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9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玲玲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A3F6C"/>
    <a:srgbClr val="0404BC"/>
    <a:srgbClr val="5B9BD5"/>
    <a:srgbClr val="4BFF9C"/>
    <a:srgbClr val="15FF7F"/>
    <a:srgbClr val="F1F1F1"/>
    <a:srgbClr val="0062AC"/>
    <a:srgbClr val="00682F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5186" autoAdjust="0"/>
  </p:normalViewPr>
  <p:slideViewPr>
    <p:cSldViewPr snapToGrid="0" showGuides="1">
      <p:cViewPr varScale="1">
        <p:scale>
          <a:sx n="147" d="100"/>
          <a:sy n="147" d="100"/>
        </p:scale>
        <p:origin x="762" y="108"/>
      </p:cViewPr>
      <p:guideLst>
        <p:guide orient="horz" pos="1869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8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8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8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8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8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70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71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82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8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89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9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dirty="0"/>
          </a:p>
        </p:txBody>
      </p:sp>
      <p:sp>
        <p:nvSpPr>
          <p:cNvPr id="1048797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9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6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817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1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828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626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7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618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9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609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104866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8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</p:txBody>
      </p:sp>
      <p:sp>
        <p:nvSpPr>
          <p:cNvPr id="1048589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1048702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859D290-D985-411D-9682-F67D75E8F9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2023/8/8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86BACA0-EB3D-4B88-810F-2A2ECB2CFB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104872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2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3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dirty="0"/>
          </a:p>
        </p:txBody>
      </p:sp>
      <p:sp>
        <p:nvSpPr>
          <p:cNvPr id="1048743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44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dirty="0"/>
          </a:p>
        </p:txBody>
      </p:sp>
      <p:sp>
        <p:nvSpPr>
          <p:cNvPr id="1048752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2023/8/8</a:t>
            </a:fld>
            <a:endParaRPr lang="zh-CN" altLang="en-US" sz="1200"/>
          </a:p>
        </p:txBody>
      </p:sp>
      <p:sp>
        <p:nvSpPr>
          <p:cNvPr id="104875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5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4" name="直接连接符 2"/>
          <p:cNvCxnSpPr>
            <a:cxnSpLocks/>
          </p:cNvCxnSpPr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4"/>
          <p:cNvCxnSpPr>
            <a:cxnSpLocks/>
          </p:cNvCxnSpPr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91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70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71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53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55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5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77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78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40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4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4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84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4000" advTm="0"/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矩形 3"/>
          <p:cNvSpPr/>
          <p:nvPr/>
        </p:nvSpPr>
        <p:spPr>
          <a:xfrm>
            <a:off x="0" y="260223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2097161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</p:spPr>
      </p:pic>
      <p:pic>
        <p:nvPicPr>
          <p:cNvPr id="209716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</p:spPr>
      </p:pic>
      <p:sp>
        <p:nvSpPr>
          <p:cNvPr id="1048629" name="圆角矩形 22"/>
          <p:cNvSpPr/>
          <p:nvPr/>
        </p:nvSpPr>
        <p:spPr>
          <a:xfrm>
            <a:off x="2349113" y="342657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1048630" name="TextBox 23"/>
          <p:cNvSpPr txBox="1"/>
          <p:nvPr/>
        </p:nvSpPr>
        <p:spPr>
          <a:xfrm>
            <a:off x="2789306" y="3407050"/>
            <a:ext cx="3840426" cy="49781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中国科学院近代物理研究所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6" name="Group 91"/>
          <p:cNvGrpSpPr/>
          <p:nvPr/>
        </p:nvGrpSpPr>
        <p:grpSpPr bwMode="auto">
          <a:xfrm>
            <a:off x="2359829" y="3442091"/>
            <a:ext cx="390552" cy="616758"/>
            <a:chOff x="936" y="1480"/>
            <a:chExt cx="1589" cy="2510"/>
          </a:xfrm>
        </p:grpSpPr>
        <p:grpSp>
          <p:nvGrpSpPr>
            <p:cNvPr id="67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10486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0486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0">
                      <a:srgbClr val="CECED0"/>
                    </a:gs>
                    <a:gs pos="100000">
                      <a:srgbClr val="FFFFFF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0486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048635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636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8637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48638" name="TextBox 1"/>
          <p:cNvSpPr txBox="1"/>
          <p:nvPr/>
        </p:nvSpPr>
        <p:spPr>
          <a:xfrm>
            <a:off x="-153681" y="2700961"/>
            <a:ext cx="9443928" cy="62481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放疗剂量监测的前端电路设计</a:t>
            </a:r>
          </a:p>
        </p:txBody>
      </p:sp>
      <p:sp>
        <p:nvSpPr>
          <p:cNvPr id="1048639" name="TextBox 5"/>
          <p:cNvSpPr txBox="1"/>
          <p:nvPr/>
        </p:nvSpPr>
        <p:spPr>
          <a:xfrm>
            <a:off x="2956946" y="3933894"/>
            <a:ext cx="3335269" cy="33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报告人：刘玲玲</a:t>
            </a:r>
          </a:p>
        </p:txBody>
      </p:sp>
      <p:pic>
        <p:nvPicPr>
          <p:cNvPr id="2097163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4421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图片 8"/>
          <p:cNvPicPr>
            <a:picLocks noChangeAspect="1"/>
          </p:cNvPicPr>
          <p:nvPr/>
        </p:nvPicPr>
        <p:blipFill rotWithShape="1">
          <a:blip r:embed="rId6" cstate="print"/>
          <a:srcRect l="11635" t="8278" r="9859" b="8521"/>
          <a:stretch>
            <a:fillRect/>
          </a:stretch>
        </p:blipFill>
        <p:spPr>
          <a:xfrm>
            <a:off x="4063305" y="644046"/>
            <a:ext cx="1381880" cy="1361997"/>
          </a:xfrm>
          <a:prstGeom prst="ellipse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640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156"/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6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3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696500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</a:p>
        </p:txBody>
      </p:sp>
      <p:pic>
        <p:nvPicPr>
          <p:cNvPr id="2097176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64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8765" name="文本框 7"/>
          <p:cNvSpPr txBox="1"/>
          <p:nvPr/>
        </p:nvSpPr>
        <p:spPr>
          <a:xfrm>
            <a:off x="283853" y="585004"/>
            <a:ext cx="6528758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前端电路结构简图</a:t>
            </a:r>
            <a:endParaRPr lang="zh-CN" altLang="en-US" dirty="0"/>
          </a:p>
        </p:txBody>
      </p:sp>
      <p:pic>
        <p:nvPicPr>
          <p:cNvPr id="2097177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534" y="954336"/>
            <a:ext cx="6750931" cy="3300163"/>
          </a:xfrm>
          <a:prstGeom prst="rect">
            <a:avLst/>
          </a:prstGeom>
        </p:spPr>
      </p:pic>
      <p:sp>
        <p:nvSpPr>
          <p:cNvPr id="1048766" name="矩形 9"/>
          <p:cNvSpPr/>
          <p:nvPr/>
        </p:nvSpPr>
        <p:spPr>
          <a:xfrm>
            <a:off x="497223" y="4355226"/>
            <a:ext cx="8149552" cy="6334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7" name="文本框 22"/>
          <p:cNvSpPr txBox="1"/>
          <p:nvPr/>
        </p:nvSpPr>
        <p:spPr>
          <a:xfrm>
            <a:off x="455625" y="4352173"/>
            <a:ext cx="8104799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特征：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A3F6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A3F6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双积分器</a:t>
            </a:r>
            <a:r>
              <a:rPr lang="en-US" altLang="zh-CN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DDC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架构，无死时间；</a:t>
            </a:r>
            <a:r>
              <a:rPr lang="en-US" altLang="zh-CN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）高线性度；</a:t>
            </a:r>
            <a:r>
              <a:rPr lang="en-US" altLang="zh-CN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）事例率</a:t>
            </a:r>
            <a:r>
              <a:rPr lang="en-US" altLang="zh-CN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60k/s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1A3F6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）积分时长可控、增益可调节</a:t>
            </a:r>
          </a:p>
        </p:txBody>
      </p:sp>
    </p:spTree>
  </p:cSld>
  <p:clrMapOvr>
    <a:masterClrMapping/>
  </p:clrMapOvr>
  <p:transition spd="slow" advTm="2512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2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696500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</a:p>
        </p:txBody>
      </p:sp>
      <p:pic>
        <p:nvPicPr>
          <p:cNvPr id="2097178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73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8774" name="Rectangle 2"/>
          <p:cNvSpPr>
            <a:spLocks noChangeArrowheads="1"/>
          </p:cNvSpPr>
          <p:nvPr/>
        </p:nvSpPr>
        <p:spPr bwMode="auto">
          <a:xfrm>
            <a:off x="1905640" y="1170752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48775" name="矩形: 圆角 15"/>
          <p:cNvSpPr/>
          <p:nvPr/>
        </p:nvSpPr>
        <p:spPr>
          <a:xfrm>
            <a:off x="2347609" y="1170752"/>
            <a:ext cx="2042808" cy="17345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76" name="矩形: 圆角 16"/>
          <p:cNvSpPr/>
          <p:nvPr/>
        </p:nvSpPr>
        <p:spPr>
          <a:xfrm>
            <a:off x="2347609" y="2944429"/>
            <a:ext cx="2042808" cy="17345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8" name="直接箭头连接符 18"/>
          <p:cNvCxnSpPr>
            <a:cxnSpLocks/>
          </p:cNvCxnSpPr>
          <p:nvPr/>
        </p:nvCxnSpPr>
        <p:spPr>
          <a:xfrm flipH="1">
            <a:off x="1660187" y="2049293"/>
            <a:ext cx="687422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9" name="直接箭头连接符 19"/>
          <p:cNvCxnSpPr>
            <a:cxnSpLocks/>
          </p:cNvCxnSpPr>
          <p:nvPr/>
        </p:nvCxnSpPr>
        <p:spPr>
          <a:xfrm flipH="1">
            <a:off x="1660187" y="3815133"/>
            <a:ext cx="687422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777" name="文本框 20"/>
          <p:cNvSpPr txBox="1"/>
          <p:nvPr/>
        </p:nvSpPr>
        <p:spPr>
          <a:xfrm>
            <a:off x="673100" y="1851519"/>
            <a:ext cx="1012487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积分器</a:t>
            </a:r>
            <a:r>
              <a:rPr lang="en-US" altLang="zh-CN" dirty="0">
                <a:solidFill>
                  <a:srgbClr val="C00000"/>
                </a:solidFill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48778" name="文本框 21"/>
          <p:cNvSpPr txBox="1"/>
          <p:nvPr/>
        </p:nvSpPr>
        <p:spPr>
          <a:xfrm>
            <a:off x="671494" y="3611014"/>
            <a:ext cx="1012487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积分器</a:t>
            </a:r>
            <a:r>
              <a:rPr lang="en-US" altLang="zh-CN" dirty="0">
                <a:solidFill>
                  <a:srgbClr val="C00000"/>
                </a:solidFill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48779" name="文本框 22"/>
          <p:cNvSpPr txBox="1"/>
          <p:nvPr/>
        </p:nvSpPr>
        <p:spPr>
          <a:xfrm>
            <a:off x="283853" y="585004"/>
            <a:ext cx="6528758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前端电路原理简图</a:t>
            </a:r>
            <a:endParaRPr lang="zh-CN" altLang="en-US" dirty="0"/>
          </a:p>
        </p:txBody>
      </p:sp>
      <p:pic>
        <p:nvPicPr>
          <p:cNvPr id="2097179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911252"/>
            <a:ext cx="6172200" cy="4086225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0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4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696500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</a:p>
        </p:txBody>
      </p:sp>
      <p:pic>
        <p:nvPicPr>
          <p:cNvPr id="2097180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85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8786" name="文本框 7"/>
          <p:cNvSpPr txBox="1"/>
          <p:nvPr/>
        </p:nvSpPr>
        <p:spPr>
          <a:xfrm>
            <a:off x="283853" y="585004"/>
            <a:ext cx="6528758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前端电路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FPGA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控制逻辑固件设计</a:t>
            </a:r>
            <a:endParaRPr lang="zh-CN" altLang="en-US" dirty="0"/>
          </a:p>
        </p:txBody>
      </p:sp>
      <p:pic>
        <p:nvPicPr>
          <p:cNvPr id="2097181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99" y="1082193"/>
            <a:ext cx="7981950" cy="3700918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13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145741" name="直接连接符 27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2" name="图片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92" name="文本框 30"/>
          <p:cNvSpPr txBox="1"/>
          <p:nvPr/>
        </p:nvSpPr>
        <p:spPr>
          <a:xfrm>
            <a:off x="3570975" y="2710128"/>
            <a:ext cx="1738009" cy="43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束流验证方案</a:t>
            </a:r>
          </a:p>
        </p:txBody>
      </p:sp>
      <p:sp>
        <p:nvSpPr>
          <p:cNvPr id="1048793" name="文本框 32"/>
          <p:cNvSpPr txBox="1"/>
          <p:nvPr/>
        </p:nvSpPr>
        <p:spPr>
          <a:xfrm>
            <a:off x="3462323" y="580081"/>
            <a:ext cx="1982535" cy="43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实验室验证方案</a:t>
            </a:r>
          </a:p>
        </p:txBody>
      </p:sp>
      <p:pic>
        <p:nvPicPr>
          <p:cNvPr id="209718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87" y="3200611"/>
            <a:ext cx="4384980" cy="1587665"/>
          </a:xfrm>
          <a:prstGeom prst="rect">
            <a:avLst/>
          </a:prstGeom>
        </p:spPr>
      </p:pic>
      <p:pic>
        <p:nvPicPr>
          <p:cNvPr id="2097184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687" y="1197378"/>
            <a:ext cx="4277872" cy="1587664"/>
          </a:xfrm>
          <a:prstGeom prst="rect">
            <a:avLst/>
          </a:prstGeom>
        </p:spPr>
      </p:pic>
      <p:sp>
        <p:nvSpPr>
          <p:cNvPr id="1048794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696500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</a:p>
        </p:txBody>
      </p:sp>
    </p:spTree>
  </p:cSld>
  <p:clrMapOvr>
    <a:masterClrMapping/>
  </p:clrMapOvr>
  <p:transition spd="slow" advTm="2512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00" name="TextBox 2"/>
          <p:cNvSpPr txBox="1"/>
          <p:nvPr/>
        </p:nvSpPr>
        <p:spPr>
          <a:xfrm>
            <a:off x="2394866" y="2896649"/>
            <a:ext cx="1241030" cy="342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grpSp>
        <p:nvGrpSpPr>
          <p:cNvPr id="119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1048801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02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8803" name="TextBox 1"/>
          <p:cNvSpPr txBox="1"/>
          <p:nvPr/>
        </p:nvSpPr>
        <p:spPr>
          <a:xfrm>
            <a:off x="4572000" y="1916509"/>
            <a:ext cx="2621280" cy="90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华文中宋" panose="02010600040101010101" charset="-122"/>
                <a:ea typeface="华文中宋" panose="02010600040101010101" charset="-122"/>
              </a:rPr>
              <a:t>研究结果</a:t>
            </a:r>
          </a:p>
        </p:txBody>
      </p:sp>
      <p:sp>
        <p:nvSpPr>
          <p:cNvPr id="1048804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7"/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2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8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85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809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15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10" name="文本框 9"/>
          <p:cNvSpPr txBox="1"/>
          <p:nvPr/>
        </p:nvSpPr>
        <p:spPr>
          <a:xfrm>
            <a:off x="268941" y="3752750"/>
            <a:ext cx="4418286" cy="1539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"/>
            </a:pP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（积分器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单独工作）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区间，每个量级范围内取十个点，步进依次为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。其输出幅度范围为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22mV-1.08V,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总量程范围内积分非线性误差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&lt;0.304%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811" name="文本框 10"/>
          <p:cNvSpPr txBox="1"/>
          <p:nvPr/>
        </p:nvSpPr>
        <p:spPr>
          <a:xfrm>
            <a:off x="4732946" y="3746148"/>
            <a:ext cx="4418285" cy="1539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"/>
            </a:pP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（积分器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单独工作）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区间，每个量级范围内取十个点，步进依次为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。其输出幅度范围为</a:t>
            </a:r>
            <a:r>
              <a:rPr lang="en-US" altLang="zh-CN" sz="14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mV-1.07V,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总量程范围内积分非线性误差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&lt;0.230%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186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084" y="954336"/>
            <a:ext cx="3263760" cy="2498563"/>
          </a:xfrm>
          <a:prstGeom prst="rect">
            <a:avLst/>
          </a:prstGeom>
        </p:spPr>
      </p:pic>
      <p:sp>
        <p:nvSpPr>
          <p:cNvPr id="1048812" name="文本框 14"/>
          <p:cNvSpPr txBox="1"/>
          <p:nvPr/>
        </p:nvSpPr>
        <p:spPr>
          <a:xfrm>
            <a:off x="1113500" y="3424042"/>
            <a:ext cx="2579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三个数量级内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通道线性拟合图示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13" name="文本框 15"/>
          <p:cNvSpPr txBox="1"/>
          <p:nvPr/>
        </p:nvSpPr>
        <p:spPr>
          <a:xfrm>
            <a:off x="5498836" y="3424042"/>
            <a:ext cx="2579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三个数量级内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通道线性拟合图示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14" name="文本框 17"/>
          <p:cNvSpPr txBox="1"/>
          <p:nvPr/>
        </p:nvSpPr>
        <p:spPr>
          <a:xfrm>
            <a:off x="372465" y="552306"/>
            <a:ext cx="2900680" cy="370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1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（一）线性测试（修正前）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87" name="图片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568" y="987193"/>
            <a:ext cx="3177919" cy="2432848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3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19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88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820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16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1" name="文本框 9"/>
          <p:cNvSpPr txBox="1"/>
          <p:nvPr/>
        </p:nvSpPr>
        <p:spPr>
          <a:xfrm>
            <a:off x="268941" y="3752750"/>
            <a:ext cx="4418286" cy="1539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"/>
            </a:pP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（积分器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单独工作）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区间，每个量级范围内取十个点，步进依次为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。其输出幅度范围为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22mV-1.08V,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总量程范围内积分非线性误差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&lt;0.304%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822" name="文本框 10"/>
          <p:cNvSpPr txBox="1"/>
          <p:nvPr/>
        </p:nvSpPr>
        <p:spPr>
          <a:xfrm>
            <a:off x="4732946" y="3746148"/>
            <a:ext cx="4418285" cy="1539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"/>
            </a:pP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（积分器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单独工作）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区间，每个量级范围内取十个点，步进依次为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-10nA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。其输出幅度范围为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22mV-1.08V,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总量程范围内积分非线性误差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&lt;0.220%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97189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084" y="954336"/>
            <a:ext cx="3263760" cy="2498563"/>
          </a:xfrm>
          <a:prstGeom prst="rect">
            <a:avLst/>
          </a:prstGeom>
        </p:spPr>
      </p:pic>
      <p:sp>
        <p:nvSpPr>
          <p:cNvPr id="1048823" name="文本框 14"/>
          <p:cNvSpPr txBox="1"/>
          <p:nvPr/>
        </p:nvSpPr>
        <p:spPr>
          <a:xfrm>
            <a:off x="1113500" y="3424042"/>
            <a:ext cx="2579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三个数量级内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通道线性拟合图示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4" name="文本框 15"/>
          <p:cNvSpPr txBox="1"/>
          <p:nvPr/>
        </p:nvSpPr>
        <p:spPr>
          <a:xfrm>
            <a:off x="5498836" y="3424042"/>
            <a:ext cx="2579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三个数量级内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通道线性拟合图示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5" name="文本框 17"/>
          <p:cNvSpPr txBox="1"/>
          <p:nvPr/>
        </p:nvSpPr>
        <p:spPr>
          <a:xfrm>
            <a:off x="372465" y="552306"/>
            <a:ext cx="2900680" cy="370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1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（一）线性测试（修正后）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90" name="图片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568" y="987193"/>
            <a:ext cx="3177919" cy="2432848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0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58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621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2" name="文本框 17"/>
          <p:cNvSpPr txBox="1"/>
          <p:nvPr/>
        </p:nvSpPr>
        <p:spPr>
          <a:xfrm>
            <a:off x="372465" y="552306"/>
            <a:ext cx="1884680" cy="370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1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（一）线性测试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59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11" y="890860"/>
            <a:ext cx="3579158" cy="2740015"/>
          </a:xfrm>
          <a:prstGeom prst="rect">
            <a:avLst/>
          </a:prstGeom>
        </p:spPr>
      </p:pic>
      <p:sp>
        <p:nvSpPr>
          <p:cNvPr id="1048623" name="文本框 8"/>
          <p:cNvSpPr txBox="1"/>
          <p:nvPr/>
        </p:nvSpPr>
        <p:spPr>
          <a:xfrm>
            <a:off x="442201" y="3704759"/>
            <a:ext cx="8118223" cy="13487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双通道（</a:t>
            </a:r>
            <a:r>
              <a:rPr lang="en-US" altLang="zh-CN" sz="1600" kern="100" dirty="0">
                <a:solidFill>
                  <a:prstClr val="black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1600" kern="100" dirty="0">
                <a:solidFill>
                  <a:prstClr val="black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积分器同时无死时间工作）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-100nA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区间，每个量级范围内取十个点，步进依次为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-100pA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-1nA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-10nA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。其输出幅度范围为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22-1.07V,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总量程范围内积分非线性误差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&lt;0.319%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，相对误差最大值为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1.9%</a:t>
            </a:r>
            <a:endParaRPr lang="zh-CN" altLang="en-US" sz="1600" dirty="0">
              <a:highlight>
                <a:srgbClr val="FFFF00"/>
              </a:highlight>
            </a:endParaRPr>
          </a:p>
        </p:txBody>
      </p:sp>
      <p:pic>
        <p:nvPicPr>
          <p:cNvPr id="2097160" name="图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022" y="838249"/>
            <a:ext cx="3716604" cy="2845236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9725" y="2648562"/>
            <a:ext cx="3332627" cy="2551283"/>
          </a:xfrm>
          <a:prstGeom prst="rect">
            <a:avLst/>
          </a:prstGeom>
        </p:spPr>
      </p:pic>
      <p:cxnSp>
        <p:nvCxnSpPr>
          <p:cNvPr id="3145730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1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56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612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18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3" name="文本框 17"/>
          <p:cNvSpPr txBox="1"/>
          <p:nvPr/>
        </p:nvSpPr>
        <p:spPr>
          <a:xfrm>
            <a:off x="372465" y="552306"/>
            <a:ext cx="3713480" cy="370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1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（二）不同</a:t>
            </a:r>
            <a:r>
              <a:rPr lang="zh-CN" altLang="en-US" dirty="0">
                <a:solidFill>
                  <a:prstClr val="black"/>
                </a:solidFill>
                <a:ea typeface="微软雅黑" panose="020B0503020204020204" pitchFamily="34" charset="-122"/>
              </a:rPr>
              <a:t>工作频率下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补偿修正测试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05" name="表格 1"/>
          <p:cNvGraphicFramePr>
            <a:graphicFrameLocks noGrp="1"/>
          </p:cNvGraphicFramePr>
          <p:nvPr/>
        </p:nvGraphicFramePr>
        <p:xfrm>
          <a:off x="897561" y="943109"/>
          <a:ext cx="3567759" cy="3868581"/>
        </p:xfrm>
        <a:graphic>
          <a:graphicData uri="http://schemas.openxmlformats.org/drawingml/2006/table">
            <a:tbl>
              <a:tblPr firstRow="1" firstCol="1" bandRow="1"/>
              <a:tblGrid>
                <a:gridCol w="106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触发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周期及频率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补偿关系式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(y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为补偿后</a:t>
                      </a: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通道</a:t>
                      </a: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值，</a:t>
                      </a: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为标定通道</a:t>
                      </a: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sz="1200" kern="1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值</a:t>
                      </a: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1ms,1kHz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= 1.0038x + 82.175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30us,33kHz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= 0.983x + 79.136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50us,20kHz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= 0.989x + 84.38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100us,10kHz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= 0.9949x + 78.692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200us,5kHz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= 0.9982x + 73.953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8614" name="文本框 3"/>
          <p:cNvSpPr txBox="1"/>
          <p:nvPr/>
        </p:nvSpPr>
        <p:spPr>
          <a:xfrm>
            <a:off x="7374693" y="2263973"/>
            <a:ext cx="1461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修正前</a:t>
            </a:r>
            <a:r>
              <a:rPr lang="en-US" altLang="zh-CN" sz="1200" b="1" dirty="0"/>
              <a:t>AB</a:t>
            </a:r>
            <a:r>
              <a:rPr lang="zh-CN" altLang="en-US" sz="1200" b="1" dirty="0"/>
              <a:t>通道幅度</a:t>
            </a:r>
          </a:p>
        </p:txBody>
      </p:sp>
      <p:pic>
        <p:nvPicPr>
          <p:cNvPr id="209715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9725" y="454712"/>
            <a:ext cx="3332627" cy="2551283"/>
          </a:xfrm>
          <a:prstGeom prst="rect">
            <a:avLst/>
          </a:prstGeom>
        </p:spPr>
      </p:pic>
      <p:sp>
        <p:nvSpPr>
          <p:cNvPr id="1048615" name="文本框 18"/>
          <p:cNvSpPr txBox="1"/>
          <p:nvPr/>
        </p:nvSpPr>
        <p:spPr>
          <a:xfrm>
            <a:off x="7412793" y="4445217"/>
            <a:ext cx="1511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修正后</a:t>
            </a:r>
            <a:r>
              <a:rPr lang="en-US" altLang="zh-CN" sz="1200" b="1" dirty="0"/>
              <a:t>AB</a:t>
            </a:r>
            <a:r>
              <a:rPr lang="zh-CN" altLang="en-US" sz="1200" b="1" dirty="0"/>
              <a:t>通道幅度</a:t>
            </a:r>
          </a:p>
        </p:txBody>
      </p:sp>
    </p:spTree>
  </p:cSld>
  <p:clrMapOvr>
    <a:masterClrMapping/>
  </p:clrMapOvr>
  <p:transition spd="slow" advTm="2512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3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53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604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19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5" name="文本框 17"/>
          <p:cNvSpPr txBox="1"/>
          <p:nvPr/>
        </p:nvSpPr>
        <p:spPr>
          <a:xfrm>
            <a:off x="372465" y="552306"/>
            <a:ext cx="2900680" cy="370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1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（三）长时间工作性能测试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8606" name="文本框 2"/>
          <p:cNvSpPr txBox="1"/>
          <p:nvPr/>
        </p:nvSpPr>
        <p:spPr>
          <a:xfrm>
            <a:off x="372464" y="890860"/>
            <a:ext cx="8502593" cy="92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对输入</a:t>
            </a:r>
            <a:r>
              <a:rPr lang="en-US" altLang="zh-CN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50nA</a:t>
            </a:r>
            <a:r>
              <a:rPr lang="zh-CN" altLang="en-US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电流进行长时间工作性能测试，分别在</a:t>
            </a:r>
            <a:r>
              <a:rPr lang="en-US" altLang="zh-CN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24h</a:t>
            </a:r>
            <a:r>
              <a:rPr lang="zh-CN" altLang="en-US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48h</a:t>
            </a:r>
            <a:r>
              <a:rPr lang="zh-CN" altLang="en-US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72h</a:t>
            </a:r>
            <a:r>
              <a:rPr lang="zh-CN" altLang="en-US" sz="1600" kern="1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进行测试记录，测得数据结果如下，其相对误差最大为</a:t>
            </a:r>
            <a:r>
              <a:rPr lang="en-US" altLang="zh-CN" sz="1600" kern="100" dirty="0">
                <a:solidFill>
                  <a:prstClr val="black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0.2%</a:t>
            </a:r>
            <a:endParaRPr lang="zh-CN" altLang="en-US" sz="1600" kern="100" dirty="0">
              <a:solidFill>
                <a:prstClr val="black"/>
              </a:solidFill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04" name="表格 9"/>
          <p:cNvGraphicFramePr>
            <a:graphicFrameLocks noGrp="1"/>
          </p:cNvGraphicFramePr>
          <p:nvPr/>
        </p:nvGraphicFramePr>
        <p:xfrm>
          <a:off x="452214" y="1875745"/>
          <a:ext cx="4110417" cy="255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输入电流</a:t>
                      </a:r>
                    </a:p>
                  </a:txBody>
                  <a:tcPr>
                    <a:solidFill>
                      <a:srgbClr val="1A3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输出幅度</a:t>
                      </a:r>
                    </a:p>
                  </a:txBody>
                  <a:tcPr>
                    <a:solidFill>
                      <a:srgbClr val="1A3F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>
                    <a:solidFill>
                      <a:srgbClr val="1A3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50nA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0.545V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0h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dirty="0"/>
                        <a:t>50nA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0.545V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24h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dirty="0"/>
                        <a:t>50nA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0.544V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48h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dirty="0"/>
                        <a:t>50nA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0.543V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72h</a:t>
                      </a:r>
                      <a:endParaRPr lang="zh-CN" altLang="en-US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154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958" y="1509452"/>
            <a:ext cx="4313578" cy="3302249"/>
          </a:xfrm>
          <a:prstGeom prst="rect">
            <a:avLst/>
          </a:prstGeom>
        </p:spPr>
      </p:pic>
    </p:spTree>
  </p:cSld>
  <p:clrMapOvr>
    <a:masterClrMapping/>
  </p:clrMapOvr>
  <p:transition spd="slow" advTm="2512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3" name="组合 1"/>
          <p:cNvGrpSpPr/>
          <p:nvPr/>
        </p:nvGrpSpPr>
        <p:grpSpPr>
          <a:xfrm>
            <a:off x="1064255" y="655714"/>
            <a:ext cx="7015489" cy="3944048"/>
            <a:chOff x="1583363" y="808908"/>
            <a:chExt cx="5715494" cy="3213203"/>
          </a:xfrm>
        </p:grpSpPr>
        <p:sp>
          <p:nvSpPr>
            <p:cNvPr id="1048650" name="椭圆 61"/>
            <p:cNvSpPr/>
            <p:nvPr/>
          </p:nvSpPr>
          <p:spPr>
            <a:xfrm>
              <a:off x="2359752" y="1156836"/>
              <a:ext cx="2465968" cy="240287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300" tIns="26651" rIns="53300" bIns="26651" rtlCol="0" anchor="ctr"/>
            <a:lstStyle/>
            <a:p>
              <a:pPr algn="ctr"/>
              <a:endParaRPr lang="zh-CN" altLang="en-US" sz="1350" b="1"/>
            </a:p>
          </p:txBody>
        </p:sp>
        <p:sp>
          <p:nvSpPr>
            <p:cNvPr id="1048651" name="弧形 63"/>
            <p:cNvSpPr/>
            <p:nvPr/>
          </p:nvSpPr>
          <p:spPr>
            <a:xfrm rot="847703">
              <a:off x="2088187" y="808908"/>
              <a:ext cx="3304259" cy="3121975"/>
            </a:xfrm>
            <a:prstGeom prst="arc">
              <a:avLst>
                <a:gd name="adj1" fmla="val 16684310"/>
                <a:gd name="adj2" fmla="val 3172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3300" tIns="26651" rIns="53300" bIns="26651"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74" name="组合 64"/>
            <p:cNvGrpSpPr/>
            <p:nvPr/>
          </p:nvGrpSpPr>
          <p:grpSpPr>
            <a:xfrm>
              <a:off x="4654288" y="997067"/>
              <a:ext cx="477413" cy="451074"/>
              <a:chOff x="7414667" y="3750265"/>
              <a:chExt cx="871129" cy="871129"/>
            </a:xfrm>
          </p:grpSpPr>
          <p:sp>
            <p:nvSpPr>
              <p:cNvPr id="1048652" name="椭圆 65"/>
              <p:cNvSpPr/>
              <p:nvPr/>
            </p:nvSpPr>
            <p:spPr>
              <a:xfrm>
                <a:off x="7414667" y="3750265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  <p:sp>
            <p:nvSpPr>
              <p:cNvPr id="1048653" name="文本框 20"/>
              <p:cNvSpPr txBox="1"/>
              <p:nvPr/>
            </p:nvSpPr>
            <p:spPr>
              <a:xfrm>
                <a:off x="7453735" y="3768008"/>
                <a:ext cx="792991" cy="7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1A3F6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Haettenschweiler" panose="020B070604090206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rgbClr val="1A3F6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Haettenschweiler" panose="020B070604090206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67"/>
            <p:cNvGrpSpPr/>
            <p:nvPr/>
          </p:nvGrpSpPr>
          <p:grpSpPr>
            <a:xfrm>
              <a:off x="5091452" y="2497177"/>
              <a:ext cx="477413" cy="761202"/>
              <a:chOff x="7414667" y="3750264"/>
              <a:chExt cx="871129" cy="1470059"/>
            </a:xfrm>
          </p:grpSpPr>
          <p:sp>
            <p:nvSpPr>
              <p:cNvPr id="1048654" name="椭圆 68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  <p:sp>
            <p:nvSpPr>
              <p:cNvPr id="1048655" name="文本框 23"/>
              <p:cNvSpPr txBox="1"/>
              <p:nvPr/>
            </p:nvSpPr>
            <p:spPr>
              <a:xfrm>
                <a:off x="7476249" y="3797620"/>
                <a:ext cx="792991" cy="142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400" dirty="0">
                    <a:solidFill>
                      <a:srgbClr val="1A3F6C"/>
                    </a:solidFill>
                    <a:latin typeface="Haettenschweiler" panose="020B0706040902060204" pitchFamily="34" charset="0"/>
                  </a:rPr>
                  <a:t>03</a:t>
                </a:r>
                <a:endParaRPr lang="zh-CN" altLang="en-US" sz="2400" dirty="0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</p:grpSp>
        <p:grpSp>
          <p:nvGrpSpPr>
            <p:cNvPr id="76" name="组合 70"/>
            <p:cNvGrpSpPr/>
            <p:nvPr/>
          </p:nvGrpSpPr>
          <p:grpSpPr>
            <a:xfrm>
              <a:off x="4654288" y="3268388"/>
              <a:ext cx="477413" cy="753723"/>
              <a:chOff x="7414667" y="3750264"/>
              <a:chExt cx="871129" cy="1455615"/>
            </a:xfrm>
          </p:grpSpPr>
          <p:sp>
            <p:nvSpPr>
              <p:cNvPr id="1048656" name="椭圆 71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  <p:sp>
            <p:nvSpPr>
              <p:cNvPr id="1048657" name="文本框 29"/>
              <p:cNvSpPr txBox="1"/>
              <p:nvPr/>
            </p:nvSpPr>
            <p:spPr>
              <a:xfrm>
                <a:off x="7467678" y="3783177"/>
                <a:ext cx="818118" cy="142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400" dirty="0">
                    <a:solidFill>
                      <a:srgbClr val="1A3F6C"/>
                    </a:solidFill>
                    <a:latin typeface="Haettenschweiler" panose="020B0706040902060204" pitchFamily="34" charset="0"/>
                  </a:rPr>
                  <a:t>04</a:t>
                </a:r>
                <a:endParaRPr lang="zh-CN" altLang="en-US" sz="2400" dirty="0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</p:grpSp>
        <p:grpSp>
          <p:nvGrpSpPr>
            <p:cNvPr id="77" name="组合 73"/>
            <p:cNvGrpSpPr/>
            <p:nvPr/>
          </p:nvGrpSpPr>
          <p:grpSpPr>
            <a:xfrm>
              <a:off x="5091450" y="1732843"/>
              <a:ext cx="477413" cy="761800"/>
              <a:chOff x="7414667" y="3750264"/>
              <a:chExt cx="871129" cy="1471208"/>
            </a:xfrm>
          </p:grpSpPr>
          <p:sp>
            <p:nvSpPr>
              <p:cNvPr id="1048658" name="椭圆 74"/>
              <p:cNvSpPr/>
              <p:nvPr/>
            </p:nvSpPr>
            <p:spPr>
              <a:xfrm>
                <a:off x="7414667" y="3750264"/>
                <a:ext cx="871129" cy="871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889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  <p:sp>
            <p:nvSpPr>
              <p:cNvPr id="1048659" name="文本框 32"/>
              <p:cNvSpPr txBox="1"/>
              <p:nvPr/>
            </p:nvSpPr>
            <p:spPr>
              <a:xfrm>
                <a:off x="7475536" y="3798774"/>
                <a:ext cx="792991" cy="1422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400" dirty="0">
                    <a:solidFill>
                      <a:srgbClr val="1A3F6C"/>
                    </a:solidFill>
                    <a:latin typeface="Haettenschweiler" panose="020B0706040902060204" pitchFamily="34" charset="0"/>
                  </a:rPr>
                  <a:t>02</a:t>
                </a:r>
                <a:endParaRPr lang="zh-CN" altLang="en-US" sz="2400" dirty="0">
                  <a:solidFill>
                    <a:srgbClr val="1A3F6C"/>
                  </a:solidFill>
                  <a:latin typeface="Haettenschweiler" panose="020B0706040902060204" pitchFamily="34" charset="0"/>
                </a:endParaRPr>
              </a:p>
            </p:txBody>
          </p:sp>
        </p:grpSp>
        <p:sp>
          <p:nvSpPr>
            <p:cNvPr id="1048660" name="文本框 33"/>
            <p:cNvSpPr txBox="1"/>
            <p:nvPr/>
          </p:nvSpPr>
          <p:spPr>
            <a:xfrm>
              <a:off x="5230535" y="1082426"/>
              <a:ext cx="1456393" cy="271051"/>
            </a:xfrm>
            <a:prstGeom prst="rect">
              <a:avLst/>
            </a:prstGeom>
            <a:noFill/>
          </p:spPr>
          <p:txBody>
            <a:bodyPr wrap="square" lIns="53300" tIns="26651" rIns="53300" bIns="26651" rtlCol="0">
              <a:spAutoFit/>
            </a:bodyPr>
            <a:lstStyle/>
            <a:p>
              <a:r>
                <a:rPr lang="zh-CN" altLang="en-US" sz="1600" b="1" dirty="0">
                  <a:solidFill>
                    <a:srgbClr val="1A3F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</a:t>
              </a:r>
            </a:p>
          </p:txBody>
        </p:sp>
        <p:sp>
          <p:nvSpPr>
            <p:cNvPr id="1048661" name="文本框 34"/>
            <p:cNvSpPr txBox="1"/>
            <p:nvPr/>
          </p:nvSpPr>
          <p:spPr>
            <a:xfrm>
              <a:off x="5628698" y="1862535"/>
              <a:ext cx="1670158" cy="271051"/>
            </a:xfrm>
            <a:prstGeom prst="rect">
              <a:avLst/>
            </a:prstGeom>
            <a:noFill/>
          </p:spPr>
          <p:txBody>
            <a:bodyPr wrap="square" lIns="53300" tIns="26651" rIns="53300" bIns="26651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rgbClr val="1A3F6C"/>
                  </a:solidFill>
                </a:rPr>
                <a:t>研究内容</a:t>
              </a:r>
            </a:p>
          </p:txBody>
        </p:sp>
        <p:sp>
          <p:nvSpPr>
            <p:cNvPr id="1048662" name="文本框 33"/>
            <p:cNvSpPr txBox="1"/>
            <p:nvPr/>
          </p:nvSpPr>
          <p:spPr>
            <a:xfrm>
              <a:off x="5628698" y="2617571"/>
              <a:ext cx="1670159" cy="271051"/>
            </a:xfrm>
            <a:prstGeom prst="rect">
              <a:avLst/>
            </a:prstGeom>
            <a:noFill/>
          </p:spPr>
          <p:txBody>
            <a:bodyPr wrap="square" lIns="53300" tIns="26651" rIns="53300" bIns="26651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rgbClr val="1A3F6C"/>
                  </a:solidFill>
                </a:rPr>
                <a:t>研究方案</a:t>
              </a:r>
            </a:p>
          </p:txBody>
        </p:sp>
        <p:sp>
          <p:nvSpPr>
            <p:cNvPr id="1048663" name="椭圆 80"/>
            <p:cNvSpPr/>
            <p:nvPr/>
          </p:nvSpPr>
          <p:spPr>
            <a:xfrm>
              <a:off x="1699888" y="1412520"/>
              <a:ext cx="859375" cy="81196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300" tIns="26651" rIns="53300" bIns="26651" rtlCol="0" anchor="ctr"/>
            <a:lstStyle/>
            <a:p>
              <a:pPr algn="ctr"/>
              <a:endParaRPr lang="zh-CN" altLang="en-US" sz="1350" b="1"/>
            </a:p>
          </p:txBody>
        </p:sp>
        <p:grpSp>
          <p:nvGrpSpPr>
            <p:cNvPr id="78" name="组合 81"/>
            <p:cNvGrpSpPr/>
            <p:nvPr/>
          </p:nvGrpSpPr>
          <p:grpSpPr>
            <a:xfrm>
              <a:off x="1583363" y="1571317"/>
              <a:ext cx="1063761" cy="522616"/>
              <a:chOff x="676665" y="2781721"/>
              <a:chExt cx="1787217" cy="929312"/>
            </a:xfrm>
          </p:grpSpPr>
          <p:sp>
            <p:nvSpPr>
              <p:cNvPr id="1048664" name="文本框 5"/>
              <p:cNvSpPr txBox="1"/>
              <p:nvPr/>
            </p:nvSpPr>
            <p:spPr>
              <a:xfrm>
                <a:off x="676665" y="2781721"/>
                <a:ext cx="1787217" cy="647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b="1" dirty="0">
                    <a:solidFill>
                      <a:srgbClr val="1A3F6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1048665" name="矩形 83"/>
              <p:cNvSpPr/>
              <p:nvPr/>
            </p:nvSpPr>
            <p:spPr>
              <a:xfrm>
                <a:off x="861685" y="3357784"/>
                <a:ext cx="1381355" cy="353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rgbClr val="1A3F6C"/>
                    </a:solidFill>
                  </a:rPr>
                  <a:t>CONTENTS</a:t>
                </a:r>
                <a:endParaRPr lang="zh-CN" altLang="en-US" sz="900" dirty="0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048666" name="文本框 33"/>
            <p:cNvSpPr txBox="1"/>
            <p:nvPr/>
          </p:nvSpPr>
          <p:spPr>
            <a:xfrm>
              <a:off x="5187460" y="3390707"/>
              <a:ext cx="1969865" cy="271051"/>
            </a:xfrm>
            <a:prstGeom prst="rect">
              <a:avLst/>
            </a:prstGeom>
            <a:noFill/>
          </p:spPr>
          <p:txBody>
            <a:bodyPr wrap="square" lIns="53300" tIns="26651" rIns="53300" bIns="26651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rgbClr val="1A3F6C"/>
                  </a:solidFill>
                </a:rPr>
                <a:t>研究结果</a:t>
              </a:r>
            </a:p>
          </p:txBody>
        </p:sp>
        <p:pic>
          <p:nvPicPr>
            <p:cNvPr id="2097165" name="图片 88" descr="图片包含 游戏机, 钟表  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1433" y="2075050"/>
              <a:ext cx="2330685" cy="55733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 advTm="895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Rectangle 4"/>
          <p:cNvSpPr txBox="1">
            <a:spLocks noChangeArrowheads="1"/>
          </p:cNvSpPr>
          <p:nvPr/>
        </p:nvSpPr>
        <p:spPr bwMode="auto">
          <a:xfrm>
            <a:off x="815011" y="197439"/>
            <a:ext cx="80600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152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585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6" name="文本框 3"/>
          <p:cNvSpPr txBox="1"/>
          <p:nvPr/>
        </p:nvSpPr>
        <p:spPr>
          <a:xfrm>
            <a:off x="409701" y="1064110"/>
            <a:ext cx="8410043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无死时间、最小分辨率</a:t>
            </a:r>
            <a:r>
              <a:rPr lang="en-US" altLang="zh-CN" dirty="0">
                <a:solidFill>
                  <a:srgbClr val="FF0000"/>
                </a:solidFill>
              </a:rPr>
              <a:t>0.1fC</a:t>
            </a:r>
            <a:r>
              <a:rPr lang="en-US" altLang="zh-CN" dirty="0">
                <a:solidFill>
                  <a:srgbClr val="36363D"/>
                </a:solidFill>
              </a:rPr>
              <a:t>(</a:t>
            </a:r>
            <a:r>
              <a:rPr lang="zh-CN" altLang="zh-CN" dirty="0">
                <a:solidFill>
                  <a:srgbClr val="36363D"/>
                </a:solidFill>
              </a:rPr>
              <a:t>选用</a:t>
            </a:r>
            <a:r>
              <a:rPr lang="en-US" altLang="zh-CN" dirty="0">
                <a:solidFill>
                  <a:srgbClr val="36363D"/>
                </a:solidFill>
              </a:rPr>
              <a:t>1pF</a:t>
            </a:r>
            <a:r>
              <a:rPr lang="zh-CN" altLang="zh-CN" dirty="0">
                <a:solidFill>
                  <a:srgbClr val="36363D"/>
                </a:solidFill>
              </a:rPr>
              <a:t>电容，</a:t>
            </a:r>
            <a:r>
              <a:rPr lang="en-US" altLang="zh-CN" dirty="0">
                <a:solidFill>
                  <a:srgbClr val="36363D"/>
                </a:solidFill>
              </a:rPr>
              <a:t>14</a:t>
            </a:r>
            <a:r>
              <a:rPr lang="zh-CN" altLang="zh-CN" dirty="0">
                <a:solidFill>
                  <a:srgbClr val="36363D"/>
                </a:solidFill>
              </a:rPr>
              <a:t>位</a:t>
            </a:r>
            <a:r>
              <a:rPr lang="en-US" altLang="zh-CN" dirty="0">
                <a:solidFill>
                  <a:srgbClr val="36363D"/>
                </a:solidFill>
              </a:rPr>
              <a:t>ADC</a:t>
            </a:r>
            <a:r>
              <a:rPr lang="zh-CN" altLang="zh-CN" dirty="0">
                <a:solidFill>
                  <a:srgbClr val="36363D"/>
                </a:solidFill>
              </a:rPr>
              <a:t>时</a:t>
            </a:r>
            <a:r>
              <a:rPr lang="en-US" altLang="zh-CN" dirty="0">
                <a:solidFill>
                  <a:srgbClr val="36363D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积分时长可控，增益可调节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可探测电荷动态范围为</a:t>
            </a:r>
            <a:r>
              <a:rPr lang="en-US" altLang="zh-CN" dirty="0">
                <a:solidFill>
                  <a:srgbClr val="FF0000"/>
                </a:solidFill>
              </a:rPr>
              <a:t>±10fC-100nC</a:t>
            </a:r>
            <a:r>
              <a:rPr lang="zh-CN" altLang="en-US" dirty="0"/>
              <a:t>（选用</a:t>
            </a:r>
            <a:r>
              <a:rPr lang="en-US" altLang="zh-CN" dirty="0"/>
              <a:t>1pF-100nF</a:t>
            </a:r>
            <a:r>
              <a:rPr lang="zh-CN" altLang="en-US" dirty="0"/>
              <a:t>电容可达到四个数量级电荷信号的检测与读出）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-100pA</a:t>
            </a:r>
            <a:r>
              <a:rPr lang="zh-CN" altLang="en-US" dirty="0"/>
              <a:t>至</a:t>
            </a:r>
            <a:r>
              <a:rPr lang="en-US" altLang="zh-CN" dirty="0"/>
              <a:t>-100nA</a:t>
            </a:r>
            <a:r>
              <a:rPr lang="zh-CN" altLang="en-US" dirty="0"/>
              <a:t>三个数量级输入范围内积分非线性误差最大</a:t>
            </a:r>
            <a:r>
              <a:rPr lang="en-US" altLang="zh-CN" dirty="0">
                <a:solidFill>
                  <a:srgbClr val="FF0000"/>
                </a:solidFill>
              </a:rPr>
              <a:t>0.319%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处理事例率为</a:t>
            </a:r>
            <a:r>
              <a:rPr lang="en-US" altLang="zh-CN" dirty="0">
                <a:solidFill>
                  <a:srgbClr val="FF0000"/>
                </a:solidFill>
              </a:rPr>
              <a:t>66k/s</a:t>
            </a:r>
            <a:r>
              <a:rPr lang="zh-CN" altLang="en-US" dirty="0"/>
              <a:t>（积分器积分及泄放周期最快是</a:t>
            </a:r>
            <a:r>
              <a:rPr lang="en-US" altLang="zh-CN" dirty="0"/>
              <a:t>15us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</p:cSld>
  <p:clrMapOvr>
    <a:masterClrMapping/>
  </p:clrMapOvr>
  <p:transition spd="slow" advTm="2512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椭圆 39"/>
          <p:cNvSpPr/>
          <p:nvPr/>
        </p:nvSpPr>
        <p:spPr>
          <a:xfrm>
            <a:off x="6091672" y="396303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64"/>
          <p:cNvGrpSpPr/>
          <p:nvPr/>
        </p:nvGrpSpPr>
        <p:grpSpPr>
          <a:xfrm>
            <a:off x="7141207" y="399059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8592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593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76"/>
          <p:cNvGrpSpPr/>
          <p:nvPr/>
        </p:nvGrpSpPr>
        <p:grpSpPr>
          <a:xfrm>
            <a:off x="4892241" y="3889914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8594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595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1"/>
          <p:cNvGrpSpPr/>
          <p:nvPr/>
        </p:nvGrpSpPr>
        <p:grpSpPr>
          <a:xfrm>
            <a:off x="3636645" y="1636395"/>
            <a:ext cx="1870710" cy="1870710"/>
            <a:chOff x="2752" y="1333"/>
            <a:chExt cx="2946" cy="2946"/>
          </a:xfrm>
        </p:grpSpPr>
        <p:grpSp>
          <p:nvGrpSpPr>
            <p:cNvPr id="52" name="组合 32"/>
            <p:cNvGrpSpPr/>
            <p:nvPr/>
          </p:nvGrpSpPr>
          <p:grpSpPr>
            <a:xfrm>
              <a:off x="2752" y="1333"/>
              <a:ext cx="2946" cy="2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596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7" name="椭圆 3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598" name="TextBox 80"/>
            <p:cNvSpPr txBox="1"/>
            <p:nvPr/>
          </p:nvSpPr>
          <p:spPr>
            <a:xfrm>
              <a:off x="2969" y="2451"/>
              <a:ext cx="2352" cy="82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造字工房俊雅锐宋体验版常规体" pitchFamily="50" charset="-122"/>
                </a:rPr>
                <a:t>THANKS</a:t>
              </a:r>
              <a:endPara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造字工房俊雅锐宋体验版常规体" pitchFamily="50" charset="-122"/>
              </a:endParaRPr>
            </a:p>
          </p:txBody>
        </p:sp>
      </p:grpSp>
      <p:sp>
        <p:nvSpPr>
          <p:cNvPr id="1048599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7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1" name="TextBox 2"/>
          <p:cNvSpPr txBox="1"/>
          <p:nvPr/>
        </p:nvSpPr>
        <p:spPr>
          <a:xfrm>
            <a:off x="2394866" y="2896649"/>
            <a:ext cx="1241030" cy="342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8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1048672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73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8674" name="TextBox 1"/>
          <p:cNvSpPr txBox="1"/>
          <p:nvPr/>
        </p:nvSpPr>
        <p:spPr>
          <a:xfrm>
            <a:off x="4572000" y="1916509"/>
            <a:ext cx="2621280" cy="90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华文中宋" panose="02010600040101010101" charset="-122"/>
                <a:ea typeface="华文中宋" panose="02010600040101010101" charset="-122"/>
              </a:rPr>
              <a:t>研究背景</a:t>
            </a:r>
          </a:p>
        </p:txBody>
      </p:sp>
      <p:sp>
        <p:nvSpPr>
          <p:cNvPr id="1048675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7"/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5" y="1584466"/>
            <a:ext cx="5793869" cy="2364962"/>
          </a:xfrm>
          <a:prstGeom prst="rect">
            <a:avLst/>
          </a:prstGeom>
        </p:spPr>
      </p:pic>
      <p:cxnSp>
        <p:nvCxnSpPr>
          <p:cNvPr id="3145732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9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23208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研究背景</a:t>
            </a:r>
          </a:p>
        </p:txBody>
      </p:sp>
      <p:pic>
        <p:nvPicPr>
          <p:cNvPr id="209716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680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5B5BF9F-75C6-42BD-8363-2F606FE0B601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1" name="矩形 20"/>
          <p:cNvSpPr/>
          <p:nvPr/>
        </p:nvSpPr>
        <p:spPr>
          <a:xfrm>
            <a:off x="1873988" y="1023659"/>
            <a:ext cx="127254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射线放疗</a:t>
            </a:r>
          </a:p>
        </p:txBody>
      </p:sp>
      <p:sp>
        <p:nvSpPr>
          <p:cNvPr id="1048682" name="箭头: 右 3"/>
          <p:cNvSpPr/>
          <p:nvPr/>
        </p:nvSpPr>
        <p:spPr>
          <a:xfrm>
            <a:off x="3127478" y="1168514"/>
            <a:ext cx="435950" cy="1785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3" name="文本框 14"/>
          <p:cNvSpPr txBox="1"/>
          <p:nvPr/>
        </p:nvSpPr>
        <p:spPr>
          <a:xfrm>
            <a:off x="3712740" y="1082648"/>
            <a:ext cx="1859279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质子重离子放疗 </a:t>
            </a:r>
          </a:p>
        </p:txBody>
      </p:sp>
      <p:sp>
        <p:nvSpPr>
          <p:cNvPr id="1048684" name="文本框 16"/>
          <p:cNvSpPr txBox="1"/>
          <p:nvPr/>
        </p:nvSpPr>
        <p:spPr>
          <a:xfrm>
            <a:off x="6160217" y="1095984"/>
            <a:ext cx="1272540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Flash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放疗</a:t>
            </a:r>
          </a:p>
        </p:txBody>
      </p:sp>
      <p:sp>
        <p:nvSpPr>
          <p:cNvPr id="1048685" name="文本框 9"/>
          <p:cNvSpPr txBox="1"/>
          <p:nvPr/>
        </p:nvSpPr>
        <p:spPr>
          <a:xfrm>
            <a:off x="348985" y="652367"/>
            <a:ext cx="89845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每年全球有近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癌症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死亡    中国患癌人数及因癌症死亡人数均居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全球第一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6" name="文本框 18"/>
          <p:cNvSpPr txBox="1"/>
          <p:nvPr/>
        </p:nvSpPr>
        <p:spPr>
          <a:xfrm>
            <a:off x="106719" y="4120378"/>
            <a:ext cx="8641042" cy="112014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Flash-RT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优势：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减少对健康组织的损害、缩短治疗时间、减少治疗频率、提升治疗效率、降低束流配送精度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7" name="箭头: 右 21"/>
          <p:cNvSpPr/>
          <p:nvPr/>
        </p:nvSpPr>
        <p:spPr>
          <a:xfrm>
            <a:off x="5581544" y="1178039"/>
            <a:ext cx="435950" cy="178550"/>
          </a:xfrm>
          <a:prstGeom prst="rightArrow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8" name="矩形 23"/>
          <p:cNvSpPr/>
          <p:nvPr/>
        </p:nvSpPr>
        <p:spPr>
          <a:xfrm>
            <a:off x="6168583" y="1672382"/>
            <a:ext cx="2579178" cy="9983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404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9" name="文本框 31"/>
          <p:cNvSpPr txBox="1"/>
          <p:nvPr/>
        </p:nvSpPr>
        <p:spPr>
          <a:xfrm>
            <a:off x="6796487" y="1633089"/>
            <a:ext cx="1434662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Flash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放疗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0" name="文本框 33"/>
          <p:cNvSpPr txBox="1"/>
          <p:nvPr/>
        </p:nvSpPr>
        <p:spPr>
          <a:xfrm>
            <a:off x="6167120" y="2336192"/>
            <a:ext cx="2133600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超快辐射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1s)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1" name="椭圆 40"/>
          <p:cNvSpPr/>
          <p:nvPr/>
        </p:nvSpPr>
        <p:spPr>
          <a:xfrm>
            <a:off x="1664867" y="2579546"/>
            <a:ext cx="4095746" cy="262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2" name="矩形 26"/>
          <p:cNvSpPr/>
          <p:nvPr/>
        </p:nvSpPr>
        <p:spPr>
          <a:xfrm>
            <a:off x="6167120" y="3008048"/>
            <a:ext cx="2579178" cy="9612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404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3" name="文本框 34"/>
          <p:cNvSpPr txBox="1"/>
          <p:nvPr/>
        </p:nvSpPr>
        <p:spPr>
          <a:xfrm>
            <a:off x="6156960" y="1962117"/>
            <a:ext cx="2963165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超高剂量率（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&gt;40Gy/s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4" name="文本框 35"/>
          <p:cNvSpPr txBox="1"/>
          <p:nvPr/>
        </p:nvSpPr>
        <p:spPr>
          <a:xfrm>
            <a:off x="6085840" y="3117978"/>
            <a:ext cx="1300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常规离子放疗</a:t>
            </a:r>
          </a:p>
        </p:txBody>
      </p:sp>
      <p:sp>
        <p:nvSpPr>
          <p:cNvPr id="1048695" name="文本框 36"/>
          <p:cNvSpPr txBox="1"/>
          <p:nvPr/>
        </p:nvSpPr>
        <p:spPr>
          <a:xfrm>
            <a:off x="7638542" y="3117978"/>
            <a:ext cx="1300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048696" name="文本框 37"/>
          <p:cNvSpPr txBox="1"/>
          <p:nvPr/>
        </p:nvSpPr>
        <p:spPr>
          <a:xfrm>
            <a:off x="6101415" y="3631599"/>
            <a:ext cx="1300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Flash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放疗</a:t>
            </a:r>
          </a:p>
        </p:txBody>
      </p:sp>
      <p:sp>
        <p:nvSpPr>
          <p:cNvPr id="1048697" name="文本框 38"/>
          <p:cNvSpPr txBox="1"/>
          <p:nvPr/>
        </p:nvSpPr>
        <p:spPr>
          <a:xfrm>
            <a:off x="7450255" y="3643800"/>
            <a:ext cx="14885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15000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048698" name="箭头: 右 39"/>
          <p:cNvSpPr/>
          <p:nvPr/>
        </p:nvSpPr>
        <p:spPr>
          <a:xfrm rot="5400000">
            <a:off x="6512904" y="3458068"/>
            <a:ext cx="182903" cy="1580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9" name="箭头: 右 41"/>
          <p:cNvSpPr/>
          <p:nvPr/>
        </p:nvSpPr>
        <p:spPr>
          <a:xfrm rot="5400000">
            <a:off x="8055877" y="3447884"/>
            <a:ext cx="182903" cy="1580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2512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45733" name="直接连接符 55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5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2320847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国内外研究现状</a:t>
            </a:r>
          </a:p>
        </p:txBody>
      </p:sp>
      <p:pic>
        <p:nvPicPr>
          <p:cNvPr id="209716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97169" name="图片 5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87060" y="706861"/>
            <a:ext cx="2256658" cy="13855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6" name="文本框 59"/>
          <p:cNvSpPr txBox="1"/>
          <p:nvPr/>
        </p:nvSpPr>
        <p:spPr>
          <a:xfrm>
            <a:off x="749270" y="3923616"/>
            <a:ext cx="1721216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/>
              <a:t>高剂量率条件下的</a:t>
            </a:r>
            <a:r>
              <a:rPr lang="zh-CN" altLang="en-US" sz="1600" b="1" dirty="0">
                <a:solidFill>
                  <a:srgbClr val="FF0000"/>
                </a:solidFill>
              </a:rPr>
              <a:t>剂量测定</a:t>
            </a:r>
            <a:r>
              <a:rPr lang="zh-CN" altLang="en-US" sz="1600" b="1" dirty="0"/>
              <a:t>非常困难</a:t>
            </a:r>
          </a:p>
        </p:txBody>
      </p:sp>
      <p:sp>
        <p:nvSpPr>
          <p:cNvPr id="1048707" name="矩形 60"/>
          <p:cNvSpPr/>
          <p:nvPr/>
        </p:nvSpPr>
        <p:spPr>
          <a:xfrm>
            <a:off x="965944" y="2644269"/>
            <a:ext cx="7256781" cy="624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Flash</a:t>
            </a:r>
            <a:r>
              <a:rPr lang="zh-CN" altLang="en-US" sz="3200" b="1" kern="0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放疗走向日常临床应用面对的挑战</a:t>
            </a:r>
          </a:p>
        </p:txBody>
      </p:sp>
      <p:pic>
        <p:nvPicPr>
          <p:cNvPr id="2097170" name="图片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02" y="700454"/>
            <a:ext cx="2256657" cy="1398325"/>
          </a:xfrm>
          <a:prstGeom prst="rect">
            <a:avLst/>
          </a:prstGeom>
        </p:spPr>
      </p:pic>
      <p:sp>
        <p:nvSpPr>
          <p:cNvPr id="1048708" name="文本框 62"/>
          <p:cNvSpPr txBox="1"/>
          <p:nvPr/>
        </p:nvSpPr>
        <p:spPr>
          <a:xfrm>
            <a:off x="447381" y="2124634"/>
            <a:ext cx="1869425" cy="49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i="0" u="none" strike="noStrike" baseline="0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宾夕法尼亚大学开展</a:t>
            </a:r>
            <a:endParaRPr lang="en-US" altLang="zh-CN" sz="1200" b="1" i="0" u="none" strike="noStrike" baseline="0" dirty="0">
              <a:solidFill>
                <a:srgbClr val="2121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i="0" u="none" strike="noStrike" baseline="0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质子</a:t>
            </a:r>
            <a:r>
              <a:rPr lang="en-US" altLang="zh-CN" sz="1200" b="1" i="0" u="none" strike="noStrike" baseline="0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Flash</a:t>
            </a:r>
            <a:r>
              <a:rPr lang="zh-CN" altLang="en-US" sz="1200" b="1" i="0" u="none" strike="noStrike" baseline="0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治疗动物试验</a:t>
            </a:r>
            <a:endParaRPr lang="zh-CN" altLang="en-US" sz="1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09" name="文本框 63"/>
          <p:cNvSpPr txBox="1"/>
          <p:nvPr/>
        </p:nvSpPr>
        <p:spPr>
          <a:xfrm>
            <a:off x="2898238" y="2195360"/>
            <a:ext cx="2598113" cy="49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全球首个人体FLASH疗法的临床试验</a:t>
            </a:r>
          </a:p>
        </p:txBody>
      </p:sp>
      <p:pic>
        <p:nvPicPr>
          <p:cNvPr id="2097171" name="图片 64"/>
          <p:cNvPicPr>
            <a:picLocks noChangeAspect="1"/>
          </p:cNvPicPr>
          <p:nvPr/>
        </p:nvPicPr>
        <p:blipFill rotWithShape="1">
          <a:blip r:embed="rId7"/>
          <a:srcRect l="14479" r="9166"/>
          <a:stretch>
            <a:fillRect/>
          </a:stretch>
        </p:blipFill>
        <p:spPr>
          <a:xfrm>
            <a:off x="5564419" y="709008"/>
            <a:ext cx="3310640" cy="1435182"/>
          </a:xfrm>
          <a:prstGeom prst="rect">
            <a:avLst/>
          </a:prstGeom>
        </p:spPr>
      </p:pic>
      <p:sp>
        <p:nvSpPr>
          <p:cNvPr id="1048710" name="文本框 65"/>
          <p:cNvSpPr txBox="1"/>
          <p:nvPr/>
        </p:nvSpPr>
        <p:spPr>
          <a:xfrm>
            <a:off x="5858221" y="2204204"/>
            <a:ext cx="27230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世界首台极高能量电子</a:t>
            </a:r>
            <a:r>
              <a:rPr lang="en-US" altLang="zh-CN" sz="1200" b="1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Flash</a:t>
            </a:r>
            <a:r>
              <a:rPr lang="zh-CN" altLang="en-US" sz="1200" b="1" dirty="0">
                <a:solidFill>
                  <a:srgbClr val="2121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放疗设备</a:t>
            </a:r>
          </a:p>
        </p:txBody>
      </p:sp>
      <p:sp>
        <p:nvSpPr>
          <p:cNvPr id="1048711" name="矩形: 圆角 66"/>
          <p:cNvSpPr/>
          <p:nvPr/>
        </p:nvSpPr>
        <p:spPr>
          <a:xfrm>
            <a:off x="749270" y="3460944"/>
            <a:ext cx="1613323" cy="339728"/>
          </a:xfrm>
          <a:prstGeom prst="roundRect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挑战一</a:t>
            </a:r>
          </a:p>
        </p:txBody>
      </p:sp>
      <p:sp>
        <p:nvSpPr>
          <p:cNvPr id="1048712" name="矩形 67"/>
          <p:cNvSpPr/>
          <p:nvPr/>
        </p:nvSpPr>
        <p:spPr>
          <a:xfrm>
            <a:off x="749270" y="3800672"/>
            <a:ext cx="1613323" cy="106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48713" name="文本框 68"/>
          <p:cNvSpPr txBox="1"/>
          <p:nvPr/>
        </p:nvSpPr>
        <p:spPr>
          <a:xfrm>
            <a:off x="2722778" y="3922336"/>
            <a:ext cx="1721216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Flash</a:t>
            </a:r>
            <a:r>
              <a:rPr lang="zh-CN" altLang="en-US" sz="1600" b="1" dirty="0"/>
              <a:t>放疗的生物学机理尚未明确</a:t>
            </a:r>
          </a:p>
        </p:txBody>
      </p:sp>
      <p:sp>
        <p:nvSpPr>
          <p:cNvPr id="1048714" name="矩形: 圆角 69"/>
          <p:cNvSpPr/>
          <p:nvPr/>
        </p:nvSpPr>
        <p:spPr>
          <a:xfrm>
            <a:off x="2722778" y="3459664"/>
            <a:ext cx="1613323" cy="339728"/>
          </a:xfrm>
          <a:prstGeom prst="roundRect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挑战二</a:t>
            </a:r>
          </a:p>
        </p:txBody>
      </p:sp>
      <p:sp>
        <p:nvSpPr>
          <p:cNvPr id="1048715" name="矩形 70"/>
          <p:cNvSpPr/>
          <p:nvPr/>
        </p:nvSpPr>
        <p:spPr>
          <a:xfrm>
            <a:off x="2722778" y="3799392"/>
            <a:ext cx="1613323" cy="106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48716" name="文本框 71"/>
          <p:cNvSpPr txBox="1"/>
          <p:nvPr/>
        </p:nvSpPr>
        <p:spPr>
          <a:xfrm>
            <a:off x="4696286" y="3926066"/>
            <a:ext cx="1721216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i="0" u="none" strike="noStrike" baseline="0" dirty="0">
                <a:latin typeface="HYa6gj"/>
              </a:rPr>
              <a:t>设备受限 </a:t>
            </a:r>
            <a:r>
              <a:rPr lang="zh-CN" altLang="en-US" sz="1600" b="1" dirty="0">
                <a:latin typeface="HYa6gj"/>
              </a:rPr>
              <a:t>现有加速器不满足剂量要求</a:t>
            </a:r>
            <a:endParaRPr lang="zh-CN" altLang="en-US" sz="1600" b="1" dirty="0"/>
          </a:p>
        </p:txBody>
      </p:sp>
      <p:sp>
        <p:nvSpPr>
          <p:cNvPr id="1048717" name="矩形: 圆角 72"/>
          <p:cNvSpPr/>
          <p:nvPr/>
        </p:nvSpPr>
        <p:spPr>
          <a:xfrm>
            <a:off x="4696286" y="3437482"/>
            <a:ext cx="1613323" cy="339728"/>
          </a:xfrm>
          <a:prstGeom prst="roundRect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挑战三</a:t>
            </a:r>
          </a:p>
        </p:txBody>
      </p:sp>
      <p:sp>
        <p:nvSpPr>
          <p:cNvPr id="1048718" name="矩形 73"/>
          <p:cNvSpPr/>
          <p:nvPr/>
        </p:nvSpPr>
        <p:spPr>
          <a:xfrm>
            <a:off x="4696286" y="3777210"/>
            <a:ext cx="1613323" cy="106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48719" name="文本框 74"/>
          <p:cNvSpPr txBox="1"/>
          <p:nvPr/>
        </p:nvSpPr>
        <p:spPr>
          <a:xfrm>
            <a:off x="6669794" y="3908998"/>
            <a:ext cx="1721216" cy="92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latin typeface="HYa6gj"/>
              </a:rPr>
              <a:t>财政因素 需要价格低廉品质优良的设备</a:t>
            </a:r>
            <a:endParaRPr lang="zh-CN" altLang="en-US" sz="1600" b="1" dirty="0"/>
          </a:p>
        </p:txBody>
      </p:sp>
      <p:sp>
        <p:nvSpPr>
          <p:cNvPr id="1048720" name="矩形: 圆角 75"/>
          <p:cNvSpPr/>
          <p:nvPr/>
        </p:nvSpPr>
        <p:spPr>
          <a:xfrm>
            <a:off x="6669794" y="3446326"/>
            <a:ext cx="1613323" cy="339728"/>
          </a:xfrm>
          <a:prstGeom prst="roundRect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挑战四</a:t>
            </a:r>
          </a:p>
        </p:txBody>
      </p:sp>
      <p:sp>
        <p:nvSpPr>
          <p:cNvPr id="1048721" name="矩形 76"/>
          <p:cNvSpPr/>
          <p:nvPr/>
        </p:nvSpPr>
        <p:spPr>
          <a:xfrm>
            <a:off x="6669794" y="3786054"/>
            <a:ext cx="1613323" cy="1067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 spd="slow" advTm="2512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7" name="TextBox 2"/>
          <p:cNvSpPr txBox="1"/>
          <p:nvPr/>
        </p:nvSpPr>
        <p:spPr>
          <a:xfrm>
            <a:off x="2394866" y="2896649"/>
            <a:ext cx="1241030" cy="342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grpSp>
        <p:nvGrpSpPr>
          <p:cNvPr id="9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1048728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29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8730" name="TextBox 1"/>
          <p:cNvSpPr txBox="1"/>
          <p:nvPr/>
        </p:nvSpPr>
        <p:spPr>
          <a:xfrm>
            <a:off x="4572000" y="1916509"/>
            <a:ext cx="2621280" cy="90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华文中宋" panose="02010600040101010101" charset="-122"/>
                <a:ea typeface="华文中宋" panose="02010600040101010101" charset="-122"/>
              </a:rPr>
              <a:t>研究内容</a:t>
            </a:r>
          </a:p>
        </p:txBody>
      </p:sp>
      <p:sp>
        <p:nvSpPr>
          <p:cNvPr id="1048731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7"/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5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358934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  <p:pic>
        <p:nvPicPr>
          <p:cNvPr id="2097172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36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9717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954336"/>
            <a:ext cx="6769764" cy="2213802"/>
          </a:xfrm>
          <a:prstGeom prst="rect">
            <a:avLst/>
          </a:prstGeom>
        </p:spPr>
      </p:pic>
      <p:sp>
        <p:nvSpPr>
          <p:cNvPr id="1048737" name="文本框 14"/>
          <p:cNvSpPr txBox="1"/>
          <p:nvPr/>
        </p:nvSpPr>
        <p:spPr>
          <a:xfrm>
            <a:off x="2298536" y="576482"/>
            <a:ext cx="532130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Flash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放疗剂量监测的前端电路总体设计</a:t>
            </a:r>
            <a:endParaRPr lang="zh-CN" altLang="en-US" sz="1600" b="1" dirty="0"/>
          </a:p>
        </p:txBody>
      </p:sp>
      <p:sp>
        <p:nvSpPr>
          <p:cNvPr id="1048738" name="矩形 16"/>
          <p:cNvSpPr>
            <a:spLocks noChangeArrowheads="1"/>
          </p:cNvSpPr>
          <p:nvPr/>
        </p:nvSpPr>
        <p:spPr bwMode="auto">
          <a:xfrm>
            <a:off x="815012" y="3226956"/>
            <a:ext cx="1172239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研究内容：</a:t>
            </a:r>
          </a:p>
        </p:txBody>
      </p:sp>
      <p:sp>
        <p:nvSpPr>
          <p:cNvPr id="1048739" name="矩形 17"/>
          <p:cNvSpPr>
            <a:spLocks noChangeArrowheads="1"/>
          </p:cNvSpPr>
          <p:nvPr/>
        </p:nvSpPr>
        <p:spPr bwMode="auto">
          <a:xfrm>
            <a:off x="965200" y="3521796"/>
            <a:ext cx="5334000" cy="14630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无死时间、增益可调节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电流电压转换电路研究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模拟数字转换（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）电路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固件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数据采集、处理及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修正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</a:p>
        </p:txBody>
      </p:sp>
      <p:sp>
        <p:nvSpPr>
          <p:cNvPr id="1048740" name="矩形 25"/>
          <p:cNvSpPr/>
          <p:nvPr/>
        </p:nvSpPr>
        <p:spPr>
          <a:xfrm>
            <a:off x="749300" y="3225693"/>
            <a:ext cx="7126288" cy="17693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512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直接连接符 4"/>
          <p:cNvCxnSpPr>
            <a:cxnSpLocks/>
          </p:cNvCxnSpPr>
          <p:nvPr/>
        </p:nvCxnSpPr>
        <p:spPr>
          <a:xfrm>
            <a:off x="409702" y="521996"/>
            <a:ext cx="8465357" cy="0"/>
          </a:xfrm>
          <a:prstGeom prst="line">
            <a:avLst/>
          </a:prstGeom>
          <a:ln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4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941" y="63802"/>
            <a:ext cx="546071" cy="48404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48745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8746" name="矩形 8"/>
          <p:cNvSpPr/>
          <p:nvPr/>
        </p:nvSpPr>
        <p:spPr>
          <a:xfrm>
            <a:off x="749299" y="3225693"/>
            <a:ext cx="7390147" cy="1769302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7" name="文本框 10"/>
          <p:cNvSpPr txBox="1"/>
          <p:nvPr/>
        </p:nvSpPr>
        <p:spPr>
          <a:xfrm>
            <a:off x="791200" y="3142226"/>
            <a:ext cx="7464340" cy="218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预期设计指标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无死时间、最小分辨率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0.01pC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可探测电荷动态范围达到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四个数量级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（四个数量级电荷信号的检测与读出）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在三个数量级（例如：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-100pA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-100nA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）输入范围内积分非线性误差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&lt;0.5%</a:t>
            </a:r>
          </a:p>
          <a:p>
            <a:pPr marL="257175" indent="-257175" defTabSz="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处理事例率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&gt;60k/s</a:t>
            </a:r>
          </a:p>
        </p:txBody>
      </p:sp>
      <p:pic>
        <p:nvPicPr>
          <p:cNvPr id="2097175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954336"/>
            <a:ext cx="6769764" cy="2213802"/>
          </a:xfrm>
          <a:prstGeom prst="rect">
            <a:avLst/>
          </a:prstGeom>
        </p:spPr>
      </p:pic>
      <p:sp>
        <p:nvSpPr>
          <p:cNvPr id="1048748" name="文本框 2"/>
          <p:cNvSpPr txBox="1"/>
          <p:nvPr/>
        </p:nvSpPr>
        <p:spPr>
          <a:xfrm>
            <a:off x="2298536" y="576482"/>
            <a:ext cx="532130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Flash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放疗剂量监测的前端电路总体设计</a:t>
            </a:r>
            <a:endParaRPr lang="zh-CN" altLang="en-US" sz="1600" b="1" dirty="0"/>
          </a:p>
        </p:txBody>
      </p:sp>
      <p:sp>
        <p:nvSpPr>
          <p:cNvPr id="1048749" name="Rectangle 4"/>
          <p:cNvSpPr txBox="1">
            <a:spLocks noChangeArrowheads="1"/>
          </p:cNvSpPr>
          <p:nvPr/>
        </p:nvSpPr>
        <p:spPr bwMode="auto">
          <a:xfrm>
            <a:off x="815012" y="197439"/>
            <a:ext cx="3589348" cy="298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1413" tIns="25707" rIns="51413" bIns="2570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</a:p>
        </p:txBody>
      </p:sp>
    </p:spTree>
  </p:cSld>
  <p:clrMapOvr>
    <a:masterClrMapping/>
  </p:clrMapOvr>
  <p:transition spd="slow" advTm="2512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5" name="TextBox 2"/>
          <p:cNvSpPr txBox="1"/>
          <p:nvPr/>
        </p:nvSpPr>
        <p:spPr>
          <a:xfrm>
            <a:off x="2394866" y="2896649"/>
            <a:ext cx="1241030" cy="342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grpSp>
        <p:nvGrpSpPr>
          <p:cNvPr id="10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1048756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57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8758" name="TextBox 1"/>
          <p:cNvSpPr txBox="1"/>
          <p:nvPr/>
        </p:nvSpPr>
        <p:spPr>
          <a:xfrm>
            <a:off x="4572000" y="1916509"/>
            <a:ext cx="2621280" cy="90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华文中宋" panose="02010600040101010101" charset="-122"/>
                <a:ea typeface="华文中宋" panose="02010600040101010101" charset="-122"/>
              </a:rPr>
              <a:t>研究方案</a:t>
            </a:r>
          </a:p>
        </p:txBody>
      </p:sp>
      <p:sp>
        <p:nvSpPr>
          <p:cNvPr id="1048759" name="灯片编号占位符 1"/>
          <p:cNvSpPr txBox="1"/>
          <p:nvPr/>
        </p:nvSpPr>
        <p:spPr>
          <a:xfrm>
            <a:off x="8139447" y="4811701"/>
            <a:ext cx="841955" cy="27384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B5BF9F-75C6-42BD-8363-2F606FE0B601}" type="slidenum">
              <a:rPr lang="zh-CN" altLang="en-US" sz="1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7"/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全屏显示(16:9)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HYa6gj</vt:lpstr>
      <vt:lpstr>等线</vt:lpstr>
      <vt:lpstr>黑体</vt:lpstr>
      <vt:lpstr>华文中宋</vt:lpstr>
      <vt:lpstr>宋体</vt:lpstr>
      <vt:lpstr>微软雅黑</vt:lpstr>
      <vt:lpstr>Arial</vt:lpstr>
      <vt:lpstr>Calibri</vt:lpstr>
      <vt:lpstr>Haettenschweiler</vt:lpstr>
      <vt:lpstr>Times New Roman</vt:lpstr>
      <vt:lpstr>Wingdings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Weijian lu</dc:creator>
  <cp:lastModifiedBy>玲玲 刘</cp:lastModifiedBy>
  <cp:revision>1</cp:revision>
  <dcterms:created xsi:type="dcterms:W3CDTF">2015-01-21T20:02:00Z</dcterms:created>
  <dcterms:modified xsi:type="dcterms:W3CDTF">2023-08-08T13:51:20Z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RubyTemplateID">
    <vt:lpwstr>8</vt:lpwstr>
  </property>
  <property fmtid="{D5CDD505-2E9C-101B-9397-08002B2CF9AE}" pid="4" name="ICV">
    <vt:lpwstr>885891f4673546e59946ff937be9ee38_23</vt:lpwstr>
  </property>
</Properties>
</file>