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5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7" r:id="rId2"/>
    <p:sldId id="259" r:id="rId3"/>
    <p:sldId id="261" r:id="rId4"/>
    <p:sldId id="262" r:id="rId5"/>
    <p:sldId id="263" r:id="rId6"/>
    <p:sldId id="265" r:id="rId7"/>
    <p:sldId id="266" r:id="rId8"/>
    <p:sldId id="267" r:id="rId9"/>
    <p:sldId id="281" r:id="rId10"/>
    <p:sldId id="276" r:id="rId11"/>
    <p:sldId id="277" r:id="rId12"/>
    <p:sldId id="264" r:id="rId13"/>
    <p:sldId id="268" r:id="rId14"/>
    <p:sldId id="272" r:id="rId15"/>
    <p:sldId id="274" r:id="rId16"/>
    <p:sldId id="275" r:id="rId17"/>
    <p:sldId id="278" r:id="rId18"/>
    <p:sldId id="279" r:id="rId19"/>
    <p:sldId id="273" r:id="rId20"/>
    <p:sldId id="282" r:id="rId21"/>
    <p:sldId id="271" r:id="rId22"/>
    <p:sldId id="270" r:id="rId23"/>
    <p:sldId id="280" r:id="rId2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512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#1">
  <dgm:title val=""/>
  <dgm:desc val=""/>
  <dgm:catLst>
    <dgm:cat type="mainScheme" pri="10100"/>
  </dgm:catLst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2A962A7-BB0E-44C2-A880-7F099AF51584}" type="doc">
      <dgm:prSet loTypeId="urn:microsoft.com/office/officeart/2005/8/layout/hierarchy2#1" loCatId="hierarchy" qsTypeId="urn:microsoft.com/office/officeart/2005/8/quickstyle/simple1#1" qsCatId="simple" csTypeId="urn:microsoft.com/office/officeart/2005/8/colors/accent0_1#1" csCatId="mainScheme" phldr="1"/>
      <dgm:spPr/>
      <dgm:t>
        <a:bodyPr/>
        <a:lstStyle/>
        <a:p>
          <a:endParaRPr lang="zh-CN" altLang="en-US"/>
        </a:p>
      </dgm:t>
    </dgm:pt>
    <dgm:pt modelId="{F24B58FD-7376-480B-BCA5-0BC580BFB06F}">
      <dgm:prSet phldrT="[文本]"/>
      <dgm:spPr/>
      <dgm:t>
        <a:bodyPr/>
        <a:lstStyle/>
        <a:p>
          <a:r>
            <a:rPr lang="en-US" altLang="zh-CN" dirty="0"/>
            <a:t>HERD</a:t>
          </a:r>
          <a:endParaRPr lang="zh-CN" altLang="en-US" dirty="0"/>
        </a:p>
      </dgm:t>
    </dgm:pt>
    <dgm:pt modelId="{6BF525CD-57CD-4EF9-92C9-883783B9402A}" type="parTrans" cxnId="{3ECD0E2C-A420-4DBB-A6AB-C29FAC1B6B4D}">
      <dgm:prSet/>
      <dgm:spPr/>
      <dgm:t>
        <a:bodyPr/>
        <a:lstStyle/>
        <a:p>
          <a:endParaRPr lang="zh-CN" altLang="en-US"/>
        </a:p>
      </dgm:t>
    </dgm:pt>
    <dgm:pt modelId="{754706BE-E1C7-4BDC-88A9-1297947FFE35}" type="sibTrans" cxnId="{3ECD0E2C-A420-4DBB-A6AB-C29FAC1B6B4D}">
      <dgm:prSet/>
      <dgm:spPr/>
      <dgm:t>
        <a:bodyPr/>
        <a:lstStyle/>
        <a:p>
          <a:endParaRPr lang="zh-CN" altLang="en-US"/>
        </a:p>
      </dgm:t>
    </dgm:pt>
    <dgm:pt modelId="{B45B73C8-B8ED-44FE-9773-1C9A6906CA19}">
      <dgm:prSet phldrT="[文本]" phldr="0" custT="0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dirty="0"/>
            <a:t>硅微条探测器</a:t>
          </a:r>
        </a:p>
      </dgm:t>
    </dgm:pt>
    <dgm:pt modelId="{9427ED93-53BB-4262-ABF7-B02C8F5C54D1}" type="parTrans" cxnId="{A83DF118-D398-481A-8B2B-2DAD5651460D}">
      <dgm:prSet/>
      <dgm:spPr/>
      <dgm:t>
        <a:bodyPr/>
        <a:lstStyle/>
        <a:p>
          <a:endParaRPr lang="zh-CN" altLang="en-US"/>
        </a:p>
      </dgm:t>
    </dgm:pt>
    <dgm:pt modelId="{D5A66919-5516-4E43-9ED0-3ACAEABA0A86}" type="sibTrans" cxnId="{A83DF118-D398-481A-8B2B-2DAD5651460D}">
      <dgm:prSet/>
      <dgm:spPr/>
      <dgm:t>
        <a:bodyPr/>
        <a:lstStyle/>
        <a:p>
          <a:endParaRPr lang="zh-CN" altLang="en-US"/>
        </a:p>
      </dgm:t>
    </dgm:pt>
    <dgm:pt modelId="{5E2F8EFC-DFEB-437F-836B-7B1A612D98E4}">
      <dgm:prSet phldrT="[文本]" phldr="0" custT="0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dirty="0"/>
            <a:t>塑闪探测器</a:t>
          </a:r>
        </a:p>
      </dgm:t>
    </dgm:pt>
    <dgm:pt modelId="{7664FB8E-BC61-499B-9D60-66D1E3E5EF16}" type="parTrans" cxnId="{18982AA9-0499-4B1A-84F3-9ABE0C68B02B}">
      <dgm:prSet/>
      <dgm:spPr/>
      <dgm:t>
        <a:bodyPr/>
        <a:lstStyle/>
        <a:p>
          <a:endParaRPr lang="zh-CN" altLang="en-US"/>
        </a:p>
      </dgm:t>
    </dgm:pt>
    <dgm:pt modelId="{B2AC4807-6254-42AF-A070-572D36B11E29}" type="sibTrans" cxnId="{18982AA9-0499-4B1A-84F3-9ABE0C68B02B}">
      <dgm:prSet/>
      <dgm:spPr/>
      <dgm:t>
        <a:bodyPr/>
        <a:lstStyle/>
        <a:p>
          <a:endParaRPr lang="zh-CN" altLang="en-US"/>
        </a:p>
      </dgm:t>
    </dgm:pt>
    <dgm:pt modelId="{530D4983-E041-4519-AD7E-651C17376E15}">
      <dgm:prSet phldrT="[文本]" phldr="0" custT="0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dirty="0"/>
            <a:t>硅径迹仪</a:t>
          </a:r>
        </a:p>
      </dgm:t>
    </dgm:pt>
    <dgm:pt modelId="{6C236E62-C183-4203-B1D6-43491B2B9E98}" type="parTrans" cxnId="{18A099AA-3F5E-4083-88F8-B2C06A55DA97}">
      <dgm:prSet/>
      <dgm:spPr/>
      <dgm:t>
        <a:bodyPr/>
        <a:lstStyle/>
        <a:p>
          <a:endParaRPr lang="zh-CN" altLang="en-US"/>
        </a:p>
      </dgm:t>
    </dgm:pt>
    <dgm:pt modelId="{97DDE33D-68C0-4E18-8189-2DAD979820CE}" type="sibTrans" cxnId="{18A099AA-3F5E-4083-88F8-B2C06A55DA97}">
      <dgm:prSet/>
      <dgm:spPr/>
      <dgm:t>
        <a:bodyPr/>
        <a:lstStyle/>
        <a:p>
          <a:endParaRPr lang="zh-CN" altLang="en-US"/>
        </a:p>
      </dgm:t>
    </dgm:pt>
    <dgm:pt modelId="{0FA1DA8F-3853-4696-96E4-4B0407B51F1A}">
      <dgm:prSet phldrT="[文本]" phldr="0" custT="0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dirty="0"/>
            <a:t>量能器和增强相机</a:t>
          </a:r>
        </a:p>
      </dgm:t>
    </dgm:pt>
    <dgm:pt modelId="{6A7C7595-2422-4712-AA40-AF7241EF5487}" type="parTrans" cxnId="{33313CEC-7F13-4A93-AA5A-249D616A9125}">
      <dgm:prSet/>
      <dgm:spPr/>
      <dgm:t>
        <a:bodyPr/>
        <a:lstStyle/>
        <a:p>
          <a:endParaRPr lang="zh-CN" altLang="en-US"/>
        </a:p>
      </dgm:t>
    </dgm:pt>
    <dgm:pt modelId="{47C12B2D-95A0-4E44-A379-816CA5504972}" type="sibTrans" cxnId="{33313CEC-7F13-4A93-AA5A-249D616A9125}">
      <dgm:prSet/>
      <dgm:spPr/>
      <dgm:t>
        <a:bodyPr/>
        <a:lstStyle/>
        <a:p>
          <a:endParaRPr lang="zh-CN" altLang="en-US"/>
        </a:p>
      </dgm:t>
    </dgm:pt>
    <dgm:pt modelId="{7B2288A4-C3E2-452A-9243-D702BFB476BF}">
      <dgm:prSet phldrT="[文本]" phldr="0" custT="0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dirty="0"/>
            <a:t>穿越辐射探测器</a:t>
          </a:r>
        </a:p>
      </dgm:t>
    </dgm:pt>
    <dgm:pt modelId="{88306B66-AAC4-4B88-A37E-02689B0571F2}" type="parTrans" cxnId="{6CF691E4-3EEE-422E-9C15-9F8FB23FFDCE}">
      <dgm:prSet/>
      <dgm:spPr/>
      <dgm:t>
        <a:bodyPr/>
        <a:lstStyle/>
        <a:p>
          <a:endParaRPr lang="zh-CN" altLang="en-US"/>
        </a:p>
      </dgm:t>
    </dgm:pt>
    <dgm:pt modelId="{9616D4CF-7FEA-40DA-8F89-1BEF0A118018}" type="sibTrans" cxnId="{6CF691E4-3EEE-422E-9C15-9F8FB23FFDCE}">
      <dgm:prSet/>
      <dgm:spPr/>
      <dgm:t>
        <a:bodyPr/>
        <a:lstStyle/>
        <a:p>
          <a:endParaRPr lang="zh-CN" altLang="en-US"/>
        </a:p>
      </dgm:t>
    </dgm:pt>
    <dgm:pt modelId="{A7D38828-581E-4513-8C00-3C30B0608D2F}" type="pres">
      <dgm:prSet presAssocID="{02A962A7-BB0E-44C2-A880-7F099AF51584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CD6C9356-8BFC-427B-8EEB-63C33638A534}" type="pres">
      <dgm:prSet presAssocID="{F24B58FD-7376-480B-BCA5-0BC580BFB06F}" presName="root1" presStyleCnt="0"/>
      <dgm:spPr/>
    </dgm:pt>
    <dgm:pt modelId="{0E4C3C6F-474C-4215-9D41-49DC41BEDCD3}" type="pres">
      <dgm:prSet presAssocID="{F24B58FD-7376-480B-BCA5-0BC580BFB06F}" presName="LevelOneTextNode" presStyleLbl="node0" presStyleIdx="0" presStyleCnt="1" custScaleX="70374" custScaleY="77559">
        <dgm:presLayoutVars>
          <dgm:chPref val="3"/>
        </dgm:presLayoutVars>
      </dgm:prSet>
      <dgm:spPr/>
    </dgm:pt>
    <dgm:pt modelId="{4AF61B2E-B480-4927-9DB2-506D283EE0D3}" type="pres">
      <dgm:prSet presAssocID="{F24B58FD-7376-480B-BCA5-0BC580BFB06F}" presName="level2hierChild" presStyleCnt="0"/>
      <dgm:spPr/>
    </dgm:pt>
    <dgm:pt modelId="{12B19269-9E17-4D85-9125-431AC968777D}" type="pres">
      <dgm:prSet presAssocID="{9427ED93-53BB-4262-ABF7-B02C8F5C54D1}" presName="conn2-1" presStyleLbl="parChTrans1D2" presStyleIdx="0" presStyleCnt="5"/>
      <dgm:spPr/>
    </dgm:pt>
    <dgm:pt modelId="{557A7034-08C7-4290-A82B-F87BE4897795}" type="pres">
      <dgm:prSet presAssocID="{9427ED93-53BB-4262-ABF7-B02C8F5C54D1}" presName="connTx" presStyleLbl="parChTrans1D2" presStyleIdx="0" presStyleCnt="5"/>
      <dgm:spPr/>
    </dgm:pt>
    <dgm:pt modelId="{659C70AC-E264-40C7-873E-538726671097}" type="pres">
      <dgm:prSet presAssocID="{B45B73C8-B8ED-44FE-9773-1C9A6906CA19}" presName="root2" presStyleCnt="0"/>
      <dgm:spPr/>
    </dgm:pt>
    <dgm:pt modelId="{798FB06B-E5E6-409B-A850-CBF6641FA55D}" type="pres">
      <dgm:prSet presAssocID="{B45B73C8-B8ED-44FE-9773-1C9A6906CA19}" presName="LevelTwoTextNode" presStyleLbl="node2" presStyleIdx="0" presStyleCnt="5" custScaleX="151458">
        <dgm:presLayoutVars>
          <dgm:chPref val="3"/>
        </dgm:presLayoutVars>
      </dgm:prSet>
      <dgm:spPr/>
    </dgm:pt>
    <dgm:pt modelId="{055E4078-F55C-4C5D-9B71-38EFF6A2CF5B}" type="pres">
      <dgm:prSet presAssocID="{B45B73C8-B8ED-44FE-9773-1C9A6906CA19}" presName="level3hierChild" presStyleCnt="0"/>
      <dgm:spPr/>
    </dgm:pt>
    <dgm:pt modelId="{93025DC0-391D-444F-BF41-698E1DFFA92E}" type="pres">
      <dgm:prSet presAssocID="{7664FB8E-BC61-499B-9D60-66D1E3E5EF16}" presName="conn2-1" presStyleLbl="parChTrans1D2" presStyleIdx="1" presStyleCnt="5"/>
      <dgm:spPr/>
    </dgm:pt>
    <dgm:pt modelId="{AD61182A-5B54-4B2B-8440-AF73518BC4F6}" type="pres">
      <dgm:prSet presAssocID="{7664FB8E-BC61-499B-9D60-66D1E3E5EF16}" presName="connTx" presStyleLbl="parChTrans1D2" presStyleIdx="1" presStyleCnt="5"/>
      <dgm:spPr/>
    </dgm:pt>
    <dgm:pt modelId="{F8F24512-C230-40CF-963F-6595105D9A84}" type="pres">
      <dgm:prSet presAssocID="{5E2F8EFC-DFEB-437F-836B-7B1A612D98E4}" presName="root2" presStyleCnt="0"/>
      <dgm:spPr/>
    </dgm:pt>
    <dgm:pt modelId="{E0085873-6F22-4CEA-BFE5-866B037ED2A1}" type="pres">
      <dgm:prSet presAssocID="{5E2F8EFC-DFEB-437F-836B-7B1A612D98E4}" presName="LevelTwoTextNode" presStyleLbl="node2" presStyleIdx="1" presStyleCnt="5" custScaleX="151458">
        <dgm:presLayoutVars>
          <dgm:chPref val="3"/>
        </dgm:presLayoutVars>
      </dgm:prSet>
      <dgm:spPr/>
    </dgm:pt>
    <dgm:pt modelId="{9E1C1A32-E668-42BA-9A92-844B72BD9205}" type="pres">
      <dgm:prSet presAssocID="{5E2F8EFC-DFEB-437F-836B-7B1A612D98E4}" presName="level3hierChild" presStyleCnt="0"/>
      <dgm:spPr/>
    </dgm:pt>
    <dgm:pt modelId="{105EAC91-89BE-4981-8CD7-2382FFEACACD}" type="pres">
      <dgm:prSet presAssocID="{6C236E62-C183-4203-B1D6-43491B2B9E98}" presName="conn2-1" presStyleLbl="parChTrans1D2" presStyleIdx="2" presStyleCnt="5"/>
      <dgm:spPr/>
    </dgm:pt>
    <dgm:pt modelId="{49C715A7-8E53-46C7-904F-7C68737E3B8D}" type="pres">
      <dgm:prSet presAssocID="{6C236E62-C183-4203-B1D6-43491B2B9E98}" presName="connTx" presStyleLbl="parChTrans1D2" presStyleIdx="2" presStyleCnt="5"/>
      <dgm:spPr/>
    </dgm:pt>
    <dgm:pt modelId="{6EC63541-D7F4-4CDD-9D29-97C26BB17CE2}" type="pres">
      <dgm:prSet presAssocID="{530D4983-E041-4519-AD7E-651C17376E15}" presName="root2" presStyleCnt="0"/>
      <dgm:spPr/>
    </dgm:pt>
    <dgm:pt modelId="{B68924FA-C313-4F37-ACEB-E4C2553E3CE0}" type="pres">
      <dgm:prSet presAssocID="{530D4983-E041-4519-AD7E-651C17376E15}" presName="LevelTwoTextNode" presStyleLbl="node2" presStyleIdx="2" presStyleCnt="5" custScaleX="151458">
        <dgm:presLayoutVars>
          <dgm:chPref val="3"/>
        </dgm:presLayoutVars>
      </dgm:prSet>
      <dgm:spPr/>
    </dgm:pt>
    <dgm:pt modelId="{9C702602-8CD2-424C-8B8D-3637D243B13F}" type="pres">
      <dgm:prSet presAssocID="{530D4983-E041-4519-AD7E-651C17376E15}" presName="level3hierChild" presStyleCnt="0"/>
      <dgm:spPr/>
    </dgm:pt>
    <dgm:pt modelId="{BF86B077-55A9-46CD-9D97-DE5E353F1ABC}" type="pres">
      <dgm:prSet presAssocID="{6A7C7595-2422-4712-AA40-AF7241EF5487}" presName="conn2-1" presStyleLbl="parChTrans1D2" presStyleIdx="3" presStyleCnt="5"/>
      <dgm:spPr/>
    </dgm:pt>
    <dgm:pt modelId="{82C839A0-5634-4E71-90E6-E208630AB36A}" type="pres">
      <dgm:prSet presAssocID="{6A7C7595-2422-4712-AA40-AF7241EF5487}" presName="connTx" presStyleLbl="parChTrans1D2" presStyleIdx="3" presStyleCnt="5"/>
      <dgm:spPr/>
    </dgm:pt>
    <dgm:pt modelId="{A553C8E4-991F-46B8-9313-F332C0F4B7F7}" type="pres">
      <dgm:prSet presAssocID="{0FA1DA8F-3853-4696-96E4-4B0407B51F1A}" presName="root2" presStyleCnt="0"/>
      <dgm:spPr/>
    </dgm:pt>
    <dgm:pt modelId="{729ED8B2-D2E0-425C-ADDB-42AC802115DE}" type="pres">
      <dgm:prSet presAssocID="{0FA1DA8F-3853-4696-96E4-4B0407B51F1A}" presName="LevelTwoTextNode" presStyleLbl="node2" presStyleIdx="3" presStyleCnt="5" custScaleX="151458">
        <dgm:presLayoutVars>
          <dgm:chPref val="3"/>
        </dgm:presLayoutVars>
      </dgm:prSet>
      <dgm:spPr/>
    </dgm:pt>
    <dgm:pt modelId="{2D700A72-2279-4D8B-B09C-C308E5B5500C}" type="pres">
      <dgm:prSet presAssocID="{0FA1DA8F-3853-4696-96E4-4B0407B51F1A}" presName="level3hierChild" presStyleCnt="0"/>
      <dgm:spPr/>
    </dgm:pt>
    <dgm:pt modelId="{26F5139A-CC00-4DC1-8D94-2F227FD30D02}" type="pres">
      <dgm:prSet presAssocID="{88306B66-AAC4-4B88-A37E-02689B0571F2}" presName="conn2-1" presStyleLbl="parChTrans1D2" presStyleIdx="4" presStyleCnt="5"/>
      <dgm:spPr/>
    </dgm:pt>
    <dgm:pt modelId="{5556E9FD-F743-4781-A4F8-6E7B96D1D00B}" type="pres">
      <dgm:prSet presAssocID="{88306B66-AAC4-4B88-A37E-02689B0571F2}" presName="connTx" presStyleLbl="parChTrans1D2" presStyleIdx="4" presStyleCnt="5"/>
      <dgm:spPr/>
    </dgm:pt>
    <dgm:pt modelId="{81AB23A7-28B9-418B-B3C7-A93EB5C8DC53}" type="pres">
      <dgm:prSet presAssocID="{7B2288A4-C3E2-452A-9243-D702BFB476BF}" presName="root2" presStyleCnt="0"/>
      <dgm:spPr/>
    </dgm:pt>
    <dgm:pt modelId="{62D5C56B-EEFB-4F82-B288-6B0451C5D936}" type="pres">
      <dgm:prSet presAssocID="{7B2288A4-C3E2-452A-9243-D702BFB476BF}" presName="LevelTwoTextNode" presStyleLbl="node2" presStyleIdx="4" presStyleCnt="5" custScaleX="151458">
        <dgm:presLayoutVars>
          <dgm:chPref val="3"/>
        </dgm:presLayoutVars>
      </dgm:prSet>
      <dgm:spPr/>
    </dgm:pt>
    <dgm:pt modelId="{22289801-E0C9-413B-B34C-5D6F3E22B066}" type="pres">
      <dgm:prSet presAssocID="{7B2288A4-C3E2-452A-9243-D702BFB476BF}" presName="level3hierChild" presStyleCnt="0"/>
      <dgm:spPr/>
    </dgm:pt>
  </dgm:ptLst>
  <dgm:cxnLst>
    <dgm:cxn modelId="{4BBDB617-EB07-4D2C-AE6E-C7F99C265ABE}" type="presOf" srcId="{6A7C7595-2422-4712-AA40-AF7241EF5487}" destId="{82C839A0-5634-4E71-90E6-E208630AB36A}" srcOrd="1" destOrd="0" presId="urn:microsoft.com/office/officeart/2005/8/layout/hierarchy2#1"/>
    <dgm:cxn modelId="{A83DF118-D398-481A-8B2B-2DAD5651460D}" srcId="{F24B58FD-7376-480B-BCA5-0BC580BFB06F}" destId="{B45B73C8-B8ED-44FE-9773-1C9A6906CA19}" srcOrd="0" destOrd="0" parTransId="{9427ED93-53BB-4262-ABF7-B02C8F5C54D1}" sibTransId="{D5A66919-5516-4E43-9ED0-3ACAEABA0A86}"/>
    <dgm:cxn modelId="{3ECD0E2C-A420-4DBB-A6AB-C29FAC1B6B4D}" srcId="{02A962A7-BB0E-44C2-A880-7F099AF51584}" destId="{F24B58FD-7376-480B-BCA5-0BC580BFB06F}" srcOrd="0" destOrd="0" parTransId="{6BF525CD-57CD-4EF9-92C9-883783B9402A}" sibTransId="{754706BE-E1C7-4BDC-88A9-1297947FFE35}"/>
    <dgm:cxn modelId="{7CF95331-DF40-477D-A311-9B29361434BC}" type="presOf" srcId="{9427ED93-53BB-4262-ABF7-B02C8F5C54D1}" destId="{557A7034-08C7-4290-A82B-F87BE4897795}" srcOrd="1" destOrd="0" presId="urn:microsoft.com/office/officeart/2005/8/layout/hierarchy2#1"/>
    <dgm:cxn modelId="{1928A137-D401-452B-9394-90B490D632EE}" type="presOf" srcId="{7664FB8E-BC61-499B-9D60-66D1E3E5EF16}" destId="{AD61182A-5B54-4B2B-8440-AF73518BC4F6}" srcOrd="1" destOrd="0" presId="urn:microsoft.com/office/officeart/2005/8/layout/hierarchy2#1"/>
    <dgm:cxn modelId="{AB3BBE3B-504F-4420-A636-CBC3A6F47C92}" type="presOf" srcId="{B45B73C8-B8ED-44FE-9773-1C9A6906CA19}" destId="{798FB06B-E5E6-409B-A850-CBF6641FA55D}" srcOrd="0" destOrd="0" presId="urn:microsoft.com/office/officeart/2005/8/layout/hierarchy2#1"/>
    <dgm:cxn modelId="{FC197F5B-4B9C-47EF-AECE-83718070D406}" type="presOf" srcId="{6C236E62-C183-4203-B1D6-43491B2B9E98}" destId="{105EAC91-89BE-4981-8CD7-2382FFEACACD}" srcOrd="0" destOrd="0" presId="urn:microsoft.com/office/officeart/2005/8/layout/hierarchy2#1"/>
    <dgm:cxn modelId="{A483CF5B-3FBA-4B4C-8117-CD4619095DBD}" type="presOf" srcId="{5E2F8EFC-DFEB-437F-836B-7B1A612D98E4}" destId="{E0085873-6F22-4CEA-BFE5-866B037ED2A1}" srcOrd="0" destOrd="0" presId="urn:microsoft.com/office/officeart/2005/8/layout/hierarchy2#1"/>
    <dgm:cxn modelId="{E3937A47-3C02-4D8F-865E-15E74527FA74}" type="presOf" srcId="{02A962A7-BB0E-44C2-A880-7F099AF51584}" destId="{A7D38828-581E-4513-8C00-3C30B0608D2F}" srcOrd="0" destOrd="0" presId="urn:microsoft.com/office/officeart/2005/8/layout/hierarchy2#1"/>
    <dgm:cxn modelId="{DE996653-5EC4-4668-B8E2-FCF21B64B861}" type="presOf" srcId="{F24B58FD-7376-480B-BCA5-0BC580BFB06F}" destId="{0E4C3C6F-474C-4215-9D41-49DC41BEDCD3}" srcOrd="0" destOrd="0" presId="urn:microsoft.com/office/officeart/2005/8/layout/hierarchy2#1"/>
    <dgm:cxn modelId="{3007CF93-EEDC-460E-A2FE-F5BF046E2736}" type="presOf" srcId="{7664FB8E-BC61-499B-9D60-66D1E3E5EF16}" destId="{93025DC0-391D-444F-BF41-698E1DFFA92E}" srcOrd="0" destOrd="0" presId="urn:microsoft.com/office/officeart/2005/8/layout/hierarchy2#1"/>
    <dgm:cxn modelId="{8EA9699C-393D-4B5E-BD8E-EA1281CCF31E}" type="presOf" srcId="{6A7C7595-2422-4712-AA40-AF7241EF5487}" destId="{BF86B077-55A9-46CD-9D97-DE5E353F1ABC}" srcOrd="0" destOrd="0" presId="urn:microsoft.com/office/officeart/2005/8/layout/hierarchy2#1"/>
    <dgm:cxn modelId="{823FBEA0-BDF9-45A5-8CDC-853388B9276F}" type="presOf" srcId="{88306B66-AAC4-4B88-A37E-02689B0571F2}" destId="{26F5139A-CC00-4DC1-8D94-2F227FD30D02}" srcOrd="0" destOrd="0" presId="urn:microsoft.com/office/officeart/2005/8/layout/hierarchy2#1"/>
    <dgm:cxn modelId="{A9C860A3-3764-4FC2-B8B8-FBBB9EB0CB41}" type="presOf" srcId="{88306B66-AAC4-4B88-A37E-02689B0571F2}" destId="{5556E9FD-F743-4781-A4F8-6E7B96D1D00B}" srcOrd="1" destOrd="0" presId="urn:microsoft.com/office/officeart/2005/8/layout/hierarchy2#1"/>
    <dgm:cxn modelId="{DDA7CAA4-41A4-457A-97DA-E7166D8E4828}" type="presOf" srcId="{0FA1DA8F-3853-4696-96E4-4B0407B51F1A}" destId="{729ED8B2-D2E0-425C-ADDB-42AC802115DE}" srcOrd="0" destOrd="0" presId="urn:microsoft.com/office/officeart/2005/8/layout/hierarchy2#1"/>
    <dgm:cxn modelId="{18982AA9-0499-4B1A-84F3-9ABE0C68B02B}" srcId="{F24B58FD-7376-480B-BCA5-0BC580BFB06F}" destId="{5E2F8EFC-DFEB-437F-836B-7B1A612D98E4}" srcOrd="1" destOrd="0" parTransId="{7664FB8E-BC61-499B-9D60-66D1E3E5EF16}" sibTransId="{B2AC4807-6254-42AF-A070-572D36B11E29}"/>
    <dgm:cxn modelId="{18A099AA-3F5E-4083-88F8-B2C06A55DA97}" srcId="{F24B58FD-7376-480B-BCA5-0BC580BFB06F}" destId="{530D4983-E041-4519-AD7E-651C17376E15}" srcOrd="2" destOrd="0" parTransId="{6C236E62-C183-4203-B1D6-43491B2B9E98}" sibTransId="{97DDE33D-68C0-4E18-8189-2DAD979820CE}"/>
    <dgm:cxn modelId="{BAFBC5D4-7214-4758-A631-2A9E7C4DB7C0}" type="presOf" srcId="{530D4983-E041-4519-AD7E-651C17376E15}" destId="{B68924FA-C313-4F37-ACEB-E4C2553E3CE0}" srcOrd="0" destOrd="0" presId="urn:microsoft.com/office/officeart/2005/8/layout/hierarchy2#1"/>
    <dgm:cxn modelId="{C71984D6-27DF-4B94-9BDE-41E1313B5E40}" type="presOf" srcId="{6C236E62-C183-4203-B1D6-43491B2B9E98}" destId="{49C715A7-8E53-46C7-904F-7C68737E3B8D}" srcOrd="1" destOrd="0" presId="urn:microsoft.com/office/officeart/2005/8/layout/hierarchy2#1"/>
    <dgm:cxn modelId="{986EE7E2-E5B8-4882-AECD-DBB1D2922C58}" type="presOf" srcId="{9427ED93-53BB-4262-ABF7-B02C8F5C54D1}" destId="{12B19269-9E17-4D85-9125-431AC968777D}" srcOrd="0" destOrd="0" presId="urn:microsoft.com/office/officeart/2005/8/layout/hierarchy2#1"/>
    <dgm:cxn modelId="{6CF691E4-3EEE-422E-9C15-9F8FB23FFDCE}" srcId="{F24B58FD-7376-480B-BCA5-0BC580BFB06F}" destId="{7B2288A4-C3E2-452A-9243-D702BFB476BF}" srcOrd="4" destOrd="0" parTransId="{88306B66-AAC4-4B88-A37E-02689B0571F2}" sibTransId="{9616D4CF-7FEA-40DA-8F89-1BEF0A118018}"/>
    <dgm:cxn modelId="{33313CEC-7F13-4A93-AA5A-249D616A9125}" srcId="{F24B58FD-7376-480B-BCA5-0BC580BFB06F}" destId="{0FA1DA8F-3853-4696-96E4-4B0407B51F1A}" srcOrd="3" destOrd="0" parTransId="{6A7C7595-2422-4712-AA40-AF7241EF5487}" sibTransId="{47C12B2D-95A0-4E44-A379-816CA5504972}"/>
    <dgm:cxn modelId="{C2E2D8F2-8C9E-420C-A6B8-28821F0D6006}" type="presOf" srcId="{7B2288A4-C3E2-452A-9243-D702BFB476BF}" destId="{62D5C56B-EEFB-4F82-B288-6B0451C5D936}" srcOrd="0" destOrd="0" presId="urn:microsoft.com/office/officeart/2005/8/layout/hierarchy2#1"/>
    <dgm:cxn modelId="{1181FB00-CB36-402C-BAC8-69DBC6BCF134}" type="presParOf" srcId="{A7D38828-581E-4513-8C00-3C30B0608D2F}" destId="{CD6C9356-8BFC-427B-8EEB-63C33638A534}" srcOrd="0" destOrd="0" presId="urn:microsoft.com/office/officeart/2005/8/layout/hierarchy2#1"/>
    <dgm:cxn modelId="{A47805BF-5DB8-4CF3-BE35-6483E4ADDFE0}" type="presParOf" srcId="{CD6C9356-8BFC-427B-8EEB-63C33638A534}" destId="{0E4C3C6F-474C-4215-9D41-49DC41BEDCD3}" srcOrd="0" destOrd="0" presId="urn:microsoft.com/office/officeart/2005/8/layout/hierarchy2#1"/>
    <dgm:cxn modelId="{FAC381C7-82AA-4E70-AF3D-52EA724859DA}" type="presParOf" srcId="{CD6C9356-8BFC-427B-8EEB-63C33638A534}" destId="{4AF61B2E-B480-4927-9DB2-506D283EE0D3}" srcOrd="1" destOrd="0" presId="urn:microsoft.com/office/officeart/2005/8/layout/hierarchy2#1"/>
    <dgm:cxn modelId="{AE7BC335-97FE-455A-9A41-B67285150D7A}" type="presParOf" srcId="{4AF61B2E-B480-4927-9DB2-506D283EE0D3}" destId="{12B19269-9E17-4D85-9125-431AC968777D}" srcOrd="0" destOrd="0" presId="urn:microsoft.com/office/officeart/2005/8/layout/hierarchy2#1"/>
    <dgm:cxn modelId="{5D1E31DB-3C96-4921-9670-22B366E35B12}" type="presParOf" srcId="{12B19269-9E17-4D85-9125-431AC968777D}" destId="{557A7034-08C7-4290-A82B-F87BE4897795}" srcOrd="0" destOrd="0" presId="urn:microsoft.com/office/officeart/2005/8/layout/hierarchy2#1"/>
    <dgm:cxn modelId="{5CF92CCC-4471-4384-9981-551BAE1E4A51}" type="presParOf" srcId="{4AF61B2E-B480-4927-9DB2-506D283EE0D3}" destId="{659C70AC-E264-40C7-873E-538726671097}" srcOrd="1" destOrd="0" presId="urn:microsoft.com/office/officeart/2005/8/layout/hierarchy2#1"/>
    <dgm:cxn modelId="{BA626EFE-7BB3-4484-B476-090EA2D80F2E}" type="presParOf" srcId="{659C70AC-E264-40C7-873E-538726671097}" destId="{798FB06B-E5E6-409B-A850-CBF6641FA55D}" srcOrd="0" destOrd="0" presId="urn:microsoft.com/office/officeart/2005/8/layout/hierarchy2#1"/>
    <dgm:cxn modelId="{F1E3A040-2426-4488-A9EA-058382398969}" type="presParOf" srcId="{659C70AC-E264-40C7-873E-538726671097}" destId="{055E4078-F55C-4C5D-9B71-38EFF6A2CF5B}" srcOrd="1" destOrd="0" presId="urn:microsoft.com/office/officeart/2005/8/layout/hierarchy2#1"/>
    <dgm:cxn modelId="{946BE397-4399-4B09-817E-B1206CC3614A}" type="presParOf" srcId="{4AF61B2E-B480-4927-9DB2-506D283EE0D3}" destId="{93025DC0-391D-444F-BF41-698E1DFFA92E}" srcOrd="2" destOrd="0" presId="urn:microsoft.com/office/officeart/2005/8/layout/hierarchy2#1"/>
    <dgm:cxn modelId="{7723049E-203F-4945-AF99-8004546E44C6}" type="presParOf" srcId="{93025DC0-391D-444F-BF41-698E1DFFA92E}" destId="{AD61182A-5B54-4B2B-8440-AF73518BC4F6}" srcOrd="0" destOrd="0" presId="urn:microsoft.com/office/officeart/2005/8/layout/hierarchy2#1"/>
    <dgm:cxn modelId="{089C8152-4637-4635-9CCB-D55B56661AF2}" type="presParOf" srcId="{4AF61B2E-B480-4927-9DB2-506D283EE0D3}" destId="{F8F24512-C230-40CF-963F-6595105D9A84}" srcOrd="3" destOrd="0" presId="urn:microsoft.com/office/officeart/2005/8/layout/hierarchy2#1"/>
    <dgm:cxn modelId="{AB16E8F6-F868-4455-8DAF-19E7E0223078}" type="presParOf" srcId="{F8F24512-C230-40CF-963F-6595105D9A84}" destId="{E0085873-6F22-4CEA-BFE5-866B037ED2A1}" srcOrd="0" destOrd="0" presId="urn:microsoft.com/office/officeart/2005/8/layout/hierarchy2#1"/>
    <dgm:cxn modelId="{60C669CC-7986-4685-BF6A-F7E4D0CE9C7E}" type="presParOf" srcId="{F8F24512-C230-40CF-963F-6595105D9A84}" destId="{9E1C1A32-E668-42BA-9A92-844B72BD9205}" srcOrd="1" destOrd="0" presId="urn:microsoft.com/office/officeart/2005/8/layout/hierarchy2#1"/>
    <dgm:cxn modelId="{0880C52A-65F8-47CB-9250-C1D5D3F0A380}" type="presParOf" srcId="{4AF61B2E-B480-4927-9DB2-506D283EE0D3}" destId="{105EAC91-89BE-4981-8CD7-2382FFEACACD}" srcOrd="4" destOrd="0" presId="urn:microsoft.com/office/officeart/2005/8/layout/hierarchy2#1"/>
    <dgm:cxn modelId="{B309301A-2935-410F-B3C2-44F37F52EDEB}" type="presParOf" srcId="{105EAC91-89BE-4981-8CD7-2382FFEACACD}" destId="{49C715A7-8E53-46C7-904F-7C68737E3B8D}" srcOrd="0" destOrd="0" presId="urn:microsoft.com/office/officeart/2005/8/layout/hierarchy2#1"/>
    <dgm:cxn modelId="{54096D76-54FB-4901-AD61-F7246D79C50D}" type="presParOf" srcId="{4AF61B2E-B480-4927-9DB2-506D283EE0D3}" destId="{6EC63541-D7F4-4CDD-9D29-97C26BB17CE2}" srcOrd="5" destOrd="0" presId="urn:microsoft.com/office/officeart/2005/8/layout/hierarchy2#1"/>
    <dgm:cxn modelId="{E26DDADE-CB60-4928-A74D-7407123FFBE2}" type="presParOf" srcId="{6EC63541-D7F4-4CDD-9D29-97C26BB17CE2}" destId="{B68924FA-C313-4F37-ACEB-E4C2553E3CE0}" srcOrd="0" destOrd="0" presId="urn:microsoft.com/office/officeart/2005/8/layout/hierarchy2#1"/>
    <dgm:cxn modelId="{DB193893-21F2-4BB2-BEFF-2CAB099F92E9}" type="presParOf" srcId="{6EC63541-D7F4-4CDD-9D29-97C26BB17CE2}" destId="{9C702602-8CD2-424C-8B8D-3637D243B13F}" srcOrd="1" destOrd="0" presId="urn:microsoft.com/office/officeart/2005/8/layout/hierarchy2#1"/>
    <dgm:cxn modelId="{1EECCD5B-1DEA-4FF4-AEA9-2E599B9B29B4}" type="presParOf" srcId="{4AF61B2E-B480-4927-9DB2-506D283EE0D3}" destId="{BF86B077-55A9-46CD-9D97-DE5E353F1ABC}" srcOrd="6" destOrd="0" presId="urn:microsoft.com/office/officeart/2005/8/layout/hierarchy2#1"/>
    <dgm:cxn modelId="{2AB31DFA-5E96-460A-9B96-B5A2C6B371AD}" type="presParOf" srcId="{BF86B077-55A9-46CD-9D97-DE5E353F1ABC}" destId="{82C839A0-5634-4E71-90E6-E208630AB36A}" srcOrd="0" destOrd="0" presId="urn:microsoft.com/office/officeart/2005/8/layout/hierarchy2#1"/>
    <dgm:cxn modelId="{24DF616C-9D57-4741-B7D6-F5CFA1B936B0}" type="presParOf" srcId="{4AF61B2E-B480-4927-9DB2-506D283EE0D3}" destId="{A553C8E4-991F-46B8-9313-F332C0F4B7F7}" srcOrd="7" destOrd="0" presId="urn:microsoft.com/office/officeart/2005/8/layout/hierarchy2#1"/>
    <dgm:cxn modelId="{1FB9D29C-7044-4957-93FA-6C45ABC4CC6C}" type="presParOf" srcId="{A553C8E4-991F-46B8-9313-F332C0F4B7F7}" destId="{729ED8B2-D2E0-425C-ADDB-42AC802115DE}" srcOrd="0" destOrd="0" presId="urn:microsoft.com/office/officeart/2005/8/layout/hierarchy2#1"/>
    <dgm:cxn modelId="{62E3F736-3851-4AC4-95A1-7ED64F82F8D0}" type="presParOf" srcId="{A553C8E4-991F-46B8-9313-F332C0F4B7F7}" destId="{2D700A72-2279-4D8B-B09C-C308E5B5500C}" srcOrd="1" destOrd="0" presId="urn:microsoft.com/office/officeart/2005/8/layout/hierarchy2#1"/>
    <dgm:cxn modelId="{32564DA9-251E-4AC8-BBFD-08AF04AFCBA6}" type="presParOf" srcId="{4AF61B2E-B480-4927-9DB2-506D283EE0D3}" destId="{26F5139A-CC00-4DC1-8D94-2F227FD30D02}" srcOrd="8" destOrd="0" presId="urn:microsoft.com/office/officeart/2005/8/layout/hierarchy2#1"/>
    <dgm:cxn modelId="{CF62420E-B295-4CF0-9932-5F0739516AC5}" type="presParOf" srcId="{26F5139A-CC00-4DC1-8D94-2F227FD30D02}" destId="{5556E9FD-F743-4781-A4F8-6E7B96D1D00B}" srcOrd="0" destOrd="0" presId="urn:microsoft.com/office/officeart/2005/8/layout/hierarchy2#1"/>
    <dgm:cxn modelId="{5338570C-1E78-470A-BB9B-E6E543016F5D}" type="presParOf" srcId="{4AF61B2E-B480-4927-9DB2-506D283EE0D3}" destId="{81AB23A7-28B9-418B-B3C7-A93EB5C8DC53}" srcOrd="9" destOrd="0" presId="urn:microsoft.com/office/officeart/2005/8/layout/hierarchy2#1"/>
    <dgm:cxn modelId="{29CF7BD1-50D4-4BCE-9184-84C144E10F8F}" type="presParOf" srcId="{81AB23A7-28B9-418B-B3C7-A93EB5C8DC53}" destId="{62D5C56B-EEFB-4F82-B288-6B0451C5D936}" srcOrd="0" destOrd="0" presId="urn:microsoft.com/office/officeart/2005/8/layout/hierarchy2#1"/>
    <dgm:cxn modelId="{BD95A005-0A7D-44C4-A9A0-77FEC91660A3}" type="presParOf" srcId="{81AB23A7-28B9-418B-B3C7-A93EB5C8DC53}" destId="{22289801-E0C9-413B-B34C-5D6F3E22B066}" srcOrd="1" destOrd="0" presId="urn:microsoft.com/office/officeart/2005/8/layout/hierarchy2#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4C3C6F-474C-4215-9D41-49DC41BEDCD3}">
      <dsp:nvSpPr>
        <dsp:cNvPr id="0" name=""/>
        <dsp:cNvSpPr/>
      </dsp:nvSpPr>
      <dsp:spPr>
        <a:xfrm>
          <a:off x="203914" y="1556240"/>
          <a:ext cx="907422" cy="50003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700" kern="1200" dirty="0"/>
            <a:t>HERD</a:t>
          </a:r>
          <a:endParaRPr lang="zh-CN" altLang="en-US" sz="1700" kern="1200" dirty="0"/>
        </a:p>
      </dsp:txBody>
      <dsp:txXfrm>
        <a:off x="218559" y="1570885"/>
        <a:ext cx="878132" cy="470743"/>
      </dsp:txXfrm>
    </dsp:sp>
    <dsp:sp modelId="{12B19269-9E17-4D85-9125-431AC968777D}">
      <dsp:nvSpPr>
        <dsp:cNvPr id="0" name=""/>
        <dsp:cNvSpPr/>
      </dsp:nvSpPr>
      <dsp:spPr>
        <a:xfrm rot="17350740">
          <a:off x="584232" y="1048774"/>
          <a:ext cx="1569981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1569981" y="1606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500" kern="1200"/>
        </a:p>
      </dsp:txBody>
      <dsp:txXfrm>
        <a:off x="1329973" y="1025586"/>
        <a:ext cx="78499" cy="78499"/>
      </dsp:txXfrm>
    </dsp:sp>
    <dsp:sp modelId="{798FB06B-E5E6-409B-A850-CBF6641FA55D}">
      <dsp:nvSpPr>
        <dsp:cNvPr id="0" name=""/>
        <dsp:cNvSpPr/>
      </dsp:nvSpPr>
      <dsp:spPr>
        <a:xfrm>
          <a:off x="1627108" y="1058"/>
          <a:ext cx="1952941" cy="64471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700" kern="1200" dirty="0"/>
            <a:t>硅微条探测器</a:t>
          </a:r>
        </a:p>
      </dsp:txBody>
      <dsp:txXfrm>
        <a:off x="1645991" y="19941"/>
        <a:ext cx="1915175" cy="606947"/>
      </dsp:txXfrm>
    </dsp:sp>
    <dsp:sp modelId="{93025DC0-391D-444F-BF41-698E1DFFA92E}">
      <dsp:nvSpPr>
        <dsp:cNvPr id="0" name=""/>
        <dsp:cNvSpPr/>
      </dsp:nvSpPr>
      <dsp:spPr>
        <a:xfrm rot="18289469">
          <a:off x="917635" y="1419484"/>
          <a:ext cx="903175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903175" y="1606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500" kern="1200"/>
        </a:p>
      </dsp:txBody>
      <dsp:txXfrm>
        <a:off x="1346643" y="1412967"/>
        <a:ext cx="45158" cy="45158"/>
      </dsp:txXfrm>
    </dsp:sp>
    <dsp:sp modelId="{E0085873-6F22-4CEA-BFE5-866B037ED2A1}">
      <dsp:nvSpPr>
        <dsp:cNvPr id="0" name=""/>
        <dsp:cNvSpPr/>
      </dsp:nvSpPr>
      <dsp:spPr>
        <a:xfrm>
          <a:off x="1627108" y="742479"/>
          <a:ext cx="1952941" cy="64471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700" kern="1200" dirty="0"/>
            <a:t>塑闪探测器</a:t>
          </a:r>
        </a:p>
      </dsp:txBody>
      <dsp:txXfrm>
        <a:off x="1645991" y="761362"/>
        <a:ext cx="1915175" cy="606947"/>
      </dsp:txXfrm>
    </dsp:sp>
    <dsp:sp modelId="{105EAC91-89BE-4981-8CD7-2382FFEACACD}">
      <dsp:nvSpPr>
        <dsp:cNvPr id="0" name=""/>
        <dsp:cNvSpPr/>
      </dsp:nvSpPr>
      <dsp:spPr>
        <a:xfrm>
          <a:off x="1111337" y="1790195"/>
          <a:ext cx="515771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515771" y="1606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500" kern="1200"/>
        </a:p>
      </dsp:txBody>
      <dsp:txXfrm>
        <a:off x="1356328" y="1793363"/>
        <a:ext cx="25788" cy="25788"/>
      </dsp:txXfrm>
    </dsp:sp>
    <dsp:sp modelId="{B68924FA-C313-4F37-ACEB-E4C2553E3CE0}">
      <dsp:nvSpPr>
        <dsp:cNvPr id="0" name=""/>
        <dsp:cNvSpPr/>
      </dsp:nvSpPr>
      <dsp:spPr>
        <a:xfrm>
          <a:off x="1627108" y="1483900"/>
          <a:ext cx="1952941" cy="64471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700" kern="1200" dirty="0"/>
            <a:t>硅径迹仪</a:t>
          </a:r>
        </a:p>
      </dsp:txBody>
      <dsp:txXfrm>
        <a:off x="1645991" y="1502783"/>
        <a:ext cx="1915175" cy="606947"/>
      </dsp:txXfrm>
    </dsp:sp>
    <dsp:sp modelId="{BF86B077-55A9-46CD-9D97-DE5E353F1ABC}">
      <dsp:nvSpPr>
        <dsp:cNvPr id="0" name=""/>
        <dsp:cNvSpPr/>
      </dsp:nvSpPr>
      <dsp:spPr>
        <a:xfrm rot="3310531">
          <a:off x="917635" y="2160906"/>
          <a:ext cx="903175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903175" y="1606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500" kern="1200"/>
        </a:p>
      </dsp:txBody>
      <dsp:txXfrm>
        <a:off x="1346643" y="2154388"/>
        <a:ext cx="45158" cy="45158"/>
      </dsp:txXfrm>
    </dsp:sp>
    <dsp:sp modelId="{729ED8B2-D2E0-425C-ADDB-42AC802115DE}">
      <dsp:nvSpPr>
        <dsp:cNvPr id="0" name=""/>
        <dsp:cNvSpPr/>
      </dsp:nvSpPr>
      <dsp:spPr>
        <a:xfrm>
          <a:off x="1627108" y="2225321"/>
          <a:ext cx="1952941" cy="64471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700" kern="1200" dirty="0"/>
            <a:t>量能器和增强相机</a:t>
          </a:r>
        </a:p>
      </dsp:txBody>
      <dsp:txXfrm>
        <a:off x="1645991" y="2244204"/>
        <a:ext cx="1915175" cy="606947"/>
      </dsp:txXfrm>
    </dsp:sp>
    <dsp:sp modelId="{26F5139A-CC00-4DC1-8D94-2F227FD30D02}">
      <dsp:nvSpPr>
        <dsp:cNvPr id="0" name=""/>
        <dsp:cNvSpPr/>
      </dsp:nvSpPr>
      <dsp:spPr>
        <a:xfrm rot="4249260">
          <a:off x="584232" y="2531616"/>
          <a:ext cx="1569981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1569981" y="1606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500" kern="1200"/>
        </a:p>
      </dsp:txBody>
      <dsp:txXfrm>
        <a:off x="1329973" y="2508429"/>
        <a:ext cx="78499" cy="78499"/>
      </dsp:txXfrm>
    </dsp:sp>
    <dsp:sp modelId="{62D5C56B-EEFB-4F82-B288-6B0451C5D936}">
      <dsp:nvSpPr>
        <dsp:cNvPr id="0" name=""/>
        <dsp:cNvSpPr/>
      </dsp:nvSpPr>
      <dsp:spPr>
        <a:xfrm>
          <a:off x="1627108" y="2966742"/>
          <a:ext cx="1952941" cy="64471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700" kern="1200" dirty="0"/>
            <a:t>穿越辐射探测器</a:t>
          </a:r>
        </a:p>
      </dsp:txBody>
      <dsp:txXfrm>
        <a:off x="1645991" y="2985625"/>
        <a:ext cx="1915175" cy="6069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#1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endSty" val="noArr"/>
                        <dgm:param type="begPts" val="midR"/>
                        <dgm:param type="endPts" val="midL"/>
                      </dgm:alg>
                    </dgm:if>
                    <dgm:else name="Name14">
                      <dgm:alg type="conn">
                        <dgm:param type="dim" val="1D"/>
                        <dgm:param type="endSty" val="noArr"/>
                        <dgm:param type="begPts" val="midL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B30373-E54D-4693-A6E1-4FC94E551061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593C87-B6ED-41EB-8238-E68CD5AFC9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24524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593C87-B6ED-41EB-8238-E68CD5AFC9F2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86063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/>
              <a:t>这套电子学系统兼容束流实验，是按照</a:t>
            </a:r>
            <a:r>
              <a:rPr lang="en-US" altLang="zh-CN" dirty="0"/>
              <a:t>Herd</a:t>
            </a:r>
            <a:r>
              <a:rPr lang="zh-CN" altLang="en-US" dirty="0"/>
              <a:t>上天样机</a:t>
            </a:r>
            <a:r>
              <a:rPr lang="en-US" altLang="zh-CN" dirty="0"/>
              <a:t>1:1</a:t>
            </a:r>
            <a:r>
              <a:rPr lang="zh-CN" altLang="en-US" dirty="0"/>
              <a:t>设计的，这样可以去验证</a:t>
            </a:r>
            <a:r>
              <a:rPr lang="en-US" altLang="zh-CN" dirty="0"/>
              <a:t>Herd</a:t>
            </a:r>
            <a:r>
              <a:rPr lang="zh-CN" altLang="en-US" dirty="0"/>
              <a:t>方案的合理性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593C87-B6ED-41EB-8238-E68CD5AFC9F2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70708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593C87-B6ED-41EB-8238-E68CD5AFC9F2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95202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593C87-B6ED-41EB-8238-E68CD5AFC9F2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62100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两侧没有做屏蔽措施，电磁干扰影响比较大，另外与耦合电容的容值可能也存在一定影响。</a:t>
            </a:r>
            <a:r>
              <a:rPr lang="en-US" altLang="zh-CN" dirty="0"/>
              <a:t>RMS</a:t>
            </a:r>
            <a:r>
              <a:rPr lang="zh-CN" altLang="en-US" dirty="0"/>
              <a:t>值由</a:t>
            </a:r>
            <a:r>
              <a:rPr lang="en-US" altLang="zh-CN" dirty="0"/>
              <a:t>ASIC</a:t>
            </a:r>
            <a:r>
              <a:rPr lang="zh-CN" altLang="en-US" dirty="0"/>
              <a:t>的差异性影响较大。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593C87-B6ED-41EB-8238-E68CD5AFC9F2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32034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593C87-B6ED-41EB-8238-E68CD5AFC9F2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8740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1AFCA-0ACE-4D7F-A8EB-AC0039F5EB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03A2C-211C-4B6B-A809-CA4662A0974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83051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1AFCA-0ACE-4D7F-A8EB-AC0039F5EB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03A2C-211C-4B6B-A809-CA4662A0974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280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1AFCA-0ACE-4D7F-A8EB-AC0039F5EB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03A2C-211C-4B6B-A809-CA4662A0974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08034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1AFCA-0ACE-4D7F-A8EB-AC0039F5EB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03A2C-211C-4B6B-A809-CA4662A0974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07857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1AFCA-0ACE-4D7F-A8EB-AC0039F5EB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03A2C-211C-4B6B-A809-CA4662A0974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79477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1AFCA-0ACE-4D7F-A8EB-AC0039F5EB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03A2C-211C-4B6B-A809-CA4662A0974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7587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1AFCA-0ACE-4D7F-A8EB-AC0039F5EB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03A2C-211C-4B6B-A809-CA4662A0974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70333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1AFCA-0ACE-4D7F-A8EB-AC0039F5EB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03A2C-211C-4B6B-A809-CA4662A0974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90577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1AFCA-0ACE-4D7F-A8EB-AC0039F5EB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03A2C-211C-4B6B-A809-CA4662A0974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84327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1AFCA-0ACE-4D7F-A8EB-AC0039F5EB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03A2C-211C-4B6B-A809-CA4662A0974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7752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1AFCA-0ACE-4D7F-A8EB-AC0039F5EB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03A2C-211C-4B6B-A809-CA4662A0974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87371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D1AFCA-0ACE-4D7F-A8EB-AC0039F5EB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803A2C-211C-4B6B-A809-CA4662A0974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2824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image" Target="../media/image6.png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2743126" y="1914788"/>
            <a:ext cx="6705752" cy="16491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1350"/>
              </a:spcBef>
              <a:spcAft>
                <a:spcPts val="1350"/>
              </a:spcAft>
            </a:pPr>
            <a:r>
              <a:rPr lang="en-US" altLang="zh-CN" sz="3600" b="1" kern="22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HERD</a:t>
            </a:r>
            <a:r>
              <a:rPr lang="zh-CN" altLang="en-US" sz="3600" b="1" dirty="0"/>
              <a:t>硅微条探测器束流实验读出电子学的研制</a:t>
            </a:r>
            <a:endParaRPr lang="zh-CN" altLang="zh-CN" sz="3600" b="1" kern="2200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251587" y="3864506"/>
            <a:ext cx="764154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/>
              <a:t>汇报人：刘楦</a:t>
            </a:r>
            <a:r>
              <a:rPr lang="en-US" altLang="zh-CN" baseline="30000" dirty="0"/>
              <a:t>1</a:t>
            </a:r>
            <a:r>
              <a:rPr lang="zh-CN" altLang="en-US" baseline="30000" dirty="0"/>
              <a:t>、</a:t>
            </a:r>
            <a:r>
              <a:rPr lang="en-US" altLang="zh-CN" baseline="30000" dirty="0"/>
              <a:t>2</a:t>
            </a:r>
            <a:r>
              <a:rPr lang="en-US" altLang="zh-CN" dirty="0"/>
              <a:t>   </a:t>
            </a:r>
            <a:r>
              <a:rPr lang="zh-CN" altLang="en-US" dirty="0"/>
              <a:t>指导老师：黄明</a:t>
            </a:r>
            <a:r>
              <a:rPr lang="en-US" altLang="zh-CN" baseline="30000" dirty="0"/>
              <a:t>1</a:t>
            </a:r>
            <a:r>
              <a:rPr lang="zh-CN" altLang="en-US" dirty="0"/>
              <a:t>，武梦龙</a:t>
            </a:r>
            <a:r>
              <a:rPr lang="en-US" altLang="zh-CN" baseline="30000" dirty="0"/>
              <a:t>1 </a:t>
            </a:r>
            <a:r>
              <a:rPr lang="zh-CN" altLang="en-US" dirty="0"/>
              <a:t>，乔锐</a:t>
            </a:r>
            <a:r>
              <a:rPr lang="en-US" altLang="zh-CN" baseline="30000" dirty="0"/>
              <a:t>2</a:t>
            </a:r>
            <a:r>
              <a:rPr lang="zh-CN" altLang="en-US" dirty="0"/>
              <a:t>，彭文溪</a:t>
            </a:r>
            <a:r>
              <a:rPr lang="en-US" altLang="zh-CN" baseline="30000" dirty="0"/>
              <a:t>2</a:t>
            </a:r>
            <a:r>
              <a:rPr lang="zh-CN" altLang="en-US" dirty="0"/>
              <a:t> ，龚轲</a:t>
            </a:r>
            <a:r>
              <a:rPr lang="en-US" altLang="zh-CN" baseline="30000" dirty="0"/>
              <a:t>2</a:t>
            </a:r>
            <a:endParaRPr lang="en-US" altLang="zh-CN" dirty="0"/>
          </a:p>
        </p:txBody>
      </p:sp>
      <p:sp>
        <p:nvSpPr>
          <p:cNvPr id="3" name="文本框 2"/>
          <p:cNvSpPr txBox="1"/>
          <p:nvPr/>
        </p:nvSpPr>
        <p:spPr>
          <a:xfrm>
            <a:off x="3187382" y="4584103"/>
            <a:ext cx="5764193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/>
              <a:t>1.</a:t>
            </a:r>
            <a:r>
              <a:rPr lang="zh-CN" altLang="en-US" dirty="0"/>
              <a:t>北方工业大学  </a:t>
            </a:r>
            <a:r>
              <a:rPr lang="en-US" altLang="zh-CN" dirty="0"/>
              <a:t>2.</a:t>
            </a:r>
            <a:r>
              <a:rPr lang="zh-CN" altLang="en-US" dirty="0"/>
              <a:t>高能物理研究所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DB45A213-A706-443B-A248-B5BABA60F4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5969000" cy="134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2308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1798115" y="1"/>
            <a:ext cx="8869885" cy="711835"/>
          </a:xfrm>
        </p:spPr>
        <p:txBody>
          <a:bodyPr>
            <a:noAutofit/>
          </a:bodyPr>
          <a:lstStyle/>
          <a:p>
            <a:r>
              <a:rPr lang="zh-CN" altLang="en-US" b="1" dirty="0">
                <a:solidFill>
                  <a:schemeClr val="accent1"/>
                </a:solidFill>
                <a:latin typeface="Arial" panose="020B0604020202020204" pitchFamily="34" charset="0"/>
              </a:rPr>
              <a:t>硅微条传感器以及</a:t>
            </a:r>
            <a:r>
              <a:rPr lang="en-US" altLang="zh-CN" b="1" dirty="0">
                <a:solidFill>
                  <a:schemeClr val="accent1"/>
                </a:solidFill>
                <a:latin typeface="Arial" panose="020B0604020202020204" pitchFamily="34" charset="0"/>
              </a:rPr>
              <a:t>ASIC</a:t>
            </a:r>
            <a:r>
              <a:rPr lang="zh-CN" altLang="en-US" b="1" dirty="0">
                <a:solidFill>
                  <a:schemeClr val="accent1"/>
                </a:solidFill>
                <a:latin typeface="Arial" panose="020B0604020202020204" pitchFamily="34" charset="0"/>
              </a:rPr>
              <a:t>的</a:t>
            </a:r>
            <a:r>
              <a:rPr lang="en-US" altLang="zh-CN" b="1" dirty="0">
                <a:solidFill>
                  <a:schemeClr val="accent1"/>
                </a:solidFill>
                <a:latin typeface="Arial" panose="020B0604020202020204" pitchFamily="34" charset="0"/>
              </a:rPr>
              <a:t>Bonding</a:t>
            </a:r>
            <a:endParaRPr lang="zh-CN" b="1" dirty="0">
              <a:solidFill>
                <a:schemeClr val="accent1"/>
              </a:solidFill>
              <a:latin typeface="Arial" panose="020B0604020202020204" pitchFamily="34" charset="0"/>
            </a:endParaRPr>
          </a:p>
        </p:txBody>
      </p:sp>
      <p:sp>
        <p:nvSpPr>
          <p:cNvPr id="5" name="矩形 4"/>
          <p:cNvSpPr/>
          <p:nvPr>
            <p:custDataLst>
              <p:tags r:id="rId1"/>
            </p:custDataLst>
          </p:nvPr>
        </p:nvSpPr>
        <p:spPr>
          <a:xfrm>
            <a:off x="1524000" y="711843"/>
            <a:ext cx="9144000" cy="12074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1523999" y="1216075"/>
            <a:ext cx="947948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/>
              <a:t>该键合方式通过超声波压焊形成焊点，不需要加热。</a:t>
            </a:r>
            <a:endParaRPr lang="en-US" altLang="zh-CN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/>
              <a:t>键合铝丝的丝径选择 </a:t>
            </a:r>
            <a:r>
              <a:rPr lang="en-US" altLang="zh-CN" dirty="0"/>
              <a:t>25 </a:t>
            </a:r>
            <a:r>
              <a:rPr lang="en-US" altLang="zh-CN" dirty="0" err="1"/>
              <a:t>μm</a:t>
            </a:r>
            <a:r>
              <a:rPr lang="zh-CN" altLang="en-US" dirty="0"/>
              <a:t>。</a:t>
            </a:r>
            <a:endParaRPr lang="en-US" altLang="zh-CN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/>
              <a:t>使用了全自动键合机编程键合所有的引线。</a:t>
            </a:r>
            <a:endParaRPr lang="en-US" altLang="zh-CN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115" y="2848985"/>
            <a:ext cx="4030798" cy="302250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7361" y="2848985"/>
            <a:ext cx="4647689" cy="3043719"/>
          </a:xfrm>
          <a:prstGeom prst="rect">
            <a:avLst/>
          </a:prstGeom>
        </p:spPr>
      </p:pic>
      <p:sp>
        <p:nvSpPr>
          <p:cNvPr id="8" name="灯片编号占位符 11"/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2133600" cy="365125"/>
          </a:xfrm>
        </p:spPr>
        <p:txBody>
          <a:bodyPr/>
          <a:lstStyle/>
          <a:p>
            <a:pPr algn="l">
              <a:defRPr/>
            </a:pPr>
            <a:r>
              <a:rPr lang="zh-CN" altLang="en-US" dirty="0"/>
              <a:t>第 </a:t>
            </a:r>
            <a:r>
              <a:rPr lang="en-US" altLang="zh-CN" dirty="0">
                <a:solidFill>
                  <a:srgbClr val="FF0000"/>
                </a:solidFill>
              </a:rPr>
              <a:t>9 </a:t>
            </a:r>
            <a:r>
              <a:rPr lang="zh-CN" altLang="en-US" dirty="0"/>
              <a:t>页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7763195" y="6294507"/>
            <a:ext cx="41915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/>
              <a:t>感谢紫金山天文台韦家驹老师提供的帮助！</a:t>
            </a:r>
          </a:p>
        </p:txBody>
      </p:sp>
    </p:spTree>
    <p:extLst>
      <p:ext uri="{BB962C8B-B14F-4D97-AF65-F5344CB8AC3E}">
        <p14:creationId xmlns:p14="http://schemas.microsoft.com/office/powerpoint/2010/main" val="2675236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onding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65752" y="356019"/>
            <a:ext cx="10626269" cy="5977276"/>
          </a:xfrm>
          <a:prstGeom prst="rect">
            <a:avLst/>
          </a:prstGeom>
        </p:spPr>
      </p:pic>
      <p:sp>
        <p:nvSpPr>
          <p:cNvPr id="3" name="灯片编号占位符 11"/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2133600" cy="365125"/>
          </a:xfrm>
        </p:spPr>
        <p:txBody>
          <a:bodyPr/>
          <a:lstStyle/>
          <a:p>
            <a:pPr algn="l">
              <a:defRPr/>
            </a:pPr>
            <a:r>
              <a:rPr lang="zh-CN" altLang="en-US" dirty="0"/>
              <a:t>第 </a:t>
            </a:r>
            <a:r>
              <a:rPr lang="en-US" altLang="zh-CN" dirty="0">
                <a:solidFill>
                  <a:srgbClr val="FF0000"/>
                </a:solidFill>
              </a:rPr>
              <a:t>10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zh-CN" altLang="en-US" dirty="0"/>
              <a:t>页</a:t>
            </a:r>
          </a:p>
        </p:txBody>
      </p:sp>
    </p:spTree>
    <p:extLst>
      <p:ext uri="{BB962C8B-B14F-4D97-AF65-F5344CB8AC3E}">
        <p14:creationId xmlns:p14="http://schemas.microsoft.com/office/powerpoint/2010/main" val="782322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0" mute="1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5486400" y="6319963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FFE</a:t>
            </a:r>
            <a:r>
              <a:rPr lang="zh-CN" altLang="en-US" dirty="0"/>
              <a:t>后端电子学结构图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960" y="2219085"/>
            <a:ext cx="10934700" cy="4100878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337310" y="1584508"/>
            <a:ext cx="95173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/>
              <a:t>可以读出</a:t>
            </a:r>
            <a:r>
              <a:rPr lang="en-US" altLang="zh-CN" dirty="0"/>
              <a:t>20480</a:t>
            </a:r>
            <a:r>
              <a:rPr lang="zh-CN" altLang="en-US" dirty="0"/>
              <a:t>路硅微条数据，共有</a:t>
            </a:r>
            <a:r>
              <a:rPr lang="en-US" altLang="zh-CN" dirty="0"/>
              <a:t>64</a:t>
            </a:r>
            <a:r>
              <a:rPr lang="zh-CN" altLang="en-US" dirty="0"/>
              <a:t>个</a:t>
            </a:r>
            <a:r>
              <a:rPr lang="en-US" altLang="zh-CN" dirty="0"/>
              <a:t>12</a:t>
            </a:r>
            <a:r>
              <a:rPr lang="zh-CN" altLang="en-US" dirty="0"/>
              <a:t>位串行输出的</a:t>
            </a:r>
            <a:r>
              <a:rPr lang="en-US" altLang="zh-CN" dirty="0"/>
              <a:t>ADC</a:t>
            </a:r>
            <a:r>
              <a:rPr lang="zh-CN" altLang="en-US" dirty="0"/>
              <a:t>，使用</a:t>
            </a:r>
            <a:r>
              <a:rPr lang="en-US" altLang="zh-CN" dirty="0"/>
              <a:t>RS422</a:t>
            </a:r>
            <a:r>
              <a:rPr lang="zh-CN" altLang="en-US" dirty="0"/>
              <a:t>总线与载荷控制端进行遥控遥测指令的通信与触发的接收，使用八路并行</a:t>
            </a:r>
            <a:r>
              <a:rPr lang="en-US" altLang="zh-CN" dirty="0"/>
              <a:t>LVDS</a:t>
            </a:r>
            <a:r>
              <a:rPr lang="zh-CN" altLang="en-US" dirty="0"/>
              <a:t>传输科学数据，信号采集与数据处理的死时间约是</a:t>
            </a:r>
            <a:r>
              <a:rPr lang="en-US" altLang="zh-CN" dirty="0"/>
              <a:t>1ms</a:t>
            </a:r>
            <a:r>
              <a:rPr lang="zh-CN" altLang="en-US" dirty="0"/>
              <a:t>。</a:t>
            </a:r>
          </a:p>
        </p:txBody>
      </p:sp>
      <p:sp>
        <p:nvSpPr>
          <p:cNvPr id="8" name="标题 3"/>
          <p:cNvSpPr>
            <a:spLocks noGrp="1"/>
          </p:cNvSpPr>
          <p:nvPr>
            <p:ph type="title"/>
          </p:nvPr>
        </p:nvSpPr>
        <p:spPr>
          <a:xfrm>
            <a:off x="2152650" y="1"/>
            <a:ext cx="7886700" cy="711835"/>
          </a:xfrm>
        </p:spPr>
        <p:txBody>
          <a:bodyPr>
            <a:normAutofit/>
          </a:bodyPr>
          <a:lstStyle/>
          <a:p>
            <a:r>
              <a:rPr lang="zh-CN" altLang="en-US" b="1" dirty="0">
                <a:solidFill>
                  <a:schemeClr val="accent1"/>
                </a:solidFill>
                <a:latin typeface="Arial" panose="020B0604020202020204" pitchFamily="34" charset="0"/>
                <a:sym typeface="+mn-ea"/>
              </a:rPr>
              <a:t>后端数据处理与控制系统</a:t>
            </a:r>
            <a:endParaRPr lang="zh-CN" dirty="0"/>
          </a:p>
        </p:txBody>
      </p:sp>
      <p:sp>
        <p:nvSpPr>
          <p:cNvPr id="9" name="矩形 8"/>
          <p:cNvSpPr/>
          <p:nvPr>
            <p:custDataLst>
              <p:tags r:id="rId1"/>
            </p:custDataLst>
          </p:nvPr>
        </p:nvSpPr>
        <p:spPr>
          <a:xfrm>
            <a:off x="1524000" y="711843"/>
            <a:ext cx="9144000" cy="12074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灯片编号占位符 11"/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2133600" cy="365125"/>
          </a:xfrm>
        </p:spPr>
        <p:txBody>
          <a:bodyPr/>
          <a:lstStyle/>
          <a:p>
            <a:pPr algn="l">
              <a:defRPr/>
            </a:pPr>
            <a:r>
              <a:rPr lang="zh-CN" altLang="en-US" dirty="0"/>
              <a:t>第 </a:t>
            </a:r>
            <a:r>
              <a:rPr lang="en-US" altLang="zh-CN" dirty="0">
                <a:solidFill>
                  <a:srgbClr val="FF0000"/>
                </a:solidFill>
              </a:rPr>
              <a:t>11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zh-CN" altLang="en-US" dirty="0"/>
              <a:t>页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2C71774D-74B2-D2B5-923E-669CFEEEBA34}"/>
              </a:ext>
            </a:extLst>
          </p:cNvPr>
          <p:cNvSpPr txBox="1"/>
          <p:nvPr/>
        </p:nvSpPr>
        <p:spPr>
          <a:xfrm>
            <a:off x="1655064" y="1005501"/>
            <a:ext cx="80749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</a:rPr>
              <a:t>实现的主要功能包括科学数据的采集处理，遥控遥测通讯，状态检测等。</a:t>
            </a:r>
          </a:p>
        </p:txBody>
      </p:sp>
    </p:spTree>
    <p:extLst>
      <p:ext uri="{BB962C8B-B14F-4D97-AF65-F5344CB8AC3E}">
        <p14:creationId xmlns:p14="http://schemas.microsoft.com/office/powerpoint/2010/main" val="129740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0659" y="1314450"/>
            <a:ext cx="5812042" cy="4357324"/>
          </a:xfrm>
          <a:prstGeom prst="rect">
            <a:avLst/>
          </a:prstGeom>
        </p:spPr>
      </p:pic>
      <p:sp>
        <p:nvSpPr>
          <p:cNvPr id="5" name="标题 3"/>
          <p:cNvSpPr>
            <a:spLocks noGrp="1"/>
          </p:cNvSpPr>
          <p:nvPr>
            <p:ph type="title"/>
          </p:nvPr>
        </p:nvSpPr>
        <p:spPr>
          <a:xfrm>
            <a:off x="2152650" y="1"/>
            <a:ext cx="7886700" cy="711835"/>
          </a:xfrm>
        </p:spPr>
        <p:txBody>
          <a:bodyPr>
            <a:normAutofit/>
          </a:bodyPr>
          <a:lstStyle/>
          <a:p>
            <a:r>
              <a:rPr lang="zh-CN" altLang="en-US" b="1" dirty="0">
                <a:solidFill>
                  <a:schemeClr val="accent1"/>
                </a:solidFill>
                <a:latin typeface="Arial" panose="020B0604020202020204" pitchFamily="34" charset="0"/>
                <a:sym typeface="+mn-ea"/>
              </a:rPr>
              <a:t>后端数据处理与控制系统</a:t>
            </a:r>
            <a:endParaRPr lang="zh-CN" dirty="0"/>
          </a:p>
        </p:txBody>
      </p:sp>
      <p:sp>
        <p:nvSpPr>
          <p:cNvPr id="6" name="矩形 5"/>
          <p:cNvSpPr/>
          <p:nvPr>
            <p:custDataLst>
              <p:tags r:id="rId1"/>
            </p:custDataLst>
          </p:nvPr>
        </p:nvSpPr>
        <p:spPr>
          <a:xfrm>
            <a:off x="1524000" y="711843"/>
            <a:ext cx="9144000" cy="12074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4999730" y="5784303"/>
            <a:ext cx="1993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FFE</a:t>
            </a:r>
            <a:r>
              <a:rPr lang="zh-CN" altLang="en-US" dirty="0"/>
              <a:t>硬件实物图</a:t>
            </a:r>
          </a:p>
        </p:txBody>
      </p:sp>
      <p:sp>
        <p:nvSpPr>
          <p:cNvPr id="8" name="灯片编号占位符 11"/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2133600" cy="365125"/>
          </a:xfrm>
        </p:spPr>
        <p:txBody>
          <a:bodyPr/>
          <a:lstStyle/>
          <a:p>
            <a:pPr algn="l">
              <a:defRPr/>
            </a:pPr>
            <a:r>
              <a:rPr lang="zh-CN" altLang="en-US" dirty="0"/>
              <a:t>第 </a:t>
            </a:r>
            <a:r>
              <a:rPr lang="en-US" altLang="zh-CN" dirty="0">
                <a:solidFill>
                  <a:srgbClr val="FF0000"/>
                </a:solidFill>
              </a:rPr>
              <a:t>12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zh-CN" altLang="en-US" dirty="0"/>
              <a:t>页</a:t>
            </a:r>
          </a:p>
        </p:txBody>
      </p:sp>
    </p:spTree>
    <p:extLst>
      <p:ext uri="{BB962C8B-B14F-4D97-AF65-F5344CB8AC3E}">
        <p14:creationId xmlns:p14="http://schemas.microsoft.com/office/powerpoint/2010/main" val="1337717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8698830"/>
              </p:ext>
            </p:extLst>
          </p:nvPr>
        </p:nvGraphicFramePr>
        <p:xfrm>
          <a:off x="1031340" y="1458675"/>
          <a:ext cx="10094468" cy="357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98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76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52100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zh-CN" altLang="en-US" dirty="0"/>
                        <a:t>电源种类（</a:t>
                      </a:r>
                      <a:r>
                        <a:rPr lang="en-US" altLang="zh-CN" dirty="0"/>
                        <a:t>V</a:t>
                      </a:r>
                      <a:r>
                        <a:rPr lang="zh-CN" altLang="en-US" dirty="0"/>
                        <a:t>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电流（</a:t>
                      </a:r>
                      <a:r>
                        <a:rPr lang="en-US" altLang="zh-CN" dirty="0"/>
                        <a:t>mA</a:t>
                      </a:r>
                      <a:r>
                        <a:rPr lang="zh-CN" altLang="en-US" dirty="0"/>
                        <a:t>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功耗（</a:t>
                      </a:r>
                      <a:r>
                        <a:rPr lang="en-US" altLang="zh-CN" dirty="0"/>
                        <a:t>W</a:t>
                      </a:r>
                      <a:r>
                        <a:rPr lang="zh-CN" altLang="en-US" dirty="0"/>
                        <a:t>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用途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+12V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150mA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 1.8W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为</a:t>
                      </a:r>
                      <a:r>
                        <a:rPr lang="en-US" altLang="zh-CN" dirty="0"/>
                        <a:t>FPGA</a:t>
                      </a:r>
                      <a:r>
                        <a:rPr lang="zh-CN" altLang="en-US" dirty="0"/>
                        <a:t>供电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+5.7V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500mA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2.85W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altLang="zh-CN" dirty="0"/>
                        <a:t>1.</a:t>
                      </a:r>
                      <a:r>
                        <a:rPr lang="zh-CN" altLang="en-US" dirty="0"/>
                        <a:t>经 </a:t>
                      </a:r>
                      <a:r>
                        <a:rPr lang="en-US" altLang="zh-CN" dirty="0"/>
                        <a:t>DC-DC </a:t>
                      </a:r>
                      <a:r>
                        <a:rPr lang="zh-CN" altLang="en-US" dirty="0"/>
                        <a:t>转到</a:t>
                      </a:r>
                      <a:r>
                        <a:rPr lang="en-US" altLang="zh-CN" dirty="0"/>
                        <a:t>+5V </a:t>
                      </a:r>
                      <a:r>
                        <a:rPr lang="zh-CN" altLang="en-US" dirty="0"/>
                        <a:t>给运放、</a:t>
                      </a:r>
                      <a:r>
                        <a:rPr lang="en-US" altLang="zh-CN" dirty="0"/>
                        <a:t>ADC</a:t>
                      </a:r>
                      <a:r>
                        <a:rPr lang="zh-CN" altLang="en-US" dirty="0"/>
                        <a:t>、</a:t>
                      </a:r>
                      <a:r>
                        <a:rPr lang="en-US" altLang="zh-CN" dirty="0"/>
                        <a:t>SADC</a:t>
                      </a:r>
                      <a:r>
                        <a:rPr lang="zh-CN" altLang="en-US" dirty="0"/>
                        <a:t>、高压模块</a:t>
                      </a:r>
                      <a:r>
                        <a:rPr lang="en-US" altLang="zh-CN" dirty="0"/>
                        <a:t> </a:t>
                      </a:r>
                      <a:r>
                        <a:rPr lang="zh-CN" altLang="en-US" dirty="0"/>
                        <a:t>等供电 </a:t>
                      </a:r>
                      <a:endParaRPr lang="en-US" altLang="zh-CN" dirty="0"/>
                    </a:p>
                    <a:p>
                      <a:pPr marL="0" indent="0">
                        <a:buNone/>
                      </a:pPr>
                      <a:r>
                        <a:rPr lang="en-US" altLang="zh-CN" dirty="0"/>
                        <a:t>2. </a:t>
                      </a:r>
                      <a:r>
                        <a:rPr lang="zh-CN" altLang="en-US" dirty="0"/>
                        <a:t>经 </a:t>
                      </a:r>
                      <a:r>
                        <a:rPr lang="en-US" altLang="zh-CN" dirty="0"/>
                        <a:t>DC-DC </a:t>
                      </a:r>
                      <a:r>
                        <a:rPr lang="zh-CN" altLang="en-US" dirty="0"/>
                        <a:t>转到</a:t>
                      </a:r>
                      <a:r>
                        <a:rPr lang="en-US" altLang="zh-CN" dirty="0"/>
                        <a:t>+3.3V </a:t>
                      </a:r>
                      <a:r>
                        <a:rPr lang="zh-CN" altLang="en-US" dirty="0"/>
                        <a:t>给 </a:t>
                      </a:r>
                      <a:r>
                        <a:rPr lang="en-US" altLang="zh-CN" dirty="0"/>
                        <a:t>FPGA</a:t>
                      </a:r>
                      <a:r>
                        <a:rPr lang="zh-CN" altLang="en-US" dirty="0"/>
                        <a:t>、数字温度传感器、</a:t>
                      </a:r>
                      <a:r>
                        <a:rPr lang="en-US" altLang="zh-CN" dirty="0"/>
                        <a:t>RS422/LVDS </a:t>
                      </a:r>
                      <a:r>
                        <a:rPr lang="zh-CN" altLang="en-US" dirty="0"/>
                        <a:t>接口芯片等数字器件供电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+3.4V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1360mA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4.63W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经 </a:t>
                      </a:r>
                      <a:r>
                        <a:rPr lang="en-US" altLang="zh-CN" dirty="0"/>
                        <a:t>LDO </a:t>
                      </a:r>
                      <a:r>
                        <a:rPr lang="zh-CN" altLang="en-US" dirty="0"/>
                        <a:t>转到</a:t>
                      </a:r>
                      <a:r>
                        <a:rPr lang="en-US" altLang="zh-CN" dirty="0"/>
                        <a:t>+1.5V </a:t>
                      </a:r>
                      <a:r>
                        <a:rPr lang="zh-CN" altLang="en-US" dirty="0"/>
                        <a:t>后给 </a:t>
                      </a:r>
                      <a:r>
                        <a:rPr lang="en-US" altLang="zh-CN" dirty="0"/>
                        <a:t>320 </a:t>
                      </a:r>
                      <a:r>
                        <a:rPr lang="zh-CN" altLang="en-US" dirty="0"/>
                        <a:t>片 </a:t>
                      </a:r>
                      <a:r>
                        <a:rPr lang="en-US" altLang="zh-CN" dirty="0"/>
                        <a:t>VA140</a:t>
                      </a:r>
                      <a:r>
                        <a:rPr lang="zh-CN" altLang="en-US" dirty="0"/>
                        <a:t>、运放以及电平转换芯片供电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-3.3V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2340mA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7.72W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经 </a:t>
                      </a:r>
                      <a:r>
                        <a:rPr lang="en-US" altLang="zh-CN" dirty="0"/>
                        <a:t>LDO </a:t>
                      </a:r>
                      <a:r>
                        <a:rPr lang="zh-CN" altLang="en-US" dirty="0"/>
                        <a:t>转到</a:t>
                      </a:r>
                      <a:r>
                        <a:rPr lang="en-US" altLang="zh-CN" dirty="0"/>
                        <a:t>-2V </a:t>
                      </a:r>
                      <a:r>
                        <a:rPr lang="zh-CN" altLang="en-US" dirty="0"/>
                        <a:t>后给 </a:t>
                      </a:r>
                      <a:r>
                        <a:rPr lang="en-US" altLang="zh-CN" dirty="0"/>
                        <a:t>320 </a:t>
                      </a:r>
                      <a:r>
                        <a:rPr lang="zh-CN" altLang="en-US" dirty="0"/>
                        <a:t>片 </a:t>
                      </a:r>
                      <a:r>
                        <a:rPr lang="en-US" altLang="zh-CN" dirty="0"/>
                        <a:t>VA140</a:t>
                      </a:r>
                      <a:r>
                        <a:rPr lang="zh-CN" altLang="en-US" dirty="0"/>
                        <a:t>、运放以及电平转换芯片供电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合计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17W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" name="矩形 1"/>
          <p:cNvSpPr/>
          <p:nvPr/>
        </p:nvSpPr>
        <p:spPr>
          <a:xfrm>
            <a:off x="988381" y="5486958"/>
            <a:ext cx="97945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/>
              <a:t>单个 </a:t>
            </a:r>
            <a:r>
              <a:rPr lang="en-US" altLang="zh-CN" dirty="0"/>
              <a:t>FFE</a:t>
            </a:r>
            <a:r>
              <a:rPr lang="zh-CN" altLang="en-US" dirty="0"/>
              <a:t>的电源功耗需求如上表所示，</a:t>
            </a:r>
            <a:r>
              <a:rPr lang="zh-CN" altLang="en-US" dirty="0">
                <a:solidFill>
                  <a:srgbClr val="C00000"/>
                </a:solidFill>
              </a:rPr>
              <a:t>总计约为 </a:t>
            </a:r>
            <a:r>
              <a:rPr lang="en-US" altLang="zh-CN" dirty="0">
                <a:solidFill>
                  <a:srgbClr val="C00000"/>
                </a:solidFill>
              </a:rPr>
              <a:t>17W</a:t>
            </a:r>
            <a:r>
              <a:rPr lang="zh-CN" altLang="en-US" dirty="0"/>
              <a:t>，满足了卫星载荷必须的低功耗要求。</a:t>
            </a:r>
          </a:p>
        </p:txBody>
      </p:sp>
      <p:sp>
        <p:nvSpPr>
          <p:cNvPr id="5" name="标题 3"/>
          <p:cNvSpPr>
            <a:spLocks noGrp="1"/>
          </p:cNvSpPr>
          <p:nvPr>
            <p:ph type="title"/>
          </p:nvPr>
        </p:nvSpPr>
        <p:spPr>
          <a:xfrm>
            <a:off x="2152650" y="1"/>
            <a:ext cx="7886700" cy="711835"/>
          </a:xfrm>
        </p:spPr>
        <p:txBody>
          <a:bodyPr>
            <a:normAutofit/>
          </a:bodyPr>
          <a:lstStyle/>
          <a:p>
            <a:r>
              <a:rPr lang="zh-CN" altLang="en-US" b="1" dirty="0">
                <a:solidFill>
                  <a:schemeClr val="accent1"/>
                </a:solidFill>
                <a:latin typeface="Arial" panose="020B0604020202020204" pitchFamily="34" charset="0"/>
              </a:rPr>
              <a:t>功耗分析</a:t>
            </a:r>
            <a:endParaRPr lang="zh-CN" b="1" dirty="0">
              <a:solidFill>
                <a:schemeClr val="accent1"/>
              </a:solidFill>
              <a:latin typeface="Arial" panose="020B0604020202020204" pitchFamily="34" charset="0"/>
            </a:endParaRPr>
          </a:p>
        </p:txBody>
      </p:sp>
      <p:sp>
        <p:nvSpPr>
          <p:cNvPr id="6" name="矩形 5"/>
          <p:cNvSpPr/>
          <p:nvPr>
            <p:custDataLst>
              <p:tags r:id="rId1"/>
            </p:custDataLst>
          </p:nvPr>
        </p:nvSpPr>
        <p:spPr>
          <a:xfrm>
            <a:off x="1524000" y="711843"/>
            <a:ext cx="9144000" cy="12074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灯片编号占位符 11"/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2133600" cy="365125"/>
          </a:xfrm>
        </p:spPr>
        <p:txBody>
          <a:bodyPr/>
          <a:lstStyle/>
          <a:p>
            <a:pPr algn="l">
              <a:defRPr/>
            </a:pPr>
            <a:r>
              <a:rPr lang="zh-CN" altLang="en-US" dirty="0"/>
              <a:t>第 </a:t>
            </a:r>
            <a:r>
              <a:rPr lang="en-US" altLang="zh-CN" dirty="0">
                <a:solidFill>
                  <a:srgbClr val="FF0000"/>
                </a:solidFill>
              </a:rPr>
              <a:t>13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zh-CN" altLang="en-US" dirty="0"/>
              <a:t>页</a:t>
            </a:r>
          </a:p>
        </p:txBody>
      </p:sp>
    </p:spTree>
    <p:extLst>
      <p:ext uri="{BB962C8B-B14F-4D97-AF65-F5344CB8AC3E}">
        <p14:creationId xmlns:p14="http://schemas.microsoft.com/office/powerpoint/2010/main" val="2778039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2152650" y="1"/>
            <a:ext cx="7886700" cy="711835"/>
          </a:xfrm>
        </p:spPr>
        <p:txBody>
          <a:bodyPr>
            <a:normAutofit/>
          </a:bodyPr>
          <a:lstStyle/>
          <a:p>
            <a:r>
              <a:rPr lang="zh-CN" altLang="en-US" b="1" dirty="0">
                <a:solidFill>
                  <a:schemeClr val="accent1"/>
                </a:solidFill>
                <a:latin typeface="Arial" panose="020B0604020202020204" pitchFamily="34" charset="0"/>
                <a:sym typeface="+mn-ea"/>
              </a:rPr>
              <a:t>软件仿真</a:t>
            </a:r>
            <a:endParaRPr lang="zh-CN" dirty="0"/>
          </a:p>
        </p:txBody>
      </p:sp>
      <p:sp>
        <p:nvSpPr>
          <p:cNvPr id="5" name="矩形 4"/>
          <p:cNvSpPr/>
          <p:nvPr>
            <p:custDataLst>
              <p:tags r:id="rId1"/>
            </p:custDataLst>
          </p:nvPr>
        </p:nvSpPr>
        <p:spPr>
          <a:xfrm>
            <a:off x="1524000" y="711843"/>
            <a:ext cx="9144000" cy="12074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3168055" y="5499765"/>
            <a:ext cx="68201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/>
              <a:t>正常采集模式下的</a:t>
            </a:r>
            <a:r>
              <a:rPr lang="en-US" altLang="zh-CN" dirty="0"/>
              <a:t>LVDS</a:t>
            </a:r>
            <a:r>
              <a:rPr lang="zh-CN" altLang="en-US" dirty="0"/>
              <a:t>的</a:t>
            </a:r>
            <a:r>
              <a:rPr lang="en-US" altLang="zh-CN" dirty="0"/>
              <a:t>CLK</a:t>
            </a:r>
            <a:r>
              <a:rPr lang="zh-CN" altLang="en-US" dirty="0"/>
              <a:t>和</a:t>
            </a:r>
            <a:r>
              <a:rPr lang="en-US" altLang="zh-CN" dirty="0"/>
              <a:t>DATA</a:t>
            </a:r>
            <a:endParaRPr lang="zh-CN" alt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83" y="4664727"/>
            <a:ext cx="12059034" cy="48653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857263"/>
            <a:ext cx="12192000" cy="149878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3168055" y="3544750"/>
            <a:ext cx="69844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/>
              <a:t>正常采集模式下的</a:t>
            </a:r>
            <a:r>
              <a:rPr lang="en-US" altLang="zh-CN" dirty="0"/>
              <a:t>VA140</a:t>
            </a:r>
            <a:r>
              <a:rPr lang="zh-CN" altLang="en-US" dirty="0"/>
              <a:t>的配置信号，通过调整</a:t>
            </a:r>
            <a:r>
              <a:rPr lang="en-US" altLang="zh-CN" dirty="0"/>
              <a:t>VA_HOLD_OUT</a:t>
            </a:r>
            <a:r>
              <a:rPr lang="zh-CN" altLang="en-US" dirty="0"/>
              <a:t>信号来控制采样的时间</a:t>
            </a:r>
          </a:p>
        </p:txBody>
      </p:sp>
      <p:sp>
        <p:nvSpPr>
          <p:cNvPr id="8" name="灯片编号占位符 11"/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2133600" cy="365125"/>
          </a:xfrm>
        </p:spPr>
        <p:txBody>
          <a:bodyPr/>
          <a:lstStyle/>
          <a:p>
            <a:pPr algn="l">
              <a:defRPr/>
            </a:pPr>
            <a:r>
              <a:rPr lang="zh-CN" altLang="en-US" dirty="0"/>
              <a:t>第 </a:t>
            </a:r>
            <a:r>
              <a:rPr lang="en-US" altLang="zh-CN" dirty="0">
                <a:solidFill>
                  <a:srgbClr val="FF0000"/>
                </a:solidFill>
              </a:rPr>
              <a:t>14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zh-CN" altLang="en-US" dirty="0"/>
              <a:t>页</a:t>
            </a:r>
          </a:p>
        </p:txBody>
      </p:sp>
    </p:spTree>
    <p:extLst>
      <p:ext uri="{BB962C8B-B14F-4D97-AF65-F5344CB8AC3E}">
        <p14:creationId xmlns:p14="http://schemas.microsoft.com/office/powerpoint/2010/main" val="3800823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1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963" y="1718336"/>
            <a:ext cx="5403693" cy="3108919"/>
          </a:xfrm>
          <a:prstGeom prst="rect">
            <a:avLst/>
          </a:prstGeom>
        </p:spPr>
      </p:pic>
      <p:sp>
        <p:nvSpPr>
          <p:cNvPr id="5" name="标题 3"/>
          <p:cNvSpPr>
            <a:spLocks noGrp="1"/>
          </p:cNvSpPr>
          <p:nvPr>
            <p:ph type="title"/>
          </p:nvPr>
        </p:nvSpPr>
        <p:spPr>
          <a:xfrm>
            <a:off x="2152650" y="1"/>
            <a:ext cx="7886700" cy="711835"/>
          </a:xfrm>
        </p:spPr>
        <p:txBody>
          <a:bodyPr>
            <a:normAutofit/>
          </a:bodyPr>
          <a:lstStyle/>
          <a:p>
            <a:r>
              <a:rPr lang="zh-CN" altLang="en-US" b="1" dirty="0">
                <a:solidFill>
                  <a:schemeClr val="accent1"/>
                </a:solidFill>
                <a:latin typeface="Arial" panose="020B0604020202020204" pitchFamily="34" charset="0"/>
                <a:sym typeface="+mn-ea"/>
              </a:rPr>
              <a:t>实测波形</a:t>
            </a:r>
            <a:endParaRPr lang="zh-CN" dirty="0"/>
          </a:p>
        </p:txBody>
      </p:sp>
      <p:sp>
        <p:nvSpPr>
          <p:cNvPr id="6" name="矩形 5"/>
          <p:cNvSpPr/>
          <p:nvPr>
            <p:custDataLst>
              <p:tags r:id="rId1"/>
            </p:custDataLst>
          </p:nvPr>
        </p:nvSpPr>
        <p:spPr>
          <a:xfrm>
            <a:off x="1524000" y="711843"/>
            <a:ext cx="9144000" cy="12074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1036235" y="5197971"/>
            <a:ext cx="43090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/>
              <a:t>通过</a:t>
            </a:r>
            <a:r>
              <a:rPr lang="en-US" altLang="zh-CN" dirty="0"/>
              <a:t>RS422</a:t>
            </a:r>
            <a:r>
              <a:rPr lang="zh-CN" altLang="en-US" dirty="0"/>
              <a:t>给</a:t>
            </a:r>
            <a:r>
              <a:rPr lang="en-US" altLang="zh-CN" dirty="0"/>
              <a:t>FFE</a:t>
            </a:r>
            <a:r>
              <a:rPr lang="zh-CN" altLang="en-US" dirty="0"/>
              <a:t>发送的控制命令波形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4697" y="1718336"/>
            <a:ext cx="5366349" cy="3108919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7094272" y="5197971"/>
            <a:ext cx="3516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LVDS</a:t>
            </a:r>
            <a:r>
              <a:rPr lang="zh-CN" altLang="en-US" dirty="0"/>
              <a:t>传输的</a:t>
            </a:r>
            <a:r>
              <a:rPr lang="en-US" altLang="zh-CN" dirty="0"/>
              <a:t>CLK</a:t>
            </a:r>
            <a:r>
              <a:rPr lang="zh-CN" altLang="en-US" dirty="0"/>
              <a:t>和</a:t>
            </a:r>
            <a:r>
              <a:rPr lang="en-US" altLang="zh-CN" dirty="0"/>
              <a:t>DATA</a:t>
            </a:r>
            <a:r>
              <a:rPr lang="zh-CN" altLang="en-US" dirty="0"/>
              <a:t>波形</a:t>
            </a:r>
          </a:p>
        </p:txBody>
      </p:sp>
      <p:sp>
        <p:nvSpPr>
          <p:cNvPr id="10" name="灯片编号占位符 11"/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2133600" cy="365125"/>
          </a:xfrm>
        </p:spPr>
        <p:txBody>
          <a:bodyPr/>
          <a:lstStyle/>
          <a:p>
            <a:pPr algn="l">
              <a:defRPr/>
            </a:pPr>
            <a:r>
              <a:rPr lang="zh-CN" altLang="en-US" dirty="0"/>
              <a:t>第 </a:t>
            </a:r>
            <a:r>
              <a:rPr lang="en-US" altLang="zh-CN" dirty="0">
                <a:solidFill>
                  <a:srgbClr val="FF0000"/>
                </a:solidFill>
              </a:rPr>
              <a:t>15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zh-CN" altLang="en-US" dirty="0"/>
              <a:t>页</a:t>
            </a:r>
          </a:p>
        </p:txBody>
      </p:sp>
    </p:spTree>
    <p:extLst>
      <p:ext uri="{BB962C8B-B14F-4D97-AF65-F5344CB8AC3E}">
        <p14:creationId xmlns:p14="http://schemas.microsoft.com/office/powerpoint/2010/main" val="1466634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2152650" y="1"/>
            <a:ext cx="7886700" cy="711835"/>
          </a:xfrm>
        </p:spPr>
        <p:txBody>
          <a:bodyPr>
            <a:normAutofit/>
          </a:bodyPr>
          <a:lstStyle/>
          <a:p>
            <a:r>
              <a:rPr lang="en-US" altLang="zh-CN" b="1" dirty="0">
                <a:solidFill>
                  <a:schemeClr val="accent1"/>
                </a:solidFill>
                <a:latin typeface="Arial" panose="020B0604020202020204" pitchFamily="34" charset="0"/>
                <a:sym typeface="+mn-ea"/>
              </a:rPr>
              <a:t>ASIC</a:t>
            </a:r>
            <a:r>
              <a:rPr lang="zh-CN" altLang="en-US" b="1" dirty="0">
                <a:solidFill>
                  <a:schemeClr val="accent1"/>
                </a:solidFill>
                <a:latin typeface="Arial" panose="020B0604020202020204" pitchFamily="34" charset="0"/>
                <a:sym typeface="+mn-ea"/>
              </a:rPr>
              <a:t>线性测试</a:t>
            </a:r>
            <a:endParaRPr lang="zh-CN" dirty="0"/>
          </a:p>
        </p:txBody>
      </p:sp>
      <p:sp>
        <p:nvSpPr>
          <p:cNvPr id="5" name="矩形 4"/>
          <p:cNvSpPr/>
          <p:nvPr>
            <p:custDataLst>
              <p:tags r:id="rId1"/>
            </p:custDataLst>
          </p:nvPr>
        </p:nvSpPr>
        <p:spPr>
          <a:xfrm>
            <a:off x="1524000" y="711843"/>
            <a:ext cx="9144000" cy="12074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184" y="2111100"/>
            <a:ext cx="4130664" cy="3485766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1351199" y="1184455"/>
            <a:ext cx="93168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chemeClr val="accent5"/>
                </a:solidFill>
              </a:rPr>
              <a:t>利用电子学刻度模式对 </a:t>
            </a:r>
            <a:r>
              <a:rPr lang="en-US" altLang="zh-CN" dirty="0">
                <a:solidFill>
                  <a:schemeClr val="accent5"/>
                </a:solidFill>
              </a:rPr>
              <a:t>VA140 </a:t>
            </a:r>
            <a:r>
              <a:rPr lang="zh-CN" altLang="en-US" dirty="0">
                <a:solidFill>
                  <a:schemeClr val="accent5"/>
                </a:solidFill>
              </a:rPr>
              <a:t>进行刻度，</a:t>
            </a:r>
            <a:r>
              <a:rPr lang="en-US" altLang="zh-CN" dirty="0">
                <a:solidFill>
                  <a:schemeClr val="accent5"/>
                </a:solidFill>
              </a:rPr>
              <a:t>VA140 </a:t>
            </a:r>
            <a:r>
              <a:rPr lang="zh-CN" altLang="en-US" dirty="0">
                <a:solidFill>
                  <a:schemeClr val="accent5"/>
                </a:solidFill>
              </a:rPr>
              <a:t>刻度输入端包含一个 </a:t>
            </a:r>
            <a:r>
              <a:rPr lang="en-US" altLang="zh-CN" dirty="0">
                <a:solidFill>
                  <a:schemeClr val="accent5"/>
                </a:solidFill>
              </a:rPr>
              <a:t>2pF </a:t>
            </a:r>
            <a:r>
              <a:rPr lang="zh-CN" altLang="en-US" dirty="0">
                <a:solidFill>
                  <a:schemeClr val="accent5"/>
                </a:solidFill>
              </a:rPr>
              <a:t>的耦合电容，输入不同幅度的阶跃脉冲信号可以等效为注入不同的电荷量</a:t>
            </a:r>
            <a:r>
              <a:rPr lang="zh-CN" altLang="en-US" dirty="0"/>
              <a:t>。</a:t>
            </a:r>
          </a:p>
        </p:txBody>
      </p:sp>
      <p:sp>
        <p:nvSpPr>
          <p:cNvPr id="9" name="矩形 8"/>
          <p:cNvSpPr/>
          <p:nvPr/>
        </p:nvSpPr>
        <p:spPr>
          <a:xfrm>
            <a:off x="2062058" y="5956957"/>
            <a:ext cx="93168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rgbClr val="C00000"/>
                </a:solidFill>
              </a:rPr>
              <a:t>右侧是刻度的结果，可以看到在</a:t>
            </a:r>
            <a:r>
              <a:rPr lang="en-US" altLang="zh-CN" dirty="0">
                <a:solidFill>
                  <a:srgbClr val="C00000"/>
                </a:solidFill>
              </a:rPr>
              <a:t>200fC</a:t>
            </a:r>
            <a:r>
              <a:rPr lang="zh-CN" altLang="en-US" dirty="0">
                <a:solidFill>
                  <a:srgbClr val="C00000"/>
                </a:solidFill>
              </a:rPr>
              <a:t>以下，</a:t>
            </a:r>
            <a:r>
              <a:rPr lang="en-US" altLang="zh-CN" dirty="0">
                <a:solidFill>
                  <a:srgbClr val="C00000"/>
                </a:solidFill>
              </a:rPr>
              <a:t>ASIC</a:t>
            </a:r>
            <a:r>
              <a:rPr lang="zh-CN" altLang="en-US" dirty="0">
                <a:solidFill>
                  <a:srgbClr val="C00000"/>
                </a:solidFill>
              </a:rPr>
              <a:t>具有较好的线性。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5274" y="1980136"/>
            <a:ext cx="5765753" cy="3616730"/>
          </a:xfrm>
          <a:prstGeom prst="rect">
            <a:avLst/>
          </a:prstGeom>
        </p:spPr>
      </p:pic>
      <p:sp>
        <p:nvSpPr>
          <p:cNvPr id="8" name="灯片编号占位符 11"/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2133600" cy="365125"/>
          </a:xfrm>
        </p:spPr>
        <p:txBody>
          <a:bodyPr/>
          <a:lstStyle/>
          <a:p>
            <a:pPr algn="l">
              <a:defRPr/>
            </a:pPr>
            <a:r>
              <a:rPr lang="zh-CN" altLang="en-US" dirty="0"/>
              <a:t>第 </a:t>
            </a:r>
            <a:r>
              <a:rPr lang="en-US" altLang="zh-CN" dirty="0">
                <a:solidFill>
                  <a:srgbClr val="FF0000"/>
                </a:solidFill>
              </a:rPr>
              <a:t>16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zh-CN" altLang="en-US" dirty="0"/>
              <a:t>页</a:t>
            </a:r>
          </a:p>
        </p:txBody>
      </p:sp>
    </p:spTree>
    <p:extLst>
      <p:ext uri="{BB962C8B-B14F-4D97-AF65-F5344CB8AC3E}">
        <p14:creationId xmlns:p14="http://schemas.microsoft.com/office/powerpoint/2010/main" val="4175968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图片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9567" y="2282933"/>
            <a:ext cx="7789783" cy="3849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标题 3"/>
          <p:cNvSpPr>
            <a:spLocks noGrp="1"/>
          </p:cNvSpPr>
          <p:nvPr>
            <p:ph type="title"/>
          </p:nvPr>
        </p:nvSpPr>
        <p:spPr>
          <a:xfrm>
            <a:off x="2152650" y="1"/>
            <a:ext cx="7886700" cy="711835"/>
          </a:xfrm>
        </p:spPr>
        <p:txBody>
          <a:bodyPr>
            <a:normAutofit/>
          </a:bodyPr>
          <a:lstStyle/>
          <a:p>
            <a:r>
              <a:rPr lang="zh-CN" altLang="en-US" b="1" dirty="0">
                <a:solidFill>
                  <a:schemeClr val="accent1"/>
                </a:solidFill>
                <a:latin typeface="Arial" panose="020B0604020202020204" pitchFamily="34" charset="0"/>
                <a:sym typeface="+mn-ea"/>
              </a:rPr>
              <a:t>基线采集测试</a:t>
            </a:r>
            <a:endParaRPr lang="zh-CN" dirty="0"/>
          </a:p>
        </p:txBody>
      </p:sp>
      <p:sp>
        <p:nvSpPr>
          <p:cNvPr id="6" name="矩形 5"/>
          <p:cNvSpPr/>
          <p:nvPr>
            <p:custDataLst>
              <p:tags r:id="rId1"/>
            </p:custDataLst>
          </p:nvPr>
        </p:nvSpPr>
        <p:spPr>
          <a:xfrm>
            <a:off x="1524000" y="711843"/>
            <a:ext cx="9144000" cy="12074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2086550" y="1263397"/>
            <a:ext cx="81314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       测试整个探测器系统的基线值和噪声值，基线值如下图所示，大约在</a:t>
            </a:r>
            <a:r>
              <a:rPr lang="en-US" altLang="zh-CN" dirty="0"/>
              <a:t>420</a:t>
            </a:r>
            <a:r>
              <a:rPr lang="zh-CN" altLang="en-US" dirty="0"/>
              <a:t>道附近（</a:t>
            </a:r>
            <a:r>
              <a:rPr lang="en-US" altLang="zh-CN" dirty="0"/>
              <a:t>ASIC</a:t>
            </a:r>
            <a:r>
              <a:rPr lang="zh-CN" altLang="en-US" dirty="0"/>
              <a:t>每个采集通道有一定的差异性），</a:t>
            </a:r>
            <a:r>
              <a:rPr lang="en-US" altLang="zh-CN" dirty="0">
                <a:solidFill>
                  <a:srgbClr val="C00000"/>
                </a:solidFill>
              </a:rPr>
              <a:t>RMS</a:t>
            </a:r>
            <a:r>
              <a:rPr lang="zh-CN" altLang="en-US" dirty="0">
                <a:solidFill>
                  <a:srgbClr val="C00000"/>
                </a:solidFill>
              </a:rPr>
              <a:t>（噪声值）大约在</a:t>
            </a:r>
            <a:r>
              <a:rPr lang="en-US" altLang="zh-CN" dirty="0">
                <a:solidFill>
                  <a:srgbClr val="C00000"/>
                </a:solidFill>
              </a:rPr>
              <a:t>6</a:t>
            </a:r>
            <a:r>
              <a:rPr lang="zh-CN" altLang="en-US" dirty="0">
                <a:solidFill>
                  <a:srgbClr val="C00000"/>
                </a:solidFill>
              </a:rPr>
              <a:t>个</a:t>
            </a:r>
            <a:r>
              <a:rPr lang="en-US" altLang="zh-CN" dirty="0">
                <a:solidFill>
                  <a:srgbClr val="C00000"/>
                </a:solidFill>
              </a:rPr>
              <a:t>ADC</a:t>
            </a:r>
            <a:r>
              <a:rPr lang="zh-CN" altLang="en-US" dirty="0">
                <a:solidFill>
                  <a:srgbClr val="C00000"/>
                </a:solidFill>
              </a:rPr>
              <a:t>左右。</a:t>
            </a:r>
          </a:p>
        </p:txBody>
      </p:sp>
      <p:sp>
        <p:nvSpPr>
          <p:cNvPr id="7" name="灯片编号占位符 11"/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2133600" cy="365125"/>
          </a:xfrm>
        </p:spPr>
        <p:txBody>
          <a:bodyPr/>
          <a:lstStyle/>
          <a:p>
            <a:pPr algn="l">
              <a:defRPr/>
            </a:pPr>
            <a:r>
              <a:rPr lang="zh-CN" altLang="en-US" dirty="0"/>
              <a:t>第 </a:t>
            </a:r>
            <a:r>
              <a:rPr lang="en-US" altLang="zh-CN" dirty="0">
                <a:solidFill>
                  <a:srgbClr val="FF0000"/>
                </a:solidFill>
              </a:rPr>
              <a:t>17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zh-CN" altLang="en-US" dirty="0"/>
              <a:t>页</a:t>
            </a:r>
          </a:p>
        </p:txBody>
      </p:sp>
    </p:spTree>
    <p:extLst>
      <p:ext uri="{BB962C8B-B14F-4D97-AF65-F5344CB8AC3E}">
        <p14:creationId xmlns:p14="http://schemas.microsoft.com/office/powerpoint/2010/main" val="8419515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1466850" y="1121611"/>
            <a:ext cx="83706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         对</a:t>
            </a:r>
            <a:r>
              <a:rPr lang="en-US" altLang="zh-CN" dirty="0"/>
              <a:t>FFE</a:t>
            </a:r>
            <a:r>
              <a:rPr lang="zh-CN" altLang="en-US" dirty="0"/>
              <a:t>进行外部注入测试，在</a:t>
            </a:r>
            <a:r>
              <a:rPr lang="zh-CN" altLang="en-US" dirty="0">
                <a:solidFill>
                  <a:schemeClr val="accent5"/>
                </a:solidFill>
              </a:rPr>
              <a:t>正常采集模式</a:t>
            </a:r>
            <a:r>
              <a:rPr lang="zh-CN" altLang="en-US" dirty="0"/>
              <a:t>下，向</a:t>
            </a:r>
            <a:r>
              <a:rPr lang="en-US" altLang="zh-CN" dirty="0"/>
              <a:t>VA140</a:t>
            </a:r>
            <a:r>
              <a:rPr lang="zh-CN" altLang="en-US" dirty="0"/>
              <a:t>输入端注入一定幅度的刻度脉冲信号，前端电子学进行采集，并将采集数据传输到后端，来</a:t>
            </a:r>
            <a:r>
              <a:rPr lang="zh-CN" altLang="en-US" dirty="0">
                <a:solidFill>
                  <a:schemeClr val="accent5"/>
                </a:solidFill>
              </a:rPr>
              <a:t>模拟真实电荷注入的情况</a:t>
            </a:r>
            <a:r>
              <a:rPr lang="zh-CN" altLang="en-US" dirty="0"/>
              <a:t>，检验电子学的整体设计。</a:t>
            </a:r>
          </a:p>
        </p:txBody>
      </p:sp>
      <p:sp>
        <p:nvSpPr>
          <p:cNvPr id="6" name="标题 3"/>
          <p:cNvSpPr>
            <a:spLocks noGrp="1"/>
          </p:cNvSpPr>
          <p:nvPr>
            <p:ph type="title"/>
          </p:nvPr>
        </p:nvSpPr>
        <p:spPr>
          <a:xfrm>
            <a:off x="2152650" y="1"/>
            <a:ext cx="7886700" cy="711835"/>
          </a:xfrm>
        </p:spPr>
        <p:txBody>
          <a:bodyPr>
            <a:normAutofit/>
          </a:bodyPr>
          <a:lstStyle/>
          <a:p>
            <a:r>
              <a:rPr lang="zh-CN" altLang="en-US" b="1" dirty="0">
                <a:solidFill>
                  <a:schemeClr val="accent1"/>
                </a:solidFill>
                <a:latin typeface="Arial" panose="020B0604020202020204" pitchFamily="34" charset="0"/>
                <a:sym typeface="+mn-ea"/>
              </a:rPr>
              <a:t>外部注入测试</a:t>
            </a:r>
            <a:endParaRPr lang="zh-CN" dirty="0"/>
          </a:p>
        </p:txBody>
      </p:sp>
      <p:sp>
        <p:nvSpPr>
          <p:cNvPr id="7" name="矩形 6"/>
          <p:cNvSpPr/>
          <p:nvPr>
            <p:custDataLst>
              <p:tags r:id="rId1"/>
            </p:custDataLst>
          </p:nvPr>
        </p:nvSpPr>
        <p:spPr>
          <a:xfrm>
            <a:off x="1524000" y="711843"/>
            <a:ext cx="9144000" cy="12074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1908580" y="5768698"/>
            <a:ext cx="78245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       左侧是注入电荷前采集的基线位置，右侧是向第一片</a:t>
            </a:r>
            <a:r>
              <a:rPr lang="en-US" altLang="zh-CN" dirty="0"/>
              <a:t>ASIC</a:t>
            </a:r>
            <a:r>
              <a:rPr lang="zh-CN" altLang="en-US" dirty="0"/>
              <a:t>的第</a:t>
            </a:r>
            <a:r>
              <a:rPr lang="en-US" altLang="zh-CN" dirty="0"/>
              <a:t>25</a:t>
            </a:r>
            <a:r>
              <a:rPr lang="zh-CN" altLang="en-US" dirty="0"/>
              <a:t>路注入</a:t>
            </a:r>
            <a:r>
              <a:rPr lang="en-US" altLang="zh-CN" dirty="0"/>
              <a:t>50mV</a:t>
            </a:r>
            <a:r>
              <a:rPr lang="zh-CN" altLang="en-US" dirty="0"/>
              <a:t>的脉冲信号（经过</a:t>
            </a:r>
            <a:r>
              <a:rPr lang="en-US" altLang="zh-CN" dirty="0"/>
              <a:t>2pF</a:t>
            </a:r>
            <a:r>
              <a:rPr lang="zh-CN" altLang="en-US" dirty="0"/>
              <a:t>电容等效为</a:t>
            </a:r>
            <a:r>
              <a:rPr lang="en-US" altLang="zh-CN" dirty="0"/>
              <a:t>100fC</a:t>
            </a:r>
            <a:r>
              <a:rPr lang="zh-CN" altLang="en-US" dirty="0"/>
              <a:t>）采集到的数据。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8580" y="2142179"/>
            <a:ext cx="3269504" cy="362651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2044941"/>
            <a:ext cx="3373256" cy="3734446"/>
          </a:xfrm>
          <a:prstGeom prst="rect">
            <a:avLst/>
          </a:prstGeom>
        </p:spPr>
      </p:pic>
      <p:sp>
        <p:nvSpPr>
          <p:cNvPr id="9" name="灯片编号占位符 11"/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2133600" cy="365125"/>
          </a:xfrm>
        </p:spPr>
        <p:txBody>
          <a:bodyPr/>
          <a:lstStyle/>
          <a:p>
            <a:pPr algn="l">
              <a:defRPr/>
            </a:pPr>
            <a:r>
              <a:rPr lang="zh-CN" altLang="en-US" dirty="0"/>
              <a:t>第 </a:t>
            </a:r>
            <a:r>
              <a:rPr lang="en-US" altLang="zh-CN" dirty="0">
                <a:solidFill>
                  <a:srgbClr val="FF0000"/>
                </a:solidFill>
              </a:rPr>
              <a:t>18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zh-CN" altLang="en-US" dirty="0"/>
              <a:t>页</a:t>
            </a:r>
          </a:p>
        </p:txBody>
      </p:sp>
    </p:spTree>
    <p:extLst>
      <p:ext uri="{BB962C8B-B14F-4D97-AF65-F5344CB8AC3E}">
        <p14:creationId xmlns:p14="http://schemas.microsoft.com/office/powerpoint/2010/main" val="26280164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524000" y="1"/>
            <a:ext cx="2286000" cy="832589"/>
          </a:xfrm>
        </p:spPr>
        <p:txBody>
          <a:bodyPr/>
          <a:lstStyle/>
          <a:p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Outline</a:t>
            </a:r>
            <a:endParaRPr lang="zh-CN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524000" y="711843"/>
            <a:ext cx="9144000" cy="12074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2504874" y="1169990"/>
            <a:ext cx="704596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zh-CN" sz="3600" dirty="0">
                <a:solidFill>
                  <a:srgbClr val="7030A0"/>
                </a:solidFill>
              </a:rPr>
              <a:t>HERD</a:t>
            </a:r>
            <a:r>
              <a:rPr lang="zh-CN" altLang="en-US" sz="3600" dirty="0">
                <a:solidFill>
                  <a:srgbClr val="7030A0"/>
                </a:solidFill>
              </a:rPr>
              <a:t>项目背景与硅微条探测器</a:t>
            </a:r>
            <a:endParaRPr lang="en-US" altLang="zh-CN" sz="3600" dirty="0">
              <a:solidFill>
                <a:srgbClr val="7030A0"/>
              </a:solidFill>
            </a:endParaRPr>
          </a:p>
          <a:p>
            <a:endParaRPr lang="en-US" altLang="zh-CN" sz="3600" dirty="0">
              <a:solidFill>
                <a:srgbClr val="7030A0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zh-CN" altLang="en-US" sz="3600" dirty="0">
                <a:solidFill>
                  <a:srgbClr val="7030A0"/>
                </a:solidFill>
              </a:rPr>
              <a:t>前端读出电子学系统</a:t>
            </a:r>
            <a:endParaRPr lang="en-US" altLang="zh-CN" sz="3600" dirty="0">
              <a:solidFill>
                <a:srgbClr val="7030A0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altLang="zh-CN" sz="3600" dirty="0">
              <a:solidFill>
                <a:srgbClr val="7030A0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zh-CN" altLang="en-US" sz="3600" dirty="0">
                <a:solidFill>
                  <a:srgbClr val="7030A0"/>
                </a:solidFill>
              </a:rPr>
              <a:t>后端数据处理与控制系统</a:t>
            </a:r>
            <a:endParaRPr lang="en-US" altLang="zh-CN" sz="3600" dirty="0">
              <a:solidFill>
                <a:srgbClr val="7030A0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altLang="zh-CN" sz="3600" dirty="0">
              <a:solidFill>
                <a:srgbClr val="7030A0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zh-CN" altLang="en-US" sz="3600" dirty="0">
                <a:solidFill>
                  <a:srgbClr val="7030A0"/>
                </a:solidFill>
              </a:rPr>
              <a:t>系统测试</a:t>
            </a:r>
            <a:endParaRPr lang="en-US" altLang="zh-CN" sz="3600" dirty="0">
              <a:solidFill>
                <a:srgbClr val="7030A0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altLang="zh-CN" sz="3600" dirty="0">
              <a:solidFill>
                <a:srgbClr val="7030A0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zh-CN" altLang="en-US" sz="3600" dirty="0">
                <a:solidFill>
                  <a:srgbClr val="7030A0"/>
                </a:solidFill>
              </a:rPr>
              <a:t>总结与展望</a:t>
            </a:r>
            <a:endParaRPr lang="en-US" altLang="zh-CN" sz="3600" dirty="0">
              <a:solidFill>
                <a:srgbClr val="7030A0"/>
              </a:solidFill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18CC3-8B92-4DA2-94EA-E652321B5A6D}" type="slidenum">
              <a:rPr lang="zh-CN" altLang="en-US" smtClean="0"/>
              <a:t>2</a:t>
            </a:fld>
            <a:endParaRPr lang="zh-CN" altLang="en-US"/>
          </a:p>
        </p:txBody>
      </p:sp>
      <p:sp>
        <p:nvSpPr>
          <p:cNvPr id="6" name="灯片编号占位符 11"/>
          <p:cNvSpPr txBox="1">
            <a:spLocks/>
          </p:cNvSpPr>
          <p:nvPr/>
        </p:nvSpPr>
        <p:spPr>
          <a:xfrm>
            <a:off x="247522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zh-CN" altLang="en-US" dirty="0"/>
              <a:t>第 </a:t>
            </a:r>
            <a:r>
              <a:rPr lang="en-US" altLang="zh-CN" dirty="0">
                <a:solidFill>
                  <a:srgbClr val="FF0000"/>
                </a:solidFill>
              </a:rPr>
              <a:t>1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zh-CN" altLang="en-US" dirty="0"/>
              <a:t>页</a:t>
            </a:r>
          </a:p>
        </p:txBody>
      </p:sp>
    </p:spTree>
    <p:extLst>
      <p:ext uri="{BB962C8B-B14F-4D97-AF65-F5344CB8AC3E}">
        <p14:creationId xmlns:p14="http://schemas.microsoft.com/office/powerpoint/2010/main" val="21144285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>
            <a:extLst>
              <a:ext uri="{FF2B5EF4-FFF2-40B4-BE49-F238E27FC236}">
                <a16:creationId xmlns:a16="http://schemas.microsoft.com/office/drawing/2014/main" id="{763CBCA6-6AB9-8CAA-33FA-8F9299416C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1"/>
            <a:ext cx="7886700" cy="711835"/>
          </a:xfrm>
        </p:spPr>
        <p:txBody>
          <a:bodyPr>
            <a:normAutofit/>
          </a:bodyPr>
          <a:lstStyle/>
          <a:p>
            <a:r>
              <a:rPr lang="en-US" altLang="zh-CN" b="1" dirty="0">
                <a:solidFill>
                  <a:schemeClr val="accent1"/>
                </a:solidFill>
                <a:latin typeface="Arial" panose="020B0604020202020204" pitchFamily="34" charset="0"/>
                <a:sym typeface="+mn-ea"/>
              </a:rPr>
              <a:t>22</a:t>
            </a:r>
            <a:r>
              <a:rPr lang="zh-CN" altLang="en-US" b="1" dirty="0">
                <a:solidFill>
                  <a:schemeClr val="accent1"/>
                </a:solidFill>
                <a:latin typeface="Arial" panose="020B0604020202020204" pitchFamily="34" charset="0"/>
                <a:sym typeface="+mn-ea"/>
              </a:rPr>
              <a:t>年束流实验电荷重建结果</a:t>
            </a:r>
            <a:endParaRPr lang="zh-CN" dirty="0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AF9D3CB5-B1A0-3ABF-B23F-1254461A16C5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524000" y="711843"/>
            <a:ext cx="9144000" cy="12074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EB095539-60C5-D04E-862A-A9F59EACEC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3664" y="1927033"/>
            <a:ext cx="5877688" cy="4155810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EE3A1964-6204-416F-6F0D-C851D3FFE6F2}"/>
              </a:ext>
            </a:extLst>
          </p:cNvPr>
          <p:cNvSpPr txBox="1"/>
          <p:nvPr/>
        </p:nvSpPr>
        <p:spPr>
          <a:xfrm>
            <a:off x="2807208" y="1195145"/>
            <a:ext cx="6949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</a:rPr>
              <a:t>使用两通道关联方法对</a:t>
            </a:r>
            <a:r>
              <a:rPr lang="en-US" altLang="zh-CN" sz="2400" dirty="0">
                <a:solidFill>
                  <a:srgbClr val="FF0000"/>
                </a:solidFill>
              </a:rPr>
              <a:t>Z=1~28</a:t>
            </a:r>
            <a:r>
              <a:rPr lang="zh-CN" altLang="en-US" sz="2400" dirty="0">
                <a:solidFill>
                  <a:srgbClr val="FF0000"/>
                </a:solidFill>
              </a:rPr>
              <a:t>电荷进行重建</a:t>
            </a:r>
          </a:p>
        </p:txBody>
      </p:sp>
    </p:spTree>
    <p:extLst>
      <p:ext uri="{BB962C8B-B14F-4D97-AF65-F5344CB8AC3E}">
        <p14:creationId xmlns:p14="http://schemas.microsoft.com/office/powerpoint/2010/main" val="25965873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2152650" y="1"/>
            <a:ext cx="7886700" cy="711835"/>
          </a:xfrm>
        </p:spPr>
        <p:txBody>
          <a:bodyPr>
            <a:normAutofit/>
          </a:bodyPr>
          <a:lstStyle/>
          <a:p>
            <a:r>
              <a:rPr lang="zh-CN" altLang="en-US" b="1" dirty="0">
                <a:solidFill>
                  <a:schemeClr val="accent1"/>
                </a:solidFill>
                <a:latin typeface="Arial" panose="020B0604020202020204" pitchFamily="34" charset="0"/>
                <a:sym typeface="+mn-ea"/>
              </a:rPr>
              <a:t>总结与展望</a:t>
            </a:r>
            <a:endParaRPr lang="zh-CN" dirty="0"/>
          </a:p>
        </p:txBody>
      </p:sp>
      <p:sp>
        <p:nvSpPr>
          <p:cNvPr id="5" name="矩形 4"/>
          <p:cNvSpPr/>
          <p:nvPr>
            <p:custDataLst>
              <p:tags r:id="rId1"/>
            </p:custDataLst>
          </p:nvPr>
        </p:nvSpPr>
        <p:spPr>
          <a:xfrm>
            <a:off x="1524000" y="711843"/>
            <a:ext cx="9144000" cy="12074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1330891" y="2108096"/>
            <a:ext cx="953021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2400" dirty="0"/>
              <a:t>准确有效的读出探测器信号获得探测数据是实验的基础，探测器数据获取系统的设计是整个空间实验的重要部分。</a:t>
            </a:r>
            <a:r>
              <a:rPr lang="zh-CN" altLang="en-US" sz="2400" dirty="0">
                <a:solidFill>
                  <a:srgbClr val="C00000"/>
                </a:solidFill>
              </a:rPr>
              <a:t>计划参加</a:t>
            </a:r>
            <a:r>
              <a:rPr lang="en-US" altLang="zh-CN" sz="2400" dirty="0">
                <a:solidFill>
                  <a:srgbClr val="C00000"/>
                </a:solidFill>
              </a:rPr>
              <a:t>2023</a:t>
            </a:r>
            <a:r>
              <a:rPr lang="zh-CN" altLang="en-US" sz="2400" dirty="0">
                <a:solidFill>
                  <a:srgbClr val="C00000"/>
                </a:solidFill>
              </a:rPr>
              <a:t>欧洲原子能中心（</a:t>
            </a:r>
            <a:r>
              <a:rPr lang="en-US" altLang="zh-CN" sz="2400" dirty="0">
                <a:solidFill>
                  <a:srgbClr val="C00000"/>
                </a:solidFill>
              </a:rPr>
              <a:t>CERN</a:t>
            </a:r>
            <a:r>
              <a:rPr lang="zh-CN" altLang="en-US" sz="2400" dirty="0">
                <a:solidFill>
                  <a:srgbClr val="C00000"/>
                </a:solidFill>
              </a:rPr>
              <a:t>）的束流实验，验证该电子学是否符合设计预期</a:t>
            </a:r>
            <a:r>
              <a:rPr lang="zh-CN" altLang="en-US" sz="2400" dirty="0"/>
              <a:t>。</a:t>
            </a:r>
            <a:endParaRPr lang="en-US" altLang="zh-CN" sz="2400" dirty="0"/>
          </a:p>
          <a:p>
            <a:endParaRPr lang="en-US" altLang="zh-CN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2400" dirty="0"/>
              <a:t>由于空间传输带宽受限，无法将所有的科学数据全部传输到地面，因此研究星上数据压缩成为接下来的研究重点。</a:t>
            </a:r>
            <a:r>
              <a:rPr lang="zh-CN" altLang="en-US" sz="2400" dirty="0">
                <a:solidFill>
                  <a:srgbClr val="C00000"/>
                </a:solidFill>
              </a:rPr>
              <a:t>计划采用有损与无损相结合的方式，对信号簇进行数据压缩。</a:t>
            </a:r>
          </a:p>
        </p:txBody>
      </p:sp>
      <p:sp>
        <p:nvSpPr>
          <p:cNvPr id="7" name="灯片编号占位符 11"/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2133600" cy="365125"/>
          </a:xfrm>
        </p:spPr>
        <p:txBody>
          <a:bodyPr/>
          <a:lstStyle/>
          <a:p>
            <a:pPr algn="l">
              <a:defRPr/>
            </a:pPr>
            <a:r>
              <a:rPr lang="zh-CN" altLang="en-US" dirty="0"/>
              <a:t>第 </a:t>
            </a:r>
            <a:r>
              <a:rPr lang="en-US" altLang="zh-CN" dirty="0">
                <a:solidFill>
                  <a:srgbClr val="FF0000"/>
                </a:solidFill>
              </a:rPr>
              <a:t>19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zh-CN" altLang="en-US" dirty="0"/>
              <a:t>页</a:t>
            </a:r>
          </a:p>
        </p:txBody>
      </p:sp>
    </p:spTree>
    <p:extLst>
      <p:ext uri="{BB962C8B-B14F-4D97-AF65-F5344CB8AC3E}">
        <p14:creationId xmlns:p14="http://schemas.microsoft.com/office/powerpoint/2010/main" val="18284796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427076" y="2994669"/>
            <a:ext cx="3572961" cy="17914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6000" b="1" dirty="0">
                <a:latin typeface="+mn-ea"/>
              </a:rPr>
              <a:t>感谢！</a:t>
            </a:r>
            <a:endParaRPr lang="en-US" altLang="zh-CN" sz="6000" b="1" dirty="0">
              <a:latin typeface="+mn-ea"/>
            </a:endParaRPr>
          </a:p>
          <a:p>
            <a:pPr marL="0" indent="0">
              <a:buNone/>
            </a:pPr>
            <a:endParaRPr lang="zh-CN" altLang="en-US" sz="6000" b="1" dirty="0">
              <a:latin typeface="+mn-ea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524000" y="711843"/>
            <a:ext cx="9144000" cy="12074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灯片编号占位符 11"/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2133600" cy="365125"/>
          </a:xfrm>
        </p:spPr>
        <p:txBody>
          <a:bodyPr/>
          <a:lstStyle/>
          <a:p>
            <a:pPr algn="l">
              <a:defRPr/>
            </a:pPr>
            <a:r>
              <a:rPr lang="zh-CN" altLang="en-US" dirty="0"/>
              <a:t>第 </a:t>
            </a:r>
            <a:r>
              <a:rPr lang="en-US" altLang="zh-CN" dirty="0">
                <a:solidFill>
                  <a:srgbClr val="FF0000"/>
                </a:solidFill>
              </a:rPr>
              <a:t>20 </a:t>
            </a:r>
            <a:r>
              <a:rPr lang="zh-CN" altLang="en-US" dirty="0"/>
              <a:t>页</a:t>
            </a:r>
          </a:p>
        </p:txBody>
      </p:sp>
    </p:spTree>
    <p:extLst>
      <p:ext uri="{BB962C8B-B14F-4D97-AF65-F5344CB8AC3E}">
        <p14:creationId xmlns:p14="http://schemas.microsoft.com/office/powerpoint/2010/main" val="17326413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012590" y="1551002"/>
            <a:ext cx="1046580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2400" dirty="0"/>
              <a:t>怎么验证电子学系统的性能？ </a:t>
            </a:r>
            <a:endParaRPr lang="en-US" altLang="zh-CN" sz="2400" dirty="0"/>
          </a:p>
          <a:p>
            <a:r>
              <a:rPr lang="en-US" altLang="zh-CN" sz="2400" dirty="0"/>
              <a:t>         </a:t>
            </a:r>
            <a:r>
              <a:rPr lang="zh-CN" altLang="en-US" sz="2400" dirty="0"/>
              <a:t>通过</a:t>
            </a:r>
            <a:r>
              <a:rPr lang="en-US" altLang="zh-CN" sz="2400" dirty="0"/>
              <a:t>CAL</a:t>
            </a:r>
            <a:r>
              <a:rPr lang="zh-CN" altLang="en-US" sz="2400" dirty="0"/>
              <a:t>，宇宙线测试对电子学系统进行能量标定，并计算其噪声水平。</a:t>
            </a:r>
            <a:endParaRPr lang="en-US" altLang="zh-CN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400" dirty="0"/>
              <a:t>2022</a:t>
            </a:r>
            <a:r>
              <a:rPr lang="zh-CN" altLang="en-US" sz="2400" dirty="0"/>
              <a:t>年束流实验结果？</a:t>
            </a:r>
            <a:endParaRPr lang="en-US" altLang="zh-CN" sz="2400" dirty="0"/>
          </a:p>
          <a:p>
            <a:r>
              <a:rPr lang="en-US" altLang="zh-CN" sz="2400" dirty="0"/>
              <a:t>         </a:t>
            </a:r>
            <a:r>
              <a:rPr lang="zh-CN" altLang="en-US" sz="2400" dirty="0"/>
              <a:t>通过重核束流实验，通过耦合电容对粒子击中能量进行再分配的理论是可行的，根据数据处理的结果，耦合</a:t>
            </a:r>
            <a:r>
              <a:rPr lang="en-US" altLang="zh-CN" sz="2400" dirty="0"/>
              <a:t>20pF</a:t>
            </a:r>
            <a:r>
              <a:rPr lang="zh-CN" altLang="en-US" sz="2400" dirty="0"/>
              <a:t>电容的硅微条电荷分辨率更好。</a:t>
            </a:r>
            <a:endParaRPr lang="en-US" altLang="zh-CN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400" dirty="0"/>
              <a:t>2023</a:t>
            </a:r>
            <a:r>
              <a:rPr lang="zh-CN" altLang="en-US" sz="2400" dirty="0"/>
              <a:t>束流实验为了验证什么？</a:t>
            </a:r>
            <a:endParaRPr lang="en-US" altLang="zh-CN" sz="2400" dirty="0"/>
          </a:p>
          <a:p>
            <a:r>
              <a:rPr lang="en-US" altLang="zh-CN" sz="2400" dirty="0"/>
              <a:t>        </a:t>
            </a:r>
            <a:r>
              <a:rPr lang="zh-CN" altLang="en-US" sz="2400" dirty="0"/>
              <a:t>首先继续验证电荷分配理论，其次检验国产硅的性能是否能达到需求。</a:t>
            </a:r>
          </a:p>
        </p:txBody>
      </p:sp>
    </p:spTree>
    <p:extLst>
      <p:ext uri="{BB962C8B-B14F-4D97-AF65-F5344CB8AC3E}">
        <p14:creationId xmlns:p14="http://schemas.microsoft.com/office/powerpoint/2010/main" val="694437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1684575" y="857870"/>
            <a:ext cx="792088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>
                <a:solidFill>
                  <a:srgbClr val="231F2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000" dirty="0">
                <a:solidFill>
                  <a:srgbClr val="231F2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、宇宙线</a:t>
            </a:r>
            <a:r>
              <a:rPr lang="en-US" altLang="zh-CN" sz="2000" dirty="0">
                <a:solidFill>
                  <a:srgbClr val="231F2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2000" dirty="0">
                <a:solidFill>
                  <a:srgbClr val="231F2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例如正电子</a:t>
            </a:r>
            <a:r>
              <a:rPr lang="zh-CN" altLang="en-US" dirty="0">
                <a:solidFill>
                  <a:srgbClr val="231F20"/>
                </a:solidFill>
                <a:latin typeface="FZSSK--GBK1-0"/>
              </a:rPr>
              <a:t>、</a:t>
            </a:r>
            <a:r>
              <a:rPr lang="en-US" altLang="zh-CN" sz="2000" dirty="0">
                <a:solidFill>
                  <a:srgbClr val="231F20"/>
                </a:solidFill>
                <a:latin typeface="Times New Roman" panose="02020603050405020304" pitchFamily="18" charset="0"/>
              </a:rPr>
              <a:t>µ</a:t>
            </a:r>
            <a:r>
              <a:rPr lang="en-US" altLang="zh-CN" dirty="0">
                <a:solidFill>
                  <a:srgbClr val="231F20"/>
                </a:solidFill>
                <a:latin typeface="Times New Roman" panose="02020603050405020304" pitchFamily="18" charset="0"/>
              </a:rPr>
              <a:t> </a:t>
            </a:r>
            <a:r>
              <a:rPr lang="zh-CN" altLang="en-US" dirty="0">
                <a:solidFill>
                  <a:srgbClr val="231F2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轻子</a:t>
            </a:r>
            <a:r>
              <a:rPr lang="zh-CN" altLang="en-US" dirty="0">
                <a:solidFill>
                  <a:srgbClr val="231F20"/>
                </a:solidFill>
                <a:latin typeface="FZSSK--GBK1-0"/>
              </a:rPr>
              <a:t>、</a:t>
            </a:r>
            <a:r>
              <a:rPr lang="en-US" altLang="zh-CN" sz="2000" dirty="0">
                <a:solidFill>
                  <a:srgbClr val="231F20"/>
                </a:solidFill>
                <a:latin typeface="Times New Roman" panose="02020603050405020304" pitchFamily="18" charset="0"/>
              </a:rPr>
              <a:t>π </a:t>
            </a:r>
            <a:r>
              <a:rPr lang="zh-CN" altLang="en-US" dirty="0">
                <a:solidFill>
                  <a:srgbClr val="231F2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介子</a:t>
            </a:r>
            <a:r>
              <a:rPr lang="zh-CN" altLang="en-US" dirty="0">
                <a:solidFill>
                  <a:srgbClr val="231F20"/>
                </a:solidFill>
                <a:latin typeface="FZSSK--GBK1-0"/>
              </a:rPr>
              <a:t>、</a:t>
            </a:r>
            <a:r>
              <a:rPr lang="en-US" altLang="zh-CN" sz="2000" dirty="0">
                <a:solidFill>
                  <a:srgbClr val="231F20"/>
                </a:solidFill>
                <a:latin typeface="Times New Roman" panose="02020603050405020304" pitchFamily="18" charset="0"/>
              </a:rPr>
              <a:t>K</a:t>
            </a:r>
            <a:r>
              <a:rPr lang="en-US" altLang="zh-CN" dirty="0">
                <a:solidFill>
                  <a:srgbClr val="231F20"/>
                </a:solidFill>
                <a:latin typeface="Times New Roman" panose="02020603050405020304" pitchFamily="18" charset="0"/>
              </a:rPr>
              <a:t> </a:t>
            </a:r>
            <a:r>
              <a:rPr lang="zh-CN" altLang="en-US" dirty="0">
                <a:solidFill>
                  <a:srgbClr val="231F2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介子和其他奇异粒子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9339" y="1288740"/>
            <a:ext cx="3681413" cy="1600200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1703512" y="2653160"/>
            <a:ext cx="792088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>
                <a:solidFill>
                  <a:srgbClr val="231F2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000" dirty="0">
                <a:solidFill>
                  <a:srgbClr val="231F2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、极端起源的暗物质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0397" y="3168455"/>
            <a:ext cx="3590354" cy="1816187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1685048" y="4941168"/>
            <a:ext cx="792088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>
                <a:solidFill>
                  <a:srgbClr val="231F2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2000" dirty="0">
                <a:solidFill>
                  <a:srgbClr val="231F2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、极端天体的伽马辐射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44507" y="5249448"/>
            <a:ext cx="2851074" cy="1608553"/>
          </a:xfrm>
          <a:prstGeom prst="rect">
            <a:avLst/>
          </a:prstGeom>
        </p:spPr>
      </p:pic>
      <p:sp>
        <p:nvSpPr>
          <p:cNvPr id="18" name="灯片编号占位符 11"/>
          <p:cNvSpPr>
            <a:spLocks noGrp="1"/>
          </p:cNvSpPr>
          <p:nvPr>
            <p:ph type="sldNum" sz="quarter" idx="12"/>
          </p:nvPr>
        </p:nvSpPr>
        <p:spPr>
          <a:xfrm>
            <a:off x="100236" y="6492875"/>
            <a:ext cx="2133600" cy="365125"/>
          </a:xfrm>
        </p:spPr>
        <p:txBody>
          <a:bodyPr/>
          <a:lstStyle/>
          <a:p>
            <a:pPr algn="l">
              <a:defRPr/>
            </a:pPr>
            <a:r>
              <a:rPr lang="zh-CN" altLang="en-US" dirty="0"/>
              <a:t>第 </a:t>
            </a:r>
            <a:r>
              <a:rPr lang="en-US" altLang="zh-CN" dirty="0">
                <a:solidFill>
                  <a:srgbClr val="FF0000"/>
                </a:solidFill>
              </a:rPr>
              <a:t>2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zh-CN" altLang="en-US" dirty="0"/>
              <a:t>页</a:t>
            </a:r>
          </a:p>
        </p:txBody>
      </p:sp>
      <p:sp>
        <p:nvSpPr>
          <p:cNvPr id="3" name="矩形 46"/>
          <p:cNvSpPr>
            <a:spLocks noChangeArrowheads="1"/>
          </p:cNvSpPr>
          <p:nvPr/>
        </p:nvSpPr>
        <p:spPr bwMode="auto">
          <a:xfrm>
            <a:off x="1775521" y="79806"/>
            <a:ext cx="2943753" cy="561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9" tIns="34289" rIns="68579" bIns="34289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en-US" altLang="zh-CN" b="1" dirty="0">
                <a:solidFill>
                  <a:schemeClr val="accent1"/>
                </a:solidFill>
                <a:latin typeface="Arial" panose="020B0604020202020204" pitchFamily="34" charset="0"/>
              </a:rPr>
              <a:t>HERD</a:t>
            </a:r>
            <a:r>
              <a:rPr lang="zh-CN" altLang="en-US" b="1" dirty="0">
                <a:solidFill>
                  <a:schemeClr val="accent1"/>
                </a:solidFill>
                <a:latin typeface="Arial" panose="020B0604020202020204" pitchFamily="34" charset="0"/>
              </a:rPr>
              <a:t>项目背景</a:t>
            </a:r>
          </a:p>
        </p:txBody>
      </p:sp>
      <p:sp>
        <p:nvSpPr>
          <p:cNvPr id="6" name="矩形 5"/>
          <p:cNvSpPr/>
          <p:nvPr/>
        </p:nvSpPr>
        <p:spPr>
          <a:xfrm>
            <a:off x="1524000" y="711843"/>
            <a:ext cx="9144000" cy="12074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9223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46"/>
          <p:cNvSpPr>
            <a:spLocks noChangeArrowheads="1"/>
          </p:cNvSpPr>
          <p:nvPr/>
        </p:nvSpPr>
        <p:spPr bwMode="auto">
          <a:xfrm>
            <a:off x="1775521" y="79806"/>
            <a:ext cx="2943753" cy="561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9" tIns="34289" rIns="68579" bIns="34289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l">
              <a:buNone/>
            </a:pPr>
            <a:r>
              <a:rPr lang="en-US" altLang="zh-CN" b="1" dirty="0">
                <a:solidFill>
                  <a:schemeClr val="accent1"/>
                </a:solidFill>
                <a:latin typeface="Arial" panose="020B0604020202020204" pitchFamily="34" charset="0"/>
                <a:sym typeface="+mn-ea"/>
              </a:rPr>
              <a:t>HERD</a:t>
            </a:r>
            <a:r>
              <a:rPr lang="zh-CN" altLang="en-US" b="1" dirty="0">
                <a:solidFill>
                  <a:schemeClr val="accent1"/>
                </a:solidFill>
                <a:latin typeface="Arial" panose="020B0604020202020204" pitchFamily="34" charset="0"/>
                <a:sym typeface="+mn-ea"/>
              </a:rPr>
              <a:t>项目背景</a:t>
            </a:r>
            <a:endParaRPr lang="zh-CN" altLang="en-US" b="1" dirty="0">
              <a:solidFill>
                <a:schemeClr val="accent1"/>
              </a:solidFill>
              <a:latin typeface="Arial" panose="020B0604020202020204" pitchFamily="34" charset="0"/>
            </a:endParaRPr>
          </a:p>
        </p:txBody>
      </p:sp>
      <p:sp>
        <p:nvSpPr>
          <p:cNvPr id="10" name="灯片编号占位符 11"/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2133600" cy="365125"/>
          </a:xfrm>
        </p:spPr>
        <p:txBody>
          <a:bodyPr/>
          <a:lstStyle/>
          <a:p>
            <a:pPr algn="l">
              <a:defRPr/>
            </a:pPr>
            <a:r>
              <a:rPr lang="zh-CN" altLang="en-US" dirty="0"/>
              <a:t>第 </a:t>
            </a:r>
            <a:r>
              <a:rPr lang="en-US" altLang="zh-CN" dirty="0">
                <a:solidFill>
                  <a:srgbClr val="FF0000"/>
                </a:solidFill>
              </a:rPr>
              <a:t>3</a:t>
            </a:r>
            <a:r>
              <a:rPr lang="zh-CN" altLang="en-US" dirty="0"/>
              <a:t> 页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775520" y="942536"/>
            <a:ext cx="871296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231F2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高能宇宙辐射探测设施 </a:t>
            </a:r>
            <a:r>
              <a:rPr lang="en-US" altLang="zh-CN" sz="2000" dirty="0">
                <a:solidFill>
                  <a:srgbClr val="231F2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HERD</a:t>
            </a:r>
            <a:r>
              <a:rPr lang="en-US" altLang="zh-CN" sz="2000" dirty="0">
                <a:solidFill>
                  <a:srgbClr val="231F2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000" dirty="0">
                <a:solidFill>
                  <a:srgbClr val="231F2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项目是计划安装在中国空间站上的空间天文和粒子天体物理实验，预计在轨运行十年以上。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4920722" y="6342927"/>
            <a:ext cx="51845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HERD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有效载荷</a:t>
            </a:r>
          </a:p>
        </p:txBody>
      </p:sp>
      <p:sp>
        <p:nvSpPr>
          <p:cNvPr id="7" name="矩形 6"/>
          <p:cNvSpPr/>
          <p:nvPr/>
        </p:nvSpPr>
        <p:spPr>
          <a:xfrm>
            <a:off x="1524000" y="711843"/>
            <a:ext cx="9144000" cy="12074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5521" y="1994599"/>
            <a:ext cx="4925147" cy="4348328"/>
          </a:xfrm>
          <a:prstGeom prst="rect">
            <a:avLst/>
          </a:prstGeom>
        </p:spPr>
      </p:pic>
      <p:graphicFrame>
        <p:nvGraphicFramePr>
          <p:cNvPr id="2" name="图示 1"/>
          <p:cNvGraphicFramePr/>
          <p:nvPr>
            <p:extLst>
              <p:ext uri="{D42A27DB-BD31-4B8C-83A1-F6EECF244321}">
                <p14:modId xmlns:p14="http://schemas.microsoft.com/office/powerpoint/2010/main" val="3101397100"/>
              </p:ext>
            </p:extLst>
          </p:nvPr>
        </p:nvGraphicFramePr>
        <p:xfrm>
          <a:off x="6884036" y="2362836"/>
          <a:ext cx="3783965" cy="36125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309733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  <p:bldGraphic spid="2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2152650" y="1"/>
            <a:ext cx="7886700" cy="711835"/>
          </a:xfrm>
        </p:spPr>
        <p:txBody>
          <a:bodyPr>
            <a:normAutofit/>
          </a:bodyPr>
          <a:lstStyle/>
          <a:p>
            <a:r>
              <a:rPr lang="zh-CN" b="1" dirty="0">
                <a:solidFill>
                  <a:schemeClr val="accent1"/>
                </a:solidFill>
                <a:latin typeface="Arial" panose="020B0604020202020204" pitchFamily="34" charset="0"/>
                <a:sym typeface="+mn-ea"/>
              </a:rPr>
              <a:t>硅</a:t>
            </a:r>
            <a:r>
              <a:rPr lang="zh-CN" altLang="en-US" b="1" dirty="0">
                <a:solidFill>
                  <a:schemeClr val="accent1"/>
                </a:solidFill>
                <a:latin typeface="Arial" panose="020B0604020202020204" pitchFamily="34" charset="0"/>
                <a:sym typeface="+mn-ea"/>
              </a:rPr>
              <a:t>微条</a:t>
            </a:r>
            <a:r>
              <a:rPr lang="zh-CN" b="1" dirty="0">
                <a:solidFill>
                  <a:schemeClr val="accent1"/>
                </a:solidFill>
                <a:latin typeface="Arial" panose="020B0604020202020204" pitchFamily="34" charset="0"/>
                <a:sym typeface="+mn-ea"/>
              </a:rPr>
              <a:t>探测器</a:t>
            </a:r>
            <a:endParaRPr lang="zh-CN" dirty="0"/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6435801" y="1890169"/>
            <a:ext cx="3897157" cy="4245742"/>
          </a:xfrm>
        </p:spPr>
        <p:txBody>
          <a:bodyPr>
            <a:normAutofit/>
          </a:bodyPr>
          <a:lstStyle/>
          <a:p>
            <a:r>
              <a:rPr lang="zh-CN" altLang="en-US" sz="2000" dirty="0"/>
              <a:t>包含一个顶面和四个侧面探测器机箱，每个机箱包含</a:t>
            </a:r>
            <a:r>
              <a:rPr lang="en-US" altLang="zh-CN" sz="2000" dirty="0"/>
              <a:t>8</a:t>
            </a:r>
            <a:r>
              <a:rPr lang="zh-CN" altLang="en-US" sz="2000" dirty="0"/>
              <a:t>层单面硅微条探测器。探测器总面积约</a:t>
            </a:r>
            <a:r>
              <a:rPr lang="en-US" altLang="zh-CN" sz="2000" dirty="0"/>
              <a:t>60m</a:t>
            </a:r>
            <a:r>
              <a:rPr lang="en-US" altLang="zh-CN" sz="2000" baseline="30000" dirty="0"/>
              <a:t>2</a:t>
            </a:r>
            <a:r>
              <a:rPr lang="zh-CN" altLang="en-US" sz="2000" dirty="0"/>
              <a:t>。</a:t>
            </a:r>
            <a:r>
              <a:rPr lang="zh-CN" alt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是世界同类型空间探测器探测总面积规模最大的</a:t>
            </a:r>
            <a:r>
              <a:rPr lang="zh-CN" altLang="en-US" sz="2000" dirty="0"/>
              <a:t>。</a:t>
            </a:r>
            <a:endParaRPr lang="en-US" altLang="zh-CN" sz="2000" dirty="0"/>
          </a:p>
          <a:p>
            <a:r>
              <a:rPr lang="zh-CN" altLang="en-US" sz="2000" dirty="0">
                <a:solidFill>
                  <a:schemeClr val="accent5"/>
                </a:solidFill>
              </a:rPr>
              <a:t>用于测量</a:t>
            </a:r>
            <a:r>
              <a:rPr lang="en-US" altLang="zh-CN" sz="2000" dirty="0">
                <a:solidFill>
                  <a:schemeClr val="accent5"/>
                </a:solidFill>
              </a:rPr>
              <a:t>Z=1~28</a:t>
            </a:r>
            <a:r>
              <a:rPr lang="zh-CN" altLang="en-US" sz="2000" dirty="0">
                <a:solidFill>
                  <a:schemeClr val="accent5"/>
                </a:solidFill>
              </a:rPr>
              <a:t>的宇宙线电荷量。</a:t>
            </a:r>
            <a:r>
              <a:rPr lang="zh-CN" altLang="en-US" sz="2000" dirty="0"/>
              <a:t>要求质子和碳的电荷分辨分别</a:t>
            </a:r>
            <a:r>
              <a:rPr lang="en-US" altLang="zh-CN" sz="2000" dirty="0"/>
              <a:t>&lt;0.15</a:t>
            </a:r>
            <a:r>
              <a:rPr lang="zh-CN" altLang="en-US" sz="2000" dirty="0"/>
              <a:t>和</a:t>
            </a:r>
            <a:r>
              <a:rPr lang="en-US" altLang="zh-CN" sz="2000" dirty="0"/>
              <a:t>&lt;0.20 </a:t>
            </a:r>
            <a:r>
              <a:rPr lang="en-US" altLang="zh-CN" sz="2000" dirty="0" err="1"/>
              <a:t>c.u</a:t>
            </a:r>
            <a:r>
              <a:rPr lang="en-US" altLang="zh-CN" sz="2000" dirty="0"/>
              <a:t>.</a:t>
            </a:r>
          </a:p>
          <a:p>
            <a:r>
              <a:rPr lang="zh-CN" altLang="en-US" sz="2000" dirty="0"/>
              <a:t>硅微条探测器总计约有</a:t>
            </a:r>
            <a:r>
              <a:rPr lang="en-US" altLang="zh-CN" sz="2000" dirty="0"/>
              <a:t>50</a:t>
            </a:r>
            <a:r>
              <a:rPr lang="zh-CN" altLang="en-US" sz="2000" dirty="0"/>
              <a:t>万路读出通道。该方案使用模块化设计，每</a:t>
            </a:r>
            <a:r>
              <a:rPr lang="en-US" altLang="zh-CN" sz="2000" dirty="0"/>
              <a:t>8</a:t>
            </a:r>
            <a:r>
              <a:rPr lang="zh-CN" altLang="en-US" sz="2000" dirty="0"/>
              <a:t>个硅微条探测器级联组成一个</a:t>
            </a:r>
            <a:r>
              <a:rPr lang="en-US" altLang="zh-CN" sz="2000" dirty="0"/>
              <a:t>Ladder</a:t>
            </a:r>
            <a:r>
              <a:rPr lang="zh-CN" altLang="en-US" sz="2000" dirty="0"/>
              <a:t>，使用</a:t>
            </a:r>
            <a:r>
              <a:rPr lang="en-US" altLang="zh-CN" sz="2000" dirty="0"/>
              <a:t>10</a:t>
            </a:r>
            <a:r>
              <a:rPr lang="zh-CN" altLang="en-US" sz="2000" dirty="0"/>
              <a:t>片</a:t>
            </a:r>
            <a:r>
              <a:rPr lang="en-US" altLang="zh-CN" sz="2000" dirty="0"/>
              <a:t>ASIC</a:t>
            </a:r>
            <a:r>
              <a:rPr lang="zh-CN" altLang="en-US" sz="2000" dirty="0"/>
              <a:t>进行读出。</a:t>
            </a:r>
            <a:endParaRPr lang="en-US" altLang="zh-CN" sz="2000" dirty="0"/>
          </a:p>
        </p:txBody>
      </p:sp>
      <p:pic>
        <p:nvPicPr>
          <p:cNvPr id="14" name="图片 1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0525" y="1691005"/>
            <a:ext cx="4402745" cy="3269484"/>
          </a:xfrm>
          <a:prstGeom prst="rect">
            <a:avLst/>
          </a:prstGeom>
        </p:spPr>
      </p:pic>
      <p:sp>
        <p:nvSpPr>
          <p:cNvPr id="7" name="矩形 6"/>
          <p:cNvSpPr/>
          <p:nvPr>
            <p:custDataLst>
              <p:tags r:id="rId2"/>
            </p:custDataLst>
          </p:nvPr>
        </p:nvSpPr>
        <p:spPr>
          <a:xfrm>
            <a:off x="1524000" y="711843"/>
            <a:ext cx="9144000" cy="12074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>
            <p:custDataLst>
              <p:tags r:id="rId3"/>
            </p:custDataLst>
          </p:nvPr>
        </p:nvSpPr>
        <p:spPr>
          <a:xfrm>
            <a:off x="1445733" y="5096600"/>
            <a:ext cx="510667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硅微条探测器结构图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灯片编号占位符 11">
            <a:extLst>
              <a:ext uri="{FF2B5EF4-FFF2-40B4-BE49-F238E27FC236}">
                <a16:creationId xmlns:a16="http://schemas.microsoft.com/office/drawing/2014/main" id="{3342AE61-44A3-856A-CB18-4CCA6292A42F}"/>
              </a:ext>
            </a:extLst>
          </p:cNvPr>
          <p:cNvSpPr txBox="1">
            <a:spLocks/>
          </p:cNvSpPr>
          <p:nvPr/>
        </p:nvSpPr>
        <p:spPr>
          <a:xfrm>
            <a:off x="1905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zh-CN" altLang="en-US" dirty="0"/>
              <a:t>第 </a:t>
            </a:r>
            <a:r>
              <a:rPr lang="en-US" altLang="zh-CN" dirty="0">
                <a:solidFill>
                  <a:srgbClr val="FF0000"/>
                </a:solidFill>
              </a:rPr>
              <a:t>4 </a:t>
            </a:r>
            <a:r>
              <a:rPr lang="zh-CN" altLang="en-US" dirty="0"/>
              <a:t>页</a:t>
            </a:r>
          </a:p>
        </p:txBody>
      </p:sp>
    </p:spTree>
    <p:extLst>
      <p:ext uri="{BB962C8B-B14F-4D97-AF65-F5344CB8AC3E}">
        <p14:creationId xmlns:p14="http://schemas.microsoft.com/office/powerpoint/2010/main" val="2501448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2152650" y="1"/>
            <a:ext cx="7886700" cy="711835"/>
          </a:xfrm>
        </p:spPr>
        <p:txBody>
          <a:bodyPr>
            <a:normAutofit/>
          </a:bodyPr>
          <a:lstStyle/>
          <a:p>
            <a:r>
              <a:rPr lang="zh-CN" altLang="en-US" b="1" dirty="0">
                <a:solidFill>
                  <a:schemeClr val="accent1"/>
                </a:solidFill>
                <a:latin typeface="Arial" panose="020B0604020202020204" pitchFamily="34" charset="0"/>
                <a:sym typeface="+mn-ea"/>
              </a:rPr>
              <a:t>前端读出电子学系统</a:t>
            </a:r>
            <a:endParaRPr lang="zh-CN" dirty="0"/>
          </a:p>
        </p:txBody>
      </p:sp>
      <p:sp>
        <p:nvSpPr>
          <p:cNvPr id="5" name="矩形 4"/>
          <p:cNvSpPr/>
          <p:nvPr>
            <p:custDataLst>
              <p:tags r:id="rId1"/>
            </p:custDataLst>
          </p:nvPr>
        </p:nvSpPr>
        <p:spPr>
          <a:xfrm>
            <a:off x="1524000" y="711843"/>
            <a:ext cx="9144000" cy="12074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1440180" y="1158716"/>
            <a:ext cx="922782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/>
              <a:t>硅微条探测器的位置分辨率很高，但读出通道数往往较大。所以一般都采用专用集成电路（</a:t>
            </a:r>
            <a:r>
              <a:rPr lang="en-US" altLang="zh-CN" dirty="0"/>
              <a:t>Application Specific Integrated Circuit</a:t>
            </a:r>
            <a:r>
              <a:rPr lang="zh-CN" altLang="en-US" dirty="0"/>
              <a:t>，</a:t>
            </a:r>
            <a:r>
              <a:rPr lang="en-US" altLang="zh-CN" dirty="0"/>
              <a:t>ASIC</a:t>
            </a:r>
            <a:r>
              <a:rPr lang="zh-CN" altLang="en-US" dirty="0"/>
              <a:t>）来同时处理多个通道的信号。 </a:t>
            </a:r>
            <a:endParaRPr lang="en-US" altLang="zh-CN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VA140 </a:t>
            </a:r>
            <a:r>
              <a:rPr lang="zh-CN" altLang="en-US" dirty="0"/>
              <a:t>是一个高集成度的 </a:t>
            </a:r>
            <a:r>
              <a:rPr lang="en-US" altLang="zh-CN" dirty="0"/>
              <a:t>64 </a:t>
            </a:r>
            <a:r>
              <a:rPr lang="zh-CN" altLang="en-US" dirty="0"/>
              <a:t>通道电荷灵敏前置放大器及成形电路，未封装的芯片尺寸为 </a:t>
            </a:r>
            <a:r>
              <a:rPr lang="en-US" altLang="zh-CN" dirty="0"/>
              <a:t>6.2mm×6.5mm</a:t>
            </a:r>
            <a:r>
              <a:rPr lang="zh-CN" altLang="en-US" dirty="0"/>
              <a:t>，厚度 </a:t>
            </a:r>
            <a:r>
              <a:rPr lang="en-US" altLang="zh-CN" dirty="0"/>
              <a:t>300um</a:t>
            </a:r>
            <a:r>
              <a:rPr lang="zh-CN" altLang="en-US" dirty="0"/>
              <a:t>。</a:t>
            </a:r>
            <a:endParaRPr lang="en-US" altLang="zh-CN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VA140 </a:t>
            </a:r>
            <a:r>
              <a:rPr lang="zh-CN" altLang="en-US" dirty="0"/>
              <a:t>的结构如下图所示。</a:t>
            </a:r>
            <a:r>
              <a:rPr lang="zh-CN" altLang="en-US" dirty="0">
                <a:solidFill>
                  <a:schemeClr val="accent5"/>
                </a:solidFill>
              </a:rPr>
              <a:t>每个通道都集成了一组电荷灵敏前置放大器（</a:t>
            </a:r>
            <a:r>
              <a:rPr lang="en-US" altLang="zh-CN" dirty="0">
                <a:solidFill>
                  <a:schemeClr val="accent5"/>
                </a:solidFill>
              </a:rPr>
              <a:t>preamp</a:t>
            </a:r>
            <a:r>
              <a:rPr lang="zh-CN" altLang="en-US" dirty="0">
                <a:solidFill>
                  <a:schemeClr val="accent5"/>
                </a:solidFill>
              </a:rPr>
              <a:t>）、成形电路（</a:t>
            </a:r>
            <a:r>
              <a:rPr lang="en-US" altLang="zh-CN" dirty="0">
                <a:solidFill>
                  <a:schemeClr val="accent5"/>
                </a:solidFill>
              </a:rPr>
              <a:t>shaper</a:t>
            </a:r>
            <a:r>
              <a:rPr lang="zh-CN" altLang="en-US" dirty="0">
                <a:solidFill>
                  <a:schemeClr val="accent5"/>
                </a:solidFill>
              </a:rPr>
              <a:t>）和采样保持电路（</a:t>
            </a:r>
            <a:r>
              <a:rPr lang="en-US" altLang="zh-CN" dirty="0">
                <a:solidFill>
                  <a:schemeClr val="accent5"/>
                </a:solidFill>
              </a:rPr>
              <a:t>S&amp;H</a:t>
            </a:r>
            <a:r>
              <a:rPr lang="zh-CN" altLang="en-US" dirty="0">
                <a:solidFill>
                  <a:schemeClr val="accent5"/>
                </a:solidFill>
              </a:rPr>
              <a:t>）。</a:t>
            </a:r>
          </a:p>
        </p:txBody>
      </p:sp>
      <p:pic>
        <p:nvPicPr>
          <p:cNvPr id="7" name="图片 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043909"/>
            <a:ext cx="5608320" cy="365575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文本框 7"/>
          <p:cNvSpPr txBox="1"/>
          <p:nvPr/>
        </p:nvSpPr>
        <p:spPr>
          <a:xfrm>
            <a:off x="10352972" y="395830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dirty="0"/>
          </a:p>
        </p:txBody>
      </p:sp>
      <p:sp>
        <p:nvSpPr>
          <p:cNvPr id="13" name="文本框 12"/>
          <p:cNvSpPr txBox="1"/>
          <p:nvPr/>
        </p:nvSpPr>
        <p:spPr>
          <a:xfrm>
            <a:off x="7804150" y="3530600"/>
            <a:ext cx="1625600" cy="1149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7239000" y="3875643"/>
            <a:ext cx="3956050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该芯片具有较高的动态范围（</a:t>
            </a:r>
            <a:r>
              <a:rPr kumimoji="0" lang="en-US" altLang="zh-CN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-200fc</a:t>
            </a:r>
            <a:r>
              <a:rPr kumimoji="0" lang="zh-CN" altLang="en-US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～</a:t>
            </a:r>
            <a:r>
              <a:rPr kumimoji="0" lang="en-US" altLang="zh-CN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+200fc</a:t>
            </a:r>
            <a:r>
              <a:rPr kumimoji="0" lang="zh-CN" altLang="en-US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），较低的噪声（</a:t>
            </a:r>
            <a:r>
              <a:rPr kumimoji="0" lang="en-US" altLang="zh-CN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ENC=98e+6.5e/pF</a:t>
            </a:r>
            <a:r>
              <a:rPr kumimoji="0" lang="zh-CN" altLang="en-US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），较低的功耗（</a:t>
            </a:r>
            <a:r>
              <a:rPr kumimoji="0" lang="en-US" altLang="zh-CN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0.29mW/channel</a:t>
            </a:r>
            <a:r>
              <a:rPr kumimoji="0" lang="zh-CN" altLang="en-US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），较快的成型时间（</a:t>
            </a:r>
            <a:r>
              <a:rPr kumimoji="0" lang="en-US" altLang="zh-CN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5μs</a:t>
            </a:r>
            <a:r>
              <a:rPr kumimoji="0" lang="zh-CN" altLang="en-US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～</a:t>
            </a:r>
            <a:r>
              <a:rPr kumimoji="0" lang="en-US" altLang="zh-CN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8μs</a:t>
            </a:r>
            <a:r>
              <a:rPr kumimoji="0" lang="zh-CN" altLang="en-US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）。</a:t>
            </a:r>
            <a:r>
              <a:rPr kumimoji="0" lang="zh-CN" altLang="en-US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kumimoji="0" lang="zh-CN" altLang="en-US" b="0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16" name="灯片编号占位符 11"/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2133600" cy="365125"/>
          </a:xfrm>
        </p:spPr>
        <p:txBody>
          <a:bodyPr/>
          <a:lstStyle/>
          <a:p>
            <a:pPr algn="l">
              <a:defRPr/>
            </a:pPr>
            <a:r>
              <a:rPr lang="zh-CN" altLang="en-US" dirty="0"/>
              <a:t>第 </a:t>
            </a:r>
            <a:r>
              <a:rPr lang="en-US" altLang="zh-CN" dirty="0">
                <a:solidFill>
                  <a:srgbClr val="FF0000"/>
                </a:solidFill>
              </a:rPr>
              <a:t>5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zh-CN" altLang="en-US" dirty="0"/>
              <a:t>页</a:t>
            </a:r>
          </a:p>
        </p:txBody>
      </p:sp>
    </p:spTree>
    <p:extLst>
      <p:ext uri="{BB962C8B-B14F-4D97-AF65-F5344CB8AC3E}">
        <p14:creationId xmlns:p14="http://schemas.microsoft.com/office/powerpoint/2010/main" val="2839039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2152650" y="1"/>
            <a:ext cx="7886700" cy="711835"/>
          </a:xfrm>
        </p:spPr>
        <p:txBody>
          <a:bodyPr>
            <a:normAutofit/>
          </a:bodyPr>
          <a:lstStyle/>
          <a:p>
            <a:r>
              <a:rPr lang="zh-CN" altLang="en-US" b="1" dirty="0">
                <a:solidFill>
                  <a:schemeClr val="accent1"/>
                </a:solidFill>
                <a:latin typeface="Arial" panose="020B0604020202020204" pitchFamily="34" charset="0"/>
                <a:sym typeface="+mn-ea"/>
              </a:rPr>
              <a:t>前端读出电子学系统</a:t>
            </a:r>
            <a:endParaRPr lang="zh-CN" dirty="0"/>
          </a:p>
        </p:txBody>
      </p:sp>
      <p:sp>
        <p:nvSpPr>
          <p:cNvPr id="5" name="矩形 4"/>
          <p:cNvSpPr/>
          <p:nvPr>
            <p:custDataLst>
              <p:tags r:id="rId1"/>
            </p:custDataLst>
          </p:nvPr>
        </p:nvSpPr>
        <p:spPr>
          <a:xfrm>
            <a:off x="1524000" y="711843"/>
            <a:ext cx="9144000" cy="12074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1381" y="1189365"/>
            <a:ext cx="7389219" cy="4068888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4572000" y="5308600"/>
            <a:ext cx="4121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VA140</a:t>
            </a:r>
            <a:r>
              <a:rPr lang="zh-CN" altLang="en-US" dirty="0"/>
              <a:t>正常采集时序配置</a:t>
            </a:r>
          </a:p>
        </p:txBody>
      </p:sp>
      <p:sp>
        <p:nvSpPr>
          <p:cNvPr id="8" name="灯片编号占位符 11"/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2133600" cy="365125"/>
          </a:xfrm>
        </p:spPr>
        <p:txBody>
          <a:bodyPr/>
          <a:lstStyle/>
          <a:p>
            <a:pPr algn="l">
              <a:defRPr/>
            </a:pPr>
            <a:r>
              <a:rPr lang="zh-CN" altLang="en-US" dirty="0"/>
              <a:t>第 </a:t>
            </a:r>
            <a:r>
              <a:rPr lang="en-US" altLang="zh-CN" dirty="0">
                <a:solidFill>
                  <a:srgbClr val="FF0000"/>
                </a:solidFill>
              </a:rPr>
              <a:t>6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zh-CN" altLang="en-US" dirty="0"/>
              <a:t>页</a:t>
            </a:r>
          </a:p>
        </p:txBody>
      </p:sp>
    </p:spTree>
    <p:extLst>
      <p:ext uri="{BB962C8B-B14F-4D97-AF65-F5344CB8AC3E}">
        <p14:creationId xmlns:p14="http://schemas.microsoft.com/office/powerpoint/2010/main" val="3282766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1664" y="940229"/>
            <a:ext cx="5332046" cy="3981021"/>
          </a:xfrm>
          <a:prstGeom prst="rect">
            <a:avLst/>
          </a:prstGeom>
        </p:spPr>
      </p:pic>
      <p:sp>
        <p:nvSpPr>
          <p:cNvPr id="5" name="标题 3"/>
          <p:cNvSpPr>
            <a:spLocks noGrp="1"/>
          </p:cNvSpPr>
          <p:nvPr>
            <p:ph type="title"/>
          </p:nvPr>
        </p:nvSpPr>
        <p:spPr>
          <a:xfrm>
            <a:off x="2152650" y="1"/>
            <a:ext cx="7886700" cy="711835"/>
          </a:xfrm>
        </p:spPr>
        <p:txBody>
          <a:bodyPr>
            <a:normAutofit/>
          </a:bodyPr>
          <a:lstStyle/>
          <a:p>
            <a:r>
              <a:rPr lang="zh-CN" altLang="en-US" b="1" dirty="0">
                <a:solidFill>
                  <a:schemeClr val="accent1"/>
                </a:solidFill>
                <a:latin typeface="Arial" panose="020B0604020202020204" pitchFamily="34" charset="0"/>
                <a:sym typeface="+mn-ea"/>
              </a:rPr>
              <a:t>前端读出电子学系统</a:t>
            </a:r>
            <a:endParaRPr lang="zh-CN" dirty="0"/>
          </a:p>
        </p:txBody>
      </p:sp>
      <p:sp>
        <p:nvSpPr>
          <p:cNvPr id="6" name="矩形 5"/>
          <p:cNvSpPr/>
          <p:nvPr>
            <p:custDataLst>
              <p:tags r:id="rId1"/>
            </p:custDataLst>
          </p:nvPr>
        </p:nvSpPr>
        <p:spPr>
          <a:xfrm>
            <a:off x="1524000" y="711843"/>
            <a:ext cx="9144000" cy="12074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2540000" y="5447990"/>
            <a:ext cx="2343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前端读出电子学结构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087979" y="458579"/>
            <a:ext cx="3727454" cy="5020088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7905750" y="5447990"/>
            <a:ext cx="2762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前端读出电子学实物图</a:t>
            </a:r>
          </a:p>
        </p:txBody>
      </p:sp>
      <p:sp>
        <p:nvSpPr>
          <p:cNvPr id="11" name="灯片编号占位符 11"/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2133600" cy="365125"/>
          </a:xfrm>
        </p:spPr>
        <p:txBody>
          <a:bodyPr/>
          <a:lstStyle/>
          <a:p>
            <a:pPr algn="l">
              <a:defRPr/>
            </a:pPr>
            <a:r>
              <a:rPr lang="zh-CN" altLang="en-US" dirty="0"/>
              <a:t>第 </a:t>
            </a:r>
            <a:r>
              <a:rPr lang="en-US" altLang="zh-CN" dirty="0">
                <a:solidFill>
                  <a:srgbClr val="FF0000"/>
                </a:solidFill>
              </a:rPr>
              <a:t>7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zh-CN" altLang="en-US" dirty="0"/>
              <a:t>页</a:t>
            </a:r>
          </a:p>
        </p:txBody>
      </p:sp>
    </p:spTree>
    <p:extLst>
      <p:ext uri="{BB962C8B-B14F-4D97-AF65-F5344CB8AC3E}">
        <p14:creationId xmlns:p14="http://schemas.microsoft.com/office/powerpoint/2010/main" val="1689849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2152650" y="1"/>
            <a:ext cx="7886700" cy="711835"/>
          </a:xfrm>
        </p:spPr>
        <p:txBody>
          <a:bodyPr>
            <a:normAutofit/>
          </a:bodyPr>
          <a:lstStyle/>
          <a:p>
            <a:r>
              <a:rPr lang="zh-CN" altLang="en-US" b="1" dirty="0">
                <a:solidFill>
                  <a:schemeClr val="accent1"/>
                </a:solidFill>
                <a:latin typeface="Arial" panose="020B0604020202020204" pitchFamily="34" charset="0"/>
                <a:sym typeface="+mn-ea"/>
              </a:rPr>
              <a:t>国产硅微条探测器</a:t>
            </a:r>
            <a:endParaRPr lang="zh-CN" dirty="0"/>
          </a:p>
        </p:txBody>
      </p:sp>
      <p:sp>
        <p:nvSpPr>
          <p:cNvPr id="5" name="矩形 4"/>
          <p:cNvSpPr/>
          <p:nvPr>
            <p:custDataLst>
              <p:tags r:id="rId1"/>
            </p:custDataLst>
          </p:nvPr>
        </p:nvSpPr>
        <p:spPr>
          <a:xfrm>
            <a:off x="1524000" y="711843"/>
            <a:ext cx="9144000" cy="12074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1772160" y="1611921"/>
            <a:ext cx="842125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/>
              <a:t>反向电压</a:t>
            </a:r>
            <a:r>
              <a:rPr lang="en-US" altLang="zh-CN" dirty="0"/>
              <a:t>30~40V</a:t>
            </a:r>
            <a:r>
              <a:rPr lang="zh-CN" altLang="en-US" dirty="0"/>
              <a:t>（实际用的时候需要加到</a:t>
            </a:r>
            <a:r>
              <a:rPr lang="en-US" altLang="zh-CN" dirty="0"/>
              <a:t>60V</a:t>
            </a:r>
            <a:r>
              <a:rPr lang="zh-CN" altLang="en-US" dirty="0"/>
              <a:t>）</a:t>
            </a:r>
            <a:endParaRPr lang="en-US" altLang="zh-CN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/>
              <a:t>漏电流约</a:t>
            </a:r>
            <a:r>
              <a:rPr lang="en-US" altLang="zh-CN" dirty="0"/>
              <a:t>1uA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/>
              <a:t>硅微条厚度</a:t>
            </a:r>
            <a:r>
              <a:rPr lang="en-US" altLang="zh-CN" dirty="0"/>
              <a:t>300um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/>
              <a:t>条宽有</a:t>
            </a:r>
            <a:r>
              <a:rPr lang="en-US" altLang="zh-CN" dirty="0"/>
              <a:t>75um</a:t>
            </a:r>
            <a:r>
              <a:rPr lang="zh-CN" altLang="en-US" dirty="0"/>
              <a:t>和</a:t>
            </a:r>
            <a:r>
              <a:rPr lang="en-US" altLang="zh-CN" dirty="0"/>
              <a:t>150um</a:t>
            </a:r>
            <a:r>
              <a:rPr lang="zh-CN" altLang="en-US" dirty="0"/>
              <a:t>两种</a:t>
            </a:r>
            <a:endParaRPr lang="en-US" altLang="zh-CN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DC</a:t>
            </a:r>
            <a:r>
              <a:rPr lang="zh-CN" altLang="en-US" dirty="0"/>
              <a:t>耦合，需要在每个硅微条上外接一个大电阻</a:t>
            </a:r>
            <a:endParaRPr lang="en-US" altLang="zh-CN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dirty="0"/>
          </a:p>
          <a:p>
            <a:endParaRPr lang="zh-CN" altLang="en-US" dirty="0"/>
          </a:p>
        </p:txBody>
      </p:sp>
      <p:pic>
        <p:nvPicPr>
          <p:cNvPr id="7" name="图片 6" descr="230421_束流实验探测器版设计思路_v2_整体"/>
          <p:cNvPicPr/>
          <p:nvPr/>
        </p:nvPicPr>
        <p:blipFill>
          <a:blip r:embed="rId3"/>
          <a:stretch>
            <a:fillRect/>
          </a:stretch>
        </p:blipFill>
        <p:spPr>
          <a:xfrm>
            <a:off x="1772160" y="3186202"/>
            <a:ext cx="5272405" cy="3432175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6991350" y="3477267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dirty="0"/>
              <a:t>探测器分为四个区域：</a:t>
            </a:r>
            <a:endParaRPr lang="en-US" altLang="zh-CN" dirty="0"/>
          </a:p>
          <a:p>
            <a:r>
              <a:rPr lang="zh-CN" altLang="en-US" dirty="0"/>
              <a:t>①</a:t>
            </a:r>
            <a:r>
              <a:rPr lang="en-US" altLang="zh-CN" dirty="0"/>
              <a:t>75um</a:t>
            </a:r>
            <a:r>
              <a:rPr lang="zh-CN" altLang="en-US" dirty="0"/>
              <a:t>串联，</a:t>
            </a:r>
            <a:r>
              <a:rPr lang="en-US" altLang="zh-CN" dirty="0"/>
              <a:t>20</a:t>
            </a:r>
            <a:r>
              <a:rPr lang="zh-CN" altLang="en-US" dirty="0"/>
              <a:t>路读出条</a:t>
            </a:r>
            <a:endParaRPr lang="en-US" altLang="zh-CN" dirty="0"/>
          </a:p>
          <a:p>
            <a:r>
              <a:rPr lang="zh-CN" altLang="en-US" dirty="0"/>
              <a:t>②</a:t>
            </a:r>
            <a:r>
              <a:rPr lang="en-US" altLang="zh-CN" dirty="0"/>
              <a:t>75um</a:t>
            </a:r>
            <a:r>
              <a:rPr lang="zh-CN" altLang="en-US" dirty="0"/>
              <a:t>普通，</a:t>
            </a:r>
            <a:r>
              <a:rPr lang="en-US" altLang="zh-CN" dirty="0"/>
              <a:t>160</a:t>
            </a:r>
            <a:r>
              <a:rPr lang="zh-CN" altLang="en-US" dirty="0"/>
              <a:t>路读出条</a:t>
            </a:r>
            <a:endParaRPr lang="en-US" altLang="zh-CN" dirty="0"/>
          </a:p>
          <a:p>
            <a:r>
              <a:rPr lang="zh-CN" altLang="en-US" dirty="0"/>
              <a:t>③</a:t>
            </a:r>
            <a:r>
              <a:rPr lang="en-US" altLang="zh-CN" dirty="0"/>
              <a:t>150um</a:t>
            </a:r>
            <a:r>
              <a:rPr lang="zh-CN" altLang="en-US" dirty="0"/>
              <a:t>普通，</a:t>
            </a:r>
            <a:r>
              <a:rPr lang="en-US" altLang="zh-CN" dirty="0"/>
              <a:t>160</a:t>
            </a:r>
            <a:r>
              <a:rPr lang="zh-CN" altLang="en-US" dirty="0"/>
              <a:t>路读出条</a:t>
            </a:r>
            <a:endParaRPr lang="en-US" altLang="zh-CN" dirty="0"/>
          </a:p>
          <a:p>
            <a:r>
              <a:rPr lang="zh-CN" altLang="en-US" dirty="0"/>
              <a:t>④</a:t>
            </a:r>
            <a:r>
              <a:rPr lang="en-US" altLang="zh-CN" dirty="0"/>
              <a:t>150um</a:t>
            </a:r>
            <a:r>
              <a:rPr lang="zh-CN" altLang="en-US" dirty="0"/>
              <a:t>串联，</a:t>
            </a:r>
            <a:r>
              <a:rPr lang="en-US" altLang="zh-CN" dirty="0"/>
              <a:t>20</a:t>
            </a:r>
            <a:r>
              <a:rPr lang="zh-CN" altLang="en-US" dirty="0"/>
              <a:t>路读出条</a:t>
            </a:r>
            <a:endParaRPr lang="en-US" altLang="zh-CN" dirty="0"/>
          </a:p>
        </p:txBody>
      </p:sp>
      <p:sp>
        <p:nvSpPr>
          <p:cNvPr id="9" name="灯片编号占位符 11"/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2133600" cy="365125"/>
          </a:xfrm>
        </p:spPr>
        <p:txBody>
          <a:bodyPr/>
          <a:lstStyle/>
          <a:p>
            <a:pPr algn="l">
              <a:defRPr/>
            </a:pPr>
            <a:r>
              <a:rPr lang="zh-CN" altLang="en-US" dirty="0"/>
              <a:t>第 </a:t>
            </a:r>
            <a:r>
              <a:rPr lang="en-US" altLang="zh-CN" dirty="0">
                <a:solidFill>
                  <a:srgbClr val="FF0000"/>
                </a:solidFill>
              </a:rPr>
              <a:t>8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zh-CN" altLang="en-US" dirty="0"/>
              <a:t>页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3F196F47-6DC7-400B-AE18-E197B6324FC6}"/>
              </a:ext>
            </a:extLst>
          </p:cNvPr>
          <p:cNvSpPr txBox="1"/>
          <p:nvPr/>
        </p:nvSpPr>
        <p:spPr>
          <a:xfrm>
            <a:off x="1772160" y="1044345"/>
            <a:ext cx="8257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C00000"/>
                </a:solidFill>
              </a:rPr>
              <a:t>高能瑞泰公司生产的国产硅微条探测器。</a:t>
            </a:r>
          </a:p>
        </p:txBody>
      </p:sp>
    </p:spTree>
    <p:extLst>
      <p:ext uri="{BB962C8B-B14F-4D97-AF65-F5344CB8AC3E}">
        <p14:creationId xmlns:p14="http://schemas.microsoft.com/office/powerpoint/2010/main" val="355521260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1739</TotalTime>
  <Words>1423</Words>
  <Application>Microsoft Office PowerPoint</Application>
  <PresentationFormat>宽屏</PresentationFormat>
  <Paragraphs>146</Paragraphs>
  <Slides>23</Slides>
  <Notes>6</Notes>
  <HiddenSlides>0</HiddenSlides>
  <MMClips>1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1" baseType="lpstr">
      <vt:lpstr>FZSSK--GBK1-0</vt:lpstr>
      <vt:lpstr>宋体</vt:lpstr>
      <vt:lpstr>微软雅黑</vt:lpstr>
      <vt:lpstr>Arial</vt:lpstr>
      <vt:lpstr>Calibri</vt:lpstr>
      <vt:lpstr>Calibri Light</vt:lpstr>
      <vt:lpstr>Times New Roman</vt:lpstr>
      <vt:lpstr>Office 主题</vt:lpstr>
      <vt:lpstr>PowerPoint 演示文稿</vt:lpstr>
      <vt:lpstr>Outline</vt:lpstr>
      <vt:lpstr>PowerPoint 演示文稿</vt:lpstr>
      <vt:lpstr>PowerPoint 演示文稿</vt:lpstr>
      <vt:lpstr>硅微条探测器</vt:lpstr>
      <vt:lpstr>前端读出电子学系统</vt:lpstr>
      <vt:lpstr>前端读出电子学系统</vt:lpstr>
      <vt:lpstr>前端读出电子学系统</vt:lpstr>
      <vt:lpstr>国产硅微条探测器</vt:lpstr>
      <vt:lpstr>硅微条传感器以及ASIC的Bonding</vt:lpstr>
      <vt:lpstr>PowerPoint 演示文稿</vt:lpstr>
      <vt:lpstr>后端数据处理与控制系统</vt:lpstr>
      <vt:lpstr>后端数据处理与控制系统</vt:lpstr>
      <vt:lpstr>功耗分析</vt:lpstr>
      <vt:lpstr>软件仿真</vt:lpstr>
      <vt:lpstr>实测波形</vt:lpstr>
      <vt:lpstr>ASIC线性测试</vt:lpstr>
      <vt:lpstr>基线采集测试</vt:lpstr>
      <vt:lpstr>外部注入测试</vt:lpstr>
      <vt:lpstr>22年束流实验电荷重建结果</vt:lpstr>
      <vt:lpstr>总结与展望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Microsoft 帐户</dc:creator>
  <cp:lastModifiedBy>张 镇</cp:lastModifiedBy>
  <cp:revision>58</cp:revision>
  <dcterms:created xsi:type="dcterms:W3CDTF">2023-07-21T08:10:12Z</dcterms:created>
  <dcterms:modified xsi:type="dcterms:W3CDTF">2023-08-10T00:39:31Z</dcterms:modified>
</cp:coreProperties>
</file>