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3"/>
  </p:notesMasterIdLst>
  <p:sldIdLst>
    <p:sldId id="274" r:id="rId3"/>
    <p:sldId id="269" r:id="rId4"/>
    <p:sldId id="300" r:id="rId5"/>
    <p:sldId id="327" r:id="rId6"/>
    <p:sldId id="297" r:id="rId7"/>
    <p:sldId id="298" r:id="rId8"/>
    <p:sldId id="335" r:id="rId9"/>
    <p:sldId id="301" r:id="rId10"/>
    <p:sldId id="315" r:id="rId11"/>
    <p:sldId id="325" r:id="rId12"/>
    <p:sldId id="331" r:id="rId13"/>
    <p:sldId id="316" r:id="rId14"/>
    <p:sldId id="329" r:id="rId15"/>
    <p:sldId id="317" r:id="rId16"/>
    <p:sldId id="318" r:id="rId17"/>
    <p:sldId id="322" r:id="rId18"/>
    <p:sldId id="319" r:id="rId19"/>
    <p:sldId id="289" r:id="rId20"/>
    <p:sldId id="273" r:id="rId21"/>
    <p:sldId id="336" r:id="rId22"/>
    <p:sldId id="328" r:id="rId23"/>
    <p:sldId id="333" r:id="rId24"/>
    <p:sldId id="320" r:id="rId25"/>
    <p:sldId id="341" r:id="rId26"/>
    <p:sldId id="321" r:id="rId27"/>
    <p:sldId id="334" r:id="rId28"/>
    <p:sldId id="312" r:id="rId29"/>
    <p:sldId id="338" r:id="rId30"/>
    <p:sldId id="339" r:id="rId31"/>
    <p:sldId id="34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486" autoAdjust="0"/>
  </p:normalViewPr>
  <p:slideViewPr>
    <p:cSldViewPr snapToGrid="0">
      <p:cViewPr varScale="1">
        <p:scale>
          <a:sx n="60" d="100"/>
          <a:sy n="60" d="100"/>
        </p:scale>
        <p:origin x="90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0167B-C4F8-4948-8C74-48EBEA73421A}" type="datetimeFigureOut">
              <a:rPr lang="zh-CN" altLang="en-US" smtClean="0"/>
              <a:t>2023/8/9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CCEDA-CC2A-4FBD-A21D-90F6F1DC2139}" type="slidenum">
              <a:rPr lang="zh-CN" altLang="en-US" smtClean="0"/>
              <a:t>‹#›</a:t>
            </a:fld>
            <a:endParaRPr lang="zh-CN" altLang="en-US"/>
          </a:p>
        </p:txBody>
      </p:sp>
    </p:spTree>
    <p:extLst>
      <p:ext uri="{BB962C8B-B14F-4D97-AF65-F5344CB8AC3E}">
        <p14:creationId xmlns:p14="http://schemas.microsoft.com/office/powerpoint/2010/main" val="386865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E6EC1-3B63-49B2-A76F-731636A64F3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5458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二是波形检出算法</a:t>
            </a:r>
            <a:r>
              <a:rPr lang="en-US" altLang="zh-CN" dirty="0"/>
              <a:t>IP</a:t>
            </a:r>
            <a:r>
              <a:rPr lang="zh-CN" altLang="en-US" dirty="0"/>
              <a:t>，是波形分辨算法中的第一部分，用于从连续的数据流中提取算法关心的脉冲数据</a:t>
            </a:r>
          </a:p>
        </p:txBody>
      </p:sp>
      <p:sp>
        <p:nvSpPr>
          <p:cNvPr id="4" name="灯片编号占位符 3"/>
          <p:cNvSpPr>
            <a:spLocks noGrp="1"/>
          </p:cNvSpPr>
          <p:nvPr>
            <p:ph type="sldNum" sz="quarter" idx="5"/>
          </p:nvPr>
        </p:nvSpPr>
        <p:spPr/>
        <p:txBody>
          <a:bodyPr/>
          <a:lstStyle/>
          <a:p>
            <a:fld id="{96BE6EC1-3B63-49B2-A76F-731636A64F3F}" type="slidenum">
              <a:rPr lang="zh-CN" altLang="en-US" smtClean="0"/>
              <a:t>10</a:t>
            </a:fld>
            <a:endParaRPr lang="zh-CN" altLang="en-US"/>
          </a:p>
        </p:txBody>
      </p:sp>
    </p:spTree>
    <p:extLst>
      <p:ext uri="{BB962C8B-B14F-4D97-AF65-F5344CB8AC3E}">
        <p14:creationId xmlns:p14="http://schemas.microsoft.com/office/powerpoint/2010/main" val="274486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三为跨时钟域设计，用于完成数据在</a:t>
            </a:r>
            <a:r>
              <a:rPr lang="en-US" altLang="zh-CN" dirty="0"/>
              <a:t>PL</a:t>
            </a:r>
            <a:r>
              <a:rPr lang="zh-CN" altLang="en-US" dirty="0"/>
              <a:t>和</a:t>
            </a:r>
            <a:r>
              <a:rPr lang="en-US" altLang="zh-CN" dirty="0"/>
              <a:t>PS</a:t>
            </a:r>
            <a:r>
              <a:rPr lang="zh-CN" altLang="en-US" dirty="0"/>
              <a:t>间的传输，跨时钟域模块利用真双口</a:t>
            </a:r>
            <a:r>
              <a:rPr lang="en-US" altLang="zh-CN" dirty="0"/>
              <a:t>RAM</a:t>
            </a:r>
            <a:r>
              <a:rPr lang="zh-CN" altLang="en-US" dirty="0"/>
              <a:t>、</a:t>
            </a:r>
            <a:r>
              <a:rPr lang="en-US" altLang="zh-CN" dirty="0"/>
              <a:t>FIFO</a:t>
            </a:r>
            <a:r>
              <a:rPr lang="zh-CN" altLang="en-US" dirty="0"/>
              <a:t>与准静态信号配合，确保数据可靠传输给后续算法</a:t>
            </a:r>
          </a:p>
        </p:txBody>
      </p:sp>
      <p:sp>
        <p:nvSpPr>
          <p:cNvPr id="4" name="灯片编号占位符 3"/>
          <p:cNvSpPr>
            <a:spLocks noGrp="1"/>
          </p:cNvSpPr>
          <p:nvPr>
            <p:ph type="sldNum" sz="quarter" idx="5"/>
          </p:nvPr>
        </p:nvSpPr>
        <p:spPr/>
        <p:txBody>
          <a:bodyPr/>
          <a:lstStyle/>
          <a:p>
            <a:fld id="{96BE6EC1-3B63-49B2-A76F-731636A64F3F}" type="slidenum">
              <a:rPr lang="zh-CN" altLang="en-US" smtClean="0"/>
              <a:t>11</a:t>
            </a:fld>
            <a:endParaRPr lang="zh-CN" altLang="en-US"/>
          </a:p>
        </p:txBody>
      </p:sp>
    </p:spTree>
    <p:extLst>
      <p:ext uri="{BB962C8B-B14F-4D97-AF65-F5344CB8AC3E}">
        <p14:creationId xmlns:p14="http://schemas.microsoft.com/office/powerpoint/2010/main" val="119104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数采设计工作的第三部分为</a:t>
            </a:r>
            <a:r>
              <a:rPr lang="en-US" altLang="zh-CN" dirty="0"/>
              <a:t>Zynq</a:t>
            </a:r>
            <a:r>
              <a:rPr lang="zh-CN" altLang="en-US" dirty="0"/>
              <a:t>嵌入式程序的设计</a:t>
            </a:r>
            <a:endParaRPr lang="en-US" altLang="zh-CN" dirty="0"/>
          </a:p>
          <a:p>
            <a:r>
              <a:rPr lang="en-US" altLang="zh-CN" dirty="0"/>
              <a:t>Zynq</a:t>
            </a:r>
            <a:r>
              <a:rPr lang="zh-CN" altLang="en-US" dirty="0"/>
              <a:t>嵌入式程序中实现了波形分辨算法的第二部分，负责完成与上位机的通信，并可以通过终端程序接受上位机指令</a:t>
            </a:r>
          </a:p>
        </p:txBody>
      </p:sp>
      <p:sp>
        <p:nvSpPr>
          <p:cNvPr id="4" name="灯片编号占位符 3"/>
          <p:cNvSpPr>
            <a:spLocks noGrp="1"/>
          </p:cNvSpPr>
          <p:nvPr>
            <p:ph type="sldNum" sz="quarter" idx="5"/>
          </p:nvPr>
        </p:nvSpPr>
        <p:spPr/>
        <p:txBody>
          <a:bodyPr/>
          <a:lstStyle/>
          <a:p>
            <a:fld id="{96BE6EC1-3B63-49B2-A76F-731636A64F3F}" type="slidenum">
              <a:rPr lang="zh-CN" altLang="en-US" smtClean="0"/>
              <a:t>12</a:t>
            </a:fld>
            <a:endParaRPr lang="zh-CN" altLang="en-US"/>
          </a:p>
        </p:txBody>
      </p:sp>
    </p:spTree>
    <p:extLst>
      <p:ext uri="{BB962C8B-B14F-4D97-AF65-F5344CB8AC3E}">
        <p14:creationId xmlns:p14="http://schemas.microsoft.com/office/powerpoint/2010/main" val="1974345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波形分辨算法广泛应用于核物理分析中，也是首次应用于便携式氡探测器中</a:t>
            </a:r>
            <a:endParaRPr lang="en-US" altLang="zh-CN" dirty="0"/>
          </a:p>
          <a:p>
            <a:r>
              <a:rPr lang="zh-CN" altLang="en-US" dirty="0"/>
              <a:t>如图所示波形为数采系统实际采样到的两次放射性事件，其中蓝色曲线为一次</a:t>
            </a:r>
            <a:r>
              <a:rPr lang="en-US" altLang="zh-CN" dirty="0"/>
              <a:t>α</a:t>
            </a:r>
            <a:r>
              <a:rPr lang="zh-CN" altLang="en-US" dirty="0"/>
              <a:t>粒子事件，红色曲线为一次</a:t>
            </a:r>
            <a:r>
              <a:rPr lang="en-US" altLang="zh-CN" dirty="0"/>
              <a:t>β</a:t>
            </a:r>
            <a:r>
              <a:rPr lang="zh-CN" altLang="en-US" dirty="0"/>
              <a:t>粒子事件</a:t>
            </a:r>
            <a:endParaRPr lang="en-US" altLang="zh-CN" dirty="0"/>
          </a:p>
          <a:p>
            <a:r>
              <a:rPr lang="zh-CN" altLang="en-US" dirty="0"/>
              <a:t>可见两种事件波形具有一定的差异</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波形分辨算法通过分辨脉冲信号波形的特征差异来分辨不同的放射性衰变事件</a:t>
            </a:r>
            <a:endParaRPr lang="en-US" altLang="zh-CN" dirty="0"/>
          </a:p>
          <a:p>
            <a:endParaRPr lang="en-US" altLang="zh-CN" dirty="0"/>
          </a:p>
          <a:p>
            <a:r>
              <a:rPr lang="zh-CN" altLang="en-US" dirty="0"/>
              <a:t>为了进一步从背景辐射噪声中分辨出氡衰变的事件</a:t>
            </a:r>
            <a:endParaRPr lang="en-US" altLang="zh-CN" dirty="0"/>
          </a:p>
          <a:p>
            <a:r>
              <a:rPr lang="zh-CN" altLang="en-US" dirty="0"/>
              <a:t>算法还需要利用氡衰变链中特有的</a:t>
            </a:r>
            <a:r>
              <a:rPr lang="en-US" altLang="zh-CN" dirty="0"/>
              <a:t>β-α</a:t>
            </a:r>
            <a:r>
              <a:rPr lang="zh-CN" altLang="en-US" dirty="0"/>
              <a:t>级联衰变过程</a:t>
            </a:r>
            <a:endParaRPr lang="en-US" altLang="zh-CN" dirty="0"/>
          </a:p>
          <a:p>
            <a:r>
              <a:rPr lang="zh-CN" altLang="en-US" dirty="0"/>
              <a:t>（</a:t>
            </a:r>
            <a:r>
              <a:rPr lang="en-US" altLang="zh-CN" sz="1800" baseline="30000" dirty="0">
                <a:effectLst/>
                <a:highlight>
                  <a:srgbClr val="FFFF00"/>
                </a:highlight>
                <a:latin typeface="Times New Roman" panose="02020603050405020304" pitchFamily="18" charset="0"/>
                <a:ea typeface="宋体" panose="02010600030101010101" pitchFamily="2" charset="-122"/>
              </a:rPr>
              <a:t>222</a:t>
            </a:r>
            <a:r>
              <a:rPr lang="en-US" altLang="zh-CN" sz="1800" dirty="0">
                <a:effectLst/>
                <a:highlight>
                  <a:srgbClr val="FFFF00"/>
                </a:highlight>
                <a:latin typeface="Times New Roman" panose="02020603050405020304" pitchFamily="18" charset="0"/>
                <a:ea typeface="宋体" panose="02010600030101010101" pitchFamily="2" charset="-122"/>
              </a:rPr>
              <a:t>Rn163μs</a:t>
            </a:r>
            <a:r>
              <a:rPr lang="zh-CN" altLang="zh-CN" sz="1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的半衰期，</a:t>
            </a:r>
            <a:r>
              <a:rPr lang="en-US" altLang="zh-CN" sz="1800" baseline="30000" dirty="0">
                <a:effectLst/>
                <a:highlight>
                  <a:srgbClr val="FFFF00"/>
                </a:highlight>
                <a:latin typeface="Times New Roman" panose="02020603050405020304" pitchFamily="18" charset="0"/>
                <a:ea typeface="宋体" panose="02010600030101010101" pitchFamily="2" charset="-122"/>
              </a:rPr>
              <a:t>220</a:t>
            </a:r>
            <a:r>
              <a:rPr lang="en-US" altLang="zh-CN" sz="1800" dirty="0">
                <a:effectLst/>
                <a:highlight>
                  <a:srgbClr val="FFFF00"/>
                </a:highlight>
                <a:latin typeface="Times New Roman" panose="02020603050405020304" pitchFamily="18" charset="0"/>
                <a:ea typeface="宋体" panose="02010600030101010101" pitchFamily="2" charset="-122"/>
              </a:rPr>
              <a:t>Rn</a:t>
            </a:r>
            <a:r>
              <a:rPr lang="zh-CN" altLang="zh-CN" sz="1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的</a:t>
            </a:r>
            <a:r>
              <a:rPr lang="zh-CN" altLang="en-US" sz="1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半衰期</a:t>
            </a:r>
            <a:r>
              <a:rPr lang="en-US" altLang="zh-CN" sz="1800" dirty="0">
                <a:effectLst/>
                <a:highlight>
                  <a:srgbClr val="FFFF00"/>
                </a:highlight>
                <a:latin typeface="Times New Roman" panose="02020603050405020304" pitchFamily="18" charset="0"/>
                <a:ea typeface="宋体" panose="02010600030101010101" pitchFamily="2" charset="-122"/>
              </a:rPr>
              <a:t>298ns</a:t>
            </a:r>
            <a:r>
              <a:rPr lang="zh-CN" altLang="en-US" dirty="0"/>
              <a:t>）</a:t>
            </a:r>
            <a:endParaRPr lang="en-US" altLang="zh-CN" dirty="0"/>
          </a:p>
        </p:txBody>
      </p:sp>
      <p:sp>
        <p:nvSpPr>
          <p:cNvPr id="4" name="灯片编号占位符 3"/>
          <p:cNvSpPr>
            <a:spLocks noGrp="1"/>
          </p:cNvSpPr>
          <p:nvPr>
            <p:ph type="sldNum" sz="quarter" idx="5"/>
          </p:nvPr>
        </p:nvSpPr>
        <p:spPr/>
        <p:txBody>
          <a:bodyPr/>
          <a:lstStyle/>
          <a:p>
            <a:fld id="{96BE6EC1-3B63-49B2-A76F-731636A64F3F}" type="slidenum">
              <a:rPr lang="zh-CN" altLang="en-US" smtClean="0"/>
              <a:t>13</a:t>
            </a:fld>
            <a:endParaRPr lang="zh-CN" altLang="en-US"/>
          </a:p>
        </p:txBody>
      </p:sp>
    </p:spTree>
    <p:extLst>
      <p:ext uri="{BB962C8B-B14F-4D97-AF65-F5344CB8AC3E}">
        <p14:creationId xmlns:p14="http://schemas.microsoft.com/office/powerpoint/2010/main" val="287979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第四部分则为上位机程序与脚本</a:t>
            </a:r>
            <a:endParaRPr lang="en-US" altLang="zh-CN" dirty="0"/>
          </a:p>
          <a:p>
            <a:r>
              <a:rPr lang="zh-CN" altLang="en-US" dirty="0"/>
              <a:t>右侧所示的可移植</a:t>
            </a:r>
            <a:r>
              <a:rPr lang="en-US" altLang="zh-CN" dirty="0"/>
              <a:t>C</a:t>
            </a:r>
            <a:r>
              <a:rPr lang="zh-CN" altLang="en-US" dirty="0"/>
              <a:t>程序为波形分辨算法中的第三部分，根据需要该程序可以部署在本地或上位机中运行</a:t>
            </a:r>
            <a:endParaRPr lang="en-US" altLang="zh-CN" dirty="0"/>
          </a:p>
          <a:p>
            <a:r>
              <a:rPr lang="zh-CN" altLang="en-US" dirty="0"/>
              <a:t>这个</a:t>
            </a:r>
            <a:r>
              <a:rPr lang="en-US" altLang="zh-CN" dirty="0"/>
              <a:t>C</a:t>
            </a:r>
            <a:r>
              <a:rPr lang="zh-CN" altLang="en-US" dirty="0"/>
              <a:t>程序也具备一个基础的浓度计算函数</a:t>
            </a:r>
            <a:endParaRPr lang="en-US" altLang="zh-CN" dirty="0"/>
          </a:p>
          <a:p>
            <a:r>
              <a:rPr lang="zh-CN" altLang="en-US" dirty="0"/>
              <a:t>此外还有多个基于</a:t>
            </a:r>
            <a:r>
              <a:rPr lang="en-US" altLang="zh-CN" dirty="0" err="1"/>
              <a:t>Matlab</a:t>
            </a:r>
            <a:r>
              <a:rPr lang="zh-CN" altLang="en-US" dirty="0"/>
              <a:t>的分析脚本，分析脚本主要用于测试期间评估数采系统的可靠性与性能</a:t>
            </a:r>
          </a:p>
        </p:txBody>
      </p:sp>
      <p:sp>
        <p:nvSpPr>
          <p:cNvPr id="4" name="灯片编号占位符 3"/>
          <p:cNvSpPr>
            <a:spLocks noGrp="1"/>
          </p:cNvSpPr>
          <p:nvPr>
            <p:ph type="sldNum" sz="quarter" idx="5"/>
          </p:nvPr>
        </p:nvSpPr>
        <p:spPr/>
        <p:txBody>
          <a:bodyPr/>
          <a:lstStyle/>
          <a:p>
            <a:fld id="{96BE6EC1-3B63-49B2-A76F-731636A64F3F}" type="slidenum">
              <a:rPr lang="zh-CN" altLang="en-US" smtClean="0"/>
              <a:t>14</a:t>
            </a:fld>
            <a:endParaRPr lang="zh-CN" altLang="en-US"/>
          </a:p>
        </p:txBody>
      </p:sp>
    </p:spTree>
    <p:extLst>
      <p:ext uri="{BB962C8B-B14F-4D97-AF65-F5344CB8AC3E}">
        <p14:creationId xmlns:p14="http://schemas.microsoft.com/office/powerpoint/2010/main" val="3518198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除了设计与制作工作外，还对数采系统运行情况设计了评估实验，实验环境的示意图如左图所示，右图为通风橱内实景</a:t>
            </a:r>
            <a:endParaRPr lang="en-US" altLang="zh-CN" dirty="0"/>
          </a:p>
          <a:p>
            <a:r>
              <a:rPr lang="zh-CN" altLang="en-US" dirty="0"/>
              <a:t>实验中使用一个钍</a:t>
            </a:r>
            <a:r>
              <a:rPr lang="en-US" altLang="zh-CN" dirty="0"/>
              <a:t>232</a:t>
            </a:r>
            <a:r>
              <a:rPr lang="zh-CN" altLang="en-US" dirty="0"/>
              <a:t>放射源产生氡</a:t>
            </a:r>
            <a:r>
              <a:rPr lang="en-US" altLang="zh-CN" dirty="0"/>
              <a:t>220</a:t>
            </a:r>
            <a:r>
              <a:rPr lang="zh-CN" altLang="en-US" dirty="0"/>
              <a:t>气体，氡气经由鼓风机吹入液闪探头中，脉冲电信号经过同轴电缆连接至数采系统，实验中使用</a:t>
            </a:r>
            <a:r>
              <a:rPr lang="en-US" altLang="zh-CN" dirty="0"/>
              <a:t>PC</a:t>
            </a:r>
            <a:r>
              <a:rPr lang="zh-CN" altLang="en-US" dirty="0"/>
              <a:t>机用作上位机</a:t>
            </a:r>
            <a:endParaRPr lang="en-US" altLang="zh-CN" dirty="0"/>
          </a:p>
          <a:p>
            <a:r>
              <a:rPr lang="zh-CN" altLang="en-US" dirty="0"/>
              <a:t>（</a:t>
            </a:r>
            <a:r>
              <a:rPr lang="en-US" altLang="zh-CN" dirty="0"/>
              <a:t>1</a:t>
            </a:r>
            <a:r>
              <a:rPr lang="zh-CN" altLang="en-US" dirty="0"/>
              <a:t>秒几个粒子）</a:t>
            </a:r>
          </a:p>
        </p:txBody>
      </p:sp>
      <p:sp>
        <p:nvSpPr>
          <p:cNvPr id="4" name="灯片编号占位符 3"/>
          <p:cNvSpPr>
            <a:spLocks noGrp="1"/>
          </p:cNvSpPr>
          <p:nvPr>
            <p:ph type="sldNum" sz="quarter" idx="5"/>
          </p:nvPr>
        </p:nvSpPr>
        <p:spPr/>
        <p:txBody>
          <a:bodyPr/>
          <a:lstStyle/>
          <a:p>
            <a:fld id="{96BE6EC1-3B63-49B2-A76F-731636A64F3F}" type="slidenum">
              <a:rPr lang="zh-CN" altLang="en-US" smtClean="0"/>
              <a:t>15</a:t>
            </a:fld>
            <a:endParaRPr lang="zh-CN" altLang="en-US"/>
          </a:p>
        </p:txBody>
      </p:sp>
    </p:spTree>
    <p:extLst>
      <p:ext uri="{BB962C8B-B14F-4D97-AF65-F5344CB8AC3E}">
        <p14:creationId xmlns:p14="http://schemas.microsoft.com/office/powerpoint/2010/main" val="1561329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图示为一次实验采集到的数据，图中每个蓝点代表一次放射性事件</a:t>
            </a:r>
            <a:endParaRPr lang="en-US" altLang="zh-CN" dirty="0"/>
          </a:p>
          <a:p>
            <a:r>
              <a:rPr lang="zh-CN" altLang="en-US" dirty="0"/>
              <a:t>横轴代表此处放射性事件的能量，向右的具有更大的能量</a:t>
            </a:r>
            <a:endParaRPr lang="en-US" altLang="zh-CN" dirty="0"/>
          </a:p>
          <a:p>
            <a:r>
              <a:rPr lang="zh-CN" altLang="en-US" dirty="0"/>
              <a:t>纵轴代表此次放射性事件的脉冲衰减</a:t>
            </a:r>
            <a:r>
              <a:rPr lang="zh-CN" altLang="en-US"/>
              <a:t>速度，越往</a:t>
            </a:r>
            <a:r>
              <a:rPr lang="zh-CN" altLang="en-US" dirty="0"/>
              <a:t>上衰减越慢</a:t>
            </a:r>
            <a:endParaRPr lang="en-US" altLang="zh-CN" dirty="0"/>
          </a:p>
          <a:p>
            <a:r>
              <a:rPr lang="zh-CN" altLang="en-US" dirty="0"/>
              <a:t>图中可以看出有三个聚团，分别是</a:t>
            </a:r>
            <a:r>
              <a:rPr lang="en-US" altLang="zh-CN" dirty="0"/>
              <a:t>b</a:t>
            </a:r>
            <a:r>
              <a:rPr lang="zh-CN" altLang="en-US" dirty="0"/>
              <a:t>粒子与</a:t>
            </a:r>
            <a:r>
              <a:rPr lang="en-US" altLang="zh-CN" dirty="0"/>
              <a:t>a</a:t>
            </a:r>
            <a:r>
              <a:rPr lang="zh-CN" altLang="en-US" dirty="0"/>
              <a:t>粒子事件，其中较为关注的是这团</a:t>
            </a:r>
            <a:r>
              <a:rPr lang="en-US" altLang="zh-CN" dirty="0"/>
              <a:t>a</a:t>
            </a:r>
            <a:r>
              <a:rPr lang="zh-CN" altLang="en-US" dirty="0"/>
              <a:t>粒子事件，这是氡级联衰变事件中的</a:t>
            </a:r>
            <a:r>
              <a:rPr lang="en-US" altLang="zh-CN" dirty="0"/>
              <a:t>α</a:t>
            </a:r>
            <a:r>
              <a:rPr lang="zh-CN" altLang="en-US" dirty="0"/>
              <a:t>粒子事件</a:t>
            </a:r>
            <a:endParaRPr lang="en-US" altLang="zh-CN" dirty="0"/>
          </a:p>
          <a:p>
            <a:r>
              <a:rPr lang="zh-CN" altLang="en-US" dirty="0"/>
              <a:t>约</a:t>
            </a:r>
            <a:r>
              <a:rPr lang="en-US" altLang="zh-CN" dirty="0"/>
              <a:t>20</a:t>
            </a:r>
            <a:r>
              <a:rPr lang="zh-CN" altLang="en-US" dirty="0"/>
              <a:t>万条数据</a:t>
            </a:r>
          </a:p>
        </p:txBody>
      </p:sp>
      <p:sp>
        <p:nvSpPr>
          <p:cNvPr id="4" name="灯片编号占位符 3"/>
          <p:cNvSpPr>
            <a:spLocks noGrp="1"/>
          </p:cNvSpPr>
          <p:nvPr>
            <p:ph type="sldNum" sz="quarter" idx="5"/>
          </p:nvPr>
        </p:nvSpPr>
        <p:spPr/>
        <p:txBody>
          <a:bodyPr/>
          <a:lstStyle/>
          <a:p>
            <a:fld id="{96BE6EC1-3B63-49B2-A76F-731636A64F3F}" type="slidenum">
              <a:rPr lang="zh-CN" altLang="en-US" smtClean="0"/>
              <a:t>16</a:t>
            </a:fld>
            <a:endParaRPr lang="zh-CN" altLang="en-US"/>
          </a:p>
        </p:txBody>
      </p:sp>
    </p:spTree>
    <p:extLst>
      <p:ext uri="{BB962C8B-B14F-4D97-AF65-F5344CB8AC3E}">
        <p14:creationId xmlns:p14="http://schemas.microsoft.com/office/powerpoint/2010/main" val="1389802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氡源实验中数采系统输出的级联事件提取的结果如中间二维图所示</a:t>
            </a:r>
            <a:endParaRPr lang="en-US" altLang="zh-CN" dirty="0"/>
          </a:p>
          <a:p>
            <a:r>
              <a:rPr lang="zh-CN" altLang="en-US" dirty="0"/>
              <a:t>拟合级联事件半衰期约为</a:t>
            </a:r>
            <a:r>
              <a:rPr lang="en-US" altLang="zh-CN" dirty="0"/>
              <a:t>306ns</a:t>
            </a:r>
          </a:p>
          <a:p>
            <a:r>
              <a:rPr lang="zh-CN" altLang="en-US" dirty="0"/>
              <a:t>与</a:t>
            </a:r>
            <a:r>
              <a:rPr lang="en-US" altLang="zh-CN" dirty="0"/>
              <a:t>Rn220</a:t>
            </a:r>
            <a:r>
              <a:rPr lang="zh-CN" altLang="en-US" dirty="0"/>
              <a:t>衰变链下的</a:t>
            </a:r>
            <a:r>
              <a:rPr lang="en-US" altLang="zh-CN" dirty="0"/>
              <a:t>Po210</a:t>
            </a:r>
            <a:r>
              <a:rPr lang="zh-CN" altLang="en-US" dirty="0"/>
              <a:t>理论半衰期接近</a:t>
            </a:r>
            <a:endParaRPr lang="en-US" altLang="zh-CN" dirty="0"/>
          </a:p>
          <a:p>
            <a:r>
              <a:rPr lang="zh-CN" altLang="en-US" dirty="0"/>
              <a:t>且提取结果与仪器输出的结果近似</a:t>
            </a:r>
            <a:endParaRPr lang="en-US" altLang="zh-CN" dirty="0"/>
          </a:p>
          <a:p>
            <a:r>
              <a:rPr lang="zh-CN" altLang="en-US" dirty="0"/>
              <a:t>可以认为数采系统输出的氡衰变事件是可靠的</a:t>
            </a:r>
            <a:endParaRPr lang="en-US" altLang="zh-CN" dirty="0"/>
          </a:p>
          <a:p>
            <a:r>
              <a:rPr lang="zh-CN" altLang="en-US" dirty="0"/>
              <a:t>到这里数采系统的主要任务就已经完成了</a:t>
            </a:r>
          </a:p>
        </p:txBody>
      </p:sp>
      <p:sp>
        <p:nvSpPr>
          <p:cNvPr id="4" name="灯片编号占位符 3"/>
          <p:cNvSpPr>
            <a:spLocks noGrp="1"/>
          </p:cNvSpPr>
          <p:nvPr>
            <p:ph type="sldNum" sz="quarter" idx="5"/>
          </p:nvPr>
        </p:nvSpPr>
        <p:spPr/>
        <p:txBody>
          <a:bodyPr/>
          <a:lstStyle/>
          <a:p>
            <a:fld id="{96BE6EC1-3B63-49B2-A76F-731636A64F3F}" type="slidenum">
              <a:rPr lang="zh-CN" altLang="en-US" smtClean="0"/>
              <a:t>17</a:t>
            </a:fld>
            <a:endParaRPr lang="zh-CN" altLang="en-US"/>
          </a:p>
        </p:txBody>
      </p:sp>
    </p:spTree>
    <p:extLst>
      <p:ext uri="{BB962C8B-B14F-4D97-AF65-F5344CB8AC3E}">
        <p14:creationId xmlns:p14="http://schemas.microsoft.com/office/powerpoint/2010/main" val="527296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总的来讲，课题完成了测氡仪中的数采系统软硬件设计，实现了氡事件的可靠采集，具备一定的优势</a:t>
            </a:r>
            <a:endParaRPr lang="en-US" altLang="zh-CN" dirty="0"/>
          </a:p>
          <a:p>
            <a:r>
              <a:rPr lang="zh-CN" altLang="en-US" dirty="0"/>
              <a:t>测氡仪也完成了一系列的样机调试，当前在进行产品化的标定工作，验证氡探测器的准确性</a:t>
            </a:r>
            <a:endParaRPr lang="en-US" altLang="zh-CN" dirty="0"/>
          </a:p>
          <a:p>
            <a:r>
              <a:rPr lang="zh-CN" altLang="en-US" dirty="0"/>
              <a:t>同时也在进行地震局入网调试工作</a:t>
            </a:r>
          </a:p>
        </p:txBody>
      </p:sp>
      <p:sp>
        <p:nvSpPr>
          <p:cNvPr id="4" name="灯片编号占位符 3"/>
          <p:cNvSpPr>
            <a:spLocks noGrp="1"/>
          </p:cNvSpPr>
          <p:nvPr>
            <p:ph type="sldNum" sz="quarter" idx="5"/>
          </p:nvPr>
        </p:nvSpPr>
        <p:spPr/>
        <p:txBody>
          <a:bodyPr/>
          <a:lstStyle/>
          <a:p>
            <a:fld id="{BA3CCEDA-CC2A-4FBD-A21D-90F6F1DC2139}" type="slidenum">
              <a:rPr lang="zh-CN" altLang="en-US" smtClean="0"/>
              <a:t>18</a:t>
            </a:fld>
            <a:endParaRPr lang="zh-CN" altLang="en-US"/>
          </a:p>
        </p:txBody>
      </p:sp>
    </p:spTree>
    <p:extLst>
      <p:ext uri="{BB962C8B-B14F-4D97-AF65-F5344CB8AC3E}">
        <p14:creationId xmlns:p14="http://schemas.microsoft.com/office/powerpoint/2010/main" val="101554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波形分辨性能优化后，受到放射源管制的影响，使用</a:t>
            </a:r>
            <a:r>
              <a:rPr lang="en-US" altLang="zh-CN" dirty="0"/>
              <a:t>Am</a:t>
            </a:r>
            <a:r>
              <a:rPr lang="zh-CN" altLang="en-US" dirty="0"/>
              <a:t>源测试了优化后系统的最优</a:t>
            </a:r>
            <a:r>
              <a:rPr lang="en-US" altLang="zh-CN" dirty="0"/>
              <a:t>FOM</a:t>
            </a:r>
            <a:r>
              <a:rPr lang="zh-CN" altLang="en-US" dirty="0"/>
              <a:t>，结果为</a:t>
            </a:r>
            <a:r>
              <a:rPr lang="en-US" altLang="zh-CN" dirty="0"/>
              <a:t>1.08</a:t>
            </a:r>
          </a:p>
          <a:p>
            <a:r>
              <a:rPr lang="en-US" altLang="zh-CN" dirty="0"/>
              <a:t>Am</a:t>
            </a:r>
            <a:r>
              <a:rPr lang="zh-CN" altLang="en-US" dirty="0"/>
              <a:t>放射源能量远小于氡，数采系统在高能量区间会表现出更好的分辨性能，因此测量氡事件时会有更好的</a:t>
            </a:r>
            <a:r>
              <a:rPr lang="en-US" altLang="zh-CN" dirty="0"/>
              <a:t>FOM</a:t>
            </a:r>
            <a:r>
              <a:rPr lang="zh-CN" altLang="en-US" dirty="0"/>
              <a:t>值表现</a:t>
            </a:r>
            <a:endParaRPr lang="en-US" altLang="zh-CN" dirty="0"/>
          </a:p>
        </p:txBody>
      </p:sp>
      <p:sp>
        <p:nvSpPr>
          <p:cNvPr id="4" name="灯片编号占位符 3"/>
          <p:cNvSpPr>
            <a:spLocks noGrp="1"/>
          </p:cNvSpPr>
          <p:nvPr>
            <p:ph type="sldNum" sz="quarter" idx="5"/>
          </p:nvPr>
        </p:nvSpPr>
        <p:spPr/>
        <p:txBody>
          <a:bodyPr/>
          <a:lstStyle/>
          <a:p>
            <a:fld id="{96BE6EC1-3B63-49B2-A76F-731636A64F3F}" type="slidenum">
              <a:rPr lang="zh-CN" altLang="en-US" smtClean="0"/>
              <a:t>20</a:t>
            </a:fld>
            <a:endParaRPr lang="zh-CN" altLang="en-US"/>
          </a:p>
        </p:txBody>
      </p:sp>
    </p:spTree>
    <p:extLst>
      <p:ext uri="{BB962C8B-B14F-4D97-AF65-F5344CB8AC3E}">
        <p14:creationId xmlns:p14="http://schemas.microsoft.com/office/powerpoint/2010/main" val="113977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氡是一种放射性稀有气体，通常富集在土壤，地壳之中。</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氡浓度测量具有广泛的用途，有相关研究表明，在地壳运动时，土壤及地下水中，氡浓度会发生相应变化。例如左上这幅图为汶川地震前后环境氡浓度含量。</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我国地震带分布广泛，地貌复杂，常规测氡仪体积较大，在复杂地貌下难以部署。</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因此，本项目组重新设计了一款基于新型氡液闪传感器的小型化氡探测器。</a:t>
            </a:r>
          </a:p>
        </p:txBody>
      </p:sp>
      <p:sp>
        <p:nvSpPr>
          <p:cNvPr id="4" name="灯片编号占位符 3"/>
          <p:cNvSpPr>
            <a:spLocks noGrp="1"/>
          </p:cNvSpPr>
          <p:nvPr>
            <p:ph type="sldNum" sz="quarter" idx="5"/>
          </p:nvPr>
        </p:nvSpPr>
        <p:spPr/>
        <p:txBody>
          <a:bodyPr/>
          <a:lstStyle/>
          <a:p>
            <a:fld id="{D96642B7-71B7-4C3E-9855-0D0DE388A056}" type="slidenum">
              <a:rPr lang="zh-CN" altLang="en-US" smtClean="0"/>
              <a:t>2</a:t>
            </a:fld>
            <a:endParaRPr lang="zh-CN" altLang="en-US"/>
          </a:p>
        </p:txBody>
      </p:sp>
    </p:spTree>
    <p:extLst>
      <p:ext uri="{BB962C8B-B14F-4D97-AF65-F5344CB8AC3E}">
        <p14:creationId xmlns:p14="http://schemas.microsoft.com/office/powerpoint/2010/main" val="780773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222Rn </a:t>
            </a:r>
            <a:r>
              <a:rPr lang="zh-CN" altLang="en-US" dirty="0"/>
              <a:t>和 </a:t>
            </a:r>
            <a:r>
              <a:rPr lang="en-US" altLang="zh-CN" dirty="0"/>
              <a:t>220Rn </a:t>
            </a:r>
            <a:r>
              <a:rPr lang="zh-CN" altLang="en-US" dirty="0"/>
              <a:t>分别来自这两条衰变链（为 </a:t>
            </a:r>
            <a:r>
              <a:rPr lang="en-US" altLang="zh-CN" dirty="0"/>
              <a:t>238U </a:t>
            </a:r>
            <a:r>
              <a:rPr lang="zh-CN" altLang="en-US" dirty="0"/>
              <a:t>链和 </a:t>
            </a:r>
            <a:r>
              <a:rPr lang="en-US" altLang="zh-CN" dirty="0"/>
              <a:t>232Th </a:t>
            </a:r>
            <a:r>
              <a:rPr lang="zh-CN" altLang="en-US" dirty="0"/>
              <a:t>衰变链），</a:t>
            </a:r>
            <a:r>
              <a:rPr lang="en-US" altLang="zh-CN" dirty="0"/>
              <a:t>222Rn </a:t>
            </a:r>
            <a:r>
              <a:rPr lang="zh-CN" altLang="en-US" dirty="0"/>
              <a:t>和 </a:t>
            </a:r>
            <a:r>
              <a:rPr lang="en-US" altLang="zh-CN" dirty="0"/>
              <a:t>220Rn </a:t>
            </a:r>
            <a:r>
              <a:rPr lang="zh-CN" altLang="en-US" dirty="0"/>
              <a:t>的子体中存在着 </a:t>
            </a:r>
            <a:r>
              <a:rPr lang="en-US" altLang="zh-CN" dirty="0"/>
              <a:t>3-4 </a:t>
            </a:r>
            <a:r>
              <a:rPr lang="zh-CN" altLang="en-US" dirty="0"/>
              <a:t>个</a:t>
            </a:r>
            <a:r>
              <a:rPr lang="en-US" altLang="zh-CN" dirty="0"/>
              <a:t>α</a:t>
            </a:r>
            <a:r>
              <a:rPr lang="zh-CN" altLang="en-US" dirty="0"/>
              <a:t>衰变。常用的探测手段就 是通过测量这些</a:t>
            </a:r>
            <a:r>
              <a:rPr lang="en-US" altLang="zh-CN" dirty="0"/>
              <a:t>α</a:t>
            </a:r>
            <a:r>
              <a:rPr lang="zh-CN" altLang="en-US" dirty="0"/>
              <a:t>粒子从而反推出环境中的氡浓度。虽然液体闪烁体对</a:t>
            </a:r>
            <a:r>
              <a:rPr lang="en-US" altLang="zh-CN" dirty="0"/>
              <a:t>α</a:t>
            </a:r>
            <a:r>
              <a:rPr lang="zh-CN" altLang="en-US" dirty="0"/>
              <a:t>粒子的探 测效率可以达到将近 </a:t>
            </a:r>
            <a:r>
              <a:rPr lang="en-US" altLang="zh-CN" dirty="0"/>
              <a:t>100%</a:t>
            </a:r>
            <a:r>
              <a:rPr lang="zh-CN" altLang="en-US" dirty="0"/>
              <a:t>，但是外界有大量的环境本底（宇宙射线、环境放射 性物质）会干扰测量的准确性。如果仅仅通过抓取氡子体衰变的</a:t>
            </a:r>
            <a:r>
              <a:rPr lang="en-US" altLang="zh-CN" dirty="0"/>
              <a:t>α</a:t>
            </a:r>
            <a:r>
              <a:rPr lang="zh-CN" altLang="en-US" dirty="0"/>
              <a:t>粒子，其结果 会因本底的影响导致测量数值偏大。</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本研究发现氡子体衰变的 </a:t>
            </a:r>
            <a:r>
              <a:rPr lang="en-US" altLang="zh-CN" dirty="0"/>
              <a:t>Bi-Po-Pb </a:t>
            </a:r>
            <a:r>
              <a:rPr lang="zh-CN" altLang="en-US" dirty="0"/>
              <a:t>级联事例是一个</a:t>
            </a:r>
            <a:r>
              <a:rPr lang="en-US" altLang="zh-CN" dirty="0"/>
              <a:t>β-α</a:t>
            </a:r>
            <a:r>
              <a:rPr lang="zh-CN" altLang="en-US" dirty="0"/>
              <a:t>的级联。液体闪烁体 是有机闪烁体的一类，对于有机闪烁体，发光衰减时间有快慢两种成分，其中慢 成分的强度会因入射粒子的种类不同而不同，从而导致有机闪烁探测器探测不同 粒子时输出的脉冲波形产生差别：</a:t>
            </a:r>
            <a:r>
              <a:rPr lang="en-US" altLang="zh-CN" dirty="0"/>
              <a:t>α</a:t>
            </a:r>
            <a:r>
              <a:rPr lang="zh-CN" altLang="en-US" dirty="0"/>
              <a:t>粒子对液体闪烁体的发光慢成分较多，</a:t>
            </a:r>
            <a:r>
              <a:rPr lang="en-US" altLang="zh-CN" dirty="0"/>
              <a:t>β</a:t>
            </a:r>
            <a:r>
              <a:rPr lang="zh-CN" altLang="en-US" dirty="0"/>
              <a:t>粒子 对液体闪烁体的发光慢成分较少，因此</a:t>
            </a:r>
            <a:r>
              <a:rPr lang="en-US" altLang="zh-CN" dirty="0"/>
              <a:t>α</a:t>
            </a:r>
            <a:r>
              <a:rPr lang="zh-CN" altLang="en-US" dirty="0"/>
              <a:t>的波形拖尾会比</a:t>
            </a:r>
            <a:r>
              <a:rPr lang="en-US" altLang="zh-CN" dirty="0"/>
              <a:t>β</a:t>
            </a:r>
            <a:r>
              <a:rPr lang="zh-CN" altLang="en-US" dirty="0"/>
              <a:t>的拖尾更长。因此便可 以通过对波形的分析来分辨出探测的粒子种类。而环境本底对氡测量影响较大的 就是</a:t>
            </a:r>
            <a:r>
              <a:rPr lang="en-US" altLang="zh-CN" dirty="0"/>
              <a:t>γ</a:t>
            </a:r>
            <a:r>
              <a:rPr lang="zh-CN" altLang="en-US" dirty="0"/>
              <a:t>射线，环境中</a:t>
            </a:r>
            <a:r>
              <a:rPr lang="en-US" altLang="zh-CN" dirty="0"/>
              <a:t>α</a:t>
            </a:r>
            <a:r>
              <a:rPr lang="zh-CN" altLang="en-US" dirty="0"/>
              <a:t>和</a:t>
            </a:r>
            <a:r>
              <a:rPr lang="en-US" altLang="zh-CN" dirty="0"/>
              <a:t>β</a:t>
            </a:r>
            <a:r>
              <a:rPr lang="zh-CN" altLang="en-US" dirty="0"/>
              <a:t>很难进入到液体闪烁体中，因此如果是本底产生的级联 信号基本不会是</a:t>
            </a:r>
            <a:r>
              <a:rPr lang="en-US" altLang="zh-CN" dirty="0"/>
              <a:t>β-α</a:t>
            </a:r>
            <a:r>
              <a:rPr lang="zh-CN" altLang="en-US" dirty="0"/>
              <a:t>级联信号。这样如果在采用一个 </a:t>
            </a:r>
            <a:r>
              <a:rPr lang="en-US" altLang="zh-CN" dirty="0"/>
              <a:t>PMT </a:t>
            </a:r>
            <a:r>
              <a:rPr lang="zh-CN" altLang="en-US" dirty="0"/>
              <a:t>且未有屏蔽铅块的情况 下去测量环境中的级联事例，可以通过波形分辨的方法去判断这两个级联事例是 否为</a:t>
            </a:r>
            <a:r>
              <a:rPr lang="en-US" altLang="zh-CN" dirty="0"/>
              <a:t>β-α</a:t>
            </a:r>
            <a:r>
              <a:rPr lang="zh-CN" altLang="en-US" dirty="0"/>
              <a:t>的级联衰变事例，从而在一定程度上大大降低本底带来的偶然符合的干 扰</a:t>
            </a:r>
          </a:p>
          <a:p>
            <a:endParaRPr lang="zh-CN" altLang="en-US" dirty="0"/>
          </a:p>
        </p:txBody>
      </p:sp>
      <p:sp>
        <p:nvSpPr>
          <p:cNvPr id="4" name="灯片编号占位符 3"/>
          <p:cNvSpPr>
            <a:spLocks noGrp="1"/>
          </p:cNvSpPr>
          <p:nvPr>
            <p:ph type="sldNum" sz="quarter" idx="5"/>
          </p:nvPr>
        </p:nvSpPr>
        <p:spPr/>
        <p:txBody>
          <a:bodyPr/>
          <a:lstStyle/>
          <a:p>
            <a:fld id="{96BE6EC1-3B63-49B2-A76F-731636A64F3F}" type="slidenum">
              <a:rPr lang="zh-CN" altLang="en-US" smtClean="0"/>
              <a:t>21</a:t>
            </a:fld>
            <a:endParaRPr lang="zh-CN" altLang="en-US"/>
          </a:p>
        </p:txBody>
      </p:sp>
    </p:spTree>
    <p:extLst>
      <p:ext uri="{BB962C8B-B14F-4D97-AF65-F5344CB8AC3E}">
        <p14:creationId xmlns:p14="http://schemas.microsoft.com/office/powerpoint/2010/main" val="2721727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本研究采取了电荷积分的方法，针对一个</a:t>
            </a:r>
          </a:p>
          <a:p>
            <a:r>
              <a:rPr lang="zh-CN" altLang="en-US" dirty="0"/>
              <a:t>波形，首先将整个波形面积积分，此积分数值称为长积分；随后再波形峰值后的</a:t>
            </a:r>
          </a:p>
          <a:p>
            <a:r>
              <a:rPr lang="zh-CN" altLang="en-US" dirty="0"/>
              <a:t>某个时刻（</a:t>
            </a:r>
            <a:r>
              <a:rPr lang="en-US" altLang="zh-CN" dirty="0"/>
              <a:t>+</a:t>
            </a:r>
            <a:r>
              <a:rPr lang="en-US" altLang="zh-CN" dirty="0" err="1"/>
              <a:t>xns</a:t>
            </a:r>
            <a:r>
              <a:rPr lang="zh-CN" altLang="en-US" dirty="0"/>
              <a:t>）积分到结束时刻，此积分数值称为短积分。由于两种粒子拖尾</a:t>
            </a:r>
          </a:p>
          <a:p>
            <a:r>
              <a:rPr lang="zh-CN" altLang="en-US" dirty="0"/>
              <a:t>第四章 液体闪烁体波形分辨与级联衰变实验</a:t>
            </a:r>
          </a:p>
          <a:p>
            <a:r>
              <a:rPr lang="en-US" altLang="zh-CN" dirty="0"/>
              <a:t>27</a:t>
            </a:r>
          </a:p>
          <a:p>
            <a:r>
              <a:rPr lang="zh-CN" altLang="en-US" dirty="0"/>
              <a:t>面积不同，因此长短积分的比值会有一定的差别，电荷积分方法如公式 </a:t>
            </a:r>
            <a:r>
              <a:rPr lang="en-US" altLang="zh-CN" dirty="0"/>
              <a:t>4.4 </a:t>
            </a:r>
            <a:r>
              <a:rPr lang="zh-CN" altLang="en-US" dirty="0"/>
              <a:t>所示：</a:t>
            </a:r>
          </a:p>
          <a:p>
            <a:r>
              <a:rPr lang="en-US" altLang="zh-CN" dirty="0"/>
              <a:t>Ratio =</a:t>
            </a:r>
          </a:p>
          <a:p>
            <a:r>
              <a:rPr lang="zh-CN" altLang="en-US" dirty="0"/>
              <a:t>其中 </a:t>
            </a:r>
            <a:r>
              <a:rPr lang="en-US" altLang="zh-CN" dirty="0" err="1"/>
              <a:t>Qlong</a:t>
            </a:r>
            <a:r>
              <a:rPr lang="zh-CN" altLang="en-US" dirty="0"/>
              <a:t>是长积分值，</a:t>
            </a:r>
            <a:r>
              <a:rPr lang="en-US" altLang="zh-CN" dirty="0" err="1"/>
              <a:t>Qshort</a:t>
            </a:r>
            <a:r>
              <a:rPr lang="zh-CN" altLang="en-US" dirty="0"/>
              <a:t>是短积分值，当改变短积分积分区间时，</a:t>
            </a:r>
            <a:r>
              <a:rPr lang="en-US" altLang="zh-CN" dirty="0"/>
              <a:t>Ratio</a:t>
            </a:r>
          </a:p>
          <a:p>
            <a:r>
              <a:rPr lang="zh-CN" altLang="en-US" dirty="0"/>
              <a:t>值也随之改变，进而会影响两种粒子的分辨能力，波形分辨能力可以通过公式</a:t>
            </a:r>
          </a:p>
        </p:txBody>
      </p:sp>
      <p:sp>
        <p:nvSpPr>
          <p:cNvPr id="4" name="灯片编号占位符 3"/>
          <p:cNvSpPr>
            <a:spLocks noGrp="1"/>
          </p:cNvSpPr>
          <p:nvPr>
            <p:ph type="sldNum" sz="quarter" idx="5"/>
          </p:nvPr>
        </p:nvSpPr>
        <p:spPr/>
        <p:txBody>
          <a:bodyPr/>
          <a:lstStyle/>
          <a:p>
            <a:fld id="{BA3CCEDA-CC2A-4FBD-A21D-90F6F1DC2139}" type="slidenum">
              <a:rPr lang="zh-CN" altLang="en-US" smtClean="0"/>
              <a:t>22</a:t>
            </a:fld>
            <a:endParaRPr lang="zh-CN" altLang="en-US"/>
          </a:p>
        </p:txBody>
      </p:sp>
    </p:spTree>
    <p:extLst>
      <p:ext uri="{BB962C8B-B14F-4D97-AF65-F5344CB8AC3E}">
        <p14:creationId xmlns:p14="http://schemas.microsoft.com/office/powerpoint/2010/main" val="2965437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作筛选测量氡事例的算法思路流程框图，首先通过设定合 适的一个时间窗去记录波形（对于 </a:t>
            </a:r>
            <a:r>
              <a:rPr lang="en-US" altLang="zh-CN" dirty="0"/>
              <a:t>222Rn </a:t>
            </a:r>
            <a:r>
              <a:rPr lang="zh-CN" altLang="en-US" dirty="0"/>
              <a:t>时间窗为 </a:t>
            </a:r>
            <a:r>
              <a:rPr lang="en-US" altLang="zh-CN" dirty="0"/>
              <a:t>500μs</a:t>
            </a:r>
            <a:r>
              <a:rPr lang="zh-CN" altLang="en-US" dirty="0"/>
              <a:t>，对于 </a:t>
            </a:r>
            <a:r>
              <a:rPr lang="en-US" altLang="zh-CN" dirty="0"/>
              <a:t>220Rn </a:t>
            </a:r>
            <a:r>
              <a:rPr lang="zh-CN" altLang="en-US" dirty="0"/>
              <a:t>时间窗为 </a:t>
            </a:r>
            <a:r>
              <a:rPr lang="en-US" altLang="zh-CN" dirty="0"/>
              <a:t>2000ns</a:t>
            </a:r>
            <a:r>
              <a:rPr lang="zh-CN" altLang="en-US" dirty="0"/>
              <a:t>），随后记录一个时间窗内所有粒子的信息，然后对这个时间窗内的所有 波形逐一进行粒子种类分析以及能量分析从而判断这个时间窗内是否记录到了 氡子体 </a:t>
            </a:r>
            <a:r>
              <a:rPr lang="en-US" altLang="zh-CN" dirty="0"/>
              <a:t>Bi-Po-Pb </a:t>
            </a:r>
            <a:r>
              <a:rPr lang="zh-CN" altLang="en-US" dirty="0"/>
              <a:t>所产生的</a:t>
            </a:r>
            <a:r>
              <a:rPr lang="en-US" altLang="zh-CN" dirty="0"/>
              <a:t>β-α</a:t>
            </a:r>
            <a:r>
              <a:rPr lang="zh-CN" altLang="en-US" dirty="0"/>
              <a:t>的级联事例  </a:t>
            </a:r>
          </a:p>
        </p:txBody>
      </p:sp>
      <p:sp>
        <p:nvSpPr>
          <p:cNvPr id="4" name="灯片编号占位符 3"/>
          <p:cNvSpPr>
            <a:spLocks noGrp="1"/>
          </p:cNvSpPr>
          <p:nvPr>
            <p:ph type="sldNum" sz="quarter" idx="5"/>
          </p:nvPr>
        </p:nvSpPr>
        <p:spPr/>
        <p:txBody>
          <a:bodyPr/>
          <a:lstStyle/>
          <a:p>
            <a:fld id="{BA3CCEDA-CC2A-4FBD-A21D-90F6F1DC2139}" type="slidenum">
              <a:rPr lang="zh-CN" altLang="en-US" smtClean="0"/>
              <a:t>24</a:t>
            </a:fld>
            <a:endParaRPr lang="zh-CN" altLang="en-US"/>
          </a:p>
        </p:txBody>
      </p:sp>
    </p:spTree>
    <p:extLst>
      <p:ext uri="{BB962C8B-B14F-4D97-AF65-F5344CB8AC3E}">
        <p14:creationId xmlns:p14="http://schemas.microsoft.com/office/powerpoint/2010/main" val="270336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其中</a:t>
            </a:r>
            <a:r>
              <a:rPr lang="el-GR" altLang="zh-CN" dirty="0"/>
              <a:t>μα</a:t>
            </a:r>
            <a:r>
              <a:rPr lang="zh-CN" altLang="en-US" dirty="0"/>
              <a:t>和</a:t>
            </a:r>
            <a:r>
              <a:rPr lang="el-GR" altLang="zh-CN" dirty="0"/>
              <a:t>μβ</a:t>
            </a:r>
            <a:r>
              <a:rPr lang="zh-CN" altLang="en-US" dirty="0"/>
              <a:t>是每个 </a:t>
            </a:r>
            <a:r>
              <a:rPr lang="en-US" altLang="zh-CN" dirty="0"/>
              <a:t>Ratio </a:t>
            </a:r>
            <a:r>
              <a:rPr lang="zh-CN" altLang="en-US" dirty="0"/>
              <a:t>直方图的峰值，</a:t>
            </a:r>
            <a:r>
              <a:rPr lang="en-US" altLang="zh-CN" dirty="0"/>
              <a:t>FWHM</a:t>
            </a:r>
            <a:r>
              <a:rPr lang="el-GR" altLang="zh-CN" dirty="0"/>
              <a:t>α</a:t>
            </a:r>
            <a:r>
              <a:rPr lang="zh-CN" altLang="en-US" dirty="0"/>
              <a:t>和</a:t>
            </a:r>
            <a:r>
              <a:rPr lang="en-US" altLang="zh-CN" dirty="0"/>
              <a:t>FWHM</a:t>
            </a:r>
            <a:r>
              <a:rPr lang="el-GR" altLang="zh-CN" dirty="0"/>
              <a:t>β</a:t>
            </a:r>
            <a:r>
              <a:rPr lang="zh-CN" altLang="en-US" dirty="0"/>
              <a:t>是每个 </a:t>
            </a:r>
            <a:r>
              <a:rPr lang="en-US" altLang="zh-CN" dirty="0"/>
              <a:t>Ratio </a:t>
            </a:r>
            <a:r>
              <a:rPr lang="zh-CN" altLang="en-US" dirty="0"/>
              <a:t>直方图 的半高宽。</a:t>
            </a:r>
          </a:p>
        </p:txBody>
      </p:sp>
      <p:sp>
        <p:nvSpPr>
          <p:cNvPr id="4" name="灯片编号占位符 3"/>
          <p:cNvSpPr>
            <a:spLocks noGrp="1"/>
          </p:cNvSpPr>
          <p:nvPr>
            <p:ph type="sldNum" sz="quarter" idx="5"/>
          </p:nvPr>
        </p:nvSpPr>
        <p:spPr/>
        <p:txBody>
          <a:bodyPr/>
          <a:lstStyle/>
          <a:p>
            <a:fld id="{BA3CCEDA-CC2A-4FBD-A21D-90F6F1DC2139}" type="slidenum">
              <a:rPr lang="zh-CN" altLang="en-US" smtClean="0"/>
              <a:t>26</a:t>
            </a:fld>
            <a:endParaRPr lang="zh-CN" altLang="en-US"/>
          </a:p>
        </p:txBody>
      </p:sp>
    </p:spTree>
    <p:extLst>
      <p:ext uri="{BB962C8B-B14F-4D97-AF65-F5344CB8AC3E}">
        <p14:creationId xmlns:p14="http://schemas.microsoft.com/office/powerpoint/2010/main" val="2985526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3CCEDA-CC2A-4FBD-A21D-90F6F1DC2139}" type="slidenum">
              <a:rPr lang="zh-CN" altLang="en-US" smtClean="0"/>
              <a:t>29</a:t>
            </a:fld>
            <a:endParaRPr lang="zh-CN" altLang="en-US"/>
          </a:p>
        </p:txBody>
      </p:sp>
    </p:spTree>
    <p:extLst>
      <p:ext uri="{BB962C8B-B14F-4D97-AF65-F5344CB8AC3E}">
        <p14:creationId xmlns:p14="http://schemas.microsoft.com/office/powerpoint/2010/main" val="217550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设计分为两个分支分，别用于对大气，和地下水进行氡浓度测量</a:t>
            </a:r>
            <a:endParaRPr lang="en-US" altLang="zh-CN" dirty="0"/>
          </a:p>
          <a:p>
            <a:r>
              <a:rPr lang="zh-CN" altLang="en-US" dirty="0"/>
              <a:t>氡探测器的设计可以分为四大部分，包括液闪探头设计、数据采集系统设计、数据管理系统设计以及机械结构设计。本课题为其中的数据采集系统设计</a:t>
            </a:r>
            <a:endParaRPr lang="en-US" altLang="zh-CN" dirty="0"/>
          </a:p>
          <a:p>
            <a:r>
              <a:rPr lang="zh-CN" altLang="en-US" dirty="0"/>
              <a:t>后续简称为氡数采系统</a:t>
            </a:r>
          </a:p>
        </p:txBody>
      </p:sp>
      <p:sp>
        <p:nvSpPr>
          <p:cNvPr id="4" name="灯片编号占位符 3"/>
          <p:cNvSpPr>
            <a:spLocks noGrp="1"/>
          </p:cNvSpPr>
          <p:nvPr>
            <p:ph type="sldNum" sz="quarter" idx="5"/>
          </p:nvPr>
        </p:nvSpPr>
        <p:spPr/>
        <p:txBody>
          <a:bodyPr/>
          <a:lstStyle/>
          <a:p>
            <a:fld id="{96BE6EC1-3B63-49B2-A76F-731636A64F3F}" type="slidenum">
              <a:rPr lang="zh-CN" altLang="en-US" smtClean="0"/>
              <a:t>3</a:t>
            </a:fld>
            <a:endParaRPr lang="zh-CN" altLang="en-US"/>
          </a:p>
        </p:txBody>
      </p:sp>
    </p:spTree>
    <p:extLst>
      <p:ext uri="{BB962C8B-B14F-4D97-AF65-F5344CB8AC3E}">
        <p14:creationId xmlns:p14="http://schemas.microsoft.com/office/powerpoint/2010/main" val="273417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探测器工作时，放射性元素在传感器中衰变产生的射线被传感器转换为电脉冲信号</a:t>
            </a:r>
            <a:endParaRPr lang="en-US" altLang="zh-CN" dirty="0"/>
          </a:p>
          <a:p>
            <a:r>
              <a:rPr lang="zh-CN" altLang="en-US" dirty="0"/>
              <a:t>信号经过数采子系统的高速</a:t>
            </a:r>
            <a:r>
              <a:rPr lang="en-US" altLang="zh-CN" dirty="0"/>
              <a:t>ADC</a:t>
            </a:r>
            <a:r>
              <a:rPr lang="zh-CN" altLang="en-US" dirty="0"/>
              <a:t>采集和</a:t>
            </a:r>
            <a:r>
              <a:rPr lang="en-US" altLang="zh-CN" dirty="0"/>
              <a:t>FPGA</a:t>
            </a:r>
            <a:r>
              <a:rPr lang="zh-CN" altLang="en-US" dirty="0"/>
              <a:t>中的算法处理后</a:t>
            </a:r>
            <a:endParaRPr lang="en-US" altLang="zh-CN" dirty="0"/>
          </a:p>
          <a:p>
            <a:r>
              <a:rPr lang="zh-CN" altLang="en-US" dirty="0"/>
              <a:t>上传至数据管理系统中，并由数管整理为能谱和浓度信息</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为满足采集需求</a:t>
            </a:r>
            <a:r>
              <a:rPr lang="zh-CN" altLang="en-US" sz="1200" dirty="0">
                <a:effectLst/>
                <a:latin typeface="Times New Roman" panose="02020603050405020304" pitchFamily="18" charset="0"/>
                <a:ea typeface="宋体" panose="02010600030101010101" pitchFamily="2" charset="-122"/>
                <a:cs typeface="Times New Roman" panose="02020603050405020304" pitchFamily="18" charset="0"/>
              </a:rPr>
              <a:t>，以及灵活部署算法，本课题选取采样率为</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250MHz</a:t>
            </a:r>
            <a:r>
              <a:rPr lang="zh-CN" altLang="en-US" sz="1200" dirty="0">
                <a:effectLst/>
                <a:latin typeface="Times New Roman" panose="02020603050405020304" pitchFamily="18" charset="0"/>
                <a:ea typeface="宋体" panose="02010600030101010101" pitchFamily="2" charset="-122"/>
                <a:cs typeface="Times New Roman" panose="02020603050405020304" pitchFamily="18" charset="0"/>
              </a:rPr>
              <a:t>，量化位宽</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14bit</a:t>
            </a:r>
            <a:r>
              <a:rPr lang="zh-CN" altLang="en-US" sz="1200" dirty="0">
                <a:effectLst/>
                <a:latin typeface="Times New Roman" panose="02020603050405020304" pitchFamily="18" charset="0"/>
                <a:ea typeface="宋体" panose="02010600030101010101" pitchFamily="2" charset="-122"/>
                <a:cs typeface="Times New Roman" panose="02020603050405020304" pitchFamily="18" charset="0"/>
              </a:rPr>
              <a:t>的高速</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ADC</a:t>
            </a:r>
            <a:r>
              <a:rPr lang="zh-CN" altLang="en-US" sz="1200" dirty="0">
                <a:effectLst/>
                <a:latin typeface="Times New Roman" panose="02020603050405020304" pitchFamily="18" charset="0"/>
                <a:ea typeface="宋体" panose="02010600030101010101" pitchFamily="2" charset="-122"/>
                <a:cs typeface="Times New Roman" panose="02020603050405020304" pitchFamily="18" charset="0"/>
              </a:rPr>
              <a:t>芯片搭配</a:t>
            </a:r>
            <a:r>
              <a:rPr lang="en-US" altLang="zh-CN" sz="1200" dirty="0">
                <a:effectLst/>
                <a:latin typeface="Times New Roman" panose="02020603050405020304" pitchFamily="18" charset="0"/>
                <a:ea typeface="宋体" panose="02010600030101010101" pitchFamily="2" charset="-122"/>
              </a:rPr>
              <a:t>Zynq7020 SoC</a:t>
            </a:r>
            <a:r>
              <a:rPr lang="zh-CN" altLang="en-US" sz="1200" dirty="0">
                <a:effectLst/>
                <a:latin typeface="Times New Roman" panose="02020603050405020304" pitchFamily="18" charset="0"/>
                <a:ea typeface="宋体" panose="02010600030101010101" pitchFamily="2" charset="-122"/>
              </a:rPr>
              <a:t>的硬件架构来实现</a:t>
            </a:r>
            <a:r>
              <a:rPr lang="zh-CN" altLang="en-US" sz="1200" dirty="0">
                <a:effectLst/>
                <a:latin typeface="Times New Roman" panose="02020603050405020304" pitchFamily="18" charset="0"/>
                <a:ea typeface="宋体" panose="02010600030101010101" pitchFamily="2" charset="-122"/>
                <a:cs typeface="Times New Roman" panose="02020603050405020304" pitchFamily="18" charset="0"/>
              </a:rPr>
              <a:t>氡数采系统</a:t>
            </a:r>
            <a:endParaRPr lang="zh-CN" altLang="en-US" dirty="0"/>
          </a:p>
          <a:p>
            <a:endParaRPr lang="en-US" altLang="zh-CN" dirty="0"/>
          </a:p>
        </p:txBody>
      </p:sp>
      <p:sp>
        <p:nvSpPr>
          <p:cNvPr id="4" name="灯片编号占位符 3"/>
          <p:cNvSpPr>
            <a:spLocks noGrp="1"/>
          </p:cNvSpPr>
          <p:nvPr>
            <p:ph type="sldNum" sz="quarter" idx="5"/>
          </p:nvPr>
        </p:nvSpPr>
        <p:spPr/>
        <p:txBody>
          <a:bodyPr/>
          <a:lstStyle/>
          <a:p>
            <a:fld id="{96BE6EC1-3B63-49B2-A76F-731636A64F3F}" type="slidenum">
              <a:rPr lang="zh-CN" altLang="en-US" smtClean="0"/>
              <a:t>4</a:t>
            </a:fld>
            <a:endParaRPr lang="zh-CN" altLang="en-US"/>
          </a:p>
        </p:txBody>
      </p:sp>
    </p:spTree>
    <p:extLst>
      <p:ext uri="{BB962C8B-B14F-4D97-AF65-F5344CB8AC3E}">
        <p14:creationId xmlns:p14="http://schemas.microsoft.com/office/powerpoint/2010/main" val="355458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包括算法在内，工程实现数采系统设计可以分为四个部分的工作</a:t>
            </a:r>
            <a:endParaRPr lang="en-US" altLang="zh-CN" dirty="0"/>
          </a:p>
          <a:p>
            <a:r>
              <a:rPr lang="zh-CN" altLang="en-US" dirty="0"/>
              <a:t>硬件平台设计，</a:t>
            </a:r>
            <a:r>
              <a:rPr lang="en-US" altLang="zh-CN" dirty="0"/>
              <a:t>Zynq</a:t>
            </a:r>
            <a:r>
              <a:rPr lang="zh-CN" altLang="en-US" dirty="0"/>
              <a:t>逻辑设计，</a:t>
            </a:r>
            <a:r>
              <a:rPr lang="en-US" altLang="zh-CN" dirty="0"/>
              <a:t>Zynq</a:t>
            </a:r>
            <a:r>
              <a:rPr lang="zh-CN" altLang="en-US" dirty="0"/>
              <a:t>嵌入式程序设计部分与上位机程序设计</a:t>
            </a:r>
          </a:p>
        </p:txBody>
      </p:sp>
      <p:sp>
        <p:nvSpPr>
          <p:cNvPr id="4" name="灯片编号占位符 3"/>
          <p:cNvSpPr>
            <a:spLocks noGrp="1"/>
          </p:cNvSpPr>
          <p:nvPr>
            <p:ph type="sldNum" sz="quarter" idx="5"/>
          </p:nvPr>
        </p:nvSpPr>
        <p:spPr/>
        <p:txBody>
          <a:bodyPr/>
          <a:lstStyle/>
          <a:p>
            <a:fld id="{96BE6EC1-3B63-49B2-A76F-731636A64F3F}" type="slidenum">
              <a:rPr lang="zh-CN" altLang="en-US" smtClean="0"/>
              <a:t>5</a:t>
            </a:fld>
            <a:endParaRPr lang="zh-CN" altLang="en-US"/>
          </a:p>
        </p:txBody>
      </p:sp>
    </p:spTree>
    <p:extLst>
      <p:ext uri="{BB962C8B-B14F-4D97-AF65-F5344CB8AC3E}">
        <p14:creationId xmlns:p14="http://schemas.microsoft.com/office/powerpoint/2010/main" val="62924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首先是数采设计工作四部分的第一部分，硬件平台</a:t>
            </a:r>
            <a:endParaRPr lang="en-US" altLang="zh-CN" dirty="0"/>
          </a:p>
          <a:p>
            <a:r>
              <a:rPr lang="zh-CN" altLang="en-US" dirty="0"/>
              <a:t>图示为本课题设计生产的数采硬件平台，左图为气氡数采，右图为水氡数采</a:t>
            </a:r>
            <a:endParaRPr lang="en-US" altLang="zh-CN" dirty="0"/>
          </a:p>
          <a:p>
            <a:r>
              <a:rPr lang="zh-CN" altLang="en-US" dirty="0"/>
              <a:t>两种数采主要受工作环境不同的影响</a:t>
            </a:r>
            <a:endParaRPr lang="en-US" altLang="zh-CN" dirty="0"/>
          </a:p>
          <a:p>
            <a:r>
              <a:rPr lang="zh-CN" altLang="en-US" dirty="0"/>
              <a:t>在</a:t>
            </a:r>
            <a:r>
              <a:rPr lang="en-US" altLang="zh-CN" dirty="0"/>
              <a:t>PCB</a:t>
            </a:r>
            <a:r>
              <a:rPr lang="zh-CN" altLang="en-US" dirty="0"/>
              <a:t>布局与外部子电路板上具有一定的差别</a:t>
            </a:r>
            <a:endParaRPr lang="en-US" altLang="zh-CN" dirty="0"/>
          </a:p>
        </p:txBody>
      </p:sp>
      <p:sp>
        <p:nvSpPr>
          <p:cNvPr id="4" name="灯片编号占位符 3"/>
          <p:cNvSpPr>
            <a:spLocks noGrp="1"/>
          </p:cNvSpPr>
          <p:nvPr>
            <p:ph type="sldNum" sz="quarter" idx="5"/>
          </p:nvPr>
        </p:nvSpPr>
        <p:spPr/>
        <p:txBody>
          <a:bodyPr/>
          <a:lstStyle/>
          <a:p>
            <a:fld id="{96BE6EC1-3B63-49B2-A76F-731636A64F3F}" type="slidenum">
              <a:rPr lang="zh-CN" altLang="en-US" smtClean="0"/>
              <a:t>6</a:t>
            </a:fld>
            <a:endParaRPr lang="zh-CN" altLang="en-US"/>
          </a:p>
        </p:txBody>
      </p:sp>
    </p:spTree>
    <p:extLst>
      <p:ext uri="{BB962C8B-B14F-4D97-AF65-F5344CB8AC3E}">
        <p14:creationId xmlns:p14="http://schemas.microsoft.com/office/powerpoint/2010/main" val="51541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软件算法总体分为三个模块部分，波形提取、波形分辨与级联事件提取，这三个模块分布实现在</a:t>
            </a:r>
            <a:r>
              <a:rPr lang="en-US" altLang="zh-CN" dirty="0"/>
              <a:t>Zynq</a:t>
            </a:r>
            <a:r>
              <a:rPr lang="zh-CN" altLang="en-US" dirty="0"/>
              <a:t>的逻辑侧与嵌入式侧</a:t>
            </a:r>
            <a:endParaRPr lang="en-US" altLang="zh-CN" dirty="0"/>
          </a:p>
          <a:p>
            <a:r>
              <a:rPr lang="zh-CN" altLang="en-US" dirty="0"/>
              <a:t>氡浓度计算以及能谱累计则由上位机完成</a:t>
            </a:r>
            <a:endParaRPr lang="en-US" altLang="zh-CN" dirty="0"/>
          </a:p>
        </p:txBody>
      </p:sp>
      <p:sp>
        <p:nvSpPr>
          <p:cNvPr id="4" name="灯片编号占位符 3"/>
          <p:cNvSpPr>
            <a:spLocks noGrp="1"/>
          </p:cNvSpPr>
          <p:nvPr>
            <p:ph type="sldNum" sz="quarter" idx="5"/>
          </p:nvPr>
        </p:nvSpPr>
        <p:spPr/>
        <p:txBody>
          <a:bodyPr/>
          <a:lstStyle/>
          <a:p>
            <a:fld id="{96BE6EC1-3B63-49B2-A76F-731636A64F3F}" type="slidenum">
              <a:rPr lang="zh-CN" altLang="en-US" smtClean="0"/>
              <a:t>7</a:t>
            </a:fld>
            <a:endParaRPr lang="zh-CN" altLang="en-US"/>
          </a:p>
        </p:txBody>
      </p:sp>
    </p:spTree>
    <p:extLst>
      <p:ext uri="{BB962C8B-B14F-4D97-AF65-F5344CB8AC3E}">
        <p14:creationId xmlns:p14="http://schemas.microsoft.com/office/powerpoint/2010/main" val="150491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Zynq</a:t>
            </a:r>
            <a:r>
              <a:rPr lang="zh-CN" altLang="en-US" dirty="0"/>
              <a:t>逻辑册总览如右图所示，考虑到设计的量产化与代码复用及算法调整，所有功能均封装为</a:t>
            </a:r>
            <a:r>
              <a:rPr lang="en-US" altLang="zh-CN" dirty="0"/>
              <a:t>IP</a:t>
            </a:r>
            <a:r>
              <a:rPr lang="zh-CN" altLang="en-US" dirty="0"/>
              <a:t>核</a:t>
            </a:r>
            <a:endParaRPr lang="en-US" altLang="zh-CN" dirty="0"/>
          </a:p>
          <a:p>
            <a:r>
              <a:rPr lang="zh-CN" altLang="en-US" dirty="0"/>
              <a:t>其中逻辑测主要有三个模块</a:t>
            </a:r>
          </a:p>
        </p:txBody>
      </p:sp>
      <p:sp>
        <p:nvSpPr>
          <p:cNvPr id="4" name="灯片编号占位符 3"/>
          <p:cNvSpPr>
            <a:spLocks noGrp="1"/>
          </p:cNvSpPr>
          <p:nvPr>
            <p:ph type="sldNum" sz="quarter" idx="5"/>
          </p:nvPr>
        </p:nvSpPr>
        <p:spPr/>
        <p:txBody>
          <a:bodyPr/>
          <a:lstStyle/>
          <a:p>
            <a:fld id="{96BE6EC1-3B63-49B2-A76F-731636A64F3F}" type="slidenum">
              <a:rPr lang="zh-CN" altLang="en-US" smtClean="0"/>
              <a:t>8</a:t>
            </a:fld>
            <a:endParaRPr lang="zh-CN" altLang="en-US"/>
          </a:p>
        </p:txBody>
      </p:sp>
    </p:spTree>
    <p:extLst>
      <p:ext uri="{BB962C8B-B14F-4D97-AF65-F5344CB8AC3E}">
        <p14:creationId xmlns:p14="http://schemas.microsoft.com/office/powerpoint/2010/main" val="261450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一是</a:t>
            </a:r>
            <a:r>
              <a:rPr lang="en-US" altLang="zh-CN" dirty="0"/>
              <a:t>ADC</a:t>
            </a:r>
            <a:r>
              <a:rPr lang="zh-CN" altLang="en-US" dirty="0"/>
              <a:t>的驱动逻辑，用于配置</a:t>
            </a:r>
            <a:r>
              <a:rPr lang="en-US" altLang="zh-CN" dirty="0"/>
              <a:t>ADC</a:t>
            </a:r>
            <a:r>
              <a:rPr lang="zh-CN" altLang="en-US" dirty="0"/>
              <a:t>与采集</a:t>
            </a:r>
            <a:r>
              <a:rPr lang="en-US" altLang="zh-CN" dirty="0"/>
              <a:t>ADC</a:t>
            </a:r>
            <a:r>
              <a:rPr lang="zh-CN" altLang="en-US" dirty="0"/>
              <a:t>数据，右图为驱动</a:t>
            </a:r>
            <a:r>
              <a:rPr lang="en-US" altLang="zh-CN" dirty="0"/>
              <a:t>IP</a:t>
            </a:r>
            <a:r>
              <a:rPr lang="zh-CN" altLang="en-US" dirty="0"/>
              <a:t>的逻辑结构图</a:t>
            </a:r>
          </a:p>
        </p:txBody>
      </p:sp>
      <p:sp>
        <p:nvSpPr>
          <p:cNvPr id="4" name="灯片编号占位符 3"/>
          <p:cNvSpPr>
            <a:spLocks noGrp="1"/>
          </p:cNvSpPr>
          <p:nvPr>
            <p:ph type="sldNum" sz="quarter" idx="5"/>
          </p:nvPr>
        </p:nvSpPr>
        <p:spPr/>
        <p:txBody>
          <a:bodyPr/>
          <a:lstStyle/>
          <a:p>
            <a:fld id="{96BE6EC1-3B63-49B2-A76F-731636A64F3F}" type="slidenum">
              <a:rPr lang="zh-CN" altLang="en-US" smtClean="0"/>
              <a:t>9</a:t>
            </a:fld>
            <a:endParaRPr lang="zh-CN" altLang="en-US"/>
          </a:p>
        </p:txBody>
      </p:sp>
    </p:spTree>
    <p:extLst>
      <p:ext uri="{BB962C8B-B14F-4D97-AF65-F5344CB8AC3E}">
        <p14:creationId xmlns:p14="http://schemas.microsoft.com/office/powerpoint/2010/main" val="48162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844786-DA38-2FF5-2BC5-20BD06BAF73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5E119D2-BAF4-6A9D-915D-5264EB60CE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B71AF55-CB5E-2660-9CCA-A16051B9D986}"/>
              </a:ext>
            </a:extLst>
          </p:cNvPr>
          <p:cNvSpPr>
            <a:spLocks noGrp="1"/>
          </p:cNvSpPr>
          <p:nvPr>
            <p:ph type="dt" sz="half" idx="10"/>
          </p:nvPr>
        </p:nvSpPr>
        <p:spPr/>
        <p:txBody>
          <a:bodyPr/>
          <a:lstStyle/>
          <a:p>
            <a:fld id="{A2B6BB58-B5CE-4513-B1F5-1E41167448B3}" type="datetimeFigureOut">
              <a:rPr lang="zh-CN" altLang="en-US" smtClean="0"/>
              <a:t>2023/8/9</a:t>
            </a:fld>
            <a:endParaRPr lang="zh-CN" altLang="en-US"/>
          </a:p>
        </p:txBody>
      </p:sp>
      <p:sp>
        <p:nvSpPr>
          <p:cNvPr id="5" name="页脚占位符 4">
            <a:extLst>
              <a:ext uri="{FF2B5EF4-FFF2-40B4-BE49-F238E27FC236}">
                <a16:creationId xmlns:a16="http://schemas.microsoft.com/office/drawing/2014/main" id="{D7324E23-656D-CA3B-FC4C-4BDC6C5EC7C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EECF8A-FF26-4FE3-2DCA-AE072BC1CD93}"/>
              </a:ext>
            </a:extLst>
          </p:cNvPr>
          <p:cNvSpPr>
            <a:spLocks noGrp="1"/>
          </p:cNvSpPr>
          <p:nvPr>
            <p:ph type="sldNum" sz="quarter" idx="12"/>
          </p:nvPr>
        </p:nvSpPr>
        <p:spPr/>
        <p:txBody>
          <a:bodyPr/>
          <a:lstStyle/>
          <a:p>
            <a:fld id="{C4D8CFDD-D561-4471-BFF9-C52AB21A4674}" type="slidenum">
              <a:rPr lang="zh-CN" altLang="en-US" smtClean="0"/>
              <a:t>‹#›</a:t>
            </a:fld>
            <a:endParaRPr lang="zh-CN" altLang="en-US"/>
          </a:p>
        </p:txBody>
      </p:sp>
    </p:spTree>
    <p:extLst>
      <p:ext uri="{BB962C8B-B14F-4D97-AF65-F5344CB8AC3E}">
        <p14:creationId xmlns:p14="http://schemas.microsoft.com/office/powerpoint/2010/main" val="208659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F85897-4A7A-C3D9-1DD4-46FF5D6563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D6D28DA-2058-1590-825A-1243860EEE9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189DFC-5BA0-3FCB-6A4A-94A33D0CF755}"/>
              </a:ext>
            </a:extLst>
          </p:cNvPr>
          <p:cNvSpPr>
            <a:spLocks noGrp="1"/>
          </p:cNvSpPr>
          <p:nvPr>
            <p:ph type="dt" sz="half" idx="10"/>
          </p:nvPr>
        </p:nvSpPr>
        <p:spPr/>
        <p:txBody>
          <a:bodyPr/>
          <a:lstStyle/>
          <a:p>
            <a:fld id="{A2B6BB58-B5CE-4513-B1F5-1E41167448B3}" type="datetimeFigureOut">
              <a:rPr lang="zh-CN" altLang="en-US" smtClean="0"/>
              <a:t>2023/8/9</a:t>
            </a:fld>
            <a:endParaRPr lang="zh-CN" altLang="en-US"/>
          </a:p>
        </p:txBody>
      </p:sp>
      <p:sp>
        <p:nvSpPr>
          <p:cNvPr id="5" name="页脚占位符 4">
            <a:extLst>
              <a:ext uri="{FF2B5EF4-FFF2-40B4-BE49-F238E27FC236}">
                <a16:creationId xmlns:a16="http://schemas.microsoft.com/office/drawing/2014/main" id="{DB3D7BCF-E8E6-1644-6948-3664D3B498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B66157-495E-113E-C731-EB99433D6E49}"/>
              </a:ext>
            </a:extLst>
          </p:cNvPr>
          <p:cNvSpPr>
            <a:spLocks noGrp="1"/>
          </p:cNvSpPr>
          <p:nvPr>
            <p:ph type="sldNum" sz="quarter" idx="12"/>
          </p:nvPr>
        </p:nvSpPr>
        <p:spPr/>
        <p:txBody>
          <a:bodyPr/>
          <a:lstStyle/>
          <a:p>
            <a:fld id="{C4D8CFDD-D561-4471-BFF9-C52AB21A4674}" type="slidenum">
              <a:rPr lang="zh-CN" altLang="en-US" smtClean="0"/>
              <a:t>‹#›</a:t>
            </a:fld>
            <a:endParaRPr lang="zh-CN" altLang="en-US"/>
          </a:p>
        </p:txBody>
      </p:sp>
    </p:spTree>
    <p:extLst>
      <p:ext uri="{BB962C8B-B14F-4D97-AF65-F5344CB8AC3E}">
        <p14:creationId xmlns:p14="http://schemas.microsoft.com/office/powerpoint/2010/main" val="228838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BC0376-016B-A95A-9822-E1AEAB51DDA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052B2BE-3550-3084-3837-01DAC27FEFF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A91BA4-D07F-45C7-B790-E51A9DF6CA94}"/>
              </a:ext>
            </a:extLst>
          </p:cNvPr>
          <p:cNvSpPr>
            <a:spLocks noGrp="1"/>
          </p:cNvSpPr>
          <p:nvPr>
            <p:ph type="dt" sz="half" idx="10"/>
          </p:nvPr>
        </p:nvSpPr>
        <p:spPr/>
        <p:txBody>
          <a:bodyPr/>
          <a:lstStyle/>
          <a:p>
            <a:fld id="{A2B6BB58-B5CE-4513-B1F5-1E41167448B3}" type="datetimeFigureOut">
              <a:rPr lang="zh-CN" altLang="en-US" smtClean="0"/>
              <a:t>2023/8/9</a:t>
            </a:fld>
            <a:endParaRPr lang="zh-CN" altLang="en-US"/>
          </a:p>
        </p:txBody>
      </p:sp>
      <p:sp>
        <p:nvSpPr>
          <p:cNvPr id="5" name="页脚占位符 4">
            <a:extLst>
              <a:ext uri="{FF2B5EF4-FFF2-40B4-BE49-F238E27FC236}">
                <a16:creationId xmlns:a16="http://schemas.microsoft.com/office/drawing/2014/main" id="{474E9E59-F651-03A8-6DF4-1BD3AFE911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8524A7-ADDA-0BEE-3381-D2ADCB3991D0}"/>
              </a:ext>
            </a:extLst>
          </p:cNvPr>
          <p:cNvSpPr>
            <a:spLocks noGrp="1"/>
          </p:cNvSpPr>
          <p:nvPr>
            <p:ph type="sldNum" sz="quarter" idx="12"/>
          </p:nvPr>
        </p:nvSpPr>
        <p:spPr/>
        <p:txBody>
          <a:bodyPr/>
          <a:lstStyle/>
          <a:p>
            <a:fld id="{C4D8CFDD-D561-4471-BFF9-C52AB21A4674}" type="slidenum">
              <a:rPr lang="zh-CN" altLang="en-US" smtClean="0"/>
              <a:t>‹#›</a:t>
            </a:fld>
            <a:endParaRPr lang="zh-CN" altLang="en-US"/>
          </a:p>
        </p:txBody>
      </p:sp>
    </p:spTree>
    <p:extLst>
      <p:ext uri="{BB962C8B-B14F-4D97-AF65-F5344CB8AC3E}">
        <p14:creationId xmlns:p14="http://schemas.microsoft.com/office/powerpoint/2010/main" val="25510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F81329-277D-CC97-3757-52BCB5D7747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C8693E-2141-B833-08EC-222662D6EF2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BC29-021B-A3D7-5AE7-96A680A3E43E}"/>
              </a:ext>
            </a:extLst>
          </p:cNvPr>
          <p:cNvSpPr>
            <a:spLocks noGrp="1"/>
          </p:cNvSpPr>
          <p:nvPr>
            <p:ph type="dt" sz="half" idx="10"/>
          </p:nvPr>
        </p:nvSpPr>
        <p:spPr/>
        <p:txBody>
          <a:bodyPr/>
          <a:lstStyle/>
          <a:p>
            <a:fld id="{A2B6BB58-B5CE-4513-B1F5-1E41167448B3}" type="datetimeFigureOut">
              <a:rPr lang="zh-CN" altLang="en-US" smtClean="0"/>
              <a:t>2023/8/9</a:t>
            </a:fld>
            <a:endParaRPr lang="zh-CN" altLang="en-US"/>
          </a:p>
        </p:txBody>
      </p:sp>
      <p:sp>
        <p:nvSpPr>
          <p:cNvPr id="5" name="页脚占位符 4">
            <a:extLst>
              <a:ext uri="{FF2B5EF4-FFF2-40B4-BE49-F238E27FC236}">
                <a16:creationId xmlns:a16="http://schemas.microsoft.com/office/drawing/2014/main" id="{A69C31A0-31D8-AB8B-95D4-93C60B42C7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1F584A-29F3-8C47-F836-639F5FDC268D}"/>
              </a:ext>
            </a:extLst>
          </p:cNvPr>
          <p:cNvSpPr>
            <a:spLocks noGrp="1"/>
          </p:cNvSpPr>
          <p:nvPr>
            <p:ph type="sldNum" sz="quarter" idx="12"/>
          </p:nvPr>
        </p:nvSpPr>
        <p:spPr/>
        <p:txBody>
          <a:bodyPr/>
          <a:lstStyle/>
          <a:p>
            <a:fld id="{C4D8CFDD-D561-4471-BFF9-C52AB21A4674}" type="slidenum">
              <a:rPr lang="zh-CN" altLang="en-US" smtClean="0"/>
              <a:t>‹#›</a:t>
            </a:fld>
            <a:endParaRPr lang="zh-CN" altLang="en-US"/>
          </a:p>
        </p:txBody>
      </p:sp>
    </p:spTree>
    <p:extLst>
      <p:ext uri="{BB962C8B-B14F-4D97-AF65-F5344CB8AC3E}">
        <p14:creationId xmlns:p14="http://schemas.microsoft.com/office/powerpoint/2010/main" val="17538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D47757-44F7-D89E-DA36-80F6865AC30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8E3EF34-E2BB-01A5-63D6-A0A8A3B3F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1E64BE-5645-5420-0C34-475E87439F2F}"/>
              </a:ext>
            </a:extLst>
          </p:cNvPr>
          <p:cNvSpPr>
            <a:spLocks noGrp="1"/>
          </p:cNvSpPr>
          <p:nvPr>
            <p:ph type="dt" sz="half" idx="10"/>
          </p:nvPr>
        </p:nvSpPr>
        <p:spPr/>
        <p:txBody>
          <a:bodyPr/>
          <a:lstStyle/>
          <a:p>
            <a:fld id="{A2B6BB58-B5CE-4513-B1F5-1E41167448B3}" type="datetimeFigureOut">
              <a:rPr lang="zh-CN" altLang="en-US" smtClean="0"/>
              <a:t>2023/8/9</a:t>
            </a:fld>
            <a:endParaRPr lang="zh-CN" altLang="en-US"/>
          </a:p>
        </p:txBody>
      </p:sp>
      <p:sp>
        <p:nvSpPr>
          <p:cNvPr id="5" name="页脚占位符 4">
            <a:extLst>
              <a:ext uri="{FF2B5EF4-FFF2-40B4-BE49-F238E27FC236}">
                <a16:creationId xmlns:a16="http://schemas.microsoft.com/office/drawing/2014/main" id="{788A511A-99D1-4CF9-5FEC-2865260B5C4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E2E798-2F2D-906F-124B-354D80654715}"/>
              </a:ext>
            </a:extLst>
          </p:cNvPr>
          <p:cNvSpPr>
            <a:spLocks noGrp="1"/>
          </p:cNvSpPr>
          <p:nvPr>
            <p:ph type="sldNum" sz="quarter" idx="12"/>
          </p:nvPr>
        </p:nvSpPr>
        <p:spPr/>
        <p:txBody>
          <a:bodyPr/>
          <a:lstStyle/>
          <a:p>
            <a:fld id="{C4D8CFDD-D561-4471-BFF9-C52AB21A4674}" type="slidenum">
              <a:rPr lang="zh-CN" altLang="en-US" smtClean="0"/>
              <a:t>‹#›</a:t>
            </a:fld>
            <a:endParaRPr lang="zh-CN" altLang="en-US"/>
          </a:p>
        </p:txBody>
      </p:sp>
    </p:spTree>
    <p:extLst>
      <p:ext uri="{BB962C8B-B14F-4D97-AF65-F5344CB8AC3E}">
        <p14:creationId xmlns:p14="http://schemas.microsoft.com/office/powerpoint/2010/main" val="350896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1F612D-4210-2048-60BE-3D26AABB5A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391A259-8D59-18D5-D11E-0FF5A659E98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84A07FE-4B94-EFDD-61F8-2ABC5C4E9F3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42E9D24-6608-EFAC-5911-969598C1FA4F}"/>
              </a:ext>
            </a:extLst>
          </p:cNvPr>
          <p:cNvSpPr>
            <a:spLocks noGrp="1"/>
          </p:cNvSpPr>
          <p:nvPr>
            <p:ph type="dt" sz="half" idx="10"/>
          </p:nvPr>
        </p:nvSpPr>
        <p:spPr/>
        <p:txBody>
          <a:bodyPr/>
          <a:lstStyle/>
          <a:p>
            <a:fld id="{A2B6BB58-B5CE-4513-B1F5-1E41167448B3}" type="datetimeFigureOut">
              <a:rPr lang="zh-CN" altLang="en-US" smtClean="0"/>
              <a:t>2023/8/9</a:t>
            </a:fld>
            <a:endParaRPr lang="zh-CN" altLang="en-US"/>
          </a:p>
        </p:txBody>
      </p:sp>
      <p:sp>
        <p:nvSpPr>
          <p:cNvPr id="6" name="页脚占位符 5">
            <a:extLst>
              <a:ext uri="{FF2B5EF4-FFF2-40B4-BE49-F238E27FC236}">
                <a16:creationId xmlns:a16="http://schemas.microsoft.com/office/drawing/2014/main" id="{0CCBDFD9-CAE5-18A3-D4F0-2DA64A0022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1BC08E0-7EC5-9860-1D9C-A71ADA56384C}"/>
              </a:ext>
            </a:extLst>
          </p:cNvPr>
          <p:cNvSpPr>
            <a:spLocks noGrp="1"/>
          </p:cNvSpPr>
          <p:nvPr>
            <p:ph type="sldNum" sz="quarter" idx="12"/>
          </p:nvPr>
        </p:nvSpPr>
        <p:spPr/>
        <p:txBody>
          <a:bodyPr/>
          <a:lstStyle/>
          <a:p>
            <a:fld id="{C4D8CFDD-D561-4471-BFF9-C52AB21A4674}" type="slidenum">
              <a:rPr lang="zh-CN" altLang="en-US" smtClean="0"/>
              <a:t>‹#›</a:t>
            </a:fld>
            <a:endParaRPr lang="zh-CN" altLang="en-US"/>
          </a:p>
        </p:txBody>
      </p:sp>
    </p:spTree>
    <p:extLst>
      <p:ext uri="{BB962C8B-B14F-4D97-AF65-F5344CB8AC3E}">
        <p14:creationId xmlns:p14="http://schemas.microsoft.com/office/powerpoint/2010/main" val="337612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059524-8524-0C54-F924-6DC7B9F9FBD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27D68B-66DA-CC35-93F4-7904661D7E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4260B3A-52C6-337B-5D1E-25762005635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499DD01-F4A9-DDBB-580B-6614C2A4BE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B3EA5B1-C242-5F1E-2A53-ACAC91EAAFC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ADD6071-1E67-F600-AE80-5EF564612EA7}"/>
              </a:ext>
            </a:extLst>
          </p:cNvPr>
          <p:cNvSpPr>
            <a:spLocks noGrp="1"/>
          </p:cNvSpPr>
          <p:nvPr>
            <p:ph type="dt" sz="half" idx="10"/>
          </p:nvPr>
        </p:nvSpPr>
        <p:spPr/>
        <p:txBody>
          <a:bodyPr/>
          <a:lstStyle/>
          <a:p>
            <a:fld id="{A2B6BB58-B5CE-4513-B1F5-1E41167448B3}" type="datetimeFigureOut">
              <a:rPr lang="zh-CN" altLang="en-US" smtClean="0"/>
              <a:t>2023/8/9</a:t>
            </a:fld>
            <a:endParaRPr lang="zh-CN" altLang="en-US"/>
          </a:p>
        </p:txBody>
      </p:sp>
      <p:sp>
        <p:nvSpPr>
          <p:cNvPr id="8" name="页脚占位符 7">
            <a:extLst>
              <a:ext uri="{FF2B5EF4-FFF2-40B4-BE49-F238E27FC236}">
                <a16:creationId xmlns:a16="http://schemas.microsoft.com/office/drawing/2014/main" id="{0AEC3144-898E-49B9-0C81-F60DD561B5F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D58B573-D849-54CA-80CE-C52283D4EC7F}"/>
              </a:ext>
            </a:extLst>
          </p:cNvPr>
          <p:cNvSpPr>
            <a:spLocks noGrp="1"/>
          </p:cNvSpPr>
          <p:nvPr>
            <p:ph type="sldNum" sz="quarter" idx="12"/>
          </p:nvPr>
        </p:nvSpPr>
        <p:spPr/>
        <p:txBody>
          <a:bodyPr/>
          <a:lstStyle/>
          <a:p>
            <a:fld id="{C4D8CFDD-D561-4471-BFF9-C52AB21A4674}" type="slidenum">
              <a:rPr lang="zh-CN" altLang="en-US" smtClean="0"/>
              <a:t>‹#›</a:t>
            </a:fld>
            <a:endParaRPr lang="zh-CN" altLang="en-US"/>
          </a:p>
        </p:txBody>
      </p:sp>
    </p:spTree>
    <p:extLst>
      <p:ext uri="{BB962C8B-B14F-4D97-AF65-F5344CB8AC3E}">
        <p14:creationId xmlns:p14="http://schemas.microsoft.com/office/powerpoint/2010/main" val="33300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03EC2-E722-584C-1495-D94BD4A9504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A27ACE5-690A-4FB7-DBCB-68415FEED8CD}"/>
              </a:ext>
            </a:extLst>
          </p:cNvPr>
          <p:cNvSpPr>
            <a:spLocks noGrp="1"/>
          </p:cNvSpPr>
          <p:nvPr>
            <p:ph type="dt" sz="half" idx="10"/>
          </p:nvPr>
        </p:nvSpPr>
        <p:spPr/>
        <p:txBody>
          <a:bodyPr/>
          <a:lstStyle/>
          <a:p>
            <a:fld id="{A2B6BB58-B5CE-4513-B1F5-1E41167448B3}" type="datetimeFigureOut">
              <a:rPr lang="zh-CN" altLang="en-US" smtClean="0"/>
              <a:t>2023/8/9</a:t>
            </a:fld>
            <a:endParaRPr lang="zh-CN" altLang="en-US"/>
          </a:p>
        </p:txBody>
      </p:sp>
      <p:sp>
        <p:nvSpPr>
          <p:cNvPr id="4" name="页脚占位符 3">
            <a:extLst>
              <a:ext uri="{FF2B5EF4-FFF2-40B4-BE49-F238E27FC236}">
                <a16:creationId xmlns:a16="http://schemas.microsoft.com/office/drawing/2014/main" id="{28A407F1-BA72-F570-8A34-46D4A0B0232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9ADEF40-D77C-5092-82F6-1D7135B35774}"/>
              </a:ext>
            </a:extLst>
          </p:cNvPr>
          <p:cNvSpPr>
            <a:spLocks noGrp="1"/>
          </p:cNvSpPr>
          <p:nvPr>
            <p:ph type="sldNum" sz="quarter" idx="12"/>
          </p:nvPr>
        </p:nvSpPr>
        <p:spPr/>
        <p:txBody>
          <a:bodyPr/>
          <a:lstStyle/>
          <a:p>
            <a:fld id="{C4D8CFDD-D561-4471-BFF9-C52AB21A4674}" type="slidenum">
              <a:rPr lang="zh-CN" altLang="en-US" smtClean="0"/>
              <a:t>‹#›</a:t>
            </a:fld>
            <a:endParaRPr lang="zh-CN" altLang="en-US"/>
          </a:p>
        </p:txBody>
      </p:sp>
    </p:spTree>
    <p:extLst>
      <p:ext uri="{BB962C8B-B14F-4D97-AF65-F5344CB8AC3E}">
        <p14:creationId xmlns:p14="http://schemas.microsoft.com/office/powerpoint/2010/main" val="3390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28FF190-727E-FE20-764B-0D050CB1EEC3}"/>
              </a:ext>
            </a:extLst>
          </p:cNvPr>
          <p:cNvSpPr>
            <a:spLocks noGrp="1"/>
          </p:cNvSpPr>
          <p:nvPr>
            <p:ph type="dt" sz="half" idx="10"/>
          </p:nvPr>
        </p:nvSpPr>
        <p:spPr/>
        <p:txBody>
          <a:bodyPr/>
          <a:lstStyle/>
          <a:p>
            <a:fld id="{A2B6BB58-B5CE-4513-B1F5-1E41167448B3}" type="datetimeFigureOut">
              <a:rPr lang="zh-CN" altLang="en-US" smtClean="0"/>
              <a:t>2023/8/9</a:t>
            </a:fld>
            <a:endParaRPr lang="zh-CN" altLang="en-US"/>
          </a:p>
        </p:txBody>
      </p:sp>
      <p:sp>
        <p:nvSpPr>
          <p:cNvPr id="3" name="页脚占位符 2">
            <a:extLst>
              <a:ext uri="{FF2B5EF4-FFF2-40B4-BE49-F238E27FC236}">
                <a16:creationId xmlns:a16="http://schemas.microsoft.com/office/drawing/2014/main" id="{88DD7F43-064B-2072-DDB1-F6947D43A67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539F027-857D-41CE-3D49-98C346BF5F93}"/>
              </a:ext>
            </a:extLst>
          </p:cNvPr>
          <p:cNvSpPr>
            <a:spLocks noGrp="1"/>
          </p:cNvSpPr>
          <p:nvPr>
            <p:ph type="sldNum" sz="quarter" idx="12"/>
          </p:nvPr>
        </p:nvSpPr>
        <p:spPr/>
        <p:txBody>
          <a:bodyPr/>
          <a:lstStyle/>
          <a:p>
            <a:fld id="{C4D8CFDD-D561-4471-BFF9-C52AB21A4674}" type="slidenum">
              <a:rPr lang="zh-CN" altLang="en-US" smtClean="0"/>
              <a:t>‹#›</a:t>
            </a:fld>
            <a:endParaRPr lang="zh-CN" altLang="en-US"/>
          </a:p>
        </p:txBody>
      </p:sp>
    </p:spTree>
    <p:extLst>
      <p:ext uri="{BB962C8B-B14F-4D97-AF65-F5344CB8AC3E}">
        <p14:creationId xmlns:p14="http://schemas.microsoft.com/office/powerpoint/2010/main" val="352190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EE376-6477-ED9E-251B-0A9459F0376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3D018A-35BE-F659-B173-AE66C64D3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0902EA2-5CB8-B9C0-ED18-E090C1A3E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0214510-A9D9-2929-6499-C7BCC0E9A0F2}"/>
              </a:ext>
            </a:extLst>
          </p:cNvPr>
          <p:cNvSpPr>
            <a:spLocks noGrp="1"/>
          </p:cNvSpPr>
          <p:nvPr>
            <p:ph type="dt" sz="half" idx="10"/>
          </p:nvPr>
        </p:nvSpPr>
        <p:spPr/>
        <p:txBody>
          <a:bodyPr/>
          <a:lstStyle/>
          <a:p>
            <a:fld id="{A2B6BB58-B5CE-4513-B1F5-1E41167448B3}" type="datetimeFigureOut">
              <a:rPr lang="zh-CN" altLang="en-US" smtClean="0"/>
              <a:t>2023/8/9</a:t>
            </a:fld>
            <a:endParaRPr lang="zh-CN" altLang="en-US"/>
          </a:p>
        </p:txBody>
      </p:sp>
      <p:sp>
        <p:nvSpPr>
          <p:cNvPr id="6" name="页脚占位符 5">
            <a:extLst>
              <a:ext uri="{FF2B5EF4-FFF2-40B4-BE49-F238E27FC236}">
                <a16:creationId xmlns:a16="http://schemas.microsoft.com/office/drawing/2014/main" id="{B4FDC008-4DAC-9BF4-D858-8EEFDAAD6B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53B5D7B-51FD-024A-4B52-5D649DADC701}"/>
              </a:ext>
            </a:extLst>
          </p:cNvPr>
          <p:cNvSpPr>
            <a:spLocks noGrp="1"/>
          </p:cNvSpPr>
          <p:nvPr>
            <p:ph type="sldNum" sz="quarter" idx="12"/>
          </p:nvPr>
        </p:nvSpPr>
        <p:spPr/>
        <p:txBody>
          <a:bodyPr/>
          <a:lstStyle/>
          <a:p>
            <a:fld id="{C4D8CFDD-D561-4471-BFF9-C52AB21A4674}" type="slidenum">
              <a:rPr lang="zh-CN" altLang="en-US" smtClean="0"/>
              <a:t>‹#›</a:t>
            </a:fld>
            <a:endParaRPr lang="zh-CN" altLang="en-US"/>
          </a:p>
        </p:txBody>
      </p:sp>
    </p:spTree>
    <p:extLst>
      <p:ext uri="{BB962C8B-B14F-4D97-AF65-F5344CB8AC3E}">
        <p14:creationId xmlns:p14="http://schemas.microsoft.com/office/powerpoint/2010/main" val="60480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783D83-FF27-B389-C867-C0971F56428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480EA5A-1D28-D31C-1AB3-60F23110F0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3E4877D-FF42-09F3-6604-CE2579324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7422BFF-3FC6-CA27-6C7E-773A18719725}"/>
              </a:ext>
            </a:extLst>
          </p:cNvPr>
          <p:cNvSpPr>
            <a:spLocks noGrp="1"/>
          </p:cNvSpPr>
          <p:nvPr>
            <p:ph type="dt" sz="half" idx="10"/>
          </p:nvPr>
        </p:nvSpPr>
        <p:spPr/>
        <p:txBody>
          <a:bodyPr/>
          <a:lstStyle/>
          <a:p>
            <a:fld id="{A2B6BB58-B5CE-4513-B1F5-1E41167448B3}" type="datetimeFigureOut">
              <a:rPr lang="zh-CN" altLang="en-US" smtClean="0"/>
              <a:t>2023/8/9</a:t>
            </a:fld>
            <a:endParaRPr lang="zh-CN" altLang="en-US"/>
          </a:p>
        </p:txBody>
      </p:sp>
      <p:sp>
        <p:nvSpPr>
          <p:cNvPr id="6" name="页脚占位符 5">
            <a:extLst>
              <a:ext uri="{FF2B5EF4-FFF2-40B4-BE49-F238E27FC236}">
                <a16:creationId xmlns:a16="http://schemas.microsoft.com/office/drawing/2014/main" id="{1363A31A-E2AC-1809-E338-83608B3438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D227197-8CB2-8E5B-F834-A1B7F852FCF7}"/>
              </a:ext>
            </a:extLst>
          </p:cNvPr>
          <p:cNvSpPr>
            <a:spLocks noGrp="1"/>
          </p:cNvSpPr>
          <p:nvPr>
            <p:ph type="sldNum" sz="quarter" idx="12"/>
          </p:nvPr>
        </p:nvSpPr>
        <p:spPr/>
        <p:txBody>
          <a:bodyPr/>
          <a:lstStyle/>
          <a:p>
            <a:fld id="{C4D8CFDD-D561-4471-BFF9-C52AB21A4674}" type="slidenum">
              <a:rPr lang="zh-CN" altLang="en-US" smtClean="0"/>
              <a:t>‹#›</a:t>
            </a:fld>
            <a:endParaRPr lang="zh-CN" altLang="en-US"/>
          </a:p>
        </p:txBody>
      </p:sp>
    </p:spTree>
    <p:extLst>
      <p:ext uri="{BB962C8B-B14F-4D97-AF65-F5344CB8AC3E}">
        <p14:creationId xmlns:p14="http://schemas.microsoft.com/office/powerpoint/2010/main" val="117035924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71815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DB7DDA6-9D57-19CC-BA59-C9BAC1C25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0F2A898-CCBC-49E5-01C0-02EC0AC80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FE15DAB-7E85-9337-817C-9249EF3A9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6BB58-B5CE-4513-B1F5-1E41167448B3}" type="datetimeFigureOut">
              <a:rPr lang="zh-CN" altLang="en-US" smtClean="0"/>
              <a:t>2023/8/9</a:t>
            </a:fld>
            <a:endParaRPr lang="zh-CN" altLang="en-US"/>
          </a:p>
        </p:txBody>
      </p:sp>
      <p:sp>
        <p:nvSpPr>
          <p:cNvPr id="5" name="页脚占位符 4">
            <a:extLst>
              <a:ext uri="{FF2B5EF4-FFF2-40B4-BE49-F238E27FC236}">
                <a16:creationId xmlns:a16="http://schemas.microsoft.com/office/drawing/2014/main" id="{DE43CB52-F244-44E1-0ABA-2B42D9387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8595EA6-710A-4579-ABC4-FF9134880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8CFDD-D561-4471-BFF9-C52AB21A4674}" type="slidenum">
              <a:rPr lang="zh-CN" altLang="en-US" smtClean="0"/>
              <a:t>‹#›</a:t>
            </a:fld>
            <a:endParaRPr lang="zh-CN" altLang="en-US"/>
          </a:p>
        </p:txBody>
      </p:sp>
    </p:spTree>
    <p:extLst>
      <p:ext uri="{BB962C8B-B14F-4D97-AF65-F5344CB8AC3E}">
        <p14:creationId xmlns:p14="http://schemas.microsoft.com/office/powerpoint/2010/main" val="275338674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37.pn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package" Target="../embeddings/Microsoft_Visio_Drawing.vsdx"/></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2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37330" y="1864071"/>
            <a:ext cx="9317339"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300" normalizeH="0" baseline="0" noProof="0" dirty="0">
                <a:ln>
                  <a:noFill/>
                </a:ln>
                <a:solidFill>
                  <a:srgbClr val="044875"/>
                </a:solidFill>
                <a:effectLst/>
                <a:uLnTx/>
                <a:uFillTx/>
                <a:latin typeface="楷体" panose="02010609060101010101" pitchFamily="49" charset="-122"/>
                <a:ea typeface="楷体" panose="02010609060101010101" pitchFamily="49" charset="-122"/>
                <a:cs typeface="+mn-cs"/>
              </a:rPr>
              <a:t>基于地震氡异常检测的小型化高速数采系统</a:t>
            </a:r>
          </a:p>
        </p:txBody>
      </p:sp>
      <p:grpSp>
        <p:nvGrpSpPr>
          <p:cNvPr id="59" name="组合 58"/>
          <p:cNvGrpSpPr>
            <a:grpSpLocks/>
          </p:cNvGrpSpPr>
          <p:nvPr/>
        </p:nvGrpSpPr>
        <p:grpSpPr bwMode="auto">
          <a:xfrm>
            <a:off x="4022733" y="3248025"/>
            <a:ext cx="3846512" cy="361950"/>
            <a:chOff x="4154888" y="3453573"/>
            <a:chExt cx="3846874" cy="361046"/>
          </a:xfrm>
        </p:grpSpPr>
        <p:cxnSp>
          <p:nvCxnSpPr>
            <p:cNvPr id="21" name="直接连接符 20"/>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flipV="1">
              <a:off x="5872725" y="3459907"/>
              <a:ext cx="411201" cy="354712"/>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文本框 21"/>
          <p:cNvSpPr txBox="1">
            <a:spLocks noChangeArrowheads="1"/>
          </p:cNvSpPr>
          <p:nvPr/>
        </p:nvSpPr>
        <p:spPr bwMode="auto">
          <a:xfrm>
            <a:off x="4550334" y="4341249"/>
            <a:ext cx="2967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华文楷体" panose="02010600040101010101" pitchFamily="2" charset="-122"/>
                <a:ea typeface="华文楷体" panose="02010600040101010101" pitchFamily="2" charset="-122"/>
                <a:cs typeface="+mn-cs"/>
              </a:rPr>
              <a:t>报告人：张镇</a:t>
            </a:r>
          </a:p>
        </p:txBody>
      </p:sp>
      <p:sp>
        <p:nvSpPr>
          <p:cNvPr id="9" name="矩形 8"/>
          <p:cNvSpPr/>
          <p:nvPr/>
        </p:nvSpPr>
        <p:spPr>
          <a:xfrm>
            <a:off x="1600201" y="1535837"/>
            <a:ext cx="9066211" cy="2179287"/>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3" name="组合 42"/>
          <p:cNvGrpSpPr>
            <a:grpSpLocks/>
          </p:cNvGrpSpPr>
          <p:nvPr/>
        </p:nvGrpSpPr>
        <p:grpSpPr bwMode="auto">
          <a:xfrm>
            <a:off x="10291777" y="3420456"/>
            <a:ext cx="1109663" cy="1130300"/>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44" name="组合 43"/>
          <p:cNvGrpSpPr>
            <a:grpSpLocks/>
          </p:cNvGrpSpPr>
          <p:nvPr/>
        </p:nvGrpSpPr>
        <p:grpSpPr bwMode="auto">
          <a:xfrm>
            <a:off x="861204" y="752778"/>
            <a:ext cx="1109663" cy="1131887"/>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9" name="矩形 48"/>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3" name="矩形 52"/>
          <p:cNvSpPr/>
          <p:nvPr/>
        </p:nvSpPr>
        <p:spPr>
          <a:xfrm>
            <a:off x="10439401" y="6523038"/>
            <a:ext cx="17526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4" name="矩形 53"/>
          <p:cNvSpPr/>
          <p:nvPr/>
        </p:nvSpPr>
        <p:spPr>
          <a:xfrm>
            <a:off x="0" y="6523038"/>
            <a:ext cx="104394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dirty="0">
                  <a:solidFill>
                    <a:srgbClr val="044875"/>
                  </a:solidFill>
                  <a:latin typeface="微软雅黑" pitchFamily="34" charset="-122"/>
                  <a:ea typeface="微软雅黑" pitchFamily="34" charset="-122"/>
                </a:rPr>
                <a:t>设计</a:t>
              </a: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实现</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03</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Zynq</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逻辑</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波形提取</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IP</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8" name="图片 7">
            <a:extLst>
              <a:ext uri="{FF2B5EF4-FFF2-40B4-BE49-F238E27FC236}">
                <a16:creationId xmlns:a16="http://schemas.microsoft.com/office/drawing/2014/main" id="{2985CD36-7325-7699-A67E-EF8DFEED24FF}"/>
              </a:ext>
            </a:extLst>
          </p:cNvPr>
          <p:cNvPicPr>
            <a:picLocks noChangeAspect="1"/>
          </p:cNvPicPr>
          <p:nvPr/>
        </p:nvPicPr>
        <p:blipFill>
          <a:blip r:embed="rId3"/>
          <a:stretch>
            <a:fillRect/>
          </a:stretch>
        </p:blipFill>
        <p:spPr>
          <a:xfrm>
            <a:off x="993319" y="1422445"/>
            <a:ext cx="3173773" cy="3015084"/>
          </a:xfrm>
          <a:prstGeom prst="rect">
            <a:avLst/>
          </a:prstGeom>
        </p:spPr>
      </p:pic>
      <p:pic>
        <p:nvPicPr>
          <p:cNvPr id="5" name="图片 4">
            <a:extLst>
              <a:ext uri="{FF2B5EF4-FFF2-40B4-BE49-F238E27FC236}">
                <a16:creationId xmlns:a16="http://schemas.microsoft.com/office/drawing/2014/main" id="{CAE48F44-1716-6C8B-DC50-164CF92E6B24}"/>
              </a:ext>
            </a:extLst>
          </p:cNvPr>
          <p:cNvPicPr>
            <a:picLocks noChangeAspect="1"/>
          </p:cNvPicPr>
          <p:nvPr/>
        </p:nvPicPr>
        <p:blipFill>
          <a:blip r:embed="rId4"/>
          <a:stretch>
            <a:fillRect/>
          </a:stretch>
        </p:blipFill>
        <p:spPr>
          <a:xfrm>
            <a:off x="5726687" y="2271859"/>
            <a:ext cx="4969053" cy="4174407"/>
          </a:xfrm>
          <a:prstGeom prst="rect">
            <a:avLst/>
          </a:prstGeom>
        </p:spPr>
      </p:pic>
      <p:sp>
        <p:nvSpPr>
          <p:cNvPr id="4" name="箭头: 右 3">
            <a:extLst>
              <a:ext uri="{FF2B5EF4-FFF2-40B4-BE49-F238E27FC236}">
                <a16:creationId xmlns:a16="http://schemas.microsoft.com/office/drawing/2014/main" id="{569C1A9A-CC52-FB5D-252B-3FEBD7F4A055}"/>
              </a:ext>
            </a:extLst>
          </p:cNvPr>
          <p:cNvSpPr/>
          <p:nvPr/>
        </p:nvSpPr>
        <p:spPr>
          <a:xfrm>
            <a:off x="1766047" y="4781132"/>
            <a:ext cx="2964191" cy="654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波形提取</a:t>
            </a:r>
            <a:r>
              <a:rPr lang="en-US" altLang="zh-CN" dirty="0"/>
              <a:t>IP</a:t>
            </a:r>
            <a:r>
              <a:rPr lang="zh-CN" altLang="en-US" dirty="0"/>
              <a:t>状态迁移图</a:t>
            </a:r>
          </a:p>
        </p:txBody>
      </p:sp>
      <p:pic>
        <p:nvPicPr>
          <p:cNvPr id="17" name="图片 16">
            <a:extLst>
              <a:ext uri="{FF2B5EF4-FFF2-40B4-BE49-F238E27FC236}">
                <a16:creationId xmlns:a16="http://schemas.microsoft.com/office/drawing/2014/main" id="{1C1E07BB-7A6E-41E4-8184-39E9F96C1BC0}"/>
              </a:ext>
            </a:extLst>
          </p:cNvPr>
          <p:cNvPicPr>
            <a:picLocks noChangeAspect="1"/>
          </p:cNvPicPr>
          <p:nvPr/>
        </p:nvPicPr>
        <p:blipFill>
          <a:blip r:embed="rId5"/>
          <a:stretch>
            <a:fillRect/>
          </a:stretch>
        </p:blipFill>
        <p:spPr>
          <a:xfrm>
            <a:off x="5418132" y="492127"/>
            <a:ext cx="6693031" cy="1599354"/>
          </a:xfrm>
          <a:prstGeom prst="rect">
            <a:avLst/>
          </a:prstGeom>
        </p:spPr>
      </p:pic>
      <p:sp>
        <p:nvSpPr>
          <p:cNvPr id="18" name="矩形 17">
            <a:extLst>
              <a:ext uri="{FF2B5EF4-FFF2-40B4-BE49-F238E27FC236}">
                <a16:creationId xmlns:a16="http://schemas.microsoft.com/office/drawing/2014/main" id="{A7929AB7-D594-4208-9655-CC8911C1F022}"/>
              </a:ext>
            </a:extLst>
          </p:cNvPr>
          <p:cNvSpPr/>
          <p:nvPr/>
        </p:nvSpPr>
        <p:spPr>
          <a:xfrm>
            <a:off x="6967407" y="1074656"/>
            <a:ext cx="1033020" cy="8389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6189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课题实现</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03</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Zynq</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逻辑</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跨时钟域</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6" name="图片 5">
            <a:extLst>
              <a:ext uri="{FF2B5EF4-FFF2-40B4-BE49-F238E27FC236}">
                <a16:creationId xmlns:a16="http://schemas.microsoft.com/office/drawing/2014/main" id="{0A30BE2B-BC01-1519-09D0-C878CB4CADB6}"/>
              </a:ext>
            </a:extLst>
          </p:cNvPr>
          <p:cNvPicPr>
            <a:picLocks noChangeAspect="1"/>
          </p:cNvPicPr>
          <p:nvPr/>
        </p:nvPicPr>
        <p:blipFill>
          <a:blip r:embed="rId3"/>
          <a:stretch>
            <a:fillRect/>
          </a:stretch>
        </p:blipFill>
        <p:spPr>
          <a:xfrm>
            <a:off x="665573" y="2142590"/>
            <a:ext cx="6561905" cy="4114286"/>
          </a:xfrm>
          <a:prstGeom prst="rect">
            <a:avLst/>
          </a:prstGeom>
        </p:spPr>
      </p:pic>
      <p:pic>
        <p:nvPicPr>
          <p:cNvPr id="9" name="图片 8">
            <a:extLst>
              <a:ext uri="{FF2B5EF4-FFF2-40B4-BE49-F238E27FC236}">
                <a16:creationId xmlns:a16="http://schemas.microsoft.com/office/drawing/2014/main" id="{3886263D-9F27-0F59-C47F-9EA2D18AAC1E}"/>
              </a:ext>
            </a:extLst>
          </p:cNvPr>
          <p:cNvPicPr>
            <a:picLocks noChangeAspect="1"/>
          </p:cNvPicPr>
          <p:nvPr/>
        </p:nvPicPr>
        <p:blipFill>
          <a:blip r:embed="rId4"/>
          <a:stretch>
            <a:fillRect/>
          </a:stretch>
        </p:blipFill>
        <p:spPr>
          <a:xfrm>
            <a:off x="5219700" y="492126"/>
            <a:ext cx="6638416" cy="1569503"/>
          </a:xfrm>
          <a:prstGeom prst="rect">
            <a:avLst/>
          </a:prstGeom>
        </p:spPr>
      </p:pic>
      <p:sp>
        <p:nvSpPr>
          <p:cNvPr id="13" name="文本框 12">
            <a:extLst>
              <a:ext uri="{FF2B5EF4-FFF2-40B4-BE49-F238E27FC236}">
                <a16:creationId xmlns:a16="http://schemas.microsoft.com/office/drawing/2014/main" id="{20691383-6CB2-39DD-E1AC-7454DE772F3E}"/>
              </a:ext>
            </a:extLst>
          </p:cNvPr>
          <p:cNvSpPr txBox="1"/>
          <p:nvPr/>
        </p:nvSpPr>
        <p:spPr>
          <a:xfrm>
            <a:off x="7546358" y="3319044"/>
            <a:ext cx="3953435" cy="1200329"/>
          </a:xfrm>
          <a:prstGeom prst="rect">
            <a:avLst/>
          </a:prstGeom>
          <a:noFill/>
        </p:spPr>
        <p:txBody>
          <a:bodyPr wrap="square" rtlCol="0">
            <a:spAutoFit/>
          </a:bodyPr>
          <a:lstStyle/>
          <a:p>
            <a:r>
              <a:rPr lang="zh-CN" altLang="en-US" dirty="0"/>
              <a:t>数据跨时钟域：</a:t>
            </a:r>
            <a:endParaRPr lang="en-US" altLang="zh-CN" dirty="0"/>
          </a:p>
          <a:p>
            <a:r>
              <a:rPr lang="zh-CN" altLang="en-US" dirty="0"/>
              <a:t>真双口</a:t>
            </a:r>
            <a:r>
              <a:rPr lang="en-US" altLang="zh-CN" dirty="0"/>
              <a:t>RAM</a:t>
            </a:r>
            <a:r>
              <a:rPr lang="zh-CN" altLang="en-US" dirty="0"/>
              <a:t>构造数据包</a:t>
            </a:r>
            <a:r>
              <a:rPr lang="en-US" altLang="zh-CN" dirty="0"/>
              <a:t>FIFO</a:t>
            </a:r>
          </a:p>
          <a:p>
            <a:r>
              <a:rPr lang="zh-CN" altLang="en-US" dirty="0"/>
              <a:t>地址跨时钟域：</a:t>
            </a:r>
            <a:endParaRPr lang="en-US" altLang="zh-CN" dirty="0"/>
          </a:p>
          <a:p>
            <a:r>
              <a:rPr lang="zh-CN" altLang="en-US" dirty="0"/>
              <a:t>根据读写使能信号构造准静态信号</a:t>
            </a:r>
            <a:endParaRPr lang="en-US" altLang="zh-CN" dirty="0"/>
          </a:p>
        </p:txBody>
      </p:sp>
    </p:spTree>
    <p:extLst>
      <p:ext uri="{BB962C8B-B14F-4D97-AF65-F5344CB8AC3E}">
        <p14:creationId xmlns:p14="http://schemas.microsoft.com/office/powerpoint/2010/main" val="2583964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dirty="0">
                  <a:solidFill>
                    <a:srgbClr val="044875"/>
                  </a:solidFill>
                  <a:latin typeface="微软雅黑" pitchFamily="34" charset="-122"/>
                  <a:ea typeface="微软雅黑" pitchFamily="34" charset="-122"/>
                </a:rPr>
                <a:t>设计</a:t>
              </a: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实现</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03</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Zynq</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嵌入式</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6" name="图片 5">
            <a:extLst>
              <a:ext uri="{FF2B5EF4-FFF2-40B4-BE49-F238E27FC236}">
                <a16:creationId xmlns:a16="http://schemas.microsoft.com/office/drawing/2014/main" id="{586134FE-134E-4C5E-2CF5-FC416B688D8F}"/>
              </a:ext>
            </a:extLst>
          </p:cNvPr>
          <p:cNvPicPr>
            <a:picLocks noChangeAspect="1"/>
          </p:cNvPicPr>
          <p:nvPr/>
        </p:nvPicPr>
        <p:blipFill>
          <a:blip r:embed="rId3"/>
          <a:stretch>
            <a:fillRect/>
          </a:stretch>
        </p:blipFill>
        <p:spPr>
          <a:xfrm>
            <a:off x="8493551" y="4572650"/>
            <a:ext cx="2970480" cy="1689343"/>
          </a:xfrm>
          <a:prstGeom prst="rect">
            <a:avLst/>
          </a:prstGeom>
        </p:spPr>
      </p:pic>
      <p:pic>
        <p:nvPicPr>
          <p:cNvPr id="7" name="图片 6">
            <a:extLst>
              <a:ext uri="{FF2B5EF4-FFF2-40B4-BE49-F238E27FC236}">
                <a16:creationId xmlns:a16="http://schemas.microsoft.com/office/drawing/2014/main" id="{63612C9D-C739-2261-D1D9-40AB5BCBF9F0}"/>
              </a:ext>
            </a:extLst>
          </p:cNvPr>
          <p:cNvPicPr>
            <a:picLocks noChangeAspect="1"/>
          </p:cNvPicPr>
          <p:nvPr/>
        </p:nvPicPr>
        <p:blipFill>
          <a:blip r:embed="rId4"/>
          <a:stretch>
            <a:fillRect/>
          </a:stretch>
        </p:blipFill>
        <p:spPr>
          <a:xfrm>
            <a:off x="2730274" y="962401"/>
            <a:ext cx="3904110" cy="5483866"/>
          </a:xfrm>
          <a:prstGeom prst="rect">
            <a:avLst/>
          </a:prstGeom>
        </p:spPr>
      </p:pic>
      <p:sp>
        <p:nvSpPr>
          <p:cNvPr id="4" name="矩形 3">
            <a:extLst>
              <a:ext uri="{FF2B5EF4-FFF2-40B4-BE49-F238E27FC236}">
                <a16:creationId xmlns:a16="http://schemas.microsoft.com/office/drawing/2014/main" id="{5E5DDF64-5381-42F9-8F98-87087EAFE752}"/>
              </a:ext>
            </a:extLst>
          </p:cNvPr>
          <p:cNvSpPr/>
          <p:nvPr/>
        </p:nvSpPr>
        <p:spPr>
          <a:xfrm>
            <a:off x="2990231" y="5302373"/>
            <a:ext cx="3143250" cy="596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DB0A392B-28E3-448C-B9CA-61B5012620B5}"/>
              </a:ext>
            </a:extLst>
          </p:cNvPr>
          <p:cNvSpPr/>
          <p:nvPr/>
        </p:nvSpPr>
        <p:spPr>
          <a:xfrm>
            <a:off x="2990231" y="2167309"/>
            <a:ext cx="3143250" cy="15158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531DC8B8-CED4-42A1-8D83-A1A487505785}"/>
              </a:ext>
            </a:extLst>
          </p:cNvPr>
          <p:cNvSpPr/>
          <p:nvPr/>
        </p:nvSpPr>
        <p:spPr>
          <a:xfrm>
            <a:off x="2990231" y="4301127"/>
            <a:ext cx="3143250" cy="956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0F0EFAAA-12AB-483D-8DE7-98171A61A5BA}"/>
              </a:ext>
            </a:extLst>
          </p:cNvPr>
          <p:cNvPicPr>
            <a:picLocks noChangeAspect="1"/>
          </p:cNvPicPr>
          <p:nvPr/>
        </p:nvPicPr>
        <p:blipFill>
          <a:blip r:embed="rId5"/>
          <a:stretch>
            <a:fillRect/>
          </a:stretch>
        </p:blipFill>
        <p:spPr>
          <a:xfrm>
            <a:off x="5418132" y="492127"/>
            <a:ext cx="6693031" cy="1599354"/>
          </a:xfrm>
          <a:prstGeom prst="rect">
            <a:avLst/>
          </a:prstGeom>
        </p:spPr>
      </p:pic>
      <p:sp>
        <p:nvSpPr>
          <p:cNvPr id="21" name="矩形 20">
            <a:extLst>
              <a:ext uri="{FF2B5EF4-FFF2-40B4-BE49-F238E27FC236}">
                <a16:creationId xmlns:a16="http://schemas.microsoft.com/office/drawing/2014/main" id="{6507E5ED-D74F-44A0-9B6D-B8A3A15D84CA}"/>
              </a:ext>
            </a:extLst>
          </p:cNvPr>
          <p:cNvSpPr/>
          <p:nvPr/>
        </p:nvSpPr>
        <p:spPr>
          <a:xfrm>
            <a:off x="8493551" y="1049181"/>
            <a:ext cx="1033020" cy="8389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62088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grpId="1" nodeType="clickEffect">
                                  <p:stCondLst>
                                    <p:cond delay="0"/>
                                  </p:stCondLst>
                                  <p:childTnLst>
                                    <p:animEffect transition="out" filter="barn(inVertical)">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6" presetClass="exit" presetSubtype="21" fill="hold" grpId="1" nodeType="withEffect">
                                  <p:stCondLst>
                                    <p:cond delay="0"/>
                                  </p:stCondLst>
                                  <p:childTnLst>
                                    <p:animEffect transition="out" filter="barn(inVertical)">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4" grpId="0" animBg="1"/>
      <p:bldP spid="4" grpId="1" animBg="1"/>
      <p:bldP spid="17" grpId="0" animBg="1"/>
      <p:bldP spid="17" grpId="1" animBg="1"/>
      <p:bldP spid="18" grpId="0" animBg="1"/>
      <p:bldP spid="21" grpId="0" animBg="1"/>
      <p:bldP spid="2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dirty="0">
                  <a:solidFill>
                    <a:srgbClr val="044875"/>
                  </a:solidFill>
                  <a:latin typeface="微软雅黑" pitchFamily="34" charset="-122"/>
                  <a:ea typeface="微软雅黑" pitchFamily="34" charset="-122"/>
                </a:rPr>
                <a:t>设计实现</a:t>
              </a:r>
              <a:endPar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endParaRP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03</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21" name="文本框 20">
            <a:extLst>
              <a:ext uri="{FF2B5EF4-FFF2-40B4-BE49-F238E27FC236}">
                <a16:creationId xmlns:a16="http://schemas.microsoft.com/office/drawing/2014/main" id="{29CB1E97-CBDD-42C5-8A21-5425697F6E49}"/>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氡检测算法</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波形分辨算法</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6" name="图片 5">
            <a:extLst>
              <a:ext uri="{FF2B5EF4-FFF2-40B4-BE49-F238E27FC236}">
                <a16:creationId xmlns:a16="http://schemas.microsoft.com/office/drawing/2014/main" id="{C11FB710-7BFC-3FD0-0B6C-50BFFF5006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004" y="1279544"/>
            <a:ext cx="4186740" cy="3140055"/>
          </a:xfrm>
          <a:prstGeom prst="rect">
            <a:avLst/>
          </a:prstGeom>
          <a:noFill/>
          <a:ln>
            <a:noFill/>
          </a:ln>
        </p:spPr>
      </p:pic>
      <p:pic>
        <p:nvPicPr>
          <p:cNvPr id="4" name="图片 3">
            <a:extLst>
              <a:ext uri="{FF2B5EF4-FFF2-40B4-BE49-F238E27FC236}">
                <a16:creationId xmlns:a16="http://schemas.microsoft.com/office/drawing/2014/main" id="{E01DD460-C7A0-7887-61C4-88C0C56677ED}"/>
              </a:ext>
            </a:extLst>
          </p:cNvPr>
          <p:cNvPicPr>
            <a:picLocks noChangeAspect="1"/>
          </p:cNvPicPr>
          <p:nvPr/>
        </p:nvPicPr>
        <p:blipFill>
          <a:blip r:embed="rId4"/>
          <a:stretch>
            <a:fillRect/>
          </a:stretch>
        </p:blipFill>
        <p:spPr>
          <a:xfrm>
            <a:off x="7432538" y="564046"/>
            <a:ext cx="3190638" cy="5898659"/>
          </a:xfrm>
          <a:prstGeom prst="rect">
            <a:avLst/>
          </a:prstGeom>
        </p:spPr>
      </p:pic>
      <p:sp>
        <p:nvSpPr>
          <p:cNvPr id="5" name="箭头: 右 4">
            <a:extLst>
              <a:ext uri="{FF2B5EF4-FFF2-40B4-BE49-F238E27FC236}">
                <a16:creationId xmlns:a16="http://schemas.microsoft.com/office/drawing/2014/main" id="{BD041970-647D-9E3B-713C-AA456F82998E}"/>
              </a:ext>
            </a:extLst>
          </p:cNvPr>
          <p:cNvSpPr/>
          <p:nvPr/>
        </p:nvSpPr>
        <p:spPr>
          <a:xfrm>
            <a:off x="5073411" y="3954346"/>
            <a:ext cx="2224459" cy="613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氡衰变链</a:t>
            </a:r>
          </a:p>
        </p:txBody>
      </p:sp>
      <p:sp>
        <p:nvSpPr>
          <p:cNvPr id="9" name="文本框 8">
            <a:extLst>
              <a:ext uri="{FF2B5EF4-FFF2-40B4-BE49-F238E27FC236}">
                <a16:creationId xmlns:a16="http://schemas.microsoft.com/office/drawing/2014/main" id="{0250DCC9-FC36-C31A-B33F-0C83CB59C371}"/>
              </a:ext>
            </a:extLst>
          </p:cNvPr>
          <p:cNvSpPr txBox="1"/>
          <p:nvPr/>
        </p:nvSpPr>
        <p:spPr>
          <a:xfrm>
            <a:off x="1954306" y="4715435"/>
            <a:ext cx="4141694" cy="1200329"/>
          </a:xfrm>
          <a:prstGeom prst="rect">
            <a:avLst/>
          </a:prstGeom>
          <a:noFill/>
        </p:spPr>
        <p:txBody>
          <a:bodyPr wrap="square" rtlCol="0">
            <a:spAutoFit/>
          </a:bodyPr>
          <a:lstStyle/>
          <a:p>
            <a:r>
              <a:rPr lang="en-US" altLang="zh-CN" b="1" dirty="0"/>
              <a:t>Bi-Po-Pb</a:t>
            </a:r>
            <a:r>
              <a:rPr lang="zh-CN" altLang="en-US" b="1" dirty="0"/>
              <a:t>衰变链（</a:t>
            </a:r>
            <a:r>
              <a:rPr lang="en-US" altLang="zh-CN" b="1" dirty="0"/>
              <a:t>β-α</a:t>
            </a:r>
            <a:r>
              <a:rPr lang="zh-CN" altLang="en-US" b="1" dirty="0"/>
              <a:t>级联衰变）</a:t>
            </a:r>
            <a:endParaRPr lang="en-US" altLang="zh-CN" b="1" dirty="0"/>
          </a:p>
          <a:p>
            <a:r>
              <a:rPr lang="zh-CN" altLang="en-US" b="1" dirty="0"/>
              <a:t>级联衰变半衰期显著短于其他衰变过程</a:t>
            </a:r>
            <a:endParaRPr lang="en-US" altLang="zh-CN" b="1" dirty="0"/>
          </a:p>
          <a:p>
            <a:r>
              <a:rPr lang="en-US" altLang="zh-CN" b="1" dirty="0"/>
              <a:t>β-α</a:t>
            </a:r>
            <a:r>
              <a:rPr lang="zh-CN" altLang="en-US" b="1" dirty="0"/>
              <a:t>级联衰变是氡的特征衰变过程</a:t>
            </a:r>
            <a:endParaRPr lang="en-US" altLang="zh-CN" b="1" dirty="0"/>
          </a:p>
          <a:p>
            <a:r>
              <a:rPr lang="zh-CN" altLang="en-US" b="1" dirty="0"/>
              <a:t>可以从背景辐射噪声中检出氡衰变事件</a:t>
            </a:r>
          </a:p>
        </p:txBody>
      </p:sp>
      <p:sp>
        <p:nvSpPr>
          <p:cNvPr id="18" name="箭头: 右 17">
            <a:extLst>
              <a:ext uri="{FF2B5EF4-FFF2-40B4-BE49-F238E27FC236}">
                <a16:creationId xmlns:a16="http://schemas.microsoft.com/office/drawing/2014/main" id="{C638B648-764C-4B00-A9C2-1FF000B38AB9}"/>
              </a:ext>
            </a:extLst>
          </p:cNvPr>
          <p:cNvSpPr/>
          <p:nvPr/>
        </p:nvSpPr>
        <p:spPr>
          <a:xfrm flipH="1">
            <a:off x="4662369" y="3045339"/>
            <a:ext cx="2635501" cy="613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不同粒子产生的波形</a:t>
            </a:r>
          </a:p>
        </p:txBody>
      </p:sp>
      <p:sp>
        <p:nvSpPr>
          <p:cNvPr id="19" name="文本框 18">
            <a:extLst>
              <a:ext uri="{FF2B5EF4-FFF2-40B4-BE49-F238E27FC236}">
                <a16:creationId xmlns:a16="http://schemas.microsoft.com/office/drawing/2014/main" id="{ABF71ABE-033C-4CAC-828B-48F16C0A46E3}"/>
              </a:ext>
            </a:extLst>
          </p:cNvPr>
          <p:cNvSpPr txBox="1"/>
          <p:nvPr/>
        </p:nvSpPr>
        <p:spPr>
          <a:xfrm>
            <a:off x="4841925" y="1955612"/>
            <a:ext cx="2508150" cy="1015663"/>
          </a:xfrm>
          <a:prstGeom prst="rect">
            <a:avLst/>
          </a:prstGeom>
          <a:noFill/>
        </p:spPr>
        <p:txBody>
          <a:bodyPr wrap="square" rtlCol="0">
            <a:spAutoFit/>
          </a:bodyPr>
          <a:lstStyle/>
          <a:p>
            <a:r>
              <a:rPr lang="zh-CN" altLang="en-US" sz="2000" b="1" dirty="0"/>
              <a:t>广泛应用的分析方法</a:t>
            </a:r>
            <a:endParaRPr lang="en-US" altLang="zh-CN" sz="2000" b="1" dirty="0"/>
          </a:p>
          <a:p>
            <a:r>
              <a:rPr lang="zh-CN" altLang="en-US" sz="2000" b="1" dirty="0"/>
              <a:t>首次应用于便携式液闪氡探测器</a:t>
            </a:r>
          </a:p>
        </p:txBody>
      </p:sp>
      <p:sp>
        <p:nvSpPr>
          <p:cNvPr id="17" name="文本框 16">
            <a:extLst>
              <a:ext uri="{FF2B5EF4-FFF2-40B4-BE49-F238E27FC236}">
                <a16:creationId xmlns:a16="http://schemas.microsoft.com/office/drawing/2014/main" id="{1EAE35F1-5A6F-434C-A18D-A7107A6763A9}"/>
              </a:ext>
            </a:extLst>
          </p:cNvPr>
          <p:cNvSpPr txBox="1"/>
          <p:nvPr/>
        </p:nvSpPr>
        <p:spPr>
          <a:xfrm>
            <a:off x="4864232" y="3721407"/>
            <a:ext cx="2780906" cy="1015663"/>
          </a:xfrm>
          <a:prstGeom prst="rect">
            <a:avLst/>
          </a:prstGeom>
          <a:noFill/>
        </p:spPr>
        <p:txBody>
          <a:bodyPr wrap="square" rtlCol="0">
            <a:spAutoFit/>
          </a:bodyPr>
          <a:lstStyle/>
          <a:p>
            <a:r>
              <a:rPr lang="zh-CN" altLang="en-US" sz="2000" b="1" dirty="0"/>
              <a:t>峰值：</a:t>
            </a:r>
            <a:r>
              <a:rPr lang="en-US" altLang="zh-CN" sz="2000" b="1" dirty="0"/>
              <a:t>20-1000mV</a:t>
            </a:r>
          </a:p>
          <a:p>
            <a:r>
              <a:rPr lang="zh-CN" altLang="en-US" sz="2000" b="1" dirty="0"/>
              <a:t>上升沿：</a:t>
            </a:r>
            <a:r>
              <a:rPr lang="en-US" altLang="zh-CN" sz="2000" b="1" dirty="0"/>
              <a:t>10-20ns</a:t>
            </a:r>
          </a:p>
          <a:p>
            <a:r>
              <a:rPr lang="zh-CN" altLang="en-US" sz="2000" b="1" dirty="0"/>
              <a:t>持续时间：</a:t>
            </a:r>
            <a:r>
              <a:rPr lang="en-US" altLang="zh-CN" sz="2000" b="1" dirty="0"/>
              <a:t>20-200ns</a:t>
            </a:r>
          </a:p>
        </p:txBody>
      </p:sp>
    </p:spTree>
    <p:extLst>
      <p:ext uri="{BB962C8B-B14F-4D97-AF65-F5344CB8AC3E}">
        <p14:creationId xmlns:p14="http://schemas.microsoft.com/office/powerpoint/2010/main" val="4118967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xit" presetSubtype="4" fill="hold" grpId="1" nodeType="withEffect">
                                  <p:stCondLst>
                                    <p:cond delay="0"/>
                                  </p:stCondLst>
                                  <p:childTnLst>
                                    <p:animEffect transition="out" filter="wipe(down)">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par>
                                <p:cTn id="34" presetID="22" presetClass="entr" presetSubtype="4"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5" grpId="0" animBg="1"/>
      <p:bldP spid="9" grpId="0"/>
      <p:bldP spid="18" grpId="0" animBg="1"/>
      <p:bldP spid="19" grpId="0"/>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课题实现</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03</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上位机程序脚本</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5" name="图片 4">
            <a:extLst>
              <a:ext uri="{FF2B5EF4-FFF2-40B4-BE49-F238E27FC236}">
                <a16:creationId xmlns:a16="http://schemas.microsoft.com/office/drawing/2014/main" id="{2FF098FE-43D9-E451-0523-CA39358DAA3F}"/>
              </a:ext>
            </a:extLst>
          </p:cNvPr>
          <p:cNvPicPr>
            <a:picLocks noChangeAspect="1"/>
          </p:cNvPicPr>
          <p:nvPr/>
        </p:nvPicPr>
        <p:blipFill>
          <a:blip r:embed="rId3"/>
          <a:stretch>
            <a:fillRect/>
          </a:stretch>
        </p:blipFill>
        <p:spPr>
          <a:xfrm>
            <a:off x="6019648" y="522424"/>
            <a:ext cx="6073739" cy="5639900"/>
          </a:xfrm>
          <a:prstGeom prst="rect">
            <a:avLst/>
          </a:prstGeom>
        </p:spPr>
      </p:pic>
      <p:pic>
        <p:nvPicPr>
          <p:cNvPr id="7" name="图片 6">
            <a:extLst>
              <a:ext uri="{FF2B5EF4-FFF2-40B4-BE49-F238E27FC236}">
                <a16:creationId xmlns:a16="http://schemas.microsoft.com/office/drawing/2014/main" id="{1371CC3E-6266-CCA3-BCCA-64037A3BC2DD}"/>
              </a:ext>
            </a:extLst>
          </p:cNvPr>
          <p:cNvPicPr>
            <a:picLocks noChangeAspect="1"/>
          </p:cNvPicPr>
          <p:nvPr/>
        </p:nvPicPr>
        <p:blipFill>
          <a:blip r:embed="rId4"/>
          <a:stretch>
            <a:fillRect/>
          </a:stretch>
        </p:blipFill>
        <p:spPr>
          <a:xfrm>
            <a:off x="2174989" y="3512559"/>
            <a:ext cx="2002563" cy="597623"/>
          </a:xfrm>
          <a:prstGeom prst="rect">
            <a:avLst/>
          </a:prstGeom>
        </p:spPr>
      </p:pic>
      <p:pic>
        <p:nvPicPr>
          <p:cNvPr id="9" name="图片 8">
            <a:extLst>
              <a:ext uri="{FF2B5EF4-FFF2-40B4-BE49-F238E27FC236}">
                <a16:creationId xmlns:a16="http://schemas.microsoft.com/office/drawing/2014/main" id="{6AE14B83-AAA1-99CB-CF48-EFC5425CB2DE}"/>
              </a:ext>
            </a:extLst>
          </p:cNvPr>
          <p:cNvPicPr>
            <a:picLocks noChangeAspect="1"/>
          </p:cNvPicPr>
          <p:nvPr/>
        </p:nvPicPr>
        <p:blipFill>
          <a:blip r:embed="rId5"/>
          <a:stretch>
            <a:fillRect/>
          </a:stretch>
        </p:blipFill>
        <p:spPr>
          <a:xfrm>
            <a:off x="2174989" y="4127128"/>
            <a:ext cx="2499144" cy="597622"/>
          </a:xfrm>
          <a:prstGeom prst="rect">
            <a:avLst/>
          </a:prstGeom>
        </p:spPr>
      </p:pic>
      <p:pic>
        <p:nvPicPr>
          <p:cNvPr id="18" name="图片 17">
            <a:extLst>
              <a:ext uri="{FF2B5EF4-FFF2-40B4-BE49-F238E27FC236}">
                <a16:creationId xmlns:a16="http://schemas.microsoft.com/office/drawing/2014/main" id="{2207F19D-C547-80BC-5CD1-E1E004FC9C29}"/>
              </a:ext>
            </a:extLst>
          </p:cNvPr>
          <p:cNvPicPr>
            <a:picLocks noChangeAspect="1"/>
          </p:cNvPicPr>
          <p:nvPr/>
        </p:nvPicPr>
        <p:blipFill>
          <a:blip r:embed="rId6"/>
          <a:stretch>
            <a:fillRect/>
          </a:stretch>
        </p:blipFill>
        <p:spPr>
          <a:xfrm>
            <a:off x="2155994" y="4671920"/>
            <a:ext cx="3154115" cy="597622"/>
          </a:xfrm>
          <a:prstGeom prst="rect">
            <a:avLst/>
          </a:prstGeom>
        </p:spPr>
      </p:pic>
      <p:pic>
        <p:nvPicPr>
          <p:cNvPr id="20" name="图片 19">
            <a:extLst>
              <a:ext uri="{FF2B5EF4-FFF2-40B4-BE49-F238E27FC236}">
                <a16:creationId xmlns:a16="http://schemas.microsoft.com/office/drawing/2014/main" id="{682FD1F8-CC59-7552-B370-DF84852AA3DB}"/>
              </a:ext>
            </a:extLst>
          </p:cNvPr>
          <p:cNvPicPr>
            <a:picLocks noChangeAspect="1"/>
          </p:cNvPicPr>
          <p:nvPr/>
        </p:nvPicPr>
        <p:blipFill>
          <a:blip r:embed="rId7"/>
          <a:stretch>
            <a:fillRect/>
          </a:stretch>
        </p:blipFill>
        <p:spPr>
          <a:xfrm>
            <a:off x="2155994" y="5199304"/>
            <a:ext cx="2494423" cy="597622"/>
          </a:xfrm>
          <a:prstGeom prst="rect">
            <a:avLst/>
          </a:prstGeom>
        </p:spPr>
      </p:pic>
      <p:sp>
        <p:nvSpPr>
          <p:cNvPr id="21" name="箭头: 右 20">
            <a:extLst>
              <a:ext uri="{FF2B5EF4-FFF2-40B4-BE49-F238E27FC236}">
                <a16:creationId xmlns:a16="http://schemas.microsoft.com/office/drawing/2014/main" id="{A0C92FFC-3DBF-1183-9B8D-F22DC53464B0}"/>
              </a:ext>
            </a:extLst>
          </p:cNvPr>
          <p:cNvSpPr/>
          <p:nvPr/>
        </p:nvSpPr>
        <p:spPr>
          <a:xfrm>
            <a:off x="3200298" y="1311528"/>
            <a:ext cx="2276418" cy="51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可移植的</a:t>
            </a:r>
            <a:r>
              <a:rPr lang="en-US" altLang="zh-CN" dirty="0"/>
              <a:t>C</a:t>
            </a:r>
            <a:r>
              <a:rPr lang="zh-CN" altLang="en-US" dirty="0"/>
              <a:t>程序</a:t>
            </a:r>
          </a:p>
        </p:txBody>
      </p:sp>
      <p:sp>
        <p:nvSpPr>
          <p:cNvPr id="22" name="箭头: 下 21">
            <a:extLst>
              <a:ext uri="{FF2B5EF4-FFF2-40B4-BE49-F238E27FC236}">
                <a16:creationId xmlns:a16="http://schemas.microsoft.com/office/drawing/2014/main" id="{75572DB6-C6CA-E086-58BA-10E4793437A6}"/>
              </a:ext>
            </a:extLst>
          </p:cNvPr>
          <p:cNvSpPr/>
          <p:nvPr/>
        </p:nvSpPr>
        <p:spPr>
          <a:xfrm>
            <a:off x="3544828" y="1934434"/>
            <a:ext cx="510989" cy="1578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分析脚本</a:t>
            </a:r>
          </a:p>
        </p:txBody>
      </p:sp>
      <p:pic>
        <p:nvPicPr>
          <p:cNvPr id="6" name="图片 5">
            <a:extLst>
              <a:ext uri="{FF2B5EF4-FFF2-40B4-BE49-F238E27FC236}">
                <a16:creationId xmlns:a16="http://schemas.microsoft.com/office/drawing/2014/main" id="{EB33E327-3929-F9F6-8808-58FC8C5DD998}"/>
              </a:ext>
            </a:extLst>
          </p:cNvPr>
          <p:cNvPicPr>
            <a:picLocks noChangeAspect="1"/>
          </p:cNvPicPr>
          <p:nvPr/>
        </p:nvPicPr>
        <p:blipFill>
          <a:blip r:embed="rId8"/>
          <a:stretch>
            <a:fillRect/>
          </a:stretch>
        </p:blipFill>
        <p:spPr>
          <a:xfrm>
            <a:off x="252045" y="1259553"/>
            <a:ext cx="2880969" cy="1638437"/>
          </a:xfrm>
          <a:prstGeom prst="rect">
            <a:avLst/>
          </a:prstGeom>
        </p:spPr>
      </p:pic>
      <p:pic>
        <p:nvPicPr>
          <p:cNvPr id="19" name="图片 18">
            <a:extLst>
              <a:ext uri="{FF2B5EF4-FFF2-40B4-BE49-F238E27FC236}">
                <a16:creationId xmlns:a16="http://schemas.microsoft.com/office/drawing/2014/main" id="{FF922889-D2EB-4C7B-B5A9-07A68FBC469A}"/>
              </a:ext>
            </a:extLst>
          </p:cNvPr>
          <p:cNvPicPr>
            <a:picLocks noChangeAspect="1"/>
          </p:cNvPicPr>
          <p:nvPr/>
        </p:nvPicPr>
        <p:blipFill>
          <a:blip r:embed="rId9"/>
          <a:stretch>
            <a:fillRect/>
          </a:stretch>
        </p:blipFill>
        <p:spPr>
          <a:xfrm>
            <a:off x="116904" y="4963011"/>
            <a:ext cx="6693031" cy="1599354"/>
          </a:xfrm>
          <a:prstGeom prst="rect">
            <a:avLst/>
          </a:prstGeom>
          <a:solidFill>
            <a:schemeClr val="bg1"/>
          </a:solidFill>
        </p:spPr>
      </p:pic>
      <p:sp>
        <p:nvSpPr>
          <p:cNvPr id="23" name="矩形 22">
            <a:extLst>
              <a:ext uri="{FF2B5EF4-FFF2-40B4-BE49-F238E27FC236}">
                <a16:creationId xmlns:a16="http://schemas.microsoft.com/office/drawing/2014/main" id="{41E79929-1343-4D12-A139-ED49B2901365}"/>
              </a:ext>
            </a:extLst>
          </p:cNvPr>
          <p:cNvSpPr/>
          <p:nvPr/>
        </p:nvSpPr>
        <p:spPr>
          <a:xfrm>
            <a:off x="4302012" y="5536055"/>
            <a:ext cx="1033020" cy="8389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3721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nodeType="clickEffect">
                                  <p:stCondLst>
                                    <p:cond delay="0"/>
                                  </p:stCondLst>
                                  <p:childTnLst>
                                    <p:animEffect transition="out" filter="barn(inVertical)">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6" presetClass="exit" presetSubtype="21" fill="hold" grpId="1" nodeType="withEffect">
                                  <p:stCondLst>
                                    <p:cond delay="0"/>
                                  </p:stCondLst>
                                  <p:childTnLst>
                                    <p:animEffect transition="out" filter="barn(inVertical)">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22" grpId="0" animBg="1"/>
      <p:bldP spid="23" grpId="0" animBg="1"/>
      <p:bldP spid="2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功能验证</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04</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实验环境</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5" name="图片 4">
            <a:extLst>
              <a:ext uri="{FF2B5EF4-FFF2-40B4-BE49-F238E27FC236}">
                <a16:creationId xmlns:a16="http://schemas.microsoft.com/office/drawing/2014/main" id="{D611C6EC-9DD5-F988-26DB-6F239E796968}"/>
              </a:ext>
            </a:extLst>
          </p:cNvPr>
          <p:cNvPicPr>
            <a:picLocks noChangeAspect="1"/>
          </p:cNvPicPr>
          <p:nvPr/>
        </p:nvPicPr>
        <p:blipFill>
          <a:blip r:embed="rId3"/>
          <a:stretch>
            <a:fillRect/>
          </a:stretch>
        </p:blipFill>
        <p:spPr>
          <a:xfrm>
            <a:off x="912812" y="1372241"/>
            <a:ext cx="5903899" cy="4427924"/>
          </a:xfrm>
          <a:prstGeom prst="rect">
            <a:avLst/>
          </a:prstGeom>
        </p:spPr>
      </p:pic>
      <p:pic>
        <p:nvPicPr>
          <p:cNvPr id="7" name="图片 6">
            <a:extLst>
              <a:ext uri="{FF2B5EF4-FFF2-40B4-BE49-F238E27FC236}">
                <a16:creationId xmlns:a16="http://schemas.microsoft.com/office/drawing/2014/main" id="{E213E1AF-F938-501E-8F78-3FE9A3E76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8974" y="957286"/>
            <a:ext cx="4445453" cy="3334090"/>
          </a:xfrm>
          <a:prstGeom prst="rect">
            <a:avLst/>
          </a:prstGeom>
        </p:spPr>
      </p:pic>
      <p:sp>
        <p:nvSpPr>
          <p:cNvPr id="4" name="箭头: 右 3">
            <a:extLst>
              <a:ext uri="{FF2B5EF4-FFF2-40B4-BE49-F238E27FC236}">
                <a16:creationId xmlns:a16="http://schemas.microsoft.com/office/drawing/2014/main" id="{EB593795-FA89-6957-3396-60BAF4646691}"/>
              </a:ext>
            </a:extLst>
          </p:cNvPr>
          <p:cNvSpPr/>
          <p:nvPr/>
        </p:nvSpPr>
        <p:spPr>
          <a:xfrm>
            <a:off x="8346141" y="3012383"/>
            <a:ext cx="1766047" cy="632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Th232</a:t>
            </a:r>
            <a:r>
              <a:rPr lang="zh-CN" altLang="en-US" dirty="0"/>
              <a:t>源</a:t>
            </a:r>
          </a:p>
        </p:txBody>
      </p:sp>
      <p:sp>
        <p:nvSpPr>
          <p:cNvPr id="6" name="箭头: 右 5">
            <a:extLst>
              <a:ext uri="{FF2B5EF4-FFF2-40B4-BE49-F238E27FC236}">
                <a16:creationId xmlns:a16="http://schemas.microsoft.com/office/drawing/2014/main" id="{0119064A-59F1-57B3-8164-59F6DDBBA59F}"/>
              </a:ext>
            </a:extLst>
          </p:cNvPr>
          <p:cNvSpPr/>
          <p:nvPr/>
        </p:nvSpPr>
        <p:spPr>
          <a:xfrm>
            <a:off x="8346141" y="2167702"/>
            <a:ext cx="1577788" cy="5419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液闪</a:t>
            </a:r>
          </a:p>
        </p:txBody>
      </p:sp>
    </p:spTree>
    <p:extLst>
      <p:ext uri="{BB962C8B-B14F-4D97-AF65-F5344CB8AC3E}">
        <p14:creationId xmlns:p14="http://schemas.microsoft.com/office/powerpoint/2010/main" val="1840351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功能验证</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04</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496134" y="2052316"/>
            <a:ext cx="178426" cy="3511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实验结果</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面积与</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Ratio</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值二维散点图</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9" name="图片 8">
            <a:extLst>
              <a:ext uri="{FF2B5EF4-FFF2-40B4-BE49-F238E27FC236}">
                <a16:creationId xmlns:a16="http://schemas.microsoft.com/office/drawing/2014/main" id="{00D8A013-B2C2-00B2-BE6E-041E436373D7}"/>
              </a:ext>
            </a:extLst>
          </p:cNvPr>
          <p:cNvPicPr>
            <a:picLocks noChangeAspect="1"/>
          </p:cNvPicPr>
          <p:nvPr/>
        </p:nvPicPr>
        <p:blipFill>
          <a:blip r:embed="rId3"/>
          <a:stretch>
            <a:fillRect/>
          </a:stretch>
        </p:blipFill>
        <p:spPr>
          <a:xfrm>
            <a:off x="550862" y="1288176"/>
            <a:ext cx="11775891" cy="4912428"/>
          </a:xfrm>
          <a:prstGeom prst="rect">
            <a:avLst/>
          </a:prstGeom>
        </p:spPr>
      </p:pic>
      <p:sp>
        <p:nvSpPr>
          <p:cNvPr id="13" name="矩形 12">
            <a:extLst>
              <a:ext uri="{FF2B5EF4-FFF2-40B4-BE49-F238E27FC236}">
                <a16:creationId xmlns:a16="http://schemas.microsoft.com/office/drawing/2014/main" id="{0343E921-FEE5-0478-8B27-1CD668A7BBF4}"/>
              </a:ext>
            </a:extLst>
          </p:cNvPr>
          <p:cNvSpPr/>
          <p:nvPr/>
        </p:nvSpPr>
        <p:spPr>
          <a:xfrm>
            <a:off x="2265961" y="3546908"/>
            <a:ext cx="1437351" cy="792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3388A05C-BD90-B9CF-549D-09AC5CACA87F}"/>
              </a:ext>
            </a:extLst>
          </p:cNvPr>
          <p:cNvSpPr/>
          <p:nvPr/>
        </p:nvSpPr>
        <p:spPr>
          <a:xfrm>
            <a:off x="3792446" y="3635862"/>
            <a:ext cx="2285908" cy="7369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ACEA40F5-D4F4-2FF1-5CB8-335DE6D37A4A}"/>
              </a:ext>
            </a:extLst>
          </p:cNvPr>
          <p:cNvSpPr/>
          <p:nvPr/>
        </p:nvSpPr>
        <p:spPr>
          <a:xfrm>
            <a:off x="1934678" y="4400775"/>
            <a:ext cx="4769442" cy="5928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295B11E-E453-1A11-7A98-64DB8756E929}"/>
              </a:ext>
            </a:extLst>
          </p:cNvPr>
          <p:cNvSpPr txBox="1"/>
          <p:nvPr/>
        </p:nvSpPr>
        <p:spPr>
          <a:xfrm>
            <a:off x="5217742" y="5258269"/>
            <a:ext cx="995756" cy="369332"/>
          </a:xfrm>
          <a:prstGeom prst="rect">
            <a:avLst/>
          </a:prstGeom>
          <a:noFill/>
        </p:spPr>
        <p:txBody>
          <a:bodyPr wrap="square" rtlCol="0">
            <a:spAutoFit/>
          </a:bodyPr>
          <a:lstStyle/>
          <a:p>
            <a:r>
              <a:rPr lang="en-US" altLang="zh-CN" dirty="0">
                <a:solidFill>
                  <a:srgbClr val="FF0000"/>
                </a:solidFill>
              </a:rPr>
              <a:t>β</a:t>
            </a:r>
            <a:r>
              <a:rPr lang="zh-CN" altLang="en-US" dirty="0">
                <a:solidFill>
                  <a:srgbClr val="FF0000"/>
                </a:solidFill>
              </a:rPr>
              <a:t>粒子</a:t>
            </a:r>
          </a:p>
        </p:txBody>
      </p:sp>
      <p:sp>
        <p:nvSpPr>
          <p:cNvPr id="23" name="文本框 22">
            <a:extLst>
              <a:ext uri="{FF2B5EF4-FFF2-40B4-BE49-F238E27FC236}">
                <a16:creationId xmlns:a16="http://schemas.microsoft.com/office/drawing/2014/main" id="{31DF5CE1-D5A8-3FD5-F4DB-EAE8105CA1A2}"/>
              </a:ext>
            </a:extLst>
          </p:cNvPr>
          <p:cNvSpPr txBox="1"/>
          <p:nvPr/>
        </p:nvSpPr>
        <p:spPr>
          <a:xfrm>
            <a:off x="3316551" y="2686974"/>
            <a:ext cx="995756" cy="369332"/>
          </a:xfrm>
          <a:prstGeom prst="rect">
            <a:avLst/>
          </a:prstGeom>
          <a:noFill/>
        </p:spPr>
        <p:txBody>
          <a:bodyPr wrap="square" rtlCol="0">
            <a:spAutoFit/>
          </a:bodyPr>
          <a:lstStyle/>
          <a:p>
            <a:r>
              <a:rPr lang="en-US" altLang="zh-CN" dirty="0">
                <a:solidFill>
                  <a:srgbClr val="FF0000"/>
                </a:solidFill>
              </a:rPr>
              <a:t>α</a:t>
            </a:r>
            <a:r>
              <a:rPr lang="zh-CN" altLang="en-US" dirty="0">
                <a:solidFill>
                  <a:srgbClr val="FF0000"/>
                </a:solidFill>
              </a:rPr>
              <a:t>粒子</a:t>
            </a:r>
          </a:p>
        </p:txBody>
      </p:sp>
      <p:cxnSp>
        <p:nvCxnSpPr>
          <p:cNvPr id="28" name="直接箭头连接符 27">
            <a:extLst>
              <a:ext uri="{FF2B5EF4-FFF2-40B4-BE49-F238E27FC236}">
                <a16:creationId xmlns:a16="http://schemas.microsoft.com/office/drawing/2014/main" id="{591D6BEC-DA91-9D8A-1BE6-DA3A4A40485F}"/>
              </a:ext>
            </a:extLst>
          </p:cNvPr>
          <p:cNvCxnSpPr>
            <a:cxnSpLocks/>
          </p:cNvCxnSpPr>
          <p:nvPr/>
        </p:nvCxnSpPr>
        <p:spPr>
          <a:xfrm flipH="1">
            <a:off x="3295338" y="3032790"/>
            <a:ext cx="174287" cy="5439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C724F099-8E16-9FDF-19D6-4C74413D8FFC}"/>
              </a:ext>
            </a:extLst>
          </p:cNvPr>
          <p:cNvCxnSpPr>
            <a:cxnSpLocks/>
          </p:cNvCxnSpPr>
          <p:nvPr/>
        </p:nvCxnSpPr>
        <p:spPr>
          <a:xfrm>
            <a:off x="3647892" y="3051563"/>
            <a:ext cx="440029" cy="5563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40F671D7-E883-D5C2-BE46-350C52686B07}"/>
              </a:ext>
            </a:extLst>
          </p:cNvPr>
          <p:cNvCxnSpPr>
            <a:cxnSpLocks/>
          </p:cNvCxnSpPr>
          <p:nvPr/>
        </p:nvCxnSpPr>
        <p:spPr>
          <a:xfrm flipH="1" flipV="1">
            <a:off x="4888611" y="5123212"/>
            <a:ext cx="310730" cy="3313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3E528306-232E-E8CD-836E-A38E1C285017}"/>
              </a:ext>
            </a:extLst>
          </p:cNvPr>
          <p:cNvSpPr txBox="1"/>
          <p:nvPr/>
        </p:nvSpPr>
        <p:spPr>
          <a:xfrm>
            <a:off x="4941637" y="2983211"/>
            <a:ext cx="2375293" cy="369332"/>
          </a:xfrm>
          <a:prstGeom prst="rect">
            <a:avLst/>
          </a:prstGeom>
          <a:noFill/>
        </p:spPr>
        <p:txBody>
          <a:bodyPr wrap="square" rtlCol="0">
            <a:spAutoFit/>
          </a:bodyPr>
          <a:lstStyle/>
          <a:p>
            <a:r>
              <a:rPr lang="zh-CN" altLang="en-US" dirty="0">
                <a:solidFill>
                  <a:srgbClr val="FF0000"/>
                </a:solidFill>
              </a:rPr>
              <a:t>级联事件中的</a:t>
            </a:r>
            <a:r>
              <a:rPr lang="en-US" altLang="zh-CN" dirty="0">
                <a:solidFill>
                  <a:srgbClr val="FF0000"/>
                </a:solidFill>
              </a:rPr>
              <a:t>α</a:t>
            </a:r>
            <a:r>
              <a:rPr lang="zh-CN" altLang="en-US" dirty="0">
                <a:solidFill>
                  <a:srgbClr val="FF0000"/>
                </a:solidFill>
              </a:rPr>
              <a:t>粒子</a:t>
            </a:r>
          </a:p>
        </p:txBody>
      </p:sp>
      <p:cxnSp>
        <p:nvCxnSpPr>
          <p:cNvPr id="37" name="直接箭头连接符 36">
            <a:extLst>
              <a:ext uri="{FF2B5EF4-FFF2-40B4-BE49-F238E27FC236}">
                <a16:creationId xmlns:a16="http://schemas.microsoft.com/office/drawing/2014/main" id="{3C93A64C-9B85-207B-B0B5-A76D48F54534}"/>
              </a:ext>
            </a:extLst>
          </p:cNvPr>
          <p:cNvCxnSpPr>
            <a:cxnSpLocks/>
          </p:cNvCxnSpPr>
          <p:nvPr/>
        </p:nvCxnSpPr>
        <p:spPr>
          <a:xfrm flipH="1">
            <a:off x="5217742" y="3310387"/>
            <a:ext cx="404335" cy="3190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EBB7C609-D9C7-67A7-3069-9322FF1685E9}"/>
              </a:ext>
            </a:extLst>
          </p:cNvPr>
          <p:cNvSpPr txBox="1"/>
          <p:nvPr/>
        </p:nvSpPr>
        <p:spPr>
          <a:xfrm>
            <a:off x="4630211" y="6056419"/>
            <a:ext cx="2599293" cy="369332"/>
          </a:xfrm>
          <a:prstGeom prst="rect">
            <a:avLst/>
          </a:prstGeom>
          <a:noFill/>
        </p:spPr>
        <p:txBody>
          <a:bodyPr wrap="square" rtlCol="0">
            <a:spAutoFit/>
          </a:bodyPr>
          <a:lstStyle/>
          <a:p>
            <a:r>
              <a:rPr lang="zh-CN" altLang="en-US" dirty="0">
                <a:solidFill>
                  <a:srgbClr val="FF0000"/>
                </a:solidFill>
              </a:rPr>
              <a:t>面积</a:t>
            </a:r>
            <a:r>
              <a:rPr lang="en-US" altLang="zh-CN" dirty="0">
                <a:solidFill>
                  <a:srgbClr val="FF0000"/>
                </a:solidFill>
              </a:rPr>
              <a:t>-</a:t>
            </a:r>
            <a:r>
              <a:rPr lang="zh-CN" altLang="en-US" dirty="0">
                <a:solidFill>
                  <a:srgbClr val="FF0000"/>
                </a:solidFill>
              </a:rPr>
              <a:t>代表能量，正相关</a:t>
            </a:r>
          </a:p>
        </p:txBody>
      </p:sp>
      <p:sp>
        <p:nvSpPr>
          <p:cNvPr id="41" name="文本框 40">
            <a:extLst>
              <a:ext uri="{FF2B5EF4-FFF2-40B4-BE49-F238E27FC236}">
                <a16:creationId xmlns:a16="http://schemas.microsoft.com/office/drawing/2014/main" id="{DD186D81-E367-7D01-77D1-3ADB15E564F3}"/>
              </a:ext>
            </a:extLst>
          </p:cNvPr>
          <p:cNvSpPr txBox="1"/>
          <p:nvPr/>
        </p:nvSpPr>
        <p:spPr>
          <a:xfrm rot="16200000">
            <a:off x="-1296933" y="1721458"/>
            <a:ext cx="3281567" cy="369332"/>
          </a:xfrm>
          <a:prstGeom prst="rect">
            <a:avLst/>
          </a:prstGeom>
          <a:noFill/>
        </p:spPr>
        <p:txBody>
          <a:bodyPr wrap="square" rtlCol="0">
            <a:spAutoFit/>
          </a:bodyPr>
          <a:lstStyle/>
          <a:p>
            <a:r>
              <a:rPr lang="en-US" altLang="zh-CN" dirty="0">
                <a:solidFill>
                  <a:srgbClr val="FF0000"/>
                </a:solidFill>
              </a:rPr>
              <a:t>Ratio</a:t>
            </a:r>
            <a:endParaRPr lang="zh-CN" altLang="en-US" dirty="0">
              <a:solidFill>
                <a:srgbClr val="FF0000"/>
              </a:solidFill>
            </a:endParaRPr>
          </a:p>
        </p:txBody>
      </p:sp>
      <p:pic>
        <p:nvPicPr>
          <p:cNvPr id="25" name="图片 24">
            <a:extLst>
              <a:ext uri="{FF2B5EF4-FFF2-40B4-BE49-F238E27FC236}">
                <a16:creationId xmlns:a16="http://schemas.microsoft.com/office/drawing/2014/main" id="{1DFAB1FC-D335-4171-92FE-C841DA30CD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8883" y="522901"/>
            <a:ext cx="4117002" cy="3087752"/>
          </a:xfrm>
          <a:prstGeom prst="rect">
            <a:avLst/>
          </a:prstGeom>
          <a:noFill/>
          <a:ln>
            <a:noFill/>
          </a:ln>
        </p:spPr>
      </p:pic>
      <p:pic>
        <p:nvPicPr>
          <p:cNvPr id="26" name="图片 25">
            <a:extLst>
              <a:ext uri="{FF2B5EF4-FFF2-40B4-BE49-F238E27FC236}">
                <a16:creationId xmlns:a16="http://schemas.microsoft.com/office/drawing/2014/main" id="{D39B6065-22F1-4C0E-A706-11D71002DAAE}"/>
              </a:ext>
            </a:extLst>
          </p:cNvPr>
          <p:cNvPicPr>
            <a:picLocks noChangeAspect="1"/>
          </p:cNvPicPr>
          <p:nvPr/>
        </p:nvPicPr>
        <p:blipFill>
          <a:blip r:embed="rId5"/>
          <a:stretch>
            <a:fillRect/>
          </a:stretch>
        </p:blipFill>
        <p:spPr>
          <a:xfrm>
            <a:off x="9117417" y="1715577"/>
            <a:ext cx="2449836" cy="4529109"/>
          </a:xfrm>
          <a:prstGeom prst="rect">
            <a:avLst/>
          </a:prstGeom>
          <a:solidFill>
            <a:schemeClr val="bg1"/>
          </a:solidFill>
        </p:spPr>
      </p:pic>
      <p:cxnSp>
        <p:nvCxnSpPr>
          <p:cNvPr id="27" name="直接箭头连接符 26">
            <a:extLst>
              <a:ext uri="{FF2B5EF4-FFF2-40B4-BE49-F238E27FC236}">
                <a16:creationId xmlns:a16="http://schemas.microsoft.com/office/drawing/2014/main" id="{7F2C5DD7-BF20-491C-8808-F10DE022889A}"/>
              </a:ext>
            </a:extLst>
          </p:cNvPr>
          <p:cNvCxnSpPr>
            <a:cxnSpLocks/>
          </p:cNvCxnSpPr>
          <p:nvPr/>
        </p:nvCxnSpPr>
        <p:spPr>
          <a:xfrm>
            <a:off x="6305167" y="3352543"/>
            <a:ext cx="4525743" cy="20619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522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par>
                                <p:cTn id="68" presetID="22" presetClass="entr" presetSubtype="4"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par>
                                <p:cTn id="71" presetID="47"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3" grpId="0" animBg="1"/>
      <p:bldP spid="18" grpId="0" animBg="1"/>
      <p:bldP spid="19" grpId="0" animBg="1"/>
      <p:bldP spid="22" grpId="0"/>
      <p:bldP spid="23"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功能验证</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04</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实验结果</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级联事件提取</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4" name="图片 3">
            <a:extLst>
              <a:ext uri="{FF2B5EF4-FFF2-40B4-BE49-F238E27FC236}">
                <a16:creationId xmlns:a16="http://schemas.microsoft.com/office/drawing/2014/main" id="{F4EDED21-EC0A-BB5B-9A14-7DFC8D3964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9970" y="1160004"/>
            <a:ext cx="3633363" cy="2725022"/>
          </a:xfrm>
          <a:prstGeom prst="rect">
            <a:avLst/>
          </a:prstGeom>
          <a:noFill/>
          <a:ln>
            <a:noFill/>
          </a:ln>
        </p:spPr>
      </p:pic>
      <p:pic>
        <p:nvPicPr>
          <p:cNvPr id="5" name="图片 4">
            <a:extLst>
              <a:ext uri="{FF2B5EF4-FFF2-40B4-BE49-F238E27FC236}">
                <a16:creationId xmlns:a16="http://schemas.microsoft.com/office/drawing/2014/main" id="{124D5AFD-BE14-96CA-2D44-484DF266D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896" y="604853"/>
            <a:ext cx="5274310" cy="3956050"/>
          </a:xfrm>
          <a:prstGeom prst="rect">
            <a:avLst/>
          </a:prstGeom>
        </p:spPr>
      </p:pic>
      <p:pic>
        <p:nvPicPr>
          <p:cNvPr id="7" name="图片 6">
            <a:extLst>
              <a:ext uri="{FF2B5EF4-FFF2-40B4-BE49-F238E27FC236}">
                <a16:creationId xmlns:a16="http://schemas.microsoft.com/office/drawing/2014/main" id="{736B0466-2C5F-27A7-BF18-2658A6B6EE56}"/>
              </a:ext>
            </a:extLst>
          </p:cNvPr>
          <p:cNvPicPr>
            <a:picLocks noChangeAspect="1"/>
          </p:cNvPicPr>
          <p:nvPr/>
        </p:nvPicPr>
        <p:blipFill>
          <a:blip r:embed="rId5"/>
          <a:stretch>
            <a:fillRect/>
          </a:stretch>
        </p:blipFill>
        <p:spPr>
          <a:xfrm>
            <a:off x="6960248" y="4595862"/>
            <a:ext cx="3713080" cy="1314795"/>
          </a:xfrm>
          <a:prstGeom prst="rect">
            <a:avLst/>
          </a:prstGeom>
        </p:spPr>
      </p:pic>
      <p:pic>
        <p:nvPicPr>
          <p:cNvPr id="8" name="图片 7">
            <a:extLst>
              <a:ext uri="{FF2B5EF4-FFF2-40B4-BE49-F238E27FC236}">
                <a16:creationId xmlns:a16="http://schemas.microsoft.com/office/drawing/2014/main" id="{DDE8763D-92BA-48BB-E36D-1420A5EA4265}"/>
              </a:ext>
            </a:extLst>
          </p:cNvPr>
          <p:cNvPicPr>
            <a:picLocks noChangeAspect="1"/>
          </p:cNvPicPr>
          <p:nvPr/>
        </p:nvPicPr>
        <p:blipFill>
          <a:blip r:embed="rId6"/>
          <a:stretch>
            <a:fillRect/>
          </a:stretch>
        </p:blipFill>
        <p:spPr>
          <a:xfrm>
            <a:off x="502413" y="1306567"/>
            <a:ext cx="2500374" cy="4622541"/>
          </a:xfrm>
          <a:prstGeom prst="rect">
            <a:avLst/>
          </a:prstGeom>
        </p:spPr>
      </p:pic>
      <p:sp>
        <p:nvSpPr>
          <p:cNvPr id="9" name="文本框 8">
            <a:extLst>
              <a:ext uri="{FF2B5EF4-FFF2-40B4-BE49-F238E27FC236}">
                <a16:creationId xmlns:a16="http://schemas.microsoft.com/office/drawing/2014/main" id="{5751FB3F-FAB2-EBF9-9784-05BB09F6A1CA}"/>
              </a:ext>
            </a:extLst>
          </p:cNvPr>
          <p:cNvSpPr txBox="1"/>
          <p:nvPr/>
        </p:nvSpPr>
        <p:spPr>
          <a:xfrm>
            <a:off x="3299148" y="4693638"/>
            <a:ext cx="3079689" cy="1200329"/>
          </a:xfrm>
          <a:prstGeom prst="rect">
            <a:avLst/>
          </a:prstGeom>
          <a:noFill/>
        </p:spPr>
        <p:txBody>
          <a:bodyPr wrap="none" rtlCol="0">
            <a:spAutoFit/>
          </a:bodyPr>
          <a:lstStyle/>
          <a:p>
            <a:r>
              <a:rPr lang="zh-CN" altLang="en-US" dirty="0"/>
              <a:t>拟合级联事件半衰期为</a:t>
            </a:r>
            <a:r>
              <a:rPr lang="en-US" altLang="zh-CN" dirty="0"/>
              <a:t>306ns</a:t>
            </a:r>
          </a:p>
          <a:p>
            <a:r>
              <a:rPr lang="zh-CN" altLang="en-US" dirty="0"/>
              <a:t>与理论半衰期接近</a:t>
            </a:r>
            <a:endParaRPr lang="en-US" altLang="zh-CN" dirty="0"/>
          </a:p>
          <a:p>
            <a:r>
              <a:rPr lang="zh-CN" altLang="en-US" dirty="0"/>
              <a:t>成功提取出级联衰变事件</a:t>
            </a:r>
            <a:endParaRPr lang="en-US" altLang="zh-CN" dirty="0"/>
          </a:p>
          <a:p>
            <a:r>
              <a:rPr lang="zh-CN" altLang="en-US" dirty="0"/>
              <a:t>提取结果与仪器结果近似</a:t>
            </a:r>
          </a:p>
        </p:txBody>
      </p:sp>
      <p:sp>
        <p:nvSpPr>
          <p:cNvPr id="6" name="矩形 5">
            <a:extLst>
              <a:ext uri="{FF2B5EF4-FFF2-40B4-BE49-F238E27FC236}">
                <a16:creationId xmlns:a16="http://schemas.microsoft.com/office/drawing/2014/main" id="{D05D1CFE-5BE7-F97E-8C20-1B81D3889FB3}"/>
              </a:ext>
            </a:extLst>
          </p:cNvPr>
          <p:cNvSpPr/>
          <p:nvPr/>
        </p:nvSpPr>
        <p:spPr>
          <a:xfrm>
            <a:off x="7982174" y="5582912"/>
            <a:ext cx="2034988" cy="245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206DA7B-70D2-AC3F-39F6-6D7C9F4F7B90}"/>
              </a:ext>
            </a:extLst>
          </p:cNvPr>
          <p:cNvSpPr txBox="1"/>
          <p:nvPr/>
        </p:nvSpPr>
        <p:spPr>
          <a:xfrm>
            <a:off x="4378854" y="1726587"/>
            <a:ext cx="995756" cy="369332"/>
          </a:xfrm>
          <a:prstGeom prst="rect">
            <a:avLst/>
          </a:prstGeom>
          <a:noFill/>
        </p:spPr>
        <p:txBody>
          <a:bodyPr wrap="square" rtlCol="0">
            <a:spAutoFit/>
          </a:bodyPr>
          <a:lstStyle/>
          <a:p>
            <a:r>
              <a:rPr lang="en-US" altLang="zh-CN" dirty="0">
                <a:solidFill>
                  <a:srgbClr val="FF0000"/>
                </a:solidFill>
              </a:rPr>
              <a:t>α</a:t>
            </a:r>
            <a:r>
              <a:rPr lang="zh-CN" altLang="en-US" dirty="0">
                <a:solidFill>
                  <a:srgbClr val="FF0000"/>
                </a:solidFill>
              </a:rPr>
              <a:t>粒子</a:t>
            </a:r>
          </a:p>
        </p:txBody>
      </p:sp>
      <p:sp>
        <p:nvSpPr>
          <p:cNvPr id="18" name="文本框 17">
            <a:extLst>
              <a:ext uri="{FF2B5EF4-FFF2-40B4-BE49-F238E27FC236}">
                <a16:creationId xmlns:a16="http://schemas.microsoft.com/office/drawing/2014/main" id="{FBCB5384-C791-EF5B-9806-05201C635E20}"/>
              </a:ext>
            </a:extLst>
          </p:cNvPr>
          <p:cNvSpPr txBox="1"/>
          <p:nvPr/>
        </p:nvSpPr>
        <p:spPr>
          <a:xfrm>
            <a:off x="3595073" y="2933294"/>
            <a:ext cx="995756" cy="369332"/>
          </a:xfrm>
          <a:prstGeom prst="rect">
            <a:avLst/>
          </a:prstGeom>
          <a:noFill/>
        </p:spPr>
        <p:txBody>
          <a:bodyPr wrap="square" rtlCol="0">
            <a:spAutoFit/>
          </a:bodyPr>
          <a:lstStyle/>
          <a:p>
            <a:r>
              <a:rPr lang="en-US" altLang="zh-CN" dirty="0">
                <a:solidFill>
                  <a:srgbClr val="FF0000"/>
                </a:solidFill>
              </a:rPr>
              <a:t>β</a:t>
            </a:r>
            <a:r>
              <a:rPr lang="zh-CN" altLang="en-US" dirty="0">
                <a:solidFill>
                  <a:srgbClr val="FF0000"/>
                </a:solidFill>
              </a:rPr>
              <a:t>粒子</a:t>
            </a:r>
          </a:p>
        </p:txBody>
      </p:sp>
    </p:spTree>
    <p:extLst>
      <p:ext uri="{BB962C8B-B14F-4D97-AF65-F5344CB8AC3E}">
        <p14:creationId xmlns:p14="http://schemas.microsoft.com/office/powerpoint/2010/main" val="2791345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课题总结</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05</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13" name="文本框 12">
            <a:extLst>
              <a:ext uri="{FF2B5EF4-FFF2-40B4-BE49-F238E27FC236}">
                <a16:creationId xmlns:a16="http://schemas.microsoft.com/office/drawing/2014/main" id="{78A58D2E-9DF5-4A7B-82E5-1B0C50795226}"/>
              </a:ext>
            </a:extLst>
          </p:cNvPr>
          <p:cNvSpPr txBox="1"/>
          <p:nvPr/>
        </p:nvSpPr>
        <p:spPr>
          <a:xfrm>
            <a:off x="710741" y="2379127"/>
            <a:ext cx="10752666" cy="1405193"/>
          </a:xfrm>
          <a:prstGeom prst="rect">
            <a:avLst/>
          </a:prstGeom>
          <a:noFill/>
        </p:spPr>
        <p:txBody>
          <a:bodyPr wrap="square">
            <a:spAutoFit/>
          </a:bodyPr>
          <a:lstStyle/>
          <a:p>
            <a:pPr>
              <a:lnSpc>
                <a:spcPct val="150000"/>
              </a:lnSpc>
            </a:pPr>
            <a:r>
              <a:rPr lang="zh-CN" altLang="en-US" sz="2000" dirty="0">
                <a:latin typeface="宋体" panose="02010600030101010101" pitchFamily="2" charset="-122"/>
                <a:ea typeface="宋体" panose="02010600030101010101" pitchFamily="2" charset="-122"/>
              </a:rPr>
              <a:t>完成测氡仪数采系统软硬件设计，具备低功耗、小型化的优势</a:t>
            </a:r>
            <a:endParaRPr lang="en-US" altLang="zh-CN" sz="2000" dirty="0">
              <a:latin typeface="宋体" panose="02010600030101010101" pitchFamily="2" charset="-122"/>
              <a:ea typeface="宋体" panose="02010600030101010101" pitchFamily="2" charset="-122"/>
            </a:endParaRPr>
          </a:p>
          <a:p>
            <a:pPr>
              <a:lnSpc>
                <a:spcPct val="150000"/>
              </a:lnSpc>
            </a:pPr>
            <a:r>
              <a:rPr lang="zh-CN" altLang="en-US" sz="2000" dirty="0">
                <a:latin typeface="宋体" panose="02010600030101010101" pitchFamily="2" charset="-122"/>
                <a:ea typeface="宋体" panose="02010600030101010101" pitchFamily="2" charset="-122"/>
              </a:rPr>
              <a:t>数采系统采用波形分辨算法，可以可靠探测低剂量衰变事件</a:t>
            </a:r>
            <a:endParaRPr lang="en-US" altLang="zh-CN" sz="2000" dirty="0">
              <a:latin typeface="宋体" panose="02010600030101010101" pitchFamily="2" charset="-122"/>
              <a:ea typeface="宋体" panose="02010600030101010101" pitchFamily="2" charset="-122"/>
            </a:endParaRPr>
          </a:p>
          <a:p>
            <a:pPr>
              <a:lnSpc>
                <a:spcPct val="150000"/>
              </a:lnSpc>
            </a:pPr>
            <a:r>
              <a:rPr lang="zh-CN" altLang="en-US" sz="2000" dirty="0">
                <a:latin typeface="宋体" panose="02010600030101010101" pitchFamily="2" charset="-122"/>
                <a:ea typeface="宋体" panose="02010600030101010101" pitchFamily="2" charset="-122"/>
              </a:rPr>
              <a:t>测氡仪可以完成能谱与氡浓度计量</a:t>
            </a:r>
            <a:endParaRPr lang="en-US" altLang="zh-CN" sz="2000" dirty="0">
              <a:latin typeface="宋体" panose="02010600030101010101" pitchFamily="2" charset="-122"/>
              <a:ea typeface="宋体" panose="02010600030101010101" pitchFamily="2" charset="-122"/>
            </a:endParaRPr>
          </a:p>
        </p:txBody>
      </p:sp>
      <p:pic>
        <p:nvPicPr>
          <p:cNvPr id="8" name="图片 7">
            <a:extLst>
              <a:ext uri="{FF2B5EF4-FFF2-40B4-BE49-F238E27FC236}">
                <a16:creationId xmlns:a16="http://schemas.microsoft.com/office/drawing/2014/main" id="{58124A91-0A73-4B34-9F01-2E60109D029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44" b="90156" l="10000" r="90000">
                        <a14:foregroundMark x1="48438" y1="49453" x2="45833" y2="3984"/>
                        <a14:foregroundMark x1="50625" y1="47578" x2="51563" y2="75859"/>
                        <a14:foregroundMark x1="56458" y1="43750" x2="55521" y2="49609"/>
                        <a14:foregroundMark x1="57188" y1="44375" x2="56250" y2="49609"/>
                        <a14:foregroundMark x1="57396" y1="44375" x2="56979" y2="47969"/>
                        <a14:foregroundMark x1="57917" y1="43047" x2="57396" y2="49609"/>
                        <a14:foregroundMark x1="37083" y1="5625" x2="36875" y2="4375"/>
                        <a14:foregroundMark x1="45625" y1="2500" x2="45625" y2="2500"/>
                        <a14:foregroundMark x1="50208" y1="2734" x2="50208" y2="2734"/>
                        <a14:foregroundMark x1="48958" y1="2734" x2="48958" y2="2734"/>
                        <a14:foregroundMark x1="49167" y1="2344" x2="49167" y2="2344"/>
                        <a14:foregroundMark x1="51146" y1="2500" x2="51146" y2="2500"/>
                        <a14:foregroundMark x1="39479" y1="39141" x2="39479" y2="39141"/>
                        <a14:foregroundMark x1="39479" y1="39141" x2="40208" y2="37969"/>
                        <a14:foregroundMark x1="47604" y1="90156" x2="49271" y2="90156"/>
                        <a14:foregroundMark x1="53229" y1="89219" x2="54583" y2="88906"/>
                        <a14:foregroundMark x1="56250" y1="86563" x2="51979" y2="88594"/>
                        <a14:backgroundMark x1="29583" y1="57578" x2="25521" y2="22578"/>
                        <a14:backgroundMark x1="63854" y1="14609" x2="67083" y2="49766"/>
                        <a14:backgroundMark x1="57188" y1="26250" x2="57396" y2="19922"/>
                        <a14:backgroundMark x1="58542" y1="24453" x2="59792" y2="34375"/>
                        <a14:backgroundMark x1="34167" y1="42188" x2="35938" y2="36719"/>
                        <a14:backgroundMark x1="34479" y1="34375" x2="32813" y2="19219"/>
                        <a14:backgroundMark x1="36146" y1="28438" x2="36146" y2="31484"/>
                        <a14:backgroundMark x1="36354" y1="27344" x2="37083" y2="31094"/>
                        <a14:backgroundMark x1="62083" y1="48047" x2="61875" y2="42188"/>
                      </a14:backgroundRemoval>
                    </a14:imgEffect>
                  </a14:imgLayer>
                </a14:imgProps>
              </a:ext>
              <a:ext uri="{28A0092B-C50C-407E-A947-70E740481C1C}">
                <a14:useLocalDpi xmlns:a14="http://schemas.microsoft.com/office/drawing/2010/main" val="0"/>
              </a:ext>
            </a:extLst>
          </a:blip>
          <a:stretch>
            <a:fillRect/>
          </a:stretch>
        </p:blipFill>
        <p:spPr>
          <a:xfrm>
            <a:off x="7455341" y="1001785"/>
            <a:ext cx="3973074" cy="5297432"/>
          </a:xfrm>
          <a:prstGeom prst="rect">
            <a:avLst/>
          </a:prstGeom>
        </p:spPr>
      </p:pic>
    </p:spTree>
    <p:extLst>
      <p:ext uri="{BB962C8B-B14F-4D97-AF65-F5344CB8AC3E}">
        <p14:creationId xmlns:p14="http://schemas.microsoft.com/office/powerpoint/2010/main" val="2756442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051993" y="2967874"/>
            <a:ext cx="8170863" cy="769441"/>
          </a:xfrm>
          <a:prstGeom prst="rect">
            <a:avLst/>
          </a:prstGeom>
          <a:noFill/>
        </p:spPr>
        <p:txBody>
          <a:bodyPr>
            <a:spAutoFit/>
          </a:bodyPr>
          <a:lstStyle/>
          <a:p>
            <a:pPr algn="ctr" eaLnBrk="1" fontAlgn="auto" hangingPunct="1">
              <a:spcBef>
                <a:spcPts val="0"/>
              </a:spcBef>
              <a:spcAft>
                <a:spcPts val="0"/>
              </a:spcAft>
              <a:defRPr/>
            </a:pPr>
            <a:r>
              <a:rPr lang="zh-CN" altLang="en-US" sz="4400" b="1" spc="600" dirty="0">
                <a:solidFill>
                  <a:srgbClr val="044875"/>
                </a:solidFill>
                <a:latin typeface="微软雅黑" panose="020B0503020204020204" pitchFamily="34" charset="-122"/>
                <a:ea typeface="微软雅黑" panose="020B0503020204020204" pitchFamily="34" charset="-122"/>
              </a:rPr>
              <a:t>谢谢</a:t>
            </a:r>
            <a:endParaRPr lang="en-US" altLang="zh-CN" sz="4400" b="1" spc="600" dirty="0">
              <a:solidFill>
                <a:srgbClr val="044875"/>
              </a:solidFill>
              <a:latin typeface="微软雅黑" panose="020B0503020204020204" pitchFamily="34" charset="-122"/>
              <a:ea typeface="微软雅黑" panose="020B0503020204020204" pitchFamily="34" charset="-122"/>
            </a:endParaRPr>
          </a:p>
        </p:txBody>
      </p:sp>
      <p:grpSp>
        <p:nvGrpSpPr>
          <p:cNvPr id="26" name="组合 25"/>
          <p:cNvGrpSpPr>
            <a:grpSpLocks/>
          </p:cNvGrpSpPr>
          <p:nvPr/>
        </p:nvGrpSpPr>
        <p:grpSpPr bwMode="auto">
          <a:xfrm>
            <a:off x="4172744" y="3975440"/>
            <a:ext cx="3846512" cy="361950"/>
            <a:chOff x="4154888" y="3453573"/>
            <a:chExt cx="3846874" cy="361046"/>
          </a:xfrm>
        </p:grpSpPr>
        <p:cxnSp>
          <p:nvCxnSpPr>
            <p:cNvPr id="27" name="直接连接符 26"/>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flipV="1">
              <a:off x="5872725" y="3459907"/>
              <a:ext cx="411201" cy="354712"/>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3" name="矩形 32"/>
          <p:cNvSpPr/>
          <p:nvPr/>
        </p:nvSpPr>
        <p:spPr>
          <a:xfrm>
            <a:off x="1600201" y="2257425"/>
            <a:ext cx="8956675" cy="2382838"/>
          </a:xfrm>
          <a:prstGeom prst="rect">
            <a:avLst/>
          </a:prstGeom>
          <a:noFill/>
          <a:ln w="28575">
            <a:solidFill>
              <a:srgbClr val="0448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4" name="组合 33"/>
          <p:cNvGrpSpPr>
            <a:grpSpLocks/>
          </p:cNvGrpSpPr>
          <p:nvPr/>
        </p:nvGrpSpPr>
        <p:grpSpPr bwMode="auto">
          <a:xfrm>
            <a:off x="10290177" y="4325938"/>
            <a:ext cx="1109663" cy="1130300"/>
            <a:chOff x="2666985" y="682103"/>
            <a:chExt cx="1109138" cy="1131217"/>
          </a:xfrm>
        </p:grpSpPr>
        <p:sp>
          <p:nvSpPr>
            <p:cNvPr id="35" name="矩形 34"/>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矩形 35"/>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矩形 36"/>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8" name="组合 37"/>
          <p:cNvGrpSpPr>
            <a:grpSpLocks/>
          </p:cNvGrpSpPr>
          <p:nvPr/>
        </p:nvGrpSpPr>
        <p:grpSpPr bwMode="auto">
          <a:xfrm>
            <a:off x="792163" y="1462090"/>
            <a:ext cx="1109663" cy="1131887"/>
            <a:chOff x="2666985" y="682103"/>
            <a:chExt cx="1109138" cy="1131217"/>
          </a:xfrm>
        </p:grpSpPr>
        <p:sp>
          <p:nvSpPr>
            <p:cNvPr id="39" name="矩形 38"/>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矩形 39"/>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矩形 40"/>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2" name="矩形 41"/>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矩形 42"/>
          <p:cNvSpPr/>
          <p:nvPr/>
        </p:nvSpPr>
        <p:spPr>
          <a:xfrm>
            <a:off x="10439401" y="6523038"/>
            <a:ext cx="17526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矩形 43"/>
          <p:cNvSpPr/>
          <p:nvPr/>
        </p:nvSpPr>
        <p:spPr>
          <a:xfrm>
            <a:off x="0" y="6523038"/>
            <a:ext cx="104394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文本框 45"/>
          <p:cNvSpPr txBox="1"/>
          <p:nvPr/>
        </p:nvSpPr>
        <p:spPr>
          <a:xfrm>
            <a:off x="3094724" y="1908154"/>
            <a:ext cx="5967203" cy="58477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spAutoFit/>
          </a:bodyPr>
          <a:lstStyle/>
          <a:p>
            <a:pPr algn="ctr" eaLnBrk="1" fontAlgn="auto" hangingPunct="1">
              <a:spcBef>
                <a:spcPts val="0"/>
              </a:spcBef>
              <a:spcAft>
                <a:spcPts val="0"/>
              </a:spcAft>
              <a:defRPr/>
            </a:pPr>
            <a:endParaRPr lang="zh-CN" altLang="en-US" sz="3200" dirty="0">
              <a:solidFill>
                <a:srgbClr val="044875"/>
              </a:solidFill>
              <a:latin typeface="+mj-lt"/>
              <a:ea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right)">
                                      <p:cBhvr>
                                        <p:cTn id="13" dur="500"/>
                                        <p:tgtEl>
                                          <p:spTgt spid="43"/>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2"/>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82550"/>
            <a:ext cx="3541713" cy="584775"/>
            <a:chOff x="551544" y="82976"/>
            <a:chExt cx="3540397" cy="583764"/>
          </a:xfrm>
        </p:grpSpPr>
        <p:sp>
          <p:nvSpPr>
            <p:cNvPr id="6170" name="文本框 4"/>
            <p:cNvSpPr txBox="1">
              <a:spLocks noChangeArrowheads="1"/>
            </p:cNvSpPr>
            <p:nvPr/>
          </p:nvSpPr>
          <p:spPr bwMode="auto">
            <a:xfrm>
              <a:off x="800100" y="111278"/>
              <a:ext cx="3291841" cy="52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zh-CN" altLang="en-US" dirty="0">
                  <a:solidFill>
                    <a:srgbClr val="044875"/>
                  </a:solidFill>
                  <a:latin typeface="微软雅黑" pitchFamily="34" charset="-122"/>
                  <a:ea typeface="微软雅黑" pitchFamily="34" charset="-122"/>
                </a:rPr>
                <a:t>项目背景</a:t>
              </a:r>
            </a:p>
          </p:txBody>
        </p:sp>
        <p:sp>
          <p:nvSpPr>
            <p:cNvPr id="6" name="文本框 5"/>
            <p:cNvSpPr txBox="1"/>
            <p:nvPr/>
          </p:nvSpPr>
          <p:spPr>
            <a:xfrm>
              <a:off x="551544" y="82976"/>
              <a:ext cx="723631" cy="583764"/>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7" name="矩形 6"/>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标题 1">
            <a:extLst>
              <a:ext uri="{FF2B5EF4-FFF2-40B4-BE49-F238E27FC236}">
                <a16:creationId xmlns:a16="http://schemas.microsoft.com/office/drawing/2014/main" id="{F4CFD6DA-DE30-741C-F274-4AB65F6318E8}"/>
              </a:ext>
            </a:extLst>
          </p:cNvPr>
          <p:cNvSpPr txBox="1">
            <a:spLocks/>
          </p:cNvSpPr>
          <p:nvPr/>
        </p:nvSpPr>
        <p:spPr>
          <a:xfrm>
            <a:off x="499269" y="718958"/>
            <a:ext cx="10515600" cy="5207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kern="100" dirty="0">
                <a:solidFill>
                  <a:srgbClr val="4472C4">
                    <a:lumMod val="75000"/>
                  </a:srgbClr>
                </a:solidFill>
                <a:latin typeface="Calibri" pitchFamily="34" charset="0"/>
                <a:ea typeface="黑体" panose="02010609060101010101" pitchFamily="49" charset="-122"/>
                <a:cs typeface="Times New Roman" panose="02020603050405020304" pitchFamily="18" charset="0"/>
              </a:rPr>
              <a:t>项目背景</a:t>
            </a:r>
            <a:r>
              <a:rPr lang="en-US" altLang="zh-CN" sz="2800" b="1" kern="100" dirty="0">
                <a:solidFill>
                  <a:srgbClr val="4472C4">
                    <a:lumMod val="75000"/>
                  </a:srgbClr>
                </a:solidFill>
                <a:latin typeface="Calibri" pitchFamily="34" charset="0"/>
                <a:ea typeface="黑体" panose="02010609060101010101" pitchFamily="49" charset="-122"/>
                <a:cs typeface="Times New Roman" panose="02020603050405020304" pitchFamily="18" charset="0"/>
              </a:rPr>
              <a:t>-</a:t>
            </a:r>
            <a:r>
              <a:rPr lang="zh-CN" altLang="en-US" sz="2800" b="1" kern="100" dirty="0">
                <a:solidFill>
                  <a:srgbClr val="4472C4">
                    <a:lumMod val="75000"/>
                  </a:srgbClr>
                </a:solidFill>
                <a:latin typeface="Calibri" pitchFamily="34" charset="0"/>
                <a:ea typeface="黑体" panose="02010609060101010101" pitchFamily="49" charset="-122"/>
                <a:cs typeface="Times New Roman" panose="02020603050405020304" pitchFamily="18" charset="0"/>
              </a:rPr>
              <a:t>地震氡活动监测</a:t>
            </a:r>
          </a:p>
        </p:txBody>
      </p:sp>
      <p:sp>
        <p:nvSpPr>
          <p:cNvPr id="13" name="文本框 12">
            <a:extLst>
              <a:ext uri="{FF2B5EF4-FFF2-40B4-BE49-F238E27FC236}">
                <a16:creationId xmlns:a16="http://schemas.microsoft.com/office/drawing/2014/main" id="{CCCBB088-6B4B-4DBC-3535-A29E679D15E4}"/>
              </a:ext>
            </a:extLst>
          </p:cNvPr>
          <p:cNvSpPr txBox="1"/>
          <p:nvPr/>
        </p:nvSpPr>
        <p:spPr>
          <a:xfrm>
            <a:off x="9192844" y="4859186"/>
            <a:ext cx="2048523" cy="1421928"/>
          </a:xfrm>
          <a:prstGeom prst="rect">
            <a:avLst/>
          </a:prstGeom>
          <a:noFill/>
        </p:spPr>
        <p:txBody>
          <a:bodyPr wrap="square">
            <a:spAutoFit/>
          </a:bodyPr>
          <a:lstStyle/>
          <a:p>
            <a:pPr>
              <a:lnSpc>
                <a:spcPct val="90000"/>
              </a:lnSpc>
              <a:spcBef>
                <a:spcPts val="1000"/>
              </a:spcBef>
            </a:pPr>
            <a:r>
              <a:rPr lang="zh-CN" altLang="en-US" sz="1600" dirty="0">
                <a:latin typeface="Times New Roman" panose="02020603050405020304" pitchFamily="18" charset="0"/>
                <a:ea typeface="宋体" panose="02010600030101010101" pitchFamily="2" charset="-122"/>
              </a:rPr>
              <a:t>红色：火山带</a:t>
            </a:r>
            <a:br>
              <a:rPr lang="zh-CN" altLang="en-US" sz="1600" dirty="0">
                <a:latin typeface="Times New Roman" panose="02020603050405020304" pitchFamily="18" charset="0"/>
                <a:ea typeface="宋体" panose="02010600030101010101" pitchFamily="2" charset="-122"/>
              </a:rPr>
            </a:br>
            <a:r>
              <a:rPr lang="zh-CN" altLang="en-US" sz="1600" dirty="0">
                <a:latin typeface="Times New Roman" panose="02020603050405020304" pitchFamily="18" charset="0"/>
                <a:ea typeface="宋体" panose="02010600030101010101" pitchFamily="2" charset="-122"/>
              </a:rPr>
              <a:t>蓝色：南海地震带</a:t>
            </a:r>
            <a:br>
              <a:rPr lang="zh-CN" altLang="en-US" sz="1600" dirty="0">
                <a:latin typeface="Times New Roman" panose="02020603050405020304" pitchFamily="18" charset="0"/>
                <a:ea typeface="宋体" panose="02010600030101010101" pitchFamily="2" charset="-122"/>
              </a:rPr>
            </a:br>
            <a:r>
              <a:rPr lang="zh-CN" altLang="en-US" sz="1600" dirty="0">
                <a:latin typeface="Times New Roman" panose="02020603050405020304" pitchFamily="18" charset="0"/>
                <a:ea typeface="宋体" panose="02010600030101010101" pitchFamily="2" charset="-122"/>
              </a:rPr>
              <a:t>黄色：中原地震带</a:t>
            </a:r>
            <a:br>
              <a:rPr lang="zh-CN" altLang="en-US" sz="1600" dirty="0">
                <a:latin typeface="Times New Roman" panose="02020603050405020304" pitchFamily="18" charset="0"/>
                <a:ea typeface="宋体" panose="02010600030101010101" pitchFamily="2" charset="-122"/>
              </a:rPr>
            </a:br>
            <a:r>
              <a:rPr lang="zh-CN" altLang="en-US" sz="1600" dirty="0">
                <a:latin typeface="Times New Roman" panose="02020603050405020304" pitchFamily="18" charset="0"/>
                <a:ea typeface="宋体" panose="02010600030101010101" pitchFamily="2" charset="-122"/>
              </a:rPr>
              <a:t>橙色：东北地震带</a:t>
            </a:r>
            <a:br>
              <a:rPr lang="zh-CN" altLang="en-US" sz="1600" dirty="0">
                <a:latin typeface="Times New Roman" panose="02020603050405020304" pitchFamily="18" charset="0"/>
                <a:ea typeface="宋体" panose="02010600030101010101" pitchFamily="2" charset="-122"/>
              </a:rPr>
            </a:br>
            <a:r>
              <a:rPr lang="zh-CN" altLang="en-US" sz="1600" dirty="0">
                <a:latin typeface="Times New Roman" panose="02020603050405020304" pitchFamily="18" charset="0"/>
                <a:ea typeface="宋体" panose="02010600030101010101" pitchFamily="2" charset="-122"/>
              </a:rPr>
              <a:t>绿色：西南地震带</a:t>
            </a:r>
            <a:br>
              <a:rPr lang="zh-CN" altLang="en-US" sz="1600" dirty="0">
                <a:latin typeface="Times New Roman" panose="02020603050405020304" pitchFamily="18" charset="0"/>
                <a:ea typeface="宋体" panose="02010600030101010101" pitchFamily="2" charset="-122"/>
              </a:rPr>
            </a:br>
            <a:r>
              <a:rPr lang="zh-CN" altLang="en-US" sz="1600" dirty="0">
                <a:latin typeface="Times New Roman" panose="02020603050405020304" pitchFamily="18" charset="0"/>
                <a:ea typeface="宋体" panose="02010600030101010101" pitchFamily="2" charset="-122"/>
              </a:rPr>
              <a:t>青色：西北地震带</a:t>
            </a:r>
          </a:p>
        </p:txBody>
      </p:sp>
      <p:pic>
        <p:nvPicPr>
          <p:cNvPr id="15" name="图片 14">
            <a:extLst>
              <a:ext uri="{FF2B5EF4-FFF2-40B4-BE49-F238E27FC236}">
                <a16:creationId xmlns:a16="http://schemas.microsoft.com/office/drawing/2014/main" id="{799B66C9-2893-69C7-5958-2D58BAD848D5}"/>
              </a:ext>
            </a:extLst>
          </p:cNvPr>
          <p:cNvPicPr>
            <a:picLocks noChangeAspect="1"/>
          </p:cNvPicPr>
          <p:nvPr/>
        </p:nvPicPr>
        <p:blipFill>
          <a:blip r:embed="rId3"/>
          <a:stretch>
            <a:fillRect/>
          </a:stretch>
        </p:blipFill>
        <p:spPr>
          <a:xfrm>
            <a:off x="6815486" y="530286"/>
            <a:ext cx="4091483" cy="4328900"/>
          </a:xfrm>
          <a:prstGeom prst="rect">
            <a:avLst/>
          </a:prstGeom>
        </p:spPr>
      </p:pic>
      <p:pic>
        <p:nvPicPr>
          <p:cNvPr id="16" name="图片 15">
            <a:extLst>
              <a:ext uri="{FF2B5EF4-FFF2-40B4-BE49-F238E27FC236}">
                <a16:creationId xmlns:a16="http://schemas.microsoft.com/office/drawing/2014/main" id="{42D76546-2BC9-4AE8-3833-BAE73DF514C3}"/>
              </a:ext>
            </a:extLst>
          </p:cNvPr>
          <p:cNvPicPr>
            <a:picLocks noChangeAspect="1"/>
          </p:cNvPicPr>
          <p:nvPr/>
        </p:nvPicPr>
        <p:blipFill>
          <a:blip r:embed="rId4"/>
          <a:stretch>
            <a:fillRect/>
          </a:stretch>
        </p:blipFill>
        <p:spPr>
          <a:xfrm>
            <a:off x="347874" y="1466578"/>
            <a:ext cx="5642602" cy="3273864"/>
          </a:xfrm>
          <a:prstGeom prst="rect">
            <a:avLst/>
          </a:prstGeom>
        </p:spPr>
      </p:pic>
      <p:pic>
        <p:nvPicPr>
          <p:cNvPr id="10" name="Picture 2">
            <a:extLst>
              <a:ext uri="{FF2B5EF4-FFF2-40B4-BE49-F238E27FC236}">
                <a16:creationId xmlns:a16="http://schemas.microsoft.com/office/drawing/2014/main" id="{2A334A3C-A5F8-F66A-5A04-AD977796A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7226" y="3685554"/>
            <a:ext cx="3232291" cy="26358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035CC7E-A804-4266-8A36-8CC6B48E1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11" y="1423720"/>
            <a:ext cx="5334000" cy="4000500"/>
          </a:xfrm>
          <a:prstGeom prst="rect">
            <a:avLst/>
          </a:prstGeom>
        </p:spPr>
      </p:pic>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功能验证</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04</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实验结果</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波形分辨性能</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sp>
        <p:nvSpPr>
          <p:cNvPr id="9" name="文本框 8">
            <a:extLst>
              <a:ext uri="{FF2B5EF4-FFF2-40B4-BE49-F238E27FC236}">
                <a16:creationId xmlns:a16="http://schemas.microsoft.com/office/drawing/2014/main" id="{5A8729F8-4FB5-D180-C783-28FC001289D9}"/>
              </a:ext>
            </a:extLst>
          </p:cNvPr>
          <p:cNvSpPr txBox="1"/>
          <p:nvPr/>
        </p:nvSpPr>
        <p:spPr>
          <a:xfrm>
            <a:off x="1981088" y="5486394"/>
            <a:ext cx="2070847" cy="369332"/>
          </a:xfrm>
          <a:prstGeom prst="rect">
            <a:avLst/>
          </a:prstGeom>
          <a:noFill/>
        </p:spPr>
        <p:txBody>
          <a:bodyPr wrap="square" rtlCol="0">
            <a:spAutoFit/>
          </a:bodyPr>
          <a:lstStyle/>
          <a:p>
            <a:pPr algn="ctr"/>
            <a:r>
              <a:rPr lang="zh-CN" altLang="en-US" dirty="0"/>
              <a:t>最优</a:t>
            </a:r>
            <a:r>
              <a:rPr lang="en-US" altLang="zh-CN" dirty="0"/>
              <a:t>FOM</a:t>
            </a:r>
            <a:r>
              <a:rPr lang="zh-CN" altLang="en-US" dirty="0"/>
              <a:t>约为</a:t>
            </a:r>
            <a:r>
              <a:rPr lang="en-US" altLang="zh-CN" dirty="0"/>
              <a:t>1.08</a:t>
            </a:r>
            <a:endParaRPr lang="zh-CN" altLang="en-US" dirty="0"/>
          </a:p>
        </p:txBody>
      </p:sp>
      <p:sp>
        <p:nvSpPr>
          <p:cNvPr id="5" name="文本框 4">
            <a:extLst>
              <a:ext uri="{FF2B5EF4-FFF2-40B4-BE49-F238E27FC236}">
                <a16:creationId xmlns:a16="http://schemas.microsoft.com/office/drawing/2014/main" id="{9085FDC4-F45A-5B87-0320-10DFB39A3699}"/>
              </a:ext>
            </a:extLst>
          </p:cNvPr>
          <p:cNvSpPr txBox="1"/>
          <p:nvPr/>
        </p:nvSpPr>
        <p:spPr>
          <a:xfrm>
            <a:off x="6293004" y="1169184"/>
            <a:ext cx="4591250" cy="1477328"/>
          </a:xfrm>
          <a:prstGeom prst="rect">
            <a:avLst/>
          </a:prstGeom>
          <a:noFill/>
        </p:spPr>
        <p:txBody>
          <a:bodyPr wrap="square" rtlCol="0">
            <a:spAutoFit/>
          </a:bodyPr>
          <a:lstStyle/>
          <a:p>
            <a:r>
              <a:rPr lang="zh-CN" altLang="en-US" dirty="0"/>
              <a:t>针对波形分辨性能进行优化</a:t>
            </a:r>
            <a:endParaRPr lang="en-US" altLang="zh-CN" dirty="0"/>
          </a:p>
          <a:p>
            <a:r>
              <a:rPr lang="zh-CN" altLang="en-US" dirty="0"/>
              <a:t>使用</a:t>
            </a:r>
            <a:r>
              <a:rPr lang="en-US" altLang="zh-CN" dirty="0"/>
              <a:t>Am241</a:t>
            </a:r>
            <a:r>
              <a:rPr lang="zh-CN" altLang="en-US" dirty="0"/>
              <a:t>放射源测试优化结果</a:t>
            </a:r>
            <a:endParaRPr lang="en-US" altLang="zh-CN" dirty="0"/>
          </a:p>
          <a:p>
            <a:endParaRPr lang="en-US" altLang="zh-CN" dirty="0"/>
          </a:p>
          <a:p>
            <a:r>
              <a:rPr lang="en-US" altLang="zh-CN" dirty="0"/>
              <a:t>Am241</a:t>
            </a:r>
            <a:r>
              <a:rPr lang="zh-CN" altLang="en-US" dirty="0"/>
              <a:t>放射源能量弱于</a:t>
            </a:r>
            <a:r>
              <a:rPr lang="en-US" altLang="zh-CN" dirty="0"/>
              <a:t>Rn</a:t>
            </a:r>
            <a:r>
              <a:rPr lang="zh-CN" altLang="en-US" dirty="0"/>
              <a:t>放射源</a:t>
            </a:r>
            <a:endParaRPr lang="en-US" altLang="zh-CN" dirty="0"/>
          </a:p>
          <a:p>
            <a:r>
              <a:rPr lang="en-US" altLang="zh-CN" dirty="0"/>
              <a:t>Rn</a:t>
            </a:r>
            <a:r>
              <a:rPr lang="zh-CN" altLang="en-US" dirty="0"/>
              <a:t>采集数据会具有更好的</a:t>
            </a:r>
            <a:r>
              <a:rPr lang="en-US" altLang="zh-CN" dirty="0"/>
              <a:t>FOM</a:t>
            </a:r>
            <a:r>
              <a:rPr lang="zh-CN" altLang="en-US" dirty="0"/>
              <a:t>值表现</a:t>
            </a:r>
            <a:endParaRPr lang="en-US" altLang="zh-CN" dirty="0"/>
          </a:p>
        </p:txBody>
      </p:sp>
      <p:sp>
        <p:nvSpPr>
          <p:cNvPr id="13" name="文本框 12">
            <a:extLst>
              <a:ext uri="{FF2B5EF4-FFF2-40B4-BE49-F238E27FC236}">
                <a16:creationId xmlns:a16="http://schemas.microsoft.com/office/drawing/2014/main" id="{0D271EC7-86BA-A2F3-CA9C-2A11AA9631EF}"/>
              </a:ext>
            </a:extLst>
          </p:cNvPr>
          <p:cNvSpPr txBox="1"/>
          <p:nvPr/>
        </p:nvSpPr>
        <p:spPr>
          <a:xfrm>
            <a:off x="1798660" y="1569565"/>
            <a:ext cx="995756" cy="369332"/>
          </a:xfrm>
          <a:prstGeom prst="rect">
            <a:avLst/>
          </a:prstGeom>
          <a:noFill/>
        </p:spPr>
        <p:txBody>
          <a:bodyPr wrap="square" rtlCol="0">
            <a:spAutoFit/>
          </a:bodyPr>
          <a:lstStyle/>
          <a:p>
            <a:r>
              <a:rPr lang="en-US" altLang="zh-CN" dirty="0">
                <a:solidFill>
                  <a:srgbClr val="FF0000"/>
                </a:solidFill>
              </a:rPr>
              <a:t>α</a:t>
            </a:r>
            <a:r>
              <a:rPr lang="zh-CN" altLang="en-US" dirty="0">
                <a:solidFill>
                  <a:srgbClr val="FF0000"/>
                </a:solidFill>
              </a:rPr>
              <a:t>粒子</a:t>
            </a:r>
          </a:p>
        </p:txBody>
      </p:sp>
      <p:sp>
        <p:nvSpPr>
          <p:cNvPr id="18" name="文本框 17">
            <a:extLst>
              <a:ext uri="{FF2B5EF4-FFF2-40B4-BE49-F238E27FC236}">
                <a16:creationId xmlns:a16="http://schemas.microsoft.com/office/drawing/2014/main" id="{7790CDF3-9DD1-FB85-9395-DDC5153E6371}"/>
              </a:ext>
            </a:extLst>
          </p:cNvPr>
          <p:cNvSpPr txBox="1"/>
          <p:nvPr/>
        </p:nvSpPr>
        <p:spPr>
          <a:xfrm>
            <a:off x="1300782" y="3463190"/>
            <a:ext cx="995756" cy="369332"/>
          </a:xfrm>
          <a:prstGeom prst="rect">
            <a:avLst/>
          </a:prstGeom>
          <a:noFill/>
        </p:spPr>
        <p:txBody>
          <a:bodyPr wrap="square" rtlCol="0">
            <a:spAutoFit/>
          </a:bodyPr>
          <a:lstStyle/>
          <a:p>
            <a:r>
              <a:rPr lang="en-US" altLang="zh-CN" dirty="0">
                <a:solidFill>
                  <a:srgbClr val="FF0000"/>
                </a:solidFill>
              </a:rPr>
              <a:t>β</a:t>
            </a:r>
            <a:r>
              <a:rPr lang="zh-CN" altLang="en-US" dirty="0">
                <a:solidFill>
                  <a:srgbClr val="FF0000"/>
                </a:solidFill>
              </a:rPr>
              <a:t>粒子</a:t>
            </a:r>
          </a:p>
        </p:txBody>
      </p:sp>
      <p:sp>
        <p:nvSpPr>
          <p:cNvPr id="21" name="Rectangle 2">
            <a:extLst>
              <a:ext uri="{FF2B5EF4-FFF2-40B4-BE49-F238E27FC236}">
                <a16:creationId xmlns:a16="http://schemas.microsoft.com/office/drawing/2014/main" id="{AC743ADC-6229-4485-9EDC-0474D0E74802}"/>
              </a:ext>
            </a:extLst>
          </p:cNvPr>
          <p:cNvSpPr>
            <a:spLocks noChangeArrowheads="1"/>
          </p:cNvSpPr>
          <p:nvPr/>
        </p:nvSpPr>
        <p:spPr bwMode="auto">
          <a:xfrm>
            <a:off x="5845529" y="25660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a:extLst>
              <a:ext uri="{FF2B5EF4-FFF2-40B4-BE49-F238E27FC236}">
                <a16:creationId xmlns:a16="http://schemas.microsoft.com/office/drawing/2014/main" id="{6ECD9800-01B8-4DCE-BDA3-48391085F5B7}"/>
              </a:ext>
            </a:extLst>
          </p:cNvPr>
          <p:cNvGraphicFramePr>
            <a:graphicFrameLocks noChangeAspect="1"/>
          </p:cNvGraphicFramePr>
          <p:nvPr>
            <p:extLst>
              <p:ext uri="{D42A27DB-BD31-4B8C-83A1-F6EECF244321}">
                <p14:modId xmlns:p14="http://schemas.microsoft.com/office/powerpoint/2010/main" val="2730943149"/>
              </p:ext>
            </p:extLst>
          </p:nvPr>
        </p:nvGraphicFramePr>
        <p:xfrm>
          <a:off x="5603088" y="2805108"/>
          <a:ext cx="6347138" cy="2711632"/>
        </p:xfrm>
        <a:graphic>
          <a:graphicData uri="http://schemas.openxmlformats.org/presentationml/2006/ole">
            <mc:AlternateContent xmlns:mc="http://schemas.openxmlformats.org/markup-compatibility/2006">
              <mc:Choice xmlns:v="urn:schemas-microsoft-com:vml" Requires="v">
                <p:oleObj name="Visio" r:id="rId4" imgW="4362671" imgH="1866873" progId="Visio.Drawing.15">
                  <p:embed/>
                </p:oleObj>
              </mc:Choice>
              <mc:Fallback>
                <p:oleObj name="Visio" r:id="rId4" imgW="4362671" imgH="1866873" progId="Visio.Drawing.15">
                  <p:embed/>
                  <p:pic>
                    <p:nvPicPr>
                      <p:cNvPr id="22" name="对象 21">
                        <a:extLst>
                          <a:ext uri="{FF2B5EF4-FFF2-40B4-BE49-F238E27FC236}">
                            <a16:creationId xmlns:a16="http://schemas.microsoft.com/office/drawing/2014/main" id="{6ECD9800-01B8-4DCE-BDA3-48391085F5B7}"/>
                          </a:ext>
                        </a:extLst>
                      </p:cNvPr>
                      <p:cNvPicPr>
                        <a:picLocks noChangeAspect="1" noChangeArrowheads="1"/>
                      </p:cNvPicPr>
                      <p:nvPr/>
                    </p:nvPicPr>
                    <p:blipFill>
                      <a:blip r:embed="rId5"/>
                      <a:srcRect/>
                      <a:stretch>
                        <a:fillRect/>
                      </a:stretch>
                    </p:blipFill>
                    <p:spPr bwMode="auto">
                      <a:xfrm>
                        <a:off x="5603088" y="2805108"/>
                        <a:ext cx="6347138" cy="2711632"/>
                      </a:xfrm>
                      <a:prstGeom prst="rect">
                        <a:avLst/>
                      </a:prstGeom>
                      <a:noFill/>
                    </p:spPr>
                  </p:pic>
                </p:oleObj>
              </mc:Fallback>
            </mc:AlternateContent>
          </a:graphicData>
        </a:graphic>
      </p:graphicFrame>
    </p:spTree>
    <p:extLst>
      <p:ext uri="{BB962C8B-B14F-4D97-AF65-F5344CB8AC3E}">
        <p14:creationId xmlns:p14="http://schemas.microsoft.com/office/powerpoint/2010/main" val="3791566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11FB710-7BFC-3FD0-0B6C-50BFFF5006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 y="1502382"/>
            <a:ext cx="6046951" cy="4535213"/>
          </a:xfrm>
          <a:prstGeom prst="rect">
            <a:avLst/>
          </a:prstGeom>
          <a:noFill/>
          <a:ln>
            <a:noFill/>
          </a:ln>
        </p:spPr>
      </p:pic>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课题方案</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02</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文本框 16"/>
          <p:cNvSpPr txBox="1">
            <a:spLocks noChangeArrowheads="1"/>
          </p:cNvSpPr>
          <p:nvPr/>
        </p:nvSpPr>
        <p:spPr bwMode="auto">
          <a:xfrm>
            <a:off x="10264775" y="6538913"/>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LOGO</a:t>
            </a:r>
            <a:endParaRPr kumimoji="0" lang="zh-CN" altLang="en-US" sz="2000" b="0" i="0" u="none" strike="noStrike" kern="1200" cap="none" spc="0" normalizeH="0" baseline="0" noProof="0">
              <a:ln>
                <a:noFill/>
              </a:ln>
              <a:solidFill>
                <a:srgbClr val="044875"/>
              </a:solidFill>
              <a:effectLst/>
              <a:uLnTx/>
              <a:uFillTx/>
              <a:latin typeface="微软雅黑" pitchFamily="34" charset="-122"/>
              <a:ea typeface="微软雅黑" pitchFamily="34"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21" name="文本框 20">
            <a:extLst>
              <a:ext uri="{FF2B5EF4-FFF2-40B4-BE49-F238E27FC236}">
                <a16:creationId xmlns:a16="http://schemas.microsoft.com/office/drawing/2014/main" id="{29CB1E97-CBDD-42C5-8A21-5425697F6E49}"/>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氡检测算法</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波形分辨算法</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sp>
        <p:nvSpPr>
          <p:cNvPr id="7" name="文本框 6">
            <a:extLst>
              <a:ext uri="{FF2B5EF4-FFF2-40B4-BE49-F238E27FC236}">
                <a16:creationId xmlns:a16="http://schemas.microsoft.com/office/drawing/2014/main" id="{F7008E83-9222-9499-CD9B-34011299F788}"/>
              </a:ext>
            </a:extLst>
          </p:cNvPr>
          <p:cNvSpPr txBox="1"/>
          <p:nvPr/>
        </p:nvSpPr>
        <p:spPr>
          <a:xfrm>
            <a:off x="6704120" y="3935506"/>
            <a:ext cx="3949101" cy="707886"/>
          </a:xfrm>
          <a:prstGeom prst="rect">
            <a:avLst/>
          </a:prstGeom>
          <a:noFill/>
        </p:spPr>
        <p:txBody>
          <a:bodyPr wrap="square" rtlCol="0">
            <a:spAutoFit/>
          </a:bodyPr>
          <a:lstStyle/>
          <a:p>
            <a:r>
              <a:rPr lang="zh-CN" altLang="en-US" sz="2000" b="1" dirty="0"/>
              <a:t>广泛应用的分析方法</a:t>
            </a:r>
            <a:endParaRPr lang="en-US" altLang="zh-CN" sz="2000" b="1" dirty="0"/>
          </a:p>
          <a:p>
            <a:r>
              <a:rPr lang="zh-CN" altLang="en-US" sz="2000" b="1" dirty="0"/>
              <a:t>首次应用于便携式液闪氡探测器</a:t>
            </a:r>
          </a:p>
        </p:txBody>
      </p:sp>
      <p:sp>
        <p:nvSpPr>
          <p:cNvPr id="8" name="箭头: 右 7">
            <a:extLst>
              <a:ext uri="{FF2B5EF4-FFF2-40B4-BE49-F238E27FC236}">
                <a16:creationId xmlns:a16="http://schemas.microsoft.com/office/drawing/2014/main" id="{12AC751E-3841-405A-F0FC-9026F571BC01}"/>
              </a:ext>
            </a:extLst>
          </p:cNvPr>
          <p:cNvSpPr/>
          <p:nvPr/>
        </p:nvSpPr>
        <p:spPr>
          <a:xfrm flipH="1">
            <a:off x="6704120" y="2270615"/>
            <a:ext cx="2635501" cy="613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不同粒子产生的波形</a:t>
            </a:r>
          </a:p>
        </p:txBody>
      </p:sp>
    </p:spTree>
    <p:extLst>
      <p:ext uri="{BB962C8B-B14F-4D97-AF65-F5344CB8AC3E}">
        <p14:creationId xmlns:p14="http://schemas.microsoft.com/office/powerpoint/2010/main" val="2450204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备注</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00</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文本框 16"/>
          <p:cNvSpPr txBox="1">
            <a:spLocks noChangeArrowheads="1"/>
          </p:cNvSpPr>
          <p:nvPr/>
        </p:nvSpPr>
        <p:spPr bwMode="auto">
          <a:xfrm>
            <a:off x="10264775" y="6538913"/>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LOGO</a:t>
            </a:r>
            <a:endParaRPr kumimoji="0" lang="zh-CN" altLang="en-US" sz="2000" b="0" i="0" u="none" strike="noStrike" kern="1200" cap="none" spc="0" normalizeH="0" baseline="0" noProof="0">
              <a:ln>
                <a:noFill/>
              </a:ln>
              <a:solidFill>
                <a:srgbClr val="044875"/>
              </a:solidFill>
              <a:effectLst/>
              <a:uLnTx/>
              <a:uFillTx/>
              <a:latin typeface="微软雅黑" pitchFamily="34" charset="-122"/>
              <a:ea typeface="微软雅黑" pitchFamily="34" charset="-122"/>
              <a:cs typeface="+mn-cs"/>
            </a:endParaRPr>
          </a:p>
        </p:txBody>
      </p:sp>
      <p:sp>
        <p:nvSpPr>
          <p:cNvPr id="2" name="文本框 1"/>
          <p:cNvSpPr txBox="1"/>
          <p:nvPr/>
        </p:nvSpPr>
        <p:spPr>
          <a:xfrm>
            <a:off x="225154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21" name="文本框 20">
            <a:extLst>
              <a:ext uri="{FF2B5EF4-FFF2-40B4-BE49-F238E27FC236}">
                <a16:creationId xmlns:a16="http://schemas.microsoft.com/office/drawing/2014/main" id="{29CB1E97-CBDD-42C5-8A21-5425697F6E49}"/>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Ratio</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计算</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6D4AE792-DA86-9AB0-3561-40AB8084961A}"/>
                  </a:ext>
                </a:extLst>
              </p:cNvPr>
              <p:cNvSpPr txBox="1"/>
              <p:nvPr/>
            </p:nvSpPr>
            <p:spPr>
              <a:xfrm>
                <a:off x="7852569" y="3030661"/>
                <a:ext cx="2871975" cy="6993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R</m:t>
                      </m:r>
                      <m:r>
                        <m:rPr>
                          <m:sty m:val="p"/>
                        </m:rPr>
                        <a:rPr lang="zh-CN" altLang="en-US" i="0">
                          <a:latin typeface="Cambria Math" panose="02040503050406030204" pitchFamily="18" charset="0"/>
                        </a:rPr>
                        <m:t>atio</m:t>
                      </m:r>
                      <m:r>
                        <a:rPr lang="zh-CN" altLang="en-US" i="0">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𝑠h𝑜𝑟𝑡</m:t>
                              </m:r>
                            </m:sub>
                          </m:sSub>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𝑙𝑜𝑛𝑔</m:t>
                              </m:r>
                            </m:sub>
                          </m:sSub>
                        </m:den>
                      </m:f>
                    </m:oMath>
                  </m:oMathPara>
                </a14:m>
                <a:endParaRPr lang="zh-CN" altLang="en-US" dirty="0"/>
              </a:p>
            </p:txBody>
          </p:sp>
        </mc:Choice>
        <mc:Fallback xmlns="">
          <p:sp>
            <p:nvSpPr>
              <p:cNvPr id="4" name="文本框 3">
                <a:extLst>
                  <a:ext uri="{FF2B5EF4-FFF2-40B4-BE49-F238E27FC236}">
                    <a16:creationId xmlns:a16="http://schemas.microsoft.com/office/drawing/2014/main" id="{6D4AE792-DA86-9AB0-3561-40AB8084961A}"/>
                  </a:ext>
                </a:extLst>
              </p:cNvPr>
              <p:cNvSpPr txBox="1">
                <a:spLocks noRot="1" noChangeAspect="1" noMove="1" noResize="1" noEditPoints="1" noAdjustHandles="1" noChangeArrowheads="1" noChangeShapeType="1" noTextEdit="1"/>
              </p:cNvSpPr>
              <p:nvPr/>
            </p:nvSpPr>
            <p:spPr>
              <a:xfrm>
                <a:off x="7852569" y="3030661"/>
                <a:ext cx="2871975" cy="699359"/>
              </a:xfrm>
              <a:prstGeom prst="rect">
                <a:avLst/>
              </a:prstGeom>
              <a:blipFill>
                <a:blip r:embed="rId3"/>
                <a:stretch>
                  <a:fillRect/>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FAB0B7F4-51DA-15D9-11E1-0522FCAC84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6228" y="1422444"/>
            <a:ext cx="6153536" cy="4615152"/>
          </a:xfrm>
          <a:prstGeom prst="rect">
            <a:avLst/>
          </a:prstGeom>
          <a:noFill/>
          <a:ln>
            <a:noFill/>
          </a:ln>
        </p:spPr>
      </p:pic>
      <p:cxnSp>
        <p:nvCxnSpPr>
          <p:cNvPr id="7" name="直接连接符 6">
            <a:extLst>
              <a:ext uri="{FF2B5EF4-FFF2-40B4-BE49-F238E27FC236}">
                <a16:creationId xmlns:a16="http://schemas.microsoft.com/office/drawing/2014/main" id="{A0C6A565-4B84-D234-1D6A-682340512F69}"/>
              </a:ext>
            </a:extLst>
          </p:cNvPr>
          <p:cNvCxnSpPr>
            <a:cxnSpLocks/>
          </p:cNvCxnSpPr>
          <p:nvPr/>
        </p:nvCxnSpPr>
        <p:spPr>
          <a:xfrm flipV="1">
            <a:off x="3656860" y="2167702"/>
            <a:ext cx="0" cy="33186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55DFDC76-1A22-83C8-D920-12DE7BE76AFC}"/>
              </a:ext>
            </a:extLst>
          </p:cNvPr>
          <p:cNvCxnSpPr/>
          <p:nvPr/>
        </p:nvCxnSpPr>
        <p:spPr>
          <a:xfrm>
            <a:off x="2563905" y="2167702"/>
            <a:ext cx="44285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E3BF1668-F8CF-D943-A196-B8BCE9A0C7FC}"/>
                  </a:ext>
                </a:extLst>
              </p:cNvPr>
              <p:cNvSpPr txBox="1"/>
              <p:nvPr/>
            </p:nvSpPr>
            <p:spPr>
              <a:xfrm>
                <a:off x="3809999" y="1218896"/>
                <a:ext cx="968188" cy="3919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𝑙𝑜𝑛𝑔</m:t>
                          </m:r>
                        </m:sub>
                      </m:sSub>
                    </m:oMath>
                  </m:oMathPara>
                </a14:m>
                <a:endParaRPr lang="zh-CN" altLang="en-US" dirty="0"/>
              </a:p>
            </p:txBody>
          </p:sp>
        </mc:Choice>
        <mc:Fallback xmlns="">
          <p:sp>
            <p:nvSpPr>
              <p:cNvPr id="18" name="文本框 17">
                <a:extLst>
                  <a:ext uri="{FF2B5EF4-FFF2-40B4-BE49-F238E27FC236}">
                    <a16:creationId xmlns:a16="http://schemas.microsoft.com/office/drawing/2014/main" id="{E3BF1668-F8CF-D943-A196-B8BCE9A0C7FC}"/>
                  </a:ext>
                </a:extLst>
              </p:cNvPr>
              <p:cNvSpPr txBox="1">
                <a:spLocks noRot="1" noChangeAspect="1" noMove="1" noResize="1" noEditPoints="1" noAdjustHandles="1" noChangeArrowheads="1" noChangeShapeType="1" noTextEdit="1"/>
              </p:cNvSpPr>
              <p:nvPr/>
            </p:nvSpPr>
            <p:spPr>
              <a:xfrm>
                <a:off x="3809999" y="1218896"/>
                <a:ext cx="968188" cy="391902"/>
              </a:xfrm>
              <a:prstGeom prst="rect">
                <a:avLst/>
              </a:prstGeom>
              <a:blipFill>
                <a:blip r:embed="rId5"/>
                <a:stretch>
                  <a:fillRect b="-93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C2CD84B3-7EF2-8A35-4B82-16D031203BFC}"/>
                  </a:ext>
                </a:extLst>
              </p:cNvPr>
              <p:cNvSpPr txBox="1"/>
              <p:nvPr/>
            </p:nvSpPr>
            <p:spPr>
              <a:xfrm>
                <a:off x="4939738" y="4518861"/>
                <a:ext cx="97696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𝑠h𝑜𝑟𝑡</m:t>
                          </m:r>
                        </m:sub>
                      </m:sSub>
                    </m:oMath>
                  </m:oMathPara>
                </a14:m>
                <a:endParaRPr lang="zh-CN" altLang="en-US" dirty="0"/>
              </a:p>
            </p:txBody>
          </p:sp>
        </mc:Choice>
        <mc:Fallback xmlns="">
          <p:sp>
            <p:nvSpPr>
              <p:cNvPr id="20" name="文本框 19">
                <a:extLst>
                  <a:ext uri="{FF2B5EF4-FFF2-40B4-BE49-F238E27FC236}">
                    <a16:creationId xmlns:a16="http://schemas.microsoft.com/office/drawing/2014/main" id="{C2CD84B3-7EF2-8A35-4B82-16D031203BFC}"/>
                  </a:ext>
                </a:extLst>
              </p:cNvPr>
              <p:cNvSpPr txBox="1">
                <a:spLocks noRot="1" noChangeAspect="1" noMove="1" noResize="1" noEditPoints="1" noAdjustHandles="1" noChangeArrowheads="1" noChangeShapeType="1" noTextEdit="1"/>
              </p:cNvSpPr>
              <p:nvPr/>
            </p:nvSpPr>
            <p:spPr>
              <a:xfrm>
                <a:off x="4939738" y="4518861"/>
                <a:ext cx="976967" cy="369332"/>
              </a:xfrm>
              <a:prstGeom prst="rect">
                <a:avLst/>
              </a:prstGeom>
              <a:blipFill>
                <a:blip r:embed="rId6"/>
                <a:stretch>
                  <a:fillRect/>
                </a:stretch>
              </a:blipFill>
            </p:spPr>
            <p:txBody>
              <a:bodyPr/>
              <a:lstStyle/>
              <a:p>
                <a:r>
                  <a:rPr lang="zh-CN" altLang="en-US">
                    <a:noFill/>
                  </a:rPr>
                  <a:t> </a:t>
                </a:r>
              </a:p>
            </p:txBody>
          </p:sp>
        </mc:Fallback>
      </mc:AlternateContent>
      <p:cxnSp>
        <p:nvCxnSpPr>
          <p:cNvPr id="24" name="直接连接符 23">
            <a:extLst>
              <a:ext uri="{FF2B5EF4-FFF2-40B4-BE49-F238E27FC236}">
                <a16:creationId xmlns:a16="http://schemas.microsoft.com/office/drawing/2014/main" id="{30B2BB35-861F-76E0-D3BE-18315D5071CE}"/>
              </a:ext>
            </a:extLst>
          </p:cNvPr>
          <p:cNvCxnSpPr>
            <a:cxnSpLocks/>
          </p:cNvCxnSpPr>
          <p:nvPr/>
        </p:nvCxnSpPr>
        <p:spPr>
          <a:xfrm flipV="1">
            <a:off x="6902824" y="2167702"/>
            <a:ext cx="0" cy="33186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0E29C20F-51CB-3C5D-0DF0-F04B8E141F69}"/>
              </a:ext>
            </a:extLst>
          </p:cNvPr>
          <p:cNvCxnSpPr>
            <a:cxnSpLocks/>
          </p:cNvCxnSpPr>
          <p:nvPr/>
        </p:nvCxnSpPr>
        <p:spPr>
          <a:xfrm flipV="1">
            <a:off x="2563905" y="1218896"/>
            <a:ext cx="0" cy="9488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A23E7629-F8C6-A378-9811-DA21E423A961}"/>
              </a:ext>
            </a:extLst>
          </p:cNvPr>
          <p:cNvCxnSpPr>
            <a:cxnSpLocks/>
          </p:cNvCxnSpPr>
          <p:nvPr/>
        </p:nvCxnSpPr>
        <p:spPr>
          <a:xfrm flipV="1">
            <a:off x="6902824" y="1218896"/>
            <a:ext cx="0" cy="9488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332D60B1-DAA6-FA52-301E-D13053ADE366}"/>
              </a:ext>
            </a:extLst>
          </p:cNvPr>
          <p:cNvCxnSpPr>
            <a:cxnSpLocks/>
          </p:cNvCxnSpPr>
          <p:nvPr/>
        </p:nvCxnSpPr>
        <p:spPr>
          <a:xfrm flipH="1">
            <a:off x="2563905" y="1422444"/>
            <a:ext cx="138953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68CE5A7D-4860-DFB1-E9AB-E1652E66BC2F}"/>
              </a:ext>
            </a:extLst>
          </p:cNvPr>
          <p:cNvCxnSpPr>
            <a:cxnSpLocks/>
          </p:cNvCxnSpPr>
          <p:nvPr/>
        </p:nvCxnSpPr>
        <p:spPr>
          <a:xfrm>
            <a:off x="4571999" y="1422444"/>
            <a:ext cx="23308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2D5EBA9E-824B-2CA9-63C6-DCDC92DEC293}"/>
              </a:ext>
            </a:extLst>
          </p:cNvPr>
          <p:cNvCxnSpPr>
            <a:cxnSpLocks/>
          </p:cNvCxnSpPr>
          <p:nvPr/>
        </p:nvCxnSpPr>
        <p:spPr>
          <a:xfrm flipH="1">
            <a:off x="3656860" y="4703527"/>
            <a:ext cx="130782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29D1D521-FE50-A7F7-12E1-C810D2BEE371}"/>
              </a:ext>
            </a:extLst>
          </p:cNvPr>
          <p:cNvCxnSpPr>
            <a:cxnSpLocks/>
          </p:cNvCxnSpPr>
          <p:nvPr/>
        </p:nvCxnSpPr>
        <p:spPr>
          <a:xfrm>
            <a:off x="5916706" y="4703527"/>
            <a:ext cx="986118" cy="149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513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备注</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00</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文本框 16"/>
          <p:cNvSpPr txBox="1">
            <a:spLocks noChangeArrowheads="1"/>
          </p:cNvSpPr>
          <p:nvPr/>
        </p:nvSpPr>
        <p:spPr bwMode="auto">
          <a:xfrm>
            <a:off x="10264775" y="6538913"/>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LOGO</a:t>
            </a:r>
            <a:endParaRPr kumimoji="0" lang="zh-CN" altLang="en-US" sz="2000" b="0" i="0" u="none" strike="noStrike" kern="1200" cap="none" spc="0" normalizeH="0" baseline="0" noProof="0">
              <a:ln>
                <a:noFill/>
              </a:ln>
              <a:solidFill>
                <a:srgbClr val="044875"/>
              </a:solidFill>
              <a:effectLst/>
              <a:uLnTx/>
              <a:uFillTx/>
              <a:latin typeface="微软雅黑" pitchFamily="34" charset="-122"/>
              <a:ea typeface="微软雅黑" pitchFamily="34"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实验结果</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波形分辨</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6" name="图片 5">
            <a:extLst>
              <a:ext uri="{FF2B5EF4-FFF2-40B4-BE49-F238E27FC236}">
                <a16:creationId xmlns:a16="http://schemas.microsoft.com/office/drawing/2014/main" id="{1019962E-4641-9B57-66FD-3C2FED6722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0374" y="1451610"/>
            <a:ext cx="5273040" cy="3954780"/>
          </a:xfrm>
          <a:prstGeom prst="rect">
            <a:avLst/>
          </a:prstGeom>
          <a:noFill/>
          <a:ln>
            <a:noFill/>
          </a:ln>
        </p:spPr>
      </p:pic>
      <p:pic>
        <p:nvPicPr>
          <p:cNvPr id="7" name="图片 6">
            <a:extLst>
              <a:ext uri="{FF2B5EF4-FFF2-40B4-BE49-F238E27FC236}">
                <a16:creationId xmlns:a16="http://schemas.microsoft.com/office/drawing/2014/main" id="{69BA4BB5-117B-3B39-DDD8-53AB225AEA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51610"/>
            <a:ext cx="5273040" cy="3954780"/>
          </a:xfrm>
          <a:prstGeom prst="rect">
            <a:avLst/>
          </a:prstGeom>
          <a:noFill/>
          <a:ln>
            <a:noFill/>
          </a:ln>
        </p:spPr>
      </p:pic>
    </p:spTree>
    <p:extLst>
      <p:ext uri="{BB962C8B-B14F-4D97-AF65-F5344CB8AC3E}">
        <p14:creationId xmlns:p14="http://schemas.microsoft.com/office/powerpoint/2010/main" val="2159559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备注</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00</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文本框 16"/>
          <p:cNvSpPr txBox="1">
            <a:spLocks noChangeArrowheads="1"/>
          </p:cNvSpPr>
          <p:nvPr/>
        </p:nvSpPr>
        <p:spPr bwMode="auto">
          <a:xfrm>
            <a:off x="10264775" y="6538913"/>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LOGO</a:t>
            </a:r>
            <a:endParaRPr kumimoji="0" lang="zh-CN" altLang="en-US" sz="2000" b="0" i="0" u="none" strike="noStrike" kern="1200" cap="none" spc="0" normalizeH="0" baseline="0" noProof="0">
              <a:ln>
                <a:noFill/>
              </a:ln>
              <a:solidFill>
                <a:srgbClr val="044875"/>
              </a:solidFill>
              <a:effectLst/>
              <a:uLnTx/>
              <a:uFillTx/>
              <a:latin typeface="微软雅黑" pitchFamily="34" charset="-122"/>
              <a:ea typeface="微软雅黑" pitchFamily="34"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2800" b="1" kern="100">
                <a:solidFill>
                  <a:srgbClr val="4472C4">
                    <a:lumMod val="75000"/>
                  </a:srgbClr>
                </a:solidFill>
                <a:latin typeface="Calibri" pitchFamily="34" charset="0"/>
                <a:ea typeface="黑体" panose="02010609060101010101" pitchFamily="49" charset="-122"/>
                <a:cs typeface="Times New Roman" panose="02020603050405020304" pitchFamily="18" charset="0"/>
              </a:rPr>
              <a:t>级联事件提取思路</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5" name="图片 4">
            <a:extLst>
              <a:ext uri="{FF2B5EF4-FFF2-40B4-BE49-F238E27FC236}">
                <a16:creationId xmlns:a16="http://schemas.microsoft.com/office/drawing/2014/main" id="{F21F96CC-B7D8-00B1-6D14-C49005C8C1BC}"/>
              </a:ext>
            </a:extLst>
          </p:cNvPr>
          <p:cNvPicPr>
            <a:picLocks noChangeAspect="1"/>
          </p:cNvPicPr>
          <p:nvPr/>
        </p:nvPicPr>
        <p:blipFill>
          <a:blip r:embed="rId3"/>
          <a:stretch>
            <a:fillRect/>
          </a:stretch>
        </p:blipFill>
        <p:spPr>
          <a:xfrm>
            <a:off x="3513139" y="1165108"/>
            <a:ext cx="4386354" cy="5506111"/>
          </a:xfrm>
          <a:prstGeom prst="rect">
            <a:avLst/>
          </a:prstGeom>
        </p:spPr>
      </p:pic>
    </p:spTree>
    <p:extLst>
      <p:ext uri="{BB962C8B-B14F-4D97-AF65-F5344CB8AC3E}">
        <p14:creationId xmlns:p14="http://schemas.microsoft.com/office/powerpoint/2010/main" val="653495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备注</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00</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文本框 16"/>
          <p:cNvSpPr txBox="1">
            <a:spLocks noChangeArrowheads="1"/>
          </p:cNvSpPr>
          <p:nvPr/>
        </p:nvSpPr>
        <p:spPr bwMode="auto">
          <a:xfrm>
            <a:off x="10264775" y="6538913"/>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LOGO</a:t>
            </a:r>
            <a:endParaRPr kumimoji="0" lang="zh-CN" altLang="en-US" sz="2000" b="0" i="0" u="none" strike="noStrike" kern="1200" cap="none" spc="0" normalizeH="0" baseline="0" noProof="0">
              <a:ln>
                <a:noFill/>
              </a:ln>
              <a:solidFill>
                <a:srgbClr val="044875"/>
              </a:solidFill>
              <a:effectLst/>
              <a:uLnTx/>
              <a:uFillTx/>
              <a:latin typeface="微软雅黑" pitchFamily="34" charset="-122"/>
              <a:ea typeface="微软雅黑" pitchFamily="34"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实验结果</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波形分辨</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4" name="图片 3">
            <a:extLst>
              <a:ext uri="{FF2B5EF4-FFF2-40B4-BE49-F238E27FC236}">
                <a16:creationId xmlns:a16="http://schemas.microsoft.com/office/drawing/2014/main" id="{24D3BEAA-DF64-DFB1-688A-C9640360E1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3833" y="1455420"/>
            <a:ext cx="5273040" cy="3947160"/>
          </a:xfrm>
          <a:prstGeom prst="rect">
            <a:avLst/>
          </a:prstGeom>
          <a:noFill/>
          <a:ln>
            <a:noFill/>
          </a:ln>
        </p:spPr>
      </p:pic>
      <p:pic>
        <p:nvPicPr>
          <p:cNvPr id="5" name="图片 4">
            <a:extLst>
              <a:ext uri="{FF2B5EF4-FFF2-40B4-BE49-F238E27FC236}">
                <a16:creationId xmlns:a16="http://schemas.microsoft.com/office/drawing/2014/main" id="{2E9BAD90-D6A1-8283-5F82-E4800CA07F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1923" y="1455420"/>
            <a:ext cx="5273040" cy="3954780"/>
          </a:xfrm>
          <a:prstGeom prst="rect">
            <a:avLst/>
          </a:prstGeom>
          <a:noFill/>
          <a:ln>
            <a:noFill/>
          </a:ln>
        </p:spPr>
      </p:pic>
    </p:spTree>
    <p:extLst>
      <p:ext uri="{BB962C8B-B14F-4D97-AF65-F5344CB8AC3E}">
        <p14:creationId xmlns:p14="http://schemas.microsoft.com/office/powerpoint/2010/main" val="3944379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备注</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00</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文本框 16"/>
          <p:cNvSpPr txBox="1">
            <a:spLocks noChangeArrowheads="1"/>
          </p:cNvSpPr>
          <p:nvPr/>
        </p:nvSpPr>
        <p:spPr bwMode="auto">
          <a:xfrm>
            <a:off x="10264775" y="6538913"/>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LOGO</a:t>
            </a:r>
            <a:endParaRPr kumimoji="0" lang="zh-CN" altLang="en-US" sz="2000" b="0" i="0" u="none" strike="noStrike" kern="1200" cap="none" spc="0" normalizeH="0" baseline="0" noProof="0">
              <a:ln>
                <a:noFill/>
              </a:ln>
              <a:solidFill>
                <a:srgbClr val="044875"/>
              </a:solidFill>
              <a:effectLst/>
              <a:uLnTx/>
              <a:uFillTx/>
              <a:latin typeface="微软雅黑" pitchFamily="34" charset="-122"/>
              <a:ea typeface="微软雅黑" pitchFamily="34"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21" name="文本框 20">
            <a:extLst>
              <a:ext uri="{FF2B5EF4-FFF2-40B4-BE49-F238E27FC236}">
                <a16:creationId xmlns:a16="http://schemas.microsoft.com/office/drawing/2014/main" id="{29CB1E97-CBDD-42C5-8A21-5425697F6E49}"/>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FOM</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计算</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9B880D06-83AB-8A25-4C5E-4CBE197E0CB5}"/>
                  </a:ext>
                </a:extLst>
              </p:cNvPr>
              <p:cNvSpPr txBox="1"/>
              <p:nvPr/>
            </p:nvSpPr>
            <p:spPr>
              <a:xfrm>
                <a:off x="6096000" y="1094566"/>
                <a:ext cx="6096000" cy="6557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F</m:t>
                      </m:r>
                      <m:r>
                        <m:rPr>
                          <m:sty m:val="p"/>
                        </m:rPr>
                        <a:rPr lang="zh-CN" altLang="en-US" i="0">
                          <a:latin typeface="Cambria Math" panose="02040503050406030204" pitchFamily="18" charset="0"/>
                        </a:rPr>
                        <m:t>OM</m:t>
                      </m:r>
                      <m:r>
                        <a:rPr lang="zh-CN" altLang="en-US" i="0">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m:rPr>
                                  <m:sty m:val="p"/>
                                </m:rPr>
                                <a:rPr lang="zh-CN" altLang="en-US" i="0">
                                  <a:latin typeface="Cambria Math" panose="02040503050406030204" pitchFamily="18" charset="0"/>
                                </a:rPr>
                                <m:t>μ</m:t>
                              </m:r>
                            </m:e>
                            <m:sub>
                              <m:r>
                                <m:rPr>
                                  <m:sty m:val="p"/>
                                </m:rPr>
                                <a:rPr lang="zh-CN" altLang="en-US" i="0">
                                  <a:latin typeface="Cambria Math" panose="02040503050406030204" pitchFamily="18" charset="0"/>
                                </a:rPr>
                                <m:t>α</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m:rPr>
                                  <m:sty m:val="p"/>
                                </m:rPr>
                                <a:rPr lang="zh-CN" altLang="en-US" i="0">
                                  <a:latin typeface="Cambria Math" panose="02040503050406030204" pitchFamily="18" charset="0"/>
                                </a:rPr>
                                <m:t>μ</m:t>
                              </m:r>
                            </m:e>
                            <m:sub>
                              <m:r>
                                <m:rPr>
                                  <m:sty m:val="p"/>
                                </m:rPr>
                                <a:rPr lang="zh-CN" altLang="en-US" i="0">
                                  <a:latin typeface="Cambria Math" panose="02040503050406030204" pitchFamily="18" charset="0"/>
                                </a:rPr>
                                <m:t>β</m:t>
                              </m:r>
                            </m:sub>
                          </m:sSub>
                        </m:num>
                        <m:den>
                          <m:sSub>
                            <m:sSubPr>
                              <m:ctrlPr>
                                <a:rPr lang="zh-CN" altLang="en-US" i="1">
                                  <a:solidFill>
                                    <a:srgbClr val="836967"/>
                                  </a:solidFill>
                                  <a:latin typeface="Cambria Math" panose="02040503050406030204" pitchFamily="18" charset="0"/>
                                </a:rPr>
                              </m:ctrlPr>
                            </m:sSubPr>
                            <m:e>
                              <m:r>
                                <m:rPr>
                                  <m:sty m:val="p"/>
                                </m:rPr>
                                <a:rPr lang="zh-CN" altLang="en-US" i="0">
                                  <a:latin typeface="Cambria Math" panose="02040503050406030204" pitchFamily="18" charset="0"/>
                                </a:rPr>
                                <m:t>FWHM</m:t>
                              </m:r>
                            </m:e>
                            <m:sub>
                              <m:r>
                                <m:rPr>
                                  <m:sty m:val="p"/>
                                </m:rPr>
                                <a:rPr lang="zh-CN" altLang="en-US" i="0">
                                  <a:latin typeface="Cambria Math" panose="02040503050406030204" pitchFamily="18" charset="0"/>
                                </a:rPr>
                                <m:t>α</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m:rPr>
                                  <m:sty m:val="p"/>
                                </m:rPr>
                                <a:rPr lang="zh-CN" altLang="en-US" i="0">
                                  <a:latin typeface="Cambria Math" panose="02040503050406030204" pitchFamily="18" charset="0"/>
                                </a:rPr>
                                <m:t>FWHM</m:t>
                              </m:r>
                            </m:e>
                            <m:sub>
                              <m:r>
                                <m:rPr>
                                  <m:sty m:val="p"/>
                                </m:rPr>
                                <a:rPr lang="zh-CN" altLang="en-US" i="0">
                                  <a:latin typeface="Cambria Math" panose="02040503050406030204" pitchFamily="18" charset="0"/>
                                </a:rPr>
                                <m:t>β</m:t>
                              </m:r>
                            </m:sub>
                          </m:sSub>
                        </m:den>
                      </m:f>
                    </m:oMath>
                  </m:oMathPara>
                </a14:m>
                <a:endParaRPr lang="zh-CN" altLang="en-US" dirty="0"/>
              </a:p>
            </p:txBody>
          </p:sp>
        </mc:Choice>
        <mc:Fallback xmlns="">
          <p:sp>
            <p:nvSpPr>
              <p:cNvPr id="4" name="文本框 3">
                <a:extLst>
                  <a:ext uri="{FF2B5EF4-FFF2-40B4-BE49-F238E27FC236}">
                    <a16:creationId xmlns:a16="http://schemas.microsoft.com/office/drawing/2014/main" id="{9B880D06-83AB-8A25-4C5E-4CBE197E0CB5}"/>
                  </a:ext>
                </a:extLst>
              </p:cNvPr>
              <p:cNvSpPr txBox="1">
                <a:spLocks noRot="1" noChangeAspect="1" noMove="1" noResize="1" noEditPoints="1" noAdjustHandles="1" noChangeArrowheads="1" noChangeShapeType="1" noTextEdit="1"/>
              </p:cNvSpPr>
              <p:nvPr/>
            </p:nvSpPr>
            <p:spPr>
              <a:xfrm>
                <a:off x="6096000" y="1094566"/>
                <a:ext cx="6096000" cy="655757"/>
              </a:xfrm>
              <a:prstGeom prst="rect">
                <a:avLst/>
              </a:prstGeom>
              <a:blipFill>
                <a:blip r:embed="rId3"/>
                <a:stretch>
                  <a:fillRect/>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202C4A62-1579-3193-412D-F4617DF1DD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37" y="1301448"/>
            <a:ext cx="4412819" cy="3309614"/>
          </a:xfrm>
          <a:prstGeom prst="rect">
            <a:avLst/>
          </a:prstGeom>
          <a:noFill/>
          <a:ln>
            <a:noFill/>
          </a:ln>
        </p:spPr>
      </p:pic>
      <p:pic>
        <p:nvPicPr>
          <p:cNvPr id="6" name="图片 5">
            <a:extLst>
              <a:ext uri="{FF2B5EF4-FFF2-40B4-BE49-F238E27FC236}">
                <a16:creationId xmlns:a16="http://schemas.microsoft.com/office/drawing/2014/main" id="{B779EDE4-7D19-3A77-C917-14F400816C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9590" y="1832875"/>
            <a:ext cx="4412819" cy="3309615"/>
          </a:xfrm>
          <a:prstGeom prst="rect">
            <a:avLst/>
          </a:prstGeom>
          <a:noFill/>
          <a:ln>
            <a:noFill/>
          </a:ln>
        </p:spPr>
      </p:pic>
      <p:pic>
        <p:nvPicPr>
          <p:cNvPr id="7" name="图片 6">
            <a:extLst>
              <a:ext uri="{FF2B5EF4-FFF2-40B4-BE49-F238E27FC236}">
                <a16:creationId xmlns:a16="http://schemas.microsoft.com/office/drawing/2014/main" id="{7222F4B8-F27D-A01B-B8E7-A0E616E754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84859" y="1807103"/>
            <a:ext cx="5721604" cy="4282935"/>
          </a:xfrm>
          <a:prstGeom prst="rect">
            <a:avLst/>
          </a:prstGeom>
          <a:noFill/>
          <a:ln>
            <a:noFill/>
          </a:ln>
        </p:spPr>
      </p:pic>
    </p:spTree>
    <p:extLst>
      <p:ext uri="{BB962C8B-B14F-4D97-AF65-F5344CB8AC3E}">
        <p14:creationId xmlns:p14="http://schemas.microsoft.com/office/powerpoint/2010/main" val="128076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备注</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00</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文本框 16"/>
          <p:cNvSpPr txBox="1">
            <a:spLocks noChangeArrowheads="1"/>
          </p:cNvSpPr>
          <p:nvPr/>
        </p:nvSpPr>
        <p:spPr bwMode="auto">
          <a:xfrm>
            <a:off x="10264775" y="6538913"/>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LOGO</a:t>
            </a:r>
            <a:endParaRPr kumimoji="0" lang="zh-CN" altLang="en-US" sz="2000" b="0" i="0" u="none" strike="noStrike" kern="1200" cap="none" spc="0" normalizeH="0" baseline="0" noProof="0">
              <a:ln>
                <a:noFill/>
              </a:ln>
              <a:solidFill>
                <a:srgbClr val="044875"/>
              </a:solidFill>
              <a:effectLst/>
              <a:uLnTx/>
              <a:uFillTx/>
              <a:latin typeface="微软雅黑" pitchFamily="34" charset="-122"/>
              <a:ea typeface="微软雅黑" pitchFamily="34"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21" name="文本框 20">
            <a:extLst>
              <a:ext uri="{FF2B5EF4-FFF2-40B4-BE49-F238E27FC236}">
                <a16:creationId xmlns:a16="http://schemas.microsoft.com/office/drawing/2014/main" id="{29CB1E97-CBDD-42C5-8A21-5425697F6E49}"/>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氡浓度计算方法</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3" name="图片 2">
            <a:extLst>
              <a:ext uri="{FF2B5EF4-FFF2-40B4-BE49-F238E27FC236}">
                <a16:creationId xmlns:a16="http://schemas.microsoft.com/office/drawing/2014/main" id="{961FBB1D-2FF8-0813-8334-6F1A13641B27}"/>
              </a:ext>
            </a:extLst>
          </p:cNvPr>
          <p:cNvPicPr/>
          <p:nvPr/>
        </p:nvPicPr>
        <p:blipFill>
          <a:blip r:embed="rId2"/>
          <a:stretch>
            <a:fillRect/>
          </a:stretch>
        </p:blipFill>
        <p:spPr>
          <a:xfrm>
            <a:off x="1445260" y="2516525"/>
            <a:ext cx="533400" cy="381000"/>
          </a:xfrm>
          <a:prstGeom prst="rect">
            <a:avLst/>
          </a:prstGeom>
          <a:noFill/>
          <a:ln w="9525">
            <a:noFill/>
          </a:ln>
        </p:spPr>
      </p:pic>
      <p:sp>
        <p:nvSpPr>
          <p:cNvPr id="4" name="文本框 3">
            <a:extLst>
              <a:ext uri="{FF2B5EF4-FFF2-40B4-BE49-F238E27FC236}">
                <a16:creationId xmlns:a16="http://schemas.microsoft.com/office/drawing/2014/main" id="{3B12C1DB-B814-E619-5165-E585347EA6AC}"/>
              </a:ext>
            </a:extLst>
          </p:cNvPr>
          <p:cNvSpPr txBox="1"/>
          <p:nvPr/>
        </p:nvSpPr>
        <p:spPr>
          <a:xfrm>
            <a:off x="2183765" y="2580343"/>
            <a:ext cx="5080000" cy="306705"/>
          </a:xfrm>
          <a:prstGeom prst="rect">
            <a:avLst/>
          </a:prstGeom>
          <a:noFill/>
          <a:ln w="9525">
            <a:noFill/>
          </a:ln>
        </p:spPr>
        <p:txBody>
          <a:bodyPr>
            <a:spAutoFit/>
          </a:bodyPr>
          <a:lstStyle/>
          <a:p>
            <a:pPr indent="0"/>
            <a:r>
              <a:rPr lang="en-US" sz="1400" dirty="0">
                <a:latin typeface="Times New Roman" panose="02020603050405020304" charset="0"/>
              </a:rPr>
              <a:t>----------</a:t>
            </a:r>
            <a:r>
              <a:rPr lang="zh-CN" sz="1400">
                <a:ea typeface="宋体" panose="02010600030101010101" pitchFamily="2" charset="-122"/>
              </a:rPr>
              <a:t>液体闪烁体容器测量</a:t>
            </a:r>
            <a:r>
              <a:rPr lang="en-US" sz="1400" baseline="30000" dirty="0">
                <a:latin typeface="Times New Roman" panose="02020603050405020304" charset="0"/>
              </a:rPr>
              <a:t>220</a:t>
            </a:r>
            <a:r>
              <a:rPr lang="en-US" sz="1400" dirty="0">
                <a:latin typeface="Times New Roman" panose="02020603050405020304" charset="0"/>
              </a:rPr>
              <a:t>Rn</a:t>
            </a:r>
            <a:r>
              <a:rPr lang="zh-CN" sz="1400">
                <a:ea typeface="宋体" panose="02010600030101010101" pitchFamily="2" charset="-122"/>
              </a:rPr>
              <a:t>子体的级联事例计数率</a:t>
            </a:r>
            <a:endParaRPr lang="zh-CN" altLang="en-US" sz="1400">
              <a:ea typeface="宋体" panose="02010600030101010101" pitchFamily="2" charset="-122"/>
            </a:endParaRPr>
          </a:p>
        </p:txBody>
      </p:sp>
      <p:pic>
        <p:nvPicPr>
          <p:cNvPr id="6" name="图片 5">
            <a:extLst>
              <a:ext uri="{FF2B5EF4-FFF2-40B4-BE49-F238E27FC236}">
                <a16:creationId xmlns:a16="http://schemas.microsoft.com/office/drawing/2014/main" id="{0C55A1C0-BE47-61E0-5FA7-899AC9DCF170}"/>
              </a:ext>
            </a:extLst>
          </p:cNvPr>
          <p:cNvPicPr/>
          <p:nvPr/>
        </p:nvPicPr>
        <p:blipFill>
          <a:blip r:embed="rId3"/>
          <a:stretch>
            <a:fillRect/>
          </a:stretch>
        </p:blipFill>
        <p:spPr>
          <a:xfrm>
            <a:off x="1496695" y="3066435"/>
            <a:ext cx="430530" cy="335280"/>
          </a:xfrm>
          <a:prstGeom prst="rect">
            <a:avLst/>
          </a:prstGeom>
          <a:noFill/>
          <a:ln w="9525">
            <a:noFill/>
          </a:ln>
        </p:spPr>
      </p:pic>
      <p:sp>
        <p:nvSpPr>
          <p:cNvPr id="7" name="文本框 6">
            <a:extLst>
              <a:ext uri="{FF2B5EF4-FFF2-40B4-BE49-F238E27FC236}">
                <a16:creationId xmlns:a16="http://schemas.microsoft.com/office/drawing/2014/main" id="{7156DBFF-9708-4EF8-3FD5-C775F0950B39}"/>
              </a:ext>
            </a:extLst>
          </p:cNvPr>
          <p:cNvSpPr txBox="1"/>
          <p:nvPr/>
        </p:nvSpPr>
        <p:spPr>
          <a:xfrm>
            <a:off x="2183765" y="2910542"/>
            <a:ext cx="5080000" cy="467995"/>
          </a:xfrm>
          <a:prstGeom prst="rect">
            <a:avLst/>
          </a:prstGeom>
          <a:noFill/>
          <a:ln w="9525">
            <a:noFill/>
          </a:ln>
        </p:spPr>
        <p:txBody>
          <a:bodyPr>
            <a:spAutoFit/>
          </a:bodyPr>
          <a:lstStyle/>
          <a:p>
            <a:pPr indent="0"/>
            <a:endParaRPr lang="en-US" sz="1050" b="0" dirty="0">
              <a:latin typeface="Times New Roman" panose="02020603050405020304" charset="0"/>
            </a:endParaRPr>
          </a:p>
          <a:p>
            <a:pPr indent="0"/>
            <a:r>
              <a:rPr lang="zh-CN" sz="1400" b="0">
                <a:ea typeface="宋体" panose="02010600030101010101" pitchFamily="2" charset="-122"/>
              </a:rPr>
              <a:t>-------------薄膜的渗透系数</a:t>
            </a:r>
            <a:r>
              <a:rPr lang="en-US" altLang="zh-CN" sz="1400" b="0" dirty="0">
                <a:ea typeface="宋体" panose="02010600030101010101" pitchFamily="2" charset="-122"/>
              </a:rPr>
              <a:t>(11.29%)</a:t>
            </a:r>
          </a:p>
        </p:txBody>
      </p:sp>
      <p:sp>
        <p:nvSpPr>
          <p:cNvPr id="8" name="文本框 7">
            <a:extLst>
              <a:ext uri="{FF2B5EF4-FFF2-40B4-BE49-F238E27FC236}">
                <a16:creationId xmlns:a16="http://schemas.microsoft.com/office/drawing/2014/main" id="{3899FAB4-0313-DE41-8D1B-EA83CD6AE5AE}"/>
              </a:ext>
            </a:extLst>
          </p:cNvPr>
          <p:cNvSpPr txBox="1"/>
          <p:nvPr/>
        </p:nvSpPr>
        <p:spPr>
          <a:xfrm>
            <a:off x="2183765" y="3379172"/>
            <a:ext cx="5080000" cy="467995"/>
          </a:xfrm>
          <a:prstGeom prst="rect">
            <a:avLst/>
          </a:prstGeom>
          <a:noFill/>
          <a:ln w="9525">
            <a:noFill/>
          </a:ln>
        </p:spPr>
        <p:txBody>
          <a:bodyPr>
            <a:spAutoFit/>
          </a:bodyPr>
          <a:lstStyle/>
          <a:p>
            <a:pPr indent="266700"/>
            <a:endParaRPr lang="en-US" sz="1050" b="0" dirty="0">
              <a:latin typeface="Times New Roman" panose="02020603050405020304" charset="0"/>
            </a:endParaRPr>
          </a:p>
          <a:p>
            <a:pPr indent="266700"/>
            <a:r>
              <a:rPr lang="zh-CN" sz="1400" b="0">
                <a:ea typeface="宋体" panose="02010600030101010101" pitchFamily="2" charset="-122"/>
              </a:rPr>
              <a:t>------------测量220Rn的探测效率</a:t>
            </a:r>
            <a:r>
              <a:rPr lang="en-US" altLang="zh-CN" sz="1400" b="0" dirty="0">
                <a:ea typeface="宋体" panose="02010600030101010101" pitchFamily="2" charset="-122"/>
              </a:rPr>
              <a:t>(</a:t>
            </a:r>
            <a:r>
              <a:rPr lang="zh-CN" sz="1400" b="0">
                <a:ea typeface="宋体" panose="02010600030101010101" pitchFamily="2" charset="-122"/>
              </a:rPr>
              <a:t>57.6%</a:t>
            </a:r>
            <a:r>
              <a:rPr lang="en-US" altLang="zh-CN" sz="1400" b="0" dirty="0">
                <a:ea typeface="宋体" panose="02010600030101010101" pitchFamily="2" charset="-122"/>
              </a:rPr>
              <a:t>)</a:t>
            </a:r>
          </a:p>
        </p:txBody>
      </p:sp>
      <p:pic>
        <p:nvPicPr>
          <p:cNvPr id="9" name="图片 8">
            <a:extLst>
              <a:ext uri="{FF2B5EF4-FFF2-40B4-BE49-F238E27FC236}">
                <a16:creationId xmlns:a16="http://schemas.microsoft.com/office/drawing/2014/main" id="{988C6F43-E3B1-67DA-12EB-DA024FC849DD}"/>
              </a:ext>
            </a:extLst>
          </p:cNvPr>
          <p:cNvPicPr/>
          <p:nvPr/>
        </p:nvPicPr>
        <p:blipFill>
          <a:blip r:embed="rId4"/>
          <a:stretch>
            <a:fillRect/>
          </a:stretch>
        </p:blipFill>
        <p:spPr>
          <a:xfrm>
            <a:off x="1757045" y="4119900"/>
            <a:ext cx="221615" cy="205105"/>
          </a:xfrm>
          <a:prstGeom prst="rect">
            <a:avLst/>
          </a:prstGeom>
          <a:noFill/>
          <a:ln w="9525">
            <a:noFill/>
          </a:ln>
        </p:spPr>
      </p:pic>
      <p:sp>
        <p:nvSpPr>
          <p:cNvPr id="13" name="文本框 12">
            <a:extLst>
              <a:ext uri="{FF2B5EF4-FFF2-40B4-BE49-F238E27FC236}">
                <a16:creationId xmlns:a16="http://schemas.microsoft.com/office/drawing/2014/main" id="{CF11E001-A8FE-559E-56FC-9A88B43CA236}"/>
              </a:ext>
            </a:extLst>
          </p:cNvPr>
          <p:cNvSpPr txBox="1"/>
          <p:nvPr/>
        </p:nvSpPr>
        <p:spPr>
          <a:xfrm>
            <a:off x="2183765" y="3880822"/>
            <a:ext cx="5080000" cy="467995"/>
          </a:xfrm>
          <a:prstGeom prst="rect">
            <a:avLst/>
          </a:prstGeom>
          <a:noFill/>
          <a:ln w="9525">
            <a:noFill/>
          </a:ln>
        </p:spPr>
        <p:txBody>
          <a:bodyPr>
            <a:spAutoFit/>
          </a:bodyPr>
          <a:lstStyle/>
          <a:p>
            <a:pPr indent="266700"/>
            <a:endParaRPr lang="en-US" sz="1050" b="0" dirty="0">
              <a:latin typeface="Times New Roman" panose="02020603050405020304" charset="0"/>
            </a:endParaRPr>
          </a:p>
          <a:p>
            <a:pPr indent="266700"/>
            <a:r>
              <a:rPr lang="en-US" sz="1050" b="0" dirty="0">
                <a:latin typeface="Times New Roman" panose="02020603050405020304" charset="0"/>
              </a:rPr>
              <a:t>-</a:t>
            </a:r>
            <a:r>
              <a:rPr lang="en-US" sz="1400" b="0" dirty="0">
                <a:latin typeface="Times New Roman" panose="02020603050405020304" charset="0"/>
              </a:rPr>
              <a:t>-----------</a:t>
            </a:r>
            <a:r>
              <a:rPr lang="zh-CN" sz="1400" b="0" dirty="0">
                <a:ea typeface="宋体" panose="02010600030101010101" pitchFamily="2" charset="-122"/>
              </a:rPr>
              <a:t>液闪对氡的溶解度系</a:t>
            </a:r>
            <a:r>
              <a:rPr lang="en-US" altLang="zh-CN" sz="1400" b="0" dirty="0">
                <a:ea typeface="宋体" panose="02010600030101010101" pitchFamily="2" charset="-122"/>
              </a:rPr>
              <a:t>                         </a:t>
            </a:r>
            <a:r>
              <a:rPr lang="zh-CN" altLang="en-US" sz="1400" b="0" dirty="0">
                <a:ea typeface="宋体" panose="02010600030101010101" pitchFamily="2" charset="-122"/>
              </a:rPr>
              <a:t>（</a:t>
            </a:r>
            <a:r>
              <a:rPr lang="en-US" altLang="zh-CN" sz="1400" b="0" dirty="0">
                <a:ea typeface="宋体" panose="02010600030101010101" pitchFamily="2" charset="-122"/>
              </a:rPr>
              <a:t>T---- ℃</a:t>
            </a:r>
            <a:r>
              <a:rPr lang="zh-CN" altLang="en-US" sz="1400" b="0" dirty="0">
                <a:ea typeface="宋体" panose="02010600030101010101" pitchFamily="2" charset="-122"/>
              </a:rPr>
              <a:t>）</a:t>
            </a:r>
          </a:p>
        </p:txBody>
      </p:sp>
      <p:pic>
        <p:nvPicPr>
          <p:cNvPr id="18" name="图片 17">
            <a:extLst>
              <a:ext uri="{FF2B5EF4-FFF2-40B4-BE49-F238E27FC236}">
                <a16:creationId xmlns:a16="http://schemas.microsoft.com/office/drawing/2014/main" id="{877DCC8F-E3A4-20E7-60B8-6BBD9163518D}"/>
              </a:ext>
            </a:extLst>
          </p:cNvPr>
          <p:cNvPicPr/>
          <p:nvPr/>
        </p:nvPicPr>
        <p:blipFill>
          <a:blip r:embed="rId5"/>
          <a:stretch>
            <a:fillRect/>
          </a:stretch>
        </p:blipFill>
        <p:spPr>
          <a:xfrm>
            <a:off x="1496695" y="4647585"/>
            <a:ext cx="482600" cy="250825"/>
          </a:xfrm>
          <a:prstGeom prst="rect">
            <a:avLst/>
          </a:prstGeom>
          <a:noFill/>
          <a:ln w="9525">
            <a:noFill/>
          </a:ln>
        </p:spPr>
      </p:pic>
      <p:sp>
        <p:nvSpPr>
          <p:cNvPr id="19" name="文本框 18">
            <a:extLst>
              <a:ext uri="{FF2B5EF4-FFF2-40B4-BE49-F238E27FC236}">
                <a16:creationId xmlns:a16="http://schemas.microsoft.com/office/drawing/2014/main" id="{C9720557-B6F8-8C3D-E66F-48FD27F342A6}"/>
              </a:ext>
            </a:extLst>
          </p:cNvPr>
          <p:cNvSpPr txBox="1"/>
          <p:nvPr/>
        </p:nvSpPr>
        <p:spPr>
          <a:xfrm>
            <a:off x="2183765" y="4458038"/>
            <a:ext cx="5080000" cy="467995"/>
          </a:xfrm>
          <a:prstGeom prst="rect">
            <a:avLst/>
          </a:prstGeom>
          <a:noFill/>
          <a:ln w="9525">
            <a:noFill/>
          </a:ln>
        </p:spPr>
        <p:txBody>
          <a:bodyPr>
            <a:spAutoFit/>
          </a:bodyPr>
          <a:lstStyle/>
          <a:p>
            <a:pPr indent="0"/>
            <a:endParaRPr lang="en-US" sz="1050" b="0" dirty="0">
              <a:latin typeface="Times New Roman" panose="02020603050405020304" charset="0"/>
            </a:endParaRPr>
          </a:p>
          <a:p>
            <a:pPr indent="0"/>
            <a:r>
              <a:rPr lang="en-US" sz="1400" b="0" dirty="0">
                <a:latin typeface="Times New Roman" panose="02020603050405020304" charset="0"/>
              </a:rPr>
              <a:t>----------</a:t>
            </a:r>
            <a:r>
              <a:rPr lang="zh-CN" sz="1400" b="0">
                <a:ea typeface="宋体" panose="02010600030101010101" pitchFamily="2" charset="-122"/>
              </a:rPr>
              <a:t>容器的体积</a:t>
            </a:r>
            <a:r>
              <a:rPr lang="en-US" altLang="zh-CN" sz="1400" b="0" dirty="0">
                <a:ea typeface="宋体" panose="02010600030101010101" pitchFamily="2" charset="-122"/>
              </a:rPr>
              <a:t>  6.28</a:t>
            </a:r>
            <a:r>
              <a:rPr lang="zh-CN" altLang="en-US" sz="1400" b="0">
                <a:ea typeface="宋体" panose="02010600030101010101" pitchFamily="2" charset="-122"/>
              </a:rPr>
              <a:t>×</a:t>
            </a:r>
            <a:r>
              <a:rPr lang="en-US" altLang="zh-CN" sz="1400" b="0" dirty="0">
                <a:ea typeface="宋体" panose="02010600030101010101" pitchFamily="2" charset="-122"/>
              </a:rPr>
              <a:t>10</a:t>
            </a:r>
            <a:r>
              <a:rPr lang="en-US" altLang="zh-CN" sz="1400" b="0" baseline="30000" dirty="0">
                <a:ea typeface="宋体" panose="02010600030101010101" pitchFamily="2" charset="-122"/>
              </a:rPr>
              <a:t>-5</a:t>
            </a:r>
            <a:r>
              <a:rPr lang="en-US" altLang="zh-CN" sz="1400" b="0" dirty="0">
                <a:ea typeface="宋体" panose="02010600030101010101" pitchFamily="2" charset="-122"/>
              </a:rPr>
              <a:t> m</a:t>
            </a:r>
            <a:r>
              <a:rPr lang="en-US" altLang="zh-CN" sz="1400" b="0" baseline="30000" dirty="0">
                <a:ea typeface="宋体" panose="02010600030101010101" pitchFamily="2" charset="-122"/>
              </a:rPr>
              <a:t>3</a:t>
            </a:r>
          </a:p>
        </p:txBody>
      </p:sp>
      <p:sp>
        <p:nvSpPr>
          <p:cNvPr id="20" name="文本框 19">
            <a:extLst>
              <a:ext uri="{FF2B5EF4-FFF2-40B4-BE49-F238E27FC236}">
                <a16:creationId xmlns:a16="http://schemas.microsoft.com/office/drawing/2014/main" id="{FB469A67-7FB5-F63B-8477-0AF44D840B4C}"/>
              </a:ext>
            </a:extLst>
          </p:cNvPr>
          <p:cNvSpPr txBox="1"/>
          <p:nvPr/>
        </p:nvSpPr>
        <p:spPr>
          <a:xfrm>
            <a:off x="2237105" y="5066368"/>
            <a:ext cx="5080000" cy="467995"/>
          </a:xfrm>
          <a:prstGeom prst="rect">
            <a:avLst/>
          </a:prstGeom>
          <a:noFill/>
          <a:ln w="9525">
            <a:noFill/>
          </a:ln>
        </p:spPr>
        <p:txBody>
          <a:bodyPr>
            <a:spAutoFit/>
          </a:bodyPr>
          <a:lstStyle/>
          <a:p>
            <a:pPr indent="0"/>
            <a:endParaRPr lang="en-US" sz="1050" b="0" dirty="0">
              <a:latin typeface="Times New Roman" panose="02020603050405020304" charset="0"/>
            </a:endParaRPr>
          </a:p>
          <a:p>
            <a:pPr indent="0"/>
            <a:r>
              <a:rPr lang="zh-CN" sz="1400" b="0">
                <a:ea typeface="宋体" panose="02010600030101010101" pitchFamily="2" charset="-122"/>
              </a:rPr>
              <a:t>---------</a:t>
            </a:r>
            <a:r>
              <a:rPr lang="zh-CN" sz="1400" b="0" baseline="30000">
                <a:ea typeface="宋体" panose="02010600030101010101" pitchFamily="2" charset="-122"/>
              </a:rPr>
              <a:t>212</a:t>
            </a:r>
            <a:r>
              <a:rPr lang="zh-CN" sz="1400" b="0">
                <a:ea typeface="宋体" panose="02010600030101010101" pitchFamily="2" charset="-122"/>
              </a:rPr>
              <a:t>Pb的衰变常数</a:t>
            </a:r>
            <a:r>
              <a:rPr lang="en-US" altLang="zh-CN" sz="1400" b="0" dirty="0">
                <a:ea typeface="宋体" panose="02010600030101010101" pitchFamily="2" charset="-122"/>
              </a:rPr>
              <a:t>(0.065)</a:t>
            </a:r>
          </a:p>
        </p:txBody>
      </p:sp>
      <p:pic>
        <p:nvPicPr>
          <p:cNvPr id="22" name="图片 21">
            <a:extLst>
              <a:ext uri="{FF2B5EF4-FFF2-40B4-BE49-F238E27FC236}">
                <a16:creationId xmlns:a16="http://schemas.microsoft.com/office/drawing/2014/main" id="{8DBCAE5A-3F7E-860B-E74E-484D1AA70042}"/>
              </a:ext>
            </a:extLst>
          </p:cNvPr>
          <p:cNvPicPr/>
          <p:nvPr/>
        </p:nvPicPr>
        <p:blipFill>
          <a:blip r:embed="rId6"/>
          <a:stretch>
            <a:fillRect/>
          </a:stretch>
        </p:blipFill>
        <p:spPr>
          <a:xfrm>
            <a:off x="2969895" y="1279545"/>
            <a:ext cx="2846705" cy="879475"/>
          </a:xfrm>
          <a:prstGeom prst="rect">
            <a:avLst/>
          </a:prstGeom>
          <a:noFill/>
          <a:ln w="9525">
            <a:noFill/>
          </a:ln>
        </p:spPr>
      </p:pic>
      <p:pic>
        <p:nvPicPr>
          <p:cNvPr id="23" name="图片 22">
            <a:extLst>
              <a:ext uri="{FF2B5EF4-FFF2-40B4-BE49-F238E27FC236}">
                <a16:creationId xmlns:a16="http://schemas.microsoft.com/office/drawing/2014/main" id="{28C6C3B3-CE1D-DCF8-2AB3-5F58872EC174}"/>
              </a:ext>
            </a:extLst>
          </p:cNvPr>
          <p:cNvPicPr/>
          <p:nvPr/>
        </p:nvPicPr>
        <p:blipFill>
          <a:blip r:embed="rId7"/>
          <a:stretch>
            <a:fillRect/>
          </a:stretch>
        </p:blipFill>
        <p:spPr>
          <a:xfrm>
            <a:off x="1705610" y="3520460"/>
            <a:ext cx="273050" cy="276860"/>
          </a:xfrm>
          <a:prstGeom prst="rect">
            <a:avLst/>
          </a:prstGeom>
          <a:noFill/>
          <a:ln w="9525">
            <a:noFill/>
          </a:ln>
        </p:spPr>
      </p:pic>
      <p:pic>
        <p:nvPicPr>
          <p:cNvPr id="24" name="图片 23">
            <a:extLst>
              <a:ext uri="{FF2B5EF4-FFF2-40B4-BE49-F238E27FC236}">
                <a16:creationId xmlns:a16="http://schemas.microsoft.com/office/drawing/2014/main" id="{0541A3CB-CB80-CC6B-8868-255E80809824}"/>
              </a:ext>
            </a:extLst>
          </p:cNvPr>
          <p:cNvPicPr/>
          <p:nvPr/>
        </p:nvPicPr>
        <p:blipFill>
          <a:blip r:embed="rId8"/>
          <a:stretch>
            <a:fillRect/>
          </a:stretch>
        </p:blipFill>
        <p:spPr>
          <a:xfrm>
            <a:off x="4636135" y="3957975"/>
            <a:ext cx="1180465" cy="390525"/>
          </a:xfrm>
          <a:prstGeom prst="rect">
            <a:avLst/>
          </a:prstGeom>
          <a:noFill/>
          <a:ln w="9525">
            <a:noFill/>
          </a:ln>
        </p:spPr>
      </p:pic>
      <p:pic>
        <p:nvPicPr>
          <p:cNvPr id="25" name="图片 24">
            <a:extLst>
              <a:ext uri="{FF2B5EF4-FFF2-40B4-BE49-F238E27FC236}">
                <a16:creationId xmlns:a16="http://schemas.microsoft.com/office/drawing/2014/main" id="{D2CDF8A2-8B8F-4348-0513-ADA2B50C35A8}"/>
              </a:ext>
            </a:extLst>
          </p:cNvPr>
          <p:cNvPicPr/>
          <p:nvPr/>
        </p:nvPicPr>
        <p:blipFill>
          <a:blip r:embed="rId9"/>
          <a:stretch>
            <a:fillRect/>
          </a:stretch>
        </p:blipFill>
        <p:spPr>
          <a:xfrm>
            <a:off x="1757045" y="5172095"/>
            <a:ext cx="427355" cy="350520"/>
          </a:xfrm>
          <a:prstGeom prst="rect">
            <a:avLst/>
          </a:prstGeom>
          <a:noFill/>
          <a:ln w="9525">
            <a:noFill/>
          </a:ln>
        </p:spPr>
      </p:pic>
      <p:pic>
        <p:nvPicPr>
          <p:cNvPr id="26" name="图片 25">
            <a:extLst>
              <a:ext uri="{FF2B5EF4-FFF2-40B4-BE49-F238E27FC236}">
                <a16:creationId xmlns:a16="http://schemas.microsoft.com/office/drawing/2014/main" id="{E62300BE-EB76-C9A9-BBC2-64B831B55373}"/>
              </a:ext>
            </a:extLst>
          </p:cNvPr>
          <p:cNvPicPr/>
          <p:nvPr/>
        </p:nvPicPr>
        <p:blipFill>
          <a:blip r:embed="rId10"/>
          <a:stretch>
            <a:fillRect/>
          </a:stretch>
        </p:blipFill>
        <p:spPr>
          <a:xfrm>
            <a:off x="1393190" y="5768360"/>
            <a:ext cx="534035" cy="418465"/>
          </a:xfrm>
          <a:prstGeom prst="rect">
            <a:avLst/>
          </a:prstGeom>
          <a:noFill/>
          <a:ln w="9525">
            <a:noFill/>
          </a:ln>
        </p:spPr>
      </p:pic>
      <p:sp>
        <p:nvSpPr>
          <p:cNvPr id="27" name="文本框 26">
            <a:extLst>
              <a:ext uri="{FF2B5EF4-FFF2-40B4-BE49-F238E27FC236}">
                <a16:creationId xmlns:a16="http://schemas.microsoft.com/office/drawing/2014/main" id="{25C262C5-6AE1-8953-BA8B-5F7025D59B76}"/>
              </a:ext>
            </a:extLst>
          </p:cNvPr>
          <p:cNvSpPr txBox="1"/>
          <p:nvPr/>
        </p:nvSpPr>
        <p:spPr>
          <a:xfrm>
            <a:off x="2237105" y="5712163"/>
            <a:ext cx="5080000" cy="467995"/>
          </a:xfrm>
          <a:prstGeom prst="rect">
            <a:avLst/>
          </a:prstGeom>
          <a:noFill/>
          <a:ln w="9525">
            <a:noFill/>
          </a:ln>
        </p:spPr>
        <p:txBody>
          <a:bodyPr>
            <a:spAutoFit/>
          </a:bodyPr>
          <a:lstStyle/>
          <a:p>
            <a:pPr indent="0"/>
            <a:endParaRPr lang="en-US" sz="1050" b="0" dirty="0">
              <a:latin typeface="Times New Roman" panose="02020603050405020304" charset="0"/>
            </a:endParaRPr>
          </a:p>
          <a:p>
            <a:pPr indent="0"/>
            <a:r>
              <a:rPr lang="zh-CN" sz="1400" b="0">
                <a:ea typeface="宋体" panose="02010600030101010101" pitchFamily="2" charset="-122"/>
              </a:rPr>
              <a:t>---------探测器运行时间（</a:t>
            </a:r>
            <a:r>
              <a:rPr lang="en-US" altLang="zh-CN" sz="1400" b="0" dirty="0">
                <a:ea typeface="宋体" panose="02010600030101010101" pitchFamily="2" charset="-122"/>
              </a:rPr>
              <a:t>h</a:t>
            </a:r>
            <a:r>
              <a:rPr lang="zh-CN" sz="1400" b="0">
                <a:ea typeface="宋体" panose="02010600030101010101" pitchFamily="2" charset="-122"/>
              </a:rPr>
              <a:t>）</a:t>
            </a:r>
            <a:endParaRPr lang="en-US" altLang="zh-CN" sz="1400" b="0" dirty="0">
              <a:ea typeface="宋体" panose="02010600030101010101" pitchFamily="2" charset="-122"/>
            </a:endParaRPr>
          </a:p>
        </p:txBody>
      </p:sp>
      <p:pic>
        <p:nvPicPr>
          <p:cNvPr id="28" name="图片 27">
            <a:extLst>
              <a:ext uri="{FF2B5EF4-FFF2-40B4-BE49-F238E27FC236}">
                <a16:creationId xmlns:a16="http://schemas.microsoft.com/office/drawing/2014/main" id="{09497F00-68F8-0AB2-3E00-BEBC628C7EC7}"/>
              </a:ext>
            </a:extLst>
          </p:cNvPr>
          <p:cNvPicPr/>
          <p:nvPr/>
        </p:nvPicPr>
        <p:blipFill>
          <a:blip r:embed="rId11"/>
          <a:stretch>
            <a:fillRect/>
          </a:stretch>
        </p:blipFill>
        <p:spPr>
          <a:xfrm>
            <a:off x="7317105" y="1452900"/>
            <a:ext cx="2947670" cy="533400"/>
          </a:xfrm>
          <a:prstGeom prst="rect">
            <a:avLst/>
          </a:prstGeom>
          <a:noFill/>
          <a:ln w="9525">
            <a:noFill/>
          </a:ln>
        </p:spPr>
      </p:pic>
    </p:spTree>
    <p:extLst>
      <p:ext uri="{BB962C8B-B14F-4D97-AF65-F5344CB8AC3E}">
        <p14:creationId xmlns:p14="http://schemas.microsoft.com/office/powerpoint/2010/main" val="5478053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备注</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00</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文本框 16"/>
          <p:cNvSpPr txBox="1">
            <a:spLocks noChangeArrowheads="1"/>
          </p:cNvSpPr>
          <p:nvPr/>
        </p:nvSpPr>
        <p:spPr bwMode="auto">
          <a:xfrm>
            <a:off x="10264775" y="6538913"/>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LOGO</a:t>
            </a:r>
            <a:endParaRPr kumimoji="0" lang="zh-CN" altLang="en-US" sz="2000" b="0" i="0" u="none" strike="noStrike" kern="1200" cap="none" spc="0" normalizeH="0" baseline="0" noProof="0">
              <a:ln>
                <a:noFill/>
              </a:ln>
              <a:solidFill>
                <a:srgbClr val="044875"/>
              </a:solidFill>
              <a:effectLst/>
              <a:uLnTx/>
              <a:uFillTx/>
              <a:latin typeface="微软雅黑" pitchFamily="34" charset="-122"/>
              <a:ea typeface="微软雅黑" pitchFamily="34" charset="-122"/>
              <a:cs typeface="+mn-cs"/>
            </a:endParaRPr>
          </a:p>
        </p:txBody>
      </p:sp>
      <p:sp>
        <p:nvSpPr>
          <p:cNvPr id="21" name="文本框 20">
            <a:extLst>
              <a:ext uri="{FF2B5EF4-FFF2-40B4-BE49-F238E27FC236}">
                <a16:creationId xmlns:a16="http://schemas.microsoft.com/office/drawing/2014/main" id="{29CB1E97-CBDD-42C5-8A21-5425697F6E49}"/>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液闪容器</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29" name="图片 28">
            <a:extLst>
              <a:ext uri="{FF2B5EF4-FFF2-40B4-BE49-F238E27FC236}">
                <a16:creationId xmlns:a16="http://schemas.microsoft.com/office/drawing/2014/main" id="{6F9E37F7-F9E4-4C40-8B64-6B81250D8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337" y="629657"/>
            <a:ext cx="4354830" cy="5806440"/>
          </a:xfrm>
          <a:prstGeom prst="rect">
            <a:avLst/>
          </a:prstGeom>
        </p:spPr>
      </p:pic>
      <p:sp>
        <p:nvSpPr>
          <p:cNvPr id="31" name="箭头: 右 30">
            <a:extLst>
              <a:ext uri="{FF2B5EF4-FFF2-40B4-BE49-F238E27FC236}">
                <a16:creationId xmlns:a16="http://schemas.microsoft.com/office/drawing/2014/main" id="{8B1FE299-1B0C-49C1-8902-F5E6A0F50C03}"/>
              </a:ext>
            </a:extLst>
          </p:cNvPr>
          <p:cNvSpPr/>
          <p:nvPr/>
        </p:nvSpPr>
        <p:spPr>
          <a:xfrm>
            <a:off x="3099857" y="2081977"/>
            <a:ext cx="3337566" cy="836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半透膜</a:t>
            </a:r>
          </a:p>
        </p:txBody>
      </p:sp>
      <p:sp>
        <p:nvSpPr>
          <p:cNvPr id="33" name="箭头: 右 32">
            <a:extLst>
              <a:ext uri="{FF2B5EF4-FFF2-40B4-BE49-F238E27FC236}">
                <a16:creationId xmlns:a16="http://schemas.microsoft.com/office/drawing/2014/main" id="{8FF846CB-EED9-45C7-81B5-13CCD83139D3}"/>
              </a:ext>
            </a:extLst>
          </p:cNvPr>
          <p:cNvSpPr/>
          <p:nvPr/>
        </p:nvSpPr>
        <p:spPr>
          <a:xfrm>
            <a:off x="3206537" y="3532877"/>
            <a:ext cx="3337566" cy="836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石英杯</a:t>
            </a:r>
          </a:p>
        </p:txBody>
      </p:sp>
    </p:spTree>
    <p:extLst>
      <p:ext uri="{BB962C8B-B14F-4D97-AF65-F5344CB8AC3E}">
        <p14:creationId xmlns:p14="http://schemas.microsoft.com/office/powerpoint/2010/main" val="3869657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293C02D-2F78-4861-AACF-7F53A1373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547110" y="1306199"/>
            <a:ext cx="5852160" cy="4389120"/>
          </a:xfrm>
          <a:prstGeom prst="rect">
            <a:avLst/>
          </a:prstGeom>
        </p:spPr>
      </p:pic>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备注</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00</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文本框 16"/>
          <p:cNvSpPr txBox="1">
            <a:spLocks noChangeArrowheads="1"/>
          </p:cNvSpPr>
          <p:nvPr/>
        </p:nvSpPr>
        <p:spPr bwMode="auto">
          <a:xfrm>
            <a:off x="10264775" y="6538913"/>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LOGO</a:t>
            </a:r>
            <a:endParaRPr kumimoji="0" lang="zh-CN" altLang="en-US" sz="2000" b="0" i="0" u="none" strike="noStrike" kern="1200" cap="none" spc="0" normalizeH="0" baseline="0" noProof="0">
              <a:ln>
                <a:noFill/>
              </a:ln>
              <a:solidFill>
                <a:srgbClr val="044875"/>
              </a:solidFill>
              <a:effectLst/>
              <a:uLnTx/>
              <a:uFillTx/>
              <a:latin typeface="微软雅黑" pitchFamily="34" charset="-122"/>
              <a:ea typeface="微软雅黑" pitchFamily="34" charset="-122"/>
              <a:cs typeface="+mn-cs"/>
            </a:endParaRPr>
          </a:p>
        </p:txBody>
      </p:sp>
      <p:sp>
        <p:nvSpPr>
          <p:cNvPr id="21" name="文本框 20">
            <a:extLst>
              <a:ext uri="{FF2B5EF4-FFF2-40B4-BE49-F238E27FC236}">
                <a16:creationId xmlns:a16="http://schemas.microsoft.com/office/drawing/2014/main" id="{29CB1E97-CBDD-42C5-8A21-5425697F6E49}"/>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PMT</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sp>
        <p:nvSpPr>
          <p:cNvPr id="31" name="箭头: 右 30">
            <a:extLst>
              <a:ext uri="{FF2B5EF4-FFF2-40B4-BE49-F238E27FC236}">
                <a16:creationId xmlns:a16="http://schemas.microsoft.com/office/drawing/2014/main" id="{8B1FE299-1B0C-49C1-8902-F5E6A0F50C03}"/>
              </a:ext>
            </a:extLst>
          </p:cNvPr>
          <p:cNvSpPr/>
          <p:nvPr/>
        </p:nvSpPr>
        <p:spPr>
          <a:xfrm>
            <a:off x="3861857" y="3698309"/>
            <a:ext cx="3337566" cy="836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PMT</a:t>
            </a:r>
            <a:r>
              <a:rPr lang="zh-CN" altLang="en-US" dirty="0"/>
              <a:t>窗口</a:t>
            </a:r>
          </a:p>
        </p:txBody>
      </p:sp>
      <p:sp>
        <p:nvSpPr>
          <p:cNvPr id="33" name="箭头: 右 32">
            <a:extLst>
              <a:ext uri="{FF2B5EF4-FFF2-40B4-BE49-F238E27FC236}">
                <a16:creationId xmlns:a16="http://schemas.microsoft.com/office/drawing/2014/main" id="{8FF846CB-EED9-45C7-81B5-13CCD83139D3}"/>
              </a:ext>
            </a:extLst>
          </p:cNvPr>
          <p:cNvSpPr/>
          <p:nvPr/>
        </p:nvSpPr>
        <p:spPr>
          <a:xfrm>
            <a:off x="1697777" y="4575808"/>
            <a:ext cx="3337566" cy="836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信号输出</a:t>
            </a:r>
          </a:p>
        </p:txBody>
      </p:sp>
    </p:spTree>
    <p:extLst>
      <p:ext uri="{BB962C8B-B14F-4D97-AF65-F5344CB8AC3E}">
        <p14:creationId xmlns:p14="http://schemas.microsoft.com/office/powerpoint/2010/main" val="2825908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292235" cy="584775"/>
            <a:chOff x="551544" y="82976"/>
            <a:chExt cx="3291840" cy="583764"/>
          </a:xfrm>
        </p:grpSpPr>
        <p:sp>
          <p:nvSpPr>
            <p:cNvPr id="9293" name="文本框 12"/>
            <p:cNvSpPr txBox="1">
              <a:spLocks noChangeArrowheads="1"/>
            </p:cNvSpPr>
            <p:nvPr/>
          </p:nvSpPr>
          <p:spPr bwMode="auto">
            <a:xfrm>
              <a:off x="551544" y="12991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dirty="0">
                  <a:solidFill>
                    <a:srgbClr val="044875"/>
                  </a:solidFill>
                  <a:latin typeface="微软雅黑" pitchFamily="34" charset="-122"/>
                  <a:ea typeface="微软雅黑" pitchFamily="34" charset="-122"/>
                </a:rPr>
                <a:t>设计</a:t>
              </a: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方案</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02</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pic>
        <p:nvPicPr>
          <p:cNvPr id="8" name="图片 7">
            <a:extLst>
              <a:ext uri="{FF2B5EF4-FFF2-40B4-BE49-F238E27FC236}">
                <a16:creationId xmlns:a16="http://schemas.microsoft.com/office/drawing/2014/main" id="{5D684B54-586D-5203-609F-AE5B8B372821}"/>
              </a:ext>
            </a:extLst>
          </p:cNvPr>
          <p:cNvPicPr>
            <a:picLocks noChangeAspect="1"/>
          </p:cNvPicPr>
          <p:nvPr/>
        </p:nvPicPr>
        <p:blipFill>
          <a:blip r:embed="rId3"/>
          <a:stretch>
            <a:fillRect/>
          </a:stretch>
        </p:blipFill>
        <p:spPr>
          <a:xfrm>
            <a:off x="1846239" y="3429000"/>
            <a:ext cx="8356165" cy="2640386"/>
          </a:xfrm>
          <a:prstGeom prst="rect">
            <a:avLst/>
          </a:prstGeom>
        </p:spPr>
      </p:pic>
      <p:pic>
        <p:nvPicPr>
          <p:cNvPr id="3" name="图片 5">
            <a:extLst>
              <a:ext uri="{FF2B5EF4-FFF2-40B4-BE49-F238E27FC236}">
                <a16:creationId xmlns:a16="http://schemas.microsoft.com/office/drawing/2014/main" id="{F0134122-45B8-3950-F8E0-EEC84AF86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86" y="1457325"/>
            <a:ext cx="21812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箭头: 右 3">
            <a:extLst>
              <a:ext uri="{FF2B5EF4-FFF2-40B4-BE49-F238E27FC236}">
                <a16:creationId xmlns:a16="http://schemas.microsoft.com/office/drawing/2014/main" id="{D0714DD9-96FE-10F7-2044-E072F6E733CA}"/>
              </a:ext>
            </a:extLst>
          </p:cNvPr>
          <p:cNvSpPr/>
          <p:nvPr/>
        </p:nvSpPr>
        <p:spPr>
          <a:xfrm flipH="1">
            <a:off x="3843098" y="2478576"/>
            <a:ext cx="2181224" cy="796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气氡</a:t>
            </a:r>
          </a:p>
        </p:txBody>
      </p:sp>
      <p:pic>
        <p:nvPicPr>
          <p:cNvPr id="5" name="图片 4">
            <a:extLst>
              <a:ext uri="{FF2B5EF4-FFF2-40B4-BE49-F238E27FC236}">
                <a16:creationId xmlns:a16="http://schemas.microsoft.com/office/drawing/2014/main" id="{EC53286E-6669-13FA-22A2-500789F067FD}"/>
              </a:ext>
            </a:extLst>
          </p:cNvPr>
          <p:cNvPicPr>
            <a:picLocks noChangeAspect="1"/>
          </p:cNvPicPr>
          <p:nvPr/>
        </p:nvPicPr>
        <p:blipFill>
          <a:blip r:embed="rId5"/>
          <a:stretch>
            <a:fillRect/>
          </a:stretch>
        </p:blipFill>
        <p:spPr>
          <a:xfrm>
            <a:off x="8609000" y="933178"/>
            <a:ext cx="1809573" cy="2495822"/>
          </a:xfrm>
          <a:prstGeom prst="rect">
            <a:avLst/>
          </a:prstGeom>
        </p:spPr>
      </p:pic>
      <p:sp>
        <p:nvSpPr>
          <p:cNvPr id="6" name="箭头: 右 5">
            <a:extLst>
              <a:ext uri="{FF2B5EF4-FFF2-40B4-BE49-F238E27FC236}">
                <a16:creationId xmlns:a16="http://schemas.microsoft.com/office/drawing/2014/main" id="{136372AD-2695-9B3F-2917-173ADD3B7BF3}"/>
              </a:ext>
            </a:extLst>
          </p:cNvPr>
          <p:cNvSpPr/>
          <p:nvPr/>
        </p:nvSpPr>
        <p:spPr>
          <a:xfrm>
            <a:off x="6024322" y="1389026"/>
            <a:ext cx="2181225" cy="796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水氡</a:t>
            </a:r>
          </a:p>
        </p:txBody>
      </p:sp>
    </p:spTree>
    <p:extLst>
      <p:ext uri="{BB962C8B-B14F-4D97-AF65-F5344CB8AC3E}">
        <p14:creationId xmlns:p14="http://schemas.microsoft.com/office/powerpoint/2010/main" val="1653378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3895251-0E45-4DB4-BDB2-A511E2789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970" y="635027"/>
            <a:ext cx="4309110" cy="5745480"/>
          </a:xfrm>
          <a:prstGeom prst="rect">
            <a:avLst/>
          </a:prstGeom>
        </p:spPr>
      </p:pic>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备注</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00</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文本框 16"/>
          <p:cNvSpPr txBox="1">
            <a:spLocks noChangeArrowheads="1"/>
          </p:cNvSpPr>
          <p:nvPr/>
        </p:nvSpPr>
        <p:spPr bwMode="auto">
          <a:xfrm>
            <a:off x="10264775" y="6538913"/>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LOGO</a:t>
            </a:r>
            <a:endParaRPr kumimoji="0" lang="zh-CN" altLang="en-US" sz="2000" b="0" i="0" u="none" strike="noStrike" kern="1200" cap="none" spc="0" normalizeH="0" baseline="0" noProof="0">
              <a:ln>
                <a:noFill/>
              </a:ln>
              <a:solidFill>
                <a:srgbClr val="044875"/>
              </a:solidFill>
              <a:effectLst/>
              <a:uLnTx/>
              <a:uFillTx/>
              <a:latin typeface="微软雅黑" pitchFamily="34" charset="-122"/>
              <a:ea typeface="微软雅黑" pitchFamily="34" charset="-122"/>
              <a:cs typeface="+mn-cs"/>
            </a:endParaRPr>
          </a:p>
        </p:txBody>
      </p:sp>
      <p:sp>
        <p:nvSpPr>
          <p:cNvPr id="21" name="文本框 20">
            <a:extLst>
              <a:ext uri="{FF2B5EF4-FFF2-40B4-BE49-F238E27FC236}">
                <a16:creationId xmlns:a16="http://schemas.microsoft.com/office/drawing/2014/main" id="{29CB1E97-CBDD-42C5-8A21-5425697F6E49}"/>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暗室</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sp>
        <p:nvSpPr>
          <p:cNvPr id="31" name="箭头: 右 30">
            <a:extLst>
              <a:ext uri="{FF2B5EF4-FFF2-40B4-BE49-F238E27FC236}">
                <a16:creationId xmlns:a16="http://schemas.microsoft.com/office/drawing/2014/main" id="{8B1FE299-1B0C-49C1-8902-F5E6A0F50C03}"/>
              </a:ext>
            </a:extLst>
          </p:cNvPr>
          <p:cNvSpPr/>
          <p:nvPr/>
        </p:nvSpPr>
        <p:spPr>
          <a:xfrm>
            <a:off x="2470465" y="2141996"/>
            <a:ext cx="3337566" cy="836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液闪容器</a:t>
            </a:r>
          </a:p>
        </p:txBody>
      </p:sp>
      <p:sp>
        <p:nvSpPr>
          <p:cNvPr id="33" name="箭头: 右 32">
            <a:extLst>
              <a:ext uri="{FF2B5EF4-FFF2-40B4-BE49-F238E27FC236}">
                <a16:creationId xmlns:a16="http://schemas.microsoft.com/office/drawing/2014/main" id="{8FF846CB-EED9-45C7-81B5-13CCD83139D3}"/>
              </a:ext>
            </a:extLst>
          </p:cNvPr>
          <p:cNvSpPr/>
          <p:nvPr/>
        </p:nvSpPr>
        <p:spPr>
          <a:xfrm>
            <a:off x="2470465" y="4102701"/>
            <a:ext cx="3337566" cy="836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PMT</a:t>
            </a:r>
            <a:endParaRPr lang="zh-CN" altLang="en-US" dirty="0"/>
          </a:p>
        </p:txBody>
      </p:sp>
    </p:spTree>
    <p:extLst>
      <p:ext uri="{BB962C8B-B14F-4D97-AF65-F5344CB8AC3E}">
        <p14:creationId xmlns:p14="http://schemas.microsoft.com/office/powerpoint/2010/main" val="741051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dirty="0">
                  <a:solidFill>
                    <a:srgbClr val="044875"/>
                  </a:solidFill>
                  <a:latin typeface="微软雅黑" pitchFamily="34" charset="-122"/>
                  <a:ea typeface="微软雅黑" pitchFamily="34" charset="-122"/>
                </a:rPr>
                <a:t>设计</a:t>
              </a: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方案</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02</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19216" y="2377538"/>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21" name="文本框 20">
            <a:extLst>
              <a:ext uri="{FF2B5EF4-FFF2-40B4-BE49-F238E27FC236}">
                <a16:creationId xmlns:a16="http://schemas.microsoft.com/office/drawing/2014/main" id="{29CB1E97-CBDD-42C5-8A21-5425697F6E49}"/>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氡探测器信号流程框图</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6" name="图片 5">
            <a:extLst>
              <a:ext uri="{FF2B5EF4-FFF2-40B4-BE49-F238E27FC236}">
                <a16:creationId xmlns:a16="http://schemas.microsoft.com/office/drawing/2014/main" id="{45CE7EFF-55D4-C281-E87D-4BADCAB8204E}"/>
              </a:ext>
            </a:extLst>
          </p:cNvPr>
          <p:cNvPicPr>
            <a:picLocks noChangeAspect="1"/>
          </p:cNvPicPr>
          <p:nvPr/>
        </p:nvPicPr>
        <p:blipFill>
          <a:blip r:embed="rId3"/>
          <a:stretch>
            <a:fillRect/>
          </a:stretch>
        </p:blipFill>
        <p:spPr>
          <a:xfrm>
            <a:off x="1416531" y="1669424"/>
            <a:ext cx="9456253" cy="1218920"/>
          </a:xfrm>
          <a:prstGeom prst="rect">
            <a:avLst/>
          </a:prstGeom>
        </p:spPr>
      </p:pic>
      <p:pic>
        <p:nvPicPr>
          <p:cNvPr id="8" name="图片 7">
            <a:extLst>
              <a:ext uri="{FF2B5EF4-FFF2-40B4-BE49-F238E27FC236}">
                <a16:creationId xmlns:a16="http://schemas.microsoft.com/office/drawing/2014/main" id="{193CF17E-605C-079D-9398-472BC6A8BC78}"/>
              </a:ext>
            </a:extLst>
          </p:cNvPr>
          <p:cNvPicPr>
            <a:picLocks noChangeAspect="1"/>
          </p:cNvPicPr>
          <p:nvPr/>
        </p:nvPicPr>
        <p:blipFill>
          <a:blip r:embed="rId4"/>
          <a:stretch>
            <a:fillRect/>
          </a:stretch>
        </p:blipFill>
        <p:spPr>
          <a:xfrm>
            <a:off x="1076515" y="4023084"/>
            <a:ext cx="10136282" cy="1218920"/>
          </a:xfrm>
          <a:prstGeom prst="rect">
            <a:avLst/>
          </a:prstGeom>
        </p:spPr>
      </p:pic>
      <p:sp>
        <p:nvSpPr>
          <p:cNvPr id="18" name="文本框 17">
            <a:extLst>
              <a:ext uri="{FF2B5EF4-FFF2-40B4-BE49-F238E27FC236}">
                <a16:creationId xmlns:a16="http://schemas.microsoft.com/office/drawing/2014/main" id="{363A2F97-8844-7338-362D-94148FBF2F82}"/>
              </a:ext>
            </a:extLst>
          </p:cNvPr>
          <p:cNvSpPr txBox="1"/>
          <p:nvPr/>
        </p:nvSpPr>
        <p:spPr>
          <a:xfrm>
            <a:off x="5554460" y="1268164"/>
            <a:ext cx="1180392" cy="369332"/>
          </a:xfrm>
          <a:prstGeom prst="rect">
            <a:avLst/>
          </a:prstGeom>
          <a:noFill/>
        </p:spPr>
        <p:txBody>
          <a:bodyPr wrap="square" rtlCol="0">
            <a:spAutoFit/>
          </a:bodyPr>
          <a:lstStyle/>
          <a:p>
            <a:r>
              <a:rPr lang="zh-CN" altLang="en-US" b="1" dirty="0"/>
              <a:t>氡探测器</a:t>
            </a:r>
          </a:p>
        </p:txBody>
      </p:sp>
      <p:sp>
        <p:nvSpPr>
          <p:cNvPr id="19" name="文本框 18">
            <a:extLst>
              <a:ext uri="{FF2B5EF4-FFF2-40B4-BE49-F238E27FC236}">
                <a16:creationId xmlns:a16="http://schemas.microsoft.com/office/drawing/2014/main" id="{50043E91-1A51-6A9D-8B9A-F1069703B4D3}"/>
              </a:ext>
            </a:extLst>
          </p:cNvPr>
          <p:cNvSpPr txBox="1"/>
          <p:nvPr/>
        </p:nvSpPr>
        <p:spPr>
          <a:xfrm>
            <a:off x="6408184" y="3550848"/>
            <a:ext cx="1683193" cy="369332"/>
          </a:xfrm>
          <a:prstGeom prst="rect">
            <a:avLst/>
          </a:prstGeom>
          <a:noFill/>
        </p:spPr>
        <p:txBody>
          <a:bodyPr wrap="square" rtlCol="0">
            <a:spAutoFit/>
          </a:bodyPr>
          <a:lstStyle/>
          <a:p>
            <a:r>
              <a:rPr lang="zh-CN" altLang="en-US" b="1" dirty="0"/>
              <a:t>数据采集系统</a:t>
            </a:r>
          </a:p>
        </p:txBody>
      </p:sp>
      <p:sp>
        <p:nvSpPr>
          <p:cNvPr id="4" name="矩形 3">
            <a:extLst>
              <a:ext uri="{FF2B5EF4-FFF2-40B4-BE49-F238E27FC236}">
                <a16:creationId xmlns:a16="http://schemas.microsoft.com/office/drawing/2014/main" id="{5774D1E0-F9BC-BE6A-2291-6A70AF3D6B3F}"/>
              </a:ext>
            </a:extLst>
          </p:cNvPr>
          <p:cNvSpPr/>
          <p:nvPr/>
        </p:nvSpPr>
        <p:spPr>
          <a:xfrm>
            <a:off x="5045656" y="3498112"/>
            <a:ext cx="4268465" cy="223815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下 4">
            <a:extLst>
              <a:ext uri="{FF2B5EF4-FFF2-40B4-BE49-F238E27FC236}">
                <a16:creationId xmlns:a16="http://schemas.microsoft.com/office/drawing/2014/main" id="{8D7733CD-B359-78AE-8746-55646AAFF2AE}"/>
              </a:ext>
            </a:extLst>
          </p:cNvPr>
          <p:cNvSpPr/>
          <p:nvPr/>
        </p:nvSpPr>
        <p:spPr>
          <a:xfrm>
            <a:off x="7179888" y="2939796"/>
            <a:ext cx="484632" cy="55831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896287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9"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dirty="0">
                  <a:solidFill>
                    <a:srgbClr val="044875"/>
                  </a:solidFill>
                  <a:latin typeface="微软雅黑" pitchFamily="34" charset="-122"/>
                  <a:ea typeface="微软雅黑" pitchFamily="34" charset="-122"/>
                </a:rPr>
                <a:t>设计</a:t>
              </a: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方案</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02</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21" name="文本框 20">
            <a:extLst>
              <a:ext uri="{FF2B5EF4-FFF2-40B4-BE49-F238E27FC236}">
                <a16:creationId xmlns:a16="http://schemas.microsoft.com/office/drawing/2014/main" id="{29CB1E97-CBDD-42C5-8A21-5425697F6E49}"/>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氡</a:t>
            </a:r>
            <a:r>
              <a:rPr lang="zh-CN" altLang="en-US" sz="2800" b="1" kern="100" dirty="0">
                <a:solidFill>
                  <a:srgbClr val="4472C4">
                    <a:lumMod val="75000"/>
                  </a:srgbClr>
                </a:solidFill>
                <a:latin typeface="Calibri" pitchFamily="34" charset="0"/>
                <a:ea typeface="黑体" panose="02010609060101010101" pitchFamily="49" charset="-122"/>
                <a:cs typeface="Times New Roman" panose="02020603050405020304" pitchFamily="18" charset="0"/>
              </a:rPr>
              <a:t>数据采集</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电子学系统总体结构</a:t>
            </a:r>
            <a:r>
              <a:rPr kumimoji="0" lang="zh-CN"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图</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7" name="图片 6">
            <a:extLst>
              <a:ext uri="{FF2B5EF4-FFF2-40B4-BE49-F238E27FC236}">
                <a16:creationId xmlns:a16="http://schemas.microsoft.com/office/drawing/2014/main" id="{78FC4713-181E-B25E-0D57-344BDA9FC128}"/>
              </a:ext>
            </a:extLst>
          </p:cNvPr>
          <p:cNvPicPr>
            <a:picLocks noChangeAspect="1"/>
          </p:cNvPicPr>
          <p:nvPr/>
        </p:nvPicPr>
        <p:blipFill>
          <a:blip r:embed="rId3"/>
          <a:stretch>
            <a:fillRect/>
          </a:stretch>
        </p:blipFill>
        <p:spPr>
          <a:xfrm>
            <a:off x="0" y="1893507"/>
            <a:ext cx="12192000" cy="3244026"/>
          </a:xfrm>
          <a:prstGeom prst="rect">
            <a:avLst/>
          </a:prstGeom>
        </p:spPr>
      </p:pic>
    </p:spTree>
    <p:extLst>
      <p:ext uri="{BB962C8B-B14F-4D97-AF65-F5344CB8AC3E}">
        <p14:creationId xmlns:p14="http://schemas.microsoft.com/office/powerpoint/2010/main" val="3118406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dirty="0">
                  <a:solidFill>
                    <a:srgbClr val="044875"/>
                  </a:solidFill>
                  <a:latin typeface="微软雅黑" pitchFamily="34" charset="-122"/>
                  <a:ea typeface="微软雅黑" pitchFamily="34" charset="-122"/>
                </a:rPr>
                <a:t>设计</a:t>
              </a: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实现</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03</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64A830C4-FE20-65E6-0D52-32D09876EA33}"/>
              </a:ext>
            </a:extLst>
          </p:cNvPr>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4" name="文本框 3">
            <a:extLst>
              <a:ext uri="{FF2B5EF4-FFF2-40B4-BE49-F238E27FC236}">
                <a16:creationId xmlns:a16="http://schemas.microsoft.com/office/drawing/2014/main" id="{6CDF1BFA-0B86-64E9-0E57-40EBA21DE7A4}"/>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硬件平台</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18" name="图片 17">
            <a:extLst>
              <a:ext uri="{FF2B5EF4-FFF2-40B4-BE49-F238E27FC236}">
                <a16:creationId xmlns:a16="http://schemas.microsoft.com/office/drawing/2014/main" id="{D54C5769-9C3E-8ED4-2100-A0133823A64C}"/>
              </a:ext>
            </a:extLst>
          </p:cNvPr>
          <p:cNvPicPr>
            <a:picLocks noChangeAspect="1"/>
          </p:cNvPicPr>
          <p:nvPr/>
        </p:nvPicPr>
        <p:blipFill>
          <a:blip r:embed="rId3"/>
          <a:stretch>
            <a:fillRect/>
          </a:stretch>
        </p:blipFill>
        <p:spPr>
          <a:xfrm>
            <a:off x="8857129" y="574680"/>
            <a:ext cx="3091192" cy="1765472"/>
          </a:xfrm>
          <a:prstGeom prst="rect">
            <a:avLst/>
          </a:prstGeom>
        </p:spPr>
      </p:pic>
      <p:sp>
        <p:nvSpPr>
          <p:cNvPr id="19" name="箭头: 右 18">
            <a:extLst>
              <a:ext uri="{FF2B5EF4-FFF2-40B4-BE49-F238E27FC236}">
                <a16:creationId xmlns:a16="http://schemas.microsoft.com/office/drawing/2014/main" id="{4A73AA9E-36F0-4F84-9648-E0453A8DDBE5}"/>
              </a:ext>
            </a:extLst>
          </p:cNvPr>
          <p:cNvSpPr/>
          <p:nvPr/>
        </p:nvSpPr>
        <p:spPr>
          <a:xfrm flipH="1">
            <a:off x="5953349" y="2240617"/>
            <a:ext cx="2181224" cy="716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气氡数采</a:t>
            </a:r>
          </a:p>
        </p:txBody>
      </p:sp>
      <p:sp>
        <p:nvSpPr>
          <p:cNvPr id="20" name="箭头: 右 19">
            <a:extLst>
              <a:ext uri="{FF2B5EF4-FFF2-40B4-BE49-F238E27FC236}">
                <a16:creationId xmlns:a16="http://schemas.microsoft.com/office/drawing/2014/main" id="{33C33215-348D-4083-8663-005202F823F4}"/>
              </a:ext>
            </a:extLst>
          </p:cNvPr>
          <p:cNvSpPr/>
          <p:nvPr/>
        </p:nvSpPr>
        <p:spPr>
          <a:xfrm>
            <a:off x="4434879" y="4883285"/>
            <a:ext cx="1979296" cy="716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水氡数采</a:t>
            </a:r>
          </a:p>
        </p:txBody>
      </p:sp>
      <p:pic>
        <p:nvPicPr>
          <p:cNvPr id="8" name="图片 7">
            <a:extLst>
              <a:ext uri="{FF2B5EF4-FFF2-40B4-BE49-F238E27FC236}">
                <a16:creationId xmlns:a16="http://schemas.microsoft.com/office/drawing/2014/main" id="{1E8794E8-52AB-02BB-0EF3-3B1DA4D0A5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97" y="1292681"/>
            <a:ext cx="5579862" cy="2782557"/>
          </a:xfrm>
          <a:prstGeom prst="rect">
            <a:avLst/>
          </a:prstGeom>
        </p:spPr>
      </p:pic>
      <p:pic>
        <p:nvPicPr>
          <p:cNvPr id="13" name="图片 12">
            <a:extLst>
              <a:ext uri="{FF2B5EF4-FFF2-40B4-BE49-F238E27FC236}">
                <a16:creationId xmlns:a16="http://schemas.microsoft.com/office/drawing/2014/main" id="{D4C7A540-6D63-FB20-E6DD-25FAC14ED8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9971" y="3361874"/>
            <a:ext cx="5417604" cy="2875014"/>
          </a:xfrm>
          <a:prstGeom prst="rect">
            <a:avLst/>
          </a:prstGeom>
        </p:spPr>
      </p:pic>
    </p:spTree>
    <p:extLst>
      <p:ext uri="{BB962C8B-B14F-4D97-AF65-F5344CB8AC3E}">
        <p14:creationId xmlns:p14="http://schemas.microsoft.com/office/powerpoint/2010/main" val="40560927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dirty="0">
                  <a:solidFill>
                    <a:srgbClr val="044875"/>
                  </a:solidFill>
                  <a:latin typeface="微软雅黑" pitchFamily="34" charset="-122"/>
                  <a:ea typeface="微软雅黑" pitchFamily="34" charset="-122"/>
                </a:rPr>
                <a:t>设计实现</a:t>
              </a:r>
              <a:endPar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endParaRP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03</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21" name="文本框 20">
            <a:extLst>
              <a:ext uri="{FF2B5EF4-FFF2-40B4-BE49-F238E27FC236}">
                <a16:creationId xmlns:a16="http://schemas.microsoft.com/office/drawing/2014/main" id="{29CB1E97-CBDD-42C5-8A21-5425697F6E49}"/>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氡检测</a:t>
            </a:r>
            <a:r>
              <a:rPr lang="zh-CN" altLang="en-US" sz="2800" b="1" kern="100" dirty="0">
                <a:solidFill>
                  <a:srgbClr val="4472C4">
                    <a:lumMod val="75000"/>
                  </a:srgbClr>
                </a:solidFill>
                <a:latin typeface="Calibri" pitchFamily="34" charset="0"/>
                <a:ea typeface="黑体" panose="02010609060101010101" pitchFamily="49" charset="-122"/>
                <a:cs typeface="Times New Roman" panose="02020603050405020304" pitchFamily="18" charset="0"/>
              </a:rPr>
              <a:t>算法</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实现框图</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5" name="图片 4">
            <a:extLst>
              <a:ext uri="{FF2B5EF4-FFF2-40B4-BE49-F238E27FC236}">
                <a16:creationId xmlns:a16="http://schemas.microsoft.com/office/drawing/2014/main" id="{AB109F1D-38E3-47A6-9D92-8A4EE9ADFEF4}"/>
              </a:ext>
            </a:extLst>
          </p:cNvPr>
          <p:cNvPicPr>
            <a:picLocks noChangeAspect="1"/>
          </p:cNvPicPr>
          <p:nvPr/>
        </p:nvPicPr>
        <p:blipFill>
          <a:blip r:embed="rId3"/>
          <a:stretch>
            <a:fillRect/>
          </a:stretch>
        </p:blipFill>
        <p:spPr>
          <a:xfrm>
            <a:off x="906780" y="2188994"/>
            <a:ext cx="10378439" cy="2480012"/>
          </a:xfrm>
          <a:prstGeom prst="rect">
            <a:avLst/>
          </a:prstGeom>
        </p:spPr>
      </p:pic>
    </p:spTree>
    <p:extLst>
      <p:ext uri="{BB962C8B-B14F-4D97-AF65-F5344CB8AC3E}">
        <p14:creationId xmlns:p14="http://schemas.microsoft.com/office/powerpoint/2010/main" val="4285509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dirty="0">
                  <a:solidFill>
                    <a:srgbClr val="044875"/>
                  </a:solidFill>
                  <a:latin typeface="微软雅黑" pitchFamily="34" charset="-122"/>
                  <a:ea typeface="微软雅黑" pitchFamily="34" charset="-122"/>
                </a:rPr>
                <a:t>设计</a:t>
              </a: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实现</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03</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Zynq</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逻辑</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总览</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5" name="图片 4">
            <a:extLst>
              <a:ext uri="{FF2B5EF4-FFF2-40B4-BE49-F238E27FC236}">
                <a16:creationId xmlns:a16="http://schemas.microsoft.com/office/drawing/2014/main" id="{CA5ECC9A-8B23-E4AC-4110-D2DD1E2D5352}"/>
              </a:ext>
            </a:extLst>
          </p:cNvPr>
          <p:cNvPicPr>
            <a:picLocks noChangeAspect="1"/>
          </p:cNvPicPr>
          <p:nvPr/>
        </p:nvPicPr>
        <p:blipFill>
          <a:blip r:embed="rId3"/>
          <a:stretch>
            <a:fillRect/>
          </a:stretch>
        </p:blipFill>
        <p:spPr>
          <a:xfrm>
            <a:off x="2965581" y="609441"/>
            <a:ext cx="9226419" cy="5812157"/>
          </a:xfrm>
          <a:prstGeom prst="rect">
            <a:avLst/>
          </a:prstGeom>
        </p:spPr>
      </p:pic>
      <p:pic>
        <p:nvPicPr>
          <p:cNvPr id="6" name="图片 5">
            <a:extLst>
              <a:ext uri="{FF2B5EF4-FFF2-40B4-BE49-F238E27FC236}">
                <a16:creationId xmlns:a16="http://schemas.microsoft.com/office/drawing/2014/main" id="{1B6213E0-F72E-3016-0D77-47CFD1E0C8B2}"/>
              </a:ext>
            </a:extLst>
          </p:cNvPr>
          <p:cNvPicPr>
            <a:picLocks noChangeAspect="1"/>
          </p:cNvPicPr>
          <p:nvPr/>
        </p:nvPicPr>
        <p:blipFill>
          <a:blip r:embed="rId4"/>
          <a:stretch>
            <a:fillRect/>
          </a:stretch>
        </p:blipFill>
        <p:spPr>
          <a:xfrm>
            <a:off x="609600" y="1557761"/>
            <a:ext cx="3014683" cy="1687464"/>
          </a:xfrm>
          <a:prstGeom prst="rect">
            <a:avLst/>
          </a:prstGeom>
        </p:spPr>
      </p:pic>
      <p:sp>
        <p:nvSpPr>
          <p:cNvPr id="4" name="文本框 3">
            <a:extLst>
              <a:ext uri="{FF2B5EF4-FFF2-40B4-BE49-F238E27FC236}">
                <a16:creationId xmlns:a16="http://schemas.microsoft.com/office/drawing/2014/main" id="{50E6C6F7-70B8-7038-89D8-499EBDF76A79}"/>
              </a:ext>
            </a:extLst>
          </p:cNvPr>
          <p:cNvSpPr txBox="1"/>
          <p:nvPr/>
        </p:nvSpPr>
        <p:spPr>
          <a:xfrm>
            <a:off x="912813" y="4595136"/>
            <a:ext cx="2485347" cy="1200329"/>
          </a:xfrm>
          <a:prstGeom prst="rect">
            <a:avLst/>
          </a:prstGeom>
          <a:noFill/>
        </p:spPr>
        <p:txBody>
          <a:bodyPr wrap="square" rtlCol="0">
            <a:spAutoFit/>
          </a:bodyPr>
          <a:lstStyle/>
          <a:p>
            <a:r>
              <a:rPr lang="zh-CN" altLang="en-US" dirty="0"/>
              <a:t>使用</a:t>
            </a:r>
            <a:r>
              <a:rPr lang="en-US" altLang="zh-CN" dirty="0"/>
              <a:t>IP</a:t>
            </a:r>
            <a:r>
              <a:rPr lang="zh-CN" altLang="en-US" dirty="0"/>
              <a:t>核：</a:t>
            </a:r>
            <a:endParaRPr lang="en-US" altLang="zh-CN" dirty="0"/>
          </a:p>
          <a:p>
            <a:r>
              <a:rPr lang="zh-CN" altLang="en-US" dirty="0"/>
              <a:t>量产化</a:t>
            </a:r>
            <a:endParaRPr lang="en-US" altLang="zh-CN" dirty="0"/>
          </a:p>
          <a:p>
            <a:r>
              <a:rPr lang="zh-CN" altLang="en-US" dirty="0"/>
              <a:t>可复用</a:t>
            </a:r>
            <a:endParaRPr lang="en-US" altLang="zh-CN" dirty="0"/>
          </a:p>
          <a:p>
            <a:r>
              <a:rPr lang="zh-CN" altLang="en-US" dirty="0"/>
              <a:t>灵活调整算法结构</a:t>
            </a:r>
          </a:p>
        </p:txBody>
      </p:sp>
      <p:sp>
        <p:nvSpPr>
          <p:cNvPr id="17" name="文本框 16">
            <a:extLst>
              <a:ext uri="{FF2B5EF4-FFF2-40B4-BE49-F238E27FC236}">
                <a16:creationId xmlns:a16="http://schemas.microsoft.com/office/drawing/2014/main" id="{2DD0EC07-7B1B-4261-B73C-74CFABCA5FC4}"/>
              </a:ext>
            </a:extLst>
          </p:cNvPr>
          <p:cNvSpPr txBox="1"/>
          <p:nvPr/>
        </p:nvSpPr>
        <p:spPr>
          <a:xfrm>
            <a:off x="5648922" y="3064411"/>
            <a:ext cx="1367827" cy="369332"/>
          </a:xfrm>
          <a:prstGeom prst="rect">
            <a:avLst/>
          </a:prstGeom>
          <a:noFill/>
        </p:spPr>
        <p:txBody>
          <a:bodyPr wrap="square" rtlCol="0">
            <a:spAutoFit/>
          </a:bodyPr>
          <a:lstStyle/>
          <a:p>
            <a:r>
              <a:rPr lang="en-US" altLang="zh-CN" dirty="0">
                <a:solidFill>
                  <a:srgbClr val="FF0000"/>
                </a:solidFill>
              </a:rPr>
              <a:t>ADC</a:t>
            </a:r>
            <a:r>
              <a:rPr lang="zh-CN" altLang="en-US" dirty="0">
                <a:solidFill>
                  <a:srgbClr val="FF0000"/>
                </a:solidFill>
              </a:rPr>
              <a:t>驱动</a:t>
            </a:r>
            <a:r>
              <a:rPr lang="en-US" altLang="zh-CN" dirty="0">
                <a:solidFill>
                  <a:srgbClr val="FF0000"/>
                </a:solidFill>
              </a:rPr>
              <a:t>IP</a:t>
            </a:r>
            <a:endParaRPr lang="zh-CN" altLang="en-US" dirty="0">
              <a:solidFill>
                <a:srgbClr val="FF0000"/>
              </a:solidFill>
            </a:endParaRPr>
          </a:p>
        </p:txBody>
      </p:sp>
      <p:cxnSp>
        <p:nvCxnSpPr>
          <p:cNvPr id="18" name="直接箭头连接符 17">
            <a:extLst>
              <a:ext uri="{FF2B5EF4-FFF2-40B4-BE49-F238E27FC236}">
                <a16:creationId xmlns:a16="http://schemas.microsoft.com/office/drawing/2014/main" id="{4653A694-3732-405E-933E-3DB0A17F98CC}"/>
              </a:ext>
            </a:extLst>
          </p:cNvPr>
          <p:cNvCxnSpPr>
            <a:cxnSpLocks/>
          </p:cNvCxnSpPr>
          <p:nvPr/>
        </p:nvCxnSpPr>
        <p:spPr>
          <a:xfrm>
            <a:off x="5980264" y="3429000"/>
            <a:ext cx="440029" cy="5563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BADD7FBB-1576-46D4-8EF2-2936C9BE6E72}"/>
              </a:ext>
            </a:extLst>
          </p:cNvPr>
          <p:cNvSpPr txBox="1"/>
          <p:nvPr/>
        </p:nvSpPr>
        <p:spPr>
          <a:xfrm>
            <a:off x="6375400" y="1373095"/>
            <a:ext cx="1739900" cy="369332"/>
          </a:xfrm>
          <a:prstGeom prst="rect">
            <a:avLst/>
          </a:prstGeom>
          <a:noFill/>
        </p:spPr>
        <p:txBody>
          <a:bodyPr wrap="square" rtlCol="0">
            <a:spAutoFit/>
          </a:bodyPr>
          <a:lstStyle/>
          <a:p>
            <a:r>
              <a:rPr lang="zh-CN" altLang="en-US" dirty="0">
                <a:solidFill>
                  <a:srgbClr val="FF0000"/>
                </a:solidFill>
              </a:rPr>
              <a:t>波形提取算法</a:t>
            </a:r>
            <a:r>
              <a:rPr lang="en-US" altLang="zh-CN" dirty="0">
                <a:solidFill>
                  <a:srgbClr val="FF0000"/>
                </a:solidFill>
              </a:rPr>
              <a:t>IP</a:t>
            </a:r>
            <a:endParaRPr lang="zh-CN" altLang="en-US" dirty="0">
              <a:solidFill>
                <a:srgbClr val="FF0000"/>
              </a:solidFill>
            </a:endParaRPr>
          </a:p>
        </p:txBody>
      </p:sp>
      <p:cxnSp>
        <p:nvCxnSpPr>
          <p:cNvPr id="20" name="直接箭头连接符 19">
            <a:extLst>
              <a:ext uri="{FF2B5EF4-FFF2-40B4-BE49-F238E27FC236}">
                <a16:creationId xmlns:a16="http://schemas.microsoft.com/office/drawing/2014/main" id="{1C0465A2-0121-498E-860F-CB4D96DB2F23}"/>
              </a:ext>
            </a:extLst>
          </p:cNvPr>
          <p:cNvCxnSpPr>
            <a:cxnSpLocks/>
          </p:cNvCxnSpPr>
          <p:nvPr/>
        </p:nvCxnSpPr>
        <p:spPr>
          <a:xfrm>
            <a:off x="8115300" y="1682750"/>
            <a:ext cx="672433" cy="15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1E733B66-E2D3-46D9-BC3F-DB3BD07A4333}"/>
              </a:ext>
            </a:extLst>
          </p:cNvPr>
          <p:cNvSpPr txBox="1"/>
          <p:nvPr/>
        </p:nvSpPr>
        <p:spPr>
          <a:xfrm>
            <a:off x="8944435" y="849564"/>
            <a:ext cx="1105083" cy="369332"/>
          </a:xfrm>
          <a:prstGeom prst="rect">
            <a:avLst/>
          </a:prstGeom>
          <a:noFill/>
        </p:spPr>
        <p:txBody>
          <a:bodyPr wrap="square" rtlCol="0">
            <a:spAutoFit/>
          </a:bodyPr>
          <a:lstStyle/>
          <a:p>
            <a:r>
              <a:rPr lang="zh-CN" altLang="en-US" dirty="0">
                <a:solidFill>
                  <a:srgbClr val="FF0000"/>
                </a:solidFill>
              </a:rPr>
              <a:t>跨时钟域</a:t>
            </a:r>
          </a:p>
        </p:txBody>
      </p:sp>
      <p:cxnSp>
        <p:nvCxnSpPr>
          <p:cNvPr id="22" name="直接箭头连接符 21">
            <a:extLst>
              <a:ext uri="{FF2B5EF4-FFF2-40B4-BE49-F238E27FC236}">
                <a16:creationId xmlns:a16="http://schemas.microsoft.com/office/drawing/2014/main" id="{39CD777A-D412-4E42-A083-35173467AC86}"/>
              </a:ext>
            </a:extLst>
          </p:cNvPr>
          <p:cNvCxnSpPr>
            <a:cxnSpLocks/>
          </p:cNvCxnSpPr>
          <p:nvPr/>
        </p:nvCxnSpPr>
        <p:spPr>
          <a:xfrm flipV="1">
            <a:off x="9867900" y="1194295"/>
            <a:ext cx="771726" cy="24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059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54002"/>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p:nvSpPr>
        <p:spPr>
          <a:xfrm>
            <a:off x="3513138" y="254002"/>
            <a:ext cx="867886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a:grpSpLocks/>
          </p:cNvGrpSpPr>
          <p:nvPr/>
        </p:nvGrpSpPr>
        <p:grpSpPr bwMode="auto">
          <a:xfrm>
            <a:off x="550863" y="82550"/>
            <a:ext cx="3395663" cy="584775"/>
            <a:chOff x="551544" y="82976"/>
            <a:chExt cx="3395256" cy="583764"/>
          </a:xfrm>
        </p:grpSpPr>
        <p:sp>
          <p:nvSpPr>
            <p:cNvPr id="9293" name="文本框 12"/>
            <p:cNvSpPr txBox="1">
              <a:spLocks noChangeArrowheads="1"/>
            </p:cNvSpPr>
            <p:nvPr/>
          </p:nvSpPr>
          <p:spPr bwMode="auto">
            <a:xfrm>
              <a:off x="654960" y="111278"/>
              <a:ext cx="329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dirty="0">
                  <a:solidFill>
                    <a:srgbClr val="044875"/>
                  </a:solidFill>
                  <a:latin typeface="微软雅黑" pitchFamily="34" charset="-122"/>
                  <a:ea typeface="微软雅黑" pitchFamily="34" charset="-122"/>
                </a:rPr>
                <a:t>设计</a:t>
              </a:r>
              <a:r>
                <a:rPr kumimoji="0" lang="zh-CN" altLang="en-US" sz="2800" b="0" i="0" u="none" strike="noStrike" kern="1200" cap="none" spc="0" normalizeH="0" baseline="0" noProof="0" dirty="0">
                  <a:ln>
                    <a:noFill/>
                  </a:ln>
                  <a:solidFill>
                    <a:srgbClr val="044875"/>
                  </a:solidFill>
                  <a:effectLst/>
                  <a:uLnTx/>
                  <a:uFillTx/>
                  <a:latin typeface="微软雅黑" pitchFamily="34" charset="-122"/>
                  <a:ea typeface="微软雅黑" pitchFamily="34" charset="-122"/>
                  <a:cs typeface="+mn-cs"/>
                </a:rPr>
                <a:t>实现</a:t>
              </a:r>
            </a:p>
          </p:txBody>
        </p:sp>
        <p:sp>
          <p:nvSpPr>
            <p:cNvPr id="14" name="文本框 13"/>
            <p:cNvSpPr txBox="1"/>
            <p:nvPr/>
          </p:nvSpPr>
          <p:spPr>
            <a:xfrm>
              <a:off x="551544" y="82976"/>
              <a:ext cx="723813" cy="583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rPr>
                <a:t>03</a:t>
              </a:r>
              <a:endParaRPr kumimoji="0" lang="zh-CN" altLang="en-US" sz="32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宋体" panose="02010600030101010101" pitchFamily="2" charset="-122"/>
                <a:cs typeface="+mn-cs"/>
              </a:endParaRPr>
            </a:p>
          </p:txBody>
        </p:sp>
      </p:grpSp>
      <p:sp>
        <p:nvSpPr>
          <p:cNvPr id="15" name="矩形 14"/>
          <p:cNvSpPr/>
          <p:nvPr/>
        </p:nvSpPr>
        <p:spPr>
          <a:xfrm>
            <a:off x="10439401" y="6621465"/>
            <a:ext cx="17526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6621465"/>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nvSpPr>
        <p:spPr>
          <a:xfrm>
            <a:off x="1355075" y="19830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sp>
        <p:nvSpPr>
          <p:cNvPr id="3" name="文本框 2">
            <a:extLst>
              <a:ext uri="{FF2B5EF4-FFF2-40B4-BE49-F238E27FC236}">
                <a16:creationId xmlns:a16="http://schemas.microsoft.com/office/drawing/2014/main" id="{AAEA3E2D-A33C-A242-D4E6-68ED4924F686}"/>
              </a:ext>
            </a:extLst>
          </p:cNvPr>
          <p:cNvSpPr txBox="1"/>
          <p:nvPr/>
        </p:nvSpPr>
        <p:spPr>
          <a:xfrm>
            <a:off x="609600" y="695676"/>
            <a:ext cx="609452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Zynq</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逻辑</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-ADC</a:t>
            </a:r>
            <a:r>
              <a:rPr kumimoji="0" lang="zh-CN" altLang="en-US"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驱动</a:t>
            </a:r>
            <a:r>
              <a:rPr kumimoji="0" lang="en-US" altLang="zh-CN" sz="2800" b="1" i="0" u="none" strike="noStrike" kern="100" cap="none" spc="0" normalizeH="0" baseline="0" noProof="0" dirty="0">
                <a:ln>
                  <a:noFill/>
                </a:ln>
                <a:solidFill>
                  <a:srgbClr val="4472C4">
                    <a:lumMod val="75000"/>
                  </a:srgbClr>
                </a:solidFill>
                <a:effectLst/>
                <a:uLnTx/>
                <a:uFillTx/>
                <a:latin typeface="Calibri" pitchFamily="34" charset="0"/>
                <a:ea typeface="黑体" panose="02010609060101010101" pitchFamily="49" charset="-122"/>
                <a:cs typeface="Times New Roman" panose="02020603050405020304" pitchFamily="18" charset="0"/>
              </a:rPr>
              <a:t>IP</a:t>
            </a:r>
            <a:endParaRPr kumimoji="0" lang="zh-CN" altLang="en-US" sz="2800" b="1" i="0" u="none" strike="noStrike" kern="1200" cap="none" spc="0" normalizeH="0" baseline="0" noProof="0" dirty="0">
              <a:ln>
                <a:noFill/>
              </a:ln>
              <a:solidFill>
                <a:srgbClr val="4472C4">
                  <a:lumMod val="75000"/>
                </a:srgbClr>
              </a:solidFill>
              <a:effectLst/>
              <a:uLnTx/>
              <a:uFillTx/>
              <a:latin typeface="Calibri" pitchFamily="34" charset="0"/>
              <a:ea typeface="宋体" pitchFamily="2" charset="-122"/>
              <a:cs typeface="+mn-cs"/>
            </a:endParaRPr>
          </a:p>
        </p:txBody>
      </p:sp>
      <p:pic>
        <p:nvPicPr>
          <p:cNvPr id="6" name="图片 5">
            <a:extLst>
              <a:ext uri="{FF2B5EF4-FFF2-40B4-BE49-F238E27FC236}">
                <a16:creationId xmlns:a16="http://schemas.microsoft.com/office/drawing/2014/main" id="{10FB269F-13E3-C9F1-3312-5A6438033237}"/>
              </a:ext>
            </a:extLst>
          </p:cNvPr>
          <p:cNvPicPr>
            <a:picLocks noChangeAspect="1"/>
          </p:cNvPicPr>
          <p:nvPr/>
        </p:nvPicPr>
        <p:blipFill>
          <a:blip r:embed="rId3"/>
          <a:stretch>
            <a:fillRect/>
          </a:stretch>
        </p:blipFill>
        <p:spPr>
          <a:xfrm>
            <a:off x="1082447" y="1301448"/>
            <a:ext cx="4204637" cy="2750599"/>
          </a:xfrm>
          <a:prstGeom prst="rect">
            <a:avLst/>
          </a:prstGeom>
        </p:spPr>
      </p:pic>
      <p:pic>
        <p:nvPicPr>
          <p:cNvPr id="4" name="图片 3">
            <a:extLst>
              <a:ext uri="{FF2B5EF4-FFF2-40B4-BE49-F238E27FC236}">
                <a16:creationId xmlns:a16="http://schemas.microsoft.com/office/drawing/2014/main" id="{26E70572-27C6-915D-7E2B-C9B803D25DB5}"/>
              </a:ext>
            </a:extLst>
          </p:cNvPr>
          <p:cNvPicPr>
            <a:picLocks noChangeAspect="1"/>
          </p:cNvPicPr>
          <p:nvPr/>
        </p:nvPicPr>
        <p:blipFill>
          <a:blip r:embed="rId4"/>
          <a:stretch>
            <a:fillRect/>
          </a:stretch>
        </p:blipFill>
        <p:spPr>
          <a:xfrm>
            <a:off x="5573668" y="2145926"/>
            <a:ext cx="5957484" cy="4458072"/>
          </a:xfrm>
          <a:prstGeom prst="rect">
            <a:avLst/>
          </a:prstGeom>
        </p:spPr>
      </p:pic>
      <p:sp>
        <p:nvSpPr>
          <p:cNvPr id="7" name="箭头: 右 6">
            <a:extLst>
              <a:ext uri="{FF2B5EF4-FFF2-40B4-BE49-F238E27FC236}">
                <a16:creationId xmlns:a16="http://schemas.microsoft.com/office/drawing/2014/main" id="{B8B1F8D0-2621-522C-4A59-AD96AB07401D}"/>
              </a:ext>
            </a:extLst>
          </p:cNvPr>
          <p:cNvSpPr/>
          <p:nvPr/>
        </p:nvSpPr>
        <p:spPr>
          <a:xfrm>
            <a:off x="2761129" y="4634753"/>
            <a:ext cx="2106706" cy="654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ADC</a:t>
            </a:r>
            <a:r>
              <a:rPr lang="zh-CN" altLang="en-US" dirty="0"/>
              <a:t>驱动</a:t>
            </a:r>
            <a:r>
              <a:rPr lang="en-US" altLang="zh-CN" dirty="0"/>
              <a:t>IP</a:t>
            </a:r>
            <a:r>
              <a:rPr lang="zh-CN" altLang="en-US" dirty="0"/>
              <a:t>结构</a:t>
            </a:r>
          </a:p>
        </p:txBody>
      </p:sp>
      <p:pic>
        <p:nvPicPr>
          <p:cNvPr id="17" name="图片 16">
            <a:extLst>
              <a:ext uri="{FF2B5EF4-FFF2-40B4-BE49-F238E27FC236}">
                <a16:creationId xmlns:a16="http://schemas.microsoft.com/office/drawing/2014/main" id="{7B628F8C-242F-4FF7-9BDF-94021EADF5A4}"/>
              </a:ext>
            </a:extLst>
          </p:cNvPr>
          <p:cNvPicPr>
            <a:picLocks noChangeAspect="1"/>
          </p:cNvPicPr>
          <p:nvPr/>
        </p:nvPicPr>
        <p:blipFill>
          <a:blip r:embed="rId5"/>
          <a:stretch>
            <a:fillRect/>
          </a:stretch>
        </p:blipFill>
        <p:spPr>
          <a:xfrm>
            <a:off x="5418132" y="492127"/>
            <a:ext cx="6693031" cy="1599354"/>
          </a:xfrm>
          <a:prstGeom prst="rect">
            <a:avLst/>
          </a:prstGeom>
        </p:spPr>
      </p:pic>
      <p:sp>
        <p:nvSpPr>
          <p:cNvPr id="18" name="矩形 17">
            <a:extLst>
              <a:ext uri="{FF2B5EF4-FFF2-40B4-BE49-F238E27FC236}">
                <a16:creationId xmlns:a16="http://schemas.microsoft.com/office/drawing/2014/main" id="{1376A0CE-5EC5-45F0-88E2-E9D0BBE2B2B1}"/>
              </a:ext>
            </a:extLst>
          </p:cNvPr>
          <p:cNvSpPr/>
          <p:nvPr/>
        </p:nvSpPr>
        <p:spPr>
          <a:xfrm>
            <a:off x="5989949" y="1074656"/>
            <a:ext cx="1033020" cy="8389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61931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10989</TotalTime>
  <Words>2375</Words>
  <Application>Microsoft Office PowerPoint</Application>
  <PresentationFormat>宽屏</PresentationFormat>
  <Paragraphs>272</Paragraphs>
  <Slides>30</Slides>
  <Notes>24</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30</vt:i4>
      </vt:variant>
    </vt:vector>
  </HeadingPairs>
  <TitlesOfParts>
    <vt:vector size="44" baseType="lpstr">
      <vt:lpstr>等线</vt:lpstr>
      <vt:lpstr>等线 Light</vt:lpstr>
      <vt:lpstr>华文楷体</vt:lpstr>
      <vt:lpstr>楷体</vt:lpstr>
      <vt:lpstr>宋体</vt:lpstr>
      <vt:lpstr>微软雅黑</vt:lpstr>
      <vt:lpstr>Arial</vt:lpstr>
      <vt:lpstr>Calibri</vt:lpstr>
      <vt:lpstr>Cambria Math</vt:lpstr>
      <vt:lpstr>Impact</vt:lpstr>
      <vt:lpstr>Times New Roman</vt:lpstr>
      <vt:lpstr>Office 主题​​</vt:lpstr>
      <vt:lpstr>1_Office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FU XiaoTian</dc:creator>
  <cp:lastModifiedBy>张 镇</cp:lastModifiedBy>
  <cp:revision>134</cp:revision>
  <dcterms:created xsi:type="dcterms:W3CDTF">2023-04-18T02:50:10Z</dcterms:created>
  <dcterms:modified xsi:type="dcterms:W3CDTF">2023-08-09T14:38:50Z</dcterms:modified>
</cp:coreProperties>
</file>