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63" r:id="rId4"/>
    <p:sldId id="272" r:id="rId5"/>
    <p:sldId id="264" r:id="rId6"/>
    <p:sldId id="265" r:id="rId7"/>
    <p:sldId id="271" r:id="rId8"/>
    <p:sldId id="269" r:id="rId9"/>
    <p:sldId id="285" r:id="rId10"/>
    <p:sldId id="273" r:id="rId11"/>
    <p:sldId id="286" r:id="rId12"/>
    <p:sldId id="276" r:id="rId13"/>
    <p:sldId id="278" r:id="rId14"/>
    <p:sldId id="277" r:id="rId15"/>
    <p:sldId id="280" r:id="rId16"/>
    <p:sldId id="281" r:id="rId17"/>
    <p:sldId id="279" r:id="rId18"/>
    <p:sldId id="284" r:id="rId19"/>
    <p:sldId id="282" r:id="rId20"/>
    <p:sldId id="261" r:id="rId21"/>
    <p:sldId id="262" r:id="rId22"/>
    <p:sldId id="287" r:id="rId23"/>
    <p:sldId id="288" r:id="rId24"/>
  </p:sldIdLst>
  <p:sldSz cx="9144000" cy="5143500" type="screen16x9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54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F87F1-3FF7-419D-AC87-5D352BD199AD}" type="datetimeFigureOut">
              <a:rPr lang="zh-CN" altLang="en-US" smtClean="0"/>
              <a:t>2023/8/9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99E46-C26B-4881-9324-2D0FBA1F6E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614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99E46-C26B-4881-9324-2D0FBA1F6EF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783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全通道</a:t>
            </a:r>
            <a:r>
              <a:rPr lang="en-US" altLang="zh-CN"/>
              <a:t>RMS</a:t>
            </a:r>
            <a:r>
              <a:rPr lang="zh-CN" altLang="en-US"/>
              <a:t>图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99E46-C26B-4881-9324-2D0FBA1F6EF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8433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456.47ns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99E46-C26B-4881-9324-2D0FBA1F6EF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767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99E46-C26B-4881-9324-2D0FBA1F6EF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33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99E46-C26B-4881-9324-2D0FBA1F6EF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413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而</a:t>
            </a:r>
            <a:r>
              <a:rPr lang="en-US" altLang="zh-CN"/>
              <a:t>MeVCube</a:t>
            </a:r>
            <a:r>
              <a:rPr lang="zh-CN" altLang="en-US"/>
              <a:t>为下一代高能所观测人物</a:t>
            </a:r>
            <a:r>
              <a:rPr lang="en-US" altLang="zh-CN"/>
              <a:t>MeVGRO</a:t>
            </a:r>
            <a:r>
              <a:rPr lang="zh-CN" altLang="en-US"/>
              <a:t>做先行技术验证，设计了一款体积小、开发周期短的双面硅微条探测器读出系统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99E46-C26B-4881-9324-2D0FBA1F6EF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6885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这个硅呢是一块</a:t>
            </a:r>
            <a:r>
              <a:rPr lang="en-US" altLang="zh-CN" dirty="0"/>
              <a:t>DC</a:t>
            </a:r>
            <a:r>
              <a:rPr lang="zh-CN" altLang="en-US" dirty="0"/>
              <a:t>硅，在后续的硅读出板的制作上我们在每个通道上都加入了</a:t>
            </a:r>
            <a:r>
              <a:rPr lang="en-US" altLang="zh-CN" dirty="0"/>
              <a:t>5nF</a:t>
            </a:r>
            <a:r>
              <a:rPr lang="zh-CN" altLang="en-US" dirty="0"/>
              <a:t>的电容和</a:t>
            </a:r>
            <a:r>
              <a:rPr lang="en-US" altLang="zh-CN" dirty="0"/>
              <a:t>10MΩ</a:t>
            </a:r>
            <a:r>
              <a:rPr lang="zh-CN" altLang="en-US" dirty="0"/>
              <a:t>的电阻。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99E46-C26B-4881-9324-2D0FBA1F6EF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052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该芯片在同系列中有着最少的整形时间并且</a:t>
            </a:r>
            <a:r>
              <a:rPr lang="en-US" altLang="zh-CN" dirty="0"/>
              <a:t>32</a:t>
            </a:r>
            <a:r>
              <a:rPr lang="zh-CN" altLang="en-US" dirty="0"/>
              <a:t>个通道动态范围在</a:t>
            </a:r>
            <a:r>
              <a:rPr lang="en-US" altLang="zh-CN" dirty="0"/>
              <a:t>±95fc</a:t>
            </a:r>
            <a:r>
              <a:rPr lang="zh-CN" altLang="en-US" dirty="0"/>
              <a:t>，每片功耗约为</a:t>
            </a:r>
            <a:r>
              <a:rPr lang="en-US" altLang="zh-CN" dirty="0"/>
              <a:t>19mW</a:t>
            </a:r>
            <a:r>
              <a:rPr lang="zh-CN" altLang="en-US" dirty="0"/>
              <a:t>，完全符合我们的设计需求。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99E46-C26B-4881-9324-2D0FBA1F6EF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559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99E46-C26B-4881-9324-2D0FBA1F6EF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313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99E46-C26B-4881-9324-2D0FBA1F6EF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12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主要分为前端采集模块和后端读出模块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99E46-C26B-4881-9324-2D0FBA1F6EF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416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50 µA </a:t>
            </a:r>
          </a:p>
          <a:p>
            <a:r>
              <a:rPr lang="en-US" altLang="zh-CN"/>
              <a:t>-1230mV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99E46-C26B-4881-9324-2D0FBA1F6EF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807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每个通道得基线，均值</a:t>
            </a:r>
            <a:r>
              <a:rPr lang="en-US" altLang="zh-CN"/>
              <a:t>30-40</a:t>
            </a:r>
            <a:r>
              <a:rPr lang="zh-CN" altLang="en-US"/>
              <a:t>左右  其误差棒范围在</a:t>
            </a:r>
            <a:r>
              <a:rPr lang="en-US" altLang="zh-CN"/>
              <a:t>1.49</a:t>
            </a:r>
            <a:r>
              <a:rPr lang="zh-CN" altLang="en-US"/>
              <a:t>左右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99E46-C26B-4881-9324-2D0FBA1F6EF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53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9.pn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9.pn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9.pn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7.png"/><Relationship Id="rId4" Type="http://schemas.openxmlformats.org/officeDocument/2006/relationships/image" Target="../media/image20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0" Type="http://schemas.openxmlformats.org/officeDocument/2006/relationships/image" Target="../media/image7.png"/><Relationship Id="rId4" Type="http://schemas.openxmlformats.org/officeDocument/2006/relationships/image" Target="../media/image20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12.png"/><Relationship Id="rId4" Type="http://schemas.openxmlformats.org/officeDocument/2006/relationships/image" Target="../media/image19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-18277"/>
            <a:ext cx="9144001" cy="80205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983" y="2513572"/>
            <a:ext cx="8175647" cy="6295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4502895"/>
            <a:ext cx="9144002" cy="6406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-2" y="1530906"/>
            <a:ext cx="9069391" cy="1256042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 algn="ctr"/>
            <a:r>
              <a:rPr lang="zh-CN" altLang="zh-CN" sz="3600" kern="10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基于</a:t>
            </a:r>
            <a:r>
              <a:rPr lang="en-US" altLang="zh-CN" sz="3600" kern="10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MeVCube</a:t>
            </a:r>
            <a:r>
              <a:rPr lang="zh-CN" altLang="zh-CN" sz="3600" kern="10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的双面硅探测器读出系统设计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3968" y="3135981"/>
            <a:ext cx="1867296" cy="64060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628615" y="3174054"/>
            <a:ext cx="1592611" cy="232593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 algn="l">
              <a:lnSpc>
                <a:spcPct val="113000"/>
              </a:lnSpc>
            </a:pPr>
            <a:r>
              <a:rPr lang="zh-CN" altLang="en-US" sz="1355" kern="1300" spc="26">
                <a:latin typeface="Source Han Serif CN Heavy" panose="02010800040101010101" pitchFamily="1" charset="-122"/>
                <a:ea typeface="Source Han Serif CN Heavy" panose="02010800040101010101" pitchFamily="1" charset="-122"/>
              </a:rPr>
              <a:t>报告</a:t>
            </a:r>
            <a:r>
              <a:rPr sz="1355" kern="1300" spc="26">
                <a:latin typeface="Source Han Serif CN Heavy" panose="02010800040101010101" pitchFamily="1" charset="-122"/>
                <a:ea typeface="Source Han Serif CN Heavy" panose="02010800040101010101" pitchFamily="1" charset="-122"/>
              </a:rPr>
              <a:t>人：张家赫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0976E90A-0925-4DFE-93E7-36C16FC44D58}"/>
              </a:ext>
            </a:extLst>
          </p:cNvPr>
          <p:cNvGrpSpPr/>
          <p:nvPr/>
        </p:nvGrpSpPr>
        <p:grpSpPr>
          <a:xfrm>
            <a:off x="4759935" y="99059"/>
            <a:ext cx="4178325" cy="703031"/>
            <a:chOff x="831355" y="297864"/>
            <a:chExt cx="3513616" cy="646331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AA6F74DE-DA8A-4B17-94F4-E442DC3AE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355" y="297864"/>
              <a:ext cx="1050670" cy="646331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E9ADDB36-78DE-43A7-8A19-D62960A8F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2025" y="390947"/>
              <a:ext cx="2462946" cy="434337"/>
            </a:xfrm>
            <a:prstGeom prst="rect">
              <a:avLst/>
            </a:prstGeom>
          </p:spPr>
        </p:pic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970C2CE9-6ED2-45C0-B991-78F284B52235}"/>
              </a:ext>
            </a:extLst>
          </p:cNvPr>
          <p:cNvSpPr txBox="1"/>
          <p:nvPr/>
        </p:nvSpPr>
        <p:spPr>
          <a:xfrm>
            <a:off x="3821955" y="3456283"/>
            <a:ext cx="1131321" cy="232593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 algn="l">
              <a:lnSpc>
                <a:spcPct val="113000"/>
              </a:lnSpc>
            </a:pPr>
            <a:r>
              <a:rPr lang="zh-CN" altLang="en-US" sz="1355" kern="1300" spc="26">
                <a:latin typeface="Source Han Serif CN Heavy" panose="02010800040101010101" pitchFamily="1" charset="-122"/>
                <a:ea typeface="Source Han Serif CN Heavy" panose="02010800040101010101" pitchFamily="1" charset="-122"/>
              </a:rPr>
              <a:t>导师</a:t>
            </a:r>
            <a:r>
              <a:rPr sz="1355" kern="1300" spc="26">
                <a:latin typeface="Source Han Serif CN Heavy" panose="02010800040101010101" pitchFamily="1" charset="-122"/>
                <a:ea typeface="Source Han Serif CN Heavy" panose="02010800040101010101" pitchFamily="1" charset="-122"/>
              </a:rPr>
              <a:t>：</a:t>
            </a:r>
            <a:r>
              <a:rPr lang="zh-CN" altLang="en-US" sz="1355" kern="1300" spc="26">
                <a:latin typeface="Source Han Serif CN Heavy" panose="02010800040101010101" pitchFamily="1" charset="-122"/>
                <a:ea typeface="Source Han Serif CN Heavy" panose="02010800040101010101" pitchFamily="1" charset="-122"/>
              </a:rPr>
              <a:t>龚轲</a:t>
            </a:r>
            <a:endParaRPr sz="1355" kern="1300" spc="26">
              <a:latin typeface="Source Han Serif CN Heavy" panose="02010800040101010101" pitchFamily="1" charset="-122"/>
              <a:ea typeface="Source Han Serif CN Heavy" panose="02010800040101010101" pitchFamily="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CCEAA10B-889F-486F-900C-7B216EA41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51" y="937926"/>
            <a:ext cx="8775112" cy="40413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178" y="1717831"/>
            <a:ext cx="516433" cy="51643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381" y="1717831"/>
            <a:ext cx="516433" cy="51643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1584" y="1717831"/>
            <a:ext cx="516433" cy="5164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7788" y="1717831"/>
            <a:ext cx="516433" cy="51643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4839423-DED1-4C00-BE86-D84F939BFD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8146" y="0"/>
            <a:ext cx="1311405" cy="20607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4CC88F7B-FE88-493D-BF68-97EC5CBA279C}"/>
              </a:ext>
            </a:extLst>
          </p:cNvPr>
          <p:cNvSpPr txBox="1"/>
          <p:nvPr/>
        </p:nvSpPr>
        <p:spPr>
          <a:xfrm>
            <a:off x="7215209" y="262842"/>
            <a:ext cx="1836941" cy="475047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 algn="ctr">
              <a:lnSpc>
                <a:spcPct val="113000"/>
              </a:lnSpc>
            </a:pPr>
            <a:r>
              <a:rPr sz="2770" kern="100" spc="0">
                <a:solidFill>
                  <a:srgbClr val="424245">
                    <a:alpha val="100000"/>
                  </a:srgbClr>
                </a:solidFill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研究方案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E548BF0-59DD-42E8-A8F7-D6CCD06E96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906" y="249745"/>
            <a:ext cx="4747785" cy="50123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0D82AA1-1F06-4441-9C11-6A3680FA6B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2799" y="249745"/>
            <a:ext cx="1391079" cy="501232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9BFE036D-E19D-4233-887A-F9ED4D446048}"/>
              </a:ext>
            </a:extLst>
          </p:cNvPr>
          <p:cNvSpPr txBox="1"/>
          <p:nvPr/>
        </p:nvSpPr>
        <p:spPr>
          <a:xfrm>
            <a:off x="87772" y="390906"/>
            <a:ext cx="4821112" cy="253856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 algn="l">
              <a:lnSpc>
                <a:spcPct val="105000"/>
              </a:lnSpc>
            </a:pPr>
            <a:r>
              <a:rPr sz="1615" kern="100" spc="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基于</a:t>
            </a:r>
            <a:r>
              <a:rPr lang="en-US" sz="1615" kern="100" spc="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M</a:t>
            </a:r>
            <a:r>
              <a:rPr lang="en-US" altLang="zh-CN" sz="1615" kern="100" spc="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eVCube</a:t>
            </a:r>
            <a:r>
              <a:rPr sz="1615" kern="100" spc="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  </a:t>
            </a:r>
            <a:r>
              <a:rPr lang="zh-CN" altLang="en-US" sz="1615" kern="10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双面硅微条探测器</a:t>
            </a:r>
            <a:r>
              <a:rPr sz="1615" kern="100" spc="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  </a:t>
            </a:r>
            <a:r>
              <a:rPr lang="zh-CN" altLang="en-US" sz="1615" kern="100" spc="0">
                <a:solidFill>
                  <a:schemeClr val="bg1"/>
                </a:solidFill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读出</a:t>
            </a:r>
            <a:r>
              <a:rPr sz="1615" kern="100" spc="0">
                <a:solidFill>
                  <a:schemeClr val="bg1"/>
                </a:solidFill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系统设计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47AC6CA-5A9A-41CA-AAB4-92367AF2E475}"/>
              </a:ext>
            </a:extLst>
          </p:cNvPr>
          <p:cNvSpPr txBox="1"/>
          <p:nvPr/>
        </p:nvSpPr>
        <p:spPr>
          <a:xfrm>
            <a:off x="358140" y="1242060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FPGA</a:t>
            </a:r>
            <a:r>
              <a:rPr lang="zh-CN" altLang="en-US"/>
              <a:t>框图：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DBEB56F-0645-4A3A-9D48-F21E221F0D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12950" y="1426726"/>
            <a:ext cx="6053054" cy="3284549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6E9A5FC-AB5E-687C-49B9-2358047FB61E}"/>
              </a:ext>
            </a:extLst>
          </p:cNvPr>
          <p:cNvSpPr txBox="1"/>
          <p:nvPr/>
        </p:nvSpPr>
        <p:spPr>
          <a:xfrm>
            <a:off x="2166455" y="3290455"/>
            <a:ext cx="516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×8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5463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CCEAA10B-889F-486F-900C-7B216EA41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51" y="937926"/>
            <a:ext cx="8775112" cy="40413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178" y="1717831"/>
            <a:ext cx="516433" cy="51643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381" y="1717831"/>
            <a:ext cx="516433" cy="51643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1584" y="1717831"/>
            <a:ext cx="516433" cy="5164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7788" y="1717831"/>
            <a:ext cx="516433" cy="51643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4839423-DED1-4C00-BE86-D84F939BFD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8146" y="0"/>
            <a:ext cx="1311405" cy="20607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4CC88F7B-FE88-493D-BF68-97EC5CBA279C}"/>
              </a:ext>
            </a:extLst>
          </p:cNvPr>
          <p:cNvSpPr txBox="1"/>
          <p:nvPr/>
        </p:nvSpPr>
        <p:spPr>
          <a:xfrm>
            <a:off x="7215209" y="262842"/>
            <a:ext cx="1836941" cy="475047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 algn="ctr">
              <a:lnSpc>
                <a:spcPct val="113000"/>
              </a:lnSpc>
            </a:pPr>
            <a:r>
              <a:rPr sz="2770" kern="100" spc="0">
                <a:solidFill>
                  <a:srgbClr val="424245">
                    <a:alpha val="100000"/>
                  </a:srgbClr>
                </a:solidFill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研究方案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E548BF0-59DD-42E8-A8F7-D6CCD06E96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906" y="249745"/>
            <a:ext cx="4747785" cy="50123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0D82AA1-1F06-4441-9C11-6A3680FA6B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2799" y="249745"/>
            <a:ext cx="1391079" cy="501232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9BFE036D-E19D-4233-887A-F9ED4D446048}"/>
              </a:ext>
            </a:extLst>
          </p:cNvPr>
          <p:cNvSpPr txBox="1"/>
          <p:nvPr/>
        </p:nvSpPr>
        <p:spPr>
          <a:xfrm>
            <a:off x="87772" y="390906"/>
            <a:ext cx="4821112" cy="253856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 algn="l">
              <a:lnSpc>
                <a:spcPct val="105000"/>
              </a:lnSpc>
            </a:pPr>
            <a:r>
              <a:rPr sz="1615" kern="100" spc="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基于</a:t>
            </a:r>
            <a:r>
              <a:rPr lang="en-US" sz="1615" kern="100" spc="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M</a:t>
            </a:r>
            <a:r>
              <a:rPr lang="en-US" altLang="zh-CN" sz="1615" kern="100" spc="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eVCube</a:t>
            </a:r>
            <a:r>
              <a:rPr sz="1615" kern="100" spc="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  </a:t>
            </a:r>
            <a:r>
              <a:rPr lang="zh-CN" altLang="en-US" sz="1615" kern="10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双面硅微条探测器</a:t>
            </a:r>
            <a:r>
              <a:rPr sz="1615" kern="100" spc="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  </a:t>
            </a:r>
            <a:r>
              <a:rPr lang="zh-CN" altLang="en-US" sz="1615" kern="100" spc="0">
                <a:solidFill>
                  <a:schemeClr val="bg1"/>
                </a:solidFill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读出</a:t>
            </a:r>
            <a:r>
              <a:rPr sz="1615" kern="100" spc="0">
                <a:solidFill>
                  <a:schemeClr val="bg1"/>
                </a:solidFill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系统设计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47AC6CA-5A9A-41CA-AAB4-92367AF2E475}"/>
              </a:ext>
            </a:extLst>
          </p:cNvPr>
          <p:cNvSpPr txBox="1"/>
          <p:nvPr/>
        </p:nvSpPr>
        <p:spPr>
          <a:xfrm>
            <a:off x="358140" y="1242060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ASIC</a:t>
            </a:r>
            <a:r>
              <a:rPr lang="zh-CN" altLang="en-US"/>
              <a:t>状态跳转图：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C6FC9D4-FE31-4485-B138-820F3EDA2B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0924" y="1848441"/>
            <a:ext cx="7462151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9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461ABBCF-E03E-4DE8-A57E-B1F838D3E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51" y="937926"/>
            <a:ext cx="8775112" cy="40413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178" y="1717831"/>
            <a:ext cx="516433" cy="51643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381" y="1717831"/>
            <a:ext cx="516433" cy="51643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1584" y="1717831"/>
            <a:ext cx="516433" cy="5164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7788" y="1717831"/>
            <a:ext cx="516433" cy="51643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4839423-DED1-4C00-BE86-D84F939BFD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8146" y="0"/>
            <a:ext cx="1311405" cy="20607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4CC88F7B-FE88-493D-BF68-97EC5CBA279C}"/>
              </a:ext>
            </a:extLst>
          </p:cNvPr>
          <p:cNvSpPr txBox="1"/>
          <p:nvPr/>
        </p:nvSpPr>
        <p:spPr>
          <a:xfrm>
            <a:off x="7215209" y="262842"/>
            <a:ext cx="1836941" cy="475047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 algn="ctr">
              <a:lnSpc>
                <a:spcPct val="113000"/>
              </a:lnSpc>
            </a:pPr>
            <a:r>
              <a:rPr sz="2770" kern="100" spc="0">
                <a:solidFill>
                  <a:srgbClr val="424245">
                    <a:alpha val="100000"/>
                  </a:srgbClr>
                </a:solidFill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研究方案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E548BF0-59DD-42E8-A8F7-D6CCD06E96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906" y="249745"/>
            <a:ext cx="4747785" cy="50123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0D82AA1-1F06-4441-9C11-6A3680FA6B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2799" y="249745"/>
            <a:ext cx="1391079" cy="501232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9BFE036D-E19D-4233-887A-F9ED4D446048}"/>
              </a:ext>
            </a:extLst>
          </p:cNvPr>
          <p:cNvSpPr txBox="1"/>
          <p:nvPr/>
        </p:nvSpPr>
        <p:spPr>
          <a:xfrm>
            <a:off x="87772" y="390906"/>
            <a:ext cx="4821112" cy="253856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 algn="l">
              <a:lnSpc>
                <a:spcPct val="105000"/>
              </a:lnSpc>
            </a:pPr>
            <a:r>
              <a:rPr sz="1615" kern="100" spc="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基于</a:t>
            </a:r>
            <a:r>
              <a:rPr lang="en-US" sz="1615" kern="100" spc="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M</a:t>
            </a:r>
            <a:r>
              <a:rPr lang="en-US" altLang="zh-CN" sz="1615" kern="100" spc="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eVCube</a:t>
            </a:r>
            <a:r>
              <a:rPr sz="1615" kern="100" spc="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  </a:t>
            </a:r>
            <a:r>
              <a:rPr lang="zh-CN" altLang="en-US" sz="1615" kern="10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双面硅微条探测器</a:t>
            </a:r>
            <a:r>
              <a:rPr sz="1615" kern="100" spc="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  </a:t>
            </a:r>
            <a:r>
              <a:rPr lang="zh-CN" altLang="en-US" sz="1615" kern="100" spc="0">
                <a:solidFill>
                  <a:schemeClr val="bg1"/>
                </a:solidFill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读出</a:t>
            </a:r>
            <a:r>
              <a:rPr sz="1615" kern="100" spc="0">
                <a:solidFill>
                  <a:schemeClr val="bg1"/>
                </a:solidFill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系统设计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AAA3644-ECEF-4073-93A1-5656C3DC562B}"/>
              </a:ext>
            </a:extLst>
          </p:cNvPr>
          <p:cNvSpPr txBox="1"/>
          <p:nvPr/>
        </p:nvSpPr>
        <p:spPr>
          <a:xfrm>
            <a:off x="358140" y="1242060"/>
            <a:ext cx="184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FPGA</a:t>
            </a:r>
            <a:r>
              <a:rPr lang="zh-CN" altLang="en-US"/>
              <a:t>逻辑框图：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4683D41-45A6-476B-BED3-49ECEC2EC3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7493" y="1611393"/>
            <a:ext cx="7421760" cy="332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56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D706469-D639-471C-B389-3035EFA30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51" y="937926"/>
            <a:ext cx="8775112" cy="4041323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0FAC347-821F-4205-A8F5-AD94089421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6297" y="71"/>
            <a:ext cx="1311405" cy="20607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531777C-31F8-4D66-BD39-17CD4258AA24}"/>
              </a:ext>
            </a:extLst>
          </p:cNvPr>
          <p:cNvSpPr txBox="1"/>
          <p:nvPr/>
        </p:nvSpPr>
        <p:spPr>
          <a:xfrm>
            <a:off x="2566063" y="338137"/>
            <a:ext cx="3949037" cy="475047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 algn="ctr">
              <a:lnSpc>
                <a:spcPct val="113000"/>
              </a:lnSpc>
            </a:pPr>
            <a:r>
              <a:rPr lang="zh-CN" altLang="en-US" sz="2770" kern="100">
                <a:solidFill>
                  <a:srgbClr val="424245">
                    <a:alpha val="100000"/>
                  </a:srgbClr>
                </a:solidFill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系统性能测试</a:t>
            </a:r>
            <a:endParaRPr sz="2770" kern="100" spc="0">
              <a:solidFill>
                <a:srgbClr val="424245">
                  <a:alpha val="100000"/>
                </a:srgbClr>
              </a:solidFill>
              <a:latin typeface="Source Han Serif CN Bold" panose="02010800040101010101" pitchFamily="1" charset="-122"/>
              <a:ea typeface="Source Han Serif CN Bold" panose="02010800040101010101" pitchFamily="1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AE0DD27-2859-415C-A63D-A475C77240C3}"/>
              </a:ext>
            </a:extLst>
          </p:cNvPr>
          <p:cNvSpPr txBox="1"/>
          <p:nvPr/>
        </p:nvSpPr>
        <p:spPr>
          <a:xfrm>
            <a:off x="86360" y="33813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基线均值图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BA119BD-FA2B-4E1F-8156-D04310F83B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4043" y="1145607"/>
            <a:ext cx="5695911" cy="365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604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64B05CCA-69B4-42AF-A178-C8DD872BD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51" y="937926"/>
            <a:ext cx="8775112" cy="4041323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0FAC347-821F-4205-A8F5-AD9408942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297" y="71"/>
            <a:ext cx="1311405" cy="20607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531777C-31F8-4D66-BD39-17CD4258AA24}"/>
              </a:ext>
            </a:extLst>
          </p:cNvPr>
          <p:cNvSpPr txBox="1"/>
          <p:nvPr/>
        </p:nvSpPr>
        <p:spPr>
          <a:xfrm>
            <a:off x="2566063" y="338137"/>
            <a:ext cx="3949037" cy="475047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 algn="ctr">
              <a:lnSpc>
                <a:spcPct val="113000"/>
              </a:lnSpc>
            </a:pPr>
            <a:r>
              <a:rPr lang="zh-CN" altLang="en-US" sz="2770" kern="100">
                <a:solidFill>
                  <a:srgbClr val="424245">
                    <a:alpha val="100000"/>
                  </a:srgbClr>
                </a:solidFill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系统性能测试</a:t>
            </a:r>
            <a:endParaRPr sz="2770" kern="100" spc="0">
              <a:solidFill>
                <a:srgbClr val="424245">
                  <a:alpha val="100000"/>
                </a:srgbClr>
              </a:solidFill>
              <a:latin typeface="Source Han Serif CN Bold" panose="02010800040101010101" pitchFamily="1" charset="-122"/>
              <a:ea typeface="Source Han Serif CN Bold" panose="02010800040101010101" pitchFamily="1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AE0DD27-2859-415C-A63D-A475C77240C3}"/>
              </a:ext>
            </a:extLst>
          </p:cNvPr>
          <p:cNvSpPr txBox="1"/>
          <p:nvPr/>
        </p:nvSpPr>
        <p:spPr>
          <a:xfrm>
            <a:off x="303106" y="4438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基线图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5D8BCD1-D841-4001-9763-F22721BC3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359" y="1085128"/>
            <a:ext cx="6277896" cy="372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0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542688B-55FB-4AE7-A2D3-867F5F5D5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51" y="937926"/>
            <a:ext cx="8775112" cy="4041323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0FAC347-821F-4205-A8F5-AD94089421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6297" y="71"/>
            <a:ext cx="1311405" cy="20607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531777C-31F8-4D66-BD39-17CD4258AA24}"/>
              </a:ext>
            </a:extLst>
          </p:cNvPr>
          <p:cNvSpPr txBox="1"/>
          <p:nvPr/>
        </p:nvSpPr>
        <p:spPr>
          <a:xfrm>
            <a:off x="2566063" y="338137"/>
            <a:ext cx="3949037" cy="475047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 algn="ctr">
              <a:lnSpc>
                <a:spcPct val="113000"/>
              </a:lnSpc>
            </a:pPr>
            <a:r>
              <a:rPr lang="zh-CN" altLang="en-US" sz="2770" kern="100">
                <a:solidFill>
                  <a:srgbClr val="424245">
                    <a:alpha val="100000"/>
                  </a:srgbClr>
                </a:solidFill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系统性能测试</a:t>
            </a:r>
            <a:endParaRPr sz="2770" kern="100" spc="0">
              <a:solidFill>
                <a:srgbClr val="424245">
                  <a:alpha val="100000"/>
                </a:srgbClr>
              </a:solidFill>
              <a:latin typeface="Source Han Serif CN Bold" panose="02010800040101010101" pitchFamily="1" charset="-122"/>
              <a:ea typeface="Source Han Serif CN Bold" panose="02010800040101010101" pitchFamily="1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AE0DD27-2859-415C-A63D-A475C77240C3}"/>
              </a:ext>
            </a:extLst>
          </p:cNvPr>
          <p:cNvSpPr txBox="1"/>
          <p:nvPr/>
        </p:nvSpPr>
        <p:spPr>
          <a:xfrm>
            <a:off x="79587" y="321557"/>
            <a:ext cx="19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全通道</a:t>
            </a:r>
            <a:r>
              <a:rPr lang="en-US" altLang="zh-CN"/>
              <a:t>RMS</a:t>
            </a:r>
            <a:r>
              <a:rPr lang="zh-CN" altLang="en-US"/>
              <a:t>分布图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B495F35-521E-47EC-B1EA-0ACE63104C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8751" y="1137919"/>
            <a:ext cx="5646497" cy="354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53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603AAF6-6490-4711-B6DF-E41A87015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51" y="937926"/>
            <a:ext cx="8775112" cy="4041323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0FAC347-821F-4205-A8F5-AD9408942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297" y="71"/>
            <a:ext cx="1311405" cy="20607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531777C-31F8-4D66-BD39-17CD4258AA24}"/>
              </a:ext>
            </a:extLst>
          </p:cNvPr>
          <p:cNvSpPr txBox="1"/>
          <p:nvPr/>
        </p:nvSpPr>
        <p:spPr>
          <a:xfrm>
            <a:off x="2566063" y="338137"/>
            <a:ext cx="3949037" cy="475047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 algn="ctr">
              <a:lnSpc>
                <a:spcPct val="113000"/>
              </a:lnSpc>
            </a:pPr>
            <a:r>
              <a:rPr lang="zh-CN" altLang="en-US" sz="2770" kern="100">
                <a:solidFill>
                  <a:srgbClr val="424245">
                    <a:alpha val="100000"/>
                  </a:srgbClr>
                </a:solidFill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系统性能测试</a:t>
            </a:r>
            <a:endParaRPr sz="2770" kern="100" spc="0">
              <a:solidFill>
                <a:srgbClr val="424245">
                  <a:alpha val="100000"/>
                </a:srgbClr>
              </a:solidFill>
              <a:latin typeface="Source Han Serif CN Bold" panose="02010800040101010101" pitchFamily="1" charset="-122"/>
              <a:ea typeface="Source Han Serif CN Bold" panose="02010800040101010101" pitchFamily="1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AE0DD27-2859-415C-A63D-A475C77240C3}"/>
              </a:ext>
            </a:extLst>
          </p:cNvPr>
          <p:cNvSpPr txBox="1"/>
          <p:nvPr/>
        </p:nvSpPr>
        <p:spPr>
          <a:xfrm>
            <a:off x="127000" y="32155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刻度模式图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5412ADE-BF3D-4F30-9515-EDA153CA3E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6136" y="1051927"/>
            <a:ext cx="5808889" cy="375343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926A4AB-58EE-7E46-A7FA-CE24BC5F0E57}"/>
              </a:ext>
            </a:extLst>
          </p:cNvPr>
          <p:cNvSpPr/>
          <p:nvPr/>
        </p:nvSpPr>
        <p:spPr>
          <a:xfrm>
            <a:off x="5410200" y="1863438"/>
            <a:ext cx="177355" cy="1801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2981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59D7782-E109-4D9B-8E42-24061C2DB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51" y="937926"/>
            <a:ext cx="8775112" cy="4041323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0FAC347-821F-4205-A8F5-AD94089421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6297" y="71"/>
            <a:ext cx="1311405" cy="20607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531777C-31F8-4D66-BD39-17CD4258AA24}"/>
              </a:ext>
            </a:extLst>
          </p:cNvPr>
          <p:cNvSpPr txBox="1"/>
          <p:nvPr/>
        </p:nvSpPr>
        <p:spPr>
          <a:xfrm>
            <a:off x="2566063" y="338137"/>
            <a:ext cx="3949037" cy="475047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 algn="ctr">
              <a:lnSpc>
                <a:spcPct val="113000"/>
              </a:lnSpc>
            </a:pPr>
            <a:r>
              <a:rPr lang="zh-CN" altLang="en-US" sz="2770" kern="100">
                <a:solidFill>
                  <a:srgbClr val="424245">
                    <a:alpha val="100000"/>
                  </a:srgbClr>
                </a:solidFill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系统性能测试</a:t>
            </a:r>
            <a:endParaRPr sz="2770" kern="100" spc="0">
              <a:solidFill>
                <a:srgbClr val="424245">
                  <a:alpha val="100000"/>
                </a:srgbClr>
              </a:solidFill>
              <a:latin typeface="Source Han Serif CN Bold" panose="02010800040101010101" pitchFamily="1" charset="-122"/>
              <a:ea typeface="Source Han Serif CN Bold" panose="02010800040101010101" pitchFamily="1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AE0DD27-2859-415C-A63D-A475C77240C3}"/>
              </a:ext>
            </a:extLst>
          </p:cNvPr>
          <p:cNvSpPr txBox="1"/>
          <p:nvPr/>
        </p:nvSpPr>
        <p:spPr>
          <a:xfrm>
            <a:off x="184451" y="321557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O6</a:t>
            </a:r>
            <a:r>
              <a:rPr lang="zh-CN" altLang="en-US" dirty="0"/>
              <a:t>信号触发时延图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C2BB855-BC9A-42C1-B539-69A602F77B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08" y="1231583"/>
            <a:ext cx="6353387" cy="357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01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D820F6F-3852-47BD-A21D-EE98CE888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31" y="803379"/>
            <a:ext cx="6620754" cy="3955817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0FAC347-821F-4205-A8F5-AD9408942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718" y="0"/>
            <a:ext cx="1311405" cy="20607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531777C-31F8-4D66-BD39-17CD4258AA24}"/>
              </a:ext>
            </a:extLst>
          </p:cNvPr>
          <p:cNvSpPr txBox="1"/>
          <p:nvPr/>
        </p:nvSpPr>
        <p:spPr>
          <a:xfrm>
            <a:off x="5857903" y="285464"/>
            <a:ext cx="3949037" cy="475047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 algn="ctr">
              <a:lnSpc>
                <a:spcPct val="113000"/>
              </a:lnSpc>
            </a:pPr>
            <a:r>
              <a:rPr lang="zh-CN" altLang="en-US" sz="2770" kern="100">
                <a:solidFill>
                  <a:srgbClr val="424245">
                    <a:alpha val="100000"/>
                  </a:srgbClr>
                </a:solidFill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系统性能测试</a:t>
            </a:r>
            <a:endParaRPr sz="2770" kern="100" spc="0">
              <a:solidFill>
                <a:srgbClr val="424245">
                  <a:alpha val="100000"/>
                </a:srgbClr>
              </a:solidFill>
              <a:latin typeface="Source Han Serif CN Bold" panose="02010800040101010101" pitchFamily="1" charset="-122"/>
              <a:ea typeface="Source Han Serif CN Bold" panose="02010800040101010101" pitchFamily="1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AE0DD27-2859-415C-A63D-A475C77240C3}"/>
              </a:ext>
            </a:extLst>
          </p:cNvPr>
          <p:cNvSpPr txBox="1"/>
          <p:nvPr/>
        </p:nvSpPr>
        <p:spPr>
          <a:xfrm>
            <a:off x="39696" y="338321"/>
            <a:ext cx="3246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激光注入通道与其他通道对比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AC41D2D-CF42-A113-1649-62B61BA6B125}"/>
              </a:ext>
            </a:extLst>
          </p:cNvPr>
          <p:cNvSpPr/>
          <p:nvPr/>
        </p:nvSpPr>
        <p:spPr>
          <a:xfrm>
            <a:off x="2750074" y="2255061"/>
            <a:ext cx="5060139" cy="52939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45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888BA4CA-CC0F-4B11-9EF3-5C7741F9B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51" y="937926"/>
            <a:ext cx="8775112" cy="4041323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0FAC347-821F-4205-A8F5-AD9408942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297" y="71"/>
            <a:ext cx="1311405" cy="20607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531777C-31F8-4D66-BD39-17CD4258AA24}"/>
              </a:ext>
            </a:extLst>
          </p:cNvPr>
          <p:cNvSpPr txBox="1"/>
          <p:nvPr/>
        </p:nvSpPr>
        <p:spPr>
          <a:xfrm>
            <a:off x="2566063" y="338137"/>
            <a:ext cx="3949037" cy="475047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 algn="ctr">
              <a:lnSpc>
                <a:spcPct val="113000"/>
              </a:lnSpc>
            </a:pPr>
            <a:r>
              <a:rPr lang="zh-CN" altLang="en-US" sz="2770" kern="100">
                <a:solidFill>
                  <a:srgbClr val="424245">
                    <a:alpha val="100000"/>
                  </a:srgbClr>
                </a:solidFill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系统性能测试</a:t>
            </a:r>
            <a:endParaRPr sz="2770" kern="100" spc="0">
              <a:solidFill>
                <a:srgbClr val="424245">
                  <a:alpha val="100000"/>
                </a:srgbClr>
              </a:solidFill>
              <a:latin typeface="Source Han Serif CN Bold" panose="02010800040101010101" pitchFamily="1" charset="-122"/>
              <a:ea typeface="Source Han Serif CN Bold" panose="02010800040101010101" pitchFamily="1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AE0DD27-2859-415C-A63D-A475C77240C3}"/>
              </a:ext>
            </a:extLst>
          </p:cNvPr>
          <p:cNvSpPr txBox="1"/>
          <p:nvPr/>
        </p:nvSpPr>
        <p:spPr>
          <a:xfrm>
            <a:off x="0" y="338137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激光注入最大值图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5A66D3A-1CB0-47A8-9A4A-C46067287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8351" y="1053735"/>
            <a:ext cx="5880796" cy="380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76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A07ED3DD-768E-40D3-9A35-8603E15DA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71" y="937926"/>
            <a:ext cx="8775112" cy="404132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6297" y="71"/>
            <a:ext cx="1311405" cy="20607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566063" y="303500"/>
            <a:ext cx="3794185" cy="475047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 algn="ctr">
              <a:lnSpc>
                <a:spcPct val="113000"/>
              </a:lnSpc>
            </a:pPr>
            <a:r>
              <a:rPr sz="2770" kern="100" spc="0">
                <a:solidFill>
                  <a:srgbClr val="424245">
                    <a:alpha val="100000"/>
                  </a:srgbClr>
                </a:solidFill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研究背景及意义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645" y="1102566"/>
            <a:ext cx="708409" cy="70840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274874" y="1306322"/>
            <a:ext cx="1105368" cy="300896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 algn="l">
              <a:lnSpc>
                <a:spcPct val="112000"/>
              </a:lnSpc>
            </a:pPr>
            <a:r>
              <a:rPr sz="1755" kern="100" spc="0">
                <a:solidFill>
                  <a:srgbClr val="363636">
                    <a:alpha val="100000"/>
                  </a:srgbClr>
                </a:solidFill>
                <a:latin typeface="Source Han Serif SC SemiBold" panose="02010800040101010101" pitchFamily="1" charset="-122"/>
                <a:ea typeface="Source Han Serif SC SemiBold" panose="02010800040101010101" pitchFamily="1" charset="-122"/>
              </a:rPr>
              <a:t>课题背景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001490" y="1010474"/>
            <a:ext cx="3825989" cy="3367562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>
              <a:lnSpc>
                <a:spcPct val="137000"/>
              </a:lnSpc>
            </a:pPr>
            <a:r>
              <a:rPr lang="zh-CN" altLang="en-US" sz="1400" kern="100" spc="0" dirty="0"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       探测</a:t>
            </a:r>
            <a:r>
              <a:rPr lang="en-US" altLang="zh-CN" sz="1400" kern="100" spc="0" dirty="0"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γ</a:t>
            </a:r>
            <a:r>
              <a:rPr lang="zh-CN" altLang="en-US" sz="1400" kern="100" spc="0" dirty="0"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射线为了解宇宙的组成、恒星的演化、宇宙射线的起源等提供了一个重要的机会。而</a:t>
            </a:r>
            <a:r>
              <a:rPr lang="en-US" altLang="zh-CN" sz="1400" kern="100" spc="0" dirty="0">
                <a:solidFill>
                  <a:srgbClr val="00B0F0"/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MeV</a:t>
            </a:r>
            <a:r>
              <a:rPr lang="zh-CN" altLang="en-US" sz="1400" kern="100" spc="0" dirty="0"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是伽马射线在天文探索中最后的一块“缺失”能段</a:t>
            </a:r>
            <a:r>
              <a:rPr lang="zh-CN" altLang="en-US" sz="1400" kern="100" spc="0" dirty="0">
                <a:solidFill>
                  <a:srgbClr val="3D3D40">
                    <a:alpha val="100000"/>
                  </a:srgb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。</a:t>
            </a:r>
            <a:endParaRPr lang="en-US" altLang="zh-CN" sz="1400" kern="100" spc="0" dirty="0">
              <a:solidFill>
                <a:srgbClr val="3D3D40">
                  <a:alpha val="100000"/>
                </a:srgbClr>
              </a:solidFill>
              <a:latin typeface="Noto Sans S Chinese Regular" panose="02010800040101010101" pitchFamily="1" charset="-122"/>
              <a:ea typeface="Noto Sans S Chinese Regular" panose="02010800040101010101" pitchFamily="1" charset="-122"/>
            </a:endParaRPr>
          </a:p>
          <a:p>
            <a:pPr>
              <a:lnSpc>
                <a:spcPct val="137000"/>
              </a:lnSpc>
            </a:pPr>
            <a:r>
              <a:rPr lang="zh-CN" altLang="en-US" sz="1400" kern="100" spc="0" dirty="0"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       为了给大型空间项目</a:t>
            </a:r>
            <a:r>
              <a:rPr lang="en-US" altLang="zh-CN" sz="1400" kern="100" spc="0" dirty="0"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MeV</a:t>
            </a:r>
            <a:r>
              <a:rPr lang="zh-CN" altLang="en-US" sz="1400" kern="100" spc="0" dirty="0"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伽马射线天文台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(MeV Gamma Ray Observatory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，简称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MeVGRO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作前期先行验证，于是研发了一个</a:t>
            </a: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周期短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体积小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的双微条硅探测器读出系统，搭载于立方星上，即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MeV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立方体卫星（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MeVCube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）。</a:t>
            </a:r>
            <a:endParaRPr lang="zh-CN" altLang="en-US" sz="1400" kern="100" spc="0" dirty="0">
              <a:solidFill>
                <a:srgbClr val="3D3D40">
                  <a:alpha val="100000"/>
                </a:srgbClr>
              </a:solidFill>
              <a:latin typeface="Noto Sans S Chinese Regular" panose="02010800040101010101" pitchFamily="1" charset="-122"/>
              <a:ea typeface="Noto Sans S Chinese Regular" panose="02010800040101010101" pitchFamily="1" charset="-122"/>
            </a:endParaRPr>
          </a:p>
          <a:p>
            <a:pPr algn="l">
              <a:lnSpc>
                <a:spcPct val="137000"/>
              </a:lnSpc>
            </a:pPr>
            <a:endParaRPr lang="zh-CN" altLang="en-US" sz="1240" kern="100" spc="0" dirty="0">
              <a:solidFill>
                <a:srgbClr val="3D3D40">
                  <a:alpha val="100000"/>
                </a:srgbClr>
              </a:solidFill>
              <a:latin typeface="Noto Sans S Chinese Regular" panose="02010800040101010101" pitchFamily="1" charset="-122"/>
              <a:ea typeface="Noto Sans S Chinese Regular" panose="02010800040101010101" pitchFamily="1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57EFA802-52E4-4405-9CAD-A0551B3F33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45" y="2079650"/>
            <a:ext cx="4533985" cy="2700909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749DBF25-6690-4460-86E6-5F8B66AC6EE1}"/>
              </a:ext>
            </a:extLst>
          </p:cNvPr>
          <p:cNvSpPr txBox="1"/>
          <p:nvPr/>
        </p:nvSpPr>
        <p:spPr>
          <a:xfrm>
            <a:off x="1799691" y="2661998"/>
            <a:ext cx="369332" cy="8742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 射 时 间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9F15BFC-FEA5-471E-B10D-0682BB0E4CFE}"/>
              </a:ext>
            </a:extLst>
          </p:cNvPr>
          <p:cNvSpPr txBox="1"/>
          <p:nvPr/>
        </p:nvSpPr>
        <p:spPr>
          <a:xfrm>
            <a:off x="1799691" y="4644746"/>
            <a:ext cx="554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国内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近年</a:t>
            </a:r>
            <a:r>
              <a:rPr lang="zh-CN" altLang="en-US" sz="12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空间</a:t>
            </a:r>
            <a:r>
              <a:rPr lang="en-US" altLang="zh-CN" sz="12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X/</a:t>
            </a:r>
            <a:r>
              <a:rPr lang="zh-CN" altLang="en-US" sz="12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伽马射线观测任务一览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3CD2712E-7FD4-41A1-8018-F24301F4C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44" y="920934"/>
            <a:ext cx="8775112" cy="40413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9827" y="5519"/>
            <a:ext cx="1311405" cy="20607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339" y="1306782"/>
            <a:ext cx="3322841" cy="198726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319" y="3294078"/>
            <a:ext cx="2113337" cy="5991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8366" y="3860577"/>
            <a:ext cx="3175061" cy="754380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 algn="ctr">
              <a:lnSpc>
                <a:spcPct val="113000"/>
              </a:lnSpc>
            </a:pPr>
            <a:r>
              <a:rPr sz="1465" kern="100" spc="0">
                <a:latin typeface="Source Han Serif SC SemiBold" panose="02010800040101010101" pitchFamily="1" charset="-122"/>
                <a:ea typeface="Source Han Serif SC SemiBold" panose="02010800040101010101" pitchFamily="1" charset="-122"/>
              </a:rPr>
              <a:t>立方星即立方体卫星，</a:t>
            </a:r>
            <a:r>
              <a:rPr lang="en-US" sz="1465" kern="100">
                <a:latin typeface="Source Han Serif SC SemiBold" panose="02010800040101010101" pitchFamily="1" charset="-122"/>
                <a:ea typeface="Source Han Serif SC SemiBold" panose="02010800040101010101" pitchFamily="1" charset="-122"/>
              </a:rPr>
              <a:t>1U</a:t>
            </a:r>
            <a:r>
              <a:rPr sz="1465" kern="100" spc="0">
                <a:latin typeface="Source Han Serif SC SemiBold" panose="02010800040101010101" pitchFamily="1" charset="-122"/>
                <a:ea typeface="Source Han Serif SC SemiBold" panose="02010800040101010101" pitchFamily="1" charset="-122"/>
              </a:rPr>
              <a:t>体积仅有10cm*10cm*10cm，看起来就像一个立方块，因而被称为立方星。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90069" y="3468290"/>
            <a:ext cx="2543506" cy="208334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 algn="ctr">
              <a:lnSpc>
                <a:spcPct val="137000"/>
              </a:lnSpc>
            </a:pPr>
            <a:r>
              <a:rPr sz="955" kern="100" spc="0"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Spacty公司开发的6U立方体卫星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26D2E50-2014-442C-A52E-00369347B733}"/>
              </a:ext>
            </a:extLst>
          </p:cNvPr>
          <p:cNvSpPr txBox="1"/>
          <p:nvPr/>
        </p:nvSpPr>
        <p:spPr>
          <a:xfrm>
            <a:off x="7215209" y="262842"/>
            <a:ext cx="1836941" cy="475047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 algn="ctr">
              <a:lnSpc>
                <a:spcPct val="113000"/>
              </a:lnSpc>
            </a:pPr>
            <a:r>
              <a:rPr sz="2770" kern="100" spc="0">
                <a:solidFill>
                  <a:srgbClr val="424245">
                    <a:alpha val="100000"/>
                  </a:srgbClr>
                </a:solidFill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研究方案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064F3993-9275-445C-91F4-7FEE1641A3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906" y="249745"/>
            <a:ext cx="4747785" cy="50123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24552B1-3F36-49C4-9FBA-3B207D0B15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6" y="249745"/>
            <a:ext cx="1627754" cy="501232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79D22D76-7481-43DE-B4CA-AADA71451047}"/>
              </a:ext>
            </a:extLst>
          </p:cNvPr>
          <p:cNvSpPr txBox="1"/>
          <p:nvPr/>
        </p:nvSpPr>
        <p:spPr>
          <a:xfrm>
            <a:off x="87772" y="390906"/>
            <a:ext cx="4821112" cy="253856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 algn="l">
              <a:lnSpc>
                <a:spcPct val="105000"/>
              </a:lnSpc>
            </a:pPr>
            <a:r>
              <a:rPr sz="1615" kern="100" spc="0">
                <a:solidFill>
                  <a:srgbClr val="FFFFFF">
                    <a:alpha val="100000"/>
                  </a:srgbClr>
                </a:solidFill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基于</a:t>
            </a:r>
            <a:r>
              <a:rPr lang="en-US" sz="1615" kern="100" spc="0">
                <a:solidFill>
                  <a:srgbClr val="FFFFFF">
                    <a:alpha val="100000"/>
                  </a:srgbClr>
                </a:solidFill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M</a:t>
            </a:r>
            <a:r>
              <a:rPr lang="en-US" altLang="zh-CN" sz="1615" kern="100" spc="0">
                <a:solidFill>
                  <a:srgbClr val="FFFFFF">
                    <a:alpha val="100000"/>
                  </a:srgbClr>
                </a:solidFill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eVCube</a:t>
            </a:r>
            <a:r>
              <a:rPr sz="1615" kern="100" spc="0">
                <a:solidFill>
                  <a:srgbClr val="484848">
                    <a:alpha val="100000"/>
                  </a:srgbClr>
                </a:solidFill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  </a:t>
            </a:r>
            <a:r>
              <a:rPr lang="zh-CN" altLang="en-US" sz="1615" kern="10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双面硅微条探测器</a:t>
            </a:r>
            <a:r>
              <a:rPr sz="1615" kern="100" spc="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  </a:t>
            </a:r>
            <a:r>
              <a:rPr lang="zh-CN" altLang="en-US" sz="1615" kern="100" spc="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读出</a:t>
            </a:r>
            <a:r>
              <a:rPr sz="1615" kern="100" spc="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系统设计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3CBD157-FE54-475F-A36C-56D7FAB243C5}"/>
              </a:ext>
            </a:extLst>
          </p:cNvPr>
          <p:cNvSpPr txBox="1"/>
          <p:nvPr/>
        </p:nvSpPr>
        <p:spPr>
          <a:xfrm>
            <a:off x="3997075" y="1131401"/>
            <a:ext cx="4717586" cy="350761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 algn="l">
              <a:lnSpc>
                <a:spcPct val="137000"/>
              </a:lnSpc>
            </a:pPr>
            <a:r>
              <a:rPr sz="1610" kern="100" spc="0"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针对立方星的设计，还需达到一些其他约束条件</a:t>
            </a:r>
            <a:r>
              <a:rPr sz="1610" kern="100" spc="0">
                <a:solidFill>
                  <a:srgbClr val="3D3D40">
                    <a:alpha val="100000"/>
                  </a:srgb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：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E4E2592E-F5B6-4BF7-A3C6-0CD5147120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16519" y="3892113"/>
            <a:ext cx="1236002" cy="390295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C8AB6572-9C08-4553-8E5E-DE85E0653C68}"/>
              </a:ext>
            </a:extLst>
          </p:cNvPr>
          <p:cNvSpPr txBox="1"/>
          <p:nvPr/>
        </p:nvSpPr>
        <p:spPr>
          <a:xfrm>
            <a:off x="5241711" y="3942670"/>
            <a:ext cx="934435" cy="285750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 algn="ctr">
              <a:lnSpc>
                <a:spcPct val="113000"/>
              </a:lnSpc>
            </a:pPr>
            <a:r>
              <a:rPr sz="1665" kern="100" spc="0">
                <a:solidFill>
                  <a:srgbClr val="FFFFFF">
                    <a:alpha val="100000"/>
                  </a:srgbClr>
                </a:solidFill>
                <a:latin typeface="Alibaba PuHuiTi Regular" panose="02010800040101010101" pitchFamily="1" charset="-122"/>
                <a:ea typeface="Alibaba PuHuiTi Regular" panose="02010800040101010101" pitchFamily="1" charset="-122"/>
              </a:rPr>
              <a:t>小型化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9AF5D375-6E7A-441B-B774-799E4614C4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2768" y="1886933"/>
            <a:ext cx="1236002" cy="390295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CF3BE250-D671-4C63-8816-C855E81DFE15}"/>
              </a:ext>
            </a:extLst>
          </p:cNvPr>
          <p:cNvSpPr txBox="1"/>
          <p:nvPr/>
        </p:nvSpPr>
        <p:spPr>
          <a:xfrm>
            <a:off x="5270649" y="1924546"/>
            <a:ext cx="934435" cy="285750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 algn="ctr">
              <a:lnSpc>
                <a:spcPct val="113000"/>
              </a:lnSpc>
            </a:pPr>
            <a:r>
              <a:rPr sz="1665" kern="100" spc="0">
                <a:solidFill>
                  <a:srgbClr val="FFFFFF">
                    <a:alpha val="100000"/>
                  </a:srgbClr>
                </a:solidFill>
                <a:latin typeface="Alibaba PuHuiTi Regular" panose="02010800040101010101" pitchFamily="1" charset="-122"/>
                <a:ea typeface="Alibaba PuHuiTi Regular" panose="02010800040101010101" pitchFamily="1" charset="-122"/>
              </a:rPr>
              <a:t>低功耗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6E963CB2-0077-4511-960A-237C0D46DA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16519" y="2889523"/>
            <a:ext cx="1236002" cy="390295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EB14CC77-F0E6-4DB5-AC93-9BF3D3668071}"/>
              </a:ext>
            </a:extLst>
          </p:cNvPr>
          <p:cNvSpPr txBox="1"/>
          <p:nvPr/>
        </p:nvSpPr>
        <p:spPr>
          <a:xfrm>
            <a:off x="5261453" y="2944614"/>
            <a:ext cx="934435" cy="285750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 algn="ctr">
              <a:lnSpc>
                <a:spcPct val="113000"/>
              </a:lnSpc>
            </a:pPr>
            <a:r>
              <a:rPr sz="1665" kern="100" spc="0">
                <a:solidFill>
                  <a:srgbClr val="FFFFFF">
                    <a:alpha val="100000"/>
                  </a:srgbClr>
                </a:solidFill>
                <a:latin typeface="Alibaba PuHuiTi Regular" panose="02010800040101010101" pitchFamily="1" charset="-122"/>
                <a:ea typeface="Alibaba PuHuiTi Regular" panose="02010800040101010101" pitchFamily="1" charset="-122"/>
              </a:rPr>
              <a:t>多通道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2F8CD4E1-6FF1-4E35-A0F3-B6A475297C52}"/>
              </a:ext>
            </a:extLst>
          </p:cNvPr>
          <p:cNvSpPr txBox="1"/>
          <p:nvPr/>
        </p:nvSpPr>
        <p:spPr>
          <a:xfrm>
            <a:off x="6644640" y="2944614"/>
            <a:ext cx="146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128×2=256</a:t>
            </a:r>
            <a:r>
              <a:rPr lang="zh-CN" altLang="en-US"/>
              <a:t>路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9EF6C674-5058-4BC1-A815-EC271F881386}"/>
              </a:ext>
            </a:extLst>
          </p:cNvPr>
          <p:cNvSpPr txBox="1"/>
          <p:nvPr/>
        </p:nvSpPr>
        <p:spPr>
          <a:xfrm>
            <a:off x="6668213" y="3900879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17cm×17cm</a:t>
            </a:r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9F08CD6-459D-35D2-7A5F-0A6540B5C7DF}"/>
              </a:ext>
            </a:extLst>
          </p:cNvPr>
          <p:cNvSpPr txBox="1"/>
          <p:nvPr/>
        </p:nvSpPr>
        <p:spPr>
          <a:xfrm>
            <a:off x="6993622" y="1864461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2.8W</a:t>
            </a:r>
            <a:endParaRPr lang="zh-CN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6FB2170-DF4E-4F40-81A6-5421D236E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44" y="937926"/>
            <a:ext cx="8775112" cy="40413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8146" y="0"/>
            <a:ext cx="1311405" cy="20607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215209" y="262842"/>
            <a:ext cx="1836941" cy="475047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 algn="ctr">
              <a:lnSpc>
                <a:spcPct val="113000"/>
              </a:lnSpc>
            </a:pPr>
            <a:r>
              <a:rPr sz="2770" kern="100" spc="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研究方案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63283" y="1135570"/>
            <a:ext cx="7586564" cy="350761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 algn="l">
              <a:lnSpc>
                <a:spcPct val="137000"/>
              </a:lnSpc>
            </a:pPr>
            <a:r>
              <a:rPr sz="1610" kern="100" spc="0" dirty="0" err="1"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针对立方星的设计，还需达到一些其他约束条件</a:t>
            </a:r>
            <a:r>
              <a:rPr sz="1610" kern="100" spc="0" dirty="0">
                <a:solidFill>
                  <a:srgbClr val="3D3D40">
                    <a:alpha val="100000"/>
                  </a:srgb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：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0DE10E28-22F9-4E84-B49B-47F7D545CB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906" y="249745"/>
            <a:ext cx="4747785" cy="50123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29ACF2E-9E16-4014-909B-41F57BF5DD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6" y="249745"/>
            <a:ext cx="1627754" cy="501232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3BC33888-B2D9-48B5-AB6F-6C8E5FF7DF6D}"/>
              </a:ext>
            </a:extLst>
          </p:cNvPr>
          <p:cNvSpPr txBox="1"/>
          <p:nvPr/>
        </p:nvSpPr>
        <p:spPr>
          <a:xfrm>
            <a:off x="87772" y="390906"/>
            <a:ext cx="4821112" cy="253856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 algn="l">
              <a:lnSpc>
                <a:spcPct val="105000"/>
              </a:lnSpc>
            </a:pPr>
            <a:r>
              <a:rPr sz="1615" kern="100" spc="0">
                <a:solidFill>
                  <a:srgbClr val="FFFFFF">
                    <a:alpha val="100000"/>
                  </a:srgbClr>
                </a:solidFill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基于</a:t>
            </a:r>
            <a:r>
              <a:rPr lang="en-US" sz="1615" kern="100" spc="0">
                <a:solidFill>
                  <a:srgbClr val="FFFFFF">
                    <a:alpha val="100000"/>
                  </a:srgbClr>
                </a:solidFill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M</a:t>
            </a:r>
            <a:r>
              <a:rPr lang="en-US" altLang="zh-CN" sz="1615" kern="100" spc="0">
                <a:solidFill>
                  <a:srgbClr val="FFFFFF">
                    <a:alpha val="100000"/>
                  </a:srgbClr>
                </a:solidFill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eVCube</a:t>
            </a:r>
            <a:r>
              <a:rPr sz="1615" kern="100" spc="0">
                <a:solidFill>
                  <a:srgbClr val="484848">
                    <a:alpha val="100000"/>
                  </a:srgbClr>
                </a:solidFill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  </a:t>
            </a:r>
            <a:r>
              <a:rPr lang="zh-CN" altLang="en-US" sz="1615" kern="10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双面硅微条探测器</a:t>
            </a:r>
            <a:r>
              <a:rPr sz="1615" kern="100" spc="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  </a:t>
            </a:r>
            <a:r>
              <a:rPr lang="zh-CN" altLang="en-US" sz="1615" kern="100" spc="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读出</a:t>
            </a:r>
            <a:r>
              <a:rPr sz="1615" kern="100" spc="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系统设计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4663366-B429-453E-8F25-3661B94F63DB}"/>
              </a:ext>
            </a:extLst>
          </p:cNvPr>
          <p:cNvSpPr txBox="1"/>
          <p:nvPr/>
        </p:nvSpPr>
        <p:spPr>
          <a:xfrm>
            <a:off x="1705794" y="2684784"/>
            <a:ext cx="1338829" cy="285750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 algn="ctr">
              <a:lnSpc>
                <a:spcPct val="113000"/>
              </a:lnSpc>
            </a:pPr>
            <a:r>
              <a:rPr lang="zh-CN" altLang="en-US" sz="1665" kern="100">
                <a:solidFill>
                  <a:srgbClr val="FFFFFF">
                    <a:alpha val="100000"/>
                  </a:srgbClr>
                </a:solidFill>
                <a:latin typeface="Alibaba PuHuiTi Regular" panose="02010800040101010101" pitchFamily="1" charset="-122"/>
                <a:ea typeface="Alibaba PuHuiTi Regular" panose="02010800040101010101" pitchFamily="1" charset="-122"/>
              </a:rPr>
              <a:t>单粒子效应</a:t>
            </a:r>
            <a:endParaRPr sz="1665" kern="100" spc="0">
              <a:solidFill>
                <a:srgbClr val="FFFFFF">
                  <a:alpha val="100000"/>
                </a:srgbClr>
              </a:solidFill>
              <a:latin typeface="Alibaba PuHuiTi Regular" panose="02010800040101010101" pitchFamily="1" charset="-122"/>
              <a:ea typeface="Alibaba PuHuiTi Regular" panose="02010800040101010101" pitchFamily="1" charset="-122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F38CE95E-DF8E-4839-A284-C69B2DFEC6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0575" y="1683975"/>
            <a:ext cx="1578321" cy="390295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F0560DE1-989B-48C2-9EB1-E0D3970FF1E1}"/>
              </a:ext>
            </a:extLst>
          </p:cNvPr>
          <p:cNvSpPr txBox="1"/>
          <p:nvPr/>
        </p:nvSpPr>
        <p:spPr>
          <a:xfrm>
            <a:off x="5675768" y="1734532"/>
            <a:ext cx="1338829" cy="285750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 algn="ctr">
              <a:lnSpc>
                <a:spcPct val="113000"/>
              </a:lnSpc>
            </a:pPr>
            <a:r>
              <a:rPr lang="zh-CN" altLang="en-US" sz="1665" kern="100">
                <a:solidFill>
                  <a:srgbClr val="FFFFFF">
                    <a:alpha val="100000"/>
                  </a:srgbClr>
                </a:solidFill>
                <a:latin typeface="Alibaba PuHuiTi Regular" panose="02010800040101010101" pitchFamily="1" charset="-122"/>
                <a:ea typeface="Alibaba PuHuiTi Regular" panose="02010800040101010101" pitchFamily="1" charset="-122"/>
              </a:rPr>
              <a:t>热真空实验</a:t>
            </a:r>
            <a:endParaRPr sz="1665" kern="100" spc="0">
              <a:solidFill>
                <a:srgbClr val="FFFFFF">
                  <a:alpha val="100000"/>
                </a:srgbClr>
              </a:solidFill>
              <a:latin typeface="Alibaba PuHuiTi Regular" panose="02010800040101010101" pitchFamily="1" charset="-122"/>
              <a:ea typeface="Alibaba PuHuiTi Regular" panose="02010800040101010101" pitchFamily="1" charset="-122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CFECD078-00BC-49EE-B782-127A9FC763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0575" y="2445732"/>
            <a:ext cx="1578321" cy="390295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B1745ACA-3802-4A03-839E-1FF6822FEC6A}"/>
              </a:ext>
            </a:extLst>
          </p:cNvPr>
          <p:cNvSpPr txBox="1"/>
          <p:nvPr/>
        </p:nvSpPr>
        <p:spPr>
          <a:xfrm>
            <a:off x="5675768" y="2496289"/>
            <a:ext cx="1338829" cy="285750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 algn="ctr">
              <a:lnSpc>
                <a:spcPct val="113000"/>
              </a:lnSpc>
            </a:pPr>
            <a:r>
              <a:rPr lang="zh-CN" altLang="en-US" sz="1665" kern="100" spc="0">
                <a:solidFill>
                  <a:srgbClr val="FFFFFF">
                    <a:alpha val="100000"/>
                  </a:srgbClr>
                </a:solidFill>
                <a:latin typeface="Alibaba PuHuiTi Regular" panose="02010800040101010101" pitchFamily="1" charset="-122"/>
                <a:ea typeface="Alibaba PuHuiTi Regular" panose="02010800040101010101" pitchFamily="1" charset="-122"/>
              </a:rPr>
              <a:t>热实验</a:t>
            </a:r>
            <a:endParaRPr sz="1665" kern="100" spc="0">
              <a:solidFill>
                <a:srgbClr val="FFFFFF">
                  <a:alpha val="100000"/>
                </a:srgbClr>
              </a:solidFill>
              <a:latin typeface="Alibaba PuHuiTi Regular" panose="02010800040101010101" pitchFamily="1" charset="-122"/>
              <a:ea typeface="Alibaba PuHuiTi Regular" panose="02010800040101010101" pitchFamily="1" charset="-122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F5F668C5-F867-4CC6-82AC-8C2E218949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0575" y="3207489"/>
            <a:ext cx="1578321" cy="390295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616262C4-A4AF-487E-BF01-E3922F75715E}"/>
              </a:ext>
            </a:extLst>
          </p:cNvPr>
          <p:cNvSpPr txBox="1"/>
          <p:nvPr/>
        </p:nvSpPr>
        <p:spPr>
          <a:xfrm>
            <a:off x="5675768" y="3258046"/>
            <a:ext cx="1338829" cy="285750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 algn="ctr">
              <a:lnSpc>
                <a:spcPct val="113000"/>
              </a:lnSpc>
            </a:pPr>
            <a:r>
              <a:rPr lang="zh-CN" altLang="en-US" sz="1665" kern="100" spc="0">
                <a:solidFill>
                  <a:srgbClr val="FFFFFF">
                    <a:alpha val="100000"/>
                  </a:srgbClr>
                </a:solidFill>
                <a:latin typeface="Alibaba PuHuiTi Regular" panose="02010800040101010101" pitchFamily="1" charset="-122"/>
                <a:ea typeface="Alibaba PuHuiTi Regular" panose="02010800040101010101" pitchFamily="1" charset="-122"/>
              </a:rPr>
              <a:t>力学实验</a:t>
            </a:r>
            <a:endParaRPr sz="1665" kern="100" spc="0">
              <a:solidFill>
                <a:srgbClr val="FFFFFF">
                  <a:alpha val="100000"/>
                </a:srgbClr>
              </a:solidFill>
              <a:latin typeface="Alibaba PuHuiTi Regular" panose="02010800040101010101" pitchFamily="1" charset="-122"/>
              <a:ea typeface="Alibaba PuHuiTi Regular" panose="02010800040101010101" pitchFamily="1" charset="-122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13C7723B-93EC-44F4-8527-568C206E41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0575" y="3969246"/>
            <a:ext cx="1578321" cy="390295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D7B874DE-C745-4345-A5B9-9AD2344C24A6}"/>
              </a:ext>
            </a:extLst>
          </p:cNvPr>
          <p:cNvSpPr txBox="1"/>
          <p:nvPr/>
        </p:nvSpPr>
        <p:spPr>
          <a:xfrm>
            <a:off x="5675768" y="4019803"/>
            <a:ext cx="1338829" cy="285750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 algn="ctr">
              <a:lnSpc>
                <a:spcPct val="113000"/>
              </a:lnSpc>
            </a:pPr>
            <a:r>
              <a:rPr lang="zh-CN" altLang="en-US" sz="1665" kern="100" spc="0">
                <a:solidFill>
                  <a:srgbClr val="FFFFFF">
                    <a:alpha val="100000"/>
                  </a:srgbClr>
                </a:solidFill>
                <a:latin typeface="Alibaba PuHuiTi Regular" panose="02010800040101010101" pitchFamily="1" charset="-122"/>
                <a:ea typeface="Alibaba PuHuiTi Regular" panose="02010800040101010101" pitchFamily="1" charset="-122"/>
              </a:rPr>
              <a:t>电磁实验</a:t>
            </a:r>
            <a:endParaRPr sz="1665" kern="100" spc="0">
              <a:solidFill>
                <a:srgbClr val="FFFFFF">
                  <a:alpha val="100000"/>
                </a:srgbClr>
              </a:solidFill>
              <a:latin typeface="Alibaba PuHuiTi Regular" panose="02010800040101010101" pitchFamily="1" charset="-122"/>
              <a:ea typeface="Alibaba PuHuiTi Regular" panose="02010800040101010101" pitchFamily="1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0579B19-1D34-47F6-B66F-27986BB3BBA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87" y="1683975"/>
            <a:ext cx="3922113" cy="294273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888BA4CA-CC0F-4B11-9EF3-5C7741F9B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51" y="937926"/>
            <a:ext cx="8775112" cy="4041323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0FAC347-821F-4205-A8F5-AD9408942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297" y="71"/>
            <a:ext cx="1311405" cy="20607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531777C-31F8-4D66-BD39-17CD4258AA24}"/>
              </a:ext>
            </a:extLst>
          </p:cNvPr>
          <p:cNvSpPr txBox="1"/>
          <p:nvPr/>
        </p:nvSpPr>
        <p:spPr>
          <a:xfrm>
            <a:off x="2566063" y="338137"/>
            <a:ext cx="3949037" cy="475047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 algn="ctr">
              <a:lnSpc>
                <a:spcPct val="113000"/>
              </a:lnSpc>
            </a:pPr>
            <a:r>
              <a:rPr lang="zh-CN" altLang="en-US" sz="2770" kern="100" spc="0">
                <a:solidFill>
                  <a:srgbClr val="424245">
                    <a:alpha val="100000"/>
                  </a:srgbClr>
                </a:solidFill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总结与展望</a:t>
            </a:r>
            <a:endParaRPr sz="2770" kern="100" spc="0">
              <a:solidFill>
                <a:srgbClr val="424245">
                  <a:alpha val="100000"/>
                </a:srgbClr>
              </a:solidFill>
              <a:latin typeface="Source Han Serif CN Bold" panose="02010800040101010101" pitchFamily="1" charset="-122"/>
              <a:ea typeface="Source Han Serif CN Bold" panose="02010800040101010101" pitchFamily="1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D84E61A-1418-4213-81CC-0EA35CE5DA39}"/>
              </a:ext>
            </a:extLst>
          </p:cNvPr>
          <p:cNvSpPr txBox="1"/>
          <p:nvPr/>
        </p:nvSpPr>
        <p:spPr>
          <a:xfrm>
            <a:off x="559891" y="1198880"/>
            <a:ext cx="802421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         本设计旨在为</a:t>
            </a:r>
            <a:r>
              <a:rPr lang="en-US" altLang="zh-CN" dirty="0" err="1"/>
              <a:t>MeVGRO</a:t>
            </a:r>
            <a:r>
              <a:rPr lang="zh-CN" altLang="en-US" dirty="0"/>
              <a:t>作先前的技术验证，制作一个双面硅微条探测器读出系统，通过对系统的一些基础测试可以得到系统基本可以工作。</a:t>
            </a:r>
          </a:p>
          <a:p>
            <a:r>
              <a:rPr lang="en-US" altLang="zh-CN" dirty="0"/>
              <a:t>         </a:t>
            </a:r>
            <a:r>
              <a:rPr lang="zh-CN" altLang="en-US" dirty="0"/>
              <a:t>在</a:t>
            </a:r>
            <a:r>
              <a:rPr lang="zh-CN" altLang="en-US" dirty="0">
                <a:solidFill>
                  <a:srgbClr val="FF0000"/>
                </a:solidFill>
              </a:rPr>
              <a:t>基线</a:t>
            </a:r>
            <a:r>
              <a:rPr lang="zh-CN" altLang="en-US" dirty="0"/>
              <a:t>的测试当中，结果表明，全部通道的噪声水平低于</a:t>
            </a:r>
            <a:r>
              <a:rPr lang="en-US" altLang="zh-CN" dirty="0"/>
              <a:t>0.17 </a:t>
            </a:r>
            <a:r>
              <a:rPr lang="en-US" altLang="zh-CN" dirty="0" err="1"/>
              <a:t>fC</a:t>
            </a:r>
            <a:r>
              <a:rPr lang="zh-CN" altLang="en-US" dirty="0"/>
              <a:t>等效输入电荷。</a:t>
            </a:r>
            <a:endParaRPr lang="en-US" altLang="zh-CN" dirty="0"/>
          </a:p>
          <a:p>
            <a:r>
              <a:rPr lang="zh-CN" altLang="en-US" dirty="0"/>
              <a:t>         在</a:t>
            </a:r>
            <a:r>
              <a:rPr lang="zh-CN" altLang="en-US" dirty="0">
                <a:solidFill>
                  <a:srgbClr val="FF0000"/>
                </a:solidFill>
              </a:rPr>
              <a:t>刻度模式</a:t>
            </a:r>
            <a:r>
              <a:rPr lang="zh-CN" altLang="en-US" dirty="0"/>
              <a:t>的测试当中，结果表明系统所测得</a:t>
            </a:r>
            <a:r>
              <a:rPr lang="en-US" altLang="zh-CN" dirty="0"/>
              <a:t>ADC</a:t>
            </a:r>
            <a:r>
              <a:rPr lang="zh-CN" altLang="en-US" dirty="0"/>
              <a:t>值随注入电荷为线性增加，动态范围在</a:t>
            </a:r>
            <a:r>
              <a:rPr lang="en-US" altLang="zh-CN" dirty="0"/>
              <a:t>0</a:t>
            </a:r>
            <a:r>
              <a:rPr lang="zh-CN" altLang="en-US" dirty="0"/>
              <a:t>到</a:t>
            </a:r>
            <a:r>
              <a:rPr lang="en-US" altLang="zh-CN" dirty="0"/>
              <a:t>80fc</a:t>
            </a:r>
            <a:r>
              <a:rPr lang="zh-CN" altLang="en-US" dirty="0"/>
              <a:t>之间。</a:t>
            </a:r>
            <a:endParaRPr lang="en-US" altLang="zh-CN" dirty="0"/>
          </a:p>
          <a:p>
            <a:r>
              <a:rPr lang="en-US" altLang="zh-CN" dirty="0"/>
              <a:t>         </a:t>
            </a:r>
            <a:r>
              <a:rPr lang="zh-CN" altLang="en-US" dirty="0"/>
              <a:t>通过</a:t>
            </a:r>
            <a:r>
              <a:rPr lang="zh-CN" altLang="en-US" dirty="0">
                <a:solidFill>
                  <a:srgbClr val="FF0000"/>
                </a:solidFill>
              </a:rPr>
              <a:t>激光测试</a:t>
            </a:r>
            <a:r>
              <a:rPr lang="zh-CN" altLang="en-US" dirty="0"/>
              <a:t>，可以表明系统可以正确识别由硅板生成的电荷信号，并读取。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展望：</a:t>
            </a:r>
            <a:endParaRPr lang="en-US" altLang="zh-CN" dirty="0"/>
          </a:p>
          <a:p>
            <a:r>
              <a:rPr lang="en-US" altLang="zh-CN" dirty="0"/>
              <a:t>         </a:t>
            </a:r>
            <a:r>
              <a:rPr lang="zh-CN" altLang="en-US" dirty="0"/>
              <a:t>由于工艺问题，</a:t>
            </a:r>
            <a:r>
              <a:rPr lang="zh-CN" altLang="en-US" dirty="0">
                <a:solidFill>
                  <a:srgbClr val="FF0000"/>
                </a:solidFill>
              </a:rPr>
              <a:t>先前</a:t>
            </a:r>
            <a:r>
              <a:rPr lang="zh-CN" altLang="en-US" dirty="0"/>
              <a:t>激光测试使用的</a:t>
            </a:r>
            <a:r>
              <a:rPr lang="zh-CN" altLang="en-US" dirty="0">
                <a:solidFill>
                  <a:srgbClr val="FF0000"/>
                </a:solidFill>
              </a:rPr>
              <a:t>单面硅微条</a:t>
            </a:r>
            <a:r>
              <a:rPr lang="zh-CN" altLang="en-US" dirty="0"/>
              <a:t>，但双面硅微条以及硅微条所需转接板已绘制好，</a:t>
            </a:r>
            <a:r>
              <a:rPr lang="zh-CN" altLang="en-US" dirty="0">
                <a:solidFill>
                  <a:srgbClr val="0070C0"/>
                </a:solidFill>
              </a:rPr>
              <a:t>后续</a:t>
            </a:r>
            <a:r>
              <a:rPr lang="zh-CN" altLang="en-US" dirty="0"/>
              <a:t>将系统将搭载</a:t>
            </a:r>
            <a:r>
              <a:rPr lang="zh-CN" altLang="en-US" dirty="0">
                <a:solidFill>
                  <a:srgbClr val="0070C0"/>
                </a:solidFill>
              </a:rPr>
              <a:t>双面硅微条</a:t>
            </a:r>
            <a:r>
              <a:rPr lang="zh-CN" altLang="en-US" dirty="0"/>
              <a:t>探测器做更全面的测试以及验证系统的可靠性准确性等</a:t>
            </a:r>
            <a:r>
              <a:rPr lang="en-US" altLang="zh-CN" dirty="0"/>
              <a:t>,</a:t>
            </a:r>
            <a:r>
              <a:rPr lang="zh-CN" altLang="en-US" dirty="0"/>
              <a:t>并进行宇宙线测试和放射源测试。</a:t>
            </a:r>
          </a:p>
        </p:txBody>
      </p:sp>
    </p:spTree>
    <p:extLst>
      <p:ext uri="{BB962C8B-B14F-4D97-AF65-F5344CB8AC3E}">
        <p14:creationId xmlns:p14="http://schemas.microsoft.com/office/powerpoint/2010/main" val="3094179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0B679D1-A7FB-443E-B1C2-59F45BC350E6}"/>
              </a:ext>
            </a:extLst>
          </p:cNvPr>
          <p:cNvSpPr/>
          <p:nvPr/>
        </p:nvSpPr>
        <p:spPr>
          <a:xfrm>
            <a:off x="0" y="1524847"/>
            <a:ext cx="9144000" cy="2451100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8E53F84-3100-4A3B-9459-13733043E2D7}"/>
              </a:ext>
            </a:extLst>
          </p:cNvPr>
          <p:cNvSpPr txBox="1"/>
          <p:nvPr/>
        </p:nvSpPr>
        <p:spPr>
          <a:xfrm>
            <a:off x="0" y="2204306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spc="60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rPr>
              <a:t>谢谢各位地聆听！</a:t>
            </a:r>
            <a:endParaRPr lang="en-US" altLang="zh-CN" sz="3600" spc="600">
              <a:solidFill>
                <a:schemeClr val="bg1"/>
              </a:solidFill>
              <a:latin typeface="方正兰亭中粗黑_GBK" panose="02000000000000000000" pitchFamily="2" charset="-122"/>
              <a:ea typeface="方正兰亭中粗黑_GBK" panose="02000000000000000000" pitchFamily="2" charset="-122"/>
            </a:endParaRPr>
          </a:p>
          <a:p>
            <a:pPr algn="ctr"/>
            <a:r>
              <a:rPr lang="zh-CN" altLang="en-US" sz="3600" spc="60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rPr>
              <a:t>欢迎各位</a:t>
            </a:r>
            <a:r>
              <a:rPr lang="zh-CN" altLang="en-US" sz="3600" spc="600">
                <a:solidFill>
                  <a:schemeClr val="bg1"/>
                </a:solidFill>
                <a:ea typeface="方正兰亭中粗黑_GBK" panose="02000000000000000000" pitchFamily="2" charset="-122"/>
              </a:rPr>
              <a:t>老师同学批评</a:t>
            </a:r>
            <a:r>
              <a:rPr lang="zh-CN" altLang="en-US" sz="3600" spc="600" dirty="0">
                <a:solidFill>
                  <a:schemeClr val="bg1"/>
                </a:solidFill>
                <a:ea typeface="方正兰亭中粗黑_GBK" panose="02000000000000000000" pitchFamily="2" charset="-122"/>
              </a:rPr>
              <a:t>指正</a:t>
            </a:r>
          </a:p>
          <a:p>
            <a:pPr algn="ctr"/>
            <a:endParaRPr lang="zh-CN" altLang="en-US" sz="5400" spc="600" dirty="0">
              <a:solidFill>
                <a:schemeClr val="bg1"/>
              </a:solidFill>
              <a:latin typeface="方正兰亭中粗黑_GBK" panose="02000000000000000000" pitchFamily="2" charset="-122"/>
              <a:ea typeface="方正兰亭中粗黑_GBK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5218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05" y="249745"/>
            <a:ext cx="4117986" cy="5012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44" y="937926"/>
            <a:ext cx="8775112" cy="404132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8146" y="0"/>
            <a:ext cx="1311405" cy="20607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215209" y="262842"/>
            <a:ext cx="1836941" cy="475047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 algn="ctr">
              <a:lnSpc>
                <a:spcPct val="113000"/>
              </a:lnSpc>
            </a:pPr>
            <a:r>
              <a:rPr sz="2770" kern="100" spc="0">
                <a:solidFill>
                  <a:srgbClr val="424245">
                    <a:alpha val="100000"/>
                  </a:srgbClr>
                </a:solidFill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研究方案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2721" y="249745"/>
            <a:ext cx="1381760" cy="50123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63283" y="1135570"/>
            <a:ext cx="7059026" cy="350761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 algn="l">
              <a:lnSpc>
                <a:spcPct val="137000"/>
              </a:lnSpc>
            </a:pPr>
            <a:r>
              <a:rPr sz="1610" kern="100" spc="0" dirty="0" err="1"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针对读出设计</a:t>
            </a:r>
            <a:r>
              <a:rPr sz="1610" kern="100" spc="0" dirty="0"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 </a:t>
            </a:r>
            <a:r>
              <a:rPr sz="1610" kern="100" spc="0" dirty="0" err="1"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根据科学</a:t>
            </a:r>
            <a:r>
              <a:rPr lang="zh-CN" altLang="en-US" sz="1610" kern="100" dirty="0"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调研</a:t>
            </a:r>
            <a:r>
              <a:rPr sz="1610" kern="100" spc="0" dirty="0" err="1"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采用</a:t>
            </a:r>
            <a:r>
              <a:rPr lang="zh-CN" altLang="en-US" sz="1610" kern="100" dirty="0"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双面硅微条</a:t>
            </a:r>
            <a:r>
              <a:rPr sz="1610" kern="100" spc="0" dirty="0" err="1"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探测器＋ASIC的形式</a:t>
            </a:r>
            <a:endParaRPr sz="1610" kern="100" spc="0" dirty="0">
              <a:latin typeface="Noto Sans S Chinese Regular" panose="02010800040101010101" pitchFamily="1" charset="-122"/>
              <a:ea typeface="Noto Sans S Chinese Regular" panose="02010800040101010101" pitchFamily="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5652" y="1747953"/>
            <a:ext cx="3720668" cy="39029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125652" y="1799899"/>
            <a:ext cx="3720668" cy="285750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 algn="ctr">
              <a:lnSpc>
                <a:spcPct val="113000"/>
              </a:lnSpc>
            </a:pPr>
            <a:r>
              <a:rPr lang="zh-CN" altLang="en-US" sz="1665" kern="100" spc="0">
                <a:solidFill>
                  <a:srgbClr val="FFFFFF">
                    <a:alpha val="100000"/>
                  </a:srgbClr>
                </a:solidFill>
                <a:latin typeface="Alibaba PuHuiTi Regular" panose="02010800040101010101" pitchFamily="1" charset="-122"/>
                <a:ea typeface="Alibaba PuHuiTi Regular" panose="02010800040101010101" pitchFamily="1" charset="-122"/>
              </a:rPr>
              <a:t>双面硅微条探测器</a:t>
            </a:r>
            <a:endParaRPr sz="1665" kern="100" spc="0">
              <a:solidFill>
                <a:srgbClr val="FFFFFF">
                  <a:alpha val="100000"/>
                </a:srgbClr>
              </a:solidFill>
              <a:latin typeface="Alibaba PuHuiTi Regular" panose="02010800040101010101" pitchFamily="1" charset="-122"/>
              <a:ea typeface="Alibaba PuHuiTi Regular" panose="02010800040101010101" pitchFamily="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4801" y="1736260"/>
            <a:ext cx="1180815" cy="39029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712382" y="1797177"/>
            <a:ext cx="934435" cy="285750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 algn="ctr">
              <a:lnSpc>
                <a:spcPct val="113000"/>
              </a:lnSpc>
            </a:pPr>
            <a:r>
              <a:rPr sz="1665" kern="100" spc="0">
                <a:solidFill>
                  <a:srgbClr val="FFFFFF">
                    <a:alpha val="100000"/>
                  </a:srgbClr>
                </a:solidFill>
                <a:latin typeface="Alibaba PuHuiTi Regular" panose="02010800040101010101" pitchFamily="1" charset="-122"/>
                <a:ea typeface="Alibaba PuHuiTi Regular" panose="02010800040101010101" pitchFamily="1" charset="-122"/>
              </a:rPr>
              <a:t>ASIC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33377" y="2274436"/>
            <a:ext cx="2091104" cy="1773618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 algn="l">
              <a:lnSpc>
                <a:spcPct val="137000"/>
              </a:lnSpc>
            </a:pPr>
            <a:r>
              <a:rPr lang="zh-CN" altLang="en-US" sz="1240" kern="100"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硅微条优势：</a:t>
            </a:r>
            <a:endParaRPr lang="en-US" sz="1240" kern="100" spc="0">
              <a:latin typeface="Noto Sans S Chinese Regular" panose="02010800040101010101" pitchFamily="1" charset="-122"/>
              <a:ea typeface="Noto Sans S Chinese Regular" panose="02010800040101010101" pitchFamily="1" charset="-122"/>
            </a:endParaRPr>
          </a:p>
          <a:p>
            <a:pPr algn="l">
              <a:lnSpc>
                <a:spcPct val="137000"/>
              </a:lnSpc>
            </a:pPr>
            <a:r>
              <a:rPr lang="en-US" sz="1240" kern="100"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      </a:t>
            </a:r>
            <a:r>
              <a:rPr sz="1240" kern="100" spc="0"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非常好的位置分辨 </a:t>
            </a:r>
          </a:p>
          <a:p>
            <a:pPr algn="l">
              <a:lnSpc>
                <a:spcPct val="137000"/>
              </a:lnSpc>
            </a:pPr>
            <a:r>
              <a:rPr lang="en-US" sz="1240" kern="100" spc="0"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      </a:t>
            </a:r>
            <a:r>
              <a:rPr sz="1240" kern="100" spc="0"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很高的能量分辨率 </a:t>
            </a:r>
          </a:p>
          <a:p>
            <a:pPr algn="l">
              <a:lnSpc>
                <a:spcPct val="137000"/>
              </a:lnSpc>
            </a:pPr>
            <a:r>
              <a:rPr lang="en-US" sz="1240" kern="100" spc="0"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      </a:t>
            </a:r>
            <a:r>
              <a:rPr sz="1240" kern="100" spc="0"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能量线性很好 </a:t>
            </a:r>
          </a:p>
          <a:p>
            <a:pPr algn="l">
              <a:lnSpc>
                <a:spcPct val="137000"/>
              </a:lnSpc>
            </a:pPr>
            <a:r>
              <a:rPr lang="en-US" sz="1240" kern="100" spc="0"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      </a:t>
            </a:r>
            <a:r>
              <a:rPr sz="1240" kern="100" spc="0"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非常快的响应时间 </a:t>
            </a:r>
          </a:p>
          <a:p>
            <a:pPr algn="l">
              <a:lnSpc>
                <a:spcPct val="137000"/>
              </a:lnSpc>
            </a:pPr>
            <a:r>
              <a:rPr lang="en-US" sz="1240" kern="100" spc="0"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      </a:t>
            </a:r>
            <a:r>
              <a:rPr sz="1240" kern="100" spc="0"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体积可做得很小 </a:t>
            </a:r>
          </a:p>
          <a:p>
            <a:pPr algn="l">
              <a:lnSpc>
                <a:spcPct val="137000"/>
              </a:lnSpc>
            </a:pPr>
            <a:r>
              <a:rPr lang="en-US" sz="1240" kern="100" spc="0"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      </a:t>
            </a:r>
            <a:r>
              <a:rPr sz="1240" kern="100" spc="0"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抗磁场性能好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320344" y="2588249"/>
            <a:ext cx="2348879" cy="1080704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 algn="l">
              <a:lnSpc>
                <a:spcPct val="137000"/>
              </a:lnSpc>
            </a:pPr>
            <a:r>
              <a:rPr sz="1240" kern="100" spc="0"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尺寸小</a:t>
            </a:r>
            <a:r>
              <a:rPr lang="zh-CN" altLang="en-US" sz="1240" kern="100" spc="0"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、</a:t>
            </a:r>
            <a:r>
              <a:rPr sz="1240" kern="100" spc="0"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高度集成化</a:t>
            </a:r>
          </a:p>
          <a:p>
            <a:pPr algn="l">
              <a:lnSpc>
                <a:spcPct val="137000"/>
              </a:lnSpc>
            </a:pPr>
            <a:r>
              <a:rPr sz="1240" kern="100" spc="0"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高速应用</a:t>
            </a:r>
          </a:p>
          <a:p>
            <a:pPr algn="l">
              <a:lnSpc>
                <a:spcPct val="137000"/>
              </a:lnSpc>
            </a:pPr>
            <a:r>
              <a:rPr sz="1240" kern="100" spc="0"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低功耗</a:t>
            </a:r>
          </a:p>
          <a:p>
            <a:pPr algn="l">
              <a:lnSpc>
                <a:spcPct val="137000"/>
              </a:lnSpc>
            </a:pPr>
            <a:r>
              <a:rPr sz="1240" kern="100" spc="0"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片上系统</a:t>
            </a:r>
            <a:r>
              <a:rPr lang="en-US" sz="1240" kern="100"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  </a:t>
            </a:r>
            <a:r>
              <a:rPr sz="1240" kern="100" spc="0"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电路所需的布线较少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A52BD8C2-7C96-48B5-906D-C11B54E5E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06" y="249745"/>
            <a:ext cx="4747785" cy="50123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BA94FA1-A939-4AB4-9A9A-110642DA1E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8514" y="262842"/>
            <a:ext cx="1787625" cy="501232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292F334F-609B-4E5E-ADD0-35F95E181A44}"/>
              </a:ext>
            </a:extLst>
          </p:cNvPr>
          <p:cNvSpPr txBox="1"/>
          <p:nvPr/>
        </p:nvSpPr>
        <p:spPr>
          <a:xfrm>
            <a:off x="87772" y="390906"/>
            <a:ext cx="4821112" cy="253856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 algn="l">
              <a:lnSpc>
                <a:spcPct val="105000"/>
              </a:lnSpc>
            </a:pPr>
            <a:r>
              <a:rPr sz="1615" kern="100" spc="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基于</a:t>
            </a:r>
            <a:r>
              <a:rPr lang="en-US" sz="1615" kern="100" spc="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M</a:t>
            </a:r>
            <a:r>
              <a:rPr lang="en-US" altLang="zh-CN" sz="1615" kern="100" spc="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eVCube</a:t>
            </a:r>
            <a:r>
              <a:rPr sz="1615" kern="100" spc="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  </a:t>
            </a:r>
            <a:r>
              <a:rPr lang="zh-CN" altLang="en-US" sz="1615" kern="100">
                <a:solidFill>
                  <a:schemeClr val="bg1"/>
                </a:solidFill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双面硅微条探测器</a:t>
            </a:r>
            <a:r>
              <a:rPr sz="1615" kern="100" spc="0">
                <a:solidFill>
                  <a:schemeClr val="bg1"/>
                </a:solidFill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  </a:t>
            </a:r>
            <a:r>
              <a:rPr lang="zh-CN" altLang="en-US" sz="1615" kern="100" spc="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读出</a:t>
            </a:r>
            <a:r>
              <a:rPr sz="1615" kern="100" spc="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系统设计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29FA8A6-40E7-483B-A706-9030C60249C0}"/>
              </a:ext>
            </a:extLst>
          </p:cNvPr>
          <p:cNvSpPr txBox="1"/>
          <p:nvPr/>
        </p:nvSpPr>
        <p:spPr>
          <a:xfrm>
            <a:off x="2649875" y="2423104"/>
            <a:ext cx="2928411" cy="901299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 algn="l">
              <a:lnSpc>
                <a:spcPct val="137000"/>
              </a:lnSpc>
            </a:pPr>
            <a:r>
              <a:rPr lang="zh-CN" altLang="en-US" sz="1240" kern="100" dirty="0"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双面硅微条优势：</a:t>
            </a:r>
            <a:endParaRPr lang="en-US" sz="1240" kern="100" spc="0" dirty="0">
              <a:latin typeface="Noto Sans S Chinese Regular" panose="02010800040101010101" pitchFamily="1" charset="-122"/>
              <a:ea typeface="Noto Sans S Chinese Regular" panose="02010800040101010101" pitchFamily="1" charset="-122"/>
            </a:endParaRPr>
          </a:p>
          <a:p>
            <a:pPr algn="l">
              <a:lnSpc>
                <a:spcPct val="137000"/>
              </a:lnSpc>
            </a:pPr>
            <a:r>
              <a:rPr lang="en-US" sz="1240" kern="100" dirty="0"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      </a:t>
            </a:r>
            <a:r>
              <a:rPr lang="zh-CN" altLang="en-US" sz="1240" kern="100" dirty="0"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单块硅即可输出</a:t>
            </a:r>
            <a:r>
              <a:rPr lang="en-US" altLang="zh-CN" sz="1240" kern="100" dirty="0" err="1"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xy</a:t>
            </a:r>
            <a:r>
              <a:rPr lang="zh-CN" altLang="en-US" sz="1240" kern="100" dirty="0"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两路信息</a:t>
            </a:r>
            <a:endParaRPr lang="en-US" altLang="zh-CN" sz="1240" kern="100" dirty="0">
              <a:latin typeface="Noto Sans S Chinese Regular" panose="02010800040101010101" pitchFamily="1" charset="-122"/>
              <a:ea typeface="Noto Sans S Chinese Regular" panose="02010800040101010101" pitchFamily="1" charset="-122"/>
            </a:endParaRPr>
          </a:p>
          <a:p>
            <a:pPr algn="l">
              <a:lnSpc>
                <a:spcPct val="137000"/>
              </a:lnSpc>
            </a:pPr>
            <a:r>
              <a:rPr lang="en-US" altLang="zh-CN" sz="1240" kern="100" dirty="0"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      </a:t>
            </a:r>
            <a:r>
              <a:rPr lang="zh-CN" altLang="en-US" sz="1240" kern="100" dirty="0"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对比两路单硅将有更好的能量分辨</a:t>
            </a:r>
            <a:endParaRPr lang="en-US" altLang="zh-CN" sz="1240" kern="100" dirty="0">
              <a:latin typeface="Noto Sans S Chinese Regular" panose="02010800040101010101" pitchFamily="1" charset="-122"/>
              <a:ea typeface="Noto Sans S Chinese Regular" panose="02010800040101010101" pitchFamily="1" charset="-122"/>
            </a:endParaRPr>
          </a:p>
          <a:p>
            <a:pPr algn="l">
              <a:lnSpc>
                <a:spcPct val="137000"/>
              </a:lnSpc>
            </a:pPr>
            <a:r>
              <a:rPr lang="en-US" altLang="zh-CN" sz="1240" kern="100" dirty="0"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      </a:t>
            </a:r>
            <a:r>
              <a:rPr lang="zh-CN" altLang="en-US" sz="1240" kern="100" dirty="0"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可以更好地约束朗道分布</a:t>
            </a:r>
            <a:endParaRPr lang="en-US" altLang="zh-CN" sz="1240" kern="100" dirty="0">
              <a:latin typeface="Noto Sans S Chinese Regular" panose="02010800040101010101" pitchFamily="1" charset="-122"/>
              <a:ea typeface="Noto Sans S Chinese Regular" panose="02010800040101010101" pitchFamily="1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05" y="249745"/>
            <a:ext cx="4117986" cy="5012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444" y="937926"/>
            <a:ext cx="8775112" cy="404132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8146" y="0"/>
            <a:ext cx="1311405" cy="20607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215209" y="262842"/>
            <a:ext cx="1836941" cy="475047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 algn="ctr">
              <a:lnSpc>
                <a:spcPct val="113000"/>
              </a:lnSpc>
            </a:pPr>
            <a:r>
              <a:rPr sz="2770" kern="100" spc="0">
                <a:solidFill>
                  <a:srgbClr val="424245">
                    <a:alpha val="100000"/>
                  </a:srgbClr>
                </a:solidFill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研究方案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2721" y="249745"/>
            <a:ext cx="1381760" cy="5012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444" y="1117641"/>
            <a:ext cx="2475781" cy="39029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84444" y="1169587"/>
            <a:ext cx="2335175" cy="285750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 algn="ctr">
              <a:lnSpc>
                <a:spcPct val="113000"/>
              </a:lnSpc>
            </a:pPr>
            <a:r>
              <a:rPr lang="zh-CN" altLang="en-US" sz="1665" kern="100" spc="0">
                <a:solidFill>
                  <a:srgbClr val="FFFFFF">
                    <a:alpha val="100000"/>
                  </a:srgbClr>
                </a:solidFill>
                <a:latin typeface="Alibaba PuHuiTi Regular" panose="02010800040101010101" pitchFamily="1" charset="-122"/>
                <a:ea typeface="Alibaba PuHuiTi Regular" panose="02010800040101010101" pitchFamily="1" charset="-122"/>
              </a:rPr>
              <a:t>双面硅微条探测器</a:t>
            </a:r>
            <a:endParaRPr sz="1665" kern="100" spc="0">
              <a:solidFill>
                <a:srgbClr val="FFFFFF">
                  <a:alpha val="100000"/>
                </a:srgbClr>
              </a:solidFill>
              <a:latin typeface="Alibaba PuHuiTi Regular" panose="02010800040101010101" pitchFamily="1" charset="-122"/>
              <a:ea typeface="Alibaba PuHuiTi Regular" panose="02010800040101010101" pitchFamily="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589887" y="1796938"/>
            <a:ext cx="934435" cy="285750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 algn="ctr">
              <a:lnSpc>
                <a:spcPct val="113000"/>
              </a:lnSpc>
            </a:pPr>
            <a:r>
              <a:rPr sz="1665" kern="100" spc="0">
                <a:solidFill>
                  <a:srgbClr val="FFFFFF">
                    <a:alpha val="100000"/>
                  </a:srgbClr>
                </a:solidFill>
                <a:latin typeface="Alibaba PuHuiTi Regular" panose="02010800040101010101" pitchFamily="1" charset="-122"/>
                <a:ea typeface="Alibaba PuHuiTi Regular" panose="02010800040101010101" pitchFamily="1" charset="-122"/>
              </a:rPr>
              <a:t>ASIC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A52BD8C2-7C96-48B5-906D-C11B54E5E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06" y="249745"/>
            <a:ext cx="4747785" cy="50123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BA94FA1-A939-4AB4-9A9A-110642DA1E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8514" y="262842"/>
            <a:ext cx="1787625" cy="501232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292F334F-609B-4E5E-ADD0-35F95E181A44}"/>
              </a:ext>
            </a:extLst>
          </p:cNvPr>
          <p:cNvSpPr txBox="1"/>
          <p:nvPr/>
        </p:nvSpPr>
        <p:spPr>
          <a:xfrm>
            <a:off x="87772" y="390906"/>
            <a:ext cx="4821112" cy="253856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 algn="l">
              <a:lnSpc>
                <a:spcPct val="105000"/>
              </a:lnSpc>
            </a:pPr>
            <a:r>
              <a:rPr sz="1615" kern="100" spc="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基于</a:t>
            </a:r>
            <a:r>
              <a:rPr lang="en-US" sz="1615" kern="100" spc="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M</a:t>
            </a:r>
            <a:r>
              <a:rPr lang="en-US" altLang="zh-CN" sz="1615" kern="100" spc="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eVCube</a:t>
            </a:r>
            <a:r>
              <a:rPr sz="1615" kern="100" spc="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  </a:t>
            </a:r>
            <a:r>
              <a:rPr lang="zh-CN" altLang="en-US" sz="1615" kern="100">
                <a:solidFill>
                  <a:schemeClr val="bg1"/>
                </a:solidFill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双面硅微条探测器</a:t>
            </a:r>
            <a:r>
              <a:rPr sz="1615" kern="100" spc="0">
                <a:solidFill>
                  <a:schemeClr val="bg1"/>
                </a:solidFill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  </a:t>
            </a:r>
            <a:r>
              <a:rPr lang="zh-CN" altLang="en-US" sz="1615" kern="100" spc="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读出</a:t>
            </a:r>
            <a:r>
              <a:rPr sz="1615" kern="100" spc="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系统设计</a:t>
            </a:r>
          </a:p>
        </p:txBody>
      </p:sp>
      <p:graphicFrame>
        <p:nvGraphicFramePr>
          <p:cNvPr id="10" name="表格 10">
            <a:extLst>
              <a:ext uri="{FF2B5EF4-FFF2-40B4-BE49-F238E27FC236}">
                <a16:creationId xmlns:a16="http://schemas.microsoft.com/office/drawing/2014/main" id="{E660C4DB-D9F0-A652-1E04-96D57E8A67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776009"/>
              </p:ext>
            </p:extLst>
          </p:nvPr>
        </p:nvGraphicFramePr>
        <p:xfrm>
          <a:off x="428322" y="2028501"/>
          <a:ext cx="516156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0783">
                  <a:extLst>
                    <a:ext uri="{9D8B030D-6E8A-4147-A177-3AD203B41FA5}">
                      <a16:colId xmlns:a16="http://schemas.microsoft.com/office/drawing/2014/main" val="2327031573"/>
                    </a:ext>
                  </a:extLst>
                </a:gridCol>
                <a:gridCol w="2580783">
                  <a:extLst>
                    <a:ext uri="{9D8B030D-6E8A-4147-A177-3AD203B41FA5}">
                      <a16:colId xmlns:a16="http://schemas.microsoft.com/office/drawing/2014/main" val="9462365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Mircon</a:t>
                      </a:r>
                      <a:r>
                        <a:rPr lang="en-US" altLang="zh-CN" dirty="0"/>
                        <a:t> BB26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600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厚度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500μm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586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条宽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500μm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377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条间距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500μm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303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漏电流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600nA</a:t>
                      </a:r>
                      <a:r>
                        <a:rPr lang="zh-CN" altLang="en-US" dirty="0"/>
                        <a:t>（</a:t>
                      </a:r>
                      <a:r>
                        <a:rPr lang="en-US" altLang="zh-CN" dirty="0"/>
                        <a:t>@40V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393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尺寸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6.7cm×6.7cm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671440"/>
                  </a:ext>
                </a:extLst>
              </a:tr>
            </a:tbl>
          </a:graphicData>
        </a:graphic>
      </p:graphicFrame>
      <p:pic>
        <p:nvPicPr>
          <p:cNvPr id="8" name="图片 7">
            <a:extLst>
              <a:ext uri="{FF2B5EF4-FFF2-40B4-BE49-F238E27FC236}">
                <a16:creationId xmlns:a16="http://schemas.microsoft.com/office/drawing/2014/main" id="{C202F485-961C-0A16-295B-FE6085FE5B6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39" b="9629"/>
          <a:stretch/>
        </p:blipFill>
        <p:spPr>
          <a:xfrm>
            <a:off x="5822459" y="1169587"/>
            <a:ext cx="2893219" cy="347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98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51" y="937926"/>
            <a:ext cx="8775112" cy="404132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8146" y="0"/>
            <a:ext cx="1311405" cy="20607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215209" y="262842"/>
            <a:ext cx="1836941" cy="475047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 algn="ctr">
              <a:lnSpc>
                <a:spcPct val="113000"/>
              </a:lnSpc>
            </a:pPr>
            <a:r>
              <a:rPr sz="2770" kern="100" spc="0">
                <a:solidFill>
                  <a:srgbClr val="424245">
                    <a:alpha val="100000"/>
                  </a:srgbClr>
                </a:solidFill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研究方案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2C7A8A6-5CF7-45BC-8F18-5551D2C761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906" y="249745"/>
            <a:ext cx="4747785" cy="5012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200" y="249745"/>
            <a:ext cx="1790700" cy="50123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63283" y="1135570"/>
            <a:ext cx="7059026" cy="350761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 algn="l">
              <a:lnSpc>
                <a:spcPct val="137000"/>
              </a:lnSpc>
            </a:pPr>
            <a:r>
              <a:rPr sz="1610" kern="100" spc="0">
                <a:solidFill>
                  <a:srgbClr val="3D3D40">
                    <a:alpha val="100000"/>
                  </a:srgb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ASIC最终选择Idea</a:t>
            </a:r>
            <a:r>
              <a:rPr lang="en-US" altLang="zh-CN" sz="1610" kern="100" spc="0">
                <a:solidFill>
                  <a:srgbClr val="3D3D40">
                    <a:alpha val="100000"/>
                  </a:srgb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s</a:t>
            </a:r>
            <a:r>
              <a:rPr sz="1610" kern="100" spc="0">
                <a:solidFill>
                  <a:srgbClr val="3D3D40">
                    <a:alpha val="100000"/>
                  </a:srgb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公司的</a:t>
            </a:r>
            <a:r>
              <a:rPr sz="1610" kern="100" spc="0">
                <a:solidFill>
                  <a:srgbClr val="0E7DE4">
                    <a:alpha val="100000"/>
                  </a:srgb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VATA460.3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1274B5A-D01E-483B-A084-960F592378B8}"/>
              </a:ext>
            </a:extLst>
          </p:cNvPr>
          <p:cNvSpPr txBox="1"/>
          <p:nvPr/>
        </p:nvSpPr>
        <p:spPr>
          <a:xfrm>
            <a:off x="87772" y="390906"/>
            <a:ext cx="4821112" cy="253856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 algn="l">
              <a:lnSpc>
                <a:spcPct val="105000"/>
              </a:lnSpc>
            </a:pPr>
            <a:r>
              <a:rPr sz="1615" kern="100" spc="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基于</a:t>
            </a:r>
            <a:r>
              <a:rPr lang="en-US" sz="1615" kern="100" spc="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M</a:t>
            </a:r>
            <a:r>
              <a:rPr lang="en-US" altLang="zh-CN" sz="1615" kern="100" spc="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eVCube</a:t>
            </a:r>
            <a:r>
              <a:rPr sz="1615" kern="100" spc="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  </a:t>
            </a:r>
            <a:r>
              <a:rPr lang="zh-CN" altLang="en-US" sz="1615" kern="100">
                <a:solidFill>
                  <a:schemeClr val="bg1"/>
                </a:solidFill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双面硅微条探测器</a:t>
            </a:r>
            <a:r>
              <a:rPr sz="1615" kern="100" spc="0">
                <a:solidFill>
                  <a:schemeClr val="bg1"/>
                </a:solidFill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  </a:t>
            </a:r>
            <a:r>
              <a:rPr lang="zh-CN" altLang="en-US" sz="1615" kern="100" spc="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读出</a:t>
            </a:r>
            <a:r>
              <a:rPr sz="1615" kern="100" spc="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系统设计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116" y="1653911"/>
            <a:ext cx="6807468" cy="28355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51" y="937926"/>
            <a:ext cx="8775112" cy="404132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2B03EFA-848A-4303-AD08-8723C8220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437" y="1097381"/>
            <a:ext cx="1225445" cy="4113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2927" y="1051083"/>
            <a:ext cx="5307395" cy="365042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72965" y="1097381"/>
            <a:ext cx="1236917" cy="350761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 algn="l">
              <a:lnSpc>
                <a:spcPct val="137000"/>
              </a:lnSpc>
            </a:pPr>
            <a:r>
              <a:rPr sz="1610" kern="100" spc="0">
                <a:solidFill>
                  <a:schemeClr val="bg1"/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VATA460.3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63283" y="1607724"/>
            <a:ext cx="2787587" cy="2971936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 algn="l">
              <a:lnSpc>
                <a:spcPct val="137000"/>
              </a:lnSpc>
            </a:pPr>
            <a:r>
              <a:rPr sz="1240" kern="100" spc="0">
                <a:solidFill>
                  <a:srgbClr val="3D3D40">
                    <a:alpha val="100000"/>
                  </a:srgb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VATA460.3由32通道低噪声MOS放大器和威尔金森10位模拟数字转换器（ADC）组成。</a:t>
            </a:r>
          </a:p>
          <a:p>
            <a:pPr algn="l">
              <a:lnSpc>
                <a:spcPct val="137000"/>
              </a:lnSpc>
            </a:pPr>
            <a:r>
              <a:rPr sz="1240" kern="100" spc="0">
                <a:solidFill>
                  <a:srgbClr val="3D3D40">
                    <a:alpha val="100000"/>
                  </a:srgb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每个通道包括:</a:t>
            </a:r>
          </a:p>
          <a:p>
            <a:pPr algn="l">
              <a:lnSpc>
                <a:spcPct val="137000"/>
              </a:lnSpc>
            </a:pPr>
            <a:r>
              <a:rPr sz="1240" kern="100" spc="0">
                <a:solidFill>
                  <a:srgbClr val="3D3D40">
                    <a:alpha val="100000"/>
                  </a:srgb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一个电荷敏感的前置放大器</a:t>
            </a:r>
          </a:p>
          <a:p>
            <a:pPr algn="l">
              <a:lnSpc>
                <a:spcPct val="137000"/>
              </a:lnSpc>
            </a:pPr>
            <a:r>
              <a:rPr sz="1240" kern="100" spc="0">
                <a:solidFill>
                  <a:srgbClr val="3D3D40">
                    <a:alpha val="100000"/>
                  </a:srgb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一个快速整形放大器</a:t>
            </a:r>
          </a:p>
          <a:p>
            <a:pPr algn="l">
              <a:lnSpc>
                <a:spcPct val="137000"/>
              </a:lnSpc>
            </a:pPr>
            <a:r>
              <a:rPr sz="1240" kern="100" spc="0">
                <a:solidFill>
                  <a:srgbClr val="3D3D40">
                    <a:alpha val="100000"/>
                  </a:srgb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一个为读出序列产生触发信号的鉴别器</a:t>
            </a:r>
          </a:p>
          <a:p>
            <a:pPr algn="l">
              <a:lnSpc>
                <a:spcPct val="137000"/>
              </a:lnSpc>
            </a:pPr>
            <a:r>
              <a:rPr sz="1240" kern="100" spc="0">
                <a:solidFill>
                  <a:srgbClr val="3D3D40">
                    <a:alpha val="100000"/>
                  </a:srgb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一个慢速整形放大器</a:t>
            </a:r>
          </a:p>
          <a:p>
            <a:pPr algn="l">
              <a:lnSpc>
                <a:spcPct val="137000"/>
              </a:lnSpc>
            </a:pPr>
            <a:r>
              <a:rPr sz="1240" kern="100" spc="0">
                <a:solidFill>
                  <a:srgbClr val="3D3D40">
                    <a:alpha val="100000"/>
                  </a:srgb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一个用于脉冲高度分析的采样和保持电路。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8146" y="0"/>
            <a:ext cx="1311405" cy="20607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215209" y="262842"/>
            <a:ext cx="1836941" cy="475047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 algn="ctr">
              <a:lnSpc>
                <a:spcPct val="113000"/>
              </a:lnSpc>
            </a:pPr>
            <a:r>
              <a:rPr sz="2770" kern="100" spc="0">
                <a:solidFill>
                  <a:srgbClr val="424245">
                    <a:alpha val="100000"/>
                  </a:srgbClr>
                </a:solidFill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研究方案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22000AB-496A-400E-895B-45E9D34F92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906" y="249745"/>
            <a:ext cx="4747785" cy="50123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03514D1-5AD5-442C-9605-35EAB7052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249745"/>
            <a:ext cx="1790700" cy="501232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0AA84916-C7B3-4493-9518-63D7CCFCBE77}"/>
              </a:ext>
            </a:extLst>
          </p:cNvPr>
          <p:cNvSpPr txBox="1"/>
          <p:nvPr/>
        </p:nvSpPr>
        <p:spPr>
          <a:xfrm>
            <a:off x="87772" y="390906"/>
            <a:ext cx="4821112" cy="253856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 algn="l">
              <a:lnSpc>
                <a:spcPct val="105000"/>
              </a:lnSpc>
            </a:pPr>
            <a:r>
              <a:rPr sz="1615" kern="100" spc="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基于</a:t>
            </a:r>
            <a:r>
              <a:rPr lang="en-US" sz="1615" kern="100" spc="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M</a:t>
            </a:r>
            <a:r>
              <a:rPr lang="en-US" altLang="zh-CN" sz="1615" kern="100" spc="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eVCube</a:t>
            </a:r>
            <a:r>
              <a:rPr sz="1615" kern="100" spc="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  </a:t>
            </a:r>
            <a:r>
              <a:rPr lang="zh-CN" altLang="en-US" sz="1615" kern="100">
                <a:solidFill>
                  <a:schemeClr val="bg1"/>
                </a:solidFill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双面硅微条探测器</a:t>
            </a:r>
            <a:r>
              <a:rPr sz="1615" kern="100" spc="0">
                <a:solidFill>
                  <a:schemeClr val="bg1"/>
                </a:solidFill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  </a:t>
            </a:r>
            <a:r>
              <a:rPr lang="zh-CN" altLang="en-US" sz="1615" kern="100" spc="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读出</a:t>
            </a:r>
            <a:r>
              <a:rPr sz="1615" kern="100" spc="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系统设计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>
            <a:extLst>
              <a:ext uri="{FF2B5EF4-FFF2-40B4-BE49-F238E27FC236}">
                <a16:creationId xmlns:a16="http://schemas.microsoft.com/office/drawing/2014/main" id="{41821C25-C0C7-472C-A65B-C13ABDA77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86" y="892413"/>
            <a:ext cx="8775112" cy="404132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4273BC9-D791-6FC3-4BE8-7BA3B7C9CC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38956" y="330965"/>
            <a:ext cx="3857625" cy="5143500"/>
          </a:xfrm>
          <a:prstGeom prst="rect">
            <a:avLst/>
          </a:prstGeom>
        </p:spPr>
      </p:pic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F5270758-C985-4B24-B9CD-CAD372D11D22}"/>
              </a:ext>
            </a:extLst>
          </p:cNvPr>
          <p:cNvCxnSpPr>
            <a:cxnSpLocks/>
          </p:cNvCxnSpPr>
          <p:nvPr/>
        </p:nvCxnSpPr>
        <p:spPr>
          <a:xfrm>
            <a:off x="2055771" y="1863093"/>
            <a:ext cx="155476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663797" y="2030634"/>
            <a:ext cx="8305701" cy="1428750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 algn="l">
              <a:lnSpc>
                <a:spcPct val="113000"/>
              </a:lnSpc>
            </a:pPr>
            <a:r>
              <a:rPr sz="1665" kern="100" spc="0">
                <a:solidFill>
                  <a:srgbClr val="424245">
                    <a:alpha val="100000"/>
                  </a:srgbClr>
                </a:solidFill>
                <a:latin typeface="Source Han Serif SC SemiBold" panose="02010800040101010101" pitchFamily="1" charset="-122"/>
                <a:ea typeface="Source Han Serif SC SemiBold" panose="02010800040101010101" pitchFamily="1" charset="-122"/>
              </a:rPr>
              <a:t>​</a:t>
            </a: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0388AD46-9CDE-490C-A3B3-47A443FA2B76}"/>
              </a:ext>
            </a:extLst>
          </p:cNvPr>
          <p:cNvCxnSpPr/>
          <p:nvPr/>
        </p:nvCxnSpPr>
        <p:spPr>
          <a:xfrm>
            <a:off x="1638466" y="1782010"/>
            <a:ext cx="5867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63D9D3FA-2302-4C51-9669-FA13B8232392}"/>
              </a:ext>
            </a:extLst>
          </p:cNvPr>
          <p:cNvCxnSpPr>
            <a:cxnSpLocks/>
          </p:cNvCxnSpPr>
          <p:nvPr/>
        </p:nvCxnSpPr>
        <p:spPr>
          <a:xfrm flipH="1" flipV="1">
            <a:off x="6830083" y="2030634"/>
            <a:ext cx="881805" cy="4100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F98D55A8-F486-4491-99CE-8FD815E6D95B}"/>
              </a:ext>
            </a:extLst>
          </p:cNvPr>
          <p:cNvCxnSpPr>
            <a:cxnSpLocks/>
          </p:cNvCxnSpPr>
          <p:nvPr/>
        </p:nvCxnSpPr>
        <p:spPr>
          <a:xfrm flipH="1">
            <a:off x="6035337" y="3872784"/>
            <a:ext cx="160855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CA660188-738B-4BC5-9329-B4E35D93C219}"/>
              </a:ext>
            </a:extLst>
          </p:cNvPr>
          <p:cNvCxnSpPr>
            <a:cxnSpLocks/>
          </p:cNvCxnSpPr>
          <p:nvPr/>
        </p:nvCxnSpPr>
        <p:spPr>
          <a:xfrm>
            <a:off x="1261293" y="2718049"/>
            <a:ext cx="157186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E6E05D1D-7D5D-4EAF-B14E-4A7944D558D7}"/>
              </a:ext>
            </a:extLst>
          </p:cNvPr>
          <p:cNvCxnSpPr>
            <a:cxnSpLocks/>
            <a:stCxn id="27" idx="3"/>
          </p:cNvCxnSpPr>
          <p:nvPr/>
        </p:nvCxnSpPr>
        <p:spPr>
          <a:xfrm flipV="1">
            <a:off x="1427320" y="2718050"/>
            <a:ext cx="3389327" cy="8928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6AADA220-2734-4A2E-98CF-8155A14C7759}"/>
              </a:ext>
            </a:extLst>
          </p:cNvPr>
          <p:cNvSpPr txBox="1"/>
          <p:nvPr/>
        </p:nvSpPr>
        <p:spPr>
          <a:xfrm>
            <a:off x="6692806" y="2382191"/>
            <a:ext cx="2237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LVDS/RS485</a:t>
            </a:r>
            <a:r>
              <a:rPr lang="zh-CN" altLang="en-US" dirty="0">
                <a:solidFill>
                  <a:srgbClr val="FF0000"/>
                </a:solidFill>
              </a:rPr>
              <a:t>传输接口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61AAF75-3860-4F34-9470-079FFA38E680}"/>
              </a:ext>
            </a:extLst>
          </p:cNvPr>
          <p:cNvSpPr txBox="1"/>
          <p:nvPr/>
        </p:nvSpPr>
        <p:spPr>
          <a:xfrm>
            <a:off x="116586" y="1678427"/>
            <a:ext cx="1939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ZYNQ-7035</a:t>
            </a:r>
            <a:r>
              <a:rPr lang="zh-CN" altLang="en-US" dirty="0">
                <a:solidFill>
                  <a:srgbClr val="FF0000"/>
                </a:solidFill>
              </a:rPr>
              <a:t>核心板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63E0171A-0B4A-427C-9BF4-DBDCB6C9BE83}"/>
              </a:ext>
            </a:extLst>
          </p:cNvPr>
          <p:cNvSpPr txBox="1"/>
          <p:nvPr/>
        </p:nvSpPr>
        <p:spPr>
          <a:xfrm>
            <a:off x="130170" y="3426190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ASIC</a:t>
            </a:r>
            <a:r>
              <a:rPr lang="zh-CN" altLang="en-US">
                <a:solidFill>
                  <a:srgbClr val="FF0000"/>
                </a:solidFill>
              </a:rPr>
              <a:t>读出板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96AF655-8ABD-47FF-97BA-AF35B7EC6EAF}"/>
              </a:ext>
            </a:extLst>
          </p:cNvPr>
          <p:cNvSpPr txBox="1"/>
          <p:nvPr/>
        </p:nvSpPr>
        <p:spPr>
          <a:xfrm>
            <a:off x="114397" y="253338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供电接口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5BD4E4B9-A827-4F63-95E1-30725624B541}"/>
              </a:ext>
            </a:extLst>
          </p:cNvPr>
          <p:cNvSpPr txBox="1"/>
          <p:nvPr/>
        </p:nvSpPr>
        <p:spPr>
          <a:xfrm>
            <a:off x="7645298" y="372610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硅微条板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FA828CD1-E634-4342-BE54-A80BD09640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8146" y="0"/>
            <a:ext cx="1311405" cy="206073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E9396706-93B0-40F0-B178-74BADFF8322D}"/>
              </a:ext>
            </a:extLst>
          </p:cNvPr>
          <p:cNvSpPr txBox="1"/>
          <p:nvPr/>
        </p:nvSpPr>
        <p:spPr>
          <a:xfrm>
            <a:off x="7215209" y="262842"/>
            <a:ext cx="1836941" cy="475047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 algn="ctr">
              <a:lnSpc>
                <a:spcPct val="113000"/>
              </a:lnSpc>
            </a:pPr>
            <a:r>
              <a:rPr sz="2770" kern="100" spc="0">
                <a:solidFill>
                  <a:srgbClr val="424245">
                    <a:alpha val="100000"/>
                  </a:srgbClr>
                </a:solidFill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研究方案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7C1AC933-80FD-4115-BA0D-A184ADCBD8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906" y="249745"/>
            <a:ext cx="4747785" cy="50123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B1D538DB-0239-4538-800F-62F6C6B23A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2799" y="249745"/>
            <a:ext cx="1391079" cy="501232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B0DB33CE-9271-4F3D-8FE0-89DC12C04EB9}"/>
              </a:ext>
            </a:extLst>
          </p:cNvPr>
          <p:cNvSpPr txBox="1"/>
          <p:nvPr/>
        </p:nvSpPr>
        <p:spPr>
          <a:xfrm>
            <a:off x="87772" y="390906"/>
            <a:ext cx="4821112" cy="253856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 algn="l">
              <a:lnSpc>
                <a:spcPct val="105000"/>
              </a:lnSpc>
            </a:pPr>
            <a:r>
              <a:rPr sz="1615" kern="100" spc="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基于</a:t>
            </a:r>
            <a:r>
              <a:rPr lang="en-US" sz="1615" kern="100" spc="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M</a:t>
            </a:r>
            <a:r>
              <a:rPr lang="en-US" altLang="zh-CN" sz="1615" kern="100" spc="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eVCube</a:t>
            </a:r>
            <a:r>
              <a:rPr sz="1615" kern="100" spc="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  </a:t>
            </a:r>
            <a:r>
              <a:rPr lang="zh-CN" altLang="en-US" sz="1615" kern="10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双面硅微条探测器</a:t>
            </a:r>
            <a:r>
              <a:rPr sz="1615" kern="100" spc="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  </a:t>
            </a:r>
            <a:r>
              <a:rPr lang="zh-CN" altLang="en-US" sz="1615" kern="100" spc="0">
                <a:solidFill>
                  <a:schemeClr val="bg1"/>
                </a:solidFill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读出</a:t>
            </a:r>
            <a:r>
              <a:rPr sz="1615" kern="100" spc="0">
                <a:solidFill>
                  <a:schemeClr val="bg1"/>
                </a:solidFill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系统设计</a:t>
            </a:r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565D99A7-A734-C836-8D46-C04D2815D813}"/>
              </a:ext>
            </a:extLst>
          </p:cNvPr>
          <p:cNvCxnSpPr>
            <a:cxnSpLocks/>
          </p:cNvCxnSpPr>
          <p:nvPr/>
        </p:nvCxnSpPr>
        <p:spPr>
          <a:xfrm flipV="1">
            <a:off x="1378532" y="3563471"/>
            <a:ext cx="2749715" cy="473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178" y="1717831"/>
            <a:ext cx="516433" cy="51643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381" y="1717831"/>
            <a:ext cx="516433" cy="51643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1584" y="1717831"/>
            <a:ext cx="516433" cy="5164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7788" y="1717831"/>
            <a:ext cx="516433" cy="51643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4839423-DED1-4C00-BE86-D84F939BFD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8146" y="0"/>
            <a:ext cx="1311405" cy="20607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4CC88F7B-FE88-493D-BF68-97EC5CBA279C}"/>
              </a:ext>
            </a:extLst>
          </p:cNvPr>
          <p:cNvSpPr txBox="1"/>
          <p:nvPr/>
        </p:nvSpPr>
        <p:spPr>
          <a:xfrm>
            <a:off x="7215209" y="262842"/>
            <a:ext cx="1836941" cy="475047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 algn="ctr">
              <a:lnSpc>
                <a:spcPct val="113000"/>
              </a:lnSpc>
            </a:pPr>
            <a:r>
              <a:rPr sz="2770" kern="100" spc="0">
                <a:solidFill>
                  <a:srgbClr val="424245">
                    <a:alpha val="100000"/>
                  </a:srgbClr>
                </a:solidFill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研究方案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E548BF0-59DD-42E8-A8F7-D6CCD06E96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906" y="249745"/>
            <a:ext cx="4747785" cy="50123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0D82AA1-1F06-4441-9C11-6A3680FA6B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2799" y="249745"/>
            <a:ext cx="1391079" cy="501232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9BFE036D-E19D-4233-887A-F9ED4D446048}"/>
              </a:ext>
            </a:extLst>
          </p:cNvPr>
          <p:cNvSpPr txBox="1"/>
          <p:nvPr/>
        </p:nvSpPr>
        <p:spPr>
          <a:xfrm>
            <a:off x="87772" y="390906"/>
            <a:ext cx="4821112" cy="253856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 algn="l">
              <a:lnSpc>
                <a:spcPct val="105000"/>
              </a:lnSpc>
            </a:pPr>
            <a:r>
              <a:rPr sz="1615" kern="100" spc="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基于</a:t>
            </a:r>
            <a:r>
              <a:rPr lang="en-US" sz="1615" kern="100" spc="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M</a:t>
            </a:r>
            <a:r>
              <a:rPr lang="en-US" altLang="zh-CN" sz="1615" kern="100" spc="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eVCube</a:t>
            </a:r>
            <a:r>
              <a:rPr sz="1615" kern="100" spc="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  </a:t>
            </a:r>
            <a:r>
              <a:rPr lang="zh-CN" altLang="en-US" sz="1615" kern="10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双面硅微条探测器</a:t>
            </a:r>
            <a:r>
              <a:rPr sz="1615" kern="100" spc="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  </a:t>
            </a:r>
            <a:r>
              <a:rPr lang="zh-CN" altLang="en-US" sz="1615" kern="100" spc="0">
                <a:solidFill>
                  <a:schemeClr val="bg1"/>
                </a:solidFill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读出</a:t>
            </a:r>
            <a:r>
              <a:rPr sz="1615" kern="100" spc="0">
                <a:solidFill>
                  <a:schemeClr val="bg1"/>
                </a:solidFill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系统设计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99F2FA9-C1D4-41B6-86D0-4F345D833AE6}"/>
              </a:ext>
            </a:extLst>
          </p:cNvPr>
          <p:cNvSpPr txBox="1"/>
          <p:nvPr/>
        </p:nvSpPr>
        <p:spPr>
          <a:xfrm>
            <a:off x="184449" y="115062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整体框图设计方案：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C0A5CA9A-526F-4391-B39C-BB724C6C46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4451" y="937926"/>
            <a:ext cx="8775112" cy="404132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7A7CEE8-1ED2-446A-A235-F7C2B48505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46484" y="1631368"/>
            <a:ext cx="6319520" cy="31212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CCEAA10B-889F-486F-900C-7B216EA41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51" y="937926"/>
            <a:ext cx="8775112" cy="40413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178" y="1717831"/>
            <a:ext cx="516433" cy="51643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381" y="1717831"/>
            <a:ext cx="516433" cy="51643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1584" y="1717831"/>
            <a:ext cx="516433" cy="5164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7788" y="1717831"/>
            <a:ext cx="516433" cy="51643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4839423-DED1-4C00-BE86-D84F939BFD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8146" y="0"/>
            <a:ext cx="1311405" cy="20607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4CC88F7B-FE88-493D-BF68-97EC5CBA279C}"/>
              </a:ext>
            </a:extLst>
          </p:cNvPr>
          <p:cNvSpPr txBox="1"/>
          <p:nvPr/>
        </p:nvSpPr>
        <p:spPr>
          <a:xfrm>
            <a:off x="7215209" y="262842"/>
            <a:ext cx="1836941" cy="475047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 algn="ctr">
              <a:lnSpc>
                <a:spcPct val="113000"/>
              </a:lnSpc>
            </a:pPr>
            <a:r>
              <a:rPr sz="2770" kern="100" spc="0">
                <a:solidFill>
                  <a:srgbClr val="424245">
                    <a:alpha val="100000"/>
                  </a:srgbClr>
                </a:solidFill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研究方案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E548BF0-59DD-42E8-A8F7-D6CCD06E96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906" y="249745"/>
            <a:ext cx="4747785" cy="50123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0D82AA1-1F06-4441-9C11-6A3680FA6B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2799" y="249745"/>
            <a:ext cx="1391079" cy="501232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9BFE036D-E19D-4233-887A-F9ED4D446048}"/>
              </a:ext>
            </a:extLst>
          </p:cNvPr>
          <p:cNvSpPr txBox="1"/>
          <p:nvPr/>
        </p:nvSpPr>
        <p:spPr>
          <a:xfrm>
            <a:off x="87772" y="390906"/>
            <a:ext cx="4821112" cy="253856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lstStyle/>
          <a:p>
            <a:pPr algn="l">
              <a:lnSpc>
                <a:spcPct val="105000"/>
              </a:lnSpc>
            </a:pPr>
            <a:r>
              <a:rPr sz="1615" kern="100" spc="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基于</a:t>
            </a:r>
            <a:r>
              <a:rPr lang="en-US" sz="1615" kern="100" spc="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M</a:t>
            </a:r>
            <a:r>
              <a:rPr lang="en-US" altLang="zh-CN" sz="1615" kern="100" spc="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eVCube</a:t>
            </a:r>
            <a:r>
              <a:rPr sz="1615" kern="100" spc="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  </a:t>
            </a:r>
            <a:r>
              <a:rPr lang="zh-CN" altLang="en-US" sz="1615" kern="10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双面硅微条探测器</a:t>
            </a:r>
            <a:r>
              <a:rPr sz="1615" kern="100" spc="0"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  </a:t>
            </a:r>
            <a:r>
              <a:rPr lang="zh-CN" altLang="en-US" sz="1615" kern="100" spc="0">
                <a:solidFill>
                  <a:schemeClr val="bg1"/>
                </a:solidFill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读出</a:t>
            </a:r>
            <a:r>
              <a:rPr sz="1615" kern="100" spc="0">
                <a:solidFill>
                  <a:schemeClr val="bg1"/>
                </a:solidFill>
                <a:latin typeface="Source Han Serif CN Bold" panose="02010800040101010101" pitchFamily="1" charset="-122"/>
                <a:ea typeface="Source Han Serif CN Bold" panose="02010800040101010101" pitchFamily="1" charset="-122"/>
              </a:rPr>
              <a:t>系统设计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47AC6CA-5A9A-41CA-AAB4-92367AF2E475}"/>
              </a:ext>
            </a:extLst>
          </p:cNvPr>
          <p:cNvSpPr txBox="1"/>
          <p:nvPr/>
        </p:nvSpPr>
        <p:spPr>
          <a:xfrm>
            <a:off x="358140" y="1242060"/>
            <a:ext cx="178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ASIC</a:t>
            </a:r>
            <a:r>
              <a:rPr lang="zh-CN" altLang="en-US"/>
              <a:t>设计框图：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785DEE3-8743-4922-9086-C3A3731A826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4124" y="1611391"/>
            <a:ext cx="8487389" cy="319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148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759dddb8-b911-41cc-abb7-f67c6b6eb756"/>
  <p:tag name="COMMONDATA" val="eyJoZGlkIjoiMTdiMWI2ZGM3YzczOTRmZjU4ZjYxZGRjNGEwYzA1NzAifQ=="/>
</p:tagLst>
</file>

<file path=ppt/theme/theme1.xml><?xml version="1.0" encoding="utf-8"?>
<a:theme xmlns:a="http://schemas.openxmlformats.org/drawingml/2006/main" name="uni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7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/>
            </a:gs>
            <a:gs pos="50000">
              <a:schemeClr val="phClr"/>
            </a:gs>
          </a:gsLst>
          <a:lin ang="5400000" scaled="0"/>
        </a:gradFill>
        <a:gradFill rotWithShape="1">
          <a:gsLst>
            <a:gs pos="0">
              <a:schemeClr val="phClr"/>
            </a:gs>
            <a:gs pos="50000">
              <a:schemeClr val="phClr"/>
            </a:gs>
          </a:gsLst>
          <a:lin ang="5400000" scaled="0"/>
        </a:gradFill>
      </a:fillStyleLst>
      <a:lnStyleLst>
        <a:ln w="6350" cap="flat" cmpd="sng" algn="ctr"/>
        <a:ln w="12700" cap="flat" cmpd="sng" algn="ctr"/>
        <a:ln w="19050" cap="flat" cmpd="sng" algn="ctr"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/>
            </a:gs>
            <a:gs pos="5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1926</TotalTime>
  <Words>839</Words>
  <Application>Microsoft Office PowerPoint</Application>
  <PresentationFormat>全屏显示(16:9)</PresentationFormat>
  <Paragraphs>147</Paragraphs>
  <Slides>23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Alibaba PuHuiTi Regular</vt:lpstr>
      <vt:lpstr>Noto Sans S Chinese Regular</vt:lpstr>
      <vt:lpstr>Source Han Serif CN Bold</vt:lpstr>
      <vt:lpstr>Source Han Serif CN Heavy</vt:lpstr>
      <vt:lpstr>Source Han Serif SC SemiBold</vt:lpstr>
      <vt:lpstr>等线</vt:lpstr>
      <vt:lpstr>方正兰亭中粗黑_GBK</vt:lpstr>
      <vt:lpstr>微软雅黑</vt:lpstr>
      <vt:lpstr>Arial</vt:lpstr>
      <vt:lpstr>Calibri</vt:lpstr>
      <vt:lpstr>unioffice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FoxyUtils ehf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张 镇</cp:lastModifiedBy>
  <cp:revision>63</cp:revision>
  <dcterms:created xsi:type="dcterms:W3CDTF">2022-10-27T06:28:55Z</dcterms:created>
  <dcterms:modified xsi:type="dcterms:W3CDTF">2023-08-09T13:56:53Z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D1A3D12846444AC8A86102B42300D272</vt:lpwstr>
  </property>
  <property fmtid="{D5CDD505-2E9C-101B-9397-08002B2CF9AE}" pid="3" name="KSOProductBuildVer">
    <vt:lpwstr>2052-11.1.0.12598</vt:lpwstr>
  </property>
</Properties>
</file>