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425" r:id="rId2"/>
    <p:sldId id="443" r:id="rId3"/>
    <p:sldId id="467" r:id="rId4"/>
    <p:sldId id="437" r:id="rId5"/>
    <p:sldId id="468" r:id="rId6"/>
    <p:sldId id="440" r:id="rId7"/>
    <p:sldId id="450" r:id="rId8"/>
    <p:sldId id="451" r:id="rId9"/>
    <p:sldId id="457" r:id="rId10"/>
    <p:sldId id="459" r:id="rId11"/>
    <p:sldId id="458" r:id="rId12"/>
    <p:sldId id="452" r:id="rId13"/>
    <p:sldId id="453" r:id="rId14"/>
    <p:sldId id="460" r:id="rId15"/>
    <p:sldId id="454" r:id="rId16"/>
    <p:sldId id="455" r:id="rId17"/>
    <p:sldId id="4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269"/>
    <a:srgbClr val="95B3D7"/>
    <a:srgbClr val="215968"/>
    <a:srgbClr val="1F89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4660"/>
  </p:normalViewPr>
  <p:slideViewPr>
    <p:cSldViewPr>
      <p:cViewPr varScale="1">
        <p:scale>
          <a:sx n="113" d="100"/>
          <a:sy n="113" d="100"/>
        </p:scale>
        <p:origin x="342" y="90"/>
      </p:cViewPr>
      <p:guideLst>
        <p:guide orient="horz" pos="20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B1A6F-17D3-43BF-A172-7AB49E60AC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6F3E1E-D1F5-4A21-9503-4E483D418EDE}">
      <dgm:prSet phldrT="[文本]"/>
      <dgm:spPr>
        <a:solidFill>
          <a:srgbClr val="215968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数据采集设计</a:t>
          </a:r>
        </a:p>
      </dgm:t>
    </dgm:pt>
    <dgm:pt modelId="{242DFA8A-F34A-418B-8464-BD5D80FDC263}" type="parTrans" cxnId="{CF500BFF-781B-40AE-B602-F22049D8DD84}">
      <dgm:prSet/>
      <dgm:spPr/>
      <dgm:t>
        <a:bodyPr/>
        <a:lstStyle/>
        <a:p>
          <a:endParaRPr lang="zh-CN" altLang="en-US"/>
        </a:p>
      </dgm:t>
    </dgm:pt>
    <dgm:pt modelId="{942D0D39-60AC-4C3F-BF60-E53CC8644BA8}" type="sibTrans" cxnId="{CF500BFF-781B-40AE-B602-F22049D8DD84}">
      <dgm:prSet/>
      <dgm:spPr>
        <a:ln>
          <a:solidFill>
            <a:srgbClr val="215968"/>
          </a:solidFill>
        </a:ln>
      </dgm:spPr>
      <dgm:t>
        <a:bodyPr/>
        <a:lstStyle/>
        <a:p>
          <a:endParaRPr lang="zh-CN" altLang="en-US"/>
        </a:p>
      </dgm:t>
    </dgm:pt>
    <dgm:pt modelId="{644D9CDA-0BFB-41D6-AA09-5AC40515A175}">
      <dgm:prSet phldrT="[文本]"/>
      <dgm:spPr>
        <a:solidFill>
          <a:srgbClr val="215968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数据存储设计</a:t>
          </a:r>
        </a:p>
      </dgm:t>
    </dgm:pt>
    <dgm:pt modelId="{CBDBC267-02D7-4123-BCAB-EAA01B1F5C5D}" type="parTrans" cxnId="{386DCFF3-D026-4A76-B2ED-CB8F00531348}">
      <dgm:prSet/>
      <dgm:spPr/>
      <dgm:t>
        <a:bodyPr/>
        <a:lstStyle/>
        <a:p>
          <a:endParaRPr lang="zh-CN" altLang="en-US"/>
        </a:p>
      </dgm:t>
    </dgm:pt>
    <dgm:pt modelId="{6E358EB6-F0AD-45BA-93B7-376E4F274724}" type="sibTrans" cxnId="{386DCFF3-D026-4A76-B2ED-CB8F00531348}">
      <dgm:prSet/>
      <dgm:spPr/>
      <dgm:t>
        <a:bodyPr/>
        <a:lstStyle/>
        <a:p>
          <a:endParaRPr lang="zh-CN" altLang="en-US"/>
        </a:p>
      </dgm:t>
    </dgm:pt>
    <dgm:pt modelId="{15F86C55-9484-4305-8F6D-ECC44E01DF41}">
      <dgm:prSet phldrT="[文本]"/>
      <dgm:spPr>
        <a:solidFill>
          <a:srgbClr val="215968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通信设计</a:t>
          </a:r>
        </a:p>
      </dgm:t>
    </dgm:pt>
    <dgm:pt modelId="{4701BB0C-659E-4F65-9F80-D14EB65F208D}" type="parTrans" cxnId="{823B4502-6803-406F-BF9B-70D16E4033E0}">
      <dgm:prSet/>
      <dgm:spPr/>
      <dgm:t>
        <a:bodyPr/>
        <a:lstStyle/>
        <a:p>
          <a:endParaRPr lang="zh-CN" altLang="en-US"/>
        </a:p>
      </dgm:t>
    </dgm:pt>
    <dgm:pt modelId="{10E9BB43-1ACD-467B-81D1-69E6BCB2C4F9}" type="sibTrans" cxnId="{823B4502-6803-406F-BF9B-70D16E4033E0}">
      <dgm:prSet/>
      <dgm:spPr/>
      <dgm:t>
        <a:bodyPr/>
        <a:lstStyle/>
        <a:p>
          <a:endParaRPr lang="zh-CN" altLang="en-US"/>
        </a:p>
      </dgm:t>
    </dgm:pt>
    <dgm:pt modelId="{DF9EC25B-6442-4136-864C-D7DD208FA728}">
      <dgm:prSet phldrT="[文本]"/>
      <dgm:spPr>
        <a:solidFill>
          <a:srgbClr val="215968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星上固件更新设计</a:t>
          </a:r>
        </a:p>
      </dgm:t>
    </dgm:pt>
    <dgm:pt modelId="{C667ACA8-1D9A-4862-BC77-940FD87A294D}" type="parTrans" cxnId="{3F41E673-EA0D-41D0-ABFD-093CB05DE3FC}">
      <dgm:prSet/>
      <dgm:spPr/>
      <dgm:t>
        <a:bodyPr/>
        <a:lstStyle/>
        <a:p>
          <a:endParaRPr lang="zh-CN" altLang="en-US"/>
        </a:p>
      </dgm:t>
    </dgm:pt>
    <dgm:pt modelId="{2B34EBDD-345B-462A-BF79-0C25A4E00418}" type="sibTrans" cxnId="{3F41E673-EA0D-41D0-ABFD-093CB05DE3FC}">
      <dgm:prSet/>
      <dgm:spPr/>
      <dgm:t>
        <a:bodyPr/>
        <a:lstStyle/>
        <a:p>
          <a:endParaRPr lang="zh-CN" altLang="en-US"/>
        </a:p>
      </dgm:t>
    </dgm:pt>
    <dgm:pt modelId="{A44C42AB-84F9-48D3-825C-2814FA8D89BD}" type="pres">
      <dgm:prSet presAssocID="{69CB1A6F-17D3-43BF-A172-7AB49E60AC2E}" presName="Name0" presStyleCnt="0">
        <dgm:presLayoutVars>
          <dgm:chMax val="7"/>
          <dgm:chPref val="7"/>
          <dgm:dir/>
        </dgm:presLayoutVars>
      </dgm:prSet>
      <dgm:spPr/>
    </dgm:pt>
    <dgm:pt modelId="{29B7E111-A517-4C90-AE17-A67A02627860}" type="pres">
      <dgm:prSet presAssocID="{69CB1A6F-17D3-43BF-A172-7AB49E60AC2E}" presName="Name1" presStyleCnt="0"/>
      <dgm:spPr/>
    </dgm:pt>
    <dgm:pt modelId="{34FAE51D-B678-443A-BBAD-E7C9DD3B1693}" type="pres">
      <dgm:prSet presAssocID="{69CB1A6F-17D3-43BF-A172-7AB49E60AC2E}" presName="cycle" presStyleCnt="0"/>
      <dgm:spPr/>
    </dgm:pt>
    <dgm:pt modelId="{4397BFFE-0C29-45EF-B097-DE6EA3D7B188}" type="pres">
      <dgm:prSet presAssocID="{69CB1A6F-17D3-43BF-A172-7AB49E60AC2E}" presName="srcNode" presStyleLbl="node1" presStyleIdx="0" presStyleCnt="4"/>
      <dgm:spPr/>
    </dgm:pt>
    <dgm:pt modelId="{39D7D419-69AE-4439-91CE-E09645403F41}" type="pres">
      <dgm:prSet presAssocID="{69CB1A6F-17D3-43BF-A172-7AB49E60AC2E}" presName="conn" presStyleLbl="parChTrans1D2" presStyleIdx="0" presStyleCnt="1"/>
      <dgm:spPr/>
    </dgm:pt>
    <dgm:pt modelId="{75C26C9B-B4E5-40E9-91F4-9A6C64D7681D}" type="pres">
      <dgm:prSet presAssocID="{69CB1A6F-17D3-43BF-A172-7AB49E60AC2E}" presName="extraNode" presStyleLbl="node1" presStyleIdx="0" presStyleCnt="4"/>
      <dgm:spPr/>
    </dgm:pt>
    <dgm:pt modelId="{B91F1FCE-39BA-4476-B1AD-F0D056905E37}" type="pres">
      <dgm:prSet presAssocID="{69CB1A6F-17D3-43BF-A172-7AB49E60AC2E}" presName="dstNode" presStyleLbl="node1" presStyleIdx="0" presStyleCnt="4"/>
      <dgm:spPr/>
    </dgm:pt>
    <dgm:pt modelId="{5575309E-A8EE-486A-8060-37ED4E521E45}" type="pres">
      <dgm:prSet presAssocID="{3A6F3E1E-D1F5-4A21-9503-4E483D418EDE}" presName="text_1" presStyleLbl="node1" presStyleIdx="0" presStyleCnt="4">
        <dgm:presLayoutVars>
          <dgm:bulletEnabled val="1"/>
        </dgm:presLayoutVars>
      </dgm:prSet>
      <dgm:spPr/>
    </dgm:pt>
    <dgm:pt modelId="{494AE7EE-08DC-42FE-8721-264BBAD28694}" type="pres">
      <dgm:prSet presAssocID="{3A6F3E1E-D1F5-4A21-9503-4E483D418EDE}" presName="accent_1" presStyleCnt="0"/>
      <dgm:spPr/>
    </dgm:pt>
    <dgm:pt modelId="{800736A7-B017-43AC-997A-0202FC6E3BAB}" type="pres">
      <dgm:prSet presAssocID="{3A6F3E1E-D1F5-4A21-9503-4E483D418EDE}" presName="accentRepeatNode" presStyleLbl="solidFgAcc1" presStyleIdx="0" presStyleCnt="4"/>
      <dgm:spPr>
        <a:ln>
          <a:solidFill>
            <a:srgbClr val="215968"/>
          </a:solidFill>
        </a:ln>
      </dgm:spPr>
    </dgm:pt>
    <dgm:pt modelId="{30B0E2B3-1AC7-4D16-BCD2-4EA0D25563AC}" type="pres">
      <dgm:prSet presAssocID="{644D9CDA-0BFB-41D6-AA09-5AC40515A175}" presName="text_2" presStyleLbl="node1" presStyleIdx="1" presStyleCnt="4">
        <dgm:presLayoutVars>
          <dgm:bulletEnabled val="1"/>
        </dgm:presLayoutVars>
      </dgm:prSet>
      <dgm:spPr/>
    </dgm:pt>
    <dgm:pt modelId="{FA45741C-8311-4729-BBC2-A428C98CC102}" type="pres">
      <dgm:prSet presAssocID="{644D9CDA-0BFB-41D6-AA09-5AC40515A175}" presName="accent_2" presStyleCnt="0"/>
      <dgm:spPr/>
    </dgm:pt>
    <dgm:pt modelId="{48E7A47D-A34A-4E4B-9EB7-072D753A6482}" type="pres">
      <dgm:prSet presAssocID="{644D9CDA-0BFB-41D6-AA09-5AC40515A175}" presName="accentRepeatNode" presStyleLbl="solidFgAcc1" presStyleIdx="1" presStyleCnt="4"/>
      <dgm:spPr>
        <a:ln>
          <a:solidFill>
            <a:srgbClr val="215968"/>
          </a:solidFill>
        </a:ln>
      </dgm:spPr>
    </dgm:pt>
    <dgm:pt modelId="{A7936074-2D67-429D-96C2-78C86FED02BD}" type="pres">
      <dgm:prSet presAssocID="{15F86C55-9484-4305-8F6D-ECC44E01DF41}" presName="text_3" presStyleLbl="node1" presStyleIdx="2" presStyleCnt="4">
        <dgm:presLayoutVars>
          <dgm:bulletEnabled val="1"/>
        </dgm:presLayoutVars>
      </dgm:prSet>
      <dgm:spPr/>
    </dgm:pt>
    <dgm:pt modelId="{7E75D673-58EF-40E4-A29B-1692198AF2CA}" type="pres">
      <dgm:prSet presAssocID="{15F86C55-9484-4305-8F6D-ECC44E01DF41}" presName="accent_3" presStyleCnt="0"/>
      <dgm:spPr/>
    </dgm:pt>
    <dgm:pt modelId="{DC367113-6121-43A7-B66F-568EE0B9CBBC}" type="pres">
      <dgm:prSet presAssocID="{15F86C55-9484-4305-8F6D-ECC44E01DF41}" presName="accentRepeatNode" presStyleLbl="solidFgAcc1" presStyleIdx="2" presStyleCnt="4"/>
      <dgm:spPr>
        <a:ln>
          <a:solidFill>
            <a:srgbClr val="215968"/>
          </a:solidFill>
        </a:ln>
      </dgm:spPr>
    </dgm:pt>
    <dgm:pt modelId="{DBE2774C-3AF1-4356-9ED8-502437A05F35}" type="pres">
      <dgm:prSet presAssocID="{DF9EC25B-6442-4136-864C-D7DD208FA728}" presName="text_4" presStyleLbl="node1" presStyleIdx="3" presStyleCnt="4">
        <dgm:presLayoutVars>
          <dgm:bulletEnabled val="1"/>
        </dgm:presLayoutVars>
      </dgm:prSet>
      <dgm:spPr/>
    </dgm:pt>
    <dgm:pt modelId="{700FD883-70D6-479E-8999-FFD36C608316}" type="pres">
      <dgm:prSet presAssocID="{DF9EC25B-6442-4136-864C-D7DD208FA728}" presName="accent_4" presStyleCnt="0"/>
      <dgm:spPr/>
    </dgm:pt>
    <dgm:pt modelId="{DEE733EB-9D76-4F66-ACA4-90E3347E4136}" type="pres">
      <dgm:prSet presAssocID="{DF9EC25B-6442-4136-864C-D7DD208FA728}" presName="accentRepeatNode" presStyleLbl="solidFgAcc1" presStyleIdx="3" presStyleCnt="4"/>
      <dgm:spPr>
        <a:ln>
          <a:solidFill>
            <a:srgbClr val="215968"/>
          </a:solidFill>
        </a:ln>
      </dgm:spPr>
    </dgm:pt>
  </dgm:ptLst>
  <dgm:cxnLst>
    <dgm:cxn modelId="{823B4502-6803-406F-BF9B-70D16E4033E0}" srcId="{69CB1A6F-17D3-43BF-A172-7AB49E60AC2E}" destId="{15F86C55-9484-4305-8F6D-ECC44E01DF41}" srcOrd="2" destOrd="0" parTransId="{4701BB0C-659E-4F65-9F80-D14EB65F208D}" sibTransId="{10E9BB43-1ACD-467B-81D1-69E6BCB2C4F9}"/>
    <dgm:cxn modelId="{40426910-CB56-4344-9A53-11B824585D77}" type="presOf" srcId="{3A6F3E1E-D1F5-4A21-9503-4E483D418EDE}" destId="{5575309E-A8EE-486A-8060-37ED4E521E45}" srcOrd="0" destOrd="0" presId="urn:microsoft.com/office/officeart/2008/layout/VerticalCurvedList"/>
    <dgm:cxn modelId="{80F3D36B-5D68-407B-B6B3-673ED05DF994}" type="presOf" srcId="{15F86C55-9484-4305-8F6D-ECC44E01DF41}" destId="{A7936074-2D67-429D-96C2-78C86FED02BD}" srcOrd="0" destOrd="0" presId="urn:microsoft.com/office/officeart/2008/layout/VerticalCurvedList"/>
    <dgm:cxn modelId="{6B55A44C-F2CB-4688-80E4-DFAC13F08C13}" type="presOf" srcId="{644D9CDA-0BFB-41D6-AA09-5AC40515A175}" destId="{30B0E2B3-1AC7-4D16-BCD2-4EA0D25563AC}" srcOrd="0" destOrd="0" presId="urn:microsoft.com/office/officeart/2008/layout/VerticalCurvedList"/>
    <dgm:cxn modelId="{3F41E673-EA0D-41D0-ABFD-093CB05DE3FC}" srcId="{69CB1A6F-17D3-43BF-A172-7AB49E60AC2E}" destId="{DF9EC25B-6442-4136-864C-D7DD208FA728}" srcOrd="3" destOrd="0" parTransId="{C667ACA8-1D9A-4862-BC77-940FD87A294D}" sibTransId="{2B34EBDD-345B-462A-BF79-0C25A4E00418}"/>
    <dgm:cxn modelId="{D1D77E85-E2A8-4F5D-941F-FEA56432D67C}" type="presOf" srcId="{DF9EC25B-6442-4136-864C-D7DD208FA728}" destId="{DBE2774C-3AF1-4356-9ED8-502437A05F35}" srcOrd="0" destOrd="0" presId="urn:microsoft.com/office/officeart/2008/layout/VerticalCurvedList"/>
    <dgm:cxn modelId="{8C02E3B1-0D06-4805-B35D-EA92B357CF72}" type="presOf" srcId="{942D0D39-60AC-4C3F-BF60-E53CC8644BA8}" destId="{39D7D419-69AE-4439-91CE-E09645403F41}" srcOrd="0" destOrd="0" presId="urn:microsoft.com/office/officeart/2008/layout/VerticalCurvedList"/>
    <dgm:cxn modelId="{D05A1BB6-2CE9-4802-893A-971C88D71FBD}" type="presOf" srcId="{69CB1A6F-17D3-43BF-A172-7AB49E60AC2E}" destId="{A44C42AB-84F9-48D3-825C-2814FA8D89BD}" srcOrd="0" destOrd="0" presId="urn:microsoft.com/office/officeart/2008/layout/VerticalCurvedList"/>
    <dgm:cxn modelId="{386DCFF3-D026-4A76-B2ED-CB8F00531348}" srcId="{69CB1A6F-17D3-43BF-A172-7AB49E60AC2E}" destId="{644D9CDA-0BFB-41D6-AA09-5AC40515A175}" srcOrd="1" destOrd="0" parTransId="{CBDBC267-02D7-4123-BCAB-EAA01B1F5C5D}" sibTransId="{6E358EB6-F0AD-45BA-93B7-376E4F274724}"/>
    <dgm:cxn modelId="{CF500BFF-781B-40AE-B602-F22049D8DD84}" srcId="{69CB1A6F-17D3-43BF-A172-7AB49E60AC2E}" destId="{3A6F3E1E-D1F5-4A21-9503-4E483D418EDE}" srcOrd="0" destOrd="0" parTransId="{242DFA8A-F34A-418B-8464-BD5D80FDC263}" sibTransId="{942D0D39-60AC-4C3F-BF60-E53CC8644BA8}"/>
    <dgm:cxn modelId="{C7A5B4DD-D802-4FB0-B2C9-0B677CA12C7F}" type="presParOf" srcId="{A44C42AB-84F9-48D3-825C-2814FA8D89BD}" destId="{29B7E111-A517-4C90-AE17-A67A02627860}" srcOrd="0" destOrd="0" presId="urn:microsoft.com/office/officeart/2008/layout/VerticalCurvedList"/>
    <dgm:cxn modelId="{20073224-145E-4D18-A6FE-E83F515DD111}" type="presParOf" srcId="{29B7E111-A517-4C90-AE17-A67A02627860}" destId="{34FAE51D-B678-443A-BBAD-E7C9DD3B1693}" srcOrd="0" destOrd="0" presId="urn:microsoft.com/office/officeart/2008/layout/VerticalCurvedList"/>
    <dgm:cxn modelId="{E1BB353E-AA01-4F1A-941B-F431C9970E34}" type="presParOf" srcId="{34FAE51D-B678-443A-BBAD-E7C9DD3B1693}" destId="{4397BFFE-0C29-45EF-B097-DE6EA3D7B188}" srcOrd="0" destOrd="0" presId="urn:microsoft.com/office/officeart/2008/layout/VerticalCurvedList"/>
    <dgm:cxn modelId="{AD8CC1CB-CB3A-4776-AA25-DEA351BA08A2}" type="presParOf" srcId="{34FAE51D-B678-443A-BBAD-E7C9DD3B1693}" destId="{39D7D419-69AE-4439-91CE-E09645403F41}" srcOrd="1" destOrd="0" presId="urn:microsoft.com/office/officeart/2008/layout/VerticalCurvedList"/>
    <dgm:cxn modelId="{29FD87B5-8627-44E4-B39E-663029F522B9}" type="presParOf" srcId="{34FAE51D-B678-443A-BBAD-E7C9DD3B1693}" destId="{75C26C9B-B4E5-40E9-91F4-9A6C64D7681D}" srcOrd="2" destOrd="0" presId="urn:microsoft.com/office/officeart/2008/layout/VerticalCurvedList"/>
    <dgm:cxn modelId="{3778E456-88DC-47BE-B854-C73AF2F2FB42}" type="presParOf" srcId="{34FAE51D-B678-443A-BBAD-E7C9DD3B1693}" destId="{B91F1FCE-39BA-4476-B1AD-F0D056905E37}" srcOrd="3" destOrd="0" presId="urn:microsoft.com/office/officeart/2008/layout/VerticalCurvedList"/>
    <dgm:cxn modelId="{8DF8369F-05A4-4A07-A6E4-03FC5322A02D}" type="presParOf" srcId="{29B7E111-A517-4C90-AE17-A67A02627860}" destId="{5575309E-A8EE-486A-8060-37ED4E521E45}" srcOrd="1" destOrd="0" presId="urn:microsoft.com/office/officeart/2008/layout/VerticalCurvedList"/>
    <dgm:cxn modelId="{10675424-0776-4C07-98F0-E414D088F443}" type="presParOf" srcId="{29B7E111-A517-4C90-AE17-A67A02627860}" destId="{494AE7EE-08DC-42FE-8721-264BBAD28694}" srcOrd="2" destOrd="0" presId="urn:microsoft.com/office/officeart/2008/layout/VerticalCurvedList"/>
    <dgm:cxn modelId="{19B8DDC1-5283-4BF4-B0DE-62B287A5F852}" type="presParOf" srcId="{494AE7EE-08DC-42FE-8721-264BBAD28694}" destId="{800736A7-B017-43AC-997A-0202FC6E3BAB}" srcOrd="0" destOrd="0" presId="urn:microsoft.com/office/officeart/2008/layout/VerticalCurvedList"/>
    <dgm:cxn modelId="{11FCFB1C-72BB-4B8E-9666-7768759A987A}" type="presParOf" srcId="{29B7E111-A517-4C90-AE17-A67A02627860}" destId="{30B0E2B3-1AC7-4D16-BCD2-4EA0D25563AC}" srcOrd="3" destOrd="0" presId="urn:microsoft.com/office/officeart/2008/layout/VerticalCurvedList"/>
    <dgm:cxn modelId="{CD8EA99C-BE98-4E46-A688-017175717BC0}" type="presParOf" srcId="{29B7E111-A517-4C90-AE17-A67A02627860}" destId="{FA45741C-8311-4729-BBC2-A428C98CC102}" srcOrd="4" destOrd="0" presId="urn:microsoft.com/office/officeart/2008/layout/VerticalCurvedList"/>
    <dgm:cxn modelId="{89A7BA9A-7556-422E-A257-49E7888304AA}" type="presParOf" srcId="{FA45741C-8311-4729-BBC2-A428C98CC102}" destId="{48E7A47D-A34A-4E4B-9EB7-072D753A6482}" srcOrd="0" destOrd="0" presId="urn:microsoft.com/office/officeart/2008/layout/VerticalCurvedList"/>
    <dgm:cxn modelId="{9743AA2C-CBE8-489E-807C-2DD9208266DD}" type="presParOf" srcId="{29B7E111-A517-4C90-AE17-A67A02627860}" destId="{A7936074-2D67-429D-96C2-78C86FED02BD}" srcOrd="5" destOrd="0" presId="urn:microsoft.com/office/officeart/2008/layout/VerticalCurvedList"/>
    <dgm:cxn modelId="{A76F90BA-6438-4CF6-97C6-E2C119BD573D}" type="presParOf" srcId="{29B7E111-A517-4C90-AE17-A67A02627860}" destId="{7E75D673-58EF-40E4-A29B-1692198AF2CA}" srcOrd="6" destOrd="0" presId="urn:microsoft.com/office/officeart/2008/layout/VerticalCurvedList"/>
    <dgm:cxn modelId="{0E559AE8-A3FB-4F00-8FFF-FEF5A258598B}" type="presParOf" srcId="{7E75D673-58EF-40E4-A29B-1692198AF2CA}" destId="{DC367113-6121-43A7-B66F-568EE0B9CBBC}" srcOrd="0" destOrd="0" presId="urn:microsoft.com/office/officeart/2008/layout/VerticalCurvedList"/>
    <dgm:cxn modelId="{5F9F8F85-10E7-4F0A-A73D-C44DF0712C32}" type="presParOf" srcId="{29B7E111-A517-4C90-AE17-A67A02627860}" destId="{DBE2774C-3AF1-4356-9ED8-502437A05F35}" srcOrd="7" destOrd="0" presId="urn:microsoft.com/office/officeart/2008/layout/VerticalCurvedList"/>
    <dgm:cxn modelId="{A1A711E8-F485-4549-846E-BD6A86DC875A}" type="presParOf" srcId="{29B7E111-A517-4C90-AE17-A67A02627860}" destId="{700FD883-70D6-479E-8999-FFD36C608316}" srcOrd="8" destOrd="0" presId="urn:microsoft.com/office/officeart/2008/layout/VerticalCurvedList"/>
    <dgm:cxn modelId="{FF4B8FBC-5167-4D55-84A2-5796C5978EC4}" type="presParOf" srcId="{700FD883-70D6-479E-8999-FFD36C608316}" destId="{DEE733EB-9D76-4F66-ACA4-90E3347E41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7D419-69AE-4439-91CE-E09645403F4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rgbClr val="215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5309E-A8EE-486A-8060-37ED4E521E45}">
      <dsp:nvSpPr>
        <dsp:cNvPr id="0" name=""/>
        <dsp:cNvSpPr/>
      </dsp:nvSpPr>
      <dsp:spPr>
        <a:xfrm>
          <a:off x="460128" y="312440"/>
          <a:ext cx="4669260" cy="625205"/>
        </a:xfrm>
        <a:prstGeom prst="rect">
          <a:avLst/>
        </a:prstGeom>
        <a:solidFill>
          <a:srgbClr val="215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数据采集设计</a:t>
          </a:r>
        </a:p>
      </dsp:txBody>
      <dsp:txXfrm>
        <a:off x="460128" y="312440"/>
        <a:ext cx="4669260" cy="625205"/>
      </dsp:txXfrm>
    </dsp:sp>
    <dsp:sp modelId="{800736A7-B017-43AC-997A-0202FC6E3BAB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5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E2B3-1AC7-4D16-BCD2-4EA0D25563AC}">
      <dsp:nvSpPr>
        <dsp:cNvPr id="0" name=""/>
        <dsp:cNvSpPr/>
      </dsp:nvSpPr>
      <dsp:spPr>
        <a:xfrm>
          <a:off x="818573" y="1250411"/>
          <a:ext cx="4310816" cy="625205"/>
        </a:xfrm>
        <a:prstGeom prst="rect">
          <a:avLst/>
        </a:prstGeom>
        <a:solidFill>
          <a:srgbClr val="215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数据存储设计</a:t>
          </a:r>
        </a:p>
      </dsp:txBody>
      <dsp:txXfrm>
        <a:off x="818573" y="1250411"/>
        <a:ext cx="4310816" cy="625205"/>
      </dsp:txXfrm>
    </dsp:sp>
    <dsp:sp modelId="{48E7A47D-A34A-4E4B-9EB7-072D753A648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5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6074-2D67-429D-96C2-78C86FED02BD}">
      <dsp:nvSpPr>
        <dsp:cNvPr id="0" name=""/>
        <dsp:cNvSpPr/>
      </dsp:nvSpPr>
      <dsp:spPr>
        <a:xfrm>
          <a:off x="818573" y="2188382"/>
          <a:ext cx="4310816" cy="625205"/>
        </a:xfrm>
        <a:prstGeom prst="rect">
          <a:avLst/>
        </a:prstGeom>
        <a:solidFill>
          <a:srgbClr val="215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通信设计</a:t>
          </a:r>
        </a:p>
      </dsp:txBody>
      <dsp:txXfrm>
        <a:off x="818573" y="2188382"/>
        <a:ext cx="4310816" cy="625205"/>
      </dsp:txXfrm>
    </dsp:sp>
    <dsp:sp modelId="{DC367113-6121-43A7-B66F-568EE0B9CBB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5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2774C-3AF1-4356-9ED8-502437A05F35}">
      <dsp:nvSpPr>
        <dsp:cNvPr id="0" name=""/>
        <dsp:cNvSpPr/>
      </dsp:nvSpPr>
      <dsp:spPr>
        <a:xfrm>
          <a:off x="460128" y="3126353"/>
          <a:ext cx="4669260" cy="625205"/>
        </a:xfrm>
        <a:prstGeom prst="rect">
          <a:avLst/>
        </a:prstGeom>
        <a:solidFill>
          <a:srgbClr val="215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星上固件更新设计</a:t>
          </a:r>
        </a:p>
      </dsp:txBody>
      <dsp:txXfrm>
        <a:off x="460128" y="3126353"/>
        <a:ext cx="4669260" cy="625205"/>
      </dsp:txXfrm>
    </dsp:sp>
    <dsp:sp modelId="{DEE733EB-9D76-4F66-ACA4-90E3347E4136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59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7D44E-DA86-4553-8795-72828738DE70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50197-CC5E-470F-A57C-66BB8A8F3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2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70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4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75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85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9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0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18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0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6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50197-CC5E-470F-A57C-66BB8A8F33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8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877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0B830DA-3059-4F9B-B162-E39968D11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4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645024"/>
            <a:ext cx="28563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26BE2A3-F204-4DA5-89EF-A8C48BD30C1F}"/>
              </a:ext>
            </a:extLst>
          </p:cNvPr>
          <p:cNvSpPr/>
          <p:nvPr userDrawn="1"/>
        </p:nvSpPr>
        <p:spPr>
          <a:xfrm>
            <a:off x="0" y="0"/>
            <a:ext cx="12192000" cy="835438"/>
          </a:xfrm>
          <a:prstGeom prst="rect">
            <a:avLst/>
          </a:prstGeom>
          <a:solidFill>
            <a:srgbClr val="01626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Picture 4" descr="回到首页">
            <a:extLst>
              <a:ext uri="{FF2B5EF4-FFF2-40B4-BE49-F238E27FC236}">
                <a16:creationId xmlns:a16="http://schemas.microsoft.com/office/drawing/2014/main" id="{773BBE30-EE9A-4733-99B1-CAB212288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1" y="48962"/>
            <a:ext cx="2909251" cy="7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5C3C207-3CFB-461D-AC2D-011592F0DD29}"/>
              </a:ext>
            </a:extLst>
          </p:cNvPr>
          <p:cNvSpPr/>
          <p:nvPr userDrawn="1"/>
        </p:nvSpPr>
        <p:spPr>
          <a:xfrm>
            <a:off x="-11212" y="6496686"/>
            <a:ext cx="12192000" cy="115358"/>
          </a:xfrm>
          <a:prstGeom prst="rect">
            <a:avLst/>
          </a:prstGeom>
          <a:solidFill>
            <a:srgbClr val="01626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2142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13E332C-6845-489C-B64E-4FB5AC1588F3}"/>
              </a:ext>
            </a:extLst>
          </p:cNvPr>
          <p:cNvSpPr txBox="1"/>
          <p:nvPr/>
        </p:nvSpPr>
        <p:spPr>
          <a:xfrm>
            <a:off x="2423592" y="24208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宇宙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射线偏振探测器电子学固件设计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7922C5-0BCB-4BB4-99EF-961E6DAB76AD}"/>
              </a:ext>
            </a:extLst>
          </p:cNvPr>
          <p:cNvSpPr txBox="1"/>
          <p:nvPr/>
        </p:nvSpPr>
        <p:spPr>
          <a:xfrm>
            <a:off x="3575720" y="39330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汇报人：陈燃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883281C-382F-4A9B-A13B-0812F3269429}"/>
              </a:ext>
            </a:extLst>
          </p:cNvPr>
          <p:cNvSpPr txBox="1"/>
          <p:nvPr/>
        </p:nvSpPr>
        <p:spPr>
          <a:xfrm>
            <a:off x="2963652" y="2112075"/>
            <a:ext cx="6480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CRC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校验：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循环冗余校验（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Cyclic Redundancy Check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）是一种用于校验的编码技术，主要用来检测或校验数据传输或存储后可能出现的错误。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载荷数据在存储、上传时需要经过三次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编码、校验，保证数据完整性。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B9FC6A1-8E1B-433E-B287-B0E518A57001}"/>
              </a:ext>
            </a:extLst>
          </p:cNvPr>
          <p:cNvSpPr/>
          <p:nvPr/>
        </p:nvSpPr>
        <p:spPr>
          <a:xfrm>
            <a:off x="2495600" y="1772816"/>
            <a:ext cx="7416824" cy="4118892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233E2C-4FAC-4747-9A29-186398E53912}"/>
              </a:ext>
            </a:extLst>
          </p:cNvPr>
          <p:cNvGrpSpPr/>
          <p:nvPr/>
        </p:nvGrpSpPr>
        <p:grpSpPr>
          <a:xfrm>
            <a:off x="2717935" y="4154932"/>
            <a:ext cx="7087150" cy="970500"/>
            <a:chOff x="1193935" y="4154932"/>
            <a:chExt cx="7087150" cy="9705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3918D01-2B85-468D-B432-3679735D3AC7}"/>
                </a:ext>
              </a:extLst>
            </p:cNvPr>
            <p:cNvGrpSpPr/>
            <p:nvPr/>
          </p:nvGrpSpPr>
          <p:grpSpPr>
            <a:xfrm>
              <a:off x="1981137" y="4154932"/>
              <a:ext cx="6299948" cy="970500"/>
              <a:chOff x="1360770" y="4065687"/>
              <a:chExt cx="6299948" cy="9705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4C4ABD03-26EA-4014-8FCA-6FFE22739F67}"/>
                  </a:ext>
                </a:extLst>
              </p:cNvPr>
              <p:cNvSpPr/>
              <p:nvPr/>
            </p:nvSpPr>
            <p:spPr>
              <a:xfrm>
                <a:off x="2199549" y="4065687"/>
                <a:ext cx="1144502" cy="961958"/>
              </a:xfrm>
              <a:prstGeom prst="roundRect">
                <a:avLst/>
              </a:prstGeom>
              <a:solidFill>
                <a:srgbClr val="21596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eMMC</a:t>
                </a:r>
                <a:endParaRPr lang="zh-CN" altLang="en-US" dirty="0"/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E35658A1-C16F-4ACC-858A-27B92E624BE4}"/>
                  </a:ext>
                </a:extLst>
              </p:cNvPr>
              <p:cNvSpPr/>
              <p:nvPr/>
            </p:nvSpPr>
            <p:spPr>
              <a:xfrm>
                <a:off x="4357883" y="4074229"/>
                <a:ext cx="1144502" cy="961958"/>
              </a:xfrm>
              <a:prstGeom prst="roundRect">
                <a:avLst/>
              </a:prstGeom>
              <a:solidFill>
                <a:srgbClr val="21596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以太网</a:t>
                </a: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6A73CCB-8B01-49A4-936C-9AB5BF544B61}"/>
                  </a:ext>
                </a:extLst>
              </p:cNvPr>
              <p:cNvSpPr/>
              <p:nvPr/>
            </p:nvSpPr>
            <p:spPr>
              <a:xfrm>
                <a:off x="6516216" y="4065687"/>
                <a:ext cx="1144502" cy="961958"/>
              </a:xfrm>
              <a:prstGeom prst="roundRect">
                <a:avLst/>
              </a:prstGeom>
              <a:solidFill>
                <a:srgbClr val="21596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主机</a:t>
                </a:r>
              </a:p>
            </p:txBody>
          </p:sp>
          <p:sp>
            <p:nvSpPr>
              <p:cNvPr id="15" name="箭头: 右 14">
                <a:extLst>
                  <a:ext uri="{FF2B5EF4-FFF2-40B4-BE49-F238E27FC236}">
                    <a16:creationId xmlns:a16="http://schemas.microsoft.com/office/drawing/2014/main" id="{F1E6898E-1429-4CBD-BA1D-A6961732C76F}"/>
                  </a:ext>
                </a:extLst>
              </p:cNvPr>
              <p:cNvSpPr/>
              <p:nvPr/>
            </p:nvSpPr>
            <p:spPr>
              <a:xfrm>
                <a:off x="3462750" y="4364522"/>
                <a:ext cx="720080" cy="3600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右 15">
                <a:extLst>
                  <a:ext uri="{FF2B5EF4-FFF2-40B4-BE49-F238E27FC236}">
                    <a16:creationId xmlns:a16="http://schemas.microsoft.com/office/drawing/2014/main" id="{7B5DF2BC-4DB7-4E78-A9AC-16D2DB2EC2E9}"/>
                  </a:ext>
                </a:extLst>
              </p:cNvPr>
              <p:cNvSpPr/>
              <p:nvPr/>
            </p:nvSpPr>
            <p:spPr>
              <a:xfrm>
                <a:off x="5677438" y="4380124"/>
                <a:ext cx="720080" cy="3600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右 16">
                <a:extLst>
                  <a:ext uri="{FF2B5EF4-FFF2-40B4-BE49-F238E27FC236}">
                    <a16:creationId xmlns:a16="http://schemas.microsoft.com/office/drawing/2014/main" id="{753AEFE9-44CC-4AAD-A329-2D1E58E6251B}"/>
                  </a:ext>
                </a:extLst>
              </p:cNvPr>
              <p:cNvSpPr/>
              <p:nvPr/>
            </p:nvSpPr>
            <p:spPr>
              <a:xfrm>
                <a:off x="1360770" y="4364522"/>
                <a:ext cx="720080" cy="3600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DBB42BD-24B9-4F7D-8A7A-A62B2CA7CB05}"/>
                </a:ext>
              </a:extLst>
            </p:cNvPr>
            <p:cNvSpPr txBox="1"/>
            <p:nvPr/>
          </p:nvSpPr>
          <p:spPr>
            <a:xfrm>
              <a:off x="1193935" y="4483588"/>
              <a:ext cx="7684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DATA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862F98CC-7A63-4605-80D1-BD4591CF7231}"/>
              </a:ext>
            </a:extLst>
          </p:cNvPr>
          <p:cNvSpPr txBox="1"/>
          <p:nvPr/>
        </p:nvSpPr>
        <p:spPr>
          <a:xfrm>
            <a:off x="3400404" y="4163474"/>
            <a:ext cx="1036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1D635FC-AEE6-42AC-A461-F87C873F9DFD}"/>
              </a:ext>
            </a:extLst>
          </p:cNvPr>
          <p:cNvSpPr txBox="1"/>
          <p:nvPr/>
        </p:nvSpPr>
        <p:spPr>
          <a:xfrm>
            <a:off x="5504496" y="4154932"/>
            <a:ext cx="1036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A2C042-DCD8-4A99-856E-CC231F3B7E91}"/>
              </a:ext>
            </a:extLst>
          </p:cNvPr>
          <p:cNvSpPr txBox="1"/>
          <p:nvPr/>
        </p:nvSpPr>
        <p:spPr>
          <a:xfrm>
            <a:off x="7713857" y="4163474"/>
            <a:ext cx="1036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FA884FE-B580-40AA-9C7D-878A6FCE765C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数据完整性</a:t>
            </a:r>
          </a:p>
        </p:txBody>
      </p:sp>
    </p:spTree>
    <p:extLst>
      <p:ext uri="{BB962C8B-B14F-4D97-AF65-F5344CB8AC3E}">
        <p14:creationId xmlns:p14="http://schemas.microsoft.com/office/powerpoint/2010/main" val="251512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8BCBC43-A2FD-4F06-921D-8B22F70D4005}"/>
              </a:ext>
            </a:extLst>
          </p:cNvPr>
          <p:cNvSpPr txBox="1"/>
          <p:nvPr/>
        </p:nvSpPr>
        <p:spPr>
          <a:xfrm>
            <a:off x="2408854" y="1024367"/>
            <a:ext cx="768770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我们在固件中设计了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数据格式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与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多路数据防冲突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机制。星上数据以帧为单位，单帧数据有两种数据大小，分别为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4Byte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8Byte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4Byte: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两个的探测器的压缩数据，包含像素地址、像素值等信息；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8Byte: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探测器帧时间戳，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UTC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时间戳，反符合系统时间戳，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GMCP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下表面电路数据、电子学监测数据。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1249B3B-19C5-41BF-BF13-0C4ED11DC4F7}"/>
              </a:ext>
            </a:extLst>
          </p:cNvPr>
          <p:cNvSpPr/>
          <p:nvPr/>
        </p:nvSpPr>
        <p:spPr>
          <a:xfrm>
            <a:off x="2495600" y="2492896"/>
            <a:ext cx="7416824" cy="3398812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4948151-4B8D-42B5-B9A3-D2387E164830}"/>
              </a:ext>
            </a:extLst>
          </p:cNvPr>
          <p:cNvGrpSpPr/>
          <p:nvPr/>
        </p:nvGrpSpPr>
        <p:grpSpPr>
          <a:xfrm>
            <a:off x="3062780" y="3184689"/>
            <a:ext cx="6066441" cy="2596521"/>
            <a:chOff x="1011730" y="3136734"/>
            <a:chExt cx="6066441" cy="2596521"/>
          </a:xfrm>
        </p:grpSpPr>
        <p:sp>
          <p:nvSpPr>
            <p:cNvPr id="7" name="标注: 右箭头 6">
              <a:extLst>
                <a:ext uri="{FF2B5EF4-FFF2-40B4-BE49-F238E27FC236}">
                  <a16:creationId xmlns:a16="http://schemas.microsoft.com/office/drawing/2014/main" id="{D85772DA-A2B8-4D6F-9DCA-29657A84953F}"/>
                </a:ext>
              </a:extLst>
            </p:cNvPr>
            <p:cNvSpPr/>
            <p:nvPr/>
          </p:nvSpPr>
          <p:spPr>
            <a:xfrm>
              <a:off x="2708518" y="3136734"/>
              <a:ext cx="2943602" cy="2596521"/>
            </a:xfrm>
            <a:prstGeom prst="rightArrowCallout">
              <a:avLst/>
            </a:prstGeom>
            <a:solidFill>
              <a:srgbClr val="21596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148C1E1-38F5-4021-8428-687F93DDF05D}"/>
                </a:ext>
              </a:extLst>
            </p:cNvPr>
            <p:cNvGrpSpPr/>
            <p:nvPr/>
          </p:nvGrpSpPr>
          <p:grpSpPr>
            <a:xfrm>
              <a:off x="2771800" y="3259740"/>
              <a:ext cx="1144502" cy="2297172"/>
              <a:chOff x="1979712" y="3212976"/>
              <a:chExt cx="1144502" cy="2297172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CE2F58C7-39FD-45C1-9963-91E11F2D3B11}"/>
                  </a:ext>
                </a:extLst>
              </p:cNvPr>
              <p:cNvSpPr/>
              <p:nvPr/>
            </p:nvSpPr>
            <p:spPr>
              <a:xfrm>
                <a:off x="1979712" y="3212976"/>
                <a:ext cx="1144502" cy="432048"/>
              </a:xfrm>
              <a:prstGeom prst="roundRect">
                <a:avLst/>
              </a:prstGeom>
              <a:solidFill>
                <a:srgbClr val="95B3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FIFO 0</a:t>
                </a:r>
                <a:endParaRPr lang="zh-CN" altLang="en-US" dirty="0"/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23A81AB5-5973-4738-AD11-215C0DA08DD7}"/>
                  </a:ext>
                </a:extLst>
              </p:cNvPr>
              <p:cNvSpPr/>
              <p:nvPr/>
            </p:nvSpPr>
            <p:spPr>
              <a:xfrm>
                <a:off x="1979712" y="3834684"/>
                <a:ext cx="1144502" cy="432048"/>
              </a:xfrm>
              <a:prstGeom prst="roundRect">
                <a:avLst/>
              </a:prstGeom>
              <a:solidFill>
                <a:srgbClr val="95B3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FIFO 1</a:t>
                </a:r>
                <a:endParaRPr lang="zh-CN" altLang="en-US" dirty="0"/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FCD9680-9669-429A-9BC1-E3A4F6A07895}"/>
                  </a:ext>
                </a:extLst>
              </p:cNvPr>
              <p:cNvSpPr/>
              <p:nvPr/>
            </p:nvSpPr>
            <p:spPr>
              <a:xfrm>
                <a:off x="1979712" y="5078100"/>
                <a:ext cx="1144502" cy="432048"/>
              </a:xfrm>
              <a:prstGeom prst="roundRect">
                <a:avLst/>
              </a:prstGeom>
              <a:solidFill>
                <a:srgbClr val="95B3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FIFO N</a:t>
                </a:r>
                <a:endParaRPr lang="zh-CN" altLang="en-US" dirty="0"/>
              </a:p>
            </p:txBody>
          </p:sp>
          <p:sp>
            <p:nvSpPr>
              <p:cNvPr id="2" name="流程图: 接点 1">
                <a:extLst>
                  <a:ext uri="{FF2B5EF4-FFF2-40B4-BE49-F238E27FC236}">
                    <a16:creationId xmlns:a16="http://schemas.microsoft.com/office/drawing/2014/main" id="{41129D8B-2571-4C18-9CC5-4623CAB61ACF}"/>
                  </a:ext>
                </a:extLst>
              </p:cNvPr>
              <p:cNvSpPr/>
              <p:nvPr/>
            </p:nvSpPr>
            <p:spPr>
              <a:xfrm>
                <a:off x="2483768" y="4437112"/>
                <a:ext cx="72000" cy="72000"/>
              </a:xfrm>
              <a:prstGeom prst="flowChartConnector">
                <a:avLst/>
              </a:prstGeom>
              <a:solidFill>
                <a:srgbClr val="2159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流程图: 接点 13">
                <a:extLst>
                  <a:ext uri="{FF2B5EF4-FFF2-40B4-BE49-F238E27FC236}">
                    <a16:creationId xmlns:a16="http://schemas.microsoft.com/office/drawing/2014/main" id="{1225F5CA-7DFD-47BB-B7CA-034A52D15353}"/>
                  </a:ext>
                </a:extLst>
              </p:cNvPr>
              <p:cNvSpPr/>
              <p:nvPr/>
            </p:nvSpPr>
            <p:spPr>
              <a:xfrm>
                <a:off x="2483768" y="4589512"/>
                <a:ext cx="72000" cy="72000"/>
              </a:xfrm>
              <a:prstGeom prst="flowChartConnector">
                <a:avLst/>
              </a:prstGeom>
              <a:solidFill>
                <a:srgbClr val="2159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流程图: 接点 14">
                <a:extLst>
                  <a:ext uri="{FF2B5EF4-FFF2-40B4-BE49-F238E27FC236}">
                    <a16:creationId xmlns:a16="http://schemas.microsoft.com/office/drawing/2014/main" id="{2603C713-1AF5-4482-9610-D9A9585D5BB3}"/>
                  </a:ext>
                </a:extLst>
              </p:cNvPr>
              <p:cNvSpPr/>
              <p:nvPr/>
            </p:nvSpPr>
            <p:spPr>
              <a:xfrm>
                <a:off x="2483768" y="4741912"/>
                <a:ext cx="72000" cy="72000"/>
              </a:xfrm>
              <a:prstGeom prst="flowChartConnector">
                <a:avLst/>
              </a:prstGeom>
              <a:solidFill>
                <a:srgbClr val="2159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D3950360-2CE9-4AA4-887F-20FBF1612AEF}"/>
                </a:ext>
              </a:extLst>
            </p:cNvPr>
            <p:cNvSpPr/>
            <p:nvPr/>
          </p:nvSpPr>
          <p:spPr>
            <a:xfrm>
              <a:off x="1988438" y="3270033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089CC5A7-EE47-4C06-8291-7E7A08E98FD7}"/>
                </a:ext>
              </a:extLst>
            </p:cNvPr>
            <p:cNvSpPr/>
            <p:nvPr/>
          </p:nvSpPr>
          <p:spPr>
            <a:xfrm>
              <a:off x="1988438" y="3917452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EDD2E6CE-E683-4320-8F8E-AD6FC0A88355}"/>
                </a:ext>
              </a:extLst>
            </p:cNvPr>
            <p:cNvSpPr/>
            <p:nvPr/>
          </p:nvSpPr>
          <p:spPr>
            <a:xfrm>
              <a:off x="1988438" y="5160868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43D3C23-26CB-45B9-AF44-A980171B43BE}"/>
                </a:ext>
              </a:extLst>
            </p:cNvPr>
            <p:cNvSpPr/>
            <p:nvPr/>
          </p:nvSpPr>
          <p:spPr>
            <a:xfrm>
              <a:off x="1011730" y="3295273"/>
              <a:ext cx="980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DATA 0</a:t>
              </a:r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5230EB4-C131-4FC0-BF67-573A3D83370C}"/>
                </a:ext>
              </a:extLst>
            </p:cNvPr>
            <p:cNvSpPr/>
            <p:nvPr/>
          </p:nvSpPr>
          <p:spPr>
            <a:xfrm>
              <a:off x="1011730" y="3921252"/>
              <a:ext cx="980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DATA 1</a:t>
              </a:r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1561AD0-38B3-4601-836E-15F46A20308E}"/>
                </a:ext>
              </a:extLst>
            </p:cNvPr>
            <p:cNvSpPr/>
            <p:nvPr/>
          </p:nvSpPr>
          <p:spPr>
            <a:xfrm>
              <a:off x="1017545" y="5181112"/>
              <a:ext cx="1033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DATA N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EB55961-42CB-4DF9-8414-693B5EF94C73}"/>
                </a:ext>
              </a:extLst>
            </p:cNvPr>
            <p:cNvSpPr txBox="1"/>
            <p:nvPr/>
          </p:nvSpPr>
          <p:spPr>
            <a:xfrm>
              <a:off x="4201656" y="4174611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防冲突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438DA0A-BA4A-4C15-88B5-0601E554BD06}"/>
                </a:ext>
              </a:extLst>
            </p:cNvPr>
            <p:cNvSpPr/>
            <p:nvPr/>
          </p:nvSpPr>
          <p:spPr>
            <a:xfrm>
              <a:off x="5933669" y="4038897"/>
              <a:ext cx="1144502" cy="961958"/>
            </a:xfrm>
            <a:prstGeom prst="roundRect">
              <a:avLst/>
            </a:prstGeom>
            <a:solidFill>
              <a:srgbClr val="21596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eMMC</a:t>
              </a:r>
              <a:endParaRPr lang="zh-CN" altLang="en-US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443599D0-D90B-428E-A31C-98BBC0E2054E}"/>
              </a:ext>
            </a:extLst>
          </p:cNvPr>
          <p:cNvSpPr/>
          <p:nvPr/>
        </p:nvSpPr>
        <p:spPr>
          <a:xfrm>
            <a:off x="2855640" y="258027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多路数据防冲突：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载荷运行时数据并发产生，防冲突机制可以防止数据混乱或数据冲突。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E1CACD86-EDC7-4A8E-95EB-64129A5CC3B3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数据流</a:t>
            </a:r>
          </a:p>
        </p:txBody>
      </p:sp>
    </p:spTree>
    <p:extLst>
      <p:ext uri="{BB962C8B-B14F-4D97-AF65-F5344CB8AC3E}">
        <p14:creationId xmlns:p14="http://schemas.microsoft.com/office/powerpoint/2010/main" val="988307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D478B81-8E42-44C5-8582-EAF89D630EB6}"/>
              </a:ext>
            </a:extLst>
          </p:cNvPr>
          <p:cNvGrpSpPr/>
          <p:nvPr/>
        </p:nvGrpSpPr>
        <p:grpSpPr>
          <a:xfrm>
            <a:off x="2979975" y="3024617"/>
            <a:ext cx="6396754" cy="2259821"/>
            <a:chOff x="1373127" y="1745243"/>
            <a:chExt cx="6396754" cy="2259821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9AE0F6F-7CD7-4DC6-8411-B75F33E6758E}"/>
                </a:ext>
              </a:extLst>
            </p:cNvPr>
            <p:cNvSpPr/>
            <p:nvPr/>
          </p:nvSpPr>
          <p:spPr>
            <a:xfrm>
              <a:off x="1373127" y="2852936"/>
              <a:ext cx="1800200" cy="1152128"/>
            </a:xfrm>
            <a:prstGeom prst="roundRect">
              <a:avLst/>
            </a:prstGeom>
            <a:solidFill>
              <a:srgbClr val="21596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卫星主机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A8450F6-2F12-4883-8DF4-6674B8EFA81A}"/>
                </a:ext>
              </a:extLst>
            </p:cNvPr>
            <p:cNvSpPr/>
            <p:nvPr/>
          </p:nvSpPr>
          <p:spPr>
            <a:xfrm>
              <a:off x="5969681" y="2852936"/>
              <a:ext cx="1800200" cy="1152128"/>
            </a:xfrm>
            <a:prstGeom prst="roundRect">
              <a:avLst/>
            </a:prstGeom>
            <a:solidFill>
              <a:srgbClr val="21596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CXPD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载荷</a:t>
              </a:r>
            </a:p>
          </p:txBody>
        </p:sp>
        <p:sp>
          <p:nvSpPr>
            <p:cNvPr id="24" name="箭头: 上弧形 23">
              <a:extLst>
                <a:ext uri="{FF2B5EF4-FFF2-40B4-BE49-F238E27FC236}">
                  <a16:creationId xmlns:a16="http://schemas.microsoft.com/office/drawing/2014/main" id="{CB14A444-0C6C-421F-BADE-AF277D3CB2BA}"/>
                </a:ext>
              </a:extLst>
            </p:cNvPr>
            <p:cNvSpPr/>
            <p:nvPr/>
          </p:nvSpPr>
          <p:spPr>
            <a:xfrm>
              <a:off x="2774485" y="2132856"/>
              <a:ext cx="3528392" cy="64807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箭头: 左右 25">
              <a:extLst>
                <a:ext uri="{FF2B5EF4-FFF2-40B4-BE49-F238E27FC236}">
                  <a16:creationId xmlns:a16="http://schemas.microsoft.com/office/drawing/2014/main" id="{2B132458-D187-4D89-A01F-E5532555B5CF}"/>
                </a:ext>
              </a:extLst>
            </p:cNvPr>
            <p:cNvSpPr/>
            <p:nvPr/>
          </p:nvSpPr>
          <p:spPr>
            <a:xfrm>
              <a:off x="3419872" y="3221311"/>
              <a:ext cx="2304256" cy="41537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6F78C98-D405-4B86-87FF-189A6DA25639}"/>
                </a:ext>
              </a:extLst>
            </p:cNvPr>
            <p:cNvSpPr/>
            <p:nvPr/>
          </p:nvSpPr>
          <p:spPr>
            <a:xfrm>
              <a:off x="3995934" y="1745243"/>
              <a:ext cx="9420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D588D7A-13AE-4022-84A6-CE51749ED451}"/>
                </a:ext>
              </a:extLst>
            </p:cNvPr>
            <p:cNvSpPr/>
            <p:nvPr/>
          </p:nvSpPr>
          <p:spPr>
            <a:xfrm>
              <a:off x="3844293" y="2175595"/>
              <a:ext cx="12453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CAN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总线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6DF15C5-8FEE-4CAD-BECA-856BE3969A20}"/>
                </a:ext>
              </a:extLst>
            </p:cNvPr>
            <p:cNvSpPr/>
            <p:nvPr/>
          </p:nvSpPr>
          <p:spPr>
            <a:xfrm>
              <a:off x="4067645" y="2928791"/>
              <a:ext cx="9420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FBD0811-042B-466E-ACCA-95D80151DBB2}"/>
                </a:ext>
              </a:extLst>
            </p:cNvPr>
            <p:cNvSpPr/>
            <p:nvPr/>
          </p:nvSpPr>
          <p:spPr>
            <a:xfrm>
              <a:off x="3875361" y="3559876"/>
              <a:ext cx="1392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以太网总线</a:t>
              </a:r>
            </a:p>
          </p:txBody>
        </p:sp>
      </p:grp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55326C2-1F80-4B5A-BBBD-3AF8ED068F13}"/>
              </a:ext>
            </a:extLst>
          </p:cNvPr>
          <p:cNvSpPr/>
          <p:nvPr/>
        </p:nvSpPr>
        <p:spPr>
          <a:xfrm>
            <a:off x="1847528" y="1340768"/>
            <a:ext cx="8661648" cy="4896544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241D7A-C02F-4D52-A88C-49B634481028}"/>
              </a:ext>
            </a:extLst>
          </p:cNvPr>
          <p:cNvSpPr txBox="1"/>
          <p:nvPr/>
        </p:nvSpPr>
        <p:spPr>
          <a:xfrm>
            <a:off x="2979975" y="1703366"/>
            <a:ext cx="6396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载荷由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总线、以太网总线实现指令下传、数据收发。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指令下传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用于星上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UTC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同步、立方星控制、星上遥测等功能；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数据收发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用于上传探测器数据、星上更新固件等功能。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B1D9CF3B-249B-4D1C-A002-01220DDFCE25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通信总线</a:t>
            </a:r>
          </a:p>
        </p:txBody>
      </p:sp>
    </p:spTree>
    <p:extLst>
      <p:ext uri="{BB962C8B-B14F-4D97-AF65-F5344CB8AC3E}">
        <p14:creationId xmlns:p14="http://schemas.microsoft.com/office/powerpoint/2010/main" val="38793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241D7A-C02F-4D52-A88C-49B634481028}"/>
              </a:ext>
            </a:extLst>
          </p:cNvPr>
          <p:cNvSpPr txBox="1"/>
          <p:nvPr/>
        </p:nvSpPr>
        <p:spPr>
          <a:xfrm>
            <a:off x="1343472" y="2127164"/>
            <a:ext cx="38238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总线使用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CAN2.0B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协议，以扩展帧为单位进行发送与接收。我们在固件中设计了指令系统与指令协议。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指令系统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用于控制电子学各器件；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指令协议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用于与卫星主机（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OBC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）通信，除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UTC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帧以外，其余帧均需要回复，协议具有重发机制。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UTC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用于载荷上电后时间同步；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遥测帧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用于传输电子学状态信息；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用于控制载荷。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146AB4-3774-4E93-AFC5-42AADC29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65" y="2112677"/>
            <a:ext cx="3938975" cy="3165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F6C65B-0A9C-4260-A949-8FB8E03EDCC2}"/>
              </a:ext>
            </a:extLst>
          </p:cNvPr>
          <p:cNvSpPr txBox="1"/>
          <p:nvPr/>
        </p:nvSpPr>
        <p:spPr>
          <a:xfrm>
            <a:off x="6600057" y="5473374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总线协议（帧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部分）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8905F57-7A7F-44A4-9EC6-FFBF590A8D7B}"/>
              </a:ext>
            </a:extLst>
          </p:cNvPr>
          <p:cNvSpPr/>
          <p:nvPr/>
        </p:nvSpPr>
        <p:spPr>
          <a:xfrm>
            <a:off x="5447928" y="1340768"/>
            <a:ext cx="5061248" cy="4896544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BF2FFB1-5076-4832-9866-433077DC4987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</a:p>
        </p:txBody>
      </p:sp>
    </p:spTree>
    <p:extLst>
      <p:ext uri="{BB962C8B-B14F-4D97-AF65-F5344CB8AC3E}">
        <p14:creationId xmlns:p14="http://schemas.microsoft.com/office/powerpoint/2010/main" val="291587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241D7A-C02F-4D52-A88C-49B634481028}"/>
              </a:ext>
            </a:extLst>
          </p:cNvPr>
          <p:cNvSpPr txBox="1"/>
          <p:nvPr/>
        </p:nvSpPr>
        <p:spPr>
          <a:xfrm>
            <a:off x="1055440" y="2708921"/>
            <a:ext cx="374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载荷指令指令共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种，分别控制电子学的三块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PCB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上的各器件，调整载荷运行状态。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卫星主机根据上电、探测、掉电、固件更新四种状态发送预设的指令。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028A6F-6D90-481B-BD03-A14E37884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"/>
          <a:stretch/>
        </p:blipFill>
        <p:spPr>
          <a:xfrm>
            <a:off x="5527873" y="1381048"/>
            <a:ext cx="4880667" cy="4592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5C8C21-1397-45FF-8587-F84203A296EC}"/>
              </a:ext>
            </a:extLst>
          </p:cNvPr>
          <p:cNvSpPr txBox="1"/>
          <p:nvPr/>
        </p:nvSpPr>
        <p:spPr>
          <a:xfrm>
            <a:off x="6873196" y="597382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载荷指令列表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E57B11D-9822-45A2-ACE5-9A951FEF0BB4}"/>
              </a:ext>
            </a:extLst>
          </p:cNvPr>
          <p:cNvSpPr/>
          <p:nvPr/>
        </p:nvSpPr>
        <p:spPr>
          <a:xfrm>
            <a:off x="5375920" y="1052736"/>
            <a:ext cx="5184576" cy="5400600"/>
          </a:xfrm>
          <a:prstGeom prst="roundRect">
            <a:avLst>
              <a:gd name="adj" fmla="val 9869"/>
            </a:avLst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95A681E3-414F-4A6D-88BD-AA56E53DAF64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</a:p>
        </p:txBody>
      </p:sp>
    </p:spTree>
    <p:extLst>
      <p:ext uri="{BB962C8B-B14F-4D97-AF65-F5344CB8AC3E}">
        <p14:creationId xmlns:p14="http://schemas.microsoft.com/office/powerpoint/2010/main" val="1561652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241D7A-C02F-4D52-A88C-49B634481028}"/>
              </a:ext>
            </a:extLst>
          </p:cNvPr>
          <p:cNvSpPr txBox="1"/>
          <p:nvPr/>
        </p:nvSpPr>
        <p:spPr>
          <a:xfrm>
            <a:off x="1415480" y="2221207"/>
            <a:ext cx="34563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载荷使用百兆以太网以太网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UDP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协议传输数据。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UDP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具有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高速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不可靠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的特点，所以固件中设计了基于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UDP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的星上数据帧协议，该协议包含数据信息、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数据校验、数据重传等内容，在百兆以太网下传输速率稳定在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3MB/s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左右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校验、数据重传功能保证了数据完整性。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AAD257-4509-486F-BF67-8224BE014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844" y="1339628"/>
            <a:ext cx="5274697" cy="4563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CD2247CF-9AE9-4565-8E9B-80F9DF26119F}"/>
              </a:ext>
            </a:extLst>
          </p:cNvPr>
          <p:cNvSpPr/>
          <p:nvPr/>
        </p:nvSpPr>
        <p:spPr>
          <a:xfrm>
            <a:off x="5087888" y="1052736"/>
            <a:ext cx="5472608" cy="5400600"/>
          </a:xfrm>
          <a:prstGeom prst="roundRect">
            <a:avLst>
              <a:gd name="adj" fmla="val 9869"/>
            </a:avLst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EE2ACF-B588-49BF-89B6-0C9824457C25}"/>
              </a:ext>
            </a:extLst>
          </p:cNvPr>
          <p:cNvSpPr txBox="1"/>
          <p:nvPr/>
        </p:nvSpPr>
        <p:spPr>
          <a:xfrm>
            <a:off x="6873195" y="5973820"/>
            <a:ext cx="28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载荷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UDP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通信协议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734365A-0F6F-470E-94FB-6631908E0C1C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</p:spTree>
    <p:extLst>
      <p:ext uri="{BB962C8B-B14F-4D97-AF65-F5344CB8AC3E}">
        <p14:creationId xmlns:p14="http://schemas.microsoft.com/office/powerpoint/2010/main" val="380931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241D7A-C02F-4D52-A88C-49B634481028}"/>
              </a:ext>
            </a:extLst>
          </p:cNvPr>
          <p:cNvSpPr txBox="1"/>
          <p:nvPr/>
        </p:nvSpPr>
        <p:spPr>
          <a:xfrm>
            <a:off x="746192" y="2034606"/>
            <a:ext cx="36724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FLASH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中有两个固定区域存储固件，分别为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GOLDEN\UPDATE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，其余区域不存储数据，为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EMPTY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GOLDEN 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：地面烧写后不再更新的固件，固件更新失败后电子学使用该固件完成再次更新；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 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：可重复更新的工作固件，用于完成立方星正常探测，也有固件更新接口。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44BA9F0-D0D7-43CE-8F0D-CB0A014A0417}"/>
              </a:ext>
            </a:extLst>
          </p:cNvPr>
          <p:cNvSpPr/>
          <p:nvPr/>
        </p:nvSpPr>
        <p:spPr>
          <a:xfrm>
            <a:off x="4605053" y="1258610"/>
            <a:ext cx="2736304" cy="4572508"/>
          </a:xfrm>
          <a:prstGeom prst="roundRect">
            <a:avLst/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CCDF953-1752-4CF1-8B4C-5841A743854A}"/>
              </a:ext>
            </a:extLst>
          </p:cNvPr>
          <p:cNvSpPr/>
          <p:nvPr/>
        </p:nvSpPr>
        <p:spPr>
          <a:xfrm>
            <a:off x="4871867" y="1620105"/>
            <a:ext cx="2283037" cy="86409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GOLDEN IMAGE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2C99120-4B85-4005-8EAA-2433A7062BC0}"/>
              </a:ext>
            </a:extLst>
          </p:cNvPr>
          <p:cNvSpPr/>
          <p:nvPr/>
        </p:nvSpPr>
        <p:spPr>
          <a:xfrm>
            <a:off x="4871867" y="2612186"/>
            <a:ext cx="2283037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 IMAGE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56307F8-BBFE-4A1C-B689-0E58AE0ADE78}"/>
              </a:ext>
            </a:extLst>
          </p:cNvPr>
          <p:cNvSpPr/>
          <p:nvPr/>
        </p:nvSpPr>
        <p:spPr>
          <a:xfrm>
            <a:off x="4871867" y="3604267"/>
            <a:ext cx="2283037" cy="86409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EMPTY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05E0E3-DF1E-4286-9C0D-57F1BC8D1381}"/>
              </a:ext>
            </a:extLst>
          </p:cNvPr>
          <p:cNvSpPr txBox="1"/>
          <p:nvPr/>
        </p:nvSpPr>
        <p:spPr>
          <a:xfrm>
            <a:off x="5361137" y="493559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3E01B3-024D-4DD6-8DA3-4BC65A45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71" y="1458447"/>
            <a:ext cx="2886781" cy="429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D422087-7772-4E73-9E91-E47AF66F3D0F}"/>
              </a:ext>
            </a:extLst>
          </p:cNvPr>
          <p:cNvSpPr txBox="1"/>
          <p:nvPr/>
        </p:nvSpPr>
        <p:spPr>
          <a:xfrm>
            <a:off x="5077280" y="5990403"/>
            <a:ext cx="1872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FLASH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内部数据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E03ECC-3FD4-48B6-88B7-BE898FBB55DA}"/>
              </a:ext>
            </a:extLst>
          </p:cNvPr>
          <p:cNvSpPr txBox="1"/>
          <p:nvPr/>
        </p:nvSpPr>
        <p:spPr>
          <a:xfrm>
            <a:off x="7968208" y="5990403"/>
            <a:ext cx="1872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星上固件更新流程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5019D2C2-5DD1-4FD6-B655-76ED84B9C72F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星上固件更新设计</a:t>
            </a:r>
          </a:p>
        </p:txBody>
      </p:sp>
    </p:spTree>
    <p:extLst>
      <p:ext uri="{BB962C8B-B14F-4D97-AF65-F5344CB8AC3E}">
        <p14:creationId xmlns:p14="http://schemas.microsoft.com/office/powerpoint/2010/main" val="220866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A88F8-1707-4203-AF47-2EAA2B0B74F5}" type="slidenum"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fld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8B43C8-1378-4F15-921F-892B491628DC}"/>
              </a:ext>
            </a:extLst>
          </p:cNvPr>
          <p:cNvSpPr txBox="1"/>
          <p:nvPr/>
        </p:nvSpPr>
        <p:spPr>
          <a:xfrm>
            <a:off x="3233192" y="2413337"/>
            <a:ext cx="5725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电子学固件设计主要完成以下功能：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①数据采集、压缩、存储、发送；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②电子学系统控制与监测；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③固件更新。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在经过多轮测试、修改、调试后，固件设计满足电子学需求。自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月发射至今，固件在轨稳定运行。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EDFD766-74B4-47EF-9391-447B27453DF1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30629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DF332B3D-3538-482B-B9AB-75160DD26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86341" y="188640"/>
            <a:ext cx="3586323" cy="49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探测器简介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182677-3158-4444-B180-E4F180D5F44E}"/>
              </a:ext>
            </a:extLst>
          </p:cNvPr>
          <p:cNvSpPr txBox="1"/>
          <p:nvPr/>
        </p:nvSpPr>
        <p:spPr>
          <a:xfrm>
            <a:off x="1775520" y="1123081"/>
            <a:ext cx="93512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探测目标：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射线偏振是研究天体物理的重要工具，是除了光谱、时变、成像外的第四维度，通过它来研究天体物理学中一些重要的问题，比如中子星、伽马暴、黑洞等天体的磁场类型、辐射机制、结构演化等问题。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探测器：宇宙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射线偏振探测器（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Cosmic X-ray Polarimeter Detector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CXPD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）是一个卫星载荷，工作在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550km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高度的太空中，其主要由气体像素探测器（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Gas Pixel Detector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GPD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）和电子学组成。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CXPD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已于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日在酒泉卫星发射升空，目前已成功在轨运行。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AutoShape 2" descr="figure 1">
            <a:extLst>
              <a:ext uri="{FF2B5EF4-FFF2-40B4-BE49-F238E27FC236}">
                <a16:creationId xmlns:a16="http://schemas.microsoft.com/office/drawing/2014/main" id="{1D3E11A2-DEE0-4D20-9EB7-FE1D17491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49BE28-C60D-429E-A6EC-082429F1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6" y="2939387"/>
            <a:ext cx="3960440" cy="3416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A7E9DF-ED26-45BE-B361-F78DBA9A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66" y="3072763"/>
            <a:ext cx="3710452" cy="3283587"/>
          </a:xfrm>
          <a:prstGeom prst="rect">
            <a:avLst/>
          </a:prstGeom>
        </p:spPr>
      </p:pic>
      <p:pic>
        <p:nvPicPr>
          <p:cNvPr id="1026" name="Picture 2" descr="http://physics.ccnu.edu.cn/__local/8/A4/16/44A085D78E5F3BEBCB32231E27A_F09240C1_D22A.png">
            <a:extLst>
              <a:ext uri="{FF2B5EF4-FFF2-40B4-BE49-F238E27FC236}">
                <a16:creationId xmlns:a16="http://schemas.microsoft.com/office/drawing/2014/main" id="{F7F3924E-A819-4C99-8F75-A42CBDB66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20608"/>
          <a:stretch/>
        </p:blipFill>
        <p:spPr bwMode="auto">
          <a:xfrm>
            <a:off x="8486341" y="3118697"/>
            <a:ext cx="3586323" cy="32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91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A88F8-1707-4203-AF47-2EAA2B0B74F5}" type="slidenum"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fld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182677-3158-4444-B180-E4F180D5F44E}"/>
              </a:ext>
            </a:extLst>
          </p:cNvPr>
          <p:cNvSpPr txBox="1"/>
          <p:nvPr/>
        </p:nvSpPr>
        <p:spPr>
          <a:xfrm>
            <a:off x="3251684" y="1196752"/>
            <a:ext cx="5688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载荷在轨需要具有数据采集、计算、通信、存储、控制等功能，固件采用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Top-down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方法，实现星上电子学基本功能。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D9B975-BDB6-4E75-A3A6-002B90966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28800"/>
            <a:ext cx="6840915" cy="4829392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DBCB8B50-24C8-4644-99C7-6727D7C3A414}"/>
              </a:ext>
            </a:extLst>
          </p:cNvPr>
          <p:cNvSpPr txBox="1">
            <a:spLocks/>
          </p:cNvSpPr>
          <p:nvPr/>
        </p:nvSpPr>
        <p:spPr>
          <a:xfrm>
            <a:off x="8486341" y="188640"/>
            <a:ext cx="3586323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电子学固件结构</a:t>
            </a:r>
          </a:p>
        </p:txBody>
      </p:sp>
    </p:spTree>
    <p:extLst>
      <p:ext uri="{BB962C8B-B14F-4D97-AF65-F5344CB8AC3E}">
        <p14:creationId xmlns:p14="http://schemas.microsoft.com/office/powerpoint/2010/main" val="124233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0F63AAA-FB0E-42FB-927E-5353A02D9C93}"/>
              </a:ext>
            </a:extLst>
          </p:cNvPr>
          <p:cNvGrpSpPr/>
          <p:nvPr/>
        </p:nvGrpSpPr>
        <p:grpSpPr>
          <a:xfrm>
            <a:off x="1703512" y="1700808"/>
            <a:ext cx="5184576" cy="4064000"/>
            <a:chOff x="179512" y="1700808"/>
            <a:chExt cx="5184576" cy="4064000"/>
          </a:xfrm>
        </p:grpSpPr>
        <p:graphicFrame>
          <p:nvGraphicFramePr>
            <p:cNvPr id="2" name="图示 1">
              <a:extLst>
                <a:ext uri="{FF2B5EF4-FFF2-40B4-BE49-F238E27FC236}">
                  <a16:creationId xmlns:a16="http://schemas.microsoft.com/office/drawing/2014/main" id="{E190458B-4E9E-40CE-9F3C-CA7002540C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3418215"/>
                </p:ext>
              </p:extLst>
            </p:nvPr>
          </p:nvGraphicFramePr>
          <p:xfrm>
            <a:off x="179512" y="1700808"/>
            <a:ext cx="518457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9D81282-B158-4EFF-B2D6-5B4517643F7F}"/>
                </a:ext>
              </a:extLst>
            </p:cNvPr>
            <p:cNvSpPr txBox="1"/>
            <p:nvPr/>
          </p:nvSpPr>
          <p:spPr>
            <a:xfrm>
              <a:off x="323433" y="2115205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693759B-9B6B-48AF-8A8A-2D2CB7B3D3CA}"/>
                </a:ext>
              </a:extLst>
            </p:cNvPr>
            <p:cNvSpPr txBox="1"/>
            <p:nvPr/>
          </p:nvSpPr>
          <p:spPr>
            <a:xfrm>
              <a:off x="683568" y="308580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631D72B-CA70-4C78-905A-8BBC6314BD19}"/>
                </a:ext>
              </a:extLst>
            </p:cNvPr>
            <p:cNvSpPr txBox="1"/>
            <p:nvPr/>
          </p:nvSpPr>
          <p:spPr>
            <a:xfrm>
              <a:off x="650680" y="396364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A30F2BA-0902-48B5-B72D-4D3DA608B40E}"/>
                </a:ext>
              </a:extLst>
            </p:cNvPr>
            <p:cNvSpPr txBox="1"/>
            <p:nvPr/>
          </p:nvSpPr>
          <p:spPr>
            <a:xfrm>
              <a:off x="292130" y="4926359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CD5BE05B-B2E4-4210-AA12-D883C8B707F7}"/>
              </a:ext>
            </a:extLst>
          </p:cNvPr>
          <p:cNvSpPr txBox="1">
            <a:spLocks/>
          </p:cNvSpPr>
          <p:nvPr/>
        </p:nvSpPr>
        <p:spPr>
          <a:xfrm>
            <a:off x="8486341" y="188640"/>
            <a:ext cx="3586323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214688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BBF67F5-A1CE-4425-819D-2B51DC0F5C9C}"/>
              </a:ext>
            </a:extLst>
          </p:cNvPr>
          <p:cNvSpPr txBox="1"/>
          <p:nvPr/>
        </p:nvSpPr>
        <p:spPr>
          <a:xfrm>
            <a:off x="2279577" y="1516321"/>
            <a:ext cx="639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载荷中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探测器的主要像素探测传感器为我校硅像素实验室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TOPMETAL-II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像素芯片，像素尺寸为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72*72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DD30B8-F5C7-41BF-ADBC-50C7C1ED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03" y="2276872"/>
            <a:ext cx="8187195" cy="353552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0A4821E-0359-4AB2-BFFA-08B2A98A7F86}"/>
              </a:ext>
            </a:extLst>
          </p:cNvPr>
          <p:cNvSpPr txBox="1">
            <a:spLocks/>
          </p:cNvSpPr>
          <p:nvPr/>
        </p:nvSpPr>
        <p:spPr>
          <a:xfrm>
            <a:off x="7464153" y="188640"/>
            <a:ext cx="4608512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数据获取</a:t>
            </a:r>
          </a:p>
        </p:txBody>
      </p:sp>
    </p:spTree>
    <p:extLst>
      <p:ext uri="{BB962C8B-B14F-4D97-AF65-F5344CB8AC3E}">
        <p14:creationId xmlns:p14="http://schemas.microsoft.com/office/powerpoint/2010/main" val="2271472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BBF67F5-A1CE-4425-819D-2B51DC0F5C9C}"/>
              </a:ext>
            </a:extLst>
          </p:cNvPr>
          <p:cNvSpPr txBox="1"/>
          <p:nvPr/>
        </p:nvSpPr>
        <p:spPr>
          <a:xfrm>
            <a:off x="2782132" y="1463531"/>
            <a:ext cx="71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立方星载荷采集的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探测器数据主要为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TOPMETAL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芯片输出的单像素模拟电压，经过模拟数字转化器（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ADC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）后由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FPGA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读取。温度气压传感器、高压模块、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GMCP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下表面电路等的信息转化为数字信号后由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FPGA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读取。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8B810C8-6C51-4C7D-BE29-296E7DDC39A0}"/>
              </a:ext>
            </a:extLst>
          </p:cNvPr>
          <p:cNvSpPr/>
          <p:nvPr/>
        </p:nvSpPr>
        <p:spPr>
          <a:xfrm>
            <a:off x="2293392" y="2702316"/>
            <a:ext cx="1800200" cy="1152128"/>
          </a:xfrm>
          <a:prstGeom prst="roundRect">
            <a:avLst/>
          </a:prstGeom>
          <a:solidFill>
            <a:srgbClr val="2159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TOPMETAL-II</a:t>
            </a:r>
            <a:endParaRPr lang="zh-CN" altLang="en-US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50790C48-8968-4E0C-91AA-5D36E132AC83}"/>
              </a:ext>
            </a:extLst>
          </p:cNvPr>
          <p:cNvSpPr/>
          <p:nvPr/>
        </p:nvSpPr>
        <p:spPr>
          <a:xfrm>
            <a:off x="4381624" y="317870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471DC54-B1F8-4EDB-9F72-48B12AEE5436}"/>
              </a:ext>
            </a:extLst>
          </p:cNvPr>
          <p:cNvSpPr/>
          <p:nvPr/>
        </p:nvSpPr>
        <p:spPr>
          <a:xfrm>
            <a:off x="5389736" y="2702316"/>
            <a:ext cx="1800200" cy="1152128"/>
          </a:xfrm>
          <a:prstGeom prst="roundRect">
            <a:avLst/>
          </a:prstGeom>
          <a:solidFill>
            <a:srgbClr val="2159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ADC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FC990F-FDBB-447A-843F-625ACAB9F23F}"/>
              </a:ext>
            </a:extLst>
          </p:cNvPr>
          <p:cNvSpPr txBox="1"/>
          <p:nvPr/>
        </p:nvSpPr>
        <p:spPr>
          <a:xfrm>
            <a:off x="4237608" y="2786622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模拟电压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22D77AF7-5F75-4482-8DAE-0E1F3CA22F97}"/>
              </a:ext>
            </a:extLst>
          </p:cNvPr>
          <p:cNvSpPr/>
          <p:nvPr/>
        </p:nvSpPr>
        <p:spPr>
          <a:xfrm rot="5400000">
            <a:off x="6116965" y="4000781"/>
            <a:ext cx="45912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E8B5C6-3664-43F9-A6C2-C2E24F6AB665}"/>
              </a:ext>
            </a:extLst>
          </p:cNvPr>
          <p:cNvSpPr txBox="1"/>
          <p:nvPr/>
        </p:nvSpPr>
        <p:spPr>
          <a:xfrm>
            <a:off x="6495716" y="4032837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数字信号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D06494E-2847-44CD-9426-7CC109492001}"/>
              </a:ext>
            </a:extLst>
          </p:cNvPr>
          <p:cNvSpPr/>
          <p:nvPr/>
        </p:nvSpPr>
        <p:spPr>
          <a:xfrm>
            <a:off x="5436084" y="4509120"/>
            <a:ext cx="1800200" cy="1152128"/>
          </a:xfrm>
          <a:prstGeom prst="roundRect">
            <a:avLst/>
          </a:prstGeom>
          <a:solidFill>
            <a:srgbClr val="2159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FPGA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DE6C209-6589-461F-8208-EE73B49C827B}"/>
              </a:ext>
            </a:extLst>
          </p:cNvPr>
          <p:cNvSpPr/>
          <p:nvPr/>
        </p:nvSpPr>
        <p:spPr>
          <a:xfrm>
            <a:off x="1847528" y="1340768"/>
            <a:ext cx="8661648" cy="4896544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C099201-5103-48A4-9E0E-D3DB2784718C}"/>
              </a:ext>
            </a:extLst>
          </p:cNvPr>
          <p:cNvSpPr/>
          <p:nvPr/>
        </p:nvSpPr>
        <p:spPr>
          <a:xfrm>
            <a:off x="2293392" y="4446273"/>
            <a:ext cx="1800200" cy="1152128"/>
          </a:xfrm>
          <a:prstGeom prst="roundRect">
            <a:avLst/>
          </a:prstGeom>
          <a:solidFill>
            <a:srgbClr val="2159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其余数据采集</a:t>
            </a: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96935CA7-8BAA-4B6D-944A-B7C37429DEDE}"/>
              </a:ext>
            </a:extLst>
          </p:cNvPr>
          <p:cNvSpPr/>
          <p:nvPr/>
        </p:nvSpPr>
        <p:spPr>
          <a:xfrm>
            <a:off x="4381624" y="482550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01930F5-A1C4-4F6F-981D-5DCB9C5F98DE}"/>
              </a:ext>
            </a:extLst>
          </p:cNvPr>
          <p:cNvSpPr txBox="1"/>
          <p:nvPr/>
        </p:nvSpPr>
        <p:spPr>
          <a:xfrm>
            <a:off x="4237608" y="4433421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数字信号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1D4867-AD2D-4883-973D-8BD176D54940}"/>
              </a:ext>
            </a:extLst>
          </p:cNvPr>
          <p:cNvSpPr txBox="1"/>
          <p:nvPr/>
        </p:nvSpPr>
        <p:spPr>
          <a:xfrm>
            <a:off x="4093592" y="5717156"/>
            <a:ext cx="14298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星上数据获取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6A26CFEE-52FA-4B1B-93DC-251507C6F315}"/>
              </a:ext>
            </a:extLst>
          </p:cNvPr>
          <p:cNvSpPr txBox="1">
            <a:spLocks/>
          </p:cNvSpPr>
          <p:nvPr/>
        </p:nvSpPr>
        <p:spPr>
          <a:xfrm>
            <a:off x="7464153" y="188640"/>
            <a:ext cx="4608512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数据获取</a:t>
            </a:r>
          </a:p>
        </p:txBody>
      </p:sp>
    </p:spTree>
    <p:extLst>
      <p:ext uri="{BB962C8B-B14F-4D97-AF65-F5344CB8AC3E}">
        <p14:creationId xmlns:p14="http://schemas.microsoft.com/office/powerpoint/2010/main" val="69520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5015881" y="647115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883281C-382F-4A9B-A13B-0812F3269429}"/>
              </a:ext>
            </a:extLst>
          </p:cNvPr>
          <p:cNvSpPr txBox="1"/>
          <p:nvPr/>
        </p:nvSpPr>
        <p:spPr>
          <a:xfrm>
            <a:off x="1199456" y="1508202"/>
            <a:ext cx="5678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上有两个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探测器，在和观测原始数据率达到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675GB/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，远远超过卫星下发数据容量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1.5625GB/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天，所以需要进行星上数据压缩处理。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压缩后每天数据量为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0.154GB/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天压缩率为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0.023%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395DFD-4360-477E-900B-E2280A8A19E5}"/>
              </a:ext>
            </a:extLst>
          </p:cNvPr>
          <p:cNvSpPr/>
          <p:nvPr/>
        </p:nvSpPr>
        <p:spPr>
          <a:xfrm>
            <a:off x="384486" y="3425668"/>
            <a:ext cx="78717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固件中像素数据压缩采用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零压缩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图像腐蚀筛选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有效前后帧保留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①零压缩方法：对连续两帧的像素点数据作差，将差值过阈的像素数据保留；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②图像腐蚀筛选：为了滤除只包含电子学噪声的数据帧，对零压缩后的像素帧进行腐蚀筛选，保留真实有效的帧图像；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③有效前后帧保留，在①②的有效帧的基础上，保留这些有效帧前、后未过零压缩阈值的帧。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FCB70947-2A95-4C2F-8A2B-D34095B1BC94}"/>
              </a:ext>
            </a:extLst>
          </p:cNvPr>
          <p:cNvSpPr/>
          <p:nvPr/>
        </p:nvSpPr>
        <p:spPr>
          <a:xfrm>
            <a:off x="263352" y="3138864"/>
            <a:ext cx="7992888" cy="2604935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ECFE3544-78F2-4E82-9774-07A7747E000C}"/>
              </a:ext>
            </a:extLst>
          </p:cNvPr>
          <p:cNvSpPr txBox="1">
            <a:spLocks/>
          </p:cNvSpPr>
          <p:nvPr/>
        </p:nvSpPr>
        <p:spPr>
          <a:xfrm>
            <a:off x="7464153" y="188640"/>
            <a:ext cx="4608512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数据压缩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EFF1B2-6B8C-4B7C-8E92-6FCD04940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12266" r="24162" b="9980"/>
          <a:stretch/>
        </p:blipFill>
        <p:spPr>
          <a:xfrm>
            <a:off x="8580131" y="2336554"/>
            <a:ext cx="2975210" cy="28889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C65DB01-C620-4F8E-98DF-9435BD89E229}"/>
              </a:ext>
            </a:extLst>
          </p:cNvPr>
          <p:cNvSpPr txBox="1"/>
          <p:nvPr/>
        </p:nvSpPr>
        <p:spPr>
          <a:xfrm>
            <a:off x="9131632" y="1998000"/>
            <a:ext cx="1872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压缩后的在轨图像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60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8BCBC43-A2FD-4F06-921D-8B22F70D4005}"/>
              </a:ext>
            </a:extLst>
          </p:cNvPr>
          <p:cNvSpPr txBox="1"/>
          <p:nvPr/>
        </p:nvSpPr>
        <p:spPr>
          <a:xfrm>
            <a:off x="2325588" y="1688491"/>
            <a:ext cx="7845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嵌入式多媒体卡（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Embedded Multimedia Card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）具有速度快、掉电非易失性等特点，被用于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CXPD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立方星探测数据存储。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固件根据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eMMC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读写协议与立方星数据存储需求，将读写控制封装为了一个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FIFO IP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90DE27A-A35C-4507-B729-02EAEA540EDF}"/>
              </a:ext>
            </a:extLst>
          </p:cNvPr>
          <p:cNvSpPr/>
          <p:nvPr/>
        </p:nvSpPr>
        <p:spPr>
          <a:xfrm>
            <a:off x="1958138" y="1340768"/>
            <a:ext cx="8386334" cy="5040560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7EBC5680-A085-41FF-BB43-FFC3269B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789040"/>
            <a:ext cx="1140024" cy="11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A46452-BE6C-406A-9D84-1E231D928C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12446" y="2906848"/>
            <a:ext cx="5558295" cy="29030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DBBEFAD-D8AB-4505-A42E-DFB9DA343C3A}"/>
              </a:ext>
            </a:extLst>
          </p:cNvPr>
          <p:cNvSpPr txBox="1"/>
          <p:nvPr/>
        </p:nvSpPr>
        <p:spPr>
          <a:xfrm>
            <a:off x="2713885" y="580953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eMMC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81BC48-5273-4083-A17E-78E8B027713C}"/>
              </a:ext>
            </a:extLst>
          </p:cNvPr>
          <p:cNvSpPr txBox="1"/>
          <p:nvPr/>
        </p:nvSpPr>
        <p:spPr>
          <a:xfrm>
            <a:off x="6298985" y="580953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eMMC FIFO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固件结构图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9B2EEEE-2BA7-4E4A-AA46-246FFCE29938}"/>
              </a:ext>
            </a:extLst>
          </p:cNvPr>
          <p:cNvSpPr txBox="1">
            <a:spLocks/>
          </p:cNvSpPr>
          <p:nvPr/>
        </p:nvSpPr>
        <p:spPr>
          <a:xfrm>
            <a:off x="7464153" y="188640"/>
            <a:ext cx="4608512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-eMMC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715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C4976C20-6DC5-421E-A29C-6F52FD19364C}"/>
              </a:ext>
            </a:extLst>
          </p:cNvPr>
          <p:cNvSpPr txBox="1"/>
          <p:nvPr/>
        </p:nvSpPr>
        <p:spPr>
          <a:xfrm>
            <a:off x="2279577" y="6738687"/>
            <a:ext cx="448571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9070">
              <a:buSzPct val="171000"/>
              <a:buFont typeface="Gill Sans MT"/>
              <a:buChar char="•"/>
              <a:tabLst>
                <a:tab pos="190500" algn="l"/>
              </a:tabLst>
            </a:pPr>
            <a:endParaRPr sz="1675" dirty="0">
              <a:latin typeface="+mn-ea"/>
              <a:cs typeface="Gill Sans M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883281C-382F-4A9B-A13B-0812F3269429}"/>
              </a:ext>
            </a:extLst>
          </p:cNvPr>
          <p:cNvSpPr txBox="1"/>
          <p:nvPr/>
        </p:nvSpPr>
        <p:spPr>
          <a:xfrm>
            <a:off x="2963652" y="2692666"/>
            <a:ext cx="6480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eMMC BOOT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块：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载荷数据上传频率较低，并且需要完整保存所有数据，所以在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eMMC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中设计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BOOT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块用于存储每次开机、关机配置数据。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BOOT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块还可以把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eMMC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的读写性能提高。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eMMC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上电后第一次写入和读出时，有一段较长的忙信号时间（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1ms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），先进行一次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BOOT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块的读写，可以在正常写入读出时提前渡过第一个忙信号时间。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D4BB5E-CB39-4546-9E0E-E37D066F1152}"/>
              </a:ext>
            </a:extLst>
          </p:cNvPr>
          <p:cNvGrpSpPr/>
          <p:nvPr/>
        </p:nvGrpSpPr>
        <p:grpSpPr>
          <a:xfrm>
            <a:off x="3007282" y="4616863"/>
            <a:ext cx="6264696" cy="961958"/>
            <a:chOff x="1619672" y="4614328"/>
            <a:chExt cx="6264696" cy="96195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C4ABD03-26EA-4014-8FCA-6FFE22739F67}"/>
                </a:ext>
              </a:extLst>
            </p:cNvPr>
            <p:cNvSpPr/>
            <p:nvPr/>
          </p:nvSpPr>
          <p:spPr>
            <a:xfrm>
              <a:off x="1619672" y="4614328"/>
              <a:ext cx="6264696" cy="961958"/>
            </a:xfrm>
            <a:prstGeom prst="roundRect">
              <a:avLst/>
            </a:prstGeom>
            <a:solidFill>
              <a:srgbClr val="21596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B1D4B1C-3DEA-49C1-8EA6-B3A2E25759DA}"/>
                </a:ext>
              </a:extLst>
            </p:cNvPr>
            <p:cNvSpPr/>
            <p:nvPr/>
          </p:nvSpPr>
          <p:spPr>
            <a:xfrm>
              <a:off x="1701059" y="4663259"/>
              <a:ext cx="1142749" cy="86409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BOOT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74DD512-EB29-4B6C-801C-61DE2B71F682}"/>
                </a:ext>
              </a:extLst>
            </p:cNvPr>
            <p:cNvSpPr/>
            <p:nvPr/>
          </p:nvSpPr>
          <p:spPr>
            <a:xfrm>
              <a:off x="2925195" y="4663259"/>
              <a:ext cx="3519013" cy="8640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BB40A9E-B3BA-4750-9941-29D4B8139E39}"/>
                </a:ext>
              </a:extLst>
            </p:cNvPr>
            <p:cNvSpPr txBox="1"/>
            <p:nvPr/>
          </p:nvSpPr>
          <p:spPr>
            <a:xfrm>
              <a:off x="6512773" y="488378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eMMC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B9FC6A1-8E1B-433E-B287-B0E518A57001}"/>
              </a:ext>
            </a:extLst>
          </p:cNvPr>
          <p:cNvSpPr/>
          <p:nvPr/>
        </p:nvSpPr>
        <p:spPr>
          <a:xfrm>
            <a:off x="2495600" y="2348880"/>
            <a:ext cx="7416824" cy="3542828"/>
          </a:xfrm>
          <a:prstGeom prst="roundRect">
            <a:avLst/>
          </a:prstGeom>
          <a:noFill/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D29B4A-2B0D-4359-9AEA-89ED537667C1}"/>
              </a:ext>
            </a:extLst>
          </p:cNvPr>
          <p:cNvSpPr txBox="1"/>
          <p:nvPr/>
        </p:nvSpPr>
        <p:spPr>
          <a:xfrm>
            <a:off x="2545885" y="1401495"/>
            <a:ext cx="71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为了保证星上数据完整性，我们在固件中设计了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eMMC BOOT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块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多重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CRC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校验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等机制保证数据不丢失、不出错。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C4E04C5-EC93-4D5D-B69D-B6FF58B795BA}"/>
              </a:ext>
            </a:extLst>
          </p:cNvPr>
          <p:cNvSpPr txBox="1">
            <a:spLocks/>
          </p:cNvSpPr>
          <p:nvPr/>
        </p:nvSpPr>
        <p:spPr>
          <a:xfrm>
            <a:off x="7176120" y="188640"/>
            <a:ext cx="4896545" cy="49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数据存储设计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数据完整性</a:t>
            </a:r>
          </a:p>
        </p:txBody>
      </p:sp>
    </p:spTree>
    <p:extLst>
      <p:ext uri="{BB962C8B-B14F-4D97-AF65-F5344CB8AC3E}">
        <p14:creationId xmlns:p14="http://schemas.microsoft.com/office/powerpoint/2010/main" val="4206558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3724</TotalTime>
  <Words>1310</Words>
  <Application>Microsoft Office PowerPoint</Application>
  <PresentationFormat>宽屏</PresentationFormat>
  <Paragraphs>139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黑体</vt:lpstr>
      <vt:lpstr>宋体</vt:lpstr>
      <vt:lpstr>微软雅黑</vt:lpstr>
      <vt:lpstr>Arial</vt:lpstr>
      <vt:lpstr>Calibri</vt:lpstr>
      <vt:lpstr>Gill Sans MT</vt:lpstr>
      <vt:lpstr>Office 主题​​</vt:lpstr>
      <vt:lpstr>PowerPoint 演示文稿</vt:lpstr>
      <vt:lpstr>探测器简介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JINKAI</dc:creator>
  <cp:lastModifiedBy>Gavin Chan</cp:lastModifiedBy>
  <cp:revision>844</cp:revision>
  <dcterms:created xsi:type="dcterms:W3CDTF">2018-05-02T13:21:00Z</dcterms:created>
  <dcterms:modified xsi:type="dcterms:W3CDTF">2023-08-08T23:55:13Z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9C8EB495242B495C8405824E1C8E9474</vt:lpwstr>
  </property>
</Properties>
</file>