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4" r:id="rId3"/>
    <p:sldId id="584" r:id="rId5"/>
    <p:sldId id="640" r:id="rId6"/>
    <p:sldId id="625" r:id="rId7"/>
    <p:sldId id="637" r:id="rId8"/>
    <p:sldId id="639" r:id="rId9"/>
    <p:sldId id="602" r:id="rId10"/>
    <p:sldId id="654" r:id="rId11"/>
    <p:sldId id="641" r:id="rId12"/>
    <p:sldId id="607" r:id="rId13"/>
    <p:sldId id="608" r:id="rId14"/>
    <p:sldId id="609" r:id="rId15"/>
    <p:sldId id="599" r:id="rId16"/>
    <p:sldId id="619" r:id="rId17"/>
    <p:sldId id="618" r:id="rId18"/>
    <p:sldId id="621" r:id="rId19"/>
    <p:sldId id="587" r:id="rId20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084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_602_MCW" initials="MCW" lastIdx="20" clrIdx="0"/>
  <p:cmAuthor id="2" name="吴 风" initials="吴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112"/>
    <a:srgbClr val="7594C5"/>
    <a:srgbClr val="2B18B8"/>
    <a:srgbClr val="0000CC"/>
    <a:srgbClr val="0000FF"/>
    <a:srgbClr val="950001"/>
    <a:srgbClr val="FF8D56"/>
    <a:srgbClr val="FF9480"/>
    <a:srgbClr val="DDB2DF"/>
    <a:srgbClr val="94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5" autoAdjust="0"/>
    <p:restoredTop sz="87213" autoAdjust="0"/>
  </p:normalViewPr>
  <p:slideViewPr>
    <p:cSldViewPr showGuides="1">
      <p:cViewPr varScale="1">
        <p:scale>
          <a:sx n="73" d="100"/>
          <a:sy n="73" d="100"/>
        </p:scale>
        <p:origin x="96" y="62"/>
      </p:cViewPr>
      <p:guideLst>
        <p:guide orient="horz" pos="2084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67.xml"/><Relationship Id="rId26" Type="http://schemas.openxmlformats.org/officeDocument/2006/relationships/customXml" Target="../customXml/item1.xml"/><Relationship Id="rId25" Type="http://schemas.openxmlformats.org/officeDocument/2006/relationships/customXmlProps" Target="../customXml/itemProps6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3438442-84F3-424E-A075-6E854FE60E0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F6083C37-2752-6E4C-B2EF-ADA0E0D8B3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b="0" dirty="0">
              <a:latin typeface="+mn-ea"/>
              <a:ea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48F999-EA6C-4C90-AD81-FBBEE3A4C6FD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E25DF9-A24B-4F05-8D5C-83BAB4652B44}" type="slidenum">
              <a:rPr lang="en-US" altLang="zh-CN" smtClean="0">
                <a:latin typeface="Calibri" panose="020F0502020204030204" charset="0"/>
                <a:ea typeface="等线" panose="02010600030101010101" pitchFamily="2" charset="-122"/>
              </a:rPr>
            </a:fld>
            <a:endParaRPr lang="en-US" altLang="zh-CN">
              <a:latin typeface="Calibri" panose="020F050202020403020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83E9-44E3-5445-AFFA-0237D94FC9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EE7D-4394-AF4A-A2AC-5283551364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BEBD-8C39-5247-AB13-9A4B170740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1F16-5B11-EA40-940F-DF974E61C4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714382"/>
            <a:ext cx="10972800" cy="7032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95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C65-69E5-F54F-9120-D42CA9355AE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0" y="0"/>
            <a:ext cx="12192000" cy="9080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 panose="020B0A04020102020204" charset="0"/>
              </a:defRPr>
            </a:lvl1pPr>
          </a:lstStyle>
          <a:p>
            <a:pPr algn="ctr">
              <a:defRPr/>
            </a:pPr>
            <a:endParaRPr lang="zh-CN" altLang="en-US" sz="3600" b="1" kern="0" dirty="0"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6"/>
            <a:ext cx="12192000" cy="70326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anose="020B0502020202020204" pitchFamily="34" charset="0"/>
                <a:cs typeface="Verdana" panose="020B06040305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01452" y="6381750"/>
            <a:ext cx="59054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203-B858-FE4F-92B6-7CDD39693B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4CE-A046-A245-963D-74AF8CEC02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637B-F7DA-F44F-A4A3-DBEA992A9D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6B93-5189-634A-A68D-425BB947250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CD92-712C-644D-AA11-C84937388B2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6" y="92867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6" y="857234"/>
            <a:ext cx="6568053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2071679"/>
            <a:ext cx="4011084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157E-ECC5-6D40-8937-9BA8AA8B64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D18E-CE29-F342-A163-DC53AAFE01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M 2-2-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6197600"/>
            <a:ext cx="109855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4" y="908056"/>
            <a:ext cx="11137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4438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94438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94438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99B9F0C-414C-1540-ABA9-DBDBEDAD4DD7}" type="slidenum">
              <a:rPr lang="en-US" altLang="zh-CN"/>
            </a:fld>
            <a:endParaRPr lang="en-US" altLang="zh-CN"/>
          </a:p>
        </p:txBody>
      </p:sp>
      <p:sp>
        <p:nvSpPr>
          <p:cNvPr id="11" name="任意多边形 10"/>
          <p:cNvSpPr/>
          <p:nvPr/>
        </p:nvSpPr>
        <p:spPr bwMode="auto">
          <a:xfrm>
            <a:off x="0" y="6165851"/>
            <a:ext cx="12217400" cy="9461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5842000" y="6165856"/>
            <a:ext cx="6350000" cy="542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6" y="6210301"/>
            <a:ext cx="12240684" cy="647700"/>
            <a:chOff x="-19045" y="216550"/>
            <a:chExt cx="9180548" cy="649224"/>
          </a:xfrm>
        </p:grpSpPr>
        <p:sp>
          <p:nvSpPr>
            <p:cNvPr id="14" name="任意多边形 13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4439" y="6334125"/>
            <a:ext cx="1185756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Arial Black" panose="020B0A04020102020204" charset="0"/>
              </a:rPr>
              <a:t>    ASIPP   	                                         </a:t>
            </a:r>
            <a:r>
              <a:rPr lang="zh-CN" altLang="en-US" sz="2800" dirty="0">
                <a:solidFill>
                  <a:schemeClr val="accent2"/>
                </a:solidFill>
                <a:latin typeface="Arial Black" panose="020B0A04020102020204" charset="0"/>
              </a:rPr>
              <a:t>                     </a:t>
            </a:r>
            <a:r>
              <a:rPr lang="en-US" altLang="zh-CN" sz="2800" dirty="0">
                <a:solidFill>
                  <a:schemeClr val="accent2"/>
                </a:solidFill>
                <a:latin typeface="Arial Black" panose="020B0A04020102020204" charset="0"/>
              </a:rPr>
              <a:t>EAST</a:t>
            </a:r>
            <a:endParaRPr lang="zh-CN" altLang="en-US" dirty="0">
              <a:solidFill>
                <a:schemeClr val="accent2"/>
              </a:solidFill>
              <a:latin typeface="Arial Black" panose="020B0A0402010202020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"/>
            <a:ext cx="12192000" cy="8921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anose="02010609060101010101" pitchFamily="49" charset="-122"/>
          <a:cs typeface="黑体" panose="02010609060101010101" pitchFamily="49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anose="02010609060101010101" pitchFamily="49" charset="-122"/>
          <a:cs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anose="02010609060101010101" pitchFamily="49" charset="-122"/>
          <a:cs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anose="02010609060101010101" pitchFamily="49" charset="-122"/>
          <a:cs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anose="02010609060101010101" pitchFamily="49" charset="-122"/>
          <a:cs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华文中宋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15.png"/><Relationship Id="rId7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tags" Target="../tags/tag28.xml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image" Target="../media/image17.png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1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21.png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27.jpeg"/><Relationship Id="rId5" Type="http://schemas.openxmlformats.org/officeDocument/2006/relationships/tags" Target="../tags/tag5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5.xml"/><Relationship Id="rId1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29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3.jpeg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64.xml"/><Relationship Id="rId7" Type="http://schemas.openxmlformats.org/officeDocument/2006/relationships/image" Target="../media/image36.jpeg"/><Relationship Id="rId6" Type="http://schemas.openxmlformats.org/officeDocument/2006/relationships/tags" Target="../tags/tag63.xml"/><Relationship Id="rId5" Type="http://schemas.openxmlformats.org/officeDocument/2006/relationships/image" Target="../media/image35.jpeg"/><Relationship Id="rId4" Type="http://schemas.openxmlformats.org/officeDocument/2006/relationships/tags" Target="../tags/tag62.xml"/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5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sa.baidu.com/baike/w%3D268/sign=60243d351ed8bc3ec60801ccba8aa6c8/9345d688d43f8794a867c021d51b0ef41bd53a20.jpg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1060"/>
            <a:ext cx="808703" cy="8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56" descr="iland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2192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7" descr="http://aappsbulletin.org/img/201408/active_01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4"/>
          <a:stretch>
            <a:fillRect/>
          </a:stretch>
        </p:blipFill>
        <p:spPr bwMode="auto">
          <a:xfrm>
            <a:off x="2866522" y="981359"/>
            <a:ext cx="65309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NM 2-2-2"/>
          <p:cNvPicPr>
            <a:picLocks noChangeAspect="1" noChangeArrowheads="1"/>
          </p:cNvPicPr>
          <p:nvPr/>
        </p:nvPicPr>
        <p:blipFill>
          <a:blip r:embed="rId4" cstate="print"/>
          <a:srcRect l="7143" r="7143" b="4865"/>
          <a:stretch>
            <a:fillRect/>
          </a:stretch>
        </p:blipFill>
        <p:spPr bwMode="auto">
          <a:xfrm>
            <a:off x="11116724" y="34683"/>
            <a:ext cx="955940" cy="87404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973851" y="212611"/>
            <a:ext cx="10341136" cy="83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16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5405" y="1203325"/>
            <a:ext cx="12007215" cy="3953510"/>
          </a:xfrm>
          <a:prstGeom prst="rect">
            <a:avLst/>
          </a:prstGeom>
          <a:solidFill>
            <a:srgbClr val="FFFFFF">
              <a:alpha val="74117"/>
            </a:srgbClr>
          </a:solidFill>
          <a:ln w="9525">
            <a:solidFill>
              <a:schemeClr val="bg1"/>
            </a:solidFill>
            <a:miter lim="800000"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800" b="1" dirty="0">
              <a:solidFill>
                <a:srgbClr val="95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CN" sz="4000" b="1" dirty="0">
                <a:latin typeface="宋体" panose="02010600030101010101" pitchFamily="2" charset="-122"/>
                <a:sym typeface="+mn-ea"/>
              </a:rPr>
              <a:t>EAST</a:t>
            </a:r>
            <a:r>
              <a:rPr lang="zh-CN" altLang="en-US" sz="4000" b="1" dirty="0">
                <a:latin typeface="宋体" panose="02010600030101010101" pitchFamily="2" charset="-122"/>
                <a:sym typeface="+mn-ea"/>
              </a:rPr>
              <a:t>二维</a:t>
            </a:r>
            <a:r>
              <a:rPr lang="en-US" altLang="zh-CN" sz="4000" b="1" dirty="0">
                <a:latin typeface="宋体" panose="02010600030101010101" pitchFamily="2" charset="-122"/>
                <a:sym typeface="+mn-ea"/>
              </a:rPr>
              <a:t>硬X射线</a:t>
            </a:r>
            <a:r>
              <a:rPr lang="zh-CN" altLang="en-US" sz="4000" b="1" dirty="0">
                <a:latin typeface="宋体" panose="02010600030101010101" pitchFamily="2" charset="-122"/>
                <a:sym typeface="+mn-ea"/>
              </a:rPr>
              <a:t>实时</a:t>
            </a:r>
            <a:r>
              <a:rPr lang="zh-CN" altLang="en-US" sz="4000" b="1" dirty="0">
                <a:latin typeface="宋体" panose="02010600030101010101" pitchFamily="2" charset="-122"/>
                <a:sym typeface="+mn-ea"/>
              </a:rPr>
              <a:t>能谱</a:t>
            </a:r>
            <a:r>
              <a:rPr lang="zh-CN" altLang="en-US" sz="4000" b="1" dirty="0">
                <a:latin typeface="宋体" panose="02010600030101010101" pitchFamily="2" charset="-122"/>
                <a:sym typeface="+mn-ea"/>
              </a:rPr>
              <a:t>成像电子诊断系统设计</a:t>
            </a:r>
            <a:endParaRPr lang="en-US" altLang="zh-CN" sz="4000" b="1" u="sng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zh-CN" altLang="en-US" sz="1600" b="1" u="sng" dirty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副标题 2"/>
          <p:cNvSpPr>
            <a:spLocks noGrp="1"/>
          </p:cNvSpPr>
          <p:nvPr>
            <p:ph type="subTitle" idx="1"/>
          </p:nvPr>
        </p:nvSpPr>
        <p:spPr>
          <a:xfrm>
            <a:off x="191135" y="4490085"/>
            <a:ext cx="12049125" cy="2367915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cs typeface="+mn-cs"/>
                <a:sym typeface="+mn-ea"/>
              </a:rPr>
              <a:t>报告人：</a:t>
            </a:r>
            <a:r>
              <a:rPr lang="zh-CN" altLang="en-US" sz="3200" b="1" dirty="0">
                <a:cs typeface="+mn-cs"/>
                <a:sym typeface="+mn-ea"/>
              </a:rPr>
              <a:t>沈飊</a:t>
            </a:r>
            <a:endParaRPr lang="zh-CN" altLang="en-US" sz="3200" b="1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endParaRPr lang="en-US" altLang="zh-CN" sz="32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-49213" y="903288"/>
            <a:ext cx="12241213" cy="149225"/>
          </a:xfrm>
          <a:prstGeom prst="rect">
            <a:avLst/>
          </a:prstGeom>
          <a:solidFill>
            <a:srgbClr val="7594C5"/>
          </a:soli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pPr algn="ctr" defTabSz="4321175"/>
            <a:endParaRPr lang="zh-CN" altLang="zh-CN" sz="8500" i="1">
              <a:solidFill>
                <a:srgbClr val="1E3980"/>
              </a:solidFill>
            </a:endParaRPr>
          </a:p>
        </p:txBody>
      </p:sp>
    </p:spTree>
  </p:cSld>
  <p:clrMapOvr>
    <a:masterClrMapping/>
  </p:clrMapOvr>
  <p:transition advTm="99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圆角矩形 15"/>
          <p:cNvSpPr/>
          <p:nvPr/>
        </p:nvSpPr>
        <p:spPr>
          <a:xfrm>
            <a:off x="119380" y="2493010"/>
            <a:ext cx="10791825" cy="3610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63525" y="2564765"/>
            <a:ext cx="10523220" cy="3039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80" y="188595"/>
            <a:ext cx="11870055" cy="703580"/>
          </a:xfrm>
        </p:spPr>
        <p:txBody>
          <a:bodyPr/>
          <a:p>
            <a:pPr algn="l"/>
            <a:r>
              <a:rPr lang="zh-CN" altLang="en-US"/>
              <a:t>信号处理模块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3705" y="3284855"/>
            <a:ext cx="693420" cy="243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1585" y="3068955"/>
            <a:ext cx="716280" cy="495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0" y="3053715"/>
            <a:ext cx="472440" cy="510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56270" y="2780665"/>
            <a:ext cx="370205" cy="782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128250" y="2708910"/>
            <a:ext cx="389255" cy="8763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1136630" y="3053715"/>
            <a:ext cx="556260" cy="1423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/>
              <a:t>采集</a:t>
            </a:r>
            <a:endParaRPr lang="zh-CN" altLang="en-US" sz="3600" b="1"/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11208385" y="2996565"/>
            <a:ext cx="572135" cy="12960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3865" y="5661025"/>
            <a:ext cx="147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钨屏蔽体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407035" y="5085080"/>
            <a:ext cx="174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铝合金屏蔽体</a:t>
            </a:r>
            <a:endParaRPr lang="zh-CN" altLang="en-US"/>
          </a:p>
        </p:txBody>
      </p:sp>
      <p:pic>
        <p:nvPicPr>
          <p:cNvPr id="17" name="ECB019B1-382A-4266-B25C-5B523AA43C14-1" descr="wp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196340"/>
            <a:ext cx="11525250" cy="31172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1127125" y="4004945"/>
            <a:ext cx="1799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59.5keV</a:t>
            </a:r>
            <a:endParaRPr lang="en-US" sz="2800"/>
          </a:p>
          <a:p>
            <a:r>
              <a:rPr lang="zh-CN" altLang="en-US" sz="2800"/>
              <a:t>转换</a:t>
            </a:r>
            <a:r>
              <a:rPr lang="en-US" sz="2800"/>
              <a:t>-2pc</a:t>
            </a:r>
            <a:endParaRPr lang="en-US" sz="2800"/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5735955" y="1196340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±</a:t>
            </a:r>
            <a:r>
              <a:rPr lang="en-US" altLang="zh-CN" sz="2800"/>
              <a:t>5</a:t>
            </a:r>
            <a:r>
              <a:rPr lang="en-US" sz="2800"/>
              <a:t>V</a:t>
            </a:r>
            <a:endParaRPr lang="en-US" sz="2800"/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534035" y="1251585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-1000V</a:t>
            </a:r>
            <a:endParaRPr lang="en-US" sz="2800"/>
          </a:p>
        </p:txBody>
      </p:sp>
      <p:sp>
        <p:nvSpPr>
          <p:cNvPr id="21" name="右大括号 20"/>
          <p:cNvSpPr/>
          <p:nvPr/>
        </p:nvSpPr>
        <p:spPr>
          <a:xfrm rot="5400000">
            <a:off x="7066915" y="729615"/>
            <a:ext cx="325755" cy="6876415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6456680" y="4292600"/>
            <a:ext cx="1799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176V/V</a:t>
            </a:r>
            <a:endParaRPr lang="en-US" sz="2800"/>
          </a:p>
          <a:p>
            <a:r>
              <a:rPr lang="zh-CN" altLang="en-US" sz="2800"/>
              <a:t>脉宽</a:t>
            </a:r>
            <a:r>
              <a:rPr lang="en-US" altLang="zh-CN" sz="2800"/>
              <a:t>1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 charset="0"/>
                <a:ea typeface="MS Mincho" charset="0"/>
                <a:cs typeface="Calibri" panose="020F0502020204030204" charset="0"/>
                <a:sym typeface="+mn-ea"/>
              </a:rPr>
              <a:t>μs</a:t>
            </a:r>
            <a:endParaRPr lang="en-US" altLang="zh-CN" sz="2800">
              <a:solidFill>
                <a:schemeClr val="tx1"/>
              </a:solidFill>
              <a:latin typeface="Calibri" panose="020F0502020204030204" charset="0"/>
              <a:ea typeface="MS Mincho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zh-CN"/>
              <a:t>   </a:t>
            </a:r>
            <a:r>
              <a:rPr lang="zh-CN" altLang="en-US"/>
              <a:t>电子学以及采集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pic>
        <p:nvPicPr>
          <p:cNvPr id="17" name="内容占位符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7050" y="980440"/>
            <a:ext cx="1811655" cy="23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407670" y="3284855"/>
            <a:ext cx="2833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ym typeface="+mn-ea"/>
              </a:rPr>
              <a:t>信号处理模块（</a:t>
            </a:r>
            <a:r>
              <a:rPr lang="en-US" altLang="zh-CN" sz="2400">
                <a:sym typeface="+mn-ea"/>
              </a:rPr>
              <a:t>8*8</a:t>
            </a:r>
            <a:r>
              <a:rPr lang="zh-CN" sz="2400">
                <a:sym typeface="+mn-ea"/>
              </a:rPr>
              <a:t>）</a:t>
            </a:r>
            <a:endParaRPr lang="zh-CN" sz="2400"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7670" y="3716655"/>
            <a:ext cx="3164840" cy="203644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911860" y="5753100"/>
            <a:ext cx="2882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ym typeface="+mn-ea"/>
              </a:rPr>
              <a:t>采集机箱（</a:t>
            </a:r>
            <a:r>
              <a:rPr lang="en-US" altLang="zh-CN" sz="2400">
                <a:sym typeface="+mn-ea"/>
              </a:rPr>
              <a:t>16*4</a:t>
            </a:r>
            <a:r>
              <a:rPr lang="zh-CN" sz="2400">
                <a:sym typeface="+mn-ea"/>
              </a:rPr>
              <a:t>）</a:t>
            </a:r>
            <a:endParaRPr lang="zh-CN" sz="2400">
              <a:sym typeface="+mn-ea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648075" y="1052195"/>
            <a:ext cx="466725" cy="237617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95115" y="980440"/>
            <a:ext cx="56629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1.</a:t>
            </a:r>
            <a:r>
              <a:rPr lang="zh-CN" altLang="en-US" sz="2000" b="1"/>
              <a:t>电荷放大器，将负电荷信号转换成正电压信号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2.</a:t>
            </a:r>
            <a:r>
              <a:rPr lang="zh-CN" altLang="en-US" sz="2000" b="1"/>
              <a:t>极零相消电路，消除信号的拖尾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3.</a:t>
            </a:r>
            <a:r>
              <a:rPr lang="zh-CN" altLang="en-US" sz="2000" b="1"/>
              <a:t>同向放大器，将电压信号二次放大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4.</a:t>
            </a:r>
            <a:r>
              <a:rPr lang="zh-CN" altLang="en-US" sz="2000" b="1"/>
              <a:t>高斯成型电路，将脉冲信号整形为高斯脉冲</a:t>
            </a:r>
            <a:endParaRPr lang="zh-CN" altLang="en-US" sz="2000" b="1"/>
          </a:p>
        </p:txBody>
      </p:sp>
      <p:sp>
        <p:nvSpPr>
          <p:cNvPr id="7" name="左大括号 6"/>
          <p:cNvSpPr/>
          <p:nvPr>
            <p:custDataLst>
              <p:tags r:id="rId7"/>
            </p:custDataLst>
          </p:nvPr>
        </p:nvSpPr>
        <p:spPr>
          <a:xfrm>
            <a:off x="3700780" y="3716655"/>
            <a:ext cx="466725" cy="223710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151630" y="3486150"/>
            <a:ext cx="38900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1.</a:t>
            </a:r>
            <a:r>
              <a:rPr lang="zh-CN" altLang="en-US" sz="2000" b="1"/>
              <a:t>采集板卡</a:t>
            </a:r>
            <a:r>
              <a:rPr lang="en-US" altLang="zh-CN" sz="2000" b="1"/>
              <a:t> 10M/channel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2.</a:t>
            </a:r>
            <a:r>
              <a:rPr lang="zh-CN" altLang="en-US" sz="2000" b="1"/>
              <a:t>背板：主控和采集板卡供电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3.</a:t>
            </a:r>
            <a:r>
              <a:rPr lang="zh-CN" altLang="en-US" sz="2000" b="1"/>
              <a:t>主控：PXIe 主控制器板卡</a:t>
            </a:r>
            <a:endParaRPr lang="zh-CN" altLang="en-US" sz="2000" b="1"/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2000" b="1"/>
              <a:t>4.</a:t>
            </a:r>
            <a:r>
              <a:rPr lang="zh-CN" altLang="en-US" sz="2000" b="1"/>
              <a:t>其他：风扇</a:t>
            </a:r>
            <a:endParaRPr lang="zh-CN" altLang="en-US" sz="2000" b="1"/>
          </a:p>
        </p:txBody>
      </p:sp>
      <p:pic>
        <p:nvPicPr>
          <p:cNvPr id="9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80325" y="3500755"/>
            <a:ext cx="3753485" cy="25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pPr algn="l"/>
            <a:r>
              <a:rPr lang="en-US" altLang="zh-CN"/>
              <a:t>  </a:t>
            </a:r>
            <a:r>
              <a:rPr lang="zh-CN" altLang="en-US"/>
              <a:t>上位机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1052195"/>
            <a:ext cx="6617335" cy="4728210"/>
          </a:xfrm>
          <a:prstGeom prst="rect">
            <a:avLst/>
          </a:prstGeom>
        </p:spPr>
      </p:pic>
      <p:sp>
        <p:nvSpPr>
          <p:cNvPr id="8" name="左大括号 7"/>
          <p:cNvSpPr/>
          <p:nvPr>
            <p:custDataLst>
              <p:tags r:id="rId3"/>
            </p:custDataLst>
          </p:nvPr>
        </p:nvSpPr>
        <p:spPr>
          <a:xfrm>
            <a:off x="6960235" y="1374140"/>
            <a:ext cx="504825" cy="418465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65060" y="1484630"/>
            <a:ext cx="4580890" cy="4230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1.界面切换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2.硬件触发模式</a:t>
            </a:r>
            <a:r>
              <a:rPr lang="zh-CN" altLang="en-US"/>
              <a:t>下</a:t>
            </a:r>
            <a:r>
              <a:rPr lang="en-US" altLang="zh-CN"/>
              <a:t>UDP 通信设置与数据处理</a:t>
            </a:r>
            <a:endParaRPr lang="en-US" altLang="zh-CN"/>
          </a:p>
          <a:p>
            <a:r>
              <a:rPr lang="zh-CN" altLang="en-US"/>
              <a:t>（接收触发，获取炮号，放电时间）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3.软件触发模式</a:t>
            </a:r>
            <a:r>
              <a:rPr lang="zh-CN" altLang="en-US"/>
              <a:t>下</a:t>
            </a:r>
            <a:r>
              <a:rPr lang="en-US" altLang="zh-CN"/>
              <a:t>上位机采集开关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4.</a:t>
            </a:r>
            <a:r>
              <a:rPr lang="zh-CN" altLang="en-US"/>
              <a:t>阈值设置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5.</a:t>
            </a:r>
            <a:r>
              <a:rPr lang="zh-CN" altLang="en-US"/>
              <a:t>分时谱设置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6.</a:t>
            </a:r>
            <a:r>
              <a:rPr lang="zh-CN" altLang="en-US"/>
              <a:t>数据存储及回显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2" name="左大括号 11"/>
          <p:cNvSpPr/>
          <p:nvPr>
            <p:custDataLst>
              <p:tags r:id="rId4"/>
            </p:custDataLst>
          </p:nvPr>
        </p:nvSpPr>
        <p:spPr>
          <a:xfrm>
            <a:off x="8688705" y="1412240"/>
            <a:ext cx="504825" cy="50292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9120505" y="1124585"/>
            <a:ext cx="1541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/>
              <a:t>采集界面</a:t>
            </a:r>
            <a:endParaRPr lang="zh-CN" altLang="en-US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/>
              <a:t>回显界面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305" y="116205"/>
            <a:ext cx="3593465" cy="703580"/>
          </a:xfrm>
        </p:spPr>
        <p:txBody>
          <a:bodyPr/>
          <a:p>
            <a:pPr algn="l"/>
            <a:r>
              <a:rPr lang="zh-CN" altLang="en-US"/>
              <a:t>实验室放射源标定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154305" y="993140"/>
            <a:ext cx="664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使用不同放射源测试系统在不同能量段的线性度</a:t>
            </a:r>
            <a:endParaRPr lang="zh-CN" altLang="en-US" sz="2400" b="1"/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335280" y="1556385"/>
          <a:ext cx="46990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30"/>
                <a:gridCol w="1774190"/>
                <a:gridCol w="1630680"/>
              </a:tblGrid>
              <a:tr h="6337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放射源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峰值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(keV)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道址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5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CS137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667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177</a:t>
                      </a:r>
                      <a:endParaRPr lang="en-US" altLang="zh-CN" sz="2000"/>
                    </a:p>
                  </a:txBody>
                  <a:tcPr/>
                </a:tc>
              </a:tr>
              <a:tr h="490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EU152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344/244/121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94/65/32</a:t>
                      </a:r>
                      <a:endParaRPr lang="en-US" altLang="zh-CN" sz="2000"/>
                    </a:p>
                  </a:txBody>
                  <a:tcPr/>
                </a:tc>
              </a:tr>
              <a:tr h="6242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AM241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60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16</a:t>
                      </a:r>
                      <a:endParaRPr lang="en-US" altLang="zh-CN" sz="20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 descr="微信图片_20221114094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10" y="1485265"/>
            <a:ext cx="2037080" cy="211455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90" y="1453515"/>
            <a:ext cx="2831465" cy="21240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21630" y="3631565"/>
            <a:ext cx="194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Eu152</a:t>
            </a:r>
            <a:r>
              <a:rPr lang="zh-CN" altLang="en-US"/>
              <a:t>测量能谱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7824470" y="3599815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特征峰与道址线形图</a:t>
            </a:r>
            <a:endParaRPr 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770" y="116205"/>
            <a:ext cx="11842750" cy="703580"/>
          </a:xfrm>
        </p:spPr>
        <p:txBody>
          <a:bodyPr/>
          <a:p>
            <a:pPr algn="l"/>
            <a:r>
              <a:rPr lang="zh-CN" altLang="en-US"/>
              <a:t>实验结果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3525" y="908685"/>
            <a:ext cx="4897755" cy="4568825"/>
          </a:xfrm>
          <a:prstGeom prst="rect">
            <a:avLst/>
          </a:prstGeom>
        </p:spPr>
      </p:pic>
      <p:pic>
        <p:nvPicPr>
          <p:cNvPr id="7" name="图片 6" descr="card4_1-1.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15" y="980440"/>
            <a:ext cx="3133725" cy="23507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75910" y="3284855"/>
            <a:ext cx="328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单个采集卡四个通道能谱计数</a:t>
            </a:r>
            <a:endParaRPr lang="zh-CN" altLang="en-US"/>
          </a:p>
        </p:txBody>
      </p:sp>
      <p:pic>
        <p:nvPicPr>
          <p:cNvPr id="9" name="图片 8" descr="card4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95" y="949325"/>
            <a:ext cx="3310255" cy="24072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8688705" y="3284855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单卡单</a:t>
            </a:r>
            <a:r>
              <a:rPr lang="zh-CN" altLang="en-US"/>
              <a:t>通道能谱计数</a:t>
            </a:r>
            <a:endParaRPr lang="zh-CN" altLang="en-US"/>
          </a:p>
        </p:txBody>
      </p:sp>
      <p:pic>
        <p:nvPicPr>
          <p:cNvPr id="11" name="图片 10" descr="card4_2(1-1.5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10" y="3572510"/>
            <a:ext cx="3007360" cy="225552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63525" y="5588635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数据处理界面</a:t>
            </a:r>
            <a:endParaRPr lang="zh-CN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347970" y="5805170"/>
            <a:ext cx="3199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单卡通道</a:t>
            </a:r>
            <a:r>
              <a:rPr lang="en-US" altLang="zh-CN"/>
              <a:t>2</a:t>
            </a:r>
            <a:r>
              <a:rPr lang="zh-CN" altLang="en-US"/>
              <a:t>在</a:t>
            </a:r>
            <a:r>
              <a:rPr lang="en-US" altLang="zh-CN"/>
              <a:t>1-1.5s</a:t>
            </a:r>
            <a:r>
              <a:rPr lang="zh-CN" altLang="en-US"/>
              <a:t>能谱计数</a:t>
            </a:r>
            <a:endParaRPr lang="zh-CN" altLang="en-US"/>
          </a:p>
        </p:txBody>
      </p:sp>
      <p:pic>
        <p:nvPicPr>
          <p:cNvPr id="14" name="图片 13" descr="card4_2_100keV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170" y="3653155"/>
            <a:ext cx="2806700" cy="210502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8688705" y="5805170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卡</a:t>
            </a:r>
            <a:r>
              <a:rPr lang="en-US" altLang="zh-CN"/>
              <a:t>4</a:t>
            </a:r>
            <a:r>
              <a:rPr lang="zh-CN" altLang="en-US"/>
              <a:t>通道</a:t>
            </a:r>
            <a:r>
              <a:rPr lang="en-US" altLang="zh-CN"/>
              <a:t>2 100keV</a:t>
            </a:r>
            <a:r>
              <a:rPr lang="zh-CN" altLang="en-US"/>
              <a:t>计数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/>
              <a:t>实验结果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7" name="内容占位符 6"/>
          <p:cNvSpPr/>
          <p:nvPr>
            <p:ph idx="1"/>
          </p:nvPr>
        </p:nvSpPr>
        <p:spPr>
          <a:xfrm>
            <a:off x="47625" y="908685"/>
            <a:ext cx="12084685" cy="5220335"/>
          </a:xfrm>
        </p:spPr>
        <p:txBody>
          <a:bodyPr/>
          <a:p>
            <a:r>
              <a:rPr lang="en-US" altLang="zh-CN"/>
              <a:t>#</a:t>
            </a:r>
            <a:r>
              <a:rPr lang="zh-CN" altLang="en-US">
                <a:sym typeface="+mn-ea"/>
              </a:rPr>
              <a:t>122531</a:t>
            </a:r>
            <a:r>
              <a:rPr lang="en-US" altLang="zh-CN">
                <a:sym typeface="+mn-ea"/>
              </a:rPr>
              <a:t> (40-100keV) </a:t>
            </a:r>
            <a:r>
              <a:rPr lang="zh-CN" altLang="en-US">
                <a:sym typeface="+mn-ea"/>
              </a:rPr>
              <a:t>爬升段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pic>
        <p:nvPicPr>
          <p:cNvPr id="9" name="图片 6" descr="参数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770" y="1346200"/>
            <a:ext cx="6555105" cy="40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536180" y="3068955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1-1.6s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0272395" y="3044825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1-1.1s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7536180" y="5575300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1.2-1.3s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0272395" y="5588635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1.3-1.4s</a:t>
            </a:r>
            <a:endParaRPr lang="en-US" altLang="zh-CN"/>
          </a:p>
        </p:txBody>
      </p:sp>
      <p:pic>
        <p:nvPicPr>
          <p:cNvPr id="3" name="图片 2" descr="1-1.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90" y="1115060"/>
            <a:ext cx="2604135" cy="1953895"/>
          </a:xfrm>
          <a:prstGeom prst="rect">
            <a:avLst/>
          </a:prstGeom>
        </p:spPr>
      </p:pic>
      <p:pic>
        <p:nvPicPr>
          <p:cNvPr id="5" name="图片 4" descr="1-1.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2305" y="1124585"/>
            <a:ext cx="2458085" cy="1843405"/>
          </a:xfrm>
          <a:prstGeom prst="rect">
            <a:avLst/>
          </a:prstGeom>
        </p:spPr>
      </p:pic>
      <p:pic>
        <p:nvPicPr>
          <p:cNvPr id="6" name="图片 5" descr="1.2-1.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725" y="3581400"/>
            <a:ext cx="2627630" cy="1971040"/>
          </a:xfrm>
          <a:prstGeom prst="rect">
            <a:avLst/>
          </a:prstGeom>
        </p:spPr>
      </p:pic>
      <p:pic>
        <p:nvPicPr>
          <p:cNvPr id="8" name="图片 7" descr="1.3-1.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1830" y="3601720"/>
            <a:ext cx="2448560" cy="1836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/>
              <a:t>实验结果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7" name="内容占位符 6"/>
          <p:cNvSpPr/>
          <p:nvPr>
            <p:ph idx="1"/>
          </p:nvPr>
        </p:nvSpPr>
        <p:spPr>
          <a:xfrm>
            <a:off x="47625" y="908685"/>
            <a:ext cx="12084685" cy="5220335"/>
          </a:xfrm>
        </p:spPr>
        <p:txBody>
          <a:bodyPr/>
          <a:p>
            <a:r>
              <a:rPr lang="en-US" altLang="zh-CN"/>
              <a:t>#</a:t>
            </a:r>
            <a:r>
              <a:rPr lang="zh-CN" altLang="en-US">
                <a:sym typeface="+mn-ea"/>
              </a:rPr>
              <a:t>122531</a:t>
            </a:r>
            <a:r>
              <a:rPr lang="en-US" altLang="zh-CN">
                <a:sym typeface="+mn-ea"/>
              </a:rPr>
              <a:t> (40-100keV) </a:t>
            </a:r>
            <a:r>
              <a:rPr lang="zh-CN" altLang="en-US">
                <a:sym typeface="+mn-ea"/>
              </a:rPr>
              <a:t>平顶</a:t>
            </a:r>
            <a:r>
              <a:rPr lang="zh-CN" altLang="en-US">
                <a:sym typeface="+mn-ea"/>
              </a:rPr>
              <a:t>段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pic>
        <p:nvPicPr>
          <p:cNvPr id="9" name="图片 6" descr="参数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770" y="1346200"/>
            <a:ext cx="6555105" cy="409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4-9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980440"/>
            <a:ext cx="2854325" cy="214058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824470" y="3068955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4-9s</a:t>
            </a:r>
            <a:endParaRPr lang="en-US" altLang="zh-CN"/>
          </a:p>
        </p:txBody>
      </p:sp>
      <p:pic>
        <p:nvPicPr>
          <p:cNvPr id="8" name="图片 7" descr="7.5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435" y="3429000"/>
            <a:ext cx="2869565" cy="21526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0200640" y="5588635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7.5-9s</a:t>
            </a:r>
            <a:endParaRPr lang="en-US" altLang="zh-CN"/>
          </a:p>
        </p:txBody>
      </p:sp>
      <p:pic>
        <p:nvPicPr>
          <p:cNvPr id="11" name="图片 10" descr="6-7.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480" y="3437255"/>
            <a:ext cx="2689860" cy="201803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7752080" y="5516880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6-7.5s</a:t>
            </a:r>
            <a:endParaRPr lang="en-US" altLang="zh-CN"/>
          </a:p>
        </p:txBody>
      </p:sp>
      <p:pic>
        <p:nvPicPr>
          <p:cNvPr id="14" name="图片 13" descr="4-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2610" y="1052195"/>
            <a:ext cx="2687955" cy="201676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10252710" y="3069590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4-6s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院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85750"/>
            <a:ext cx="8159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1" descr="http://aappsbulletin.org/img/201408/active_01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5881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68" y="3523283"/>
            <a:ext cx="63007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/>
          <p:nvPr/>
        </p:nvSpPr>
        <p:spPr bwMode="auto">
          <a:xfrm>
            <a:off x="6924675" y="1844675"/>
            <a:ext cx="3635375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4" rIns="91429" bIns="45714" anchor="ctr"/>
          <a:lstStyle/>
          <a:p>
            <a:pPr algn="r" eaLnBrk="0" fontAlgn="auto" hangingPunct="0">
              <a:lnSpc>
                <a:spcPct val="120000"/>
              </a:lnSpc>
              <a:defRPr/>
            </a:pPr>
            <a:r>
              <a:rPr lang="en-US" altLang="zh-CN" sz="4800" i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Thank you!</a:t>
            </a:r>
            <a:endParaRPr lang="en-US" altLang="zh-CN" sz="4800" i="1" noProof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439" name="图片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09963"/>
            <a:ext cx="3071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 txBox="1"/>
          <p:nvPr/>
        </p:nvSpPr>
        <p:spPr bwMode="auto">
          <a:xfrm>
            <a:off x="1774825" y="2852738"/>
            <a:ext cx="8786813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4" rIns="91429" bIns="45714" anchor="ctr"/>
          <a:lstStyle/>
          <a:p>
            <a:pPr algn="ctr" eaLnBrk="0" fontAlgn="auto" hangingPunct="0">
              <a:defRPr/>
            </a:pPr>
            <a:endParaRPr lang="en-US" altLang="zh-CN" sz="3200" noProof="1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8441" name="矩形 2"/>
          <p:cNvSpPr>
            <a:spLocks noChangeArrowheads="1"/>
          </p:cNvSpPr>
          <p:nvPr/>
        </p:nvSpPr>
        <p:spPr bwMode="auto">
          <a:xfrm>
            <a:off x="1667668" y="5551488"/>
            <a:ext cx="596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EAST – Test Bed for ITER &amp; CFETR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0270" y="188595"/>
            <a:ext cx="11301730" cy="703580"/>
          </a:xfrm>
        </p:spPr>
        <p:txBody>
          <a:bodyPr/>
          <a:p>
            <a:pPr algn="l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0" y="908050"/>
            <a:ext cx="4876800" cy="4968875"/>
          </a:xfrm>
        </p:spPr>
        <p:txBody>
          <a:bodyPr/>
          <a:p>
            <a:endParaRPr lang="zh-CN" altLang="en-US" dirty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27050" y="944245"/>
            <a:ext cx="4876800" cy="4968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ts val="400"/>
              </a:spcBef>
              <a:spcAft>
                <a:spcPts val="300"/>
              </a:spcAft>
              <a:buChar char="•"/>
              <a:defRPr kumimoji="1" sz="2400" b="1" baseline="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CN" altLang="en-US" dirty="0"/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95325" y="1196340"/>
            <a:ext cx="51282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项目介绍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系统设计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实验结果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1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595"/>
            <a:ext cx="2954655" cy="703580"/>
          </a:xfrm>
        </p:spPr>
        <p:txBody>
          <a:bodyPr/>
          <a:p>
            <a:r>
              <a:rPr lang="zh-CN" altLang="en-US"/>
              <a:t>项目意义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0" y="908050"/>
            <a:ext cx="11310620" cy="5145405"/>
          </a:xfrm>
        </p:spPr>
        <p:txBody>
          <a:bodyPr/>
          <a:p>
            <a:pPr marL="0" indent="0">
              <a:buNone/>
            </a:pPr>
            <a:r>
              <a:rPr lang="zh-CN" altLang="en-US" sz="2800" b="0"/>
              <a:t>在托卡马克装置中，低杂波是提供等离子体电流驱动和辅助加热手段之一。在低杂波驱动过程中，共振电子通过朗道阻尼从低杂波中吸收能量，转换成为快电子。快电子的韧致辐射能量范围在</a:t>
            </a:r>
            <a:r>
              <a:rPr lang="en-US" altLang="zh-CN" sz="2800" b="0"/>
              <a:t>20-200keV</a:t>
            </a:r>
            <a:r>
              <a:rPr lang="zh-CN" altLang="en-US" sz="2800" b="0"/>
              <a:t>，在硬</a:t>
            </a:r>
            <a:r>
              <a:rPr lang="en-US" altLang="zh-CN" sz="2800" b="0"/>
              <a:t>X</a:t>
            </a:r>
            <a:r>
              <a:rPr lang="zh-CN" altLang="en-US" sz="2800" b="0"/>
              <a:t>射线能量段，因此通过测量硬</a:t>
            </a:r>
            <a:r>
              <a:rPr lang="en-US" altLang="zh-CN" sz="2800" b="0"/>
              <a:t>X</a:t>
            </a:r>
            <a:r>
              <a:rPr lang="zh-CN" altLang="en-US" sz="2800" b="0"/>
              <a:t>射线随时间变化的空间分布和能量分布，可以推测低杂波沉积位置信息。</a:t>
            </a:r>
            <a:endParaRPr lang="zh-CN" altLang="en-US" sz="2800" b="0"/>
          </a:p>
          <a:p>
            <a:endParaRPr lang="zh-CN" altLang="en-US" sz="2800" b="0"/>
          </a:p>
          <a:p>
            <a:pPr marL="0" indent="0">
              <a:buNone/>
            </a:pPr>
            <a:r>
              <a:rPr lang="zh-CN" altLang="en-US" sz="2800" b="0">
                <a:sym typeface="+mn-ea"/>
              </a:rPr>
              <a:t>目前</a:t>
            </a:r>
            <a:r>
              <a:rPr lang="en-US" altLang="zh-CN" sz="2800" b="0">
                <a:sym typeface="+mn-ea"/>
              </a:rPr>
              <a:t>EAST</a:t>
            </a:r>
            <a:r>
              <a:rPr lang="zh-CN" altLang="en-US" sz="2800" b="0">
                <a:sym typeface="+mn-ea"/>
              </a:rPr>
              <a:t>上已经搭建了极向视场下（垂直和水平）一维硬</a:t>
            </a:r>
            <a:r>
              <a:rPr lang="en-US" altLang="zh-CN" sz="2800" b="0">
                <a:sym typeface="+mn-ea"/>
              </a:rPr>
              <a:t>X</a:t>
            </a:r>
            <a:r>
              <a:rPr lang="zh-CN" altLang="en-US" sz="2800" b="0">
                <a:sym typeface="+mn-ea"/>
              </a:rPr>
              <a:t>射线诊断系统，由于</a:t>
            </a:r>
            <a:r>
              <a:rPr lang="zh-CN" altLang="en-US" sz="2800" b="0">
                <a:sym typeface="+mn-ea"/>
              </a:rPr>
              <a:t>快电子韧致辐射的硬</a:t>
            </a:r>
            <a:r>
              <a:rPr lang="en-US" altLang="zh-CN" sz="2800" b="0">
                <a:sym typeface="+mn-ea"/>
              </a:rPr>
              <a:t>X</a:t>
            </a:r>
            <a:r>
              <a:rPr lang="zh-CN" altLang="en-US" sz="2800" b="0">
                <a:sym typeface="+mn-ea"/>
              </a:rPr>
              <a:t>射线具有空间不均匀性，且主要发射方向在低杂波入射方向，现有系统无法测量全部硬</a:t>
            </a:r>
            <a:r>
              <a:rPr lang="en-US" altLang="zh-CN" sz="2800" b="0">
                <a:sym typeface="+mn-ea"/>
              </a:rPr>
              <a:t>X</a:t>
            </a:r>
            <a:r>
              <a:rPr lang="zh-CN" altLang="en-US" sz="2800" b="0">
                <a:sym typeface="+mn-ea"/>
              </a:rPr>
              <a:t>射线</a:t>
            </a:r>
            <a:r>
              <a:rPr lang="zh-CN" altLang="en-US" sz="2800" b="0">
                <a:sym typeface="+mn-ea"/>
              </a:rPr>
              <a:t>，为了精确测量快电子分布，在切向方向上搭建了一套二维硬</a:t>
            </a:r>
            <a:r>
              <a:rPr lang="en-US" altLang="zh-CN" sz="2800" b="0">
                <a:sym typeface="+mn-ea"/>
              </a:rPr>
              <a:t>X</a:t>
            </a:r>
            <a:r>
              <a:rPr lang="zh-CN" altLang="en-US" sz="2800" b="0">
                <a:sym typeface="+mn-ea"/>
              </a:rPr>
              <a:t>射线诊断系统。</a:t>
            </a:r>
            <a:endParaRPr lang="zh-CN" altLang="en-US" sz="2800" b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80" y="116840"/>
            <a:ext cx="3442970" cy="703580"/>
          </a:xfrm>
        </p:spPr>
        <p:txBody>
          <a:bodyPr/>
          <a:p>
            <a:pPr algn="l"/>
            <a:r>
              <a:rPr lang="zh-CN" altLang="en-US"/>
              <a:t>理论基础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27050" y="908050"/>
                <a:ext cx="11137900" cy="5241290"/>
              </a:xfrm>
            </p:spPr>
            <p:txBody>
              <a:bodyPr/>
              <a:p>
                <a:pPr algn="l">
                  <a:buClrTx/>
                  <a:buSzTx/>
                  <a:buFontTx/>
                </a:pPr>
                <a:r>
                  <a:rPr lang="zh-CN" altLang="en-US" sz="2400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在t1-t2时间,E0±∆E</a:t>
                </a:r>
                <a:r>
                  <a:rPr lang="en-US" altLang="zh-CN" sz="2400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/2</a:t>
                </a:r>
                <a:r>
                  <a:rPr lang="zh-CN" altLang="en-US" sz="2400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能量范围内，硬X射线能谱计数</a:t>
                </a:r>
                <a:r>
                  <a:rPr lang="en-US" altLang="zh-CN" sz="2400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en-US" altLang="zh-CN" sz="2400" b="0" baseline="-25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E0</a:t>
                </a:r>
                <a:r>
                  <a:rPr lang="zh-CN" altLang="en-US" sz="2400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可以表示为：</a:t>
                </a:r>
                <a:endParaRPr lang="zh-CN" altLang="en-US" sz="2400" b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𝑵</m:t>
                    </m:r>
                    <m:r>
                      <a:rPr lang="en-US" altLang="zh-CN" i="1" baseline="-25000">
                        <a:latin typeface="Cambria Math" panose="02040503050406030204" charset="0"/>
                        <a:cs typeface="Cambria Math" panose="02040503050406030204" charset="0"/>
                      </a:rPr>
                      <m:t>𝑬</m:t>
                    </m:r>
                    <m:r>
                      <a:rPr lang="en-US" altLang="zh-CN" i="1" baseline="-25000">
                        <a:latin typeface="Cambria Math" panose="02040503050406030204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𝒅𝒕</m:t>
                        </m:r>
                      </m:e>
                    </m:nary>
                    <m:nary>
                      <m:naryPr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𝒅𝑵</m:t>
                            </m:r>
                            <m:r>
                              <a:rPr lang="en-US" altLang="zh-CN" i="1" baseline="-2500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𝑬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𝒕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𝑬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𝒅𝒕𝒅𝑬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𝒅𝑬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>
                  <a:buClrTx/>
                  <a:buSzTx/>
                  <a:buFontTx/>
                  <a:buNone/>
                </a:pP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dNE</m:t>
                    </m:r>
                    <m: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/dt</a:t>
                </a:r>
                <a14:m>
                  <m:oMath xmlns:m="http://schemas.openxmlformats.org/officeDocument/2006/math">
                    <m: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r>
                      <m:rPr>
                        <m:sty m:val="p"/>
                      </m:rPr>
                      <a:rPr lang="zh-CN" altLang="en-US" b="0">
                        <a:latin typeface="Cambria Math" panose="02040503050406030204" charset="0"/>
                        <a:cs typeface="Cambria Math" panose="02040503050406030204" charset="0"/>
                      </a:rPr>
                      <m:t>E</m:t>
                    </m:r>
                  </m:oMath>
                </a14:m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是被诊断系统测量得到的量</a:t>
                </a:r>
                <a:r>
                  <a:rPr lang="en-US" altLang="zh-CN" b="0">
                    <a:latin typeface="Cambria Math" panose="02040503050406030204" charset="0"/>
                    <a:cs typeface="Cambria Math" panose="02040503050406030204" charset="0"/>
                  </a:rPr>
                  <a:t>;</a:t>
                </a:r>
                <a:endParaRPr lang="en-US" altLang="zh-CN" b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𝒅𝑵</m:t>
                        </m:r>
                        <m:r>
                          <a:rPr lang="en-US" altLang="zh-CN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𝒅𝒕𝒅𝑬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</m:sub>
                      <m:sup>
                        <m:r>
                          <a:rPr i="1">
                            <a:latin typeface="Cambria Math" panose="02040503050406030204" charset="0"/>
                          </a:rPr>
                          <m:t>∞</m:t>
                        </m:r>
                      </m:sup>
                      <m:e>
                        <m:r>
                          <a:rPr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  <m:r>
                          <a:rPr lang="en-US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𝑨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  <m:r>
                          <a:rPr lang="en-US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𝑫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𝑮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𝒅𝑵</m:t>
                            </m:r>
                            <m:r>
                              <a:rPr lang="en-US" i="1" baseline="-2500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𝒌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𝒕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𝒌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𝒅𝒕𝒅𝒌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charset="0"/>
                      </a:rPr>
                      <m:t>𝒅𝒌</m:t>
                    </m:r>
                  </m:oMath>
                </a14:m>
                <a:endParaRPr lang="en-US" i="1">
                  <a:latin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i="1">
                        <a:latin typeface="Cambria Math" panose="02040503050406030204" charset="0"/>
                        <a:cs typeface="Cambria Math" panose="02040503050406030204" charset="0"/>
                      </a:rPr>
                      <m:t>𝜂</m:t>
                    </m:r>
                    <m:r>
                      <a:rPr lang="en-US" i="1" baseline="-2500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𝒌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b="0" baseline="-25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能量为</a:t>
                </a:r>
                <a:r>
                  <a:rPr lang="en-US" altLang="zh-CN" b="0">
                    <a:latin typeface="Cambria Math" panose="02040503050406030204" charset="0"/>
                    <a:cs typeface="Cambria Math" panose="02040503050406030204" charset="0"/>
                  </a:rPr>
                  <a:t>k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的硬</a:t>
                </a:r>
                <a:r>
                  <a:rPr lang="en-US" altLang="zh-CN" b="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射线沿视场传输系数；</a:t>
                </a:r>
                <a:endParaRPr lang="zh-CN" altLang="en-US" b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𝟏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i="1">
                        <a:latin typeface="Cambria Math" panose="02040503050406030204" charset="0"/>
                        <a:cs typeface="Cambria Math" panose="02040503050406030204" charset="0"/>
                      </a:rPr>
                      <m:t>𝜂</m:t>
                    </m:r>
                    <m:r>
                      <a:rPr lang="en-US" i="1" baseline="-25000">
                        <a:latin typeface="Cambria Math" panose="02040503050406030204" charset="0"/>
                        <a:cs typeface="Cambria Math" panose="02040503050406030204" charset="0"/>
                      </a:rPr>
                      <m:t>𝑫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𝒌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 探测器能量响应效率系数；</m:t>
                    </m:r>
                  </m:oMath>
                </a14:m>
                <a:endParaRPr 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 b="0">
                    <a:latin typeface="Cambria Math" panose="02040503050406030204" charset="0"/>
                    <a:cs typeface="Cambria Math" panose="02040503050406030204" charset="0"/>
                  </a:rPr>
                  <a:t>G(k,E) 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</a:rPr>
                  <a:t>测量系统的归一化响应函数；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引入空间体积变量探测器体积</a:t>
                </a:r>
                <a:r>
                  <a:rPr lang="zh-CN" altLang="en-US" b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∆V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和探测器视场扩散角</a:t>
                </a:r>
                <a:r>
                  <a:rPr lang="zh-CN" altLang="en-US" b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∆Ω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，等离子体位置</a:t>
                </a:r>
                <a:r>
                  <a:rPr lang="zh-CN" altLang="en-US" b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</a:t>
                </a:r>
                <a:r>
                  <a:rPr lang="zh-CN" altLang="en-US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,视场线和磁力线的角度</a:t>
                </a:r>
                <a:r>
                  <a:rPr lang="zh-CN" altLang="en-US" b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θ</a:t>
                </a:r>
                <a:r>
                  <a:rPr lang="en-US" altLang="zh-CN" b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;</a:t>
                </a:r>
                <a:endParaRPr lang="zh-CN" altLang="en-US" b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𝒅𝑵</m:t>
                        </m:r>
                        <m:r>
                          <a:rPr lang="en-US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𝒅𝒕𝒅𝒌</m:t>
                        </m:r>
                      </m:den>
                    </m:f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𝑽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𝒌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𝒅𝑽</m:t>
                        </m:r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𝒅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𝜴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𝒌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𝒅𝑵𝒌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𝒕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𝒌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zh-CN" altLang="en-US" b="0">
                                    <a:latin typeface="Calibri" panose="020F0502020204030204" charset="0"/>
                                    <a:cs typeface="Calibri" panose="020F0502020204030204" charset="0"/>
                                    <a:sym typeface="+mn-ea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𝒅𝒕𝒅𝒌𝒅𝑽𝒅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𝜴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𝜴</m:t>
                    </m:r>
                  </m:oMath>
                </a14:m>
                <a:endParaRPr 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 b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050" y="908050"/>
                <a:ext cx="11137900" cy="524129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" y="99060"/>
            <a:ext cx="11730990" cy="703580"/>
          </a:xfrm>
        </p:spPr>
        <p:txBody>
          <a:bodyPr/>
          <a:p>
            <a:pPr algn="l"/>
            <a:r>
              <a:rPr lang="zh-CN" altLang="en-US"/>
              <a:t>系统评判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25" y="1556385"/>
            <a:ext cx="3684270" cy="585470"/>
          </a:xfrm>
        </p:spPr>
        <p:txBody>
          <a:bodyPr/>
          <a:p>
            <a:pPr marL="0" indent="0">
              <a:buNone/>
            </a:pPr>
            <a:r>
              <a:rPr lang="zh-CN" altLang="en-US"/>
              <a:t>评判诊断系统的三个参数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6" name="左大括号 5"/>
          <p:cNvSpPr/>
          <p:nvPr>
            <p:custDataLst>
              <p:tags r:id="rId1"/>
            </p:custDataLst>
          </p:nvPr>
        </p:nvSpPr>
        <p:spPr>
          <a:xfrm>
            <a:off x="3575685" y="1052195"/>
            <a:ext cx="466725" cy="155067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42410" y="908685"/>
                <a:ext cx="5287645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indent="0" eaLnBrk="1" latinLnBrk="0" hangingPunct="1">
                  <a:lnSpc>
                    <a:spcPct val="150000"/>
                  </a:lnSpc>
                </a:pPr>
                <a:r>
                  <a:rPr lang="zh-CN" altLang="en-US" sz="2400">
                    <a:solidFill>
                      <a:schemeClr val="tx1"/>
                    </a:solidFill>
                  </a:rPr>
                  <a:t>时间分辨率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∆</m:t>
                    </m:r>
                  </m:oMath>
                </a14:m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400">
                  <a:solidFill>
                    <a:schemeClr val="tx1"/>
                  </a:solidFill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</a:pPr>
                <a:r>
                  <a:rPr lang="zh-CN" altLang="en-US" sz="2400"/>
                  <a:t>空间分辨率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∆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</a:rPr>
                  <a:t>r    </a:t>
                </a:r>
                <a:endParaRPr lang="zh-CN" altLang="en-US" sz="2400"/>
              </a:p>
              <a:p>
                <a:pPr marL="0" indent="0" eaLnBrk="1" latinLnBrk="0" hangingPunct="1">
                  <a:lnSpc>
                    <a:spcPct val="150000"/>
                  </a:lnSpc>
                </a:pPr>
                <a:r>
                  <a:rPr lang="zh-CN" altLang="en-US" sz="2400">
                    <a:solidFill>
                      <a:schemeClr val="tx1"/>
                    </a:solidFill>
                  </a:rPr>
                  <a:t>能量分辨率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∆</m:t>
                    </m:r>
                  </m:oMath>
                </a14:m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    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042410" y="908685"/>
                <a:ext cx="5287645" cy="1753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47625" y="2852420"/>
                <a:ext cx="12121515" cy="34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对于硬</a:t>
                </a:r>
                <a:r>
                  <a:rPr lang="en-US" altLang="zh-CN" sz="2400"/>
                  <a:t>X</a:t>
                </a:r>
                <a:r>
                  <a:rPr lang="zh-CN" altLang="en-US" sz="2400"/>
                  <a:t>射线测量系统所需的时间分辨率以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快电子的慢化时间</a:t>
                </a:r>
                <a:r>
                  <a:rPr lang="zh-CN" altLang="en-US" sz="2400"/>
                  <a:t>尺度作为参考</a:t>
                </a:r>
                <a:r>
                  <a:rPr lang="en-US" altLang="zh-CN" sz="2400"/>
                  <a:t>;</a:t>
                </a:r>
                <a:endParaRPr lang="zh-CN" altLang="en-US" sz="2400"/>
              </a:p>
              <a:p>
                <a:r>
                  <a:rPr lang="en-US" altLang="zh-CN" sz="2400"/>
                  <a:t>100keV</a:t>
                </a:r>
                <a:r>
                  <a:rPr lang="zh-CN" altLang="en-US" sz="2400"/>
                  <a:t>的快电子慢化时间在</a:t>
                </a:r>
                <a:r>
                  <a:rPr lang="en-US" altLang="zh-CN" sz="2400"/>
                  <a:t>5-10ms</a:t>
                </a:r>
                <a:r>
                  <a:rPr lang="zh-CN" altLang="en-US" sz="2400"/>
                  <a:t>，被观测的硬</a:t>
                </a:r>
                <a:r>
                  <a:rPr lang="en-US" altLang="zh-CN" sz="2400"/>
                  <a:t>X</a:t>
                </a:r>
                <a:r>
                  <a:rPr lang="zh-CN" altLang="en-US" sz="2400"/>
                  <a:t>射线频率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∆</m:t>
                    </m:r>
                  </m:oMath>
                </a14:m>
                <a:r>
                  <a:rPr lang="en-US" altLang="zh-CN" sz="2400" i="1">
                    <a:latin typeface="Calibri" panose="020F0502020204030204" charset="0"/>
                    <a:ea typeface="MS Mincho" charset="0"/>
                    <a:cs typeface="Calibri" panose="020F0502020204030204" charset="0"/>
                  </a:rPr>
                  <a:t>tα</a:t>
                </a:r>
                <a:r>
                  <a:rPr lang="en-US" altLang="zh-CN" sz="2400" i="1" baseline="300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2</a:t>
                </a:r>
                <a:r>
                  <a:rPr lang="en-US" altLang="zh-CN" sz="24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=</a:t>
                </a:r>
                <a:r>
                  <a:rPr lang="en-US" altLang="zh-CN" sz="2400">
                    <a:solidFill>
                      <a:schemeClr val="tx1"/>
                    </a:solidFill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20khz</a:t>
                </a:r>
                <a:r>
                  <a:rPr lang="en-US" altLang="zh-CN" sz="24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;(α</a:t>
                </a:r>
                <a:r>
                  <a:rPr lang="zh-CN" altLang="en-US" sz="240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人为定义为</a:t>
                </a:r>
                <a:r>
                  <a:rPr lang="en-US" altLang="zh-CN" sz="240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0.1</a:t>
                </a:r>
                <a:r>
                  <a:rPr lang="en-US" altLang="zh-CN" sz="24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)</a:t>
                </a:r>
                <a:r>
                  <a:rPr lang="zh-CN" altLang="en-US" sz="240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，后端的采集频率应该在不低于</a:t>
                </a:r>
                <a:r>
                  <a:rPr lang="en-US" altLang="zh-CN" sz="240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200khz</a:t>
                </a:r>
                <a:r>
                  <a:rPr lang="zh-CN" altLang="en-US" sz="240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；</a:t>
                </a:r>
                <a:endParaRPr lang="en-US" altLang="zh-CN" sz="2400"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  <a:p>
                <a:r>
                  <a:rPr lang="en-US" altLang="zh-CN" sz="24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根据X射线光谱法的通常工作条件，探测器的脉冲上升时间必须小于</a:t>
                </a:r>
                <a:r>
                  <a:rPr lang="en-US" altLang="zh-CN" sz="2400">
                    <a:solidFill>
                      <a:srgbClr val="FF0000"/>
                    </a:solidFill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θ=0.5μs</a:t>
                </a:r>
                <a:r>
                  <a:rPr lang="en-US" altLang="zh-CN" sz="2400">
                    <a:latin typeface="Calibri" panose="020F0502020204030204" charset="0"/>
                    <a:ea typeface="MS Mincho" charset="0"/>
                    <a:cs typeface="Calibri" panose="020F0502020204030204" charset="0"/>
                    <a:sym typeface="+mn-ea"/>
                  </a:rPr>
                  <a:t>;</a:t>
                </a:r>
                <a:endParaRPr lang="en-US" altLang="zh-CN" sz="2400"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  <a:p>
                <a:endParaRPr lang="en-US" altLang="zh-CN" sz="2400">
                  <a:solidFill>
                    <a:srgbClr val="FF0000"/>
                  </a:solidFill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  <a:p>
                <a:r>
                  <a:rPr lang="zh-CN" altLang="en-US" sz="240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能量分辨率取决于探测器性能以及电子学本底噪声。</a:t>
                </a:r>
                <a:endParaRPr lang="zh-CN" altLang="en-US" sz="2400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  <a:sym typeface="+mn-ea"/>
                </a:endParaRPr>
              </a:p>
              <a:p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空间分辨率取决于探测器安装位置。</a:t>
                </a:r>
                <a:endParaRPr lang="en-US" altLang="zh-CN" sz="2400">
                  <a:solidFill>
                    <a:schemeClr val="tx1"/>
                  </a:solidFill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  <a:p>
                <a:endParaRPr lang="en-US" altLang="zh-CN" sz="2400"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  <a:p>
                <a:endParaRPr lang="en-US" altLang="zh-CN" sz="2400">
                  <a:latin typeface="Calibri" panose="020F0502020204030204" charset="0"/>
                  <a:ea typeface="MS Mincho" charset="0"/>
                  <a:cs typeface="Calibri" panose="020F0502020204030204" charset="0"/>
                  <a:sym typeface="+mn-ea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2852420"/>
                <a:ext cx="12121515" cy="34150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595"/>
            <a:ext cx="3552190" cy="703580"/>
          </a:xfrm>
        </p:spPr>
        <p:txBody>
          <a:bodyPr/>
          <a:p>
            <a:pPr algn="l"/>
            <a:r>
              <a:rPr lang="zh-CN" altLang="en-US"/>
              <a:t>系统设计框架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19380" y="2996565"/>
            <a:ext cx="436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硬</a:t>
            </a:r>
            <a:r>
              <a:rPr lang="en-US" altLang="zh-CN" sz="2800"/>
              <a:t>X</a:t>
            </a:r>
            <a:r>
              <a:rPr lang="zh-CN" altLang="en-US" sz="2800"/>
              <a:t>射线实时能谱成像系统</a:t>
            </a:r>
            <a:endParaRPr lang="zh-CN" altLang="en-US" sz="2800"/>
          </a:p>
        </p:txBody>
      </p:sp>
      <p:sp>
        <p:nvSpPr>
          <p:cNvPr id="6" name="左大括号 5"/>
          <p:cNvSpPr/>
          <p:nvPr>
            <p:custDataLst>
              <p:tags r:id="rId1"/>
            </p:custDataLst>
          </p:nvPr>
        </p:nvSpPr>
        <p:spPr>
          <a:xfrm>
            <a:off x="4439920" y="1556385"/>
            <a:ext cx="466725" cy="330708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44110" y="1330325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光路设计</a:t>
            </a:r>
            <a:endParaRPr lang="zh-CN" altLang="en-US" sz="2800"/>
          </a:p>
        </p:txBody>
      </p:sp>
      <p:sp>
        <p:nvSpPr>
          <p:cNvPr id="8" name="左大括号 7"/>
          <p:cNvSpPr/>
          <p:nvPr>
            <p:custDataLst>
              <p:tags r:id="rId2"/>
            </p:custDataLst>
          </p:nvPr>
        </p:nvSpPr>
        <p:spPr>
          <a:xfrm>
            <a:off x="6528435" y="1002030"/>
            <a:ext cx="466725" cy="117856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031990" y="908685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屏蔽体</a:t>
            </a:r>
            <a:endParaRPr lang="zh-CN" altLang="en-US" sz="2800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104380" y="1916430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观测窗口</a:t>
            </a:r>
            <a:endParaRPr lang="zh-CN" altLang="en-US" sz="28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944110" y="4580890"/>
            <a:ext cx="2649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核电子学</a:t>
            </a:r>
            <a:endParaRPr lang="zh-CN" altLang="en-US" sz="2800"/>
          </a:p>
        </p:txBody>
      </p:sp>
      <p:sp>
        <p:nvSpPr>
          <p:cNvPr id="14" name="左大括号 13"/>
          <p:cNvSpPr/>
          <p:nvPr>
            <p:custDataLst>
              <p:tags r:id="rId6"/>
            </p:custDataLst>
          </p:nvPr>
        </p:nvSpPr>
        <p:spPr>
          <a:xfrm>
            <a:off x="6528435" y="3716655"/>
            <a:ext cx="466725" cy="221805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995160" y="3689350"/>
            <a:ext cx="21628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探测器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前端电子学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采集系统</a:t>
            </a:r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" y="188595"/>
            <a:ext cx="11301730" cy="703580"/>
          </a:xfrm>
        </p:spPr>
        <p:txBody>
          <a:bodyPr/>
          <a:p>
            <a:pPr algn="l"/>
            <a:r>
              <a:rPr lang="zh-CN" altLang="en-US"/>
              <a:t>二维硬</a:t>
            </a:r>
            <a:r>
              <a:rPr lang="en-US" altLang="zh-CN"/>
              <a:t>X</a:t>
            </a:r>
            <a:r>
              <a:rPr lang="zh-CN" altLang="en-US"/>
              <a:t>射线成像系统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27050" y="908050"/>
            <a:ext cx="4876800" cy="4968875"/>
          </a:xfrm>
        </p:spPr>
        <p:txBody>
          <a:bodyPr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27050" y="944245"/>
            <a:ext cx="4876800" cy="4968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ts val="400"/>
              </a:spcBef>
              <a:spcAft>
                <a:spcPts val="300"/>
              </a:spcAft>
              <a:buChar char="•"/>
              <a:defRPr kumimoji="1" sz="2400" b="1" baseline="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Century Gothic" panose="020B0502020202020204" pitchFamily="34" charset="0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CN" altLang="en-US" dirty="0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08345" y="1412875"/>
            <a:ext cx="5340985" cy="4040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视场角：切向角</a:t>
            </a:r>
            <a:endParaRPr lang="zh-CN" altLang="en-US"/>
          </a:p>
          <a:p>
            <a:r>
              <a:rPr lang="zh-CN" altLang="en-US"/>
              <a:t>观察范围：</a:t>
            </a:r>
            <a:r>
              <a:rPr lang="en-US" altLang="zh-CN"/>
              <a:t>R</a:t>
            </a:r>
            <a:r>
              <a:rPr lang="zh-CN" altLang="en-US"/>
              <a:t>（</a:t>
            </a:r>
            <a:r>
              <a:rPr lang="en-US" altLang="zh-CN"/>
              <a:t>1.45~2.45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                  Z </a:t>
            </a:r>
            <a:r>
              <a:rPr lang="zh-CN" altLang="en-US"/>
              <a:t>（</a:t>
            </a:r>
            <a:r>
              <a:rPr lang="en-US" altLang="zh-CN"/>
              <a:t>-0.5~0.5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</a:t>
            </a:r>
            <a:r>
              <a:rPr lang="zh-CN" altLang="en-US"/>
              <a:t>扩散视角</a:t>
            </a:r>
            <a:r>
              <a:rPr lang="en-US" altLang="zh-CN"/>
              <a:t>12</a:t>
            </a:r>
            <a:r>
              <a:rPr lang="zh-CN" altLang="en-US"/>
              <a:t>°</a:t>
            </a:r>
            <a:endParaRPr lang="zh-CN" altLang="en-US"/>
          </a:p>
          <a:p>
            <a:r>
              <a:rPr lang="zh-CN" altLang="en-US"/>
              <a:t>窗口：</a:t>
            </a:r>
            <a:r>
              <a:rPr lang="en-US" altLang="zh-CN"/>
              <a:t>       D</a:t>
            </a:r>
            <a:endParaRPr lang="en-US" altLang="zh-CN"/>
          </a:p>
          <a:p>
            <a:r>
              <a:rPr lang="zh-CN" altLang="en-US"/>
              <a:t>窗口面积：</a:t>
            </a:r>
            <a:r>
              <a:rPr lang="en-US" altLang="zh-CN"/>
              <a:t>216mm*90mm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995045"/>
            <a:ext cx="4965700" cy="502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/>
              <a:t>屏蔽体设计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pic>
        <p:nvPicPr>
          <p:cNvPr id="15" name="内容占位符 1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92445" y="1196975"/>
            <a:ext cx="2933700" cy="2286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左大括号 7"/>
          <p:cNvSpPr/>
          <p:nvPr>
            <p:custDataLst>
              <p:tags r:id="rId3"/>
            </p:custDataLst>
          </p:nvPr>
        </p:nvSpPr>
        <p:spPr>
          <a:xfrm>
            <a:off x="1774825" y="1508760"/>
            <a:ext cx="466725" cy="410210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7625" y="3644900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环境因素</a:t>
            </a:r>
            <a:endParaRPr lang="zh-CN" altLang="en-US" sz="28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207260" y="1945005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γ</a:t>
            </a:r>
            <a:r>
              <a:rPr lang="zh-CN" altLang="en-US" sz="2800"/>
              <a:t>射线</a:t>
            </a:r>
            <a:endParaRPr lang="zh-CN" altLang="en-US" sz="2800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204720" y="4077970"/>
            <a:ext cx="2536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/>
              <a:t>低能硬</a:t>
            </a:r>
            <a:r>
              <a:rPr lang="en-US" altLang="zh-CN" sz="2800"/>
              <a:t>X</a:t>
            </a:r>
            <a:r>
              <a:rPr lang="zh-CN" altLang="en-US" sz="2800"/>
              <a:t>射线</a:t>
            </a:r>
            <a:endParaRPr lang="zh-CN" altLang="en-US" sz="280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242820" y="5229860"/>
            <a:ext cx="2536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/>
              <a:t>真空密封</a:t>
            </a:r>
            <a:endParaRPr lang="zh-CN" sz="2800"/>
          </a:p>
        </p:txBody>
      </p:sp>
      <p:sp>
        <p:nvSpPr>
          <p:cNvPr id="11" name="右箭头 10"/>
          <p:cNvSpPr/>
          <p:nvPr/>
        </p:nvSpPr>
        <p:spPr>
          <a:xfrm>
            <a:off x="3431540" y="2060575"/>
            <a:ext cx="1871980" cy="20129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3503930" y="1628775"/>
            <a:ext cx="2242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钨屏蔽体</a:t>
            </a:r>
            <a:endParaRPr lang="zh-CN" altLang="en-US" sz="24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6645" y="4152900"/>
            <a:ext cx="3102610" cy="1598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/>
            <a:r>
              <a:rPr lang="zh-CN" altLang="en-US" sz="2000">
                <a:sym typeface="+mn-ea"/>
              </a:rPr>
              <a:t>屏蔽体开孔窗口覆盖了1mm的Be膜和探测器前有</a:t>
            </a:r>
            <a:r>
              <a:rPr lang="en-US" altLang="zh-CN" sz="2000">
                <a:sym typeface="+mn-ea"/>
              </a:rPr>
              <a:t>1.2</a:t>
            </a:r>
            <a:r>
              <a:rPr lang="zh-CN" altLang="en-US" sz="2000">
                <a:sym typeface="+mn-ea"/>
              </a:rPr>
              <a:t>mm的</a:t>
            </a:r>
            <a:r>
              <a:rPr lang="en-US" altLang="zh-CN" sz="2000">
                <a:sym typeface="+mn-ea"/>
              </a:rPr>
              <a:t>Al</a:t>
            </a:r>
            <a:r>
              <a:rPr lang="zh-CN" altLang="en-US" sz="2000">
                <a:sym typeface="+mn-ea"/>
              </a:rPr>
              <a:t>膜，两者用来吸收低能X射线并且Be膜用做真空密封</a:t>
            </a:r>
            <a:endParaRPr lang="zh-CN" altLang="en-US" sz="2000">
              <a:sym typeface="+mn-ea"/>
            </a:endParaRPr>
          </a:p>
        </p:txBody>
      </p:sp>
      <p:sp>
        <p:nvSpPr>
          <p:cNvPr id="14" name="左大括号 13"/>
          <p:cNvSpPr/>
          <p:nvPr>
            <p:custDataLst>
              <p:tags r:id="rId9"/>
            </p:custDataLst>
          </p:nvPr>
        </p:nvSpPr>
        <p:spPr>
          <a:xfrm rot="10800000">
            <a:off x="4439920" y="4222115"/>
            <a:ext cx="466725" cy="137795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7976870" y="2708910"/>
            <a:ext cx="107124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9192260" y="2564765"/>
            <a:ext cx="25368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前端光路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尺寸（</a:t>
            </a:r>
            <a:r>
              <a:rPr lang="en-US" altLang="zh-CN" sz="2800">
                <a:sym typeface="+mn-ea"/>
              </a:rPr>
              <a:t>mm</a:t>
            </a:r>
            <a:r>
              <a:rPr lang="zh-CN" altLang="en-US" sz="2800">
                <a:sym typeface="+mn-ea"/>
              </a:rPr>
              <a:t>）：</a:t>
            </a:r>
            <a:endParaRPr lang="zh-CN" altLang="en-US" sz="2800"/>
          </a:p>
          <a:p>
            <a:r>
              <a:rPr lang="en-US" altLang="zh-CN" sz="2800"/>
              <a:t>76*134*56</a:t>
            </a:r>
            <a:endParaRPr lang="en-US" altLang="zh-CN" sz="2800"/>
          </a:p>
          <a:p>
            <a:r>
              <a:rPr lang="zh-CN" altLang="en-US" sz="2800"/>
              <a:t>小孔直径</a:t>
            </a:r>
            <a:r>
              <a:rPr lang="en-US" altLang="zh-CN" sz="2800"/>
              <a:t>1mm</a:t>
            </a:r>
            <a:endParaRPr lang="en-US" altLang="zh-CN" sz="2800"/>
          </a:p>
        </p:txBody>
      </p:sp>
      <p:cxnSp>
        <p:nvCxnSpPr>
          <p:cNvPr id="18" name="直接箭头连接符 17"/>
          <p:cNvCxnSpPr/>
          <p:nvPr>
            <p:custDataLst>
              <p:tags r:id="rId11"/>
            </p:custDataLst>
          </p:nvPr>
        </p:nvCxnSpPr>
        <p:spPr>
          <a:xfrm flipV="1">
            <a:off x="7320280" y="1341120"/>
            <a:ext cx="1800225" cy="50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9128760" y="1107440"/>
            <a:ext cx="3072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前端电子学屏蔽体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尺寸（</a:t>
            </a:r>
            <a:r>
              <a:rPr lang="en-US" altLang="zh-CN" sz="2800">
                <a:sym typeface="+mn-ea"/>
              </a:rPr>
              <a:t>mm</a:t>
            </a:r>
            <a:r>
              <a:rPr lang="zh-CN" altLang="en-US" sz="2800">
                <a:sym typeface="+mn-ea"/>
              </a:rPr>
              <a:t>）：</a:t>
            </a:r>
            <a:r>
              <a:rPr lang="en-US" altLang="zh-CN" sz="2800">
                <a:sym typeface="+mn-ea"/>
              </a:rPr>
              <a:t>216*170*90</a:t>
            </a:r>
            <a:endParaRPr lang="zh-CN" altLang="en-US" sz="2800"/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3287395" y="2292350"/>
            <a:ext cx="2242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屏蔽高能</a:t>
            </a:r>
            <a:r>
              <a:rPr lang="en-US" altLang="zh-CN" sz="2400">
                <a:sym typeface="+mn-ea"/>
              </a:rPr>
              <a:t>γ</a:t>
            </a:r>
            <a:r>
              <a:rPr lang="zh-CN" altLang="en-US" sz="2400">
                <a:sym typeface="+mn-ea"/>
              </a:rPr>
              <a:t>射线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595"/>
            <a:ext cx="3399155" cy="703580"/>
          </a:xfrm>
        </p:spPr>
        <p:txBody>
          <a:bodyPr/>
          <a:p>
            <a:r>
              <a:rPr lang="zh-CN" altLang="en-US"/>
              <a:t>探测器选型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35280" y="980440"/>
          <a:ext cx="11441430" cy="3426460"/>
        </p:xfrm>
        <a:graphic>
          <a:graphicData uri="http://schemas.openxmlformats.org/drawingml/2006/table">
            <a:tbl>
              <a:tblPr/>
              <a:tblGrid>
                <a:gridCol w="3409950"/>
                <a:gridCol w="1606550"/>
                <a:gridCol w="1807845"/>
                <a:gridCol w="2408555"/>
                <a:gridCol w="2208530"/>
              </a:tblGrid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Detector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NaI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CsI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CdTe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CZT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Type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scintillator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Scintillator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semiconductor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semiconductor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Density g/cm</a:t>
                      </a:r>
                      <a:r>
                        <a:rPr lang="en-US" sz="2400" b="0" baseline="3000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-3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3.67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4.51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6.06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5.78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Operating temperature (K)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293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293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293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293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Energy resolution</a:t>
                      </a:r>
                      <a:r>
                        <a:rPr lang="en-US" sz="2400" b="0" baseline="3000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a</a:t>
                      </a: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(%)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52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66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60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90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Detector pulse rise time (µs)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0.5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4.0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0.05-0.5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&lt;0.5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Magnetic field shielding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yes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yes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no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等线" panose="02010600030101010101" pitchFamily="2" charset="-122"/>
                          <a:ea typeface="等线" panose="02010600030101010101" pitchFamily="2" charset="-122"/>
                          <a:cs typeface="等线" panose="02010600030101010101" pitchFamily="2" charset="-122"/>
                        </a:rPr>
                        <a:t>no</a:t>
                      </a:r>
                      <a:endParaRPr lang="en-US" altLang="en-US" sz="2400" b="0"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35280" y="4406900"/>
            <a:ext cx="77133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</a:rPr>
              <a:t>国产AM-241二维阵列探测器：</a:t>
            </a:r>
            <a:endParaRPr lang="zh-CN" altLang="en-US" sz="2800">
              <a:latin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尺寸：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25.4*25.4*5mm</a:t>
            </a:r>
            <a:r>
              <a:rPr lang="en-US" altLang="zh-CN" sz="2800" baseline="30000">
                <a:latin typeface="宋体" panose="02010600030101010101" pitchFamily="2" charset="-122"/>
                <a:sym typeface="+mn-ea"/>
              </a:rPr>
              <a:t>3</a:t>
            </a:r>
            <a:endParaRPr lang="en-US" altLang="zh-CN" sz="2800" baseline="3000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2800">
                <a:latin typeface="宋体" panose="02010600030101010101" pitchFamily="2" charset="-122"/>
              </a:rPr>
              <a:t>能量范围：</a:t>
            </a:r>
            <a:r>
              <a:rPr lang="en-US" altLang="zh-CN" sz="2800">
                <a:latin typeface="宋体" panose="02010600030101010101" pitchFamily="2" charset="-122"/>
              </a:rPr>
              <a:t>20-700keV</a:t>
            </a:r>
            <a:endParaRPr lang="zh-CN" altLang="en-US" sz="2800">
              <a:latin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</a:rPr>
              <a:t>能量分辨率：</a:t>
            </a:r>
            <a:r>
              <a:rPr lang="en-US" altLang="zh-CN" sz="2800">
                <a:latin typeface="宋体" panose="02010600030101010101" pitchFamily="2" charset="-122"/>
              </a:rPr>
              <a:t>90%pixel~6.5%@122keV</a:t>
            </a:r>
            <a:endParaRPr lang="en-US" altLang="zh-CN" sz="2800">
              <a:latin typeface="宋体" panose="02010600030101010101" pitchFamily="2" charset="-122"/>
            </a:endParaRPr>
          </a:p>
          <a:p>
            <a:endParaRPr lang="zh-CN" altLang="en-US" sz="2800"/>
          </a:p>
          <a:p>
            <a:endParaRPr lang="zh-CN" altLang="en-US" sz="2800"/>
          </a:p>
        </p:txBody>
      </p:sp>
      <p:pic>
        <p:nvPicPr>
          <p:cNvPr id="7" name="内容占位符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87845" y="4495165"/>
            <a:ext cx="1922780" cy="16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TABLE_BEAUTIFY" val="smartTable{2c420505-4468-4c31-aad7-bda8d53d9a84}"/>
  <p:tag name="TABLE_ENDDRAG_ORIGIN_RECT" val="900*266"/>
  <p:tag name="TABLE_ENDDRAG_RECT" val="26*77*900*266"/>
</p:tagLst>
</file>

<file path=ppt/tags/tag25.xml><?xml version="1.0" encoding="utf-8"?>
<p:tagLst xmlns:p="http://schemas.openxmlformats.org/presentationml/2006/main">
  <p:tag name="KSO_WM_UNIT_PLACING_PICTURE_USER_VIEWPORT" val="{&quot;height&quot;:2860,&quot;width&quot;:3360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7825,&quot;width&quot;:5866}"/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TABLE_BEAUTIFY" val="smartTable{64142180-dd44-4c68-a5b7-1aa280d19af2}"/>
  <p:tag name="TABLE_ENDDRAG_ORIGIN_RECT" val="369*186"/>
  <p:tag name="TABLE_ENDDRAG_RECT" val="26*122*370*186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COMMONDATA" val="eyJoZGlkIjoiODRhN2E5ZWFiYmMzYjBiOGIwYTFiNjJkMWU3MmFjMTYifQ=="/>
  <p:tag name="KSO_WPP_MARK_KEY" val="c0cd4c23-ea82-4aec-bda3-273dd61f7b6a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EAST plasma control_tm201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QwOTQ0NTMyMzk0IiwKCSJHcm91cElkIiA6ICI1NjA5MDY0NTEiLAoJIkltYWdlIiA6ICJpVkJPUncwS0dnb0FBQUFOU1VoRVVnQUFCSG9BQUFFMkNBWUFBQUFlYmZYRkFBQUFDWEJJV1hNQUFBc1RBQUFMRXdFQW1wd1lBQUFnQUVsRVFWUjRuT3pkZTV6TVpmL0g4ZmZNSHRpMWRsbktLWWU5VmNRdHkrWVhwZWhPb2lSMzNEb0pxYWlVcUp4UE9TUjM1RkJTZENJbFJFcXJPNGNRU2NYYWtMUkZKZWZWV25iWEhtWjM1dnY3UXpQdDdNN016cXc5enI2ZWo0ZEg1dnBlMys5Y283MzJlODNuZTEyZlN3S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Cd2tVeWwzWUNMMGJwMTYvOUo2bExhN1VESk1Bemp4K1RrNUpqZmYvODlzN1RiQWdBQUFBQkFXV1F1N1FaY0pJSThGWWpKWkdvV0VSSFJ1TFRiQVFBQUFBQkFXUlZZMmcwb0NuRnhjYVhkQkJTenJsMjdLakV4VVNhVDZYeHB0d1VBQUFBQWdMTEtMd0k5QVBKcjNicjFGNUwrVmRydEFBQUFBQ29hd3pDK2k0K1B2N2EwMjRHS3Fid3YzUUxnSGtFZUFBQUFvQlNZVEtiL0srMDJvT0ppUmcvZzUxamFDQUFBQUpTY21KaVkwbTRDS2pobTlBQUFBQUFBQVBnSkFqMEFBQUFBQUFCK2drQVBBQUFBQUFDQW55RFFBd0FBQUFBQTRDY0k5QUFBQUFBQUFQZ0pBajBBQUFBQUFBQitna0FQQUFBQUFBQ0FueURRQXdBQUFBQUE0Q2NJOUFBQUFBQUFBUGdKQWowQUFBQUFBQUIrZ2tBUEFBQUFBQUNBbnlEUUF3QUFBQUFBNENjSTlBQUFBQUFBQVBnSkFqMEFBQUFBQUFCK2drQVBBQUFBQUFDQW55RFFBd0FBQUFBQTRDY0k5QUFBQUFBQUFQZ0pBajBBQUFBQUFBQitna0FQQUFBQUFBQ0FueURRQXdBQUFBQUE0Q2NJOUhpUWxKU2tQWHYybEhZekxrcENRb0lPSGp4WTJzMEFBQUFsNE15Wk16cDc5bXlSWDVmeEJBQUE1UWVCSGplU2s1UFZ2WHQzRFIwNlZHbHBhYVhkbkVLNzc3NzcxTDkvZjUvUFMweE0xSXdaTTVTUmtWSDBqUUlBd0kwUFB2aEF6enp6akZKU1VrcTdLVVhxUC8vNWo5cTNiMStvY3pkdTNDaUx4VkpndlVPSERxbG56NTRhTm15WVYvVjl3WGdDQUlEeUk3QzBHMUJXVmE5ZVhUMTY5TkN5WmN1MGRPbFNEUnc0c0xTYlZLSmVmZlZWeGNiR2F0ZXVYWm8xYTVicTFhc25TVnF3WUlHU2twSUtmZDNycnJ0T0hUdDJMS0pXQWdEOHpTZWZmS0trcENTRmhZWEpZckVvSnlmSDhTYzlQVjNuejU5WFdscWFVbE5UZGViTUdjZWZVNmRPNmNTSkV6cHg0b1NlZlBKSjNYWFhYYVg5VVp4a1pHUVVLdGl4WWNNR2pSbzFTaTFhdE5Dc1diTVVHUm5wdG01VVZKUWFOMjZzK1BoNFBmZmNjNW8yYmRyRk5MbElNSjRBQUtEa1ZjaEFUMHhNakUvMUZ5eFlvQVVMRm5oVmQ4dVdMYXBhdGFyamRidDI3WXIwcWRxaVJZdlVva1dMSXJ1ZU8yUEdqRkZ5Y3JLMmI5K3UvdjM3YTg2Y09XcmV2TG5XclZ1bnc0Y1BGL3E2VmF0V1pXQUdBSEFwSVNGQnYvenlpM3IxNmlXejJheDc3cm5IcDN0T2NIQ3dhdFNvb1VPSER1VTdWbHozWTEvSEZON1dmK3V0dHhRZEhhMk9IVHVxVTZkTzJyaHhvL3IzNzY5WFhubEZEUnMyZEhtTzJXeldoQWtUZE8rOTl5b29LRWpwNmVrS0RRMzFxWDFGamZFRUFBQWxyMElHZXZyMDZWTnMxNjVVcVpMTGNuZURzb3U1dnJkUEt6TXpNd3VzR3hJU292ZmZmOS9wZldiTm1xVlJvMFpwOCtiTkdqOSt2RmF1WE9rNEhoY1hsKzhhYTlhczBhUkprOVNyVnkrTkhqM2FxN1lCQUdCbnY4OTA3ZHJWcWZ5QkJ4NVFwVXFWRkJJU290RFFVSVdHaG1yeTVNa0tDd3ZUdkhuekZCRVJvV3JWcXFsS2xTb0Z2a2RSMzQvenR0V2RMVnUyS0NNancrdjYxYXRYbHlRRkJRWHBoUmRlVU9YS2xSVWJHNnNCQXdib25YZmUwYi8vL1crUDU4Zkd4aW8yTnRidDhkejNjY1lUQUFENGx3b1o2QmsyYkZpSnYrZEhIMzNrOGZpMzMzNHJxOVdxNjY2N3p1dHJldnNrekRDTUF1dUdoSVRrS3dzTUROVDA2ZE0xWmNvVTllM2JWMmF6NTVST08zZnVsTmxzVnQrK2ZiMXFGd0FBZG1mT25GRnNiS3dhTm15bzZPaG9wMk5EaHc3TlYzL216Smt5bVV4cTFxeVpUKzlUMVBmanFWT25lbFd2VzdkdXlzakk4THArYm1heldSTW5UcFROWnBQRll0RmxsMTNtTW1DVmxKU2tHalZxK0h4OXhoTUFBUGlYQ2hub3lXdkpraVdGUHZlQkJ4NG9rallNSFRwVUZvdkY1Wk10VDhMQ3d2VGxsMSs2UFI0VEU2T1FrQkI5OWRWWEh1dTRFeGdZcUVtVEpoWFlEc013OU8yMzM2cHIxNjZPOWZjQUFIanJndzgra01WaVVjK2VQYjJxSHhvYXF0VFUxQ0p2UjJIdng4WE5iRFpyMHFSSnN0bHNNcHZOK1FKVzc3MzNubWJQbnEzdTNidnJtV2VlOGZuNmpDY0FBUEFmQkhva3paa3pwOURuRmxXZ3B5ekp6czdXNXMyYjFibHo1d0xyNWgzVXJWMjdWbXZYcnMxWHIySERoZ1UrUlFVQVZFeEpTVWxhdG15WkpLbDc5KzVlblJNYUdxclRwMDhYWjdOODVrMytIVTkxWE4wcmQrM2FwV2JObWlrME5GUm1zOW5sYkpoMTY5WnB6cHc1cWx1M2JyNVpNQmFMUllzWEw5Yng0OGMxY2VKRUx6OUowV0E4QVFCQTZTRFE4eGRmQnc1MzNYWFhSU1VSTE10ZWV1a2xmZmpoaDFxelpvMG1UcHlvU3k2NXhHUDk4UEJ3andQejk5NTdyNmliQ0FEd0kvUG56MWQ2ZXJva09XMW80RWxvYUtoaktWTndjSEJ4TnM4bkJkMFQzWEYxcjl5elo0OGVmL3h4MWFwVlMxT21UTW0zcEUyNmtJdG44dVRKcWxtenB1YlBuNS92bm0weW1iUnIxeTd0MnJWTFRabzAwVDMzM09OejJ3cUw4UVFBQUtXRFFNOWZzck96bFpDUTRGTjlmL1hnZ3c4cUlTRkJPM2JzMEQzMzNLUG5ubnRPTjl4d2c5djYxYXRYOTVqM2lJRVpBTUNkaElRRXJWbXp4dWZ6d3NMQ0pFbm56NTh2VTRHZWd1Nko3cmk2Vi83em4vOVVyMTY5dEh6NWNqM3l5Q042OU5GSE5XREFBSmxNSnRsc05yM3p6anQ2N2JYWFZMdDJiUzFZc01CcHFaTmhHTEpZTE1yS3l0S0lFU1AwK09PUGEvYnMyV3JSb29XYU4yOStVWi9SVzR3bkFBQW9IUVI2L25MOCtISGRkOTk5cGQwTW42V2xwUlU0VlR3akk4T243VjlyMWFxbE45NTRRek5uenRTSEgzNm9wNTkrV3N1V0xWUGp4bzFkMWo5NzlxelgyODhEQUdDWG5aM3RXRTRVR2hycW1OV1RsNnVkbnV6THR2cjM3NitBZ0lCOHgxOS8vWFZkZXVtbFJkaGE3eFRsUFRFZ0lFQWpSb3hRbzBhTk5HUEdETTJmUDE4MWE5YlVuWGZlcVVjZWVVVGZmLys5cEF1N1lRMGFORWhaV1ZteVdDeU9QNjZNR3pkT1M1Y3V6WmMwbWZFRUFBRCtnMERQWDJyVnF1WFQydlZKa3licDFLbFRCZFl6REVNbWs4bnh1cUFCa3Fmam5UdDMxZ3N2dk9CVVpqYWJWYjkrZmJmbkhENThXQ2FUU1EwYU5QQllKNi9Bd0VDTkdqVktUWnMyVldabXBtTlFaclZhOHcyb3o1MDdwNFVMRjdxOVBnQUFyaXhjdUZDLy9QS0wrdmJ0cXkrLy9OTHRrbWhQUzZXUEhqM3FzanduSjhmcGRYSGZqKzJLNDU3WXUzZHZYWHJwcGZyODg4OTF4eDEzU0pLYU5tM3FDUFFrSnlkTGtpcFhycXpRMEZCVnExWk5vYUdoVHR2Umg0U0U2T1RKazlxMWE1ZG16cHlwOGVQSE83MEg0d2tBQVB3SGdSNUpiNzMxbGlwWHJxeW1UWnQ2ZmM3MDZkT1ZrWkZSWUQycjFhckF3TC8vbVYxdGh5cEpmL3p4aHd6RGNIdGNrc3NuazZHaG9SNXpDOFhFeEtoeTVjb0YxbkduUjQ4ZVRxK3pzN1B6VFpFdktMK1JMMC8vQUFBVng4NmRPOVdvVVNNOSt1aWpIbmQ4Y3JVRDFpdXZ2S0pGaXhicGxWZGU4V29yOU9LK0grZStibUdTQlJkMHIrellzYU02ZHV6b2VQM0lJNCtvYytmT3FsMjd0c0xDd2hRU0VsTGd0dVVaR1JucTE2K2Z5eGsxakNjQUFQQWZGVGJRVTlUSmxGME5UbXcybTJ3Mm05UDBhSGNEbUhidDJzbGlzWlQ1blNSU1UxTVZHaHBhMnMwQUFQaUJidDI2cVdYTGxxcFVxWkxQNTlhb1VVT1N2TnA1eXgvdng5V3FWVk40ZUxodXZmVldSVVZGT1diQ1BQVFFRL3JqanorMFljTUdSOTJZbUJqSE9PV0REejV3dWRTdHBER2VBQUNnK0ZUWVFJL2R3SUVETC9vYTdxWVpuejkvWHBJS05aQkpUMC9YMnJWcjFhdFhMNmVwNWlWcC8vNzlldTIxMS9Ua2swK3FTWk1teXNyS1VucDZ1bE95UituQ2xQSFpzMmVYU2hzQkFPVlhyMTY5Q24xdTNicDFKVW5IamgwcnNHNUozbytMSzg5TWJHeXMvdmpqRC9YbzBjUHgyUzBXaTg2Y09lTTB3eWc1T1ZsbnpweHhlNTNTQ1BJd25nQUFvR1JWK0VEUG9FR0RMdm9hN2dJOVo4K2VsU1JGUkVUNGZNM25uMzllbjMvK3VYNzg4VWVOSHovZTdYVHM5UFIwbDBrcWM4dk16Q3l3aml0NzkrN1ZqaDA3ZE5OTk42bEpreWFPUEFoNXA2eW5wS1N3RXdZQW9FUkZSVVZKa243NzdiY0M2NWJFL2RpdXVQTE1iTjY4V1Z1MmJORmxsMTNtMklMY25yeTZNRE9pOG1JOEFRQ0EvNmp3Z1o3Y2ZGbk81U3BmUUY0blQ1NlU1SGt0dnp2RGh3L1hnUU1IdEdiTkd0bHNOazJjT05IbDROSm1zeFhZWnNNd3ZQcGNXVmxaQ2c0T2RqeXgzTE5uanlTcFZhdFdrdjRlVE9mT1c5Q2pSdy9WckZsVGp6MzJtS1MvL3cxei8vdE1tVEpGTld2V0xQRDlBUUR3VnYzNjlSVVNFcUw5Ky9jWFdMY2s3c2QyeFpXangzNVB2dWFhYXh4bGYvNzVweVFwTWpMUzUvZkxpL0VFQUFEK2cwQ1BDME9IRG5WN2JQSGl4WTdkTFFweTZOQWhTZks0aTRVNzFhcFYwNnV2dnFyKy9mc3JOalpXZ1lHQkdqZHVYTDVwNDJGaFlSNFRXTWJFeENna0pFUmZmZlZWZ2UrNWFkTW12ZmJhYXhvOGVMQTZkdXlvdlh2M0tpSWl3dkhVZE8vZXZaS2tLNis4MG5ITytQSGo5ZkhISHlzNU9WblZxMWQzdXQ3WnMyZjExbHR2Nlpsbm5tRWRQZ0NneUtTbnB5czBORlF0VzdiVU45OThvMlBIamptV0FXVm5aeXNqSTBQaDRlR08raVZ4UHk1T3YvLyt1NUtUazFXM2JsM0hzaTNwNzRCSnJWcTFmTHBlWm1hbUtsZXU3RlRHZUFJQUFQOUJvTWVGQng1NHdPMngxYXRYZXgzbytlYWJieVJKelpvMUsxUTc2dFNwbzVkZmZsa1BQL3l3ckZhcnl4MHFpdEx4NDhmMTY2Ky9LajQrWGsyYk50V3BVNmZVb1VNSHgyRDI2NisvbGlSRlIwYzd6b21MaTlQVXFWTzFkKzllVFpnd3dlbDY2OWV2MTlLbFMvWGJiNy9wNVpkZkxuQzZPd0FBbmlRbUp1cjExMTlYVWxLUzVzNmRxL2J0Mit1YmI3N1JwazJiSFBmdWt5ZFA2dTY3NzliSWtTTjE1NTEzU2lyWisvSGh3NGVMZkhjbyt6YnFiZHEwY1ZtZU8yRGlqZWVlZTA0V2kwVXZ2ZlJTc1FTc0dFOEFBRkM2Q1BTNHNHVEpFcmZIVWxKU3ZMckdtVE5uOU0wMzM4aHNObnUxN2FzN1RabzAwYXBWcTF4T045K3hZNGRYMXpBTXc2dDZQLzc0b3lTcGFkT20rdTY3N3lUOVBjMzY1NTkvMW0rLy9hYUdEUnM2bm9pZVBYdFc0OGFOVTlXcVZUVjQ4T0I4MSt2ZHU3ZjI3dDJyLy8zdmY1b3hZNFpHamh6cFZUc0FBTWp0L1BueldyeDRzZDU3N3oxbFpXV3BaY3VXa3FSYmJybEZzMmZQMXNxVkszWGZmZmNwSUNCQVNVbEp5c3JLa3NWaWtWUXk5K1BjSWlJaWRQZmRkL3Q4ZlU5NWZlejMrOXdCcFBUMGRLMWJ0MDRta3lsZkFLZ2dLU2twMnI5L3Z5UHd3bmdDQUFEL1FxREhoVGx6NW5oZDF6N295ZnRFN1AzMzMxZDJkcmJhdG0xNzBXdm4zUTBxdlpuZEV4NGVycFNVRkIwNGNFQlhYWFdWMjNxSERoM1N0bTNiSkVrdFc3YlUvUG56SmYzOXRPMzk5OStYSkhYdDJsV1NsSk9Ub3hFalJpZ3hNVkV2dnZpaVk1dmJ2Q1pNbUtEZmZ2dE5LMWFzVU5PbVRSMVBWd0VBS0VocWFxb2txWHYzN2pwNzlxd2lJeU0xZE9oUVhYSEZGWktrbWpWcnFrdVhMbHE3ZHEzZWZmZGRQZmpnZzQ1OFBQWWxUaVZ4UDg2dFdyVnFoZHJvd1YyZ0p6czcyekVESm5kK25sbXpadW5jdVhPNjdycnJuSlp6ZVNNcEtVbVhYSEtKNHpYakNRQUEvQXVCbmx5cVY2K3UxTlJVYmRpd3dXMmR2T3ZhZCsvZUxVa0tDUWx4bEowOGVWTExsaTJUSlBYcDAwZFN3VWtXN1FxcTk5Ly8vbGVkT25YeTZscVNkTk5OTittVFR6NVJ2Mzc5VktkT0haZmJxbG9zRnAwOGVWS0dZU2dtSmtaMTY5YlZkOTk5cDBxVkt1bXFxNjdTZ1FNSDlObG5ueWs0T0ZnOWUvWjBKS09NaTR2VGYvN3pIOTE4ODgxTzE4b2Q5QW9PRHRZTEw3eWcrKysvWDlPblQ5ZFZWMTNsOHhSekFFREZFeGNYNTlnbVBEMDlYZjM3OTlkRER6MmtHVE5tYU1hTUdSbzdkcXg2OU9paHdZTUhhOHVXTFpvL2Y3NE13M0RrclduVXFGR3gzNCtqbzZQelBSejY4ODgvTlc3Y09KOCtxN3R6cDA2ZHFyaTRPTWRXNUxWcTFaTEZZdEdNR1RPMGV2VnFoWWFHNnVtbm55N3d1bFdyVnRXWk0yZVVscGFtOCtmUDYvRGh3MnJYcnAxUGJXTThBUUJBK1VHZ0o1ZTMzbnFyd0Rxelo4L1d4eDkvclBEd2NBVUZCZW4wNmRPU25KK3lMVnUyVEptWm1ZcUppWEVNcEhMdkxIRXh3c0xDZktyLzdMUFB5bXcyYTh1V0xUcDI3SmpiYWRkVnFsUlJ1M2J0TkhMa1NCMDZkRWhKU1VtS2lZbFJRRUNBSmt5WUlKdk5wdjc5K3lzeU1sTHA2ZW5LeXNwU2RIUzBubm5tR2NYRnhXblRwazFLVFUzVmlSTW5kTmxsbHpsZHUwR0RCaG81Y3FTMmJObmlTSllKQUlBbk5XdldWR2hvcUpvM2I2NXg0OFk1N2kyUFAvNjRJNStMMld4VzkrN2ROVzNhTkQzNzdMTjY5ZFZYSlYyWXpWT3ZYajNObVRPbldPL0hhV2xwK3QvLy91ZFVmdjc4K1h4bDNzcDc3dFNwVTdWMTYxWkpGd0pQaHc4ZjFsTlBQYVVqUjQ0b05EUlVNMmZPZENRNDl1VGFhNi9WeG8wYjFhRkRCMGZaRFRmYzRGUGJHRThBQUZCK0VPangwYlhYWHF2NCtIamw1T1RJWnJNcEtpcEtiZHEwMGFPUFB1cW9NM0RnUU8zZHUxZWpSNDkybEJWbXE5V2lFQm9hcW5Ianh2bjBkTkZpc2FoMzc5NnFYNysrVENhVEhuLzhjUzFldkZnUFB2aWc0NW96Wjg1VVJrYUdnb0tDRkJ3Y3JPWExsOHN3RE5XcVZVdkRody9QZDgxdTNicXBXN2R1UmZhNUFBRCtyV0hEaG5yenpUZDF4UlZYT0NYZnZlU1NTelIvL256MTc5OWZjWEZ4NnQ2OXU5cTNiNjkzM25sSGI3Lzl0cEtUa3gxYmRKZkUvVGozOXQvRm9YMzc5a3BLU3RKMTExMm4rdlhycTFhdFdxcFdyWm9tVHB6b01zaHo1NTEzT21aQzJZMGZQMTVSVVZFNmR1eVl6R2F6V3JSb29SNDlldmpVRHNZVEFBQ1VIeVczTjJneGFOMjZ0U0VWL3lDck1HdzJtMS90Q3BHZG5hMmdvS0JTZS8rdVhic3FNVEZSTnBzdDZ2dnZ2Lys5MUJwU2pwVGwvZ0VBZWYzKysrL0t5c3BTa3laTnZLcWZsSlRrTnA5TGJ2NTJQMDVMUzFPVktsVktkSHYzb2xUYTR3a0FLQW4yNWIrN2QrOHVuNytzVWU0eG82ZVkrTk9nVWhLRE1nQkFzV3JVcUpGUDliMEo4a2orZHovMmRRbDNXY040QWdDQTR1ZGZveDhBQUFBQUFJQUtqRUFQQUFBQUFBQ0FueURRQXdBQUFBQUE0Q2NJOUFBQUFBQUFBUGdKQWowQUFBQUFBQUIrZ2tBUEFBQUFBQUNBbnlEUUF3QUFBQUFBNENjSTlBQUFBQUFBQVBnSkFqMEFBQUFBQUFCK2drQVBBQUFBQUFDQW55RFFBd0FBQUFBQTRDY0k5QUFBQUFBQUFQZ0pBajBBQUFBQUFBQitna0FQQUFBQUFBQ0FueURRQXdBQUFBQUE0Q2NJOUFBQUFBQUFBUGdKQWowQUFBQUFBQUIrZ2tBUEFBQUFBQUNBbndnczdRWUFLRjR4TVRHbDNRUUFBQUFBUUFsaFJnL2dwd3pEK0s2MDJ3QUFBQUJVVUQrVWRnTlFjVEdqQi9CVDhmSHgxNVoyRzBwYTY5YXREVW5hdlh1M3FiVGJBdmdEK2hSUU9QUWRvR0QwRTZENCtFV2doNlVwQUFBQUFBQUE1WHpwbG1FWTIwdTdEU2c1aG1IOFpyUFpUcGQyT3dBQUFBQUFLS3ZLOVl5ZStQajQ5cVhkaHVMQ1ZFWUFBQUFBQU9DcmNqMmpCd0FBQUFBQUFIOGowQU1BQUFBQUFPQW5DUFFBQUFBQUFBRDRDUUk5QUFBQUFBQUFmb0pBRHdBQUFBQUFnSjhnMEFNQUFBQUFBT0FuQ1BRQUFBQUFBQUQ0Q1FJOUFBQUFBQUFBZm9KQUR3QUFBQUFBZ0o4ZzBBTUFBQUFBQU9BbkNQUUFBQUFBQUFENENRSTlBQUFBQUFBQWZvSkFEd0FBQUFBQWdKOGcwQU1BQUFBQUFPQW5DUFFBQUFBQUFBRDRDUUk5QUFBQUFBQUFmb0pBRHdBQUFBQUFnSjhnMEFNQUFBQUFBT0FuQ1BRQUFBQUFBQUQ0Q1FJOUFBQUFBQUFBZm9KQUR3QUFBQUFBZ0o4ZzBBTUFBQUFBQU9BbkNQUUFBQUFBQUFENENRSTlBQUFBQUFBQWZvSkFEd0FBQUFBQWdKOGcwQU1BQUFBQUFPQW5DUFFBQUFBQUFBRDRDUUk5QUFBQUFBQUFmb0pBRHdBQUFBQUFnSjhnMEFNQUFBQUFBT0FuQ1BRQUFBQUFBQUQ0Q1FJOUFBQUFBQUFBZm9KQUR3QUFBQUFBZ0o4ZzBBTUFBQUFBQU9BbkNQUUFBQUFBQUFENENRSTlBQUFBQUFBQWZvSkFEd0FBQUFBQWdKOGcwQU1BQUFBQUFPQW5DUFFBQUFBQUFBRDRDUUk5QUFBQUFBQUFmb0pBRHdBQUFBQUFnSjhnMEFNQUFBQUFBT0FuQ1BRQUFBQUFBQUQ0Q1FJOUFBQUFBQUFBZm9KQUR3QUFBQUFBZ0o4ZzBBTUFBQUFBQU9BbkNQUUFBQUFBQUFENENRSTlBQUFBQUFBQWZvSkFEd0FBQUFBQWdKOGcwQU1BQUFBQUFPQW5DUFFBQUFBQUFBRDRDUUk5QUFBQUFBQUFmb0pBRHdBQUFBQUFnSjhnMEFNQUFBQUFBT0FuQ1BRQUFBQUFBQUQ0Q1ZOcE53QVh0R3paOHY5TUpsTTcrMnV6MlR4SGttdzIyMUI3bWNsaytpRStQdjZMMG1nZlVCYTFhdFhxWmtsZDdhOU5KdE16a21RWXhrdTVxdTJJajQ5ZlZkSnRBOHFqNk9qb084MW04LzI1aXY3ejEzOC90QmNZaHZGNWZIejgyeVhiTXFCc2k0Nk92c1ZrTW5XeHZ6YVpURTlMa21FWXMzSlYyeEVmSDcreXhCc0hsQkgwRTZEa0JKWjJBM0JCWUdCZ05jTXc1dVF0dHdkOEpNbG1zOTJmOXpoUXdlWFlnenU1NVM2eldxMTNsV3lUZ1BMTFpyT2ROSnZOLzNGeHlGRm1NcG5lS3NFbUFlV0N5V1RLc245cHpWUHVLTFBaYlA4dTJWWUJaUXY5QkNnNXpPZ3BJeG8xYWxRNU1qSXlVVkpWTjFYU1Q1NDhlY254NDhmVFM3SmRRQmtYMktwVnExTW1reW5TemZHVXJLeXNTL2J2MzI4cDBWWUI1WmU1ZGV2V3h5VFZkbk04YWZmdTNaZEtzcFZnbTREeUlLQlZxMWFuVFNaVGRUZkhVM2Z2M2wxZGtyVWtHd1dVTWZRVG9JU1FvNmVNK1AzMzN6TWxlVnBlc3BrZ0Q1QlBqcVRsSG81dkpNZ0QrTVJtR01aU2R3Y053MWduZ2p5QUsxYVR5ZlNCdTRPR1lhd1hYMTRCK2dsUVFnajBsQ0ZXcTlWVG9JY2NJNEJySDdrN1lCakdoKzZPQVhETlpESjk3T0d3cDhBcVVLSGw1T1I0R3FzdEs3R0dBR1VZL1FRb0dRUjZ5aERETURaTGNqVnJKek1sSllWQUQrQkNhbXJxTmtrcGVjc053emlmbkp6czZRc3JBQmQyNzk2OVExS1NpME5uNCtQai8xZlM3UUhLaTcxNzkyNlRkQzV2dVdFWWFSYUxaVTBwTkFrb2MrZ25RTWtnMEZPRzdOMjc5N3hoR0orNE9MVDE0TUdEK2I3SUFwQU9IanlZWlJoR3Z0MFpUQ2JUcHIrV1JBTHdUWTVjUEZVMURHT2pwT3lTYnc1UWJtUkxXdUdpL0F1V0VRTU85Qk9nQkJEb0tXTk1KbE8rTDZ5R1lUQXJBZkRBTUl4OE05NXNOaHV6NElCQ01neGp0WXN5VndOekFNN3kzWHRNSmhQTGlBRm45Qk9nbUJIb0tXTlNVbEkyR29hUmxhc28yMkt4a0JNQjhDQXhNWEdMcFBPNWlqS3lzN01KOUFDRlpMRlluS2JXRzRhUmxwYVd4cFI2b0FBcEtTbGJsT2QrbEppWTZEYVhIRkFSMFUrQTRrZWdwNHc1ZVBCZ2lzbGtXbXQvYlJqRzl2Mzc5NThwelRZQlpkMWZPOUxsbnZuMjVmNzkrOU5LcXoxQWVmZlg5UG5jTTNpK09IandZSmE3K2dBdXlMdWMyRENNelVlUEhzMG96VFlCWlEzOUJDaCtCSHJLb053N0JabE1KbGM1ZXdEa1liUFpjaTk3WkxramNQRnlQMTFsaGh6Z3BkempPSFovQkZ5am53REZpMEJQR1dTeFdOYnJRcUt5SEl2RjhrRnB0d2NvRHpJeU1yNlFsR2tZaGlVN081dGNJc0JGU2t4TS9OSXdqRFJKR1ZhcmxTbjFnSmNTRXhQdHU2aG1abWRuNTh1OUNJQitBaFEzQWoxbDBGOUx0ZFliaHZIdER6LzhjS3EwMndPVUJ3a0pDYW1HWWNTYVRLYXY5dTNibDF6YTdRSEt1NyttMGE4MkRHUEwzcjE3enhkNEFnQkpqdVhFcThVeVlzQXQrZ2xRdkFKTHV3Rnd6VENNNVlaaDFDbnRkZ0RseVYrN0F0VXU3WFlBZm1TbFlSaVhsbllqZ1BMR2FyV3VDZ2dJb084QUh0QlBnT0pqS3UwR1hJeldyVnQvSWVsZnBkME8rTTR3ak8vaTQrT3ZMZTEyK0RQNlI4VkR2eXArRmJGZkdZWWhrNmxjRHhjdUN2MnErUGxqdjZvby9ZYitVZno4c1gvWStYcy9vWCtnTkpYM3BWdCsrVXV2SWpDWlRQOVgybTJvQU9nZkZRejlxa1JVdUg3bHo0TndiOUN2U29UZjlhdUswbS9vSHlYQzcvcUhuYi8zRS9vSFNwTmZMTjJLaTRzcjdTYkFCekV4TWFYZGhBcUYvbEV4MEs5S0Z2MnFZcUJmbFN6NlZmbEMveWhaOUkveWhmNkIwbGJlWi9RQUFBQUFBQURnTHdSNkFBQUFBQUFBL0FTQkhnQUFBQUFBQUQ5Qm9BY0FBQUFBQU1CUEVPZ0JBQUFBQUFEd0V3UjZBQUFBQUFBQS9BU0JIZ0FBQUFBQUFEOUJvQWNBQUFBQUFNQlBFT2dCQUFBQUFBRHdFd1I2QUFBQUFBQUEvQVNCSGdBQUFBQUFBRDlCb0FjQUFBQUFBTUJQRU9nQkFBQUFBQUR3RXdSNkFBQUFBQUFBL0FTQkhnQVhKU0VoUVFjUEhpeXk2NTA5ZTFaSlNVbUZQbDZRTTJmT3lHcTFGbGp2eElrVGhYNFBBQUNLMGs4Ly9hU2pSNDhXV0cvTGxpM2FzMmVQYkRaYkNiUUsvaXdwS1VsNzl1d3A3V1lBS0NRQ1BRQXV5bjMzM2FmKy9mc1gyZlVHREJpZ3pwMDdGL3E0Sjk5ODg0MTY5dXlweVpNbmU2eTNaODhlM1hubm5YcjMzWGNMOVQ1QVFkNTk5MTBOSERpd3RKdHhVUVlPSEtpdVhic1crWFhQblR2bjA1ZlVGMTU0UVJNblRpenlkZ0RlS3E2K1lMZHk1VXJkZi8vOUdqNTh1Q3dXaTl0Nk9UazVHak5taklZTUdWSnNiVUhGa0p5Y3JPN2R1MnZvMEtGS1Mwc3I5SFg2OU9takVTTkc1Q3NmTVdLRSt2VHA0L1YxYkRhYlRwNDhXZWgycEtlbjY4NDc3M1RjZDArZlBxMGhRNGJveHg5L0xQUTFnYkl1c0xRYkFBQWw1Y29ycjFSb2FLaGlZMk5WdDI1ZERSbzBLRitkdExRMFBmZmNjN0phcmJyODhzczlYaThtSnFiSTJoWVhGMWRrMTBMWmQvandZYWYvNTRtSmlYcjAwVWU5UHYrMjIyN1R3dzgvbks4OE5UVlZIVHQyTElvbVNyb3dPNkJxMWFvdWovMzU1NTlLVEV4MGVXemF0R2srdmMrWU1XTWtTU2twS1hyNDRZZFZwMDRkVFpzMlRXRmhZWkl1RFBKZmZ2bGxoWWVIYThDQUFVN25mdjc1NTBwTFM5T2tTWk9jeWxlc1dLRlRwMDVwOE9EQk1wdDVybFVSM1hYWFhVVjZ2WTgrK3NobGVYSDBoZHh1di8xMkxWbXlSRC8vL0xQbXpKbmo4b3V6Sk8zZnYxOVpXVmxxMTY0ZFAvTzRLTldyVjFlUEhqMjBiTmt5TFYyNnROQVBKZzRjT0tEMDlQUjg1UWNQSHRUaHc0ZnpsVnV0VmlVbUp1cklrU1A2NDQ4L2RPalFJZjN5eXkvNjZhZWZKRW1mZmZhWndzUERmVzVIWUdDZ2poNDk2cGpSL2ROUFB5aytQcjNXSXdZQUFDQUFTVVJCVkY3OSt2WFR2ZmZlcXllZWVFTEJ3Y0UrWHhjb3l3ajBBQ2dWN2diZ3g0OGZ2NmpqYmRxMDBlalJvMTBlaTR5TTFJc3Z2cWdCQXdabzBhSkY2dDY5dStyVXFlTlVaOUtrU2Zyamp6L1V1M2R2WFhmZGRRVitqbzRkTytySko1OTBLdXZaczZlNmQrK3VmdjM2RlZpK1lNRUNyVisvdnNEM2dYL0x5Y2x4T2VoMXg5M3l4VXFWS25rMUlGKzRjS0VpSWlKMDk5MTNlNnhYcVZJbHI5dVUyNnBWcTN5cW4vdkxiWGg0dUxadjM2NysvZnRyN3R5NXFsZXZuczZlUGFzTkd6Ym81TW1UaW95TVZJOGVQVHhlTHlFaFFiTm56NWJGWWxHVEprMEtQUXNRNVpzdmZhcTRYRXhmc0FzSkNkRzRjZVAwNktPUDZzTVBQMVRQbmozVnVISGpmUFcrKys0N1NWS0hEaDBLMTFoVUNMNCtwRnF3WUlFV0xGamdWVjFQRHdjS2N1dXR0K3JNbVRQNVpuUUdCQVNvUVlNR2F0eTRzWTRlUGFwbXpacjVmTzNnNEdDWnpXYkh0Vys0NFFZdFc3Wk1ZOGFNMGZ2dnY2L0V4RVJObno2OVVPMEd5aW9DUFFEYzh2WnBhR1ptWm9GMVEwSkM5UDc3N3p0ZUZ6UUFMK3p4K3ZYclM1TEdqUnZuOXR3YU5XcW9SbzBhZXZYVlYvTWRPM2Z1bkV3bWs4NmNPZVB5R2xXcVZIRUtKSVdGaGFsUm8wYjU2b1dIaDN0Vlh0Z0JFZnhMM2JwMUZSY1hKNHZGb25idDJpa21Ka1lMRnk3TVYyLzc5dTBhTW1TSW9xS2lYRjRuT0RqWTVVeTF2Qll1WEtocTFhcDVWYmV3R2paczZIWUdoTjFkZDkzbDFKZkR3OE0xZi81OGpSdzVVdHUyYlhNRWU1bzFhNmE1YytmcXdRY2YxTFJwMDFTN2RtMjFiZHZXNVRXVGs1TWRTMXg2OSs1TmtLZUM4K2Juc0NCNWYwNkxvdzI1MzhObXN5a3pNOVBwZVBQbXpUVnMyREMxYXRWS2RlclVjWm9sRVJvYUt1bkM3TGFnb0NEZGROTk5oVzRyL0o4dlM2WjhaWDg0a0R1WWRQandZYmZCcFppWUdMVnIxMDd6NXMzVG4zLytxYkN3TVBYcTFVdDE2dFJSblRwMVZMZHVYVjEyMldVS0NncTY2TFpWcmx4WjJkblpqdGYxNnRYVG0yKytxWG56NXFsWHIxNFhmWDJnckNIUUE4QXRid2UyaG1FVVdEY2tKTVRwdGJ1bFN2YkJibUdQMi8zdmYvL3plUHpVcVZNZTEyWnYzTGpSWlhsRVJJUlRvQ2N0TFUyLy8vNTd2bm9wS1NsZWxhZW1wbnBzSnlvbWQ4c3VQdjc0WTFXcVZNbHRQaEJmdnBCNkduem5WdExMQ2l0VnFxU1pNMmRxL1BqeFdyOSt2Yjc1NWhzMWE5Wk1sMTkrdVNaUG5xemh3NGRyNU1pUldycDBxZXJWcStkMHJzVmkwZE5QUDYxang0N3BsbHR1MGZEaHcwdTA3VUJSMkw1OXU0WU9IZXAxL2JpNE9DVWtKT2ozMzM5WFVGQlF2dG1rdVEwZE9sUTMzbmhqVVRRVDVkU3dZY09LL1QxNjl1d3A2Y0tNdHFwVnErWUx1SzlmdjE2cHFhbnEyYk9uL3ZHUGZ6akthOVNva1crV3RDZStMTS9Nek14MCsyQnkyN1p0a3R3dml3YktJd0k5QUR3S0N3dlRsMTkrNmZaNFRFeU1Ra0pDOU5WWFgzbXNVNUMwdERTbHA2ZnJ0dHR1ODdpcjFyWFhYdXQyTmtOdUpmWGxkTXVXTGRxeVpVdSs4alZyMW1qTm1qVmVsOFAvdFd2WExsOGkxZHg5SXk0dXpqR3QzRldnSnprNVdWdTNibFdYTGwwS25BbFcwUEl0YjVadUxWKytYT2ZPblhQYlhsZGxMVnUyMU50dnYrM3h2YjBSR0JpbzU1OS9Ydi82MTc5MHl5MjNPTXB2dXVrbTllL2ZYMmxwYWFwZHU3YkxjNnRXcmFycnI3OWVVNlpNSVU4SmlrMXg5b1dxVmF2cXFxdXVraVFkT25USXNRVFIwOC96aWhVckpFbloyZGtlZzcwWGsxZ1gvbW5Ka2lXRlB2ZUJCeDV3V1c1ZmdyaHExU3BGUmtibVc1SzRhOWN1cGFhbXVseXE2SXZDekxUemRNN0Y3T29LbERVRWVnQ1VDVXVYTHRYaXhZdTFhdFVxdDEvZ0pHbmt5SkVsMktvTERoMDZwS3lzckh6cndqLzc3RE9GaElSNFRBd1lFeFBqY2RwK2FtcXF5MFNGOEQ5MzMzMjNjbkp5SkVsYnQyN1ZzV1BIZE8rOTl6clZzUWQ2WFAxTXhNYkdLaWNueDZzbm1JTUdEZEwzMzMvdlZCWVVGS1Rtelp0TGNsNjY5ZE5QUCtWYkpoSWRIYTExNjlibEMvVDA3dDNiOGZmVnExY3JPenZicWV5eXl5NHJzRzJlV0N3V0JRUUVLQ0FnUUdhejJTbklZemQ0OEdDWlRDYVg1d2NIQjJ2V3JGbXkyV3hGTXRVZi91T3h4eDV6NUxEeGhidUhCc1haRjZLam8vWGVlKzlKK251VzNqdnZ2T00yWjlhcFU2Y1VHeHNyU1hybm5YZDA5ZFZYT3gyLzVaWmJsSnljckIwN2R0QXZrTStjT1hNS2ZhNjdRRTlKcWxPbmp1UG4zNTNUcDArclM1Y3VicGRGQS82SVFBK0FVbmYrL0hsOThNRUhxbGV2bm1yWHJuMVJ1MWt0V3JSSUxWcTBrSFFoZ2FBM1QyZHExS2poTVZmSjhPSERuWmFMNWVUazZPalJvNUtrakl3TW5UbHp4dVAxYzNKeVhDN2p5czErM0ZWZUgvaUgzRXN4dnZqaUMwblNzODgrNjFUSFB1UG5oeDkrME1tVEo1MkNucDk4OG9taW9xTFVzbVZMcjk3dm9ZY2Vjbm9kR1JtcERSczI1S3MzWnN5WWZFODQzWDI1dFFkYWp4MDc1cGhCVUZUQlY4TXdOR0hDQkIwL2ZseFRwMDVWZ3dZTm5JNFg5SHZCMWZIZzRHRHQyTEdqU05xSDhxMTI3ZHBxMkxCaGtWMnZPUHRDYnA1bStkbTkvZmJiamlEeTZkT244NTEvOXV4WlJVWkdFdVNCVzc3bXNpcU9aY0xGeVo3SDZ2ejU4NlhhRHFBa0VlZ0JVT29XTGx5b2xKUVVEUjQ4V0pMYzVoOXhaZXZXclRwLy9yempuT3JWcXp1T3JWdTN6cXVCU01PR0RaMENQUVhOd2pseDRvUmovYmszamgwNzVuVjl0bG4zZjcvKytxdmJyWml6c3JJa1hRaDZyRjI3MWhHc3NWcXQrdTIzM3lUbEQyamsvcGtaT25Tb1kybkdwNTkrNmxRdklDREE4ZmQyN2RxcFZxMWFrcVRYWDMvZDhTVXh0OXpYeXV2cnI3OTIvd0gvNHV2Z1BqMDlYZW5wNmRxL2Y3L3V2LzkralI0OVdyZmRkcHRUbmFDZ0lOV3RXOWVyNjltRHNZQWtUWnc0c1ZpdVd4eDlJVGY3ZHRDQmdhNkg3UHYzNzlkSEgzM2syRkVvYjZESHZvdVJwNW15UUhaMnRoSVNFbnlxN3kxWHk0UmRMUTB1VHFHaG9US2J6UzREUGErOTlwb3FWNjZzbmoxN0ZtcnJkcUNzSXRBRHdLTzB0TFFDQjZnWkdSbUZIc1FlT25SSUgzendnYXBVcWFMYmI3OWRralIxNmxTdno3L3JycnQwL3Z4NWorZDRDcDRVcHQzMTY5ZjNPaUJUVU5BSUZVL3VSTjlidG14UlRFeU1JK2RPN2lWYm4zenlpUjU4OEVHWnpXYVpUQ2FuMlFqSnljbEtTVW5KZDIxN2t0WDA5SFNkT0hFaTMzRjdjR2Y4K1BIS3lNaVExV3JWa1NOSDh0V3JXYk9teDRTdHVXY0dXYTFXV2ExV0JRY0hPOVVKRHc5WDkrN2QzVjVEdXBDenl2NDVxbFNwb3BkZmZsbkxseS9YbkRsek5INzhlTzNkdTFlalJvMXkxSzlidDY3WGZhbGJ0MjdrVzBDeEs0NitrSnZWYWxWQVFJRGI1WW96WnN5UUpEMysrT09hTjIrZURoMDY1SFQ4MTE5L2xmVDNqcFNBSzhlUEg5ZDk5OTFYTE5kMnRjT2pxNlhCVXNGQlVWYzVJUk1URTkwdWFRNFBEOWVpUll0a01wbFVyVm8xSlNjbk94MVBTa3JTNHNXTFpUYWI5ZTkvLzl2Ymp3U1VDd1I2QUhoa05wczlEaEFQSHo0c2s4bVViNWxGM2pxdVpHZG5hOEtFQ2JKYXJhcFpzMmErbmJuS2czSGp4aFc0dzFkQkF4ZG04VlFzbjMzMm1lUHZvMGVQVnVQR2pUVi8vbnlGaDRjN1p0QlVxbFJKeDQ0ZDA4YU5HOVc1YzJlWnpXYW5BTWVBQVFPMFo4OGV0OHU0amh3NTRqSWg4ODZkTy9YMjIyOXJ3WUlGc3Rsc21qWnRtc3RrbUo5KytxbmJtVE1uVDU3VTd0MjdIYStIRFJ1bWMrZk9hZmJzMllxTWpIU1VWNjlldmNEZFhiWnQyNWJ2eSszZGQ5K3Q2T2hvalI4L1h0ZGNjNDNIOHdGZmVidExqemNCeGVMdUM5S0Y1WnhXcTlYbFBTUTBORlFQUFBDQVdyUm9vVzdkdW1uZXZIazZjT0NBVXgzNzdwSjU4L1lBdWRXcVZjdW5XVytUSmszU3FWT25pcndkVmFwVWNYcklrSGZXdHFzOFZWYXIxZTA0MC81d1E1SXV1ZVFTSlNRa0tETXpVNVVyVjVaMFlXWlJkbmEyZXZic3FXclZxaFhsUndGS0hZRWVBQjZGaG9aNkhQREd4TVNvY3VYS0JkWng1ZVdYWDlaUFAvM2swem1TNzJ2Si8vdmYvM3BkdDdCV3JWcmw4emx6NTg3VjFxMWJpNkUxS0t1MmI5K3VJMGVPcUU2ZE9qcHg0b1NtVEptaU1XUEdhTWlRSVhydHRkY2MrWjd1dnZ0dUxWMjZWSXNXTGNxM0xlMnBVNmUwZCs5ZVNYTDdCTEpKa3liNUFvaEhqaHpSRTA4OG9XKy8vVmJkdW5XVDFXclZtREZqZE8rOTkrcXBwNTd5T24vSHFsV3JWTGx5WllXSGgrdlVxVk9LaW9yU2UrKzlwNzU5KytxVlYxN3hhbGU4Z2pScDBzU1I5eVMzNDhlUGUvMUZQVEV4MFdtNUdpQVZicGNlZDBxaUwyUm1aaW9nSUNCZmN1Y2pSNDRvTkRUVXNaVjZwVXFWVkxObVRSMDhlRkRwNmVtT25DVDIzeFhSMGRFWDNSYjRwN2ZlZWt1VksxZFcwNlpOdlQ1bit2VHB5c2pJOEtydTJiTm50V0RCZ254bHVkbVhndFd0VzlkcGhyYW5XZHYyYzZLaW9yUnk1Y3A4eDl1MmJlc0k2RWhTdlhyMWxKQ1FvRk9uVHFsaHc0Ykt6TXpVeXBVckZSZ1lxTDU5KzNyMVdZRHloRUFQZ0ZJUkd4dXJwVXVYS2lJaXd1MDY3YXBWcStiN2tsdVlnSXFyTDR4RnJURFQ0dTBEY1ZRY2l4WXRVczJhTlhYTk5kZm8wMDgvVmFkT25aU1RrK05ZcG1UUDNkT3laVXNsSlNWcDdkcTFpbzJOVmJkdTNSelgyTEJoZ3d6RFVNMmFOWFhycmJjVytKNHBLU2w2NDQwM3RHTEZDZ1VIQjJ2eTVNbHEyN2F0YXRTb29TdXV1RUx6NXMzVGwxOStxY0dEQit2V1cyOTF1MFJFdXJCTWMrWEtsZXJRb1lOajVzQ3dZY05rTnB2MTdydnZhc0NBQVhyenpUY3Y4bC9KdllLMmpzNkxRQTljOGZTd3dOc2tzeVhSRjJ3Mm16SXpNOVd3WWNOODk3NGJicmhCSVNFaFRqTWNycjMyV3ExZHUxWmZmLzIxT25YcXBQVDBkTzNZc1VPUmtaRzY0b29yTHFvdDhDKytKRlAyaHFjK2RlN2N1UUozdXJKdlJKQjMyYU0zNTdnYVM5bHNObVZuWnpzRmV1eWJYZnorKys5cTJMQ2gzbmpqRFowN2QwNjlldlc2NkIwamdiS0lRQStBRWhjWEY2Y3BVNmJJYkRacit2VHBldXl4eDF6V2k0eU16TGVzcERDQm5xTE8wZVBLLy8zZi94WEpkZUMvdG0vZnJ0MjdkK3ZoaHgvV24zLys2U2p2MHFXTG9xS2kxS1JKRTBmdWdkcTFhMnZRb0VGYXYzNjk1czZkcTQ0ZE95b3NMRXhXcTlYUkIvcjE2K2R4VVB6cnI3OXF4WW9WV3J0MnJUSXlNdFN0V3pjOStlU1RtanQzcm1iT25LbEZpeGFwWDc5K2F0T21qYVpObTZheFk4ZnE3YmZmMXAxMzNxbXVYYnM2TFQyeGUvLzk5NVdTa3FLNzdycEx6ei8vdktQOHFhZWVVazVPamdJREE0dGtGc1A2OWV1VmtwS2lXMis5MVpHL1NQSnROaDg1ZWxDY1NxSXZwS2FteWpBTVJVUkU1RHVXbVptWjd3dHUrL2J0dFhidFduM3h4UmZxMUttVE5tL2VMSXZGb3R0dXU4M2pybDJvdUZ3dDhmVlZRVUVjVjcrMzh3YWE3QS84ZkVtR2JEL0hWZit3enphcVVxV0tvNnhKa3lhU0x1U0d2T3l5eS9UZWUrK3BTcFVxZXVTUlI3eCtUNkE4SWRBRHdLUDA5UFFDbDBwa1ptWjZ2WnhDK3Z1bVBIcjBhTDhKa0h6ODhjYytuek5uemh4dDJiS2w2QnVETWljbkowY3Z2ZlNTS2xXcXBONjllMnYrL1BsT3grMEQwQU1IRGlnZ0lFQU5HalJRYUdpbyt2VHBvM2ZlZVVjdnZQQ0Nubi8rZVgzMDBVZjY0NDgvMUxCaFEvM25QLy9KOXo1SlNVbmF2SG16MXE5ZnI3aTRPSmxNSm5YbzBFRVBQL3l3cnJycUtrbFNyMTY5dEhuelpnMGJOa3lMRnk5V3MyYk45TzY3NzJyMTZ0VmF2SGl4WnMyYXBibHo1NnAxNjlacTFhcVZvcU9qMWJwMWE2V2twR2p4NHNWcTBxU0p5d0RwTTg4ODQvVDZZbllhV3JkdW5iWnMyYUtnb0NEZGVlZWRoYm9HVUZ6c0NWeUx1eS9ZQThKNWM0ZGtaV1hKWnJNNXpWYVFwSTRkT3lvaUlrS2JObTNTeVpNbnRYanhZa2txTUJFMEtxNjhTWklMbzZCQWp6ZnNRWGxYRHhqY3NmZVBtalZyNWp0bXozZVhPOURUdW5WclNkTHUzYnYxMVZkZktTY25SOE9HRFhONVB1QVBDUFI0OE1RVFQ2aFdyVm9hUDM1OGtWMHpJeU5EaVltSlRydW5YSXpldlh1clhyMTZtajE3ZHBGY0Q4akxack1WT0wzWE1BeXZwZ0JuWldVcE9EaFlsMTkrdWQ1OTkxM0hsMXQvWU44QzF4YzJtNjBZV29LeXlHdzJLek16VS9mY2M0OXExS2poc2s1NmVycjI3ZHVuZi83em40NG45WU1HRGRLMmJkdjArZWVmS3lvcVNzdVhMNWZKWk5LWU1XT2NjdXBZTEJZTkdUSkVjWEZ4c3Rsc3FsU3BrcnAzNzY2K2Zmdm1tMVZ3OWRWWGE5YXNXVnE0Y0tFang0SFpiRmJQbmozMTczLy9XK3ZYcjllS0ZTdTBhOWN1N2R5NVUxZGVlYVdXTEZtaXdNQkE1ZVRrZVAzRjRHSjJHdHEzYjUra29wdHhCeFNsa3VvTHg0NGRrK1NjVUZhU1k0dm8zRjlpcFF2TFhucjI3S20zMzM1YlE0Y08xYUZEaDNUenpUZXJjZVBHWHJVVEZac3Z5N2s4elpRK2MrYU1Ybi85ZGFmWDA2Wk55MWRIa3FaTm02WUdEUm80Z2kzdU5nRnd4ZDQvWEMyN3NzLzJ5VDBqTkRJeVVzMmJOOWVPSFRza1hWZ2kzYnQzYjYvZkR5aHZDUFI0c0dQSGppSUx5RWdYdmd3LytlU1Qrdm5ubnpWanhneGRlKzIxa2k0a1pEMTkrclRIYzkxdEhYM28wQ0hsNU9RNGxXM2R1dFhqTCtyR2pSdnJ1dXV1azJFWWV1Kzk5enkrcjcwdUtxNndzREI5K2VXWGJvL0h4TVM0M083U2xVMmJOdW0xMTE3VDRNR0QxYkZqeHdMcnV4b2NGRVpKZkZuczJiTm5zYjhIeWkrejJhd0hIM3hRdDk5K3U5czZPM2JzVUU1T2p0cTJiZXNvQ3dvSzBvc3Z2cWorL2Z2cnRkZGVreVQxNzk4LzMyNVV3Y0hCdXVhYWE1U1JrYUh1M2J1clM1Y3V1dkhHRzdWbXpScVA3YnJsbGx2eWxhMWZ2MTVkdW5UUnlaTW50V0hEQnJWcDAwYUJnWUdLaUlqUThPSEQxYUZEQjY4K2MyRjNHanB5NUlpU2twSjA2YVdYNWh2QSt6b3p3cGQ4RDZnNExtYTJtYVFTNnd2MnpRcGF0R2poVko2YW1pb3BmNkJIdXZEN1lmWHExZnJsbDE4VUhCeXNvVU9IZXRWR3dNN1R6OHppeFl2emJWR2VWMHBLaXRNeSs5VFVWTGZMN2xldFdxV1ltQmpIejdnOWo0NDNFaElTSk1ubEVrbjdqbUI1WjhQZGZ2dnQycjkvdjhMQ3dqUjE2bFNuSlkyVEowOVd2WHIxTkdEQUFJKzU2b0R5Z2tDUGp3bzdNTEJQb2UvWHI1OUdqQmloSVVPR2FPTEVpYnJ0dHR2MDVaZGZGaGhCdHdkNlltSmkxTFZyVjdlQkgrbENrdHN2dnZqQzdmRnUzYnJwdXV1dWs4MW0wNXc1Y3p5K3I3MHVVQlNPSHordVgzLzlWZkh4OFY0RmVqd05EbnpoNllsTlVTVnFMc3dXNmQ1c3pRNy80V3FwVlc0ZmZ2aWhwQXRKVm5OcjJMQ2hPbmZ1ckpVclY4cHNOcnY5bmZ6d3d3L3I0WWNmZHJ6MkpmZkN0bTNiZE9EQUFRVUdCaW93OE1MUW9IYnQybnJnZ1FlYzZ2bXlSTE93NHVQakpmMDl6VDYzb0tBZ3I1LzRIajE2dEVqYkJmL2h5OCtST3lYUkYzYnQyaVVwLzlibzlvQ1FxMEJQZW5xNlFrSkNsSnljckNwVnFqajZNK0N0dkwvM2MxdTllbldCZ1o1R2pSbzVqWWxPbno2dHlwVXJPMmJYN042OVcwMmJOblhLTVdXL1g5bVhHSHZEdnFQY1AvLzVUMlZuWnp0bXVkcHNOc1hHeGtxU0xyLzhja2Y5czJmUE91NnpVVkZSK1g0SDdOcTFTNXMzYjlaRER6M2tkUnVBc296Zi9vWGd6UlJjdTd4VGNXKzQ0UWJObkRsVFR6Lzl0Q1pNbU9DMGRNUFZGOFhDWnNVUERnNTJURTIwczFxdEx2T2hkT3ZXVFpNbVRmS3FMaXFXdkQ5RDdoaUc0Vlc5SDMvOFVaSzgzc0xUMTIzVTNSazVjcVRiWTY0Q1BYMzY5UEZwbmJqRUVoTmNuUDM3OTJ2bnpwMktqbzUyR3VqYWMvdXNYTGxTSVNFaHlzakkwR09QUGFZaFE0YW9UNTgrSHE5cFgxYnl3dzgvcUc3ZHVpNS9wak16TXpWejVrd2RPSEJBVFpvMDBYUFBQZWN5c1dWSjJybHpweVRYZ1o2NmRldVNqQmtYSlNJaVFnMGFOTkNpUll0S3V5a2VuVGh4UXJ0MzcxYjkrdlh6eld5ejV5WUpDd3R6S2o5MjdKaWVlT0lKSFQ5K1hGZGVlYVYrL3ZsbkRSa3lSUFBuei9mNW5vYUthOG1TSlc2UHVWcHE2MGxXVnBhZWZ2cHA1ZVRrYU5HaVJUcDM3cHdHRHg2c3E2NjZTdlBtelZOb2FLak9ueit2dlh2M3FrYU5HbDZ2cERoNzlxejI3ZHVuQmcwYTZOSkxMOVh3NGNPMWMrZE9oWWVIS3owOVhjbkp5UW9MQzNNOE9FbExTOVBqanordTMzNzdUV0ZoWWRxM2I1KysrZVlieHd6YW5Kd2NuVHg1VXMyYk4vZnA4d0ZsR1lHZVF2Qm1DcTZkcTZtNDExOS92WjUvL25rdFdMQkFiZHUyMWR0dnYxMGN6UVF1bWpmTEhzTER3NVdTa3FJREJ3NTRmQkp6Nk5BaGJkdTJUZEtGZGRFRm1UTm5qbGZiajJkbVpoYjVGTnU4L2R1Yi9EdUZtWGswZCs1Y2JkMjYxZWZ6NEY4TXc5Q0xMNzRvNmNLeUM3dWpSNDlxN05peCt1R0hIMVN2WGozTm5UdFhDUWtKbWpScGttYlBucTFkdTNacCtQRGhxbGV2bnR0ckp5VWw2ZEZISDFWbVpxYWFObTJxOXUzYjY0WWJibEN6WnMzMDg4OC9hOHlZTVRwNjlLZ0dEaHlvaHg1NnFFdzgvZi91dSs4a1NhMWF0U3JsbHNBZmJkcTBxYlNiNEpVMzMzeFRobUhrbXdsb3RWb2RNMEZ6QjRCMjdkcWxrU05INnV6WnN4bzBhSkFlZWVRUlRaOCtYU3RYcnRTRER6Nm9GMTk4MGEveTRxSDRGRFRiUHpmN2d6NVg0ekNyMWFwUm8wYnB4eDkvVk0rZVBWV3BVaVZkZXVtbHV1KysrN1JvMFNJOTlkUlRtamR2bnI3NDRndGxaMmZyK3V1djkvcDlQL3ZzTTlsc05zZnM4T2JObTJ2TGxpMUtUVTJWMld6V0ZWZGNvZUhEaHlzeU1sS25UNS9XMDA4L3JZU0VCUFh1M1Z1ZE9uWFN3SUVETlczYU5DMWJ0a3lob2FFNmN1U0lyRllyK2F6Z1YwcC9SRmZHNUgwcWIxL0hiVGFidFhQblRrVkVSRGkyL3R1eFk0ZFdyMTZ0Q1JNbU9KNnFMRisrWEhGeGNabzhlYklxVjY2czhQQndsMDlITzNYcXBBNGRPamdsMDdScjA2YU5vcUtpaW14SkNWQ2NicnJwSm4zeXlTZnExNitmNnRTcG80Q0FnSHgxTEJhTFRwNDhLY013RkJNVDQ5V1UrYnpMVjZRTFQzQnNOcHZDd3NKa05wdTFaY3NXblRwMVNwZGVlbW1oMm02eFdDUXAzN2F6S1NrcHNscXRDZzhQVjBKQ2drNmNPRkhnbHArK3JDdTNjelh0SGhYUGtpVkw5TU1QUDZoNTgrWnEzNzY5c3JPenRYVHBVaTFZc0VCWldWbHExYXFWWG5ycEpVVkVSQ2dxS2txMWF0WFNNODg4bzIzYnR1bmJiNzlWNzk2OTlkQkREN244R2ExYXRhcW1UcDJxalJzMzZzc3Z2OVNCQXdmMHhodHZLREl5VXFtcHFhcGR1M2F4SlVZdlRCNlVnd2NQNnM4Ly8zUjhWbStscDZjck9EallFYWc2ZlBpd2twS1N5a1RnQ3VYTG9VT0hWSzFhTllXRmhTazRPRmcvLy95elRwdzRjVkg1bm56dEMzdjI3TkdhTldzVUdocXE3dDI3YStEQWdUcDgrTEJDUWtKMDd0dzVwYVNrS0RnNFdOZGZmNzBzRm9zV0xsem8yR0ZyekpneGpweHhvMGFOVWxaV2xqNzk5RlAxNjlkUDk5OS92L3IzNysrVW9CYXdxMTY5dWxKVFU3Vmh3d2EzZFRJek01MTJlOXU5ZTdja0tTUWt4S2xlVGs2T3hvd1pvNjFidHlvbUprWWpSb3h3SEh2aWlTZjB4eDkvYU5PbVRkcThlYk9XTFZzbVNlclNwWXRYN2JSWUxJNGNvL1pkR2Z2Mzc2OSsvZm9wT3p0YkFRRUJqckhvbmoxN05IejRjQ1VsSmVuV1cyL1Y4T0hEWlRhYjFiMTdkNjFaczBaUFBQR0V4bzRkcTdWcjEwcVNtalZyNWxVYmdQS0FFVkFldWFjTUhqNTgyTEdPMno1WXREOEpPbkhpaE1hT0hhdU1qQXlkT25YS0VlaUppNHZURjE5OG9lUEhqMnYyN05sT1U0UFQwdEowNnRRcFI3VFlWWkJIdXJDMk5HK0NaVjlaTEJhdkJ4V3hzYkdPdGF3b2UxcTFhbld6cEp6NCtQanRraTd1QjZNWVBQdnNzNDZneTdGang5d3U0NnBTcFlyYXRXdm5jUmxWUVRadDJxVG5uMzgrWDdrMytYN3NacytlcmQ5KyswMGhJU0U2ZnZ5NEpPV2JFZkh0dDk5cTFLaFJUbVc1bDVHNDZsc1hzM1FyOTdrTEZ5NWtHVmdGY3VUSUVjMmJOMDhoSVNHYU9uV3FFaElTTkdMRUNCMDdka3pCd2NFYU9IQ2dCZ3dZNEhTL2FOV3FsWll0VzZZcFU2Ym82NisvMW9vVks5U3VYVHVuSk01MndjSEI2dGl4b3pwMjdDaUx4YUp0MjdacDNicDEyclp0bTdLenMzWDA2Rkc5OU5KTDZ0R2poMjY5OVZhWGdkckNxbHExcWpwMzd1eXh6dnIxNngySlpTVTVrcnBIUjBmN05GTnYrdlRwV3J0MnJTUEhVR1ptcHFUOFNXeFJ2TXI2L2NvYnc0WU5jK3ptazV1cmh3L2U4clV2Yk4yNlZUYWJUY09HRFZQVnFsWFZ1SEZqeC9KK2s4bWtoZzBiYXVqUW9Rb09EdFk5OTl5anc0Y1BxMjdkdXBvOGViTFRURGlUeWFTSkV5ZnE4c3N2MTZ1dnZxcEZpeGFwUllzV1B0MHpVWFRLZXY5NDY2MjNDcXd6ZS9ac2Zmenh4d29QRDFkUVVKQmpNNW5jR3dTa3A2ZHJ4SWdSMnJGamh4bzNicXlaTTJjNkJkMU5KcE1tVFpxa2YvM3JYNnBVcVpJU0VoTDBqMy84dyt1VUVTdFdyTkNwVTZmVXNXTkhwNGRzSnBQSktTQ2JuWjJ0aVJNbktpa3BTYjE2OWRMSWtTTWREL2JHamgycnBLUWtiZCsrM1pISDBWTU9QTUN1ZGV2V1QyUm5aMysyYjkrK1gwdTdMUVVoMEpOSDdyWC85cGtIZWZNQnBLZW42OWxubjlXNWMrYzBldlJvcDJsK0w3endnc2FORzZmMTY5ZXJiOSsrbWpkdm5obzNiaXpETURSOCtIRDk4TU1QZXY3NTUzWGpqVGNXNitjSUNBalFrMDgrNlZSbXM5bjA4c3N2UzNMT3FkS3NXVE4xN3R4Wk8zYnNVTnUyYldVeW1aenFvdFIxTlpsTXo3UnExZXFNcE9XU1BrcE5UZDEyOE9EQnJOSnVtQ1NGaG9acTNMaHhHamR1WExHL1Y4dVdMWjJDc2VIaDRicm1tbXVjRXRBV3BHclZxdnIyMjI5bHRWb1ZFQkNnSmsyYWFQRGd3VTUxcnJ6eVNqVnExRWcybTAyQmdZRzY4c29yblhhaG1ESmx5c1YvR0RkOG1jV0E4cTkrL2ZwNjRva25GQjRlcmdZTkdpZzdPMXYxNnRWVFZGU1VSb3dZNFhaWjFxV1hYcXBYWG5sRnExZXZWcFVxVlZ3R2VmSUtEZzdXelRmZnJKdHZ2bG1wcWFuYXVIR2pZbU5qRlJjWHA1TW5UM3I5Tk5VdUpDUWszMVBjM0NJakl6Vm16QmlQMTlpMWE1ZFRvS2RKa3licTFLbVQyclJwNDFOYldyZHVyYjE3OXlvN08xczVPVG1xV3JXcS92R1BmMXhVWUJtRlVxYnVWM1hxMVBGNXh1Y2RkOXlodlh2M3ltS3hLQ2NuUndFQkFXcmF0S25IKzB4Ujk0V0JBd2NxT3p2YmtmQjUrUERoR2pwMHFLeFdxd0lEQTUyK3pGNSsrZVZxMmJLbGhnOGY3bks1czhsa1VwOCtmZFN1WFRzdFdiS0VJRS9wS2xQOW96Q3V2ZlpheGNmSEt5Y25SemFiVFZGUlVXclRwbzBlZmZSUlI1MmNuQnhaTEJiVnIxOWZyNzc2cXN2WnBxR2hvZXJhdGF2T256K3ZtSmdZOWU3ZDIrdmdmcGN1WGJSOCtYSTk5ZFJUSHVzRkJRWHBsVmRlMFZkZmZhVjc3NzNYNlZoZ1lLQm16WnFsZDk1NVI1OSsrcW15c3JJMGNPQkExYTVkMjZzMm9FSjdKU2dvNkpYV3JWdkhHNGJ4Zms1T3p0cDkrL2I5Vk5xTmNxVmM3eDNYdW5WclF5cmNiamZlaUltSnlaY00xbUt4Nk1rbm45U3VYYnQwMjIyM09iN3dmZi85OTZwY3ViS2FObTBxbTgybWNlUEdhZDI2ZFFvUEQ5ZnMyYk1WSFIydHp6Ly9YQk1tVEpCaEdCbzJiSmp1dSs4K1NYOG5YTFovanR6djYrcFk3bDIzWExWeDVjcVYrdVdYWHpSNjlHaW56Mk1ZaG1Kall4VVpHYWxSbzBacDBLQkJpb2lJVVAzNjlYWDA2RkZObkRoUlYxOTl0WjU3N2prMWFOQkFpeGN2MXVXWFg2NzI3ZHNYK2IrckpPM2V2YnRjLy95VmxGYXRXczAwbVV6UDVDbE9NUXhqcFdFWXF4SVRFN2NjUDM0OFBlOTV4ZDAvaXBMRllwSEpaSEk3eTYydy9mbXpQUUFBSGhWSlJFRlViRGFiRE1NbzBsa0taUlg5cW1TVVJML0t2WHRJU1RoNjlLaVNrcEs4eXAxVjBkQ3ZmRk1SN2xkbGpmMmhSV21nZi9pbUl2VVBpOFdpdExRMHI1S0FaMlZscVZLbFNpNlBiZDY4V1dscGFicmpqanVjeXMrZlAxL21sNy9UUC95VHZUL21aaGpHajRaaHZHZTFXbVAzN2R1M3J6VGE1UW96ZW56MDNIUFBhZGV1WFdyU3BJblRESWFISG5ySUVYQXhtODJhTW1XSzB0UFR0VzNiTnExZnYxN1IwZEhxMHFXTFFrTkROWExrU0wzMDBrdEtUMC8zYVNhQ3QzcjE2dVd5M0dReTZZNDc3dEIzMzMybjlQUjAxYXhaMC9FRTkrcXJyMVpHUm9aZWZmVlY5ZTNiVng5OTlKRlRVdEFTa3ZjWG9jbkxZNUpreXIzY0pUTXowM0U4S3l2THFXNU9UbzdIMTdWcTFYSjZuWjJkN1hodHRWbzlucHY3ZUkwYU5Ud2V6M3N0U2JMWmJQbU9tMHdtVjQ4SncwMG0wd0NUeVRTZ2R1M2E1MnZYcnYyeDFXcGRZemFiTjhmSHg1OTJVYjlNdTVqY0I1N2t6YjFUd2JrYWFIaGI1ckd1dTc1bmw3Y1A1cGEzajdncnk5c3Y3WEwzVHp0WGZjdlZOVjNWcTFHamhrLzFpME5KQm5ta0N3bGQ4KzdxZ3dKeHY2cWc5NnV5cG93K3lLQi9WUEQrRVJ3YzdQVk9iKzZDUE5LRlBKQ3VsUFVnajVkOEhtLzVXcmMweDJkU3lZN1IzSjNqYWV5V3U1OTZxcHUzWGw0bWs2bVp5V1NhWmphYnA3VnUzZnFRWVJqdlM5b1VIeCsvVlpKM1d4TVhBd0k5WGpwMzdwd2lJaUkwY09CQUhUOStYTk9uVC9mNGl5a2dJRUF2dnZpaWxpOWZydnZ2djk5UmZ1T05OMnIyN05tYU1tV0ticm5sRnJmbkYzWVhvUTRkT2lndExjMnJ1bVBIanRYWXNXTmRIc3U3bHJ3NG5pSzRpb2hlak56TDBYTC92L0gwLzZtZzYwaHlXbGVjTjdHbnAydG5aMmZuSzhzZGVDakNJRVFWU2ZjSEJBVGNMeW16VmF0V3NZWmhrTW03Z2lycWZ1VU5kMzNQVTluRnZFZHVycEx0dWlyenRnMnUrcTBkZ2NPS2kvc1Y5eXU0Ui8rZ2Y4QzkwaGlYMlpYbStFd3EyVEdhNUxvdmxzTFlyYkhKWkpvZ2FVTHIxcTJQL0RYVFo4M2V2WHUvazJRcnlZWVE2Q25BdVhQbjlQampqK3ZzMmJOYXVuU3BHalZxNUpSZzJaUGc0R0E5OE1BRCtjcmJ0bTJyMWYvZjNwMUhOWFdtZndEL0pwR3dDS2lJT21xRlFSYkZEbkdoTGxTdCs0WldaMEJIYXJWQWV3cHQxUTdhV2hsRTY2NWpwVElkdFdkNmNNUHQxRnJRb3NXT1B4ZXNoVUVRaXFpWXVvR0tWVnR4eEJvMmMrL3ZENGNNSVFzSmdvSHcvWnpqT1hEdmUrOTkwK2JOYzNseTMvZEpUdGI3RklNZ1BQMy9YOTlLSVNFaElacEZLUFU1ZmZvMENnc0w4ZEpMTCtIU3BVdFFxVlNZUEhteVpqSHA1NnhteldwOW54Smk3WjlyZkpqb3RKZElKTFczR2YxZDFQL0pwTmxtd3ZtMHR2MzNkR2IxUWM5MTlMVnZEYUR1T3VOUCt5Q1ZTQ1F1QURqSnVPWFNWd3ZlMkUyR3dmZTFuaUZpOER4NnhvdXg5dm9lZXpXcmp3YXVaK3lhV3Z1TWZaWVkyUzcrZDN4Unk4TjRwWHNkeGl1cXh2R2hleDJPRDZyV0VQZGxtdTIxM3U1R2swaU5mRyttOTVoNjNwOXA3YS92UFpxeGt6L3JmNHNhT2hpN2p0WkpSRkVPb0V1clZxM2F3QUpMNWpEUlU0TWdDRkFxbGNqTXpFUjZlanFBcCtXY016TXo0ZS92ajVTVUZDeGR1dFRnOFhXVno2ejVWSXlocVNyVlNacjZabGpmZmZkZG5XMkNJQ0EzTnhkNzkrNUZZV0VoZkgxOUVSY1hoL3o4Zk15ZlB4K1ptWm1ZTzNjdVJvOGUvVndmQWM3SnllSDd6d1FHNW5UWFZBWWdEY0NCSjArZTdNdlB6MzhBQVAzNjllTnEyaTBReDFYanN1UTNjMlE1SEZlbVlieHFtVGcrVE1QeDBUSnhmRmlYdXU0RFJWRzhKWkZJVXRWcTlkNjh2THlUNE5TdHB1SDgrZk1JRHcvWDJ0YStmWHRzM0xnUlBqNCtPSGZ1SElLRGc3WDI1K2ZuNDZlZmZ0TGFObkRnUUtQckhWUldWdUxMTDc5RWNIQ3dUb1dFa3BJU0FFRGJ0bTNyL1RwS1MwdHgvZnAxRkJRVTROeTVjOGpLeWtKSlNRbmtjam5Dd3NJUUdSa0p1VnlPZ0lBQUpDWW1ZdlhxMVlpSmlVRmNYQnlHREJrQ2hVSUJEdzhQZE96WVVWTStVU2FUTmRWNTRDMlNLSXFQSlJMSmNVRVF2cTZxcXZyNndvVUxwczNYSXlJaWVvNFlyNGdNNC9nZ2F2NUVVYnd1a1VpK0ZRUmh6NDgvL3BodTZmNVVZNktuaGk1ZHV1REZGMS9FeUpFak1YejRjQVFIQjhQUjBSRStQajRBbmk1WXJGQW9OTzN2MzcrUHFWT25ZdFNvVVRoMjdCamMzTndnazhtZ1Vxa1FIUjF0Y0U1Z1FVRUI0dVBqY2ZMa1NXelpza1ZyMzgyYk53RThMUWxxcnMyYk55TXBLUWtQSGp6UWJKTktwZkR6ODBONGVEZ21UcHlJTm0zYWFCM2o3ZTJOYmR1MklUczdHeWtwS1VoTFM4UEJnd2QxenIxaHc0WkdMd2xQZFNvRjhIK2lLSDcxeXkrL0hMeDE2MWFacFR0a3pLVkxsK0RvNkZqbklxOG5UNTVFdTNidDRPZm4xeUR6YUs5Y3VRSzFXZzF2YjIrdXFVSmtnRktwaEV3bWc1ZVhWNk5meTVKVmdjaGltbFc4TWdkakREVUFxeDBmNW1Jc29tWk1LWXJpWVlsRXNpYzNON2RKbHNSam9xY0dWMWRYSkNZbW10UldFQVFzVzdZTVQ1NDh3UWNmZklCang0NUJJcEhnN2JmZlJreE1ESGJ2M3ExM2ZSN2c2Wk5EQVBTV3NxM2U1KzN0YlhiL3g0MGJoNk5IajBJcWxVS3RWcU5YcjE1UUtCU2FsZWtQSHo0TUFQRHc4RUJBUUFBQVlNK2VQWnJqZS9Ub0FSOGZIMXk3ZGcxS3BSSkZSVVZ3Y25LQ241OGZoZzRkYW5aL3FNRmtDSUx3cDZxcXFtOHZYTGhRYWVuT21HTC8vdjFZczJZTmZIeDhzR1BIRG9OVEZaODhlWUtZbUJqWTJOamd4SWtURFhMdDBOQlFsSmVYNDhTSkUzQjJkbTZRY3hKWm14a3pac0RlM2g2blQ1OXU5R3U5OTk1N2tNbGtpSStQYjdRS2U5UmtOTHQ0WlM3R0dIb0dWamsrTm0vZWpIYnQydUcxMTE0eisxakdJbXB1UkZGY0l3akM3cnk4dkF1VzdrdGRtT2lwcDA4Ly9SUS8vUEFERmk5ZWpFNmRPbW0yangwN0ZsOSsrU1UrKyt3emRPdldEY09IRDljNU5pY25Cd0F3WU1BQUFFQjhmTHhtRmZIang0OERBSDczdTkvcDdLdUxwNmNua3BPVEVSc2JpOVRVVktTbnAydldHcXBwd29RSm1rUlBYRnljMFhNT0d6WU1LMWV1Tk9uNjFEaHljM08vdG5RZnpEVng0a1RzM0xrVFAvMzBFK0xqNC9IUlJ4L3BiWGZod2dWVVZGUWdJQ0Nnd2I0WnJYdmRPTU5PblRxRm9xSWlnL3M5UFQzeDhzc3ZReFJGN05xMXkraTVxdHNTV1p2VnExY2IzTmUrZlh0RVJrWnFmajk3OWl5eXM3TXhjdVJJM2xpM0FNMHhYcG1MTVlicXF5bU5qdzBiTnBqVmZ2cjA2ZWpTcFF2dTNyMExHeHNicmRMcFc3WnNnYnU3ZTcwU1BjK0NzWWdzSVRjM044YlNmVEFWRXozMThNVVhYMkR2M3IyWU5Ha1MvdmpIUDJydGswZ2tXTDU4T1VKQ1FoQVRFNE5WcTFaaHhJZ1JtdjJpS0NJbkp3YzJOamJvMDZjUEFNRE56UTBBOFAzMzMydlcrL25yWC8rS2xTdFhZdGl3WVZybm56bHpKbng5ZlUzcTU1a3paM1MyVlNlWGFoby9manlXTDE5dVVsc2lVOWpiMnlNMk5oYnZ2UE1PdnZycUt3UUhCOFBUMDFPblhmVjd0UGI3L0ZsVTM0UkxKT1l2Ym4vbzBDRWNPM2JNNFA1Smt5Ymg1WmRmaGlBSWlJK1BOM3F1NnJaRTF1YnJydzMvcmVMdTdxNjV1UllFUWZQSGhFcWxNbmhUUG16WU1Bd2VQTGpoTzByVUNCaGp5QnJVbFVpc2JjU0lFZWpTcFFzQ0F3UGg3dTZPcEtTa1J1cVo2UmlMaUl4am9zY01hclVhYTlldVJWSlNFdno5L1JFVG96K2g5OElMTDJESmtpV0lpWW5CZ2dVTDhOWmJiK0d0dDk2Q1hDN0h4WXNYVVZwYUNuOS9mOWpaMldtT0tTa3AwWHp3UkVaR1l1L2V2Zmp3d3cveC92dnZhMDBCbXpkdm5zbjlOWFVlcWtRaTRaeFZlaWFDSUdncXhsVjc4Y1VYTVcvZVBQVHQyeGVkTzNlR1NxWFM3S3RlaFB6SWtTT3dzYkhSU29ZMlJGOEEwOS8vdGNubGNtUmtaR2h0VTZ2VmVoT2ZreVpOd3JKbHkweHFTL1M4QkFVRm1kU3V2THk4enJiMjl2Yll2WHUzenZiaHc0ZnJQQkZhdStya2dRTUhVRkJRQUFENDk3Ly9iZkFhblRwMTRzMDFOUnVNTVdRTmFsWUM3dCsvUDdwMjdZb0RCdzVvdHZuNyt6OXpRb2V4aU1peW1PZ3gwWlVyVjdCa3lSSW9sVXI4NFE5L1FIeDh2TkVTNkdQSGprVkpTUWsrK2VRVEpDUWtJRFUxRlgvLys5ODFVNm42OSsrdmFWdFNVb0xaczJmajNyMTdtRFJwRWlJaUlqQjY5R2pNbmowYjhmSHh1SFhyRmhZdVhLZ3p0YVg2Wm9QSTBuNzQ0UWRFUlVXWjNQN3MyYk5RS3BVb0xDeUVqWTBOUWtORERiYU5pb295YXlGd3RWb05BRndrazFvc1kxTkRhaEpGc2M2Mjl2YjI5ZXJEblR0M05FOGtSRVZGNmF4WlYxeGNqR25UcHFHcXFncERoZ3lwMXpXSUxJRXhoc2cwakVWRWxzVkVUdzFxdFJxbHBhVndjbkxTVEtHcVR1WmtaR1JBcVZUaWxWZGV3YXBWcTNUS291c1RFaElDWjJkbnJGeTVFaE1uVG9TSGh3ZlMwdElBL0MvUmMrSENCU3hjdUJBLy8vd3ovUDM5c1dqUklnQkE5Kzdkc1hYclZyenp6anZZdjM4Lzd0eTVnMVdyVmtHbFVxRk5telpvMWFxVjV2RmZRd21uMmhsdFExSlRVNUdhbW1wU1d5SjluSnljTkZNS3IxNjlpc3JLU3ZUbzBjUG9qZkMrZmZzQUFGVlZWVVlEL0crL21WNXBWQkFFeldQMWZFcU5XakpIUjBkTnZOSEgzOSsvemdVd1RZMGh0UW1DZ0NWTGx1RHg0OGVRU3FWSVRFeEVjSEN3VnR4Y3UzWXRLaW9xOE5wcnI2RkhqeDcxdWc3Ujg4WVlROVpJRk1WNlRVVTBCV01Sa2VVdzBWTkRaV1VseG93Wm83WFFYdlVmcjdObXpZSzN0emNHREJoZzFyYzRnWUdCR0RSb0VGeGNYRkJjWEl5Q2dnTFkyZG5CMTljWDhmSHgyTDE3TndSQndLaFJvN0JpeFFxdEJjSTZkKzZNaElRRVJFWkdva09IRGxDcFZKZ3dZWUxPTmZyMjdhdjMydnFlc05BMzU3dG56NTRZUDM2OFNXMko5T25UcDQ5bXZuZFFVQkNLaW9xd2JkczJnMG5JdTNmdjR0Q2hRd0NBYmR1MlFhRlFhTzBmTTJZTUhqeDRnSXlNRE5qWTJHak9hNDdwMDZlYjFDNG9LQWd6Wjg3VS9GNVpXV255VGNXaFE0YzByNE9Jbm9xTGk4UFpzMmZoN3U2TytmUG40eTkvK1F2KytjOS9hcVllSnljbkl6MDlIZDI3ZDhmY3VYTXQzRnVpcHhoanFDVVNSYkZSRXoyV3hGaEVMUjBUUFRYWTI5dWpkKy9lS0NrcGdZMk5EWHg5ZlRGbnpoek4va0dEQnRYcnZOVXIwN2R2M3g1UlVWRzRjdVVLYkcxdG9WS3BJSmZMTVhmdVhJU0VoT2c5dGtPSER0aXlaUXVjblowaGs4blFvMGNQUEg3OEdJSWd3TmJXRnYzNzk5ZnFJL0IwanFtbnA2ZmU4dTdmZmZjZHVuYnRxdm5kMTljWGd3Y1AxdHMySlNWRnE2SVlrU21xcHhRYVM0aHUzYm9WVDU0OEFRRDg4c3N2T3NmLzV6Ly9nWXVMaXliSkE1aitDTEM1N1I4OGVLRDF1MHdtMHduNGdpRGdzODgrQTZCZGNhVlhyMTRZTzNZc01qSXlNR2pRSUVna0VxMjJSTmJxNU1tVGV2OVlGVVVSeGNYRmNIUjBSRnhjSER3OFBEQnUzRGpzM3IwYnZYdjNocU9qSTlhdVhRc25KeWVzWDcvZTZCUm9vdWVKTVlaYUNuMmYzVVZGUlRyYmEyK3J1YTVQVThGWVJHUVlFejIxYk5teXBWN0g3ZHk1czg0UENUczdPNjJFeWdjZmZJQTMzM3hUVTByZGtIYnQybWwrM3JOblQ1MTltVHQzcnNITWRPMVY5bzJ0dWw4OXRZYklITlhyRjdScXBmL2o1Y0tGQzBoS1NvSlVLb1VnQ0RxSm5wS1NFZ2lDb0RNdVRMbkJVQ3FWbURGakJvQ25DejEzNk5EQnJMNFBHREFBN2RxMTAwbDhpcUlJRnhjWHVMaTQ0SlZYWGtGa1pDU1dMbDJLYnQyNjRkYXRXOGpNekVSWldSbVdMbDBLTnpjM2lLSUlMeTh2czY1TjFKeDA2ZElGQVFFQnlNckt3bzBiTnhBY0hBemc2UmNhNGVIaHVITGxDanc4UEFBQTBkSFJPSC8rUEQ3KytHTklwVkxJWkRMRXhjWEIzZDNka2krQlNBdGpETFVVTlo4d3UzLy9QbEpUVStIbTVxYTFIdUt1WGJ2ZzdPeU15Wk1uVzZLTEptTXNJaktNaVo0RzBxdFhMN09Qc2JXMXJUUEpROVRjcU5WcXlHUXlnNDhCZi9MSkp3Q0E5OTU3RHhzM2JzVFZxMWUxOWwrN2RnMEEwSzFiTjdPdmZmMzZkYzNQT1RrNUdEZHVuRm5IVDUwNlZlOTJpVVNDVjE5OUZXZk9uSUZLcFlLcnE2dG11cU5Db1VCWldSazJiZHFFTjk1NEEwbEpTUWdMQ3pPNzcwUU42YmZmZnF0emVraFpXVm05MWo1WXNXSUZPblhxQkg5L2Y4VEd4dUxHalJzNlZTaHJ4a1JIUjBlTUdERkM4OFZDWUdBZyt2VHBZL1oxaVN5Tk1ZYXNRYzBLdnZ2MzcwZHFhaXBHamh5cDlTWHhybDI3MEs1ZE83T3EvZXJEV0VSa09VejBFRkdEcXF5c2hGcXQxaHUwSFJ3Y01HdldMUGo1K1dIU3BFbll1SEdqcHVSbHRZc1hMd0tBenJvOXBqaC8vcnptNS9UMGRMTnV3b2NORzJieXdzK0xGaTNTTEp4ZTI5aXhZN1YrYjRxUE9wUDFrMHFsUnBPbFJVVkZrRWdrY0hOek05cEduOTY5ZTV0Y0FlWEhIMy9FdW5Ycm9GUXEwYkZqUnpnNU9lSGJiNy9GK2ZQbjhmcnJyMlBDaEFsbzNicTFTZWNpc2pUR0dMSW1aV1ZsU0V4TUJLRDd2aktrOXZ1dHJnckFqRVZFbHNORUR4RTFxUEx5Y3Noa01yend3Z3RhMjIvZXZBa0hCd2ROS1hWYlcxdTR1cnJpeXBVclVLbFVtaW9JNTg2ZEE0QjZmY3R5NnRRcHpRM0RzV1BIc0hEaFFwTXE1QUZQcStTVmw1Y2IzSC82OUdrVUZoYmlwWmRld3FWTGw2QlNxVEI1OG1RNE9qcWEzVStpeHViZzRJQ2twQ1NEKy8zOS9XRm5aMWRuRzMxbXpacUZvVU9IWXRteVpYcjNxOVZxcEtXbFlmLysvY2pNeklSRUlzR1VLVk13Yjk0ODJOblpZZnYyN2RpeFl3ZldyRm1EdUxnNERCbzBDQU1IRHNTZi8veG5scXltSm8weGhxeEZWVlVWb3FPalVWeGNqUEhqeDV0Y2NhcXFxZ295bVV6eldWMWRMY3ZRZEgzR0lpTExZYUtIaUJxTUlBZ29MeStIdTdzN3Z2NzZhNjE5UTRjT2hiMjl2ZFphVmdNSERzVGh3NGVSbnA2TzBhTkhRNlZTSVNNakF5NHVMdkQyOWpicjJsbFpXU2d1TG9aQ29jRDQ4ZU94YnQwNmZQUE5Od1lYT3EvdDNYZmYxZnQ2Y25OenNYZnZYaFFXRnNMWDF4ZHhjWEhJejgvSC9QbnprWm1aaWJsejUyTDA2TkVzdFVzdDJ1clZxd0VBSFR0MnhMZmZmcXY1Qm5iZ3dJR1lNMmVPMXVQemI3LzlOdjcwcHo5aDU4NmRTRXBLd3FsVHAvRHc0VU9UeHlxUkpUREdrTFc0ZCs4ZW9xT2prWmVYQjI5dmI1M3BUc1ljUEhnUWE5YXNnYTJ0TFdReUdWUXFGUURBejgrdnNicHJGc1lpb3Y5aG9vZUlHc3lqUjQ4Z2lpTGF0R21qczYrOHZGem5tODhoUTRiZzhPSERPSGJzR0VhUEhvMFRKMDZnc3JJU2dZR0Jabitia3BDUUFBQ1lNbVVLUm80Y2lZMGJOeUloSVFHdnZ2cXF5WS9qbHBhVzR2cjE2eWdvS01DNWMrZVFsWldGa3BJU3lPVnloSVdGSVRJeUVuSzVIQUVCQVVoTVRNVHExYXNSRXhPRHVMZzREQmt5QkFxRkFoNGVIdWpZc1NPY25aMWhZMk1EbVV6R0czU3lldFdKWFY5Zlg0d1pNd2FGaFlXWU9YT213WnQvVjFkWHpKczNENUdSa2ZqWHYvNkY5dTNiUDgvdUVwbU5NWWFzaFlPREErUnlPZnIxNjRmMTY5ZnJmZjlHUkVUZzNyMTd5TS9QMS9vYzkvSHhnWnViRzlScU5hUlNLYnAyN1lyZXZYdnJWQUMyRk1ZaW92OWhvb2VJR3N5dnYvNEtBR2pidHEzVzlvcUtDZ2lDQURzN082M3R3NGNQUjVzMmJYRDgrSEhjdVhNSE8zYnNBQUN6cXp5a3BxWWlPenNiSFRwMFFHQmdJT1J5T2FaT25ZckV4RVI4K3VtbldMeDRzZEhqTjIvZWpLU2tKSzB5dUZLcEZINStmZ2dQRDhmRWlSTjFrbGZlM3Q3WXRtMGJzck96a1pLU2dyUzBOQnc4ZUZEbjNCczJiTkNxWkVIMFBLaFVLZ1FGQlJsdFUxNWVYbWNiVStsYko4U1V4VFhkM2QyTlBySlAxQlF3eHBBMWNYUjB4RC8rOFErdEtWaTFSVVpHSWlnb0NBY09ITkQ2ZkZjb0ZFaE9UamI1V294RlJKYkRSQThSTlpqaTRtSUFRS2RPbmJTMlAzNzhHQUIwdmpXU3krVUlEZzdHMXExYkVSVVZoYXRYcjJMVXFGSHc5UFEwNjVycjFxMEQ4TFNTaEZ3dUJ3Q0VoNGZqMEtGRE9IRGdBQlFLQmFaTW1XTHdIT1BHamNQUm8wY2hsVXFoVnF2UnExY3ZLQlFLVFg4UEh6NE1BUER3OEVCQVFBQUFZTStlUFpyamUvVG9BUjhmSDF5N2RnMUtwUkpGUlVWd2NuS0NuNThmaGc0ZGF2SnJJV29vZ2lBWVhNQ3ltaWlLZGJZQm5pWnE1WEs1d1VwNnhyUnUzZHJnSDZHcHFhbG1uNC9vZVdPTUlXdGtZMk9EN2R1MzQrYk5td2JiM0w5L0g4RFQ2bFoxTVpUc1pDd2lzaHdtZW9pb3dWeTZkQW1BN2x6dFI0OGVBZEJOOUFCQVdGZ1lrcE9UY2ZueVpjamxja1JGUlpsOHZaS1NFc3llUFJ1bHBhVVlPWEtrVmdVVVoyZG5SRWRINDZPUFBzS3FWYXRnYTJ1cktWZGJtNmVuSjVLVGt4RWJHNHZVMUZTa3A2Y2pQVDFkcDkyRUNSTTBOK0Z4Y1hGRyt6WnMyRENzWExuUzVOZEMxSkFjSFIyUmxwWm1jTCsvdnovczdlMDFDMmthYy96NGNYeisrZWVZUFhzMmhnOGZibFkvWEYxZERZNEQzbHhUVThjWVE5YnMxS2xUeU12THE3UGRnUU1INm14aktOSERXRVJrT1V6MEVGR0R5YzdPQnFCYkdyMjB0QlNBL2tTUFNxV0N2YjA5SGp4NGdOYXRXeHVzM0ZEYmpSczNFQlVWaFpzM2I2Sjc5KzU2cXk2TUdqVUtZV0ZoMkw1OU94WXZYb3pidDI4akxDeXN6dlYvenB3NW83TnR3SUFCT3R2R2p4K1A1Y3VYbTlTV3FMbTZmZnMycmwyN2h0emNYTE52cm9tYUs4WVlzblpidDI0MXVqOG9LQWhGUlVWNnAwTlpBbU1Sa1hsWU80NklHc1RQUC8rTW5Kd2NkT3ZXVGFlMGV2WGFQYlhMeEJZWEZ5TWlJZ0szYjkrR2o0OFBIang0Z1BmZmZ4OGxKU1ZHcjVXV2xvYlEwRkFVRlJYQjNkMGRuMy8rdWNFU3QzUG16RUZ3Y0RBRVFjQ21UWnNRR1JtSnk1Y3ZHejEvOWVLV05mL3BJNUZJVEc1TDlMeGtaR1RnNk5HamRiWVRSZEdrODEyOGVCRUEwTE5uVDROdFNrdExrWmVYcDFOdGo2ZzVZb3doZW5hTVJVU1d4VVFQRVRXSWhJUUVpS0tJYWRPbWFXMVhxOVdheDJKckpvQ3lzN1B4eGh0djRNYU5HNGlNak1TZVBYc3dkZXBVWEw1OEdlSGg0VkFxbFRyWHVILy9QbUppWWpCLy9ueVVscFpDb1ZBZ0lTRUJycTZ1QnZzbGtVZ1FFeE9EeU1oSVNLVlM1T1RrWU1hTUdWaTBhQkh5OC9NYjZOVVROUjF5dVZ5empvZ2h6czdPS0M4dlIwRkJnZEYyVjY5ZXhmZmZmdzhBNk5XckY2NWZ2dzYxV28zTGx5OWp4WW9WeU1yS0FnQ01HREVDYjc3NVpwM1RUWWlhTXNZWW9vYkRXRVJrV1p5NlJVVFBMQzh2RDk5ODh3MGNIQnd3ZWZKa1JFUkVvS2lvQ1BiMjluajQ4Q0ZLUzBzaGw4c3hlUEJnVkZaVzRvc3Z2dEJVMklxSmlVRndjREFBSURvNkdoVVZGVWhKU1VGb2FDaGVmLzExaElXRlFSQUViTjI2RlY5OTlSVXFLaW9na1Vnd2JkbzByWVV4NnhJUkVZRytmZnRpMWFwVnVIbnpKbzRjT1lJalI0NGdNREJRWjZGQlV5bzBBRS9uZFhOdU56VkhJMGFNd01HREJ4RWFHb3JPblR2cmZVcWdzcklTZCs3Y2dTaUs4UGYzeDZOSGp4QWFHZ29BVUNxVlVDcVZhTldxRlR3OVBlSHQ3UTB2THkvNCtQaG9uZVBYWDM5RmJHenNjM2xOUlBYMThPRkR4aGhxTWY3MnQ3K2hzckt5em5ibUxNWmNyYTRLZExVeEZoRTFIaVo2aU9pWm5UcDFDb0lnWU42OGVYQnljb0tucDZkbVRyZEVJb0c3dXp1aW9xSWdsOHNSRWhLQ29xSWlkT25TQmN1WEwwZmZ2bjAxNTVGSUpQajQ0NC9oNWVXRlRaczJZZnYyN2ZEejgwT2ZQbjF3L1BoeFZGUlVvRnUzYm9pSmlhblhHZ1g5Ky9mSHZuMzdzRy9mUHV6ZXZSdE9UazVZc0dDQlRqdDlDMExIeDhmcmJPdlpzNmZleFRmMXRTVnFTajc4OEVOSXBWS2NQSGtTeGNYRkJoK2RiOTI2TlFJQ0FyQnc0VUswYmRzV28wYU5ncHViRzd5OHZPRGw1WVhmLy83M1J0ZlZldno0TWY5UXBTWlBGRVhHR0dveFVsSlNVRlpXWm5KN1V4WmpybVp1b29leGlLanhNTkZEUk04c0lpSUNWVlZWQ0FvS0FnQXNXTEFBVVZGUlVLdlZhTldxbGRZM29sNWVYdWpkdXpjV0xGaWdkODBEaVVTQ21UTm5JaUFnQUR0Mzd0UXN1TGQrL1hwa1pXVmgrdlRwc0xHeHFYZGY1WEk1WnM2Y2laQ1FFS2hVS2pnN08ydjJkZXJVQ1o2ZW5wZzFhNWJPY2Q5OTl4MjZkdTJxK2QzWDF4ZURCdy9XMnpZbEpVV254RHhSVStMZzRJRFkyRml6ditHc0xqTnRLbmQzZHlRbEplbmRaK3BURFVTTnJXM2J0b3d4MUdLWVV1SHFlV0VzSW1vOEVrdDM0Rm4wNjlkUEJOQmtWb01uMDFSL29PYms1RFRyOTE5VDExVEhoMXF0NW1LU2pZRGo2dmxvcXVPcUticDc5eTVzYkd6ZzR1SlNyLzFOQWNmVjg4RngxVHh4ZkR3ZkhCL1B4bEt4aU9PRExJMVA5QkRSYzhVa0QxSExVTmNUQjN3aWdZaUlHaHRqRWJWVXJMcEZSRVJFUkVSRVJHUWxtT2doSWlJaUlpSWlJcklTVFBRUUVSRVJFUkVSRVZrSkpucUlpSWlJaUlpSWlLd0VFejFFUkVSRVJFUkVSRmFDaVI0aUlpSWlJaUlpSWl2QlJBOFJFUkVSRVJFUmtaVmdvb2VJaUlpSWlJaUl5RW93MFVORVJFUkVSRVJFWkNXWTZDRWlJaUlpSWlJaXNoSk05QkFSRVJFUkVSRVJXUWttZW9pSWlJaUlpSWlJckVRclMzZWdJZmo3KzF1NkMwUk5Gc2NIVWNQanVDSnFlQnhYUklaeGZCQ1JPWnIxRXoyaUtKNnhkQitvM3M1YnVnUFdqdU9qUmVLNGFtUWNWeTBTeDFVajQ3aHExamcrR2huSFI3UEc4VUZ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OVDQvaC9FeHUxUkxORW1tZ0FBQUFCSlJVNUVya0pnZ2c9PSIsCgkiVGhlbWUiIDogIiIsCgkiVHlwZSIgOiAiZmxvdyIsCgkiVmVyc2lvbiIgOiAiMjIiCn0K"/>
    </extobj>
  </extobjs>
</s:customData>
</file>

<file path=customXml/itemProps6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EAST plasma control_tm2011.potx</Template>
  <TotalTime>0</TotalTime>
  <Words>2272</Words>
  <Application>WPS 演示</Application>
  <PresentationFormat>宽屏</PresentationFormat>
  <Paragraphs>352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Arial Black</vt:lpstr>
      <vt:lpstr>黑体</vt:lpstr>
      <vt:lpstr>华文中宋</vt:lpstr>
      <vt:lpstr>Century Gothic</vt:lpstr>
      <vt:lpstr>Verdana</vt:lpstr>
      <vt:lpstr>Times New Roman</vt:lpstr>
      <vt:lpstr>微软雅黑</vt:lpstr>
      <vt:lpstr>Cambria Math</vt:lpstr>
      <vt:lpstr>MS Mincho</vt:lpstr>
      <vt:lpstr>Calibri</vt:lpstr>
      <vt:lpstr>AMGDT</vt:lpstr>
      <vt:lpstr>等线</vt:lpstr>
      <vt:lpstr>Arial Unicode MS</vt:lpstr>
      <vt:lpstr>EAST plasma control_tm2011</vt:lpstr>
      <vt:lpstr>PowerPoint 演示文稿</vt:lpstr>
      <vt:lpstr>目录</vt:lpstr>
      <vt:lpstr>项目意义</vt:lpstr>
      <vt:lpstr>理论基础</vt:lpstr>
      <vt:lpstr>系统评判</vt:lpstr>
      <vt:lpstr>系统设计框架</vt:lpstr>
      <vt:lpstr>二维硬X射线成像系统</vt:lpstr>
      <vt:lpstr>屏蔽体设计</vt:lpstr>
      <vt:lpstr>探测器选型</vt:lpstr>
      <vt:lpstr>信号处理模块</vt:lpstr>
      <vt:lpstr>   电子学以及采集</vt:lpstr>
      <vt:lpstr>  上位机</vt:lpstr>
      <vt:lpstr>实验室放射源标定</vt:lpstr>
      <vt:lpstr>实验结果</vt:lpstr>
      <vt:lpstr>实验结果</vt:lpstr>
      <vt:lpstr>实验结果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qpyuan</dc:creator>
  <cp:lastModifiedBy>周润晖</cp:lastModifiedBy>
  <cp:revision>561</cp:revision>
  <cp:lastPrinted>2019-05-10T10:15:00Z</cp:lastPrinted>
  <dcterms:created xsi:type="dcterms:W3CDTF">2011-03-14T00:13:00Z</dcterms:created>
  <dcterms:modified xsi:type="dcterms:W3CDTF">2023-08-08T10:08:25Z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5B95B1EA06B544E496711F7590B72604_12</vt:lpwstr>
  </property>
  <property fmtid="{D5CDD505-2E9C-101B-9397-08002B2CF9AE}" pid="3" name="KSOProductBuildVer">
    <vt:lpwstr>2052-12.1.0.15324</vt:lpwstr>
  </property>
</Properties>
</file>