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73" r:id="rId5"/>
    <p:sldId id="259" r:id="rId6"/>
    <p:sldId id="260" r:id="rId7"/>
    <p:sldId id="261" r:id="rId8"/>
    <p:sldId id="262" r:id="rId9"/>
    <p:sldId id="263" r:id="rId10"/>
    <p:sldId id="274" r:id="rId11"/>
    <p:sldId id="264" r:id="rId12"/>
    <p:sldId id="275" r:id="rId13"/>
    <p:sldId id="265" r:id="rId14"/>
    <p:sldId id="279" r:id="rId15"/>
    <p:sldId id="280" r:id="rId16"/>
    <p:sldId id="278" r:id="rId17"/>
    <p:sldId id="277"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7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7" d="100"/>
          <a:sy n="77" d="100"/>
        </p:scale>
        <p:origin x="883"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BB1BA-9F87-41F9-9095-AF965E13E20D}" type="datetimeFigureOut">
              <a:rPr lang="zh-CN" altLang="en-US" smtClean="0"/>
              <a:t>2023/8/9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056B5A-55F5-4F5B-9D04-34737A0B8A28}" type="slidenum">
              <a:rPr lang="zh-CN" altLang="en-US" smtClean="0"/>
              <a:t>‹#›</a:t>
            </a:fld>
            <a:endParaRPr lang="zh-CN" altLang="en-US"/>
          </a:p>
        </p:txBody>
      </p:sp>
    </p:spTree>
    <p:extLst>
      <p:ext uri="{BB962C8B-B14F-4D97-AF65-F5344CB8AC3E}">
        <p14:creationId xmlns:p14="http://schemas.microsoft.com/office/powerpoint/2010/main" val="277652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8056B5A-55F5-4F5B-9D04-34737A0B8A28}" type="slidenum">
              <a:rPr lang="zh-CN" altLang="en-US" smtClean="0"/>
              <a:t>4</a:t>
            </a:fld>
            <a:endParaRPr lang="zh-CN" altLang="en-US"/>
          </a:p>
        </p:txBody>
      </p:sp>
    </p:spTree>
    <p:extLst>
      <p:ext uri="{BB962C8B-B14F-4D97-AF65-F5344CB8AC3E}">
        <p14:creationId xmlns:p14="http://schemas.microsoft.com/office/powerpoint/2010/main" val="382996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DCFA33-446D-3A9A-1B98-7C7D0B29CBA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09804B2-E209-338B-3F86-B66D247EF8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E35853C-596B-FCA8-30D5-2621B0AB7F45}"/>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F0E0B6AD-20E6-FE98-5357-E8334EDDEC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0CDD91-3FD8-F819-8136-5446BAC03A65}"/>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397721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58429C-2B31-48A5-D0DD-EDA24EE9014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8C9C249-DE37-1BA8-3B41-34B2061F842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1DA5EA3-1905-F6D2-3FEC-D5C9EC6ABAA7}"/>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10196181-B444-636D-9D19-3512E5106E3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53BDF91-F0B2-A699-54AB-1884DBBD9929}"/>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40838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DB960A8-6A1F-13DD-A699-9A34ED447CE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E52662-8A51-0E9E-0979-7A8F8892B52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1B75228-E0F6-598F-EF7B-CE15651B4641}"/>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D9DC4170-52F2-495F-5830-58471D7078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D944ACA-F967-7B40-5F13-367A0F887A51}"/>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77082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01329D-6D71-A897-A305-A440B83250D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DEAED86-9BBC-67BD-D727-159E89D1B86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B338993-5405-73BE-3847-73BB5BB237B5}"/>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BAB33CB0-A23F-3F88-BBA6-F878A5291D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2B2716-FF62-C29A-AA92-D13C3FAD744D}"/>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766908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070D6A-7E8B-BA3E-FC75-354646AFF54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A419C54-BAEB-35D1-510D-754A029AF2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1B8DBC9-7216-6EF4-FEDE-0AC4C1D7DAFD}"/>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955913A7-5A8A-DDDC-0939-9BE68CB689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3C2942-7DE9-9379-7C42-BA47A35A4738}"/>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353442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DA5852-68FA-74EB-719F-FC21A2A9991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8C9BCF8-BDB6-4652-903C-879CC8BC352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B667A3A-BC29-5172-D756-275B7A08A7D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DE888C2-3AC9-30C4-8E00-11CF1ED25FEB}"/>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6" name="页脚占位符 5">
            <a:extLst>
              <a:ext uri="{FF2B5EF4-FFF2-40B4-BE49-F238E27FC236}">
                <a16:creationId xmlns:a16="http://schemas.microsoft.com/office/drawing/2014/main" id="{DD8E503B-E88A-0C72-7639-809B6696E3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890BA89-AC8E-6349-D0B4-71494BB7E621}"/>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770149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0C6CC5-4BFE-0D56-FAF6-6808FE21CE9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7172470-6D3E-AA92-3A3A-AFE77A21FD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F1D97694-FA8C-33DF-418C-5531930EAF1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603C103-7302-7A94-87AE-8619AF13FA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67AB7F1-A640-94A5-FD2E-37E9FA9BD7F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0D30A47-10BD-8B22-9AE4-78596E11EBD1}"/>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8" name="页脚占位符 7">
            <a:extLst>
              <a:ext uri="{FF2B5EF4-FFF2-40B4-BE49-F238E27FC236}">
                <a16:creationId xmlns:a16="http://schemas.microsoft.com/office/drawing/2014/main" id="{F13FCF0E-5A6C-F6B7-4506-698213918B1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5AEA1EA-DF20-C6DE-83B7-5F4BFD27DC87}"/>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308518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C6E917-4623-3DC3-671A-A42F413504B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E06B4B8-E6B2-220D-0684-992F7EC5BDCD}"/>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4" name="页脚占位符 3">
            <a:extLst>
              <a:ext uri="{FF2B5EF4-FFF2-40B4-BE49-F238E27FC236}">
                <a16:creationId xmlns:a16="http://schemas.microsoft.com/office/drawing/2014/main" id="{6E08525D-D4CA-2230-40A6-18A18BB3979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84BF64C-8480-02CB-93F4-25B3E05B9503}"/>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584503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E8C5DD1-BDE4-9D73-FB84-5DBCE799BEFE}"/>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3" name="页脚占位符 2">
            <a:extLst>
              <a:ext uri="{FF2B5EF4-FFF2-40B4-BE49-F238E27FC236}">
                <a16:creationId xmlns:a16="http://schemas.microsoft.com/office/drawing/2014/main" id="{7D079951-F76A-DFAD-82BC-57150EDC8E4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CA53F31-43F4-31E2-71D0-724D7D76370D}"/>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2403652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B65C6-7ACB-E6B8-7AB4-244FDD5E008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4F96034-9FCB-42C2-8A68-F950FD5AF7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AAD4F7D-BB22-6D2A-EB77-97965C52F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F1ED886-D771-714E-CB41-E2B7D4707F91}"/>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6" name="页脚占位符 5">
            <a:extLst>
              <a:ext uri="{FF2B5EF4-FFF2-40B4-BE49-F238E27FC236}">
                <a16:creationId xmlns:a16="http://schemas.microsoft.com/office/drawing/2014/main" id="{2E7ECAF0-E85C-C70E-EAA1-E48E2FE5833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32CD59B-F64B-613D-6849-406C09EC7A16}"/>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18771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A95587-6606-0651-E833-34DB985181B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B5500DD-C3E8-6374-C369-C76DEA5433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F31BEB9-9696-F83F-A5A4-63918EDA3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B468A8F-B10A-3BA4-B7DB-1C8F1070BF19}"/>
              </a:ext>
            </a:extLst>
          </p:cNvPr>
          <p:cNvSpPr>
            <a:spLocks noGrp="1"/>
          </p:cNvSpPr>
          <p:nvPr>
            <p:ph type="dt" sz="half" idx="10"/>
          </p:nvPr>
        </p:nvSpPr>
        <p:spPr/>
        <p:txBody>
          <a:bodyPr/>
          <a:lstStyle/>
          <a:p>
            <a:fld id="{F94C547E-23CE-4AFB-B950-1CA66A0C159B}" type="datetimeFigureOut">
              <a:rPr lang="zh-CN" altLang="en-US" smtClean="0"/>
              <a:t>2023/8/9</a:t>
            </a:fld>
            <a:endParaRPr lang="zh-CN" altLang="en-US"/>
          </a:p>
        </p:txBody>
      </p:sp>
      <p:sp>
        <p:nvSpPr>
          <p:cNvPr id="6" name="页脚占位符 5">
            <a:extLst>
              <a:ext uri="{FF2B5EF4-FFF2-40B4-BE49-F238E27FC236}">
                <a16:creationId xmlns:a16="http://schemas.microsoft.com/office/drawing/2014/main" id="{CD6FB034-ED6E-1FBB-8340-08B368D4A9B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0936D1B-0F27-2BC7-7F0A-37965B027021}"/>
              </a:ext>
            </a:extLst>
          </p:cNvPr>
          <p:cNvSpPr>
            <a:spLocks noGrp="1"/>
          </p:cNvSpPr>
          <p:nvPr>
            <p:ph type="sldNum" sz="quarter" idx="12"/>
          </p:nvPr>
        </p:nvSpPr>
        <p:spPr/>
        <p:txBody>
          <a:body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378336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2C37EAE-BE86-E62E-6E6E-882F81D848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3CAD335-C3D3-689A-F10A-9C072E68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40D41D0-50B3-9310-7BA7-67D812AFA7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4C547E-23CE-4AFB-B950-1CA66A0C159B}" type="datetimeFigureOut">
              <a:rPr lang="zh-CN" altLang="en-US" smtClean="0"/>
              <a:t>2023/8/9</a:t>
            </a:fld>
            <a:endParaRPr lang="zh-CN" altLang="en-US"/>
          </a:p>
        </p:txBody>
      </p:sp>
      <p:sp>
        <p:nvSpPr>
          <p:cNvPr id="5" name="页脚占位符 4">
            <a:extLst>
              <a:ext uri="{FF2B5EF4-FFF2-40B4-BE49-F238E27FC236}">
                <a16:creationId xmlns:a16="http://schemas.microsoft.com/office/drawing/2014/main" id="{9CDCB94C-52D5-0FFE-EA08-95C11C271E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8A4E6AD-32BB-7C27-0818-0C2270BE65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F808C-951B-43A4-8BE3-24B61D37DFC2}" type="slidenum">
              <a:rPr lang="zh-CN" altLang="en-US" smtClean="0"/>
              <a:t>‹#›</a:t>
            </a:fld>
            <a:endParaRPr lang="zh-CN" altLang="en-US"/>
          </a:p>
        </p:txBody>
      </p:sp>
    </p:spTree>
    <p:extLst>
      <p:ext uri="{BB962C8B-B14F-4D97-AF65-F5344CB8AC3E}">
        <p14:creationId xmlns:p14="http://schemas.microsoft.com/office/powerpoint/2010/main" val="2485608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29.jpeg"/><Relationship Id="rId5" Type="http://schemas.openxmlformats.org/officeDocument/2006/relationships/image" Target="../media/image24.svg"/><Relationship Id="rId10" Type="http://schemas.openxmlformats.org/officeDocument/2006/relationships/image" Target="../media/image4.png"/><Relationship Id="rId4" Type="http://schemas.openxmlformats.org/officeDocument/2006/relationships/image" Target="../media/image23.png"/><Relationship Id="rId9"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C4C2168-6F01-C856-2DBA-0C8317C03E34}"/>
              </a:ext>
            </a:extLst>
          </p:cNvPr>
          <p:cNvPicPr>
            <a:picLocks noChangeAspect="1"/>
          </p:cNvPicPr>
          <p:nvPr/>
        </p:nvPicPr>
        <p:blipFill rotWithShape="1">
          <a:blip r:embed="rId2">
            <a:extLst>
              <a:ext uri="{28A0092B-C50C-407E-A947-70E740481C1C}">
                <a14:useLocalDpi xmlns:a14="http://schemas.microsoft.com/office/drawing/2010/main" val="0"/>
              </a:ext>
            </a:extLst>
          </a:blip>
          <a:srcRect b="15625"/>
          <a:stretch/>
        </p:blipFill>
        <p:spPr>
          <a:xfrm>
            <a:off x="-1" y="0"/>
            <a:ext cx="12192000" cy="6858000"/>
          </a:xfrm>
          <a:prstGeom prst="rect">
            <a:avLst/>
          </a:prstGeom>
        </p:spPr>
      </p:pic>
      <p:sp>
        <p:nvSpPr>
          <p:cNvPr id="15" name="矩形 14">
            <a:extLst>
              <a:ext uri="{FF2B5EF4-FFF2-40B4-BE49-F238E27FC236}">
                <a16:creationId xmlns:a16="http://schemas.microsoft.com/office/drawing/2014/main" id="{4056F829-B0EB-987F-1C69-98C8B108213B}"/>
              </a:ext>
            </a:extLst>
          </p:cNvPr>
          <p:cNvSpPr/>
          <p:nvPr/>
        </p:nvSpPr>
        <p:spPr>
          <a:xfrm>
            <a:off x="2417356" y="2397455"/>
            <a:ext cx="7833674" cy="3591612"/>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46CD0548-86D1-C4DD-FAB5-3EB93705ECF7}"/>
              </a:ext>
            </a:extLst>
          </p:cNvPr>
          <p:cNvSpPr/>
          <p:nvPr/>
        </p:nvSpPr>
        <p:spPr>
          <a:xfrm>
            <a:off x="2611759" y="2591537"/>
            <a:ext cx="7444868" cy="3208161"/>
          </a:xfrm>
          <a:prstGeom prst="rect">
            <a:avLst/>
          </a:prstGeom>
          <a:solidFill>
            <a:schemeClr val="tx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AC2B8A4A-F8F4-FEFC-91DE-CCF706E69891}"/>
              </a:ext>
            </a:extLst>
          </p:cNvPr>
          <p:cNvSpPr txBox="1"/>
          <p:nvPr/>
        </p:nvSpPr>
        <p:spPr>
          <a:xfrm>
            <a:off x="3487083" y="2954922"/>
            <a:ext cx="5694220" cy="1200329"/>
          </a:xfrm>
          <a:prstGeom prst="rect">
            <a:avLst/>
          </a:prstGeom>
          <a:noFill/>
        </p:spPr>
        <p:txBody>
          <a:bodyPr wrap="square"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基于缪子成像技术对浅层与深层地质结构的模拟研究</a:t>
            </a:r>
          </a:p>
        </p:txBody>
      </p:sp>
      <p:sp>
        <p:nvSpPr>
          <p:cNvPr id="4" name="文本框 3">
            <a:extLst>
              <a:ext uri="{FF2B5EF4-FFF2-40B4-BE49-F238E27FC236}">
                <a16:creationId xmlns:a16="http://schemas.microsoft.com/office/drawing/2014/main" id="{2948DA29-8EFB-EA43-DFA0-D18C3553410A}"/>
              </a:ext>
            </a:extLst>
          </p:cNvPr>
          <p:cNvSpPr txBox="1"/>
          <p:nvPr/>
        </p:nvSpPr>
        <p:spPr>
          <a:xfrm>
            <a:off x="3888189" y="4551807"/>
            <a:ext cx="1980029"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汇报人：肖万成</a:t>
            </a:r>
          </a:p>
        </p:txBody>
      </p:sp>
      <p:sp>
        <p:nvSpPr>
          <p:cNvPr id="12" name="文本框 11">
            <a:extLst>
              <a:ext uri="{FF2B5EF4-FFF2-40B4-BE49-F238E27FC236}">
                <a16:creationId xmlns:a16="http://schemas.microsoft.com/office/drawing/2014/main" id="{A58EE9DA-6744-4DF7-4F98-E2250BA3A5AA}"/>
              </a:ext>
            </a:extLst>
          </p:cNvPr>
          <p:cNvSpPr txBox="1"/>
          <p:nvPr/>
        </p:nvSpPr>
        <p:spPr>
          <a:xfrm>
            <a:off x="6414465" y="4557496"/>
            <a:ext cx="1723549"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导师：王晓冬</a:t>
            </a:r>
          </a:p>
        </p:txBody>
      </p:sp>
      <p:pic>
        <p:nvPicPr>
          <p:cNvPr id="19" name="图片 18">
            <a:extLst>
              <a:ext uri="{FF2B5EF4-FFF2-40B4-BE49-F238E27FC236}">
                <a16:creationId xmlns:a16="http://schemas.microsoft.com/office/drawing/2014/main" id="{C99B9EF9-51F5-EE9E-E55B-AB5082CD9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1164" y="-319639"/>
            <a:ext cx="2860419" cy="2144558"/>
          </a:xfrm>
          <a:prstGeom prst="rect">
            <a:avLst/>
          </a:prstGeom>
        </p:spPr>
      </p:pic>
      <p:grpSp>
        <p:nvGrpSpPr>
          <p:cNvPr id="23" name="组合 22">
            <a:extLst>
              <a:ext uri="{FF2B5EF4-FFF2-40B4-BE49-F238E27FC236}">
                <a16:creationId xmlns:a16="http://schemas.microsoft.com/office/drawing/2014/main" id="{7E934773-93B0-4877-E66E-970609EA0031}"/>
              </a:ext>
            </a:extLst>
          </p:cNvPr>
          <p:cNvGrpSpPr/>
          <p:nvPr/>
        </p:nvGrpSpPr>
        <p:grpSpPr>
          <a:xfrm>
            <a:off x="1324863" y="1369422"/>
            <a:ext cx="2124592" cy="2124592"/>
            <a:chOff x="1137292" y="762623"/>
            <a:chExt cx="2124592" cy="2124592"/>
          </a:xfrm>
        </p:grpSpPr>
        <p:sp>
          <p:nvSpPr>
            <p:cNvPr id="22" name="椭圆 21">
              <a:extLst>
                <a:ext uri="{FF2B5EF4-FFF2-40B4-BE49-F238E27FC236}">
                  <a16:creationId xmlns:a16="http://schemas.microsoft.com/office/drawing/2014/main" id="{F11C2D24-E82B-566A-6156-B7D4132DFDDC}"/>
                </a:ext>
              </a:extLst>
            </p:cNvPr>
            <p:cNvSpPr/>
            <p:nvPr/>
          </p:nvSpPr>
          <p:spPr>
            <a:xfrm>
              <a:off x="1137292" y="762623"/>
              <a:ext cx="2124592" cy="21245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id="{8B60AB9E-B22A-626F-4487-9259B263129F}"/>
                </a:ext>
              </a:extLst>
            </p:cNvPr>
            <p:cNvPicPr>
              <a:picLocks noChangeAspect="1"/>
            </p:cNvPicPr>
            <p:nvPr/>
          </p:nvPicPr>
          <p:blipFill rotWithShape="1">
            <a:blip r:embed="rId4">
              <a:extLst>
                <a:ext uri="{28A0092B-C50C-407E-A947-70E740481C1C}">
                  <a14:useLocalDpi xmlns:a14="http://schemas.microsoft.com/office/drawing/2010/main" val="0"/>
                </a:ext>
              </a:extLst>
            </a:blip>
            <a:srcRect l="15431" r="16082"/>
            <a:stretch/>
          </p:blipFill>
          <p:spPr>
            <a:xfrm>
              <a:off x="1406845" y="1173830"/>
              <a:ext cx="1585485" cy="1302178"/>
            </a:xfrm>
            <a:prstGeom prst="rect">
              <a:avLst/>
            </a:prstGeom>
          </p:spPr>
        </p:pic>
      </p:grpSp>
      <p:sp>
        <p:nvSpPr>
          <p:cNvPr id="6" name="文本框 5">
            <a:extLst>
              <a:ext uri="{FF2B5EF4-FFF2-40B4-BE49-F238E27FC236}">
                <a16:creationId xmlns:a16="http://schemas.microsoft.com/office/drawing/2014/main" id="{8521AC3A-8A42-11E6-9A2D-16E2796940B3}"/>
              </a:ext>
            </a:extLst>
          </p:cNvPr>
          <p:cNvSpPr txBox="1"/>
          <p:nvPr/>
        </p:nvSpPr>
        <p:spPr>
          <a:xfrm>
            <a:off x="230354" y="309535"/>
            <a:ext cx="2189018" cy="461665"/>
          </a:xfrm>
          <a:prstGeom prst="rect">
            <a:avLst/>
          </a:prstGeom>
          <a:noFill/>
        </p:spPr>
        <p:txBody>
          <a:bodyPr wrap="square" rtlCol="0">
            <a:spAutoFit/>
          </a:bodyPr>
          <a:lstStyle/>
          <a:p>
            <a:pPr algn="dist"/>
            <a:r>
              <a:rPr lang="en-US" altLang="zh-CN" sz="2400" b="1" dirty="0">
                <a:solidFill>
                  <a:schemeClr val="bg1"/>
                </a:solidFill>
                <a:latin typeface="微软雅黑" panose="020B0503020204020204" pitchFamily="34" charset="-122"/>
                <a:ea typeface="微软雅黑" panose="020B0503020204020204" pitchFamily="34" charset="-122"/>
              </a:rPr>
              <a:t>NED2023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62DA1F8B-0901-CCC2-7169-442F8B1865AC}"/>
              </a:ext>
            </a:extLst>
          </p:cNvPr>
          <p:cNvSpPr txBox="1"/>
          <p:nvPr/>
        </p:nvSpPr>
        <p:spPr>
          <a:xfrm>
            <a:off x="5413762" y="5192017"/>
            <a:ext cx="1364476" cy="400110"/>
          </a:xfrm>
          <a:prstGeom prst="rect">
            <a:avLst/>
          </a:prstGeom>
          <a:noFill/>
        </p:spPr>
        <p:txBody>
          <a:bodyPr wrap="none" rtlCol="0">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2023.8.10</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03415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B51CD236-ABED-19F4-8DAA-D30235100EAE}"/>
              </a:ext>
            </a:extLst>
          </p:cNvPr>
          <p:cNvSpPr/>
          <p:nvPr/>
        </p:nvSpPr>
        <p:spPr>
          <a:xfrm>
            <a:off x="5338620" y="608677"/>
            <a:ext cx="4849089" cy="827576"/>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手动输入 3">
            <a:extLst>
              <a:ext uri="{FF2B5EF4-FFF2-40B4-BE49-F238E27FC236}">
                <a16:creationId xmlns:a16="http://schemas.microsoft.com/office/drawing/2014/main" id="{370775CF-DE60-6F6E-C8DF-54FF3EE9C303}"/>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EA79906E-7B76-7E0B-9798-A15A63BA9AC9}"/>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576FE9A5-28DB-C9FC-F060-3650E1971A58}"/>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sp>
        <p:nvSpPr>
          <p:cNvPr id="9" name="文本框 8">
            <a:extLst>
              <a:ext uri="{FF2B5EF4-FFF2-40B4-BE49-F238E27FC236}">
                <a16:creationId xmlns:a16="http://schemas.microsoft.com/office/drawing/2014/main" id="{D2D58E62-0E2B-1498-CFF2-9D332E70E0C4}"/>
              </a:ext>
            </a:extLst>
          </p:cNvPr>
          <p:cNvSpPr txBox="1"/>
          <p:nvPr/>
        </p:nvSpPr>
        <p:spPr>
          <a:xfrm>
            <a:off x="361950" y="838299"/>
            <a:ext cx="3012363"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不同密度差物质的区分度</a:t>
            </a:r>
          </a:p>
        </p:txBody>
      </p:sp>
      <p:pic>
        <p:nvPicPr>
          <p:cNvPr id="10" name="图片 9">
            <a:extLst>
              <a:ext uri="{FF2B5EF4-FFF2-40B4-BE49-F238E27FC236}">
                <a16:creationId xmlns:a16="http://schemas.microsoft.com/office/drawing/2014/main" id="{68CA911B-134A-9FB0-ECF5-21C5C4612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
        <p:nvSpPr>
          <p:cNvPr id="14" name="矩形 13">
            <a:extLst>
              <a:ext uri="{FF2B5EF4-FFF2-40B4-BE49-F238E27FC236}">
                <a16:creationId xmlns:a16="http://schemas.microsoft.com/office/drawing/2014/main" id="{F53B38B9-7A7D-8032-8B5C-2E82AF7634A0}"/>
              </a:ext>
            </a:extLst>
          </p:cNvPr>
          <p:cNvSpPr/>
          <p:nvPr/>
        </p:nvSpPr>
        <p:spPr>
          <a:xfrm>
            <a:off x="-1" y="5791200"/>
            <a:ext cx="12192001" cy="1066800"/>
          </a:xfrm>
          <a:prstGeom prst="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04EFF235-25F6-9843-2299-A56EAC3DCBEF}"/>
              </a:ext>
            </a:extLst>
          </p:cNvPr>
          <p:cNvSpPr txBox="1"/>
          <p:nvPr/>
        </p:nvSpPr>
        <p:spPr>
          <a:xfrm>
            <a:off x="405533" y="5931174"/>
            <a:ext cx="9400266" cy="369332"/>
          </a:xfrm>
          <a:prstGeom prst="rect">
            <a:avLst/>
          </a:prstGeom>
          <a:noFill/>
        </p:spPr>
        <p:txBody>
          <a:bodyPr wrap="none" rtlCol="0">
            <a:spAutoFit/>
          </a:bodyPr>
          <a:lstStyle/>
          <a:p>
            <a:r>
              <a:rPr lang="zh-CN" altLang="zh-CN"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在密度差大于</a:t>
            </a:r>
            <a:r>
              <a:rPr lang="en-US" altLang="zh-CN"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时能够对不同的地质结构进行有效的区分</a:t>
            </a:r>
            <a:r>
              <a:rPr lang="zh-CN" altLang="en-US"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，密度差</a:t>
            </a:r>
            <a:r>
              <a:rPr lang="en-US" altLang="zh-CN"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10%</a:t>
            </a:r>
            <a:r>
              <a:rPr lang="zh-CN" altLang="en-US" sz="1800" b="1" dirty="0">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时能够明显区分。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50FDB341-4879-A7C4-8E85-111FCF3D5009}"/>
              </a:ext>
            </a:extLst>
          </p:cNvPr>
          <p:cNvSpPr txBox="1"/>
          <p:nvPr/>
        </p:nvSpPr>
        <p:spPr>
          <a:xfrm>
            <a:off x="2446558" y="6457333"/>
            <a:ext cx="9745442" cy="338554"/>
          </a:xfrm>
          <a:prstGeom prst="rect">
            <a:avLst/>
          </a:prstGeom>
          <a:noFill/>
        </p:spPr>
        <p:txBody>
          <a:bodyPr wrap="square" rtlCol="0">
            <a:spAutoFit/>
          </a:bodyPr>
          <a:lstStyle/>
          <a:p>
            <a:r>
              <a:rPr lang="en-US" altLang="zh-CN" sz="1600" kern="0" dirty="0" err="1">
                <a:solidFill>
                  <a:schemeClr val="bg1"/>
                </a:solidFill>
                <a:effectLst/>
                <a:latin typeface="Times New Roman" panose="02020603050405020304" pitchFamily="18" charset="0"/>
                <a:ea typeface="等线" panose="02010600030101010101" pitchFamily="2" charset="-122"/>
              </a:rPr>
              <a:t>Holma</a:t>
            </a:r>
            <a:r>
              <a:rPr lang="en-US" altLang="zh-CN" sz="1600" kern="0" dirty="0">
                <a:solidFill>
                  <a:schemeClr val="bg1"/>
                </a:solidFill>
                <a:effectLst/>
                <a:latin typeface="Times New Roman" panose="02020603050405020304" pitchFamily="18" charset="0"/>
                <a:ea typeface="等线" panose="02010600030101010101" pitchFamily="2" charset="-122"/>
              </a:rPr>
              <a:t> M, Zhang Z, </a:t>
            </a:r>
            <a:r>
              <a:rPr lang="en-US" altLang="zh-CN" sz="1600" kern="0" dirty="0" err="1">
                <a:solidFill>
                  <a:schemeClr val="bg1"/>
                </a:solidFill>
                <a:effectLst/>
                <a:latin typeface="Times New Roman" panose="02020603050405020304" pitchFamily="18" charset="0"/>
                <a:ea typeface="等线" panose="02010600030101010101" pitchFamily="2" charset="-122"/>
              </a:rPr>
              <a:t>Kuusiniemi</a:t>
            </a:r>
            <a:r>
              <a:rPr lang="en-US" altLang="zh-CN" sz="1600" kern="0" dirty="0">
                <a:solidFill>
                  <a:schemeClr val="bg1"/>
                </a:solidFill>
                <a:effectLst/>
                <a:latin typeface="Times New Roman" panose="02020603050405020304" pitchFamily="18" charset="0"/>
                <a:ea typeface="等线" panose="02010600030101010101" pitchFamily="2" charset="-122"/>
              </a:rPr>
              <a:t> P, Loo K, </a:t>
            </a:r>
            <a:r>
              <a:rPr lang="en-US" altLang="zh-CN" sz="1600" kern="0" dirty="0" err="1">
                <a:solidFill>
                  <a:schemeClr val="bg1"/>
                </a:solidFill>
                <a:effectLst/>
                <a:latin typeface="Times New Roman" panose="02020603050405020304" pitchFamily="18" charset="0"/>
                <a:ea typeface="等线" panose="02010600030101010101" pitchFamily="2" charset="-122"/>
              </a:rPr>
              <a:t>Enqvist</a:t>
            </a:r>
            <a:r>
              <a:rPr lang="en-US" altLang="zh-CN" sz="1600" kern="0" dirty="0">
                <a:solidFill>
                  <a:schemeClr val="bg1"/>
                </a:solidFill>
                <a:effectLst/>
                <a:latin typeface="Times New Roman" panose="02020603050405020304" pitchFamily="18" charset="0"/>
                <a:ea typeface="等线" panose="02010600030101010101" pitchFamily="2" charset="-122"/>
              </a:rPr>
              <a:t> T 2022 Geophysical Monograph Series , 2022-01-07 pp199–219</a:t>
            </a:r>
            <a:endParaRPr lang="zh-CN" altLang="en-US" sz="1600" dirty="0">
              <a:solidFill>
                <a:schemeClr val="bg1"/>
              </a:solidFill>
            </a:endParaRPr>
          </a:p>
        </p:txBody>
      </p:sp>
      <p:sp>
        <p:nvSpPr>
          <p:cNvPr id="2" name="文本框 1">
            <a:extLst>
              <a:ext uri="{FF2B5EF4-FFF2-40B4-BE49-F238E27FC236}">
                <a16:creationId xmlns:a16="http://schemas.microsoft.com/office/drawing/2014/main" id="{0310B44E-730A-EDDB-42BF-C717F5BC123B}"/>
              </a:ext>
            </a:extLst>
          </p:cNvPr>
          <p:cNvSpPr txBox="1"/>
          <p:nvPr/>
        </p:nvSpPr>
        <p:spPr>
          <a:xfrm>
            <a:off x="5338620" y="699799"/>
            <a:ext cx="4950690" cy="646331"/>
          </a:xfrm>
          <a:prstGeom prst="rect">
            <a:avLst/>
          </a:prstGeom>
          <a:noFill/>
        </p:spPr>
        <p:txBody>
          <a:bodyPr wrap="squar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缪子透射成像技术是一种基于密度差的新型成像技术，被勘探物体之间需存在合理的密度差。</a:t>
            </a:r>
          </a:p>
        </p:txBody>
      </p:sp>
      <p:pic>
        <p:nvPicPr>
          <p:cNvPr id="11" name="图片 10">
            <a:extLst>
              <a:ext uri="{FF2B5EF4-FFF2-40B4-BE49-F238E27FC236}">
                <a16:creationId xmlns:a16="http://schemas.microsoft.com/office/drawing/2014/main" id="{5C42FA6C-9B47-571E-76E9-2A93A15AA93F}"/>
              </a:ext>
            </a:extLst>
          </p:cNvPr>
          <p:cNvPicPr>
            <a:picLocks noChangeAspect="1"/>
          </p:cNvPicPr>
          <p:nvPr/>
        </p:nvPicPr>
        <p:blipFill rotWithShape="1">
          <a:blip r:embed="rId3">
            <a:extLst>
              <a:ext uri="{28A0092B-C50C-407E-A947-70E740481C1C}">
                <a14:useLocalDpi xmlns:a14="http://schemas.microsoft.com/office/drawing/2010/main" val="0"/>
              </a:ext>
            </a:extLst>
          </a:blip>
          <a:srcRect t="2843" r="2167"/>
          <a:stretch/>
        </p:blipFill>
        <p:spPr>
          <a:xfrm>
            <a:off x="93672" y="1576227"/>
            <a:ext cx="5837382" cy="4140705"/>
          </a:xfrm>
          <a:prstGeom prst="rect">
            <a:avLst/>
          </a:prstGeom>
        </p:spPr>
      </p:pic>
      <p:sp>
        <p:nvSpPr>
          <p:cNvPr id="16" name="矩形 15">
            <a:extLst>
              <a:ext uri="{FF2B5EF4-FFF2-40B4-BE49-F238E27FC236}">
                <a16:creationId xmlns:a16="http://schemas.microsoft.com/office/drawing/2014/main" id="{D24ACA84-456B-572B-51CC-1C8A6BACF22A}"/>
              </a:ext>
            </a:extLst>
          </p:cNvPr>
          <p:cNvSpPr/>
          <p:nvPr/>
        </p:nvSpPr>
        <p:spPr>
          <a:xfrm>
            <a:off x="914400" y="2102386"/>
            <a:ext cx="544945" cy="148132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2B1970FF-BBFA-B1C7-5DDF-EC6DA45582BD}"/>
              </a:ext>
            </a:extLst>
          </p:cNvPr>
          <p:cNvSpPr/>
          <p:nvPr/>
        </p:nvSpPr>
        <p:spPr>
          <a:xfrm>
            <a:off x="1812435" y="2102386"/>
            <a:ext cx="544945" cy="148132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F5A1902A-D783-E3BB-23E1-260747092DC4}"/>
              </a:ext>
            </a:extLst>
          </p:cNvPr>
          <p:cNvSpPr/>
          <p:nvPr/>
        </p:nvSpPr>
        <p:spPr>
          <a:xfrm>
            <a:off x="2710469" y="2102386"/>
            <a:ext cx="544945" cy="148132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B5FE5F6D-59BE-D6EE-38E6-49816828B058}"/>
              </a:ext>
            </a:extLst>
          </p:cNvPr>
          <p:cNvSpPr/>
          <p:nvPr/>
        </p:nvSpPr>
        <p:spPr>
          <a:xfrm>
            <a:off x="3608503" y="2102386"/>
            <a:ext cx="544945" cy="148132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9E2BFBAF-5DC5-0A04-54DE-CED5A854BD04}"/>
              </a:ext>
            </a:extLst>
          </p:cNvPr>
          <p:cNvSpPr/>
          <p:nvPr/>
        </p:nvSpPr>
        <p:spPr>
          <a:xfrm>
            <a:off x="4506538" y="2102386"/>
            <a:ext cx="544945" cy="148132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7D877568-1C77-9D87-7B70-FF84C5A08E89}"/>
              </a:ext>
            </a:extLst>
          </p:cNvPr>
          <p:cNvSpPr txBox="1"/>
          <p:nvPr/>
        </p:nvSpPr>
        <p:spPr>
          <a:xfrm>
            <a:off x="4528511" y="3613751"/>
            <a:ext cx="582211" cy="400110"/>
          </a:xfrm>
          <a:prstGeom prst="rect">
            <a:avLst/>
          </a:prstGeom>
          <a:noFill/>
        </p:spPr>
        <p:txBody>
          <a:bodyPr wrap="non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5%</a:t>
            </a:r>
            <a:endPar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2" name="文本框 21">
            <a:extLst>
              <a:ext uri="{FF2B5EF4-FFF2-40B4-BE49-F238E27FC236}">
                <a16:creationId xmlns:a16="http://schemas.microsoft.com/office/drawing/2014/main" id="{A2561A3B-B20E-DCFB-2FC8-7F5A54E80056}"/>
              </a:ext>
            </a:extLst>
          </p:cNvPr>
          <p:cNvSpPr txBox="1"/>
          <p:nvPr/>
        </p:nvSpPr>
        <p:spPr>
          <a:xfrm>
            <a:off x="3619490" y="3613751"/>
            <a:ext cx="740908" cy="400110"/>
          </a:xfrm>
          <a:prstGeom prst="rect">
            <a:avLst/>
          </a:prstGeom>
          <a:noFill/>
        </p:spPr>
        <p:txBody>
          <a:bodyPr wrap="non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10%</a:t>
            </a:r>
            <a:endPar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3" name="文本框 22">
            <a:extLst>
              <a:ext uri="{FF2B5EF4-FFF2-40B4-BE49-F238E27FC236}">
                <a16:creationId xmlns:a16="http://schemas.microsoft.com/office/drawing/2014/main" id="{6C86743E-0162-E56C-4196-0FE02E269485}"/>
              </a:ext>
            </a:extLst>
          </p:cNvPr>
          <p:cNvSpPr txBox="1"/>
          <p:nvPr/>
        </p:nvSpPr>
        <p:spPr>
          <a:xfrm>
            <a:off x="2710469" y="3613751"/>
            <a:ext cx="740908" cy="400110"/>
          </a:xfrm>
          <a:prstGeom prst="rect">
            <a:avLst/>
          </a:prstGeom>
          <a:noFill/>
        </p:spPr>
        <p:txBody>
          <a:bodyPr wrap="non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15%</a:t>
            </a:r>
            <a:endPar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4" name="文本框 23">
            <a:extLst>
              <a:ext uri="{FF2B5EF4-FFF2-40B4-BE49-F238E27FC236}">
                <a16:creationId xmlns:a16="http://schemas.microsoft.com/office/drawing/2014/main" id="{895D0C12-11D8-1792-CEFC-0029EAD3D3A5}"/>
              </a:ext>
            </a:extLst>
          </p:cNvPr>
          <p:cNvSpPr txBox="1"/>
          <p:nvPr/>
        </p:nvSpPr>
        <p:spPr>
          <a:xfrm>
            <a:off x="1801448" y="3613751"/>
            <a:ext cx="740908" cy="400110"/>
          </a:xfrm>
          <a:prstGeom prst="rect">
            <a:avLst/>
          </a:prstGeom>
          <a:noFill/>
        </p:spPr>
        <p:txBody>
          <a:bodyPr wrap="non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20%</a:t>
            </a:r>
            <a:endPar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5" name="文本框 24">
            <a:extLst>
              <a:ext uri="{FF2B5EF4-FFF2-40B4-BE49-F238E27FC236}">
                <a16:creationId xmlns:a16="http://schemas.microsoft.com/office/drawing/2014/main" id="{FDF84A46-D6CC-60FF-5375-5DF0DCC880C0}"/>
              </a:ext>
            </a:extLst>
          </p:cNvPr>
          <p:cNvSpPr txBox="1"/>
          <p:nvPr/>
        </p:nvSpPr>
        <p:spPr>
          <a:xfrm>
            <a:off x="892427" y="3613751"/>
            <a:ext cx="740908" cy="400110"/>
          </a:xfrm>
          <a:prstGeom prst="rect">
            <a:avLst/>
          </a:prstGeom>
          <a:noFill/>
        </p:spPr>
        <p:txBody>
          <a:bodyPr wrap="non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25%</a:t>
            </a:r>
            <a:endPar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7">
            <a:extLst>
              <a:ext uri="{FF2B5EF4-FFF2-40B4-BE49-F238E27FC236}">
                <a16:creationId xmlns:a16="http://schemas.microsoft.com/office/drawing/2014/main" id="{1873F7E0-A9F5-4F3F-77FD-40A3DCB112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8080" y="1486104"/>
            <a:ext cx="5900963" cy="4214973"/>
          </a:xfrm>
          <a:prstGeom prst="rect">
            <a:avLst/>
          </a:prstGeom>
        </p:spPr>
      </p:pic>
    </p:spTree>
    <p:extLst>
      <p:ext uri="{BB962C8B-B14F-4D97-AF65-F5344CB8AC3E}">
        <p14:creationId xmlns:p14="http://schemas.microsoft.com/office/powerpoint/2010/main" val="8873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39CE3A8-1E33-3CC7-F85C-36C70B688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
        <p:nvSpPr>
          <p:cNvPr id="5" name="流程图: 手动输入 4">
            <a:extLst>
              <a:ext uri="{FF2B5EF4-FFF2-40B4-BE49-F238E27FC236}">
                <a16:creationId xmlns:a16="http://schemas.microsoft.com/office/drawing/2014/main" id="{0C330780-E162-5D19-BCA8-07E0AECB993B}"/>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平行四边形 5">
            <a:extLst>
              <a:ext uri="{FF2B5EF4-FFF2-40B4-BE49-F238E27FC236}">
                <a16:creationId xmlns:a16="http://schemas.microsoft.com/office/drawing/2014/main" id="{D42E11F0-D508-6D8A-CFB3-488B3F531B74}"/>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7" name="文本框 6">
            <a:extLst>
              <a:ext uri="{FF2B5EF4-FFF2-40B4-BE49-F238E27FC236}">
                <a16:creationId xmlns:a16="http://schemas.microsoft.com/office/drawing/2014/main" id="{8B4EC6A5-A512-73E4-D02B-3A5BA1F228AE}"/>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pic>
        <p:nvPicPr>
          <p:cNvPr id="15" name="图片 14">
            <a:extLst>
              <a:ext uri="{FF2B5EF4-FFF2-40B4-BE49-F238E27FC236}">
                <a16:creationId xmlns:a16="http://schemas.microsoft.com/office/drawing/2014/main" id="{FDEB512F-842E-6980-52A4-1E6D4116634A}"/>
              </a:ext>
            </a:extLst>
          </p:cNvPr>
          <p:cNvPicPr>
            <a:picLocks noChangeAspect="1"/>
          </p:cNvPicPr>
          <p:nvPr/>
        </p:nvPicPr>
        <p:blipFill rotWithShape="1">
          <a:blip r:embed="rId3">
            <a:extLst>
              <a:ext uri="{28A0092B-C50C-407E-A947-70E740481C1C}">
                <a14:useLocalDpi xmlns:a14="http://schemas.microsoft.com/office/drawing/2010/main" val="0"/>
              </a:ext>
            </a:extLst>
          </a:blip>
          <a:srcRect l="20839" r="14800" b="10750"/>
          <a:stretch/>
        </p:blipFill>
        <p:spPr>
          <a:xfrm>
            <a:off x="375291" y="1424211"/>
            <a:ext cx="3313156" cy="2584371"/>
          </a:xfrm>
          <a:prstGeom prst="rect">
            <a:avLst/>
          </a:prstGeom>
        </p:spPr>
      </p:pic>
      <p:pic>
        <p:nvPicPr>
          <p:cNvPr id="17" name="图片 16">
            <a:extLst>
              <a:ext uri="{FF2B5EF4-FFF2-40B4-BE49-F238E27FC236}">
                <a16:creationId xmlns:a16="http://schemas.microsoft.com/office/drawing/2014/main" id="{602AD4A8-54B6-8D8A-BFCE-167E252A0651}"/>
              </a:ext>
            </a:extLst>
          </p:cNvPr>
          <p:cNvPicPr>
            <a:picLocks noChangeAspect="1"/>
          </p:cNvPicPr>
          <p:nvPr/>
        </p:nvPicPr>
        <p:blipFill rotWithShape="1">
          <a:blip r:embed="rId4">
            <a:extLst>
              <a:ext uri="{28A0092B-C50C-407E-A947-70E740481C1C}">
                <a14:useLocalDpi xmlns:a14="http://schemas.microsoft.com/office/drawing/2010/main" val="0"/>
              </a:ext>
            </a:extLst>
          </a:blip>
          <a:srcRect l="15379" r="14470"/>
          <a:stretch/>
        </p:blipFill>
        <p:spPr>
          <a:xfrm>
            <a:off x="443525" y="4221063"/>
            <a:ext cx="3001835" cy="2406979"/>
          </a:xfrm>
          <a:prstGeom prst="rect">
            <a:avLst/>
          </a:prstGeom>
        </p:spPr>
      </p:pic>
      <p:sp>
        <p:nvSpPr>
          <p:cNvPr id="18" name="文本框 17">
            <a:extLst>
              <a:ext uri="{FF2B5EF4-FFF2-40B4-BE49-F238E27FC236}">
                <a16:creationId xmlns:a16="http://schemas.microsoft.com/office/drawing/2014/main" id="{FE874454-5858-B8BC-605A-64B3B5EC617D}"/>
              </a:ext>
            </a:extLst>
          </p:cNvPr>
          <p:cNvSpPr txBox="1"/>
          <p:nvPr/>
        </p:nvSpPr>
        <p:spPr>
          <a:xfrm>
            <a:off x="488156" y="765683"/>
            <a:ext cx="1396536"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火山模型</a:t>
            </a:r>
          </a:p>
        </p:txBody>
      </p:sp>
      <p:pic>
        <p:nvPicPr>
          <p:cNvPr id="20" name="图片 19">
            <a:extLst>
              <a:ext uri="{FF2B5EF4-FFF2-40B4-BE49-F238E27FC236}">
                <a16:creationId xmlns:a16="http://schemas.microsoft.com/office/drawing/2014/main" id="{0D53EEDA-DE51-2AC2-D0FC-F670626614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3151" y="4249084"/>
            <a:ext cx="3970533" cy="2560876"/>
          </a:xfrm>
          <a:prstGeom prst="rect">
            <a:avLst/>
          </a:prstGeom>
        </p:spPr>
      </p:pic>
      <p:pic>
        <p:nvPicPr>
          <p:cNvPr id="22" name="图片 21">
            <a:extLst>
              <a:ext uri="{FF2B5EF4-FFF2-40B4-BE49-F238E27FC236}">
                <a16:creationId xmlns:a16="http://schemas.microsoft.com/office/drawing/2014/main" id="{37BC07D0-AA20-BC75-C8CC-C3D0348F5F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82070" y="4221063"/>
            <a:ext cx="3938598" cy="2532372"/>
          </a:xfrm>
          <a:prstGeom prst="rect">
            <a:avLst/>
          </a:prstGeom>
        </p:spPr>
      </p:pic>
      <p:pic>
        <p:nvPicPr>
          <p:cNvPr id="24" name="图片 23">
            <a:extLst>
              <a:ext uri="{FF2B5EF4-FFF2-40B4-BE49-F238E27FC236}">
                <a16:creationId xmlns:a16="http://schemas.microsoft.com/office/drawing/2014/main" id="{72F7297A-227A-A14F-6661-94E2F60036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8890" y="1302111"/>
            <a:ext cx="4052292" cy="2613610"/>
          </a:xfrm>
          <a:prstGeom prst="rect">
            <a:avLst/>
          </a:prstGeom>
        </p:spPr>
      </p:pic>
      <p:pic>
        <p:nvPicPr>
          <p:cNvPr id="26" name="图片 25">
            <a:extLst>
              <a:ext uri="{FF2B5EF4-FFF2-40B4-BE49-F238E27FC236}">
                <a16:creationId xmlns:a16="http://schemas.microsoft.com/office/drawing/2014/main" id="{707906DF-F0A1-D4F7-9F6F-2D104D3DB7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07056" y="1328478"/>
            <a:ext cx="3979659" cy="2560876"/>
          </a:xfrm>
          <a:prstGeom prst="rect">
            <a:avLst/>
          </a:prstGeom>
        </p:spPr>
      </p:pic>
      <p:cxnSp>
        <p:nvCxnSpPr>
          <p:cNvPr id="36" name="直接连接符 35">
            <a:extLst>
              <a:ext uri="{FF2B5EF4-FFF2-40B4-BE49-F238E27FC236}">
                <a16:creationId xmlns:a16="http://schemas.microsoft.com/office/drawing/2014/main" id="{7AB23CCA-C93E-5E1F-A530-6F4D552DFB1F}"/>
              </a:ext>
            </a:extLst>
          </p:cNvPr>
          <p:cNvCxnSpPr/>
          <p:nvPr/>
        </p:nvCxnSpPr>
        <p:spPr>
          <a:xfrm>
            <a:off x="3870037" y="494838"/>
            <a:ext cx="0" cy="6307881"/>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8" name="文本框 37">
            <a:extLst>
              <a:ext uri="{FF2B5EF4-FFF2-40B4-BE49-F238E27FC236}">
                <a16:creationId xmlns:a16="http://schemas.microsoft.com/office/drawing/2014/main" id="{02A91BAE-D3CA-F008-968D-52D24BDFE688}"/>
              </a:ext>
            </a:extLst>
          </p:cNvPr>
          <p:cNvSpPr txBox="1"/>
          <p:nvPr/>
        </p:nvSpPr>
        <p:spPr>
          <a:xfrm>
            <a:off x="4051628" y="568248"/>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不透明度分布</a:t>
            </a:r>
          </a:p>
        </p:txBody>
      </p:sp>
      <p:sp>
        <p:nvSpPr>
          <p:cNvPr id="2" name="文本框 1">
            <a:extLst>
              <a:ext uri="{FF2B5EF4-FFF2-40B4-BE49-F238E27FC236}">
                <a16:creationId xmlns:a16="http://schemas.microsoft.com/office/drawing/2014/main" id="{01085E90-92C2-7B16-70DE-A90EC9877EB7}"/>
              </a:ext>
            </a:extLst>
          </p:cNvPr>
          <p:cNvSpPr txBox="1"/>
          <p:nvPr/>
        </p:nvSpPr>
        <p:spPr>
          <a:xfrm>
            <a:off x="5285285" y="1328478"/>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Detector1</a:t>
            </a:r>
            <a:endParaRPr lang="zh-CN" altLang="en-US" b="1" dirty="0">
              <a:latin typeface="Times New Roman" panose="02020603050405020304" pitchFamily="18" charset="0"/>
              <a:cs typeface="Times New Roman" panose="02020603050405020304" pitchFamily="18" charset="0"/>
            </a:endParaRPr>
          </a:p>
        </p:txBody>
      </p:sp>
      <p:sp>
        <p:nvSpPr>
          <p:cNvPr id="3" name="文本框 2">
            <a:extLst>
              <a:ext uri="{FF2B5EF4-FFF2-40B4-BE49-F238E27FC236}">
                <a16:creationId xmlns:a16="http://schemas.microsoft.com/office/drawing/2014/main" id="{E1881ACA-B88D-5103-E783-0EEE2A0240B4}"/>
              </a:ext>
            </a:extLst>
          </p:cNvPr>
          <p:cNvSpPr txBox="1"/>
          <p:nvPr/>
        </p:nvSpPr>
        <p:spPr>
          <a:xfrm>
            <a:off x="9654085" y="1424211"/>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Detector2</a:t>
            </a:r>
            <a:endParaRPr lang="zh-CN" altLang="en-US" b="1"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680DEB85-44C6-B66A-017F-B9A7FC55D404}"/>
              </a:ext>
            </a:extLst>
          </p:cNvPr>
          <p:cNvSpPr txBox="1"/>
          <p:nvPr/>
        </p:nvSpPr>
        <p:spPr>
          <a:xfrm>
            <a:off x="5522766" y="4353661"/>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Detector3</a:t>
            </a:r>
            <a:endParaRPr lang="zh-CN" altLang="en-US" b="1" dirty="0">
              <a:latin typeface="Times New Roman" panose="02020603050405020304" pitchFamily="18" charset="0"/>
              <a:cs typeface="Times New Roman" panose="02020603050405020304" pitchFamily="18" charset="0"/>
            </a:endParaRPr>
          </a:p>
        </p:txBody>
      </p:sp>
      <p:sp>
        <p:nvSpPr>
          <p:cNvPr id="9" name="文本框 8">
            <a:extLst>
              <a:ext uri="{FF2B5EF4-FFF2-40B4-BE49-F238E27FC236}">
                <a16:creationId xmlns:a16="http://schemas.microsoft.com/office/drawing/2014/main" id="{FC83A160-4BE7-F9F8-AD33-D8DCB5E31D27}"/>
              </a:ext>
            </a:extLst>
          </p:cNvPr>
          <p:cNvSpPr txBox="1"/>
          <p:nvPr/>
        </p:nvSpPr>
        <p:spPr>
          <a:xfrm>
            <a:off x="9578135" y="4310728"/>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Detector4</a:t>
            </a:r>
            <a:endParaRPr lang="zh-CN" altLang="en-US" b="1"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2377783C-9843-A990-A941-556345E70539}"/>
              </a:ext>
            </a:extLst>
          </p:cNvPr>
          <p:cNvSpPr txBox="1"/>
          <p:nvPr/>
        </p:nvSpPr>
        <p:spPr>
          <a:xfrm>
            <a:off x="6795663" y="196516"/>
            <a:ext cx="4395609" cy="923330"/>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射线穿过山体中间的路径长，穿过山体边缘的路径短，导致中间不透明度大，同时也不足以反应山体的密度结构</a:t>
            </a:r>
          </a:p>
        </p:txBody>
      </p:sp>
      <p:sp>
        <p:nvSpPr>
          <p:cNvPr id="11" name="思想气泡: 云 10">
            <a:extLst>
              <a:ext uri="{FF2B5EF4-FFF2-40B4-BE49-F238E27FC236}">
                <a16:creationId xmlns:a16="http://schemas.microsoft.com/office/drawing/2014/main" id="{B2A7C454-7DDC-90AD-B24E-1BE2C4D4D789}"/>
              </a:ext>
            </a:extLst>
          </p:cNvPr>
          <p:cNvSpPr/>
          <p:nvPr/>
        </p:nvSpPr>
        <p:spPr>
          <a:xfrm>
            <a:off x="6228444" y="289566"/>
            <a:ext cx="406618" cy="272434"/>
          </a:xfrm>
          <a:prstGeom prst="cloudCallout">
            <a:avLst>
              <a:gd name="adj1" fmla="val -41277"/>
              <a:gd name="adj2" fmla="val 106574"/>
            </a:avLst>
          </a:prstGeom>
          <a:noFill/>
          <a:ln w="19050">
            <a:solidFill>
              <a:srgbClr val="0047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CA47F4F5-8E5B-5382-6965-8CF45061A272}"/>
              </a:ext>
            </a:extLst>
          </p:cNvPr>
          <p:cNvSpPr/>
          <p:nvPr/>
        </p:nvSpPr>
        <p:spPr>
          <a:xfrm>
            <a:off x="6970703" y="1096986"/>
            <a:ext cx="4137891" cy="36000"/>
          </a:xfrm>
          <a:prstGeom prst="rect">
            <a:avLst/>
          </a:prstGeom>
          <a:gradFill flip="none" rotWithShape="1">
            <a:gsLst>
              <a:gs pos="0">
                <a:srgbClr val="00479D"/>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75167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19D16C18-67A8-62DB-C6D5-22D2D614CDDD}"/>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48CA46BC-279C-938B-471A-7B52E33718F5}"/>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26F81A59-B7C8-6CF5-0809-7490CC3A2571}"/>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sp>
        <p:nvSpPr>
          <p:cNvPr id="7" name="文本框 6">
            <a:extLst>
              <a:ext uri="{FF2B5EF4-FFF2-40B4-BE49-F238E27FC236}">
                <a16:creationId xmlns:a16="http://schemas.microsoft.com/office/drawing/2014/main" id="{2B578F24-6F21-8049-141A-85BE95C13637}"/>
              </a:ext>
            </a:extLst>
          </p:cNvPr>
          <p:cNvSpPr txBox="1"/>
          <p:nvPr/>
        </p:nvSpPr>
        <p:spPr>
          <a:xfrm>
            <a:off x="488156" y="765683"/>
            <a:ext cx="1396536"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火山模型</a:t>
            </a:r>
          </a:p>
        </p:txBody>
      </p:sp>
      <p:pic>
        <p:nvPicPr>
          <p:cNvPr id="25" name="图片 24">
            <a:extLst>
              <a:ext uri="{FF2B5EF4-FFF2-40B4-BE49-F238E27FC236}">
                <a16:creationId xmlns:a16="http://schemas.microsoft.com/office/drawing/2014/main" id="{C3D422BE-BADA-ABB2-13F6-F123F40F0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713" y="1135015"/>
            <a:ext cx="4137324" cy="2700148"/>
          </a:xfrm>
          <a:prstGeom prst="rect">
            <a:avLst/>
          </a:prstGeom>
        </p:spPr>
      </p:pic>
      <p:pic>
        <p:nvPicPr>
          <p:cNvPr id="27" name="图片 26">
            <a:extLst>
              <a:ext uri="{FF2B5EF4-FFF2-40B4-BE49-F238E27FC236}">
                <a16:creationId xmlns:a16="http://schemas.microsoft.com/office/drawing/2014/main" id="{132AFDB8-5A38-9CA7-F022-4921CA8A0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28" y="3997904"/>
            <a:ext cx="4105705" cy="2700148"/>
          </a:xfrm>
          <a:prstGeom prst="rect">
            <a:avLst/>
          </a:prstGeom>
        </p:spPr>
      </p:pic>
      <p:pic>
        <p:nvPicPr>
          <p:cNvPr id="29" name="图片 28">
            <a:extLst>
              <a:ext uri="{FF2B5EF4-FFF2-40B4-BE49-F238E27FC236}">
                <a16:creationId xmlns:a16="http://schemas.microsoft.com/office/drawing/2014/main" id="{45DFD007-1C35-BAAB-0787-6E11A73C15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8713" y="3997904"/>
            <a:ext cx="4192742" cy="2717750"/>
          </a:xfrm>
          <a:prstGeom prst="rect">
            <a:avLst/>
          </a:prstGeom>
        </p:spPr>
      </p:pic>
      <p:pic>
        <p:nvPicPr>
          <p:cNvPr id="31" name="图片 30">
            <a:extLst>
              <a:ext uri="{FF2B5EF4-FFF2-40B4-BE49-F238E27FC236}">
                <a16:creationId xmlns:a16="http://schemas.microsoft.com/office/drawing/2014/main" id="{20BDC514-B67B-33C0-4707-CF00506AC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153" y="1135015"/>
            <a:ext cx="4093573" cy="2700148"/>
          </a:xfrm>
          <a:prstGeom prst="rect">
            <a:avLst/>
          </a:prstGeom>
        </p:spPr>
      </p:pic>
      <p:pic>
        <p:nvPicPr>
          <p:cNvPr id="32" name="图片 31">
            <a:extLst>
              <a:ext uri="{FF2B5EF4-FFF2-40B4-BE49-F238E27FC236}">
                <a16:creationId xmlns:a16="http://schemas.microsoft.com/office/drawing/2014/main" id="{14F92441-68C4-1CE7-3B0E-6BFDF5A8F3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
        <p:nvSpPr>
          <p:cNvPr id="33" name="文本框 32">
            <a:extLst>
              <a:ext uri="{FF2B5EF4-FFF2-40B4-BE49-F238E27FC236}">
                <a16:creationId xmlns:a16="http://schemas.microsoft.com/office/drawing/2014/main" id="{26DDD17C-29D7-F4F5-E229-1D6C36221265}"/>
              </a:ext>
            </a:extLst>
          </p:cNvPr>
          <p:cNvSpPr txBox="1"/>
          <p:nvPr/>
        </p:nvSpPr>
        <p:spPr>
          <a:xfrm>
            <a:off x="4812145" y="577929"/>
            <a:ext cx="1107996"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密度分布</a:t>
            </a:r>
          </a:p>
        </p:txBody>
      </p:sp>
      <p:sp>
        <p:nvSpPr>
          <p:cNvPr id="34" name="文本框 33">
            <a:extLst>
              <a:ext uri="{FF2B5EF4-FFF2-40B4-BE49-F238E27FC236}">
                <a16:creationId xmlns:a16="http://schemas.microsoft.com/office/drawing/2014/main" id="{D2071A0A-8E9F-BE4E-7C6C-B87F6A228B0B}"/>
              </a:ext>
            </a:extLst>
          </p:cNvPr>
          <p:cNvSpPr txBox="1"/>
          <p:nvPr/>
        </p:nvSpPr>
        <p:spPr>
          <a:xfrm>
            <a:off x="1884692" y="1135015"/>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Detector1</a:t>
            </a:r>
            <a:endParaRPr lang="zh-CN" altLang="en-US" b="1" dirty="0">
              <a:latin typeface="Times New Roman" panose="02020603050405020304" pitchFamily="18" charset="0"/>
              <a:cs typeface="Times New Roman" panose="02020603050405020304" pitchFamily="18" charset="0"/>
            </a:endParaRPr>
          </a:p>
        </p:txBody>
      </p:sp>
      <p:sp>
        <p:nvSpPr>
          <p:cNvPr id="35" name="文本框 34">
            <a:extLst>
              <a:ext uri="{FF2B5EF4-FFF2-40B4-BE49-F238E27FC236}">
                <a16:creationId xmlns:a16="http://schemas.microsoft.com/office/drawing/2014/main" id="{6DEF8DB6-CD70-60C3-7BA0-66FB04D17533}"/>
              </a:ext>
            </a:extLst>
          </p:cNvPr>
          <p:cNvSpPr txBox="1"/>
          <p:nvPr/>
        </p:nvSpPr>
        <p:spPr>
          <a:xfrm>
            <a:off x="7435747" y="1180017"/>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Detector2</a:t>
            </a:r>
            <a:endParaRPr lang="zh-CN" altLang="en-US" b="1" dirty="0">
              <a:latin typeface="Times New Roman" panose="02020603050405020304" pitchFamily="18" charset="0"/>
              <a:cs typeface="Times New Roman" panose="02020603050405020304" pitchFamily="18" charset="0"/>
            </a:endParaRPr>
          </a:p>
        </p:txBody>
      </p:sp>
      <p:sp>
        <p:nvSpPr>
          <p:cNvPr id="36" name="文本框 35">
            <a:extLst>
              <a:ext uri="{FF2B5EF4-FFF2-40B4-BE49-F238E27FC236}">
                <a16:creationId xmlns:a16="http://schemas.microsoft.com/office/drawing/2014/main" id="{89EADA3D-90B1-DAD3-6F0E-3A132E805B7A}"/>
              </a:ext>
            </a:extLst>
          </p:cNvPr>
          <p:cNvSpPr txBox="1"/>
          <p:nvPr/>
        </p:nvSpPr>
        <p:spPr>
          <a:xfrm>
            <a:off x="1919705" y="4106007"/>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Detector3</a:t>
            </a:r>
            <a:endParaRPr lang="zh-CN" altLang="en-US" b="1" dirty="0">
              <a:latin typeface="Times New Roman" panose="02020603050405020304" pitchFamily="18" charset="0"/>
              <a:cs typeface="Times New Roman" panose="02020603050405020304" pitchFamily="18" charset="0"/>
            </a:endParaRPr>
          </a:p>
        </p:txBody>
      </p:sp>
      <p:sp>
        <p:nvSpPr>
          <p:cNvPr id="37" name="文本框 36">
            <a:extLst>
              <a:ext uri="{FF2B5EF4-FFF2-40B4-BE49-F238E27FC236}">
                <a16:creationId xmlns:a16="http://schemas.microsoft.com/office/drawing/2014/main" id="{D322A67C-3F3A-D720-427D-70D77E3D0552}"/>
              </a:ext>
            </a:extLst>
          </p:cNvPr>
          <p:cNvSpPr txBox="1"/>
          <p:nvPr/>
        </p:nvSpPr>
        <p:spPr>
          <a:xfrm>
            <a:off x="7435747" y="4076536"/>
            <a:ext cx="1146468" cy="369332"/>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Detector4</a:t>
            </a:r>
            <a:endParaRPr lang="zh-CN" altLang="en-US" b="1" dirty="0">
              <a:latin typeface="Times New Roman" panose="02020603050405020304" pitchFamily="18" charset="0"/>
              <a:cs typeface="Times New Roman" panose="02020603050405020304" pitchFamily="18" charset="0"/>
            </a:endParaRPr>
          </a:p>
        </p:txBody>
      </p:sp>
      <p:sp>
        <p:nvSpPr>
          <p:cNvPr id="40" name="矩形: 圆角 39">
            <a:extLst>
              <a:ext uri="{FF2B5EF4-FFF2-40B4-BE49-F238E27FC236}">
                <a16:creationId xmlns:a16="http://schemas.microsoft.com/office/drawing/2014/main" id="{2049DAF3-7AC6-EF2C-A2BB-41CA222C1FBE}"/>
              </a:ext>
            </a:extLst>
          </p:cNvPr>
          <p:cNvSpPr/>
          <p:nvPr/>
        </p:nvSpPr>
        <p:spPr>
          <a:xfrm>
            <a:off x="10235868" y="2950590"/>
            <a:ext cx="1581018" cy="1414020"/>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E43346-FACD-7FCF-FDA6-73C21CEAB6FB}"/>
              </a:ext>
            </a:extLst>
          </p:cNvPr>
          <p:cNvSpPr txBox="1"/>
          <p:nvPr/>
        </p:nvSpPr>
        <p:spPr>
          <a:xfrm>
            <a:off x="10268475" y="3090344"/>
            <a:ext cx="1675286" cy="1200329"/>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天顶角</a:t>
            </a:r>
            <a:r>
              <a:rPr lang="en-US" altLang="zh-CN" dirty="0">
                <a:solidFill>
                  <a:schemeClr val="bg1"/>
                </a:solidFill>
                <a:latin typeface="微软雅黑" panose="020B0503020204020204" pitchFamily="34" charset="-122"/>
                <a:ea typeface="微软雅黑" panose="020B0503020204020204" pitchFamily="34" charset="-122"/>
              </a:rPr>
              <a:t>50°</a:t>
            </a:r>
            <a:r>
              <a:rPr lang="zh-CN" altLang="en-US" dirty="0">
                <a:solidFill>
                  <a:schemeClr val="bg1"/>
                </a:solidFill>
                <a:latin typeface="微软雅黑" panose="020B0503020204020204" pitchFamily="34" charset="-122"/>
                <a:ea typeface="微软雅黑" panose="020B0503020204020204" pitchFamily="34" charset="-122"/>
              </a:rPr>
              <a:t>出现的低密度区域为模型中的低密度熔岩</a:t>
            </a:r>
          </a:p>
        </p:txBody>
      </p:sp>
      <p:sp>
        <p:nvSpPr>
          <p:cNvPr id="2" name="任意多边形: 形状 1">
            <a:extLst>
              <a:ext uri="{FF2B5EF4-FFF2-40B4-BE49-F238E27FC236}">
                <a16:creationId xmlns:a16="http://schemas.microsoft.com/office/drawing/2014/main" id="{4D5FB883-9201-E0AE-4CE6-4BF5C4175D7B}"/>
              </a:ext>
            </a:extLst>
          </p:cNvPr>
          <p:cNvSpPr/>
          <p:nvPr/>
        </p:nvSpPr>
        <p:spPr>
          <a:xfrm>
            <a:off x="1921164" y="1588655"/>
            <a:ext cx="1062181" cy="508000"/>
          </a:xfrm>
          <a:custGeom>
            <a:avLst/>
            <a:gdLst>
              <a:gd name="connsiteX0" fmla="*/ 0 w 1062181"/>
              <a:gd name="connsiteY0" fmla="*/ 9236 h 508000"/>
              <a:gd name="connsiteX1" fmla="*/ 73891 w 1062181"/>
              <a:gd name="connsiteY1" fmla="*/ 166254 h 508000"/>
              <a:gd name="connsiteX2" fmla="*/ 166254 w 1062181"/>
              <a:gd name="connsiteY2" fmla="*/ 286327 h 508000"/>
              <a:gd name="connsiteX3" fmla="*/ 147781 w 1062181"/>
              <a:gd name="connsiteY3" fmla="*/ 415636 h 508000"/>
              <a:gd name="connsiteX4" fmla="*/ 184727 w 1062181"/>
              <a:gd name="connsiteY4" fmla="*/ 489527 h 508000"/>
              <a:gd name="connsiteX5" fmla="*/ 406400 w 1062181"/>
              <a:gd name="connsiteY5" fmla="*/ 508000 h 508000"/>
              <a:gd name="connsiteX6" fmla="*/ 655781 w 1062181"/>
              <a:gd name="connsiteY6" fmla="*/ 498763 h 508000"/>
              <a:gd name="connsiteX7" fmla="*/ 794327 w 1062181"/>
              <a:gd name="connsiteY7" fmla="*/ 434109 h 508000"/>
              <a:gd name="connsiteX8" fmla="*/ 905163 w 1062181"/>
              <a:gd name="connsiteY8" fmla="*/ 387927 h 508000"/>
              <a:gd name="connsiteX9" fmla="*/ 1016000 w 1062181"/>
              <a:gd name="connsiteY9" fmla="*/ 295563 h 508000"/>
              <a:gd name="connsiteX10" fmla="*/ 1052945 w 1062181"/>
              <a:gd name="connsiteY10" fmla="*/ 193963 h 508000"/>
              <a:gd name="connsiteX11" fmla="*/ 1062181 w 1062181"/>
              <a:gd name="connsiteY11" fmla="*/ 73890 h 508000"/>
              <a:gd name="connsiteX12" fmla="*/ 1025236 w 1062181"/>
              <a:gd name="connsiteY12" fmla="*/ 9236 h 508000"/>
              <a:gd name="connsiteX13" fmla="*/ 877454 w 1062181"/>
              <a:gd name="connsiteY13" fmla="*/ 0 h 508000"/>
              <a:gd name="connsiteX14" fmla="*/ 535709 w 1062181"/>
              <a:gd name="connsiteY14" fmla="*/ 27709 h 508000"/>
              <a:gd name="connsiteX15" fmla="*/ 295563 w 1062181"/>
              <a:gd name="connsiteY15" fmla="*/ 9236 h 508000"/>
              <a:gd name="connsiteX16" fmla="*/ 92363 w 1062181"/>
              <a:gd name="connsiteY16" fmla="*/ 18472 h 508000"/>
              <a:gd name="connsiteX17" fmla="*/ 0 w 1062181"/>
              <a:gd name="connsiteY17" fmla="*/ 9236 h 5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2181" h="508000">
                <a:moveTo>
                  <a:pt x="0" y="9236"/>
                </a:moveTo>
                <a:lnTo>
                  <a:pt x="73891" y="166254"/>
                </a:lnTo>
                <a:lnTo>
                  <a:pt x="166254" y="286327"/>
                </a:lnTo>
                <a:lnTo>
                  <a:pt x="147781" y="415636"/>
                </a:lnTo>
                <a:lnTo>
                  <a:pt x="184727" y="489527"/>
                </a:lnTo>
                <a:lnTo>
                  <a:pt x="406400" y="508000"/>
                </a:lnTo>
                <a:lnTo>
                  <a:pt x="655781" y="498763"/>
                </a:lnTo>
                <a:lnTo>
                  <a:pt x="794327" y="434109"/>
                </a:lnTo>
                <a:lnTo>
                  <a:pt x="905163" y="387927"/>
                </a:lnTo>
                <a:lnTo>
                  <a:pt x="1016000" y="295563"/>
                </a:lnTo>
                <a:lnTo>
                  <a:pt x="1052945" y="193963"/>
                </a:lnTo>
                <a:lnTo>
                  <a:pt x="1062181" y="73890"/>
                </a:lnTo>
                <a:lnTo>
                  <a:pt x="1025236" y="9236"/>
                </a:lnTo>
                <a:lnTo>
                  <a:pt x="877454" y="0"/>
                </a:lnTo>
                <a:lnTo>
                  <a:pt x="535709" y="27709"/>
                </a:lnTo>
                <a:lnTo>
                  <a:pt x="295563" y="9236"/>
                </a:lnTo>
                <a:lnTo>
                  <a:pt x="92363" y="18472"/>
                </a:lnTo>
                <a:lnTo>
                  <a:pt x="0" y="9236"/>
                </a:lnTo>
                <a:close/>
              </a:path>
            </a:pathLst>
          </a:custGeom>
          <a:noFill/>
          <a:ln w="1905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多边形: 形状 2">
            <a:extLst>
              <a:ext uri="{FF2B5EF4-FFF2-40B4-BE49-F238E27FC236}">
                <a16:creationId xmlns:a16="http://schemas.microsoft.com/office/drawing/2014/main" id="{67C1FD75-6BDD-5491-C86B-F59751DF4B92}"/>
              </a:ext>
            </a:extLst>
          </p:cNvPr>
          <p:cNvSpPr/>
          <p:nvPr/>
        </p:nvSpPr>
        <p:spPr>
          <a:xfrm>
            <a:off x="7684655" y="1542473"/>
            <a:ext cx="720436" cy="683491"/>
          </a:xfrm>
          <a:custGeom>
            <a:avLst/>
            <a:gdLst>
              <a:gd name="connsiteX0" fmla="*/ 92363 w 720436"/>
              <a:gd name="connsiteY0" fmla="*/ 0 h 683491"/>
              <a:gd name="connsiteX1" fmla="*/ 0 w 720436"/>
              <a:gd name="connsiteY1" fmla="*/ 203200 h 683491"/>
              <a:gd name="connsiteX2" fmla="*/ 0 w 720436"/>
              <a:gd name="connsiteY2" fmla="*/ 387927 h 683491"/>
              <a:gd name="connsiteX3" fmla="*/ 0 w 720436"/>
              <a:gd name="connsiteY3" fmla="*/ 581891 h 683491"/>
              <a:gd name="connsiteX4" fmla="*/ 27709 w 720436"/>
              <a:gd name="connsiteY4" fmla="*/ 665018 h 683491"/>
              <a:gd name="connsiteX5" fmla="*/ 304800 w 720436"/>
              <a:gd name="connsiteY5" fmla="*/ 683491 h 683491"/>
              <a:gd name="connsiteX6" fmla="*/ 517236 w 720436"/>
              <a:gd name="connsiteY6" fmla="*/ 646545 h 683491"/>
              <a:gd name="connsiteX7" fmla="*/ 581890 w 720436"/>
              <a:gd name="connsiteY7" fmla="*/ 600363 h 683491"/>
              <a:gd name="connsiteX8" fmla="*/ 609600 w 720436"/>
              <a:gd name="connsiteY8" fmla="*/ 489527 h 683491"/>
              <a:gd name="connsiteX9" fmla="*/ 655781 w 720436"/>
              <a:gd name="connsiteY9" fmla="*/ 258618 h 683491"/>
              <a:gd name="connsiteX10" fmla="*/ 720436 w 720436"/>
              <a:gd name="connsiteY10" fmla="*/ 110836 h 683491"/>
              <a:gd name="connsiteX11" fmla="*/ 683490 w 720436"/>
              <a:gd name="connsiteY11" fmla="*/ 18472 h 683491"/>
              <a:gd name="connsiteX12" fmla="*/ 526472 w 720436"/>
              <a:gd name="connsiteY12" fmla="*/ 18472 h 683491"/>
              <a:gd name="connsiteX13" fmla="*/ 258618 w 720436"/>
              <a:gd name="connsiteY13" fmla="*/ 36945 h 683491"/>
              <a:gd name="connsiteX14" fmla="*/ 92363 w 720436"/>
              <a:gd name="connsiteY14" fmla="*/ 0 h 68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0436" h="683491">
                <a:moveTo>
                  <a:pt x="92363" y="0"/>
                </a:moveTo>
                <a:lnTo>
                  <a:pt x="0" y="203200"/>
                </a:lnTo>
                <a:lnTo>
                  <a:pt x="0" y="387927"/>
                </a:lnTo>
                <a:lnTo>
                  <a:pt x="0" y="581891"/>
                </a:lnTo>
                <a:lnTo>
                  <a:pt x="27709" y="665018"/>
                </a:lnTo>
                <a:lnTo>
                  <a:pt x="304800" y="683491"/>
                </a:lnTo>
                <a:lnTo>
                  <a:pt x="517236" y="646545"/>
                </a:lnTo>
                <a:lnTo>
                  <a:pt x="581890" y="600363"/>
                </a:lnTo>
                <a:lnTo>
                  <a:pt x="609600" y="489527"/>
                </a:lnTo>
                <a:lnTo>
                  <a:pt x="655781" y="258618"/>
                </a:lnTo>
                <a:lnTo>
                  <a:pt x="720436" y="110836"/>
                </a:lnTo>
                <a:lnTo>
                  <a:pt x="683490" y="18472"/>
                </a:lnTo>
                <a:lnTo>
                  <a:pt x="526472" y="18472"/>
                </a:lnTo>
                <a:lnTo>
                  <a:pt x="258618" y="36945"/>
                </a:lnTo>
                <a:lnTo>
                  <a:pt x="92363" y="0"/>
                </a:lnTo>
                <a:close/>
              </a:path>
            </a:pathLst>
          </a:custGeom>
          <a:noFill/>
          <a:ln w="1905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a:extLst>
              <a:ext uri="{FF2B5EF4-FFF2-40B4-BE49-F238E27FC236}">
                <a16:creationId xmlns:a16="http://schemas.microsoft.com/office/drawing/2014/main" id="{31092075-4FF5-9A01-9478-0767358A66D9}"/>
              </a:ext>
            </a:extLst>
          </p:cNvPr>
          <p:cNvSpPr/>
          <p:nvPr/>
        </p:nvSpPr>
        <p:spPr>
          <a:xfrm>
            <a:off x="1736436" y="4544291"/>
            <a:ext cx="1403928" cy="729673"/>
          </a:xfrm>
          <a:custGeom>
            <a:avLst/>
            <a:gdLst>
              <a:gd name="connsiteX0" fmla="*/ 720437 w 1403928"/>
              <a:gd name="connsiteY0" fmla="*/ 0 h 729673"/>
              <a:gd name="connsiteX1" fmla="*/ 341746 w 1403928"/>
              <a:gd name="connsiteY1" fmla="*/ 166254 h 729673"/>
              <a:gd name="connsiteX2" fmla="*/ 46182 w 1403928"/>
              <a:gd name="connsiteY2" fmla="*/ 212436 h 729673"/>
              <a:gd name="connsiteX3" fmla="*/ 0 w 1403928"/>
              <a:gd name="connsiteY3" fmla="*/ 286327 h 729673"/>
              <a:gd name="connsiteX4" fmla="*/ 46182 w 1403928"/>
              <a:gd name="connsiteY4" fmla="*/ 424873 h 729673"/>
              <a:gd name="connsiteX5" fmla="*/ 36946 w 1403928"/>
              <a:gd name="connsiteY5" fmla="*/ 526473 h 729673"/>
              <a:gd name="connsiteX6" fmla="*/ 147782 w 1403928"/>
              <a:gd name="connsiteY6" fmla="*/ 628073 h 729673"/>
              <a:gd name="connsiteX7" fmla="*/ 267855 w 1403928"/>
              <a:gd name="connsiteY7" fmla="*/ 637309 h 729673"/>
              <a:gd name="connsiteX8" fmla="*/ 369455 w 1403928"/>
              <a:gd name="connsiteY8" fmla="*/ 692727 h 729673"/>
              <a:gd name="connsiteX9" fmla="*/ 526473 w 1403928"/>
              <a:gd name="connsiteY9" fmla="*/ 729673 h 729673"/>
              <a:gd name="connsiteX10" fmla="*/ 646546 w 1403928"/>
              <a:gd name="connsiteY10" fmla="*/ 701964 h 729673"/>
              <a:gd name="connsiteX11" fmla="*/ 729673 w 1403928"/>
              <a:gd name="connsiteY11" fmla="*/ 683491 h 729673"/>
              <a:gd name="connsiteX12" fmla="*/ 979055 w 1403928"/>
              <a:gd name="connsiteY12" fmla="*/ 692727 h 729673"/>
              <a:gd name="connsiteX13" fmla="*/ 979055 w 1403928"/>
              <a:gd name="connsiteY13" fmla="*/ 692727 h 729673"/>
              <a:gd name="connsiteX14" fmla="*/ 1126837 w 1403928"/>
              <a:gd name="connsiteY14" fmla="*/ 665018 h 729673"/>
              <a:gd name="connsiteX15" fmla="*/ 1237673 w 1403928"/>
              <a:gd name="connsiteY15" fmla="*/ 609600 h 729673"/>
              <a:gd name="connsiteX16" fmla="*/ 1237673 w 1403928"/>
              <a:gd name="connsiteY16" fmla="*/ 581891 h 729673"/>
              <a:gd name="connsiteX17" fmla="*/ 1237673 w 1403928"/>
              <a:gd name="connsiteY17" fmla="*/ 526473 h 729673"/>
              <a:gd name="connsiteX18" fmla="*/ 1274619 w 1403928"/>
              <a:gd name="connsiteY18" fmla="*/ 452582 h 729673"/>
              <a:gd name="connsiteX19" fmla="*/ 1357746 w 1403928"/>
              <a:gd name="connsiteY19" fmla="*/ 406400 h 729673"/>
              <a:gd name="connsiteX20" fmla="*/ 1366982 w 1403928"/>
              <a:gd name="connsiteY20" fmla="*/ 378691 h 729673"/>
              <a:gd name="connsiteX21" fmla="*/ 1366982 w 1403928"/>
              <a:gd name="connsiteY21" fmla="*/ 378691 h 729673"/>
              <a:gd name="connsiteX22" fmla="*/ 1403928 w 1403928"/>
              <a:gd name="connsiteY22" fmla="*/ 249382 h 729673"/>
              <a:gd name="connsiteX23" fmla="*/ 1403928 w 1403928"/>
              <a:gd name="connsiteY23" fmla="*/ 212436 h 729673"/>
              <a:gd name="connsiteX24" fmla="*/ 1330037 w 1403928"/>
              <a:gd name="connsiteY24" fmla="*/ 184727 h 729673"/>
              <a:gd name="connsiteX25" fmla="*/ 1108364 w 1403928"/>
              <a:gd name="connsiteY25" fmla="*/ 120073 h 729673"/>
              <a:gd name="connsiteX26" fmla="*/ 997528 w 1403928"/>
              <a:gd name="connsiteY26" fmla="*/ 83127 h 729673"/>
              <a:gd name="connsiteX27" fmla="*/ 720437 w 1403928"/>
              <a:gd name="connsiteY27" fmla="*/ 0 h 72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3928" h="729673">
                <a:moveTo>
                  <a:pt x="720437" y="0"/>
                </a:moveTo>
                <a:lnTo>
                  <a:pt x="341746" y="166254"/>
                </a:lnTo>
                <a:lnTo>
                  <a:pt x="46182" y="212436"/>
                </a:lnTo>
                <a:lnTo>
                  <a:pt x="0" y="286327"/>
                </a:lnTo>
                <a:lnTo>
                  <a:pt x="46182" y="424873"/>
                </a:lnTo>
                <a:lnTo>
                  <a:pt x="36946" y="526473"/>
                </a:lnTo>
                <a:lnTo>
                  <a:pt x="147782" y="628073"/>
                </a:lnTo>
                <a:lnTo>
                  <a:pt x="267855" y="637309"/>
                </a:lnTo>
                <a:lnTo>
                  <a:pt x="369455" y="692727"/>
                </a:lnTo>
                <a:lnTo>
                  <a:pt x="526473" y="729673"/>
                </a:lnTo>
                <a:lnTo>
                  <a:pt x="646546" y="701964"/>
                </a:lnTo>
                <a:lnTo>
                  <a:pt x="729673" y="683491"/>
                </a:lnTo>
                <a:lnTo>
                  <a:pt x="979055" y="692727"/>
                </a:lnTo>
                <a:lnTo>
                  <a:pt x="979055" y="692727"/>
                </a:lnTo>
                <a:lnTo>
                  <a:pt x="1126837" y="665018"/>
                </a:lnTo>
                <a:lnTo>
                  <a:pt x="1237673" y="609600"/>
                </a:lnTo>
                <a:lnTo>
                  <a:pt x="1237673" y="581891"/>
                </a:lnTo>
                <a:lnTo>
                  <a:pt x="1237673" y="526473"/>
                </a:lnTo>
                <a:lnTo>
                  <a:pt x="1274619" y="452582"/>
                </a:lnTo>
                <a:lnTo>
                  <a:pt x="1357746" y="406400"/>
                </a:lnTo>
                <a:lnTo>
                  <a:pt x="1366982" y="378691"/>
                </a:lnTo>
                <a:lnTo>
                  <a:pt x="1366982" y="378691"/>
                </a:lnTo>
                <a:lnTo>
                  <a:pt x="1403928" y="249382"/>
                </a:lnTo>
                <a:lnTo>
                  <a:pt x="1403928" y="212436"/>
                </a:lnTo>
                <a:lnTo>
                  <a:pt x="1330037" y="184727"/>
                </a:lnTo>
                <a:lnTo>
                  <a:pt x="1108364" y="120073"/>
                </a:lnTo>
                <a:lnTo>
                  <a:pt x="997528" y="83127"/>
                </a:lnTo>
                <a:lnTo>
                  <a:pt x="720437" y="0"/>
                </a:lnTo>
                <a:close/>
              </a:path>
            </a:pathLst>
          </a:custGeom>
          <a:noFill/>
          <a:ln w="1905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9EABA8DC-7D8D-A810-AAE4-A36609FA52E4}"/>
              </a:ext>
            </a:extLst>
          </p:cNvPr>
          <p:cNvSpPr/>
          <p:nvPr/>
        </p:nvSpPr>
        <p:spPr>
          <a:xfrm>
            <a:off x="7546109" y="4424218"/>
            <a:ext cx="803564" cy="748146"/>
          </a:xfrm>
          <a:custGeom>
            <a:avLst/>
            <a:gdLst>
              <a:gd name="connsiteX0" fmla="*/ 46182 w 803564"/>
              <a:gd name="connsiteY0" fmla="*/ 46182 h 748146"/>
              <a:gd name="connsiteX1" fmla="*/ 0 w 803564"/>
              <a:gd name="connsiteY1" fmla="*/ 184727 h 748146"/>
              <a:gd name="connsiteX2" fmla="*/ 0 w 803564"/>
              <a:gd name="connsiteY2" fmla="*/ 267855 h 748146"/>
              <a:gd name="connsiteX3" fmla="*/ 0 w 803564"/>
              <a:gd name="connsiteY3" fmla="*/ 415637 h 748146"/>
              <a:gd name="connsiteX4" fmla="*/ 36946 w 803564"/>
              <a:gd name="connsiteY4" fmla="*/ 535709 h 748146"/>
              <a:gd name="connsiteX5" fmla="*/ 73891 w 803564"/>
              <a:gd name="connsiteY5" fmla="*/ 628073 h 748146"/>
              <a:gd name="connsiteX6" fmla="*/ 110836 w 803564"/>
              <a:gd name="connsiteY6" fmla="*/ 655782 h 748146"/>
              <a:gd name="connsiteX7" fmla="*/ 286327 w 803564"/>
              <a:gd name="connsiteY7" fmla="*/ 701964 h 748146"/>
              <a:gd name="connsiteX8" fmla="*/ 360218 w 803564"/>
              <a:gd name="connsiteY8" fmla="*/ 711200 h 748146"/>
              <a:gd name="connsiteX9" fmla="*/ 554182 w 803564"/>
              <a:gd name="connsiteY9" fmla="*/ 748146 h 748146"/>
              <a:gd name="connsiteX10" fmla="*/ 701964 w 803564"/>
              <a:gd name="connsiteY10" fmla="*/ 720437 h 748146"/>
              <a:gd name="connsiteX11" fmla="*/ 766618 w 803564"/>
              <a:gd name="connsiteY11" fmla="*/ 618837 h 748146"/>
              <a:gd name="connsiteX12" fmla="*/ 785091 w 803564"/>
              <a:gd name="connsiteY12" fmla="*/ 489527 h 748146"/>
              <a:gd name="connsiteX13" fmla="*/ 785091 w 803564"/>
              <a:gd name="connsiteY13" fmla="*/ 369455 h 748146"/>
              <a:gd name="connsiteX14" fmla="*/ 794327 w 803564"/>
              <a:gd name="connsiteY14" fmla="*/ 249382 h 748146"/>
              <a:gd name="connsiteX15" fmla="*/ 803564 w 803564"/>
              <a:gd name="connsiteY15" fmla="*/ 203200 h 748146"/>
              <a:gd name="connsiteX16" fmla="*/ 748146 w 803564"/>
              <a:gd name="connsiteY16" fmla="*/ 27709 h 748146"/>
              <a:gd name="connsiteX17" fmla="*/ 720436 w 803564"/>
              <a:gd name="connsiteY17" fmla="*/ 9237 h 748146"/>
              <a:gd name="connsiteX18" fmla="*/ 554182 w 803564"/>
              <a:gd name="connsiteY18" fmla="*/ 27709 h 748146"/>
              <a:gd name="connsiteX19" fmla="*/ 240146 w 803564"/>
              <a:gd name="connsiteY19" fmla="*/ 0 h 748146"/>
              <a:gd name="connsiteX20" fmla="*/ 46182 w 803564"/>
              <a:gd name="connsiteY20" fmla="*/ 46182 h 74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3564" h="748146">
                <a:moveTo>
                  <a:pt x="46182" y="46182"/>
                </a:moveTo>
                <a:lnTo>
                  <a:pt x="0" y="184727"/>
                </a:lnTo>
                <a:lnTo>
                  <a:pt x="0" y="267855"/>
                </a:lnTo>
                <a:lnTo>
                  <a:pt x="0" y="415637"/>
                </a:lnTo>
                <a:lnTo>
                  <a:pt x="36946" y="535709"/>
                </a:lnTo>
                <a:lnTo>
                  <a:pt x="73891" y="628073"/>
                </a:lnTo>
                <a:lnTo>
                  <a:pt x="110836" y="655782"/>
                </a:lnTo>
                <a:lnTo>
                  <a:pt x="286327" y="701964"/>
                </a:lnTo>
                <a:lnTo>
                  <a:pt x="360218" y="711200"/>
                </a:lnTo>
                <a:lnTo>
                  <a:pt x="554182" y="748146"/>
                </a:lnTo>
                <a:lnTo>
                  <a:pt x="701964" y="720437"/>
                </a:lnTo>
                <a:lnTo>
                  <a:pt x="766618" y="618837"/>
                </a:lnTo>
                <a:lnTo>
                  <a:pt x="785091" y="489527"/>
                </a:lnTo>
                <a:lnTo>
                  <a:pt x="785091" y="369455"/>
                </a:lnTo>
                <a:lnTo>
                  <a:pt x="794327" y="249382"/>
                </a:lnTo>
                <a:lnTo>
                  <a:pt x="803564" y="203200"/>
                </a:lnTo>
                <a:lnTo>
                  <a:pt x="748146" y="27709"/>
                </a:lnTo>
                <a:lnTo>
                  <a:pt x="720436" y="9237"/>
                </a:lnTo>
                <a:lnTo>
                  <a:pt x="554182" y="27709"/>
                </a:lnTo>
                <a:lnTo>
                  <a:pt x="240146" y="0"/>
                </a:lnTo>
                <a:lnTo>
                  <a:pt x="46182" y="46182"/>
                </a:lnTo>
                <a:close/>
              </a:path>
            </a:pathLst>
          </a:custGeom>
          <a:noFill/>
          <a:ln w="1905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41974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3A814600-E89C-FC09-802F-1B96E92130C3}"/>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3C68670D-848F-03C7-07CB-162E5DE78403}"/>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7490A116-E3C2-6819-AD95-032FE9FFAD25}"/>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sp>
        <p:nvSpPr>
          <p:cNvPr id="7" name="文本框 6">
            <a:extLst>
              <a:ext uri="{FF2B5EF4-FFF2-40B4-BE49-F238E27FC236}">
                <a16:creationId xmlns:a16="http://schemas.microsoft.com/office/drawing/2014/main" id="{13125525-A729-BBA4-F418-DB3AE552AF72}"/>
              </a:ext>
            </a:extLst>
          </p:cNvPr>
          <p:cNvSpPr txBox="1"/>
          <p:nvPr/>
        </p:nvSpPr>
        <p:spPr>
          <a:xfrm>
            <a:off x="288059" y="835529"/>
            <a:ext cx="2978701" cy="369332"/>
          </a:xfrm>
          <a:prstGeom prst="rect">
            <a:avLst/>
          </a:prstGeom>
          <a:noFill/>
        </p:spPr>
        <p:txBody>
          <a:bodyPr wrap="none" rtlCol="0">
            <a:spAutoFit/>
          </a:bodyPr>
          <a:lstStyle/>
          <a:p>
            <a:pPr marL="285750" indent="-285750">
              <a:buFont typeface="Wingdings" panose="05000000000000000000" pitchFamily="2" charset="2"/>
              <a:buChar char="Ø"/>
            </a:pPr>
            <a:r>
              <a:rPr lang="en-US" altLang="zh-CN" b="1" dirty="0">
                <a:latin typeface="微软雅黑" panose="020B0503020204020204" pitchFamily="34" charset="-122"/>
                <a:ea typeface="微软雅黑" panose="020B0503020204020204" pitchFamily="34" charset="-122"/>
              </a:rPr>
              <a:t>600</a:t>
            </a:r>
            <a:r>
              <a:rPr lang="zh-CN" altLang="en-US" b="1" dirty="0">
                <a:latin typeface="微软雅黑" panose="020B0503020204020204" pitchFamily="34" charset="-122"/>
                <a:ea typeface="微软雅黑" panose="020B0503020204020204" pitchFamily="34" charset="-122"/>
              </a:rPr>
              <a:t>米深处金矿模拟成像</a:t>
            </a:r>
          </a:p>
        </p:txBody>
      </p:sp>
      <p:pic>
        <p:nvPicPr>
          <p:cNvPr id="9" name="图片 8">
            <a:extLst>
              <a:ext uri="{FF2B5EF4-FFF2-40B4-BE49-F238E27FC236}">
                <a16:creationId xmlns:a16="http://schemas.microsoft.com/office/drawing/2014/main" id="{56C51ADA-94FB-7040-4DF7-378CA7D5C6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310" y="3686441"/>
            <a:ext cx="4735742" cy="3052421"/>
          </a:xfrm>
          <a:prstGeom prst="rect">
            <a:avLst/>
          </a:prstGeom>
        </p:spPr>
      </p:pic>
      <p:pic>
        <p:nvPicPr>
          <p:cNvPr id="11" name="图片 10">
            <a:extLst>
              <a:ext uri="{FF2B5EF4-FFF2-40B4-BE49-F238E27FC236}">
                <a16:creationId xmlns:a16="http://schemas.microsoft.com/office/drawing/2014/main" id="{1F9B2E0F-30C3-B590-AF15-60C9AC575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810" y="663910"/>
            <a:ext cx="4735742" cy="3022531"/>
          </a:xfrm>
          <a:prstGeom prst="rect">
            <a:avLst/>
          </a:prstGeom>
        </p:spPr>
      </p:pic>
      <p:sp>
        <p:nvSpPr>
          <p:cNvPr id="12" name="文本框 11">
            <a:extLst>
              <a:ext uri="{FF2B5EF4-FFF2-40B4-BE49-F238E27FC236}">
                <a16:creationId xmlns:a16="http://schemas.microsoft.com/office/drawing/2014/main" id="{0F176BFA-FF28-B13E-A449-9C8AF06188B4}"/>
              </a:ext>
            </a:extLst>
          </p:cNvPr>
          <p:cNvSpPr txBox="1"/>
          <p:nvPr/>
        </p:nvSpPr>
        <p:spPr>
          <a:xfrm>
            <a:off x="10775114" y="1636000"/>
            <a:ext cx="1107996" cy="646331"/>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不透明度分布</a:t>
            </a:r>
          </a:p>
        </p:txBody>
      </p:sp>
      <p:sp>
        <p:nvSpPr>
          <p:cNvPr id="13" name="文本框 12">
            <a:extLst>
              <a:ext uri="{FF2B5EF4-FFF2-40B4-BE49-F238E27FC236}">
                <a16:creationId xmlns:a16="http://schemas.microsoft.com/office/drawing/2014/main" id="{F77B880D-0009-4CBB-DF40-3896A49F6FFE}"/>
              </a:ext>
            </a:extLst>
          </p:cNvPr>
          <p:cNvSpPr txBox="1"/>
          <p:nvPr/>
        </p:nvSpPr>
        <p:spPr>
          <a:xfrm>
            <a:off x="10775114" y="4934313"/>
            <a:ext cx="1107996"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密度分布</a:t>
            </a:r>
          </a:p>
        </p:txBody>
      </p:sp>
      <p:pic>
        <p:nvPicPr>
          <p:cNvPr id="14" name="图片 13">
            <a:extLst>
              <a:ext uri="{FF2B5EF4-FFF2-40B4-BE49-F238E27FC236}">
                <a16:creationId xmlns:a16="http://schemas.microsoft.com/office/drawing/2014/main" id="{743DA18B-5E78-D6AE-AF3C-18A656CA8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pic>
        <p:nvPicPr>
          <p:cNvPr id="3" name="图片 2">
            <a:extLst>
              <a:ext uri="{FF2B5EF4-FFF2-40B4-BE49-F238E27FC236}">
                <a16:creationId xmlns:a16="http://schemas.microsoft.com/office/drawing/2014/main" id="{65285F2E-D68C-7928-9FB2-7128458D9383}"/>
              </a:ext>
            </a:extLst>
          </p:cNvPr>
          <p:cNvPicPr>
            <a:picLocks noChangeAspect="1"/>
          </p:cNvPicPr>
          <p:nvPr/>
        </p:nvPicPr>
        <p:blipFill rotWithShape="1">
          <a:blip r:embed="rId5">
            <a:extLst>
              <a:ext uri="{28A0092B-C50C-407E-A947-70E740481C1C}">
                <a14:useLocalDpi xmlns:a14="http://schemas.microsoft.com/office/drawing/2010/main" val="0"/>
              </a:ext>
            </a:extLst>
          </a:blip>
          <a:srcRect l="15115" r="11497"/>
          <a:stretch/>
        </p:blipFill>
        <p:spPr>
          <a:xfrm>
            <a:off x="188818" y="1376480"/>
            <a:ext cx="4661325" cy="3572744"/>
          </a:xfrm>
          <a:prstGeom prst="rect">
            <a:avLst/>
          </a:prstGeom>
        </p:spPr>
      </p:pic>
      <p:sp>
        <p:nvSpPr>
          <p:cNvPr id="17" name="矩形: 圆角 16">
            <a:extLst>
              <a:ext uri="{FF2B5EF4-FFF2-40B4-BE49-F238E27FC236}">
                <a16:creationId xmlns:a16="http://schemas.microsoft.com/office/drawing/2014/main" id="{CD0223CB-15E6-B531-EB20-4DD78DF1E212}"/>
              </a:ext>
            </a:extLst>
          </p:cNvPr>
          <p:cNvSpPr/>
          <p:nvPr/>
        </p:nvSpPr>
        <p:spPr>
          <a:xfrm>
            <a:off x="101600" y="5268166"/>
            <a:ext cx="4908000" cy="1326598"/>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5EDF69FC-273A-3CFC-2A42-073D96D4ADFB}"/>
              </a:ext>
            </a:extLst>
          </p:cNvPr>
          <p:cNvSpPr txBox="1"/>
          <p:nvPr/>
        </p:nvSpPr>
        <p:spPr>
          <a:xfrm>
            <a:off x="180974" y="5351293"/>
            <a:ext cx="4834371" cy="1200329"/>
          </a:xfrm>
          <a:prstGeom prst="rect">
            <a:avLst/>
          </a:prstGeom>
          <a:noFill/>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rPr>
              <a:t>基于目前我国金矿的探矿深度大多在</a:t>
            </a:r>
            <a:r>
              <a:rPr lang="en-US" altLang="zh-CN" b="1" dirty="0">
                <a:solidFill>
                  <a:schemeClr val="bg1"/>
                </a:solidFill>
                <a:latin typeface="微软雅黑" panose="020B0503020204020204" pitchFamily="34" charset="-122"/>
                <a:ea typeface="微软雅黑" panose="020B0503020204020204" pitchFamily="34" charset="-122"/>
              </a:rPr>
              <a:t>500</a:t>
            </a:r>
            <a:r>
              <a:rPr lang="zh-CN" altLang="en-US" b="1" dirty="0">
                <a:solidFill>
                  <a:schemeClr val="bg1"/>
                </a:solidFill>
                <a:latin typeface="微软雅黑" panose="020B0503020204020204" pitchFamily="34" charset="-122"/>
                <a:ea typeface="微软雅黑" panose="020B0503020204020204" pitchFamily="34" charset="-122"/>
              </a:rPr>
              <a:t>米内做了模拟研究，</a:t>
            </a:r>
            <a:r>
              <a:rPr lang="zh-CN" altLang="zh-CN" b="1" dirty="0">
                <a:solidFill>
                  <a:schemeClr val="bg1"/>
                </a:solidFill>
                <a:latin typeface="微软雅黑" panose="020B0503020204020204" pitchFamily="34" charset="-122"/>
                <a:ea typeface="微软雅黑" panose="020B0503020204020204" pitchFamily="34" charset="-122"/>
              </a:rPr>
              <a:t>金矿石与周围岩石的密度差在矿体上引起的不透明度占射线穿透路径的总不透明</a:t>
            </a:r>
            <a:r>
              <a:rPr lang="zh-CN" altLang="en-US" b="1" dirty="0">
                <a:solidFill>
                  <a:schemeClr val="bg1"/>
                </a:solidFill>
                <a:latin typeface="微软雅黑" panose="020B0503020204020204" pitchFamily="34" charset="-122"/>
                <a:ea typeface="微软雅黑" panose="020B0503020204020204" pitchFamily="34" charset="-122"/>
              </a:rPr>
              <a:t>为</a:t>
            </a:r>
            <a:r>
              <a:rPr lang="en-US" altLang="zh-CN" b="1" dirty="0">
                <a:solidFill>
                  <a:schemeClr val="bg1"/>
                </a:solidFill>
                <a:latin typeface="微软雅黑" panose="020B0503020204020204" pitchFamily="34" charset="-122"/>
                <a:ea typeface="微软雅黑" panose="020B0503020204020204" pitchFamily="34" charset="-122"/>
              </a:rPr>
              <a:t>0.4%</a:t>
            </a:r>
            <a:r>
              <a:rPr lang="zh-CN" altLang="en-US" b="1" dirty="0">
                <a:solidFill>
                  <a:schemeClr val="bg1"/>
                </a:solidFill>
                <a:latin typeface="微软雅黑" panose="020B0503020204020204" pitchFamily="34" charset="-122"/>
                <a:ea typeface="微软雅黑" panose="020B0503020204020204" pitchFamily="34" charset="-122"/>
              </a:rPr>
              <a:t>时能够有效识别。</a:t>
            </a:r>
          </a:p>
        </p:txBody>
      </p:sp>
      <p:sp>
        <p:nvSpPr>
          <p:cNvPr id="19" name="文本框 18">
            <a:extLst>
              <a:ext uri="{FF2B5EF4-FFF2-40B4-BE49-F238E27FC236}">
                <a16:creationId xmlns:a16="http://schemas.microsoft.com/office/drawing/2014/main" id="{C2A3CFCF-DF78-BDAF-55BB-3F7F6B5F8AE8}"/>
              </a:ext>
            </a:extLst>
          </p:cNvPr>
          <p:cNvSpPr txBox="1"/>
          <p:nvPr/>
        </p:nvSpPr>
        <p:spPr>
          <a:xfrm>
            <a:off x="6437745" y="2387661"/>
            <a:ext cx="886691"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0.4%</a:t>
            </a:r>
            <a:endParaRPr lang="zh-CN" altLang="en-US" dirty="0"/>
          </a:p>
        </p:txBody>
      </p:sp>
      <p:sp>
        <p:nvSpPr>
          <p:cNvPr id="21" name="文本框 20">
            <a:extLst>
              <a:ext uri="{FF2B5EF4-FFF2-40B4-BE49-F238E27FC236}">
                <a16:creationId xmlns:a16="http://schemas.microsoft.com/office/drawing/2014/main" id="{0F7C6B06-14E4-F4AF-8DB5-DBE5E8CA96C6}"/>
              </a:ext>
            </a:extLst>
          </p:cNvPr>
          <p:cNvSpPr txBox="1"/>
          <p:nvPr/>
        </p:nvSpPr>
        <p:spPr>
          <a:xfrm>
            <a:off x="7440498" y="2387661"/>
            <a:ext cx="849745"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1.9%</a:t>
            </a:r>
            <a:endParaRPr lang="zh-CN" altLang="en-US" dirty="0"/>
          </a:p>
        </p:txBody>
      </p:sp>
      <p:sp>
        <p:nvSpPr>
          <p:cNvPr id="23" name="文本框 22">
            <a:extLst>
              <a:ext uri="{FF2B5EF4-FFF2-40B4-BE49-F238E27FC236}">
                <a16:creationId xmlns:a16="http://schemas.microsoft.com/office/drawing/2014/main" id="{9F30E3BE-4C4F-FDD3-02A0-FB30B461FA9F}"/>
              </a:ext>
            </a:extLst>
          </p:cNvPr>
          <p:cNvSpPr txBox="1"/>
          <p:nvPr/>
        </p:nvSpPr>
        <p:spPr>
          <a:xfrm>
            <a:off x="8290243" y="2387661"/>
            <a:ext cx="951345"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3.7%</a:t>
            </a:r>
            <a:endParaRPr lang="zh-CN" altLang="en-US" dirty="0"/>
          </a:p>
        </p:txBody>
      </p:sp>
      <p:sp>
        <p:nvSpPr>
          <p:cNvPr id="25" name="文本框 24">
            <a:extLst>
              <a:ext uri="{FF2B5EF4-FFF2-40B4-BE49-F238E27FC236}">
                <a16:creationId xmlns:a16="http://schemas.microsoft.com/office/drawing/2014/main" id="{0D8F29F3-A23C-9348-9659-49BC62B97E6A}"/>
              </a:ext>
            </a:extLst>
          </p:cNvPr>
          <p:cNvSpPr txBox="1"/>
          <p:nvPr/>
        </p:nvSpPr>
        <p:spPr>
          <a:xfrm>
            <a:off x="9241588" y="2387661"/>
            <a:ext cx="932873"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7.1%</a:t>
            </a:r>
            <a:endParaRPr lang="zh-CN" altLang="en-US" dirty="0"/>
          </a:p>
        </p:txBody>
      </p:sp>
      <p:sp>
        <p:nvSpPr>
          <p:cNvPr id="26" name="文本框 25">
            <a:extLst>
              <a:ext uri="{FF2B5EF4-FFF2-40B4-BE49-F238E27FC236}">
                <a16:creationId xmlns:a16="http://schemas.microsoft.com/office/drawing/2014/main" id="{8AECA95F-C3C6-2364-A121-8A46E5A565DC}"/>
              </a:ext>
            </a:extLst>
          </p:cNvPr>
          <p:cNvSpPr txBox="1"/>
          <p:nvPr/>
        </p:nvSpPr>
        <p:spPr>
          <a:xfrm>
            <a:off x="6437745" y="5351293"/>
            <a:ext cx="886691"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0.4%</a:t>
            </a:r>
            <a:endParaRPr lang="zh-CN" altLang="en-US" dirty="0"/>
          </a:p>
        </p:txBody>
      </p:sp>
      <p:sp>
        <p:nvSpPr>
          <p:cNvPr id="27" name="文本框 26">
            <a:extLst>
              <a:ext uri="{FF2B5EF4-FFF2-40B4-BE49-F238E27FC236}">
                <a16:creationId xmlns:a16="http://schemas.microsoft.com/office/drawing/2014/main" id="{02F2D766-7041-A936-2CEA-EF7889E302B2}"/>
              </a:ext>
            </a:extLst>
          </p:cNvPr>
          <p:cNvSpPr txBox="1"/>
          <p:nvPr/>
        </p:nvSpPr>
        <p:spPr>
          <a:xfrm>
            <a:off x="7440498" y="5351293"/>
            <a:ext cx="849745"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1.9%</a:t>
            </a:r>
            <a:endParaRPr lang="zh-CN" altLang="en-US" dirty="0"/>
          </a:p>
        </p:txBody>
      </p:sp>
      <p:sp>
        <p:nvSpPr>
          <p:cNvPr id="28" name="文本框 27">
            <a:extLst>
              <a:ext uri="{FF2B5EF4-FFF2-40B4-BE49-F238E27FC236}">
                <a16:creationId xmlns:a16="http://schemas.microsoft.com/office/drawing/2014/main" id="{2F921136-B6B2-3352-BA50-6B97CE42E0ED}"/>
              </a:ext>
            </a:extLst>
          </p:cNvPr>
          <p:cNvSpPr txBox="1"/>
          <p:nvPr/>
        </p:nvSpPr>
        <p:spPr>
          <a:xfrm>
            <a:off x="8290243" y="5351293"/>
            <a:ext cx="951345"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3.7%</a:t>
            </a:r>
            <a:endParaRPr lang="zh-CN" altLang="en-US" dirty="0"/>
          </a:p>
        </p:txBody>
      </p:sp>
      <p:sp>
        <p:nvSpPr>
          <p:cNvPr id="29" name="文本框 28">
            <a:extLst>
              <a:ext uri="{FF2B5EF4-FFF2-40B4-BE49-F238E27FC236}">
                <a16:creationId xmlns:a16="http://schemas.microsoft.com/office/drawing/2014/main" id="{648BA999-77B9-C1A0-A80A-1426071D7B31}"/>
              </a:ext>
            </a:extLst>
          </p:cNvPr>
          <p:cNvSpPr txBox="1"/>
          <p:nvPr/>
        </p:nvSpPr>
        <p:spPr>
          <a:xfrm>
            <a:off x="9241588" y="5351293"/>
            <a:ext cx="932873" cy="369332"/>
          </a:xfrm>
          <a:prstGeom prst="rect">
            <a:avLst/>
          </a:prstGeom>
          <a:noFill/>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7.1%</a:t>
            </a:r>
            <a:endParaRPr lang="zh-CN" altLang="en-US" dirty="0"/>
          </a:p>
        </p:txBody>
      </p:sp>
      <p:cxnSp>
        <p:nvCxnSpPr>
          <p:cNvPr id="15" name="直接连接符 14">
            <a:extLst>
              <a:ext uri="{FF2B5EF4-FFF2-40B4-BE49-F238E27FC236}">
                <a16:creationId xmlns:a16="http://schemas.microsoft.com/office/drawing/2014/main" id="{69623E8A-89CB-2A27-3330-EE160205D2ED}"/>
              </a:ext>
            </a:extLst>
          </p:cNvPr>
          <p:cNvCxnSpPr/>
          <p:nvPr/>
        </p:nvCxnSpPr>
        <p:spPr>
          <a:xfrm>
            <a:off x="5671128" y="494839"/>
            <a:ext cx="0" cy="6307881"/>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630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569E6A25-EE42-7DF1-3075-6817FF1C379C}"/>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5BADD347-E68D-484F-7C56-D072D71B8EF7}"/>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FE02E85D-5498-503F-42AC-FACFC76FEB8A}"/>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pic>
        <p:nvPicPr>
          <p:cNvPr id="7" name="图片 6">
            <a:extLst>
              <a:ext uri="{FF2B5EF4-FFF2-40B4-BE49-F238E27FC236}">
                <a16:creationId xmlns:a16="http://schemas.microsoft.com/office/drawing/2014/main" id="{6A3C4CF8-3492-07F0-BB6A-CAEB382DB6CA}"/>
              </a:ext>
            </a:extLst>
          </p:cNvPr>
          <p:cNvPicPr>
            <a:picLocks noChangeAspect="1"/>
          </p:cNvPicPr>
          <p:nvPr/>
        </p:nvPicPr>
        <p:blipFill>
          <a:blip r:embed="rId2"/>
          <a:stretch>
            <a:fillRect/>
          </a:stretch>
        </p:blipFill>
        <p:spPr>
          <a:xfrm>
            <a:off x="416299" y="1304561"/>
            <a:ext cx="4206363" cy="2218517"/>
          </a:xfrm>
          <a:prstGeom prst="rect">
            <a:avLst/>
          </a:prstGeom>
        </p:spPr>
      </p:pic>
      <p:pic>
        <p:nvPicPr>
          <p:cNvPr id="8" name="图片 7">
            <a:extLst>
              <a:ext uri="{FF2B5EF4-FFF2-40B4-BE49-F238E27FC236}">
                <a16:creationId xmlns:a16="http://schemas.microsoft.com/office/drawing/2014/main" id="{F9F8751B-A11D-CD23-63D5-B49528E5A5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5506" y="1389857"/>
            <a:ext cx="2181460" cy="2039143"/>
          </a:xfrm>
          <a:prstGeom prst="rect">
            <a:avLst/>
          </a:prstGeom>
        </p:spPr>
      </p:pic>
      <p:pic>
        <p:nvPicPr>
          <p:cNvPr id="9" name="图片 8">
            <a:extLst>
              <a:ext uri="{FF2B5EF4-FFF2-40B4-BE49-F238E27FC236}">
                <a16:creationId xmlns:a16="http://schemas.microsoft.com/office/drawing/2014/main" id="{65B85B41-3436-13A2-F6FA-335310676106}"/>
              </a:ext>
            </a:extLst>
          </p:cNvPr>
          <p:cNvPicPr>
            <a:picLocks noChangeAspect="1"/>
          </p:cNvPicPr>
          <p:nvPr/>
        </p:nvPicPr>
        <p:blipFill>
          <a:blip r:embed="rId4"/>
          <a:stretch>
            <a:fillRect/>
          </a:stretch>
        </p:blipFill>
        <p:spPr>
          <a:xfrm>
            <a:off x="729428" y="4000036"/>
            <a:ext cx="2427309" cy="2579516"/>
          </a:xfrm>
          <a:prstGeom prst="rect">
            <a:avLst/>
          </a:prstGeom>
        </p:spPr>
      </p:pic>
      <p:pic>
        <p:nvPicPr>
          <p:cNvPr id="10" name="图片 9">
            <a:extLst>
              <a:ext uri="{FF2B5EF4-FFF2-40B4-BE49-F238E27FC236}">
                <a16:creationId xmlns:a16="http://schemas.microsoft.com/office/drawing/2014/main" id="{ECB595CD-7D5E-ABBB-F5E0-B6CAF1CB9E44}"/>
              </a:ext>
            </a:extLst>
          </p:cNvPr>
          <p:cNvPicPr>
            <a:picLocks noChangeAspect="1"/>
          </p:cNvPicPr>
          <p:nvPr/>
        </p:nvPicPr>
        <p:blipFill>
          <a:blip r:embed="rId5"/>
          <a:stretch>
            <a:fillRect/>
          </a:stretch>
        </p:blipFill>
        <p:spPr>
          <a:xfrm>
            <a:off x="3517375" y="3907752"/>
            <a:ext cx="3024271" cy="2791551"/>
          </a:xfrm>
          <a:prstGeom prst="rect">
            <a:avLst/>
          </a:prstGeom>
        </p:spPr>
      </p:pic>
      <p:pic>
        <p:nvPicPr>
          <p:cNvPr id="11" name="图片 10">
            <a:extLst>
              <a:ext uri="{FF2B5EF4-FFF2-40B4-BE49-F238E27FC236}">
                <a16:creationId xmlns:a16="http://schemas.microsoft.com/office/drawing/2014/main" id="{4747791A-6735-458F-8D76-EABAB521809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968" t="10741" r="21915" b="10831"/>
          <a:stretch/>
        </p:blipFill>
        <p:spPr>
          <a:xfrm>
            <a:off x="8866704" y="818536"/>
            <a:ext cx="2900243" cy="2704542"/>
          </a:xfrm>
          <a:prstGeom prst="rect">
            <a:avLst/>
          </a:prstGeom>
          <a:ln>
            <a:noFill/>
          </a:ln>
        </p:spPr>
      </p:pic>
      <p:pic>
        <p:nvPicPr>
          <p:cNvPr id="12" name="图片 11">
            <a:extLst>
              <a:ext uri="{FF2B5EF4-FFF2-40B4-BE49-F238E27FC236}">
                <a16:creationId xmlns:a16="http://schemas.microsoft.com/office/drawing/2014/main" id="{BAC12E36-DB5D-4C86-B961-3BD15A881CC9}"/>
              </a:ext>
            </a:extLst>
          </p:cNvPr>
          <p:cNvPicPr>
            <a:picLocks noChangeAspect="1"/>
          </p:cNvPicPr>
          <p:nvPr/>
        </p:nvPicPr>
        <p:blipFill rotWithShape="1">
          <a:blip r:embed="rId7">
            <a:extLst>
              <a:ext uri="{28A0092B-C50C-407E-A947-70E740481C1C}">
                <a14:useLocalDpi xmlns:a14="http://schemas.microsoft.com/office/drawing/2010/main" val="0"/>
              </a:ext>
            </a:extLst>
          </a:blip>
          <a:srcRect l="7749" t="8784" r="15892" b="3268"/>
          <a:stretch/>
        </p:blipFill>
        <p:spPr bwMode="auto">
          <a:xfrm>
            <a:off x="8559988" y="3760737"/>
            <a:ext cx="3273887" cy="2938566"/>
          </a:xfrm>
          <a:prstGeom prst="rect">
            <a:avLst/>
          </a:prstGeom>
          <a:ln>
            <a:noFill/>
          </a:ln>
          <a:extLst>
            <a:ext uri="{53640926-AAD7-44D8-BBD7-CCE9431645EC}">
              <a14:shadowObscured xmlns:a14="http://schemas.microsoft.com/office/drawing/2010/main"/>
            </a:ext>
          </a:extLst>
        </p:spPr>
      </p:pic>
      <p:sp>
        <p:nvSpPr>
          <p:cNvPr id="13" name="文本框 12">
            <a:extLst>
              <a:ext uri="{FF2B5EF4-FFF2-40B4-BE49-F238E27FC236}">
                <a16:creationId xmlns:a16="http://schemas.microsoft.com/office/drawing/2014/main" id="{B3D55A28-E183-D154-425B-621712868F15}"/>
              </a:ext>
            </a:extLst>
          </p:cNvPr>
          <p:cNvSpPr txBox="1"/>
          <p:nvPr/>
        </p:nvSpPr>
        <p:spPr>
          <a:xfrm>
            <a:off x="425053" y="736522"/>
            <a:ext cx="2781531"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乏燃料运输过程的监测</a:t>
            </a:r>
          </a:p>
        </p:txBody>
      </p:sp>
      <p:sp>
        <p:nvSpPr>
          <p:cNvPr id="14" name="矩形 13">
            <a:extLst>
              <a:ext uri="{FF2B5EF4-FFF2-40B4-BE49-F238E27FC236}">
                <a16:creationId xmlns:a16="http://schemas.microsoft.com/office/drawing/2014/main" id="{6D25AFF6-8F07-289F-C5CC-B1C4463E3BCE}"/>
              </a:ext>
            </a:extLst>
          </p:cNvPr>
          <p:cNvSpPr/>
          <p:nvPr/>
        </p:nvSpPr>
        <p:spPr>
          <a:xfrm>
            <a:off x="425053" y="1304561"/>
            <a:ext cx="6982511" cy="221851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99CE5DD7-1154-8CE9-706B-C3F6EA23FA3A}"/>
              </a:ext>
            </a:extLst>
          </p:cNvPr>
          <p:cNvSpPr/>
          <p:nvPr/>
        </p:nvSpPr>
        <p:spPr>
          <a:xfrm>
            <a:off x="361950" y="3758353"/>
            <a:ext cx="6389832" cy="30211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1E545931-7D80-1ECC-4947-5D81E0885CBC}"/>
              </a:ext>
            </a:extLst>
          </p:cNvPr>
          <p:cNvSpPr/>
          <p:nvPr/>
        </p:nvSpPr>
        <p:spPr>
          <a:xfrm>
            <a:off x="8645236" y="663910"/>
            <a:ext cx="3273887" cy="6035393"/>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E1D579E2-3A1B-2004-B38D-FC52B50FE9B3}"/>
              </a:ext>
            </a:extLst>
          </p:cNvPr>
          <p:cNvSpPr txBox="1"/>
          <p:nvPr/>
        </p:nvSpPr>
        <p:spPr>
          <a:xfrm>
            <a:off x="3916308" y="805907"/>
            <a:ext cx="3470838" cy="369332"/>
          </a:xfrm>
          <a:prstGeom prst="rect">
            <a:avLst/>
          </a:prstGeom>
          <a:noFill/>
        </p:spPr>
        <p:txBody>
          <a:bodyPr wrap="square">
            <a:spAutoFit/>
          </a:bodyPr>
          <a:lstStyle/>
          <a:p>
            <a:r>
              <a:rPr lang="zh-CN" altLang="zh-CN" sz="180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燃料储存桶结构示意图及建模图</a:t>
            </a:r>
            <a:endParaRPr lang="zh-CN" altLang="en-US" dirty="0">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5A9FBE53-5B16-E01B-E99C-CDEAB85BD2FE}"/>
              </a:ext>
            </a:extLst>
          </p:cNvPr>
          <p:cNvSpPr txBox="1"/>
          <p:nvPr/>
        </p:nvSpPr>
        <p:spPr>
          <a:xfrm>
            <a:off x="6749682" y="4630109"/>
            <a:ext cx="1029636" cy="1477328"/>
          </a:xfrm>
          <a:prstGeom prst="rect">
            <a:avLst/>
          </a:prstGeom>
          <a:noFill/>
        </p:spPr>
        <p:txBody>
          <a:bodyPr wrap="square">
            <a:spAutoFit/>
          </a:bodyPr>
          <a:lstStyle/>
          <a:p>
            <a:r>
              <a:rPr lang="zh-CN" altLang="zh-CN" sz="1800" dirty="0">
                <a:effectLst/>
                <a:latin typeface="微软雅黑" panose="020B0503020204020204" pitchFamily="34" charset="-122"/>
                <a:ea typeface="微软雅黑" panose="020B0503020204020204" pitchFamily="34" charset="-122"/>
                <a:cs typeface="Times New Roman" panose="02020603050405020304" pitchFamily="18" charset="0"/>
              </a:rPr>
              <a:t>位置灵敏探测器的位置示意图</a:t>
            </a:r>
            <a:endParaRPr lang="zh-CN" altLang="en-US" dirty="0">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C382D2FE-15B4-1055-13E3-B2A0C02E7ECC}"/>
              </a:ext>
            </a:extLst>
          </p:cNvPr>
          <p:cNvSpPr txBox="1"/>
          <p:nvPr/>
        </p:nvSpPr>
        <p:spPr>
          <a:xfrm>
            <a:off x="9286405" y="-15482"/>
            <a:ext cx="2323704" cy="646331"/>
          </a:xfrm>
          <a:prstGeom prst="rect">
            <a:avLst/>
          </a:prstGeom>
          <a:noFill/>
        </p:spPr>
        <p:txBody>
          <a:bodyPr wrap="square">
            <a:spAutoFit/>
          </a:bodyPr>
          <a:lstStyle/>
          <a:p>
            <a:r>
              <a:rPr lang="en-US" altLang="zh-CN" sz="1800" dirty="0">
                <a:solidFill>
                  <a:srgbClr val="000000"/>
                </a:solidFill>
                <a:effectLst/>
                <a:latin typeface="微软雅黑" panose="020B0503020204020204" pitchFamily="34" charset="-122"/>
                <a:ea typeface="微软雅黑" panose="020B0503020204020204" pitchFamily="34" charset="-122"/>
              </a:rPr>
              <a:t>FBP</a:t>
            </a:r>
            <a:r>
              <a:rPr lang="zh-CN" altLang="zh-CN" sz="18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算法得到的投影正弦图和重建图像</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5530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E9E9781-9832-7D34-9F26-E039734C0B93}"/>
              </a:ext>
            </a:extLst>
          </p:cNvPr>
          <p:cNvPicPr>
            <a:picLocks noChangeAspect="1"/>
          </p:cNvPicPr>
          <p:nvPr/>
        </p:nvPicPr>
        <p:blipFill>
          <a:blip r:embed="rId2"/>
          <a:stretch>
            <a:fillRect/>
          </a:stretch>
        </p:blipFill>
        <p:spPr>
          <a:xfrm>
            <a:off x="811168" y="1327259"/>
            <a:ext cx="3940607" cy="2366214"/>
          </a:xfrm>
          <a:prstGeom prst="rect">
            <a:avLst/>
          </a:prstGeom>
        </p:spPr>
      </p:pic>
      <p:pic>
        <p:nvPicPr>
          <p:cNvPr id="5" name="图片 4">
            <a:extLst>
              <a:ext uri="{FF2B5EF4-FFF2-40B4-BE49-F238E27FC236}">
                <a16:creationId xmlns:a16="http://schemas.microsoft.com/office/drawing/2014/main" id="{34E86B27-F6C7-4484-AA4A-6DF3DD829762}"/>
              </a:ext>
            </a:extLst>
          </p:cNvPr>
          <p:cNvPicPr>
            <a:picLocks noChangeAspect="1"/>
          </p:cNvPicPr>
          <p:nvPr/>
        </p:nvPicPr>
        <p:blipFill>
          <a:blip r:embed="rId3"/>
          <a:stretch>
            <a:fillRect/>
          </a:stretch>
        </p:blipFill>
        <p:spPr>
          <a:xfrm rot="5400000">
            <a:off x="1494994" y="3786988"/>
            <a:ext cx="2572956" cy="2864428"/>
          </a:xfrm>
          <a:prstGeom prst="rect">
            <a:avLst/>
          </a:prstGeom>
        </p:spPr>
      </p:pic>
      <p:pic>
        <p:nvPicPr>
          <p:cNvPr id="6" name="图片 5">
            <a:extLst>
              <a:ext uri="{FF2B5EF4-FFF2-40B4-BE49-F238E27FC236}">
                <a16:creationId xmlns:a16="http://schemas.microsoft.com/office/drawing/2014/main" id="{469FAFB6-7CAD-4C2E-9C4A-D392990333BE}"/>
              </a:ext>
            </a:extLst>
          </p:cNvPr>
          <p:cNvPicPr>
            <a:picLocks noChangeAspect="1"/>
          </p:cNvPicPr>
          <p:nvPr/>
        </p:nvPicPr>
        <p:blipFill>
          <a:blip r:embed="rId4"/>
          <a:stretch>
            <a:fillRect/>
          </a:stretch>
        </p:blipFill>
        <p:spPr>
          <a:xfrm>
            <a:off x="7304178" y="159948"/>
            <a:ext cx="3302634" cy="2709042"/>
          </a:xfrm>
          <a:prstGeom prst="rect">
            <a:avLst/>
          </a:prstGeom>
        </p:spPr>
      </p:pic>
      <p:pic>
        <p:nvPicPr>
          <p:cNvPr id="7" name="图片 6">
            <a:extLst>
              <a:ext uri="{FF2B5EF4-FFF2-40B4-BE49-F238E27FC236}">
                <a16:creationId xmlns:a16="http://schemas.microsoft.com/office/drawing/2014/main" id="{E3AD54C1-2DB5-4D56-B5EC-BEC9F59D0262}"/>
              </a:ext>
            </a:extLst>
          </p:cNvPr>
          <p:cNvPicPr>
            <a:picLocks noChangeAspect="1"/>
          </p:cNvPicPr>
          <p:nvPr/>
        </p:nvPicPr>
        <p:blipFill rotWithShape="1">
          <a:blip r:embed="rId5"/>
          <a:srcRect t="2642" r="2508" b="1"/>
          <a:stretch/>
        </p:blipFill>
        <p:spPr>
          <a:xfrm>
            <a:off x="7544983" y="3373505"/>
            <a:ext cx="3218115" cy="3058275"/>
          </a:xfrm>
          <a:prstGeom prst="rect">
            <a:avLst/>
          </a:prstGeom>
        </p:spPr>
      </p:pic>
      <p:sp>
        <p:nvSpPr>
          <p:cNvPr id="8" name="流程图: 手动输入 7">
            <a:extLst>
              <a:ext uri="{FF2B5EF4-FFF2-40B4-BE49-F238E27FC236}">
                <a16:creationId xmlns:a16="http://schemas.microsoft.com/office/drawing/2014/main" id="{CB1CEB1D-07CE-E1CF-2EB6-C2601ACD330A}"/>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9" name="平行四边形 8">
            <a:extLst>
              <a:ext uri="{FF2B5EF4-FFF2-40B4-BE49-F238E27FC236}">
                <a16:creationId xmlns:a16="http://schemas.microsoft.com/office/drawing/2014/main" id="{E430616A-812B-B709-D6B3-F0866DB2B968}"/>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10" name="文本框 9">
            <a:extLst>
              <a:ext uri="{FF2B5EF4-FFF2-40B4-BE49-F238E27FC236}">
                <a16:creationId xmlns:a16="http://schemas.microsoft.com/office/drawing/2014/main" id="{A5AE2AA4-FF09-1587-8081-2E7B15FE830D}"/>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sp>
        <p:nvSpPr>
          <p:cNvPr id="16" name="文本框 15">
            <a:extLst>
              <a:ext uri="{FF2B5EF4-FFF2-40B4-BE49-F238E27FC236}">
                <a16:creationId xmlns:a16="http://schemas.microsoft.com/office/drawing/2014/main" id="{97CAD15C-114D-F5B8-9CCE-8C63B898B4AC}"/>
              </a:ext>
            </a:extLst>
          </p:cNvPr>
          <p:cNvSpPr txBox="1"/>
          <p:nvPr/>
        </p:nvSpPr>
        <p:spPr>
          <a:xfrm>
            <a:off x="488156" y="789770"/>
            <a:ext cx="3297382" cy="369332"/>
          </a:xfrm>
          <a:prstGeom prst="rect">
            <a:avLst/>
          </a:prstGeom>
          <a:noFill/>
        </p:spPr>
        <p:txBody>
          <a:bodyPr wrap="square">
            <a:spAutoFit/>
          </a:bodyPr>
          <a:lstStyle/>
          <a:p>
            <a:pPr marL="285750" indent="-285750">
              <a:buFont typeface="Wingdings" panose="05000000000000000000" pitchFamily="2" charset="2"/>
              <a:buChar char="Ø"/>
            </a:pPr>
            <a:r>
              <a:rPr lang="zh-CN" altLang="zh-CN" sz="1800" b="1"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核材料进入处置库后的</a:t>
            </a:r>
            <a:r>
              <a:rPr lang="zh-CN" altLang="en-US" sz="1800" b="1"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监测</a:t>
            </a:r>
            <a:endParaRPr lang="zh-CN" altLang="en-US" b="1" dirty="0">
              <a:latin typeface="微软雅黑" panose="020B0503020204020204" pitchFamily="34" charset="-122"/>
              <a:ea typeface="微软雅黑" panose="020B0503020204020204" pitchFamily="34" charset="-122"/>
            </a:endParaRPr>
          </a:p>
        </p:txBody>
      </p:sp>
      <p:sp>
        <p:nvSpPr>
          <p:cNvPr id="17" name="矩形 16">
            <a:extLst>
              <a:ext uri="{FF2B5EF4-FFF2-40B4-BE49-F238E27FC236}">
                <a16:creationId xmlns:a16="http://schemas.microsoft.com/office/drawing/2014/main" id="{51AFB00F-C204-E84F-AD5B-C77647F9D0AC}"/>
              </a:ext>
            </a:extLst>
          </p:cNvPr>
          <p:cNvSpPr/>
          <p:nvPr/>
        </p:nvSpPr>
        <p:spPr>
          <a:xfrm>
            <a:off x="701240" y="1246909"/>
            <a:ext cx="4046251" cy="553258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BEF5A524-776B-B2EA-D889-5FB007C5C082}"/>
              </a:ext>
            </a:extLst>
          </p:cNvPr>
          <p:cNvSpPr txBox="1"/>
          <p:nvPr/>
        </p:nvSpPr>
        <p:spPr>
          <a:xfrm>
            <a:off x="4812666" y="3089870"/>
            <a:ext cx="1165686" cy="923330"/>
          </a:xfrm>
          <a:prstGeom prst="rect">
            <a:avLst/>
          </a:prstGeom>
          <a:noFill/>
        </p:spPr>
        <p:txBody>
          <a:bodyPr wrap="square">
            <a:spAutoFit/>
          </a:bodyPr>
          <a:lstStyle/>
          <a:p>
            <a:r>
              <a:rPr lang="en-US" altLang="zh-CN" sz="1800" dirty="0">
                <a:solidFill>
                  <a:srgbClr val="000000"/>
                </a:solidFill>
                <a:effectLst/>
                <a:latin typeface="微软雅黑" panose="020B0503020204020204" pitchFamily="34" charset="-122"/>
                <a:ea typeface="微软雅黑" panose="020B0503020204020204" pitchFamily="34" charset="-122"/>
              </a:rPr>
              <a:t>KBS-3V</a:t>
            </a:r>
            <a:r>
              <a:rPr lang="zh-CN" altLang="zh-CN" sz="18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处理库建模示意图</a:t>
            </a:r>
            <a:endParaRPr lang="zh-CN" altLang="en-US" dirty="0">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C2ADC0B4-8AA6-11D8-5DCF-92BB56E5DAA5}"/>
              </a:ext>
            </a:extLst>
          </p:cNvPr>
          <p:cNvSpPr txBox="1"/>
          <p:nvPr/>
        </p:nvSpPr>
        <p:spPr>
          <a:xfrm>
            <a:off x="8289868" y="2868990"/>
            <a:ext cx="1415772" cy="338554"/>
          </a:xfrm>
          <a:prstGeom prst="rect">
            <a:avLst/>
          </a:prstGeom>
          <a:noFill/>
        </p:spPr>
        <p:txBody>
          <a:bodyPr wrap="none" rtlCol="0">
            <a:spAutoFit/>
          </a:bodyPr>
          <a:lstStyle/>
          <a:p>
            <a:r>
              <a:rPr lang="zh-CN" altLang="en-US" sz="1600" dirty="0">
                <a:latin typeface="微软雅黑" panose="020B0503020204020204" pitchFamily="34" charset="-122"/>
                <a:ea typeface="微软雅黑" panose="020B0503020204020204" pitchFamily="34" charset="-122"/>
              </a:rPr>
              <a:t>未放置核材料</a:t>
            </a:r>
          </a:p>
        </p:txBody>
      </p:sp>
      <p:sp>
        <p:nvSpPr>
          <p:cNvPr id="25" name="文本框 24">
            <a:extLst>
              <a:ext uri="{FF2B5EF4-FFF2-40B4-BE49-F238E27FC236}">
                <a16:creationId xmlns:a16="http://schemas.microsoft.com/office/drawing/2014/main" id="{8A04B78A-8DC7-FD00-6D79-C3257D5AC679}"/>
              </a:ext>
            </a:extLst>
          </p:cNvPr>
          <p:cNvSpPr txBox="1"/>
          <p:nvPr/>
        </p:nvSpPr>
        <p:spPr>
          <a:xfrm>
            <a:off x="8461314" y="6431780"/>
            <a:ext cx="1385455" cy="338554"/>
          </a:xfrm>
          <a:prstGeom prst="rect">
            <a:avLst/>
          </a:prstGeom>
          <a:noFill/>
        </p:spPr>
        <p:txBody>
          <a:bodyPr wrap="square">
            <a:spAutoFit/>
          </a:bodyPr>
          <a:lstStyle/>
          <a:p>
            <a:r>
              <a:rPr lang="zh-CN" altLang="en-US" sz="1600" dirty="0">
                <a:latin typeface="微软雅黑" panose="020B0503020204020204" pitchFamily="34" charset="-122"/>
                <a:ea typeface="微软雅黑" panose="020B0503020204020204" pitchFamily="34" charset="-122"/>
              </a:rPr>
              <a:t>放置核材料</a:t>
            </a:r>
          </a:p>
        </p:txBody>
      </p:sp>
      <p:sp>
        <p:nvSpPr>
          <p:cNvPr id="2" name="矩形 1">
            <a:extLst>
              <a:ext uri="{FF2B5EF4-FFF2-40B4-BE49-F238E27FC236}">
                <a16:creationId xmlns:a16="http://schemas.microsoft.com/office/drawing/2014/main" id="{A8AC387D-C62C-E00C-D8BC-03AB63C5F54E}"/>
              </a:ext>
            </a:extLst>
          </p:cNvPr>
          <p:cNvSpPr/>
          <p:nvPr/>
        </p:nvSpPr>
        <p:spPr>
          <a:xfrm>
            <a:off x="7046843" y="159948"/>
            <a:ext cx="4046251" cy="6610386"/>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70759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2658EA74-EFAA-B05C-154D-252C4079E7EF}"/>
              </a:ext>
            </a:extLst>
          </p:cNvPr>
          <p:cNvSpPr/>
          <p:nvPr/>
        </p:nvSpPr>
        <p:spPr>
          <a:xfrm>
            <a:off x="0" y="1099127"/>
            <a:ext cx="12192000" cy="5218546"/>
          </a:xfrm>
          <a:prstGeom prst="rect">
            <a:avLst/>
          </a:prstGeom>
          <a:solidFill>
            <a:srgbClr val="00479D">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手动输入 3">
            <a:extLst>
              <a:ext uri="{FF2B5EF4-FFF2-40B4-BE49-F238E27FC236}">
                <a16:creationId xmlns:a16="http://schemas.microsoft.com/office/drawing/2014/main" id="{86793653-8CD7-59D8-2DB9-3F2AD6C373E7}"/>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30EE2025-65AC-7DEB-5136-267417BC9E8B}"/>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CC9F2CA3-C4F8-0B8E-D969-22907CBF541A}"/>
              </a:ext>
            </a:extLst>
          </p:cNvPr>
          <p:cNvSpPr txBox="1"/>
          <p:nvPr/>
        </p:nvSpPr>
        <p:spPr>
          <a:xfrm>
            <a:off x="488156" y="159948"/>
            <a:ext cx="2339102"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四、总结与展望</a:t>
            </a:r>
          </a:p>
        </p:txBody>
      </p:sp>
      <p:sp>
        <p:nvSpPr>
          <p:cNvPr id="8" name="文本框 7">
            <a:extLst>
              <a:ext uri="{FF2B5EF4-FFF2-40B4-BE49-F238E27FC236}">
                <a16:creationId xmlns:a16="http://schemas.microsoft.com/office/drawing/2014/main" id="{EF4CDAA7-F2B1-463B-47B9-B9B38A52DA3B}"/>
              </a:ext>
            </a:extLst>
          </p:cNvPr>
          <p:cNvSpPr txBox="1"/>
          <p:nvPr/>
        </p:nvSpPr>
        <p:spPr>
          <a:xfrm>
            <a:off x="927684" y="1468737"/>
            <a:ext cx="9180016" cy="830997"/>
          </a:xfrm>
          <a:prstGeom prst="rect">
            <a:avLst/>
          </a:prstGeom>
          <a:noFill/>
        </p:spPr>
        <p:txBody>
          <a:bodyPr wrap="square">
            <a:spAutoFit/>
          </a:bodyPr>
          <a:lstStyle/>
          <a:p>
            <a:pPr marL="342900" indent="-342900">
              <a:buFont typeface="Wingdings" panose="05000000000000000000" pitchFamily="2" charset="2"/>
              <a:buChar char="p"/>
            </a:pPr>
            <a:r>
              <a:rPr lang="zh-CN" altLang="en-US" sz="2400" b="1" dirty="0">
                <a:effectLst/>
                <a:latin typeface="微软雅黑" panose="020B0503020204020204" pitchFamily="34" charset="-122"/>
                <a:ea typeface="微软雅黑" panose="020B0503020204020204" pitchFamily="34" charset="-122"/>
                <a:cs typeface="Times New Roman" panose="02020603050405020304" pitchFamily="18" charset="0"/>
              </a:rPr>
              <a:t>对</a:t>
            </a:r>
            <a:r>
              <a:rPr lang="zh-CN" altLang="zh-CN" sz="2400" b="1" dirty="0">
                <a:effectLst/>
                <a:latin typeface="微软雅黑" panose="020B0503020204020204" pitchFamily="34" charset="-122"/>
                <a:ea typeface="微软雅黑" panose="020B0503020204020204" pitchFamily="34" charset="-122"/>
                <a:cs typeface="Times New Roman" panose="02020603050405020304" pitchFamily="18" charset="0"/>
              </a:rPr>
              <a:t>透射成像算法进行了系统的研究并分析了该成像算法的适用范围</a:t>
            </a:r>
            <a:r>
              <a:rPr lang="zh-CN" altLang="en-US" sz="2400" b="1"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2400" b="1"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F446984D-2656-1092-60E5-E2C61524ADF3}"/>
              </a:ext>
            </a:extLst>
          </p:cNvPr>
          <p:cNvSpPr txBox="1"/>
          <p:nvPr/>
        </p:nvSpPr>
        <p:spPr>
          <a:xfrm>
            <a:off x="927682" y="2841903"/>
            <a:ext cx="9146189" cy="1200329"/>
          </a:xfrm>
          <a:prstGeom prst="rect">
            <a:avLst/>
          </a:prstGeom>
          <a:noFill/>
        </p:spPr>
        <p:txBody>
          <a:bodyPr wrap="square" rtlCol="0">
            <a:spAutoFit/>
          </a:bodyPr>
          <a:lstStyle/>
          <a:p>
            <a:pPr marL="342900" indent="-342900">
              <a:buFont typeface="Wingdings" panose="05000000000000000000" pitchFamily="2" charset="2"/>
              <a:buChar char="p"/>
            </a:pPr>
            <a:r>
              <a:rPr lang="zh-CN" altLang="en-US" sz="2400" b="1" dirty="0">
                <a:latin typeface="微软雅黑" panose="020B0503020204020204" pitchFamily="34" charset="-122"/>
                <a:ea typeface="微软雅黑" panose="020B0503020204020204" pitchFamily="34" charset="-122"/>
              </a:rPr>
              <a:t>使用该算法对地面火山与深地</a:t>
            </a:r>
            <a:r>
              <a:rPr lang="en-US" altLang="zh-CN" sz="2400" b="1" dirty="0">
                <a:latin typeface="微软雅黑" panose="020B0503020204020204" pitchFamily="34" charset="-122"/>
                <a:ea typeface="微软雅黑" panose="020B0503020204020204" pitchFamily="34" charset="-122"/>
              </a:rPr>
              <a:t>600</a:t>
            </a:r>
            <a:r>
              <a:rPr lang="zh-CN" altLang="en-US" sz="2400" b="1" dirty="0">
                <a:latin typeface="微软雅黑" panose="020B0503020204020204" pitchFamily="34" charset="-122"/>
                <a:ea typeface="微软雅黑" panose="020B0503020204020204" pitchFamily="34" charset="-122"/>
              </a:rPr>
              <a:t>米金矿进行了成像研究，成功反演了火山和金矿内部的平均密度分布，表明缪子成像技术在地面与深地勘探都有很好的应用前景。</a:t>
            </a:r>
          </a:p>
        </p:txBody>
      </p:sp>
      <p:sp>
        <p:nvSpPr>
          <p:cNvPr id="10" name="文本框 9">
            <a:extLst>
              <a:ext uri="{FF2B5EF4-FFF2-40B4-BE49-F238E27FC236}">
                <a16:creationId xmlns:a16="http://schemas.microsoft.com/office/drawing/2014/main" id="{2688DCF6-893F-41C7-0DFD-8002B2DCDD42}"/>
              </a:ext>
            </a:extLst>
          </p:cNvPr>
          <p:cNvSpPr txBox="1"/>
          <p:nvPr/>
        </p:nvSpPr>
        <p:spPr>
          <a:xfrm>
            <a:off x="927683" y="4584401"/>
            <a:ext cx="9146189" cy="1200329"/>
          </a:xfrm>
          <a:prstGeom prst="rect">
            <a:avLst/>
          </a:prstGeom>
          <a:noFill/>
        </p:spPr>
        <p:txBody>
          <a:bodyPr wrap="square" rtlCol="0">
            <a:spAutoFit/>
          </a:bodyPr>
          <a:lstStyle/>
          <a:p>
            <a:pPr marL="342900" indent="-342900">
              <a:buFont typeface="Wingdings" panose="05000000000000000000" pitchFamily="2" charset="2"/>
              <a:buChar char="p"/>
            </a:pPr>
            <a:r>
              <a:rPr lang="zh-CN" altLang="zh-CN" sz="2400" b="1" dirty="0">
                <a:effectLst/>
                <a:latin typeface="微软雅黑" panose="020B0503020204020204" pitchFamily="34" charset="-122"/>
                <a:ea typeface="微软雅黑" panose="020B0503020204020204" pitchFamily="34" charset="-122"/>
                <a:cs typeface="Times New Roman" panose="02020603050405020304" pitchFamily="18" charset="0"/>
              </a:rPr>
              <a:t>为了进一步推进深地资源开发，可以结合缪子成像技术与重力勘探方法，并使用钻井型缪子探测器实现对深部矿产资源的精确勘探和开采</a:t>
            </a:r>
            <a:r>
              <a:rPr lang="zh-CN" altLang="en-US" sz="2400" b="1"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24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01465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C4C2168-6F01-C856-2DBA-0C8317C03E34}"/>
              </a:ext>
            </a:extLst>
          </p:cNvPr>
          <p:cNvPicPr>
            <a:picLocks noChangeAspect="1"/>
          </p:cNvPicPr>
          <p:nvPr/>
        </p:nvPicPr>
        <p:blipFill rotWithShape="1">
          <a:blip r:embed="rId2">
            <a:extLst>
              <a:ext uri="{28A0092B-C50C-407E-A947-70E740481C1C}">
                <a14:useLocalDpi xmlns:a14="http://schemas.microsoft.com/office/drawing/2010/main" val="0"/>
              </a:ext>
            </a:extLst>
          </a:blip>
          <a:srcRect b="15625"/>
          <a:stretch/>
        </p:blipFill>
        <p:spPr>
          <a:xfrm>
            <a:off x="-1" y="0"/>
            <a:ext cx="12192000" cy="6858000"/>
          </a:xfrm>
          <a:prstGeom prst="rect">
            <a:avLst/>
          </a:prstGeom>
        </p:spPr>
      </p:pic>
      <p:sp>
        <p:nvSpPr>
          <p:cNvPr id="15" name="矩形 14">
            <a:extLst>
              <a:ext uri="{FF2B5EF4-FFF2-40B4-BE49-F238E27FC236}">
                <a16:creationId xmlns:a16="http://schemas.microsoft.com/office/drawing/2014/main" id="{4056F829-B0EB-987F-1C69-98C8B108213B}"/>
              </a:ext>
            </a:extLst>
          </p:cNvPr>
          <p:cNvSpPr/>
          <p:nvPr/>
        </p:nvSpPr>
        <p:spPr>
          <a:xfrm>
            <a:off x="2179163" y="2545237"/>
            <a:ext cx="7833674" cy="3591612"/>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46CD0548-86D1-C4DD-FAB5-3EB93705ECF7}"/>
              </a:ext>
            </a:extLst>
          </p:cNvPr>
          <p:cNvSpPr/>
          <p:nvPr/>
        </p:nvSpPr>
        <p:spPr>
          <a:xfrm>
            <a:off x="2373566" y="2739319"/>
            <a:ext cx="7444868" cy="3208161"/>
          </a:xfrm>
          <a:prstGeom prst="rect">
            <a:avLst/>
          </a:prstGeom>
          <a:solidFill>
            <a:schemeClr val="tx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AC2B8A4A-F8F4-FEFC-91DE-CCF706E69891}"/>
              </a:ext>
            </a:extLst>
          </p:cNvPr>
          <p:cNvSpPr txBox="1"/>
          <p:nvPr/>
        </p:nvSpPr>
        <p:spPr>
          <a:xfrm>
            <a:off x="2488515" y="4064634"/>
            <a:ext cx="7214968" cy="646331"/>
          </a:xfrm>
          <a:prstGeom prst="rect">
            <a:avLst/>
          </a:prstGeom>
          <a:noFill/>
        </p:spPr>
        <p:txBody>
          <a:bodyPr wrap="square" rtlCol="0">
            <a:spAutoFit/>
          </a:bodyPr>
          <a:lstStyle/>
          <a:p>
            <a:r>
              <a:rPr lang="zh-CN" altLang="en-US" sz="36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恳请各位老师批评指正，谢谢大家！</a:t>
            </a:r>
          </a:p>
        </p:txBody>
      </p:sp>
      <p:pic>
        <p:nvPicPr>
          <p:cNvPr id="19" name="图片 18">
            <a:extLst>
              <a:ext uri="{FF2B5EF4-FFF2-40B4-BE49-F238E27FC236}">
                <a16:creationId xmlns:a16="http://schemas.microsoft.com/office/drawing/2014/main" id="{C99B9EF9-51F5-EE9E-E55B-AB5082CD9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1164" y="-319639"/>
            <a:ext cx="2860419" cy="2144558"/>
          </a:xfrm>
          <a:prstGeom prst="rect">
            <a:avLst/>
          </a:prstGeom>
        </p:spPr>
      </p:pic>
      <p:grpSp>
        <p:nvGrpSpPr>
          <p:cNvPr id="23" name="组合 22">
            <a:extLst>
              <a:ext uri="{FF2B5EF4-FFF2-40B4-BE49-F238E27FC236}">
                <a16:creationId xmlns:a16="http://schemas.microsoft.com/office/drawing/2014/main" id="{7E934773-93B0-4877-E66E-970609EA0031}"/>
              </a:ext>
            </a:extLst>
          </p:cNvPr>
          <p:cNvGrpSpPr/>
          <p:nvPr/>
        </p:nvGrpSpPr>
        <p:grpSpPr>
          <a:xfrm>
            <a:off x="1086670" y="1517204"/>
            <a:ext cx="2124592" cy="2124592"/>
            <a:chOff x="1137292" y="762623"/>
            <a:chExt cx="2124592" cy="2124592"/>
          </a:xfrm>
        </p:grpSpPr>
        <p:sp>
          <p:nvSpPr>
            <p:cNvPr id="22" name="椭圆 21">
              <a:extLst>
                <a:ext uri="{FF2B5EF4-FFF2-40B4-BE49-F238E27FC236}">
                  <a16:creationId xmlns:a16="http://schemas.microsoft.com/office/drawing/2014/main" id="{F11C2D24-E82B-566A-6156-B7D4132DFDDC}"/>
                </a:ext>
              </a:extLst>
            </p:cNvPr>
            <p:cNvSpPr/>
            <p:nvPr/>
          </p:nvSpPr>
          <p:spPr>
            <a:xfrm>
              <a:off x="1137292" y="762623"/>
              <a:ext cx="2124592" cy="21245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id="{8B60AB9E-B22A-626F-4487-9259B263129F}"/>
                </a:ext>
              </a:extLst>
            </p:cNvPr>
            <p:cNvPicPr>
              <a:picLocks noChangeAspect="1"/>
            </p:cNvPicPr>
            <p:nvPr/>
          </p:nvPicPr>
          <p:blipFill rotWithShape="1">
            <a:blip r:embed="rId4">
              <a:extLst>
                <a:ext uri="{28A0092B-C50C-407E-A947-70E740481C1C}">
                  <a14:useLocalDpi xmlns:a14="http://schemas.microsoft.com/office/drawing/2010/main" val="0"/>
                </a:ext>
              </a:extLst>
            </a:blip>
            <a:srcRect l="15431" r="16082"/>
            <a:stretch/>
          </p:blipFill>
          <p:spPr>
            <a:xfrm>
              <a:off x="1406845" y="1173830"/>
              <a:ext cx="1585485" cy="1302178"/>
            </a:xfrm>
            <a:prstGeom prst="rect">
              <a:avLst/>
            </a:prstGeom>
          </p:spPr>
        </p:pic>
      </p:grpSp>
      <p:sp>
        <p:nvSpPr>
          <p:cNvPr id="4" name="文本框 3">
            <a:extLst>
              <a:ext uri="{FF2B5EF4-FFF2-40B4-BE49-F238E27FC236}">
                <a16:creationId xmlns:a16="http://schemas.microsoft.com/office/drawing/2014/main" id="{C67B9565-B048-B619-773A-F0F46AB1F357}"/>
              </a:ext>
            </a:extLst>
          </p:cNvPr>
          <p:cNvSpPr txBox="1"/>
          <p:nvPr/>
        </p:nvSpPr>
        <p:spPr>
          <a:xfrm>
            <a:off x="230354" y="309535"/>
            <a:ext cx="2189018" cy="461665"/>
          </a:xfrm>
          <a:prstGeom prst="rect">
            <a:avLst/>
          </a:prstGeom>
          <a:noFill/>
        </p:spPr>
        <p:txBody>
          <a:bodyPr wrap="square" rtlCol="0">
            <a:spAutoFit/>
          </a:bodyPr>
          <a:lstStyle/>
          <a:p>
            <a:pPr algn="dist"/>
            <a:r>
              <a:rPr lang="en-US" altLang="zh-CN" sz="2400" b="1" dirty="0">
                <a:solidFill>
                  <a:schemeClr val="bg1"/>
                </a:solidFill>
                <a:latin typeface="微软雅黑" panose="020B0503020204020204" pitchFamily="34" charset="-122"/>
                <a:ea typeface="微软雅黑" panose="020B0503020204020204" pitchFamily="34" charset="-122"/>
              </a:rPr>
              <a:t>NED2023</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66847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99C3623-98CC-D11D-FFC0-C09B59AD3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563" y="175492"/>
            <a:ext cx="815109" cy="815109"/>
          </a:xfrm>
          <a:prstGeom prst="rect">
            <a:avLst/>
          </a:prstGeom>
        </p:spPr>
      </p:pic>
      <p:sp>
        <p:nvSpPr>
          <p:cNvPr id="10" name="矩形 9">
            <a:extLst>
              <a:ext uri="{FF2B5EF4-FFF2-40B4-BE49-F238E27FC236}">
                <a16:creationId xmlns:a16="http://schemas.microsoft.com/office/drawing/2014/main" id="{1A4454EC-52B4-5A11-43B7-DDF4E18ED255}"/>
              </a:ext>
            </a:extLst>
          </p:cNvPr>
          <p:cNvSpPr/>
          <p:nvPr/>
        </p:nvSpPr>
        <p:spPr>
          <a:xfrm>
            <a:off x="0" y="0"/>
            <a:ext cx="3786909" cy="6853382"/>
          </a:xfrm>
          <a:prstGeom prst="rect">
            <a:avLst/>
          </a:prstGeom>
          <a:no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937F143D-F2AC-D488-2CE8-82D1314F5720}"/>
              </a:ext>
            </a:extLst>
          </p:cNvPr>
          <p:cNvSpPr/>
          <p:nvPr/>
        </p:nvSpPr>
        <p:spPr>
          <a:xfrm>
            <a:off x="60036" y="57727"/>
            <a:ext cx="3685309" cy="6742545"/>
          </a:xfrm>
          <a:prstGeom prst="rect">
            <a:avLst/>
          </a:prstGeom>
          <a:blipFill dpi="0" rotWithShape="1">
            <a:blip r:embed="rId3"/>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文本框 6">
            <a:extLst>
              <a:ext uri="{FF2B5EF4-FFF2-40B4-BE49-F238E27FC236}">
                <a16:creationId xmlns:a16="http://schemas.microsoft.com/office/drawing/2014/main" id="{C5F2EDFE-F45A-3626-4322-7E450E53826B}"/>
              </a:ext>
            </a:extLst>
          </p:cNvPr>
          <p:cNvSpPr txBox="1"/>
          <p:nvPr/>
        </p:nvSpPr>
        <p:spPr>
          <a:xfrm>
            <a:off x="1006815" y="1851090"/>
            <a:ext cx="1570129" cy="646331"/>
          </a:xfrm>
          <a:prstGeom prst="rect">
            <a:avLst/>
          </a:prstGeom>
          <a:noFill/>
        </p:spPr>
        <p:txBody>
          <a:bodyPr wrap="square" rtlCol="0">
            <a:spAutoFit/>
          </a:bodyPr>
          <a:lstStyle/>
          <a:p>
            <a:pPr algn="dist"/>
            <a:r>
              <a:rPr lang="zh-CN" altLang="en-US" sz="3600" b="1" dirty="0">
                <a:solidFill>
                  <a:schemeClr val="bg1"/>
                </a:solidFill>
                <a:latin typeface="微软雅黑" panose="020B0503020204020204" pitchFamily="34" charset="-122"/>
                <a:ea typeface="微软雅黑" panose="020B0503020204020204" pitchFamily="34" charset="-122"/>
              </a:rPr>
              <a:t>目录</a:t>
            </a:r>
          </a:p>
        </p:txBody>
      </p:sp>
      <p:sp>
        <p:nvSpPr>
          <p:cNvPr id="9" name="文本框 8">
            <a:extLst>
              <a:ext uri="{FF2B5EF4-FFF2-40B4-BE49-F238E27FC236}">
                <a16:creationId xmlns:a16="http://schemas.microsoft.com/office/drawing/2014/main" id="{33291C8A-0194-6664-BD89-D6F3F92A47B2}"/>
              </a:ext>
            </a:extLst>
          </p:cNvPr>
          <p:cNvSpPr txBox="1"/>
          <p:nvPr/>
        </p:nvSpPr>
        <p:spPr>
          <a:xfrm>
            <a:off x="1052996" y="2493592"/>
            <a:ext cx="1477766" cy="369332"/>
          </a:xfrm>
          <a:prstGeom prst="rect">
            <a:avLst/>
          </a:prstGeom>
          <a:noFill/>
        </p:spPr>
        <p:txBody>
          <a:bodyPr wrap="square">
            <a:spAutoFit/>
          </a:bodyPr>
          <a:lstStyle/>
          <a:p>
            <a:pPr algn="dist"/>
            <a:r>
              <a:rPr lang="zh-CN" altLang="en-US" b="1" dirty="0">
                <a:solidFill>
                  <a:schemeClr val="bg1"/>
                </a:solidFill>
                <a:latin typeface="Times New Roman" panose="02020603050405020304" pitchFamily="18" charset="0"/>
                <a:cs typeface="Times New Roman" panose="02020603050405020304" pitchFamily="18" charset="0"/>
              </a:rPr>
              <a:t>CONTENTS</a:t>
            </a:r>
          </a:p>
        </p:txBody>
      </p:sp>
      <p:sp>
        <p:nvSpPr>
          <p:cNvPr id="2" name="文本框 1">
            <a:extLst>
              <a:ext uri="{FF2B5EF4-FFF2-40B4-BE49-F238E27FC236}">
                <a16:creationId xmlns:a16="http://schemas.microsoft.com/office/drawing/2014/main" id="{CAA0202B-8F20-E10B-9AB5-C56C4C95E86A}"/>
              </a:ext>
            </a:extLst>
          </p:cNvPr>
          <p:cNvSpPr txBox="1"/>
          <p:nvPr/>
        </p:nvSpPr>
        <p:spPr>
          <a:xfrm>
            <a:off x="6096000" y="1463316"/>
            <a:ext cx="2969083"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一、研究背景及意义</a:t>
            </a:r>
          </a:p>
        </p:txBody>
      </p:sp>
      <p:sp>
        <p:nvSpPr>
          <p:cNvPr id="3" name="文本框 2">
            <a:extLst>
              <a:ext uri="{FF2B5EF4-FFF2-40B4-BE49-F238E27FC236}">
                <a16:creationId xmlns:a16="http://schemas.microsoft.com/office/drawing/2014/main" id="{7B6A8B98-9434-7A2F-C1B9-8B38350C4016}"/>
              </a:ext>
            </a:extLst>
          </p:cNvPr>
          <p:cNvSpPr txBox="1"/>
          <p:nvPr/>
        </p:nvSpPr>
        <p:spPr>
          <a:xfrm>
            <a:off x="6096000" y="2525884"/>
            <a:ext cx="2646878"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二、透射成像技术</a:t>
            </a:r>
          </a:p>
        </p:txBody>
      </p:sp>
      <p:sp>
        <p:nvSpPr>
          <p:cNvPr id="4" name="文本框 3">
            <a:extLst>
              <a:ext uri="{FF2B5EF4-FFF2-40B4-BE49-F238E27FC236}">
                <a16:creationId xmlns:a16="http://schemas.microsoft.com/office/drawing/2014/main" id="{3128A07A-6326-6234-2652-DB02556ED8DC}"/>
              </a:ext>
            </a:extLst>
          </p:cNvPr>
          <p:cNvSpPr txBox="1"/>
          <p:nvPr/>
        </p:nvSpPr>
        <p:spPr>
          <a:xfrm>
            <a:off x="6096000" y="3588452"/>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sp>
        <p:nvSpPr>
          <p:cNvPr id="8" name="文本框 7">
            <a:extLst>
              <a:ext uri="{FF2B5EF4-FFF2-40B4-BE49-F238E27FC236}">
                <a16:creationId xmlns:a16="http://schemas.microsoft.com/office/drawing/2014/main" id="{61ACE094-759D-6666-9691-3274DA6F2228}"/>
              </a:ext>
            </a:extLst>
          </p:cNvPr>
          <p:cNvSpPr txBox="1"/>
          <p:nvPr/>
        </p:nvSpPr>
        <p:spPr>
          <a:xfrm>
            <a:off x="6096000" y="4651020"/>
            <a:ext cx="2339102"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四、总结与展望</a:t>
            </a:r>
          </a:p>
        </p:txBody>
      </p:sp>
    </p:spTree>
    <p:extLst>
      <p:ext uri="{BB962C8B-B14F-4D97-AF65-F5344CB8AC3E}">
        <p14:creationId xmlns:p14="http://schemas.microsoft.com/office/powerpoint/2010/main" val="278307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圆角 23">
            <a:extLst>
              <a:ext uri="{FF2B5EF4-FFF2-40B4-BE49-F238E27FC236}">
                <a16:creationId xmlns:a16="http://schemas.microsoft.com/office/drawing/2014/main" id="{B03EBD02-51B3-D339-D755-1261D2C023B6}"/>
              </a:ext>
            </a:extLst>
          </p:cNvPr>
          <p:cNvSpPr/>
          <p:nvPr/>
        </p:nvSpPr>
        <p:spPr>
          <a:xfrm>
            <a:off x="3855699" y="4192897"/>
            <a:ext cx="1736436" cy="159274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a:extLst>
              <a:ext uri="{FF2B5EF4-FFF2-40B4-BE49-F238E27FC236}">
                <a16:creationId xmlns:a16="http://schemas.microsoft.com/office/drawing/2014/main" id="{FA293EFF-A1AA-9C3A-8773-E5A40F9A9928}"/>
              </a:ext>
            </a:extLst>
          </p:cNvPr>
          <p:cNvSpPr/>
          <p:nvPr/>
        </p:nvSpPr>
        <p:spPr>
          <a:xfrm>
            <a:off x="2995573" y="4425228"/>
            <a:ext cx="461665" cy="2169825"/>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a:extLst>
              <a:ext uri="{FF2B5EF4-FFF2-40B4-BE49-F238E27FC236}">
                <a16:creationId xmlns:a16="http://schemas.microsoft.com/office/drawing/2014/main" id="{5CC4764D-5418-B065-70CA-52EFB6A5EF77}"/>
              </a:ext>
            </a:extLst>
          </p:cNvPr>
          <p:cNvSpPr/>
          <p:nvPr/>
        </p:nvSpPr>
        <p:spPr>
          <a:xfrm>
            <a:off x="2972405" y="1180998"/>
            <a:ext cx="508000" cy="1592744"/>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手动输入 3">
            <a:extLst>
              <a:ext uri="{FF2B5EF4-FFF2-40B4-BE49-F238E27FC236}">
                <a16:creationId xmlns:a16="http://schemas.microsoft.com/office/drawing/2014/main" id="{01159FD4-9ABD-7DD1-4C39-2F94B6DF5EEB}"/>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A394AC87-E49F-ECE3-C0A6-F265C7B507A5}"/>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A78E15A0-6658-AC17-BF96-2E8F5773678B}"/>
              </a:ext>
            </a:extLst>
          </p:cNvPr>
          <p:cNvSpPr txBox="1"/>
          <p:nvPr/>
        </p:nvSpPr>
        <p:spPr>
          <a:xfrm>
            <a:off x="488156" y="159948"/>
            <a:ext cx="2969083"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一、研究背景及意义</a:t>
            </a:r>
          </a:p>
        </p:txBody>
      </p:sp>
      <p:pic>
        <p:nvPicPr>
          <p:cNvPr id="8" name="图片 51" descr="muon">
            <a:extLst>
              <a:ext uri="{FF2B5EF4-FFF2-40B4-BE49-F238E27FC236}">
                <a16:creationId xmlns:a16="http://schemas.microsoft.com/office/drawing/2014/main" id="{32C88D51-5E2F-7F59-6113-0F4C87DF3152}"/>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488156" y="879307"/>
            <a:ext cx="2253492" cy="254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62">
            <a:extLst>
              <a:ext uri="{FF2B5EF4-FFF2-40B4-BE49-F238E27FC236}">
                <a16:creationId xmlns:a16="http://schemas.microsoft.com/office/drawing/2014/main" id="{0B259986-BC12-8AE6-18F3-90A364ACF2A6}"/>
              </a:ext>
            </a:extLst>
          </p:cNvPr>
          <p:cNvPicPr>
            <a:picLocks noChangeAspect="1" noChangeArrowheads="1"/>
          </p:cNvPicPr>
          <p:nvPr>
            <p:custDataLst>
              <p:tags r:id="rId2"/>
            </p:custDataLst>
          </p:nvPr>
        </p:nvPicPr>
        <p:blipFill>
          <a:blip r:embed="rId5" cstate="hqprint">
            <a:extLst>
              <a:ext uri="{28A0092B-C50C-407E-A947-70E740481C1C}">
                <a14:useLocalDpi xmlns:a14="http://schemas.microsoft.com/office/drawing/2010/main" val="0"/>
              </a:ext>
            </a:extLst>
          </a:blip>
          <a:srcRect/>
          <a:stretch>
            <a:fillRect/>
          </a:stretch>
        </p:blipFill>
        <p:spPr bwMode="auto">
          <a:xfrm>
            <a:off x="425053" y="3527411"/>
            <a:ext cx="2292224" cy="2866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本框 10">
            <a:extLst>
              <a:ext uri="{FF2B5EF4-FFF2-40B4-BE49-F238E27FC236}">
                <a16:creationId xmlns:a16="http://schemas.microsoft.com/office/drawing/2014/main" id="{D44907C6-C5B2-266D-0A34-14754B658615}"/>
              </a:ext>
            </a:extLst>
          </p:cNvPr>
          <p:cNvSpPr txBox="1"/>
          <p:nvPr/>
        </p:nvSpPr>
        <p:spPr>
          <a:xfrm>
            <a:off x="2995574" y="1237672"/>
            <a:ext cx="461665" cy="1477328"/>
          </a:xfrm>
          <a:prstGeom prst="rect">
            <a:avLst/>
          </a:prstGeom>
          <a:noFill/>
        </p:spPr>
        <p:txBody>
          <a:bodyPr vert="eaVert"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天然缪子来源</a:t>
            </a:r>
          </a:p>
        </p:txBody>
      </p:sp>
      <p:sp>
        <p:nvSpPr>
          <p:cNvPr id="12" name="文本框 11">
            <a:extLst>
              <a:ext uri="{FF2B5EF4-FFF2-40B4-BE49-F238E27FC236}">
                <a16:creationId xmlns:a16="http://schemas.microsoft.com/office/drawing/2014/main" id="{6968273A-4388-A78B-2A89-26AD885CB3A4}"/>
              </a:ext>
            </a:extLst>
          </p:cNvPr>
          <p:cNvSpPr txBox="1"/>
          <p:nvPr/>
        </p:nvSpPr>
        <p:spPr>
          <a:xfrm>
            <a:off x="2995573" y="4425228"/>
            <a:ext cx="461665" cy="2169825"/>
          </a:xfrm>
          <a:prstGeom prst="rect">
            <a:avLst/>
          </a:prstGeom>
          <a:noFill/>
        </p:spPr>
        <p:txBody>
          <a:bodyPr vert="eaVert"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缪子与物质相互作用</a:t>
            </a:r>
          </a:p>
        </p:txBody>
      </p:sp>
      <p:sp>
        <p:nvSpPr>
          <p:cNvPr id="13" name="文本框 69">
            <a:extLst>
              <a:ext uri="{FF2B5EF4-FFF2-40B4-BE49-F238E27FC236}">
                <a16:creationId xmlns:a16="http://schemas.microsoft.com/office/drawing/2014/main" id="{B1981D6E-E789-AA56-10FF-48DF50E4B32C}"/>
              </a:ext>
            </a:extLst>
          </p:cNvPr>
          <p:cNvSpPr txBox="1"/>
          <p:nvPr/>
        </p:nvSpPr>
        <p:spPr>
          <a:xfrm>
            <a:off x="971090" y="6492443"/>
            <a:ext cx="1200150" cy="276225"/>
          </a:xfrm>
          <a:prstGeom prst="rect">
            <a:avLst/>
          </a:prstGeom>
          <a:solidFill>
            <a:schemeClr val="accent3">
              <a:lumMod val="50000"/>
            </a:schemeClr>
          </a:solidFill>
        </p:spPr>
        <p:txBody>
          <a:bodyPr>
            <a:spAutoFit/>
          </a:bodyPr>
          <a:lstStyle/>
          <a:p>
            <a:pPr algn="ctr" eaLnBrk="1" fontAlgn="auto" hangingPunct="1">
              <a:spcBef>
                <a:spcPts val="0"/>
              </a:spcBef>
              <a:spcAft>
                <a:spcPts val="0"/>
              </a:spcAft>
              <a:defRPr/>
            </a:pPr>
            <a:r>
              <a:rPr kumimoji="1" lang="en-US" altLang="zh-CN" sz="1200" b="1" dirty="0">
                <a:solidFill>
                  <a:schemeClr val="bg1"/>
                </a:solidFill>
                <a:latin typeface="微软雅黑" panose="020B0503020204020204" charset="-122"/>
                <a:ea typeface="微软雅黑" panose="020B0503020204020204" charset="-122"/>
                <a:sym typeface="微软雅黑" panose="020B0503020204020204" charset="-122"/>
              </a:rPr>
              <a:t>Transmission</a:t>
            </a:r>
          </a:p>
        </p:txBody>
      </p:sp>
      <p:pic>
        <p:nvPicPr>
          <p:cNvPr id="15" name="图片 14">
            <a:extLst>
              <a:ext uri="{FF2B5EF4-FFF2-40B4-BE49-F238E27FC236}">
                <a16:creationId xmlns:a16="http://schemas.microsoft.com/office/drawing/2014/main" id="{CC6CDD06-0F62-A10D-5601-17DF851784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pic>
        <p:nvPicPr>
          <p:cNvPr id="17" name="图片 16">
            <a:extLst>
              <a:ext uri="{FF2B5EF4-FFF2-40B4-BE49-F238E27FC236}">
                <a16:creationId xmlns:a16="http://schemas.microsoft.com/office/drawing/2014/main" id="{67B7324A-5906-597B-31F6-D36C3EF765F0}"/>
              </a:ext>
            </a:extLst>
          </p:cNvPr>
          <p:cNvPicPr>
            <a:picLocks noChangeAspect="1"/>
          </p:cNvPicPr>
          <p:nvPr/>
        </p:nvPicPr>
        <p:blipFill rotWithShape="1">
          <a:blip r:embed="rId7"/>
          <a:srcRect t="8036"/>
          <a:stretch/>
        </p:blipFill>
        <p:spPr>
          <a:xfrm>
            <a:off x="6111247" y="663910"/>
            <a:ext cx="5754255" cy="3372283"/>
          </a:xfrm>
          <a:prstGeom prst="rect">
            <a:avLst/>
          </a:prstGeom>
        </p:spPr>
      </p:pic>
      <p:sp>
        <p:nvSpPr>
          <p:cNvPr id="18" name="矩形: 圆角 17">
            <a:extLst>
              <a:ext uri="{FF2B5EF4-FFF2-40B4-BE49-F238E27FC236}">
                <a16:creationId xmlns:a16="http://schemas.microsoft.com/office/drawing/2014/main" id="{237A3194-33A6-7882-7BEB-776D721F1D01}"/>
              </a:ext>
            </a:extLst>
          </p:cNvPr>
          <p:cNvSpPr/>
          <p:nvPr/>
        </p:nvSpPr>
        <p:spPr>
          <a:xfrm>
            <a:off x="3855699" y="1357781"/>
            <a:ext cx="1736436" cy="159274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2BEFF6EF-270D-ADC2-A38C-8A3CE99955AF}"/>
              </a:ext>
            </a:extLst>
          </p:cNvPr>
          <p:cNvSpPr txBox="1"/>
          <p:nvPr/>
        </p:nvSpPr>
        <p:spPr>
          <a:xfrm>
            <a:off x="4273753" y="1427141"/>
            <a:ext cx="877163"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能域宽</a:t>
            </a:r>
          </a:p>
        </p:txBody>
      </p:sp>
      <p:sp>
        <p:nvSpPr>
          <p:cNvPr id="20" name="文本框 19">
            <a:extLst>
              <a:ext uri="{FF2B5EF4-FFF2-40B4-BE49-F238E27FC236}">
                <a16:creationId xmlns:a16="http://schemas.microsoft.com/office/drawing/2014/main" id="{D4549D50-08F9-8DC4-776C-8C70DDC5B611}"/>
              </a:ext>
            </a:extLst>
          </p:cNvPr>
          <p:cNvSpPr txBox="1"/>
          <p:nvPr/>
        </p:nvSpPr>
        <p:spPr>
          <a:xfrm>
            <a:off x="4042920" y="1978738"/>
            <a:ext cx="1338828"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穿透能力强</a:t>
            </a:r>
          </a:p>
        </p:txBody>
      </p:sp>
      <p:sp>
        <p:nvSpPr>
          <p:cNvPr id="21" name="文本框 20">
            <a:extLst>
              <a:ext uri="{FF2B5EF4-FFF2-40B4-BE49-F238E27FC236}">
                <a16:creationId xmlns:a16="http://schemas.microsoft.com/office/drawing/2014/main" id="{9F238A97-1DEA-BB17-04DE-B772E18B18B8}"/>
              </a:ext>
            </a:extLst>
          </p:cNvPr>
          <p:cNvSpPr txBox="1"/>
          <p:nvPr/>
        </p:nvSpPr>
        <p:spPr>
          <a:xfrm>
            <a:off x="4273752" y="2530334"/>
            <a:ext cx="877163"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精度高</a:t>
            </a:r>
          </a:p>
        </p:txBody>
      </p:sp>
      <p:sp>
        <p:nvSpPr>
          <p:cNvPr id="23" name="文本框 22">
            <a:extLst>
              <a:ext uri="{FF2B5EF4-FFF2-40B4-BE49-F238E27FC236}">
                <a16:creationId xmlns:a16="http://schemas.microsoft.com/office/drawing/2014/main" id="{10D557C2-A794-BA77-4FFC-FD302BCC7C0A}"/>
              </a:ext>
            </a:extLst>
          </p:cNvPr>
          <p:cNvSpPr txBox="1"/>
          <p:nvPr/>
        </p:nvSpPr>
        <p:spPr>
          <a:xfrm>
            <a:off x="3998048" y="4527604"/>
            <a:ext cx="1451738" cy="923330"/>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大尺寸物体的远距离无损成像</a:t>
            </a:r>
          </a:p>
        </p:txBody>
      </p:sp>
      <p:pic>
        <p:nvPicPr>
          <p:cNvPr id="26" name="图形 25" descr="v 形箭头">
            <a:extLst>
              <a:ext uri="{FF2B5EF4-FFF2-40B4-BE49-F238E27FC236}">
                <a16:creationId xmlns:a16="http://schemas.microsoft.com/office/drawing/2014/main" id="{799E8055-CF66-E850-608F-4FBFAD0ED46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07929" y="3105636"/>
            <a:ext cx="655955" cy="655955"/>
          </a:xfrm>
          <a:prstGeom prst="rect">
            <a:avLst/>
          </a:prstGeom>
        </p:spPr>
      </p:pic>
      <p:cxnSp>
        <p:nvCxnSpPr>
          <p:cNvPr id="28" name="直接连接符 27">
            <a:extLst>
              <a:ext uri="{FF2B5EF4-FFF2-40B4-BE49-F238E27FC236}">
                <a16:creationId xmlns:a16="http://schemas.microsoft.com/office/drawing/2014/main" id="{A49B1AB9-2779-3287-FB57-D3523DF6AE51}"/>
              </a:ext>
            </a:extLst>
          </p:cNvPr>
          <p:cNvCxnSpPr/>
          <p:nvPr/>
        </p:nvCxnSpPr>
        <p:spPr>
          <a:xfrm>
            <a:off x="3668143" y="663910"/>
            <a:ext cx="0" cy="6104758"/>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C3D1C595-2C3C-0A0B-6428-4A84162D33B2}"/>
              </a:ext>
            </a:extLst>
          </p:cNvPr>
          <p:cNvCxnSpPr/>
          <p:nvPr/>
        </p:nvCxnSpPr>
        <p:spPr>
          <a:xfrm>
            <a:off x="5783271" y="663910"/>
            <a:ext cx="0" cy="6104758"/>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34" name="图形 33" descr="v 形箭头">
            <a:extLst>
              <a:ext uri="{FF2B5EF4-FFF2-40B4-BE49-F238E27FC236}">
                <a16:creationId xmlns:a16="http://schemas.microsoft.com/office/drawing/2014/main" id="{ADCE4034-0211-7F14-230F-3772FFAC5AB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26476" y="3060334"/>
            <a:ext cx="655955" cy="655955"/>
          </a:xfrm>
          <a:prstGeom prst="rect">
            <a:avLst/>
          </a:prstGeom>
        </p:spPr>
      </p:pic>
      <p:sp>
        <p:nvSpPr>
          <p:cNvPr id="35" name="箭头: 燕尾形 34">
            <a:extLst>
              <a:ext uri="{FF2B5EF4-FFF2-40B4-BE49-F238E27FC236}">
                <a16:creationId xmlns:a16="http://schemas.microsoft.com/office/drawing/2014/main" id="{98A78FF0-1A32-408A-F049-8BB598D9EDD7}"/>
              </a:ext>
            </a:extLst>
          </p:cNvPr>
          <p:cNvSpPr/>
          <p:nvPr/>
        </p:nvSpPr>
        <p:spPr>
          <a:xfrm rot="5400000">
            <a:off x="4355685" y="3413442"/>
            <a:ext cx="740044" cy="464474"/>
          </a:xfrm>
          <a:prstGeom prst="notchedRightArrow">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圆角 35">
            <a:extLst>
              <a:ext uri="{FF2B5EF4-FFF2-40B4-BE49-F238E27FC236}">
                <a16:creationId xmlns:a16="http://schemas.microsoft.com/office/drawing/2014/main" id="{F1A3E8B9-E642-DD8E-FC6F-F83304198246}"/>
              </a:ext>
            </a:extLst>
          </p:cNvPr>
          <p:cNvSpPr/>
          <p:nvPr/>
        </p:nvSpPr>
        <p:spPr>
          <a:xfrm>
            <a:off x="3793354" y="684065"/>
            <a:ext cx="1875509" cy="478386"/>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a:extLst>
              <a:ext uri="{FF2B5EF4-FFF2-40B4-BE49-F238E27FC236}">
                <a16:creationId xmlns:a16="http://schemas.microsoft.com/office/drawing/2014/main" id="{8362AC83-3618-EBE9-C5A4-CF8E8E84A74F}"/>
              </a:ext>
            </a:extLst>
          </p:cNvPr>
          <p:cNvSpPr txBox="1"/>
          <p:nvPr/>
        </p:nvSpPr>
        <p:spPr>
          <a:xfrm>
            <a:off x="4073716" y="728680"/>
            <a:ext cx="1314784"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透 射 成 像</a:t>
            </a:r>
          </a:p>
        </p:txBody>
      </p:sp>
      <p:sp>
        <p:nvSpPr>
          <p:cNvPr id="38" name="文本框 37">
            <a:extLst>
              <a:ext uri="{FF2B5EF4-FFF2-40B4-BE49-F238E27FC236}">
                <a16:creationId xmlns:a16="http://schemas.microsoft.com/office/drawing/2014/main" id="{F5BE55F7-821F-5042-4F86-ED1A957241A0}"/>
              </a:ext>
            </a:extLst>
          </p:cNvPr>
          <p:cNvSpPr txBox="1"/>
          <p:nvPr/>
        </p:nvSpPr>
        <p:spPr>
          <a:xfrm>
            <a:off x="6111247" y="252281"/>
            <a:ext cx="3300904"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宇宙线缪子成像的应用场景</a:t>
            </a:r>
          </a:p>
        </p:txBody>
      </p:sp>
      <p:pic>
        <p:nvPicPr>
          <p:cNvPr id="39" name="图片 38">
            <a:extLst>
              <a:ext uri="{FF2B5EF4-FFF2-40B4-BE49-F238E27FC236}">
                <a16:creationId xmlns:a16="http://schemas.microsoft.com/office/drawing/2014/main" id="{C33973B6-819D-6E4D-0ED3-C68BB3A9E897}"/>
              </a:ext>
            </a:extLst>
          </p:cNvPr>
          <p:cNvPicPr>
            <a:picLocks noChangeAspect="1"/>
          </p:cNvPicPr>
          <p:nvPr/>
        </p:nvPicPr>
        <p:blipFill>
          <a:blip r:embed="rId10"/>
          <a:stretch>
            <a:fillRect/>
          </a:stretch>
        </p:blipFill>
        <p:spPr>
          <a:xfrm>
            <a:off x="6390364" y="4725370"/>
            <a:ext cx="1508035" cy="1451128"/>
          </a:xfrm>
          <a:prstGeom prst="rect">
            <a:avLst/>
          </a:prstGeom>
          <a:effectLst>
            <a:outerShdw blurRad="63500" sx="102000" sy="102000" algn="ctr" rotWithShape="0">
              <a:prstClr val="black">
                <a:alpha val="40000"/>
              </a:prstClr>
            </a:outerShdw>
          </a:effectLst>
        </p:spPr>
      </p:pic>
      <p:pic>
        <p:nvPicPr>
          <p:cNvPr id="40" name="图片 39">
            <a:extLst>
              <a:ext uri="{FF2B5EF4-FFF2-40B4-BE49-F238E27FC236}">
                <a16:creationId xmlns:a16="http://schemas.microsoft.com/office/drawing/2014/main" id="{E8FE067F-8BA9-9EBB-4D20-89CDE17E02C8}"/>
              </a:ext>
            </a:extLst>
          </p:cNvPr>
          <p:cNvPicPr>
            <a:picLocks noChangeAspect="1"/>
          </p:cNvPicPr>
          <p:nvPr/>
        </p:nvPicPr>
        <p:blipFill rotWithShape="1">
          <a:blip r:embed="rId11"/>
          <a:srcRect t="6940" r="4150"/>
          <a:stretch/>
        </p:blipFill>
        <p:spPr>
          <a:xfrm>
            <a:off x="8151352" y="4697662"/>
            <a:ext cx="1874228" cy="1496579"/>
          </a:xfrm>
          <a:prstGeom prst="rect">
            <a:avLst/>
          </a:prstGeom>
          <a:effectLst>
            <a:outerShdw blurRad="63500" sx="102000" sy="102000" algn="ctr" rotWithShape="0">
              <a:prstClr val="black">
                <a:alpha val="40000"/>
              </a:prstClr>
            </a:outerShdw>
          </a:effectLst>
        </p:spPr>
      </p:pic>
      <p:pic>
        <p:nvPicPr>
          <p:cNvPr id="41" name="图片 40">
            <a:extLst>
              <a:ext uri="{FF2B5EF4-FFF2-40B4-BE49-F238E27FC236}">
                <a16:creationId xmlns:a16="http://schemas.microsoft.com/office/drawing/2014/main" id="{C5B33356-AE1C-3A11-E260-7CA64ED794D2}"/>
              </a:ext>
            </a:extLst>
          </p:cNvPr>
          <p:cNvPicPr>
            <a:picLocks noChangeAspect="1"/>
          </p:cNvPicPr>
          <p:nvPr/>
        </p:nvPicPr>
        <p:blipFill rotWithShape="1">
          <a:blip r:embed="rId12"/>
          <a:srcRect l="7528" r="7048"/>
          <a:stretch/>
        </p:blipFill>
        <p:spPr>
          <a:xfrm>
            <a:off x="10254836" y="4725370"/>
            <a:ext cx="1850531" cy="1451128"/>
          </a:xfrm>
          <a:prstGeom prst="rect">
            <a:avLst/>
          </a:prstGeom>
          <a:effectLst>
            <a:outerShdw blurRad="63500" sx="102000" sy="102000" algn="ctr" rotWithShape="0">
              <a:prstClr val="black">
                <a:alpha val="40000"/>
              </a:prstClr>
            </a:outerShdw>
          </a:effectLst>
        </p:spPr>
      </p:pic>
      <p:sp>
        <p:nvSpPr>
          <p:cNvPr id="42" name="文本框 41">
            <a:extLst>
              <a:ext uri="{FF2B5EF4-FFF2-40B4-BE49-F238E27FC236}">
                <a16:creationId xmlns:a16="http://schemas.microsoft.com/office/drawing/2014/main" id="{51203CB9-7D94-6128-5FB5-22B29938F535}"/>
              </a:ext>
            </a:extLst>
          </p:cNvPr>
          <p:cNvSpPr txBox="1"/>
          <p:nvPr/>
        </p:nvSpPr>
        <p:spPr>
          <a:xfrm>
            <a:off x="6705799" y="6307777"/>
            <a:ext cx="877163" cy="369332"/>
          </a:xfrm>
          <a:prstGeom prst="rect">
            <a:avLst/>
          </a:prstGeom>
          <a:noFill/>
        </p:spPr>
        <p:txBody>
          <a:bodyPr wrap="none" rtlCol="0">
            <a:spAutoFit/>
          </a:bodyPr>
          <a:lstStyle/>
          <a:p>
            <a:r>
              <a:rPr lang="zh-CN" altLang="en-US" b="1" dirty="0">
                <a:highlight>
                  <a:srgbClr val="C0C0C0"/>
                </a:highlight>
                <a:latin typeface="微软雅黑" panose="020B0503020204020204" pitchFamily="34" charset="-122"/>
                <a:ea typeface="微软雅黑" panose="020B0503020204020204" pitchFamily="34" charset="-122"/>
              </a:rPr>
              <a:t>金字塔</a:t>
            </a:r>
          </a:p>
        </p:txBody>
      </p:sp>
      <p:sp>
        <p:nvSpPr>
          <p:cNvPr id="43" name="文本框 42">
            <a:extLst>
              <a:ext uri="{FF2B5EF4-FFF2-40B4-BE49-F238E27FC236}">
                <a16:creationId xmlns:a16="http://schemas.microsoft.com/office/drawing/2014/main" id="{887D173E-0EB7-4716-7DFE-98D4A1FD6969}"/>
              </a:ext>
            </a:extLst>
          </p:cNvPr>
          <p:cNvSpPr txBox="1"/>
          <p:nvPr/>
        </p:nvSpPr>
        <p:spPr>
          <a:xfrm>
            <a:off x="8933252" y="6308066"/>
            <a:ext cx="646331" cy="369332"/>
          </a:xfrm>
          <a:prstGeom prst="rect">
            <a:avLst/>
          </a:prstGeom>
          <a:noFill/>
        </p:spPr>
        <p:txBody>
          <a:bodyPr wrap="none" rtlCol="0">
            <a:spAutoFit/>
          </a:bodyPr>
          <a:lstStyle/>
          <a:p>
            <a:r>
              <a:rPr lang="zh-CN" altLang="en-US" b="1" dirty="0">
                <a:highlight>
                  <a:srgbClr val="C0C0C0"/>
                </a:highlight>
                <a:latin typeface="微软雅黑" panose="020B0503020204020204" pitchFamily="34" charset="-122"/>
                <a:ea typeface="微软雅黑" panose="020B0503020204020204" pitchFamily="34" charset="-122"/>
              </a:rPr>
              <a:t>火山</a:t>
            </a:r>
          </a:p>
        </p:txBody>
      </p:sp>
      <p:sp>
        <p:nvSpPr>
          <p:cNvPr id="44" name="文本框 43">
            <a:extLst>
              <a:ext uri="{FF2B5EF4-FFF2-40B4-BE49-F238E27FC236}">
                <a16:creationId xmlns:a16="http://schemas.microsoft.com/office/drawing/2014/main" id="{4A931434-CEE6-B01D-540A-830EC415DFCE}"/>
              </a:ext>
            </a:extLst>
          </p:cNvPr>
          <p:cNvSpPr txBox="1"/>
          <p:nvPr/>
        </p:nvSpPr>
        <p:spPr>
          <a:xfrm>
            <a:off x="10967242" y="6307777"/>
            <a:ext cx="646331" cy="369332"/>
          </a:xfrm>
          <a:prstGeom prst="rect">
            <a:avLst/>
          </a:prstGeom>
          <a:noFill/>
        </p:spPr>
        <p:txBody>
          <a:bodyPr wrap="none" rtlCol="0">
            <a:spAutoFit/>
          </a:bodyPr>
          <a:lstStyle/>
          <a:p>
            <a:r>
              <a:rPr lang="zh-CN" altLang="en-US" b="1" dirty="0">
                <a:highlight>
                  <a:srgbClr val="C0C0C0"/>
                </a:highlight>
                <a:latin typeface="微软雅黑" panose="020B0503020204020204" pitchFamily="34" charset="-122"/>
                <a:ea typeface="微软雅黑" panose="020B0503020204020204" pitchFamily="34" charset="-122"/>
              </a:rPr>
              <a:t>铀矿</a:t>
            </a:r>
          </a:p>
        </p:txBody>
      </p:sp>
      <p:sp>
        <p:nvSpPr>
          <p:cNvPr id="46" name="思想气泡: 云 45">
            <a:extLst>
              <a:ext uri="{FF2B5EF4-FFF2-40B4-BE49-F238E27FC236}">
                <a16:creationId xmlns:a16="http://schemas.microsoft.com/office/drawing/2014/main" id="{B6A1A379-36D3-E9FC-C892-544DE17BB367}"/>
              </a:ext>
            </a:extLst>
          </p:cNvPr>
          <p:cNvSpPr/>
          <p:nvPr/>
        </p:nvSpPr>
        <p:spPr>
          <a:xfrm>
            <a:off x="6258283" y="4152794"/>
            <a:ext cx="406618" cy="272434"/>
          </a:xfrm>
          <a:prstGeom prst="cloudCallout">
            <a:avLst>
              <a:gd name="adj1" fmla="val -41277"/>
              <a:gd name="adj2" fmla="val 106574"/>
            </a:avLst>
          </a:prstGeom>
          <a:noFill/>
          <a:ln w="19050">
            <a:solidFill>
              <a:srgbClr val="0047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a:extLst>
              <a:ext uri="{FF2B5EF4-FFF2-40B4-BE49-F238E27FC236}">
                <a16:creationId xmlns:a16="http://schemas.microsoft.com/office/drawing/2014/main" id="{6B601CBB-3134-8D23-D7D1-96448B757E1E}"/>
              </a:ext>
            </a:extLst>
          </p:cNvPr>
          <p:cNvSpPr txBox="1"/>
          <p:nvPr/>
        </p:nvSpPr>
        <p:spPr>
          <a:xfrm>
            <a:off x="6705799" y="4098744"/>
            <a:ext cx="5287794" cy="369332"/>
          </a:xfrm>
          <a:prstGeom prst="rect">
            <a:avLst/>
          </a:prstGeom>
          <a:noFill/>
        </p:spPr>
        <p:txBody>
          <a:bodyPr wrap="none" rtlCol="0">
            <a:spAutoFit/>
          </a:bodyPr>
          <a:lstStyle/>
          <a:p>
            <a:r>
              <a:rPr lang="zh-CN" altLang="en-US" b="1" dirty="0">
                <a:highlight>
                  <a:srgbClr val="C0C0C0"/>
                </a:highlight>
                <a:latin typeface="微软雅黑" panose="020B0503020204020204" pitchFamily="34" charset="-122"/>
                <a:ea typeface="微软雅黑" panose="020B0503020204020204" pitchFamily="34" charset="-122"/>
              </a:rPr>
              <a:t>缪子透射成像技术的应用最早可以追溯到</a:t>
            </a:r>
            <a:r>
              <a:rPr lang="en-US" altLang="zh-CN" b="1" dirty="0">
                <a:highlight>
                  <a:srgbClr val="C0C0C0"/>
                </a:highlight>
                <a:latin typeface="微软雅黑" panose="020B0503020204020204" pitchFamily="34" charset="-122"/>
                <a:ea typeface="微软雅黑" panose="020B0503020204020204" pitchFamily="34" charset="-122"/>
              </a:rPr>
              <a:t>1955</a:t>
            </a:r>
            <a:r>
              <a:rPr lang="zh-CN" altLang="en-US" b="1" dirty="0">
                <a:highlight>
                  <a:srgbClr val="C0C0C0"/>
                </a:highlight>
                <a:latin typeface="微软雅黑" panose="020B0503020204020204" pitchFamily="34" charset="-122"/>
                <a:ea typeface="微软雅黑" panose="020B0503020204020204" pitchFamily="34" charset="-122"/>
              </a:rPr>
              <a:t>年</a:t>
            </a:r>
          </a:p>
        </p:txBody>
      </p:sp>
    </p:spTree>
    <p:extLst>
      <p:ext uri="{BB962C8B-B14F-4D97-AF65-F5344CB8AC3E}">
        <p14:creationId xmlns:p14="http://schemas.microsoft.com/office/powerpoint/2010/main" val="86173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6BB9D99-7926-653E-1A32-599A4E357454}"/>
              </a:ext>
            </a:extLst>
          </p:cNvPr>
          <p:cNvPicPr>
            <a:picLocks noChangeAspect="1"/>
          </p:cNvPicPr>
          <p:nvPr/>
        </p:nvPicPr>
        <p:blipFill>
          <a:blip r:embed="rId3"/>
          <a:stretch>
            <a:fillRect/>
          </a:stretch>
        </p:blipFill>
        <p:spPr>
          <a:xfrm>
            <a:off x="6806046" y="2032310"/>
            <a:ext cx="3535216" cy="2290271"/>
          </a:xfrm>
          <a:prstGeom prst="rect">
            <a:avLst/>
          </a:prstGeom>
        </p:spPr>
      </p:pic>
      <p:sp>
        <p:nvSpPr>
          <p:cNvPr id="27" name="椭圆 26">
            <a:extLst>
              <a:ext uri="{FF2B5EF4-FFF2-40B4-BE49-F238E27FC236}">
                <a16:creationId xmlns:a16="http://schemas.microsoft.com/office/drawing/2014/main" id="{4229B675-98C2-DBCF-87B7-2D592C2E4120}"/>
              </a:ext>
            </a:extLst>
          </p:cNvPr>
          <p:cNvSpPr/>
          <p:nvPr/>
        </p:nvSpPr>
        <p:spPr>
          <a:xfrm>
            <a:off x="1702707" y="774276"/>
            <a:ext cx="2134079" cy="2134079"/>
          </a:xfrm>
          <a:prstGeom prst="ellipse">
            <a:avLst/>
          </a:prstGeom>
          <a:blipFill dpi="0" rotWithShape="1">
            <a:blip r:embed="rId4"/>
            <a:srcRect/>
            <a:tile tx="-102235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29515213-4980-B37F-43B7-72FA4AF5883E}"/>
              </a:ext>
            </a:extLst>
          </p:cNvPr>
          <p:cNvSpPr/>
          <p:nvPr/>
        </p:nvSpPr>
        <p:spPr>
          <a:xfrm>
            <a:off x="2136693" y="997185"/>
            <a:ext cx="1034085" cy="972451"/>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形状 30">
            <a:extLst>
              <a:ext uri="{FF2B5EF4-FFF2-40B4-BE49-F238E27FC236}">
                <a16:creationId xmlns:a16="http://schemas.microsoft.com/office/drawing/2014/main" id="{31F823D1-96A9-DDBE-E69A-95E43DFAF9D2}"/>
              </a:ext>
            </a:extLst>
          </p:cNvPr>
          <p:cNvSpPr/>
          <p:nvPr/>
        </p:nvSpPr>
        <p:spPr>
          <a:xfrm rot="20858282">
            <a:off x="406877" y="1504455"/>
            <a:ext cx="4902022" cy="1422332"/>
          </a:xfrm>
          <a:custGeom>
            <a:avLst/>
            <a:gdLst>
              <a:gd name="connsiteX0" fmla="*/ 3438579 w 4223110"/>
              <a:gd name="connsiteY0" fmla="*/ 0 h 964245"/>
              <a:gd name="connsiteX1" fmla="*/ 4154197 w 4223110"/>
              <a:gd name="connsiteY1" fmla="*/ 477078 h 964245"/>
              <a:gd name="connsiteX2" fmla="*/ 1927832 w 4223110"/>
              <a:gd name="connsiteY2" fmla="*/ 964095 h 964245"/>
              <a:gd name="connsiteX3" fmla="*/ 19519 w 4223110"/>
              <a:gd name="connsiteY3" fmla="*/ 427382 h 964245"/>
              <a:gd name="connsiteX4" fmla="*/ 953797 w 4223110"/>
              <a:gd name="connsiteY4" fmla="*/ 79513 h 964245"/>
              <a:gd name="connsiteX0" fmla="*/ 3339188 w 4209155"/>
              <a:gd name="connsiteY0" fmla="*/ 0 h 1222684"/>
              <a:gd name="connsiteX1" fmla="*/ 4154197 w 4209155"/>
              <a:gd name="connsiteY1" fmla="*/ 735495 h 1222684"/>
              <a:gd name="connsiteX2" fmla="*/ 1927832 w 4209155"/>
              <a:gd name="connsiteY2" fmla="*/ 1222512 h 1222684"/>
              <a:gd name="connsiteX3" fmla="*/ 19519 w 4209155"/>
              <a:gd name="connsiteY3" fmla="*/ 685799 h 1222684"/>
              <a:gd name="connsiteX4" fmla="*/ 953797 w 4209155"/>
              <a:gd name="connsiteY4" fmla="*/ 337930 h 1222684"/>
              <a:gd name="connsiteX0" fmla="*/ 3342789 w 4212756"/>
              <a:gd name="connsiteY0" fmla="*/ 0 h 1222684"/>
              <a:gd name="connsiteX1" fmla="*/ 4157798 w 4212756"/>
              <a:gd name="connsiteY1" fmla="*/ 735495 h 1222684"/>
              <a:gd name="connsiteX2" fmla="*/ 1931433 w 4212756"/>
              <a:gd name="connsiteY2" fmla="*/ 1222512 h 1222684"/>
              <a:gd name="connsiteX3" fmla="*/ 23120 w 4212756"/>
              <a:gd name="connsiteY3" fmla="*/ 685799 h 1222684"/>
              <a:gd name="connsiteX4" fmla="*/ 798372 w 4212756"/>
              <a:gd name="connsiteY4" fmla="*/ 178904 h 1222684"/>
              <a:gd name="connsiteX0" fmla="*/ 3342527 w 4212494"/>
              <a:gd name="connsiteY0" fmla="*/ 0 h 1222684"/>
              <a:gd name="connsiteX1" fmla="*/ 4157536 w 4212494"/>
              <a:gd name="connsiteY1" fmla="*/ 735495 h 1222684"/>
              <a:gd name="connsiteX2" fmla="*/ 1931171 w 4212494"/>
              <a:gd name="connsiteY2" fmla="*/ 1222512 h 1222684"/>
              <a:gd name="connsiteX3" fmla="*/ 22858 w 4212494"/>
              <a:gd name="connsiteY3" fmla="*/ 685799 h 1222684"/>
              <a:gd name="connsiteX4" fmla="*/ 808049 w 4212494"/>
              <a:gd name="connsiteY4" fmla="*/ 218660 h 1222684"/>
              <a:gd name="connsiteX0" fmla="*/ 3265301 w 4135268"/>
              <a:gd name="connsiteY0" fmla="*/ 0 h 1225625"/>
              <a:gd name="connsiteX1" fmla="*/ 4080310 w 4135268"/>
              <a:gd name="connsiteY1" fmla="*/ 735495 h 1225625"/>
              <a:gd name="connsiteX2" fmla="*/ 1853945 w 4135268"/>
              <a:gd name="connsiteY2" fmla="*/ 1222512 h 1225625"/>
              <a:gd name="connsiteX3" fmla="*/ 25145 w 4135268"/>
              <a:gd name="connsiteY3" fmla="*/ 914399 h 1225625"/>
              <a:gd name="connsiteX4" fmla="*/ 730823 w 4135268"/>
              <a:gd name="connsiteY4" fmla="*/ 218660 h 1225625"/>
              <a:gd name="connsiteX0" fmla="*/ 3249835 w 4119802"/>
              <a:gd name="connsiteY0" fmla="*/ 0 h 1225625"/>
              <a:gd name="connsiteX1" fmla="*/ 4064844 w 4119802"/>
              <a:gd name="connsiteY1" fmla="*/ 735495 h 1225625"/>
              <a:gd name="connsiteX2" fmla="*/ 1838479 w 4119802"/>
              <a:gd name="connsiteY2" fmla="*/ 1222512 h 1225625"/>
              <a:gd name="connsiteX3" fmla="*/ 9679 w 4119802"/>
              <a:gd name="connsiteY3" fmla="*/ 914399 h 1225625"/>
              <a:gd name="connsiteX4" fmla="*/ 715357 w 4119802"/>
              <a:gd name="connsiteY4" fmla="*/ 218660 h 1225625"/>
              <a:gd name="connsiteX0" fmla="*/ 3594397 w 4464364"/>
              <a:gd name="connsiteY0" fmla="*/ 0 h 1225203"/>
              <a:gd name="connsiteX1" fmla="*/ 4409406 w 4464364"/>
              <a:gd name="connsiteY1" fmla="*/ 735495 h 1225203"/>
              <a:gd name="connsiteX2" fmla="*/ 2183041 w 4464364"/>
              <a:gd name="connsiteY2" fmla="*/ 1222512 h 1225203"/>
              <a:gd name="connsiteX3" fmla="*/ 6372 w 4464364"/>
              <a:gd name="connsiteY3" fmla="*/ 904460 h 1225203"/>
              <a:gd name="connsiteX4" fmla="*/ 1059919 w 4464364"/>
              <a:gd name="connsiteY4" fmla="*/ 218660 h 1225203"/>
              <a:gd name="connsiteX0" fmla="*/ 3594397 w 4476432"/>
              <a:gd name="connsiteY0" fmla="*/ 0 h 1571431"/>
              <a:gd name="connsiteX1" fmla="*/ 4409406 w 4476432"/>
              <a:gd name="connsiteY1" fmla="*/ 735495 h 1571431"/>
              <a:gd name="connsiteX2" fmla="*/ 1974320 w 4476432"/>
              <a:gd name="connsiteY2" fmla="*/ 1570382 h 1571431"/>
              <a:gd name="connsiteX3" fmla="*/ 6372 w 4476432"/>
              <a:gd name="connsiteY3" fmla="*/ 904460 h 1571431"/>
              <a:gd name="connsiteX4" fmla="*/ 1059919 w 4476432"/>
              <a:gd name="connsiteY4" fmla="*/ 218660 h 1571431"/>
              <a:gd name="connsiteX0" fmla="*/ 3594397 w 4476432"/>
              <a:gd name="connsiteY0" fmla="*/ 0 h 1572619"/>
              <a:gd name="connsiteX1" fmla="*/ 4409406 w 4476432"/>
              <a:gd name="connsiteY1" fmla="*/ 735495 h 1572619"/>
              <a:gd name="connsiteX2" fmla="*/ 1974320 w 4476432"/>
              <a:gd name="connsiteY2" fmla="*/ 1570382 h 1572619"/>
              <a:gd name="connsiteX3" fmla="*/ 6372 w 4476432"/>
              <a:gd name="connsiteY3" fmla="*/ 904460 h 1572619"/>
              <a:gd name="connsiteX4" fmla="*/ 1059919 w 4476432"/>
              <a:gd name="connsiteY4" fmla="*/ 218660 h 1572619"/>
              <a:gd name="connsiteX0" fmla="*/ 3594397 w 4434664"/>
              <a:gd name="connsiteY0" fmla="*/ 0 h 1572619"/>
              <a:gd name="connsiteX1" fmla="*/ 4409406 w 4434664"/>
              <a:gd name="connsiteY1" fmla="*/ 735495 h 1572619"/>
              <a:gd name="connsiteX2" fmla="*/ 1974320 w 4434664"/>
              <a:gd name="connsiteY2" fmla="*/ 1570382 h 1572619"/>
              <a:gd name="connsiteX3" fmla="*/ 6372 w 4434664"/>
              <a:gd name="connsiteY3" fmla="*/ 904460 h 1572619"/>
              <a:gd name="connsiteX4" fmla="*/ 1059919 w 4434664"/>
              <a:gd name="connsiteY4" fmla="*/ 218660 h 1572619"/>
              <a:gd name="connsiteX0" fmla="*/ 3594397 w 4440440"/>
              <a:gd name="connsiteY0" fmla="*/ 0 h 1572619"/>
              <a:gd name="connsiteX1" fmla="*/ 4409406 w 4440440"/>
              <a:gd name="connsiteY1" fmla="*/ 735495 h 1572619"/>
              <a:gd name="connsiteX2" fmla="*/ 1974320 w 4440440"/>
              <a:gd name="connsiteY2" fmla="*/ 1570382 h 1572619"/>
              <a:gd name="connsiteX3" fmla="*/ 6372 w 4440440"/>
              <a:gd name="connsiteY3" fmla="*/ 904460 h 1572619"/>
              <a:gd name="connsiteX4" fmla="*/ 1059919 w 4440440"/>
              <a:gd name="connsiteY4" fmla="*/ 218660 h 1572619"/>
              <a:gd name="connsiteX0" fmla="*/ 3594397 w 4409691"/>
              <a:gd name="connsiteY0" fmla="*/ 0 h 1572619"/>
              <a:gd name="connsiteX1" fmla="*/ 4409406 w 4409691"/>
              <a:gd name="connsiteY1" fmla="*/ 735495 h 1572619"/>
              <a:gd name="connsiteX2" fmla="*/ 1974320 w 4409691"/>
              <a:gd name="connsiteY2" fmla="*/ 1570382 h 1572619"/>
              <a:gd name="connsiteX3" fmla="*/ 6372 w 4409691"/>
              <a:gd name="connsiteY3" fmla="*/ 904460 h 1572619"/>
              <a:gd name="connsiteX4" fmla="*/ 1059919 w 4409691"/>
              <a:gd name="connsiteY4" fmla="*/ 218660 h 1572619"/>
              <a:gd name="connsiteX0" fmla="*/ 3594397 w 4896544"/>
              <a:gd name="connsiteY0" fmla="*/ 0 h 1580138"/>
              <a:gd name="connsiteX1" fmla="*/ 4896424 w 4896544"/>
              <a:gd name="connsiteY1" fmla="*/ 506895 h 1580138"/>
              <a:gd name="connsiteX2" fmla="*/ 1974320 w 4896544"/>
              <a:gd name="connsiteY2" fmla="*/ 1570382 h 1580138"/>
              <a:gd name="connsiteX3" fmla="*/ 6372 w 4896544"/>
              <a:gd name="connsiteY3" fmla="*/ 904460 h 1580138"/>
              <a:gd name="connsiteX4" fmla="*/ 1059919 w 4896544"/>
              <a:gd name="connsiteY4" fmla="*/ 218660 h 1580138"/>
              <a:gd name="connsiteX0" fmla="*/ 3743484 w 4951418"/>
              <a:gd name="connsiteY0" fmla="*/ 0 h 1460869"/>
              <a:gd name="connsiteX1" fmla="*/ 4896424 w 4951418"/>
              <a:gd name="connsiteY1" fmla="*/ 387626 h 1460869"/>
              <a:gd name="connsiteX2" fmla="*/ 1974320 w 4951418"/>
              <a:gd name="connsiteY2" fmla="*/ 1451113 h 1460869"/>
              <a:gd name="connsiteX3" fmla="*/ 6372 w 4951418"/>
              <a:gd name="connsiteY3" fmla="*/ 785191 h 1460869"/>
              <a:gd name="connsiteX4" fmla="*/ 1059919 w 4951418"/>
              <a:gd name="connsiteY4" fmla="*/ 99391 h 1460869"/>
              <a:gd name="connsiteX0" fmla="*/ 3743484 w 4956039"/>
              <a:gd name="connsiteY0" fmla="*/ 5572 h 1466441"/>
              <a:gd name="connsiteX1" fmla="*/ 4896424 w 4956039"/>
              <a:gd name="connsiteY1" fmla="*/ 393198 h 1466441"/>
              <a:gd name="connsiteX2" fmla="*/ 1974320 w 4956039"/>
              <a:gd name="connsiteY2" fmla="*/ 1456685 h 1466441"/>
              <a:gd name="connsiteX3" fmla="*/ 6372 w 4956039"/>
              <a:gd name="connsiteY3" fmla="*/ 790763 h 1466441"/>
              <a:gd name="connsiteX4" fmla="*/ 1059919 w 4956039"/>
              <a:gd name="connsiteY4" fmla="*/ 104963 h 1466441"/>
              <a:gd name="connsiteX0" fmla="*/ 3743484 w 4924201"/>
              <a:gd name="connsiteY0" fmla="*/ 5422 h 1427754"/>
              <a:gd name="connsiteX1" fmla="*/ 4896424 w 4924201"/>
              <a:gd name="connsiteY1" fmla="*/ 393048 h 1427754"/>
              <a:gd name="connsiteX2" fmla="*/ 2650181 w 4924201"/>
              <a:gd name="connsiteY2" fmla="*/ 1416779 h 1427754"/>
              <a:gd name="connsiteX3" fmla="*/ 6372 w 4924201"/>
              <a:gd name="connsiteY3" fmla="*/ 790613 h 1427754"/>
              <a:gd name="connsiteX4" fmla="*/ 1059919 w 4924201"/>
              <a:gd name="connsiteY4" fmla="*/ 104813 h 1427754"/>
              <a:gd name="connsiteX0" fmla="*/ 3743484 w 4901987"/>
              <a:gd name="connsiteY0" fmla="*/ 6945 h 1429277"/>
              <a:gd name="connsiteX1" fmla="*/ 4896424 w 4901987"/>
              <a:gd name="connsiteY1" fmla="*/ 394571 h 1429277"/>
              <a:gd name="connsiteX2" fmla="*/ 2650181 w 4901987"/>
              <a:gd name="connsiteY2" fmla="*/ 1418302 h 1429277"/>
              <a:gd name="connsiteX3" fmla="*/ 6372 w 4901987"/>
              <a:gd name="connsiteY3" fmla="*/ 792136 h 1429277"/>
              <a:gd name="connsiteX4" fmla="*/ 1059919 w 4901987"/>
              <a:gd name="connsiteY4" fmla="*/ 106336 h 1429277"/>
              <a:gd name="connsiteX0" fmla="*/ 3743484 w 4902022"/>
              <a:gd name="connsiteY0" fmla="*/ 0 h 1422332"/>
              <a:gd name="connsiteX1" fmla="*/ 4896424 w 4902022"/>
              <a:gd name="connsiteY1" fmla="*/ 387626 h 1422332"/>
              <a:gd name="connsiteX2" fmla="*/ 2650181 w 4902022"/>
              <a:gd name="connsiteY2" fmla="*/ 1411357 h 1422332"/>
              <a:gd name="connsiteX3" fmla="*/ 6372 w 4902022"/>
              <a:gd name="connsiteY3" fmla="*/ 785191 h 1422332"/>
              <a:gd name="connsiteX4" fmla="*/ 1059919 w 4902022"/>
              <a:gd name="connsiteY4" fmla="*/ 99391 h 142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2" h="1422332">
                <a:moveTo>
                  <a:pt x="3743484" y="0"/>
                </a:moveTo>
                <a:cubicBezTo>
                  <a:pt x="4331101" y="31632"/>
                  <a:pt x="4968520" y="97741"/>
                  <a:pt x="4896424" y="387626"/>
                </a:cubicBezTo>
                <a:cubicBezTo>
                  <a:pt x="4824328" y="677511"/>
                  <a:pt x="3465190" y="1345096"/>
                  <a:pt x="2650181" y="1411357"/>
                </a:cubicBezTo>
                <a:cubicBezTo>
                  <a:pt x="1835172" y="1477618"/>
                  <a:pt x="158772" y="1240734"/>
                  <a:pt x="6372" y="785191"/>
                </a:cubicBezTo>
                <a:cubicBezTo>
                  <a:pt x="-86393" y="568187"/>
                  <a:pt x="861136" y="159026"/>
                  <a:pt x="1059919" y="99391"/>
                </a:cubicBezTo>
              </a:path>
            </a:pathLst>
          </a:custGeom>
          <a:noFill/>
          <a:ln w="1905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a:extLst>
              <a:ext uri="{FF2B5EF4-FFF2-40B4-BE49-F238E27FC236}">
                <a16:creationId xmlns:a16="http://schemas.microsoft.com/office/drawing/2014/main" id="{6DEDC625-867A-883F-571F-758BD032626A}"/>
              </a:ext>
            </a:extLst>
          </p:cNvPr>
          <p:cNvSpPr/>
          <p:nvPr/>
        </p:nvSpPr>
        <p:spPr>
          <a:xfrm>
            <a:off x="4454402" y="369469"/>
            <a:ext cx="1387814" cy="1387814"/>
          </a:xfrm>
          <a:prstGeom prst="ellipse">
            <a:avLst/>
          </a:prstGeom>
          <a:solidFill>
            <a:schemeClr val="tx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形 36" descr="箭头顺时针弯曲">
            <a:extLst>
              <a:ext uri="{FF2B5EF4-FFF2-40B4-BE49-F238E27FC236}">
                <a16:creationId xmlns:a16="http://schemas.microsoft.com/office/drawing/2014/main" id="{C8EFC4BF-7CCC-9C16-85EB-8A3A225849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3773722">
            <a:off x="4522213" y="1535928"/>
            <a:ext cx="1113770" cy="1684380"/>
          </a:xfrm>
          <a:prstGeom prst="rect">
            <a:avLst/>
          </a:prstGeom>
        </p:spPr>
      </p:pic>
      <p:sp>
        <p:nvSpPr>
          <p:cNvPr id="44" name="椭圆 43">
            <a:extLst>
              <a:ext uri="{FF2B5EF4-FFF2-40B4-BE49-F238E27FC236}">
                <a16:creationId xmlns:a16="http://schemas.microsoft.com/office/drawing/2014/main" id="{0607EC88-B7ED-DCCA-1A8F-3EB61844AFA3}"/>
              </a:ext>
            </a:extLst>
          </p:cNvPr>
          <p:cNvSpPr/>
          <p:nvPr/>
        </p:nvSpPr>
        <p:spPr>
          <a:xfrm>
            <a:off x="115889" y="1769325"/>
            <a:ext cx="1387814" cy="1387814"/>
          </a:xfrm>
          <a:prstGeom prst="ellipse">
            <a:avLst/>
          </a:prstGeom>
          <a:solidFill>
            <a:schemeClr val="tx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7E11A0CB-4DF1-ABF7-E941-BF82D4C476A2}"/>
              </a:ext>
            </a:extLst>
          </p:cNvPr>
          <p:cNvSpPr/>
          <p:nvPr/>
        </p:nvSpPr>
        <p:spPr>
          <a:xfrm>
            <a:off x="3104430" y="2206349"/>
            <a:ext cx="1387814" cy="1387814"/>
          </a:xfrm>
          <a:prstGeom prst="ellipse">
            <a:avLst/>
          </a:prstGeom>
          <a:solidFill>
            <a:schemeClr val="tx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51" name="表格 51">
            <a:extLst>
              <a:ext uri="{FF2B5EF4-FFF2-40B4-BE49-F238E27FC236}">
                <a16:creationId xmlns:a16="http://schemas.microsoft.com/office/drawing/2014/main" id="{AAB88162-9495-5659-1718-1408E9067CC0}"/>
              </a:ext>
            </a:extLst>
          </p:cNvPr>
          <p:cNvGraphicFramePr>
            <a:graphicFrameLocks noGrp="1"/>
          </p:cNvGraphicFramePr>
          <p:nvPr/>
        </p:nvGraphicFramePr>
        <p:xfrm>
          <a:off x="128644" y="4075091"/>
          <a:ext cx="5961510" cy="2754497"/>
        </p:xfrm>
        <a:graphic>
          <a:graphicData uri="http://schemas.openxmlformats.org/drawingml/2006/table">
            <a:tbl>
              <a:tblPr firstRow="1" bandRow="1">
                <a:tableStyleId>{21E4AEA4-8DFA-4A89-87EB-49C32662AFE0}</a:tableStyleId>
              </a:tblPr>
              <a:tblGrid>
                <a:gridCol w="2624619">
                  <a:extLst>
                    <a:ext uri="{9D8B030D-6E8A-4147-A177-3AD203B41FA5}">
                      <a16:colId xmlns:a16="http://schemas.microsoft.com/office/drawing/2014/main" val="3448501306"/>
                    </a:ext>
                  </a:extLst>
                </a:gridCol>
                <a:gridCol w="1767840">
                  <a:extLst>
                    <a:ext uri="{9D8B030D-6E8A-4147-A177-3AD203B41FA5}">
                      <a16:colId xmlns:a16="http://schemas.microsoft.com/office/drawing/2014/main" val="3620120720"/>
                    </a:ext>
                  </a:extLst>
                </a:gridCol>
                <a:gridCol w="1569051">
                  <a:extLst>
                    <a:ext uri="{9D8B030D-6E8A-4147-A177-3AD203B41FA5}">
                      <a16:colId xmlns:a16="http://schemas.microsoft.com/office/drawing/2014/main" val="769886175"/>
                    </a:ext>
                  </a:extLst>
                </a:gridCol>
              </a:tblGrid>
              <a:tr h="318169">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深地探测战略</a:t>
                      </a:r>
                      <a:endParaRPr lang="zh-CN" altLang="en-US" dirty="0">
                        <a:solidFill>
                          <a:schemeClr val="bg1"/>
                        </a:solidFill>
                      </a:endParaRPr>
                    </a:p>
                  </a:txBody>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深海探测战略</a:t>
                      </a:r>
                      <a:endParaRPr lang="zh-CN" altLang="en-US" dirty="0">
                        <a:solidFill>
                          <a:schemeClr val="bg1"/>
                        </a:solidFill>
                      </a:endParaRPr>
                    </a:p>
                  </a:txBody>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深空探测战略</a:t>
                      </a:r>
                      <a:endParaRPr lang="zh-CN" altLang="en-US" dirty="0">
                        <a:solidFill>
                          <a:schemeClr val="bg1"/>
                        </a:solidFill>
                      </a:endParaRPr>
                    </a:p>
                  </a:txBody>
                  <a:tcPr anchor="ctr"/>
                </a:tc>
                <a:extLst>
                  <a:ext uri="{0D108BD9-81ED-4DB2-BD59-A6C34878D82A}">
                    <a16:rowId xmlns:a16="http://schemas.microsoft.com/office/drawing/2014/main" val="1460148033"/>
                  </a:ext>
                </a:extLst>
              </a:tr>
              <a:tr h="2388737">
                <a:tc>
                  <a:txBody>
                    <a:bodyPr/>
                    <a:lstStyle/>
                    <a:p>
                      <a:r>
                        <a:rPr lang="zh-CN" altLang="en-US" b="1" dirty="0">
                          <a:latin typeface="微软雅黑" panose="020B0503020204020204" pitchFamily="34" charset="-122"/>
                          <a:ea typeface="微软雅黑" panose="020B0503020204020204" pitchFamily="34" charset="-122"/>
                        </a:rPr>
                        <a:t>浅层矿产资源已无法满足我国的消耗需求，地球深部蕴藏丰富的矿产资源，</a:t>
                      </a:r>
                      <a:r>
                        <a:rPr lang="zh-CN" altLang="en-US" b="1" dirty="0">
                          <a:solidFill>
                            <a:srgbClr val="FF0000"/>
                          </a:solidFill>
                          <a:latin typeface="微软雅黑" panose="020B0503020204020204" pitchFamily="34" charset="-122"/>
                          <a:ea typeface="微软雅黑" panose="020B0503020204020204" pitchFamily="34" charset="-122"/>
                        </a:rPr>
                        <a:t>目前我国的勘探开采大多在</a:t>
                      </a:r>
                      <a:r>
                        <a:rPr lang="en-US" altLang="zh-CN" b="1" dirty="0">
                          <a:solidFill>
                            <a:srgbClr val="FF0000"/>
                          </a:solidFill>
                          <a:latin typeface="微软雅黑" panose="020B0503020204020204" pitchFamily="34" charset="-122"/>
                          <a:ea typeface="微软雅黑" panose="020B0503020204020204" pitchFamily="34" charset="-122"/>
                        </a:rPr>
                        <a:t>500</a:t>
                      </a:r>
                      <a:r>
                        <a:rPr lang="zh-CN" altLang="en-US" b="1" dirty="0">
                          <a:solidFill>
                            <a:srgbClr val="FF0000"/>
                          </a:solidFill>
                          <a:latin typeface="微软雅黑" panose="020B0503020204020204" pitchFamily="34" charset="-122"/>
                          <a:ea typeface="微软雅黑" panose="020B0503020204020204" pitchFamily="34" charset="-122"/>
                        </a:rPr>
                        <a:t>米内</a:t>
                      </a:r>
                      <a:r>
                        <a:rPr lang="zh-CN" altLang="en-US" b="1" dirty="0">
                          <a:latin typeface="微软雅黑" panose="020B0503020204020204" pitchFamily="34" charset="-122"/>
                          <a:ea typeface="微软雅黑" panose="020B0503020204020204" pitchFamily="34" charset="-122"/>
                        </a:rPr>
                        <a:t>，要做到“手握储量，心里不慌”就要向深地进军</a:t>
                      </a:r>
                      <a:endParaRPr lang="zh-CN" altLang="en-US" dirty="0"/>
                    </a:p>
                  </a:txBody>
                  <a:tcPr/>
                </a:tc>
                <a:tc>
                  <a:txBody>
                    <a:bodyPr/>
                    <a:lstStyle/>
                    <a:p>
                      <a:r>
                        <a:rPr lang="zh-CN" altLang="en-US" b="1" dirty="0">
                          <a:latin typeface="微软雅黑" panose="020B0503020204020204" pitchFamily="34" charset="-122"/>
                          <a:ea typeface="微软雅黑" panose="020B0503020204020204" pitchFamily="34" charset="-122"/>
                        </a:rPr>
                        <a:t>地球上海洋接近</a:t>
                      </a:r>
                      <a:r>
                        <a:rPr lang="en-US" altLang="zh-CN" b="1" dirty="0">
                          <a:solidFill>
                            <a:srgbClr val="FF0000"/>
                          </a:solidFill>
                          <a:latin typeface="微软雅黑" panose="020B0503020204020204" pitchFamily="34" charset="-122"/>
                          <a:ea typeface="微软雅黑" panose="020B0503020204020204" pitchFamily="34" charset="-122"/>
                        </a:rPr>
                        <a:t>90%</a:t>
                      </a:r>
                      <a:r>
                        <a:rPr lang="zh-CN" altLang="en-US" b="1" dirty="0">
                          <a:solidFill>
                            <a:srgbClr val="FF0000"/>
                          </a:solidFill>
                          <a:latin typeface="微软雅黑" panose="020B0503020204020204" pitchFamily="34" charset="-122"/>
                          <a:ea typeface="微软雅黑" panose="020B0503020204020204" pitchFamily="34" charset="-122"/>
                        </a:rPr>
                        <a:t>的面积是水深超过</a:t>
                      </a:r>
                      <a:r>
                        <a:rPr lang="en-US" altLang="zh-CN" b="1" dirty="0">
                          <a:solidFill>
                            <a:srgbClr val="FF0000"/>
                          </a:solidFill>
                          <a:latin typeface="微软雅黑" panose="020B0503020204020204" pitchFamily="34" charset="-122"/>
                          <a:ea typeface="微软雅黑" panose="020B0503020204020204" pitchFamily="34" charset="-122"/>
                        </a:rPr>
                        <a:t>1000</a:t>
                      </a:r>
                      <a:r>
                        <a:rPr lang="zh-CN" altLang="en-US" b="1" dirty="0">
                          <a:solidFill>
                            <a:srgbClr val="FF0000"/>
                          </a:solidFill>
                          <a:latin typeface="微软雅黑" panose="020B0503020204020204" pitchFamily="34" charset="-122"/>
                          <a:ea typeface="微软雅黑" panose="020B0503020204020204" pitchFamily="34" charset="-122"/>
                        </a:rPr>
                        <a:t>米的深海</a:t>
                      </a:r>
                      <a:r>
                        <a:rPr lang="zh-CN" altLang="en-US" b="1" dirty="0">
                          <a:latin typeface="微软雅黑" panose="020B0503020204020204" pitchFamily="34" charset="-122"/>
                          <a:ea typeface="微软雅黑" panose="020B0503020204020204" pitchFamily="34" charset="-122"/>
                        </a:rPr>
                        <a:t>，深海蕴藏着丰富的油气、矿产、生物等战略资源</a:t>
                      </a:r>
                      <a:endParaRPr lang="zh-CN" altLang="en-US" dirty="0"/>
                    </a:p>
                  </a:txBody>
                  <a:tcPr/>
                </a:tc>
                <a:tc>
                  <a:txBody>
                    <a:bodyPr/>
                    <a:lstStyle/>
                    <a:p>
                      <a:r>
                        <a:rPr lang="zh-CN" altLang="en-US" b="1" dirty="0">
                          <a:latin typeface="微软雅黑" panose="020B0503020204020204" pitchFamily="34" charset="-122"/>
                          <a:ea typeface="微软雅黑" panose="020B0503020204020204" pitchFamily="34" charset="-122"/>
                        </a:rPr>
                        <a:t>发展深空对地观测技术，将不断提高国土资源的监管能力</a:t>
                      </a:r>
                      <a:endParaRPr lang="zh-CN" altLang="en-US" dirty="0"/>
                    </a:p>
                  </a:txBody>
                  <a:tcPr/>
                </a:tc>
                <a:extLst>
                  <a:ext uri="{0D108BD9-81ED-4DB2-BD59-A6C34878D82A}">
                    <a16:rowId xmlns:a16="http://schemas.microsoft.com/office/drawing/2014/main" val="2297739256"/>
                  </a:ext>
                </a:extLst>
              </a:tr>
            </a:tbl>
          </a:graphicData>
        </a:graphic>
      </p:graphicFrame>
      <p:pic>
        <p:nvPicPr>
          <p:cNvPr id="53" name="图形 52" descr="直箭头">
            <a:extLst>
              <a:ext uri="{FF2B5EF4-FFF2-40B4-BE49-F238E27FC236}">
                <a16:creationId xmlns:a16="http://schemas.microsoft.com/office/drawing/2014/main" id="{7863C74C-6920-CC0A-9281-21DCB84375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3520351" y="3445530"/>
            <a:ext cx="574067" cy="574067"/>
          </a:xfrm>
          <a:prstGeom prst="rect">
            <a:avLst/>
          </a:prstGeom>
        </p:spPr>
      </p:pic>
      <p:graphicFrame>
        <p:nvGraphicFramePr>
          <p:cNvPr id="54" name="表格 54">
            <a:extLst>
              <a:ext uri="{FF2B5EF4-FFF2-40B4-BE49-F238E27FC236}">
                <a16:creationId xmlns:a16="http://schemas.microsoft.com/office/drawing/2014/main" id="{09C937A6-EA7A-A380-A4F1-762BC13C8059}"/>
              </a:ext>
            </a:extLst>
          </p:cNvPr>
          <p:cNvGraphicFramePr>
            <a:graphicFrameLocks noGrp="1"/>
          </p:cNvGraphicFramePr>
          <p:nvPr>
            <p:extLst>
              <p:ext uri="{D42A27DB-BD31-4B8C-83A1-F6EECF244321}">
                <p14:modId xmlns:p14="http://schemas.microsoft.com/office/powerpoint/2010/main" val="3097453683"/>
              </p:ext>
            </p:extLst>
          </p:nvPr>
        </p:nvGraphicFramePr>
        <p:xfrm>
          <a:off x="6458818" y="90121"/>
          <a:ext cx="4600672" cy="1854200"/>
        </p:xfrm>
        <a:graphic>
          <a:graphicData uri="http://schemas.openxmlformats.org/drawingml/2006/table">
            <a:tbl>
              <a:tblPr firstRow="1" bandRow="1">
                <a:tableStyleId>{0E3FDE45-AF77-4B5C-9715-49D594BDF05E}</a:tableStyleId>
              </a:tblPr>
              <a:tblGrid>
                <a:gridCol w="699232">
                  <a:extLst>
                    <a:ext uri="{9D8B030D-6E8A-4147-A177-3AD203B41FA5}">
                      <a16:colId xmlns:a16="http://schemas.microsoft.com/office/drawing/2014/main" val="1509711598"/>
                    </a:ext>
                  </a:extLst>
                </a:gridCol>
                <a:gridCol w="1452880">
                  <a:extLst>
                    <a:ext uri="{9D8B030D-6E8A-4147-A177-3AD203B41FA5}">
                      <a16:colId xmlns:a16="http://schemas.microsoft.com/office/drawing/2014/main" val="3933257266"/>
                    </a:ext>
                  </a:extLst>
                </a:gridCol>
                <a:gridCol w="1432560">
                  <a:extLst>
                    <a:ext uri="{9D8B030D-6E8A-4147-A177-3AD203B41FA5}">
                      <a16:colId xmlns:a16="http://schemas.microsoft.com/office/drawing/2014/main" val="50806414"/>
                    </a:ext>
                  </a:extLst>
                </a:gridCol>
                <a:gridCol w="1016000">
                  <a:extLst>
                    <a:ext uri="{9D8B030D-6E8A-4147-A177-3AD203B41FA5}">
                      <a16:colId xmlns:a16="http://schemas.microsoft.com/office/drawing/2014/main" val="445021012"/>
                    </a:ext>
                  </a:extLst>
                </a:gridCol>
              </a:tblGrid>
              <a:tr h="370840">
                <a:tc>
                  <a:txBody>
                    <a:bodyPr/>
                    <a:lstStyle/>
                    <a:p>
                      <a:pPr algn="ctr"/>
                      <a:r>
                        <a:rPr lang="zh-CN" altLang="en-US" dirty="0">
                          <a:latin typeface="微软雅黑" panose="020B0503020204020204" pitchFamily="34" charset="-122"/>
                          <a:ea typeface="微软雅黑" panose="020B0503020204020204" pitchFamily="34" charset="-122"/>
                        </a:rPr>
                        <a:t>国家</a:t>
                      </a:r>
                    </a:p>
                  </a:txBody>
                  <a:tcPr anchor="ctr"/>
                </a:tc>
                <a:tc>
                  <a:txBody>
                    <a:bodyPr/>
                    <a:lstStyle/>
                    <a:p>
                      <a:pPr marL="0" algn="ctr" defTabSz="914400" rtl="0" eaLnBrk="1" latinLnBrk="0" hangingPunct="1"/>
                      <a:r>
                        <a:rPr lang="zh-CN" altLang="en-US" sz="1800" b="1" kern="1200" dirty="0">
                          <a:solidFill>
                            <a:schemeClr val="tx1"/>
                          </a:solidFill>
                          <a:latin typeface="微软雅黑" panose="020B0503020204020204" pitchFamily="34" charset="-122"/>
                          <a:ea typeface="微软雅黑" panose="020B0503020204020204" pitchFamily="34" charset="-122"/>
                          <a:cs typeface="+mn-cs"/>
                        </a:rPr>
                        <a:t>煤电发电量</a:t>
                      </a:r>
                    </a:p>
                  </a:txBody>
                  <a:tcPr anchor="ctr"/>
                </a:tc>
                <a:tc>
                  <a:txBody>
                    <a:bodyPr/>
                    <a:lstStyle/>
                    <a:p>
                      <a:pPr marL="0" algn="ctr" defTabSz="914400" rtl="0" eaLnBrk="1" latinLnBrk="0" hangingPunct="1"/>
                      <a:r>
                        <a:rPr lang="zh-CN" altLang="en-US" sz="1800" b="1" kern="1200" dirty="0">
                          <a:solidFill>
                            <a:schemeClr val="tx1"/>
                          </a:solidFill>
                          <a:latin typeface="微软雅黑" panose="020B0503020204020204" pitchFamily="34" charset="-122"/>
                          <a:ea typeface="微软雅黑" panose="020B0503020204020204" pitchFamily="34" charset="-122"/>
                        </a:rPr>
                        <a:t>碳</a:t>
                      </a:r>
                      <a:r>
                        <a:rPr lang="zh-CN" altLang="en-US" sz="1800" b="1" kern="1200" dirty="0">
                          <a:solidFill>
                            <a:schemeClr val="tx1"/>
                          </a:solidFill>
                          <a:latin typeface="微软雅黑" panose="020B0503020204020204" pitchFamily="34" charset="-122"/>
                          <a:ea typeface="微软雅黑" panose="020B0503020204020204" pitchFamily="34" charset="-122"/>
                          <a:cs typeface="+mn-cs"/>
                        </a:rPr>
                        <a:t>中和承诺</a:t>
                      </a:r>
                    </a:p>
                  </a:txBody>
                  <a:tcPr anchor="ctr"/>
                </a:tc>
                <a:tc>
                  <a:txBody>
                    <a:bodyPr/>
                    <a:lstStyle/>
                    <a:p>
                      <a:pPr marL="0" algn="ctr" defTabSz="914400" rtl="0" eaLnBrk="1" latinLnBrk="0" hangingPunct="1"/>
                      <a:r>
                        <a:rPr lang="zh-CN" altLang="en-US" sz="1800" b="1" kern="1200" dirty="0">
                          <a:solidFill>
                            <a:schemeClr val="tx1"/>
                          </a:solidFill>
                          <a:latin typeface="微软雅黑" panose="020B0503020204020204" pitchFamily="34" charset="-122"/>
                          <a:ea typeface="微软雅黑" panose="020B0503020204020204" pitchFamily="34" charset="-122"/>
                          <a:cs typeface="+mn-cs"/>
                        </a:rPr>
                        <a:t>目标年</a:t>
                      </a:r>
                    </a:p>
                  </a:txBody>
                  <a:tcPr anchor="ctr"/>
                </a:tc>
                <a:extLst>
                  <a:ext uri="{0D108BD9-81ED-4DB2-BD59-A6C34878D82A}">
                    <a16:rowId xmlns:a16="http://schemas.microsoft.com/office/drawing/2014/main" val="2456998107"/>
                  </a:ext>
                </a:extLst>
              </a:tr>
              <a:tr h="370840">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中国</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50.20%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是</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2060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655817336"/>
                  </a:ext>
                </a:extLst>
              </a:tr>
              <a:tr h="370840">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印度</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11.00%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1563109698"/>
                  </a:ext>
                </a:extLst>
              </a:tr>
              <a:tr h="370840">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美国</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10.60%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2059603916"/>
                  </a:ext>
                </a:extLst>
              </a:tr>
              <a:tr h="370840">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日本</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3.10%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是</a:t>
                      </a:r>
                    </a:p>
                  </a:txBody>
                  <a:tcPr anchor="ctr"/>
                </a:tc>
                <a:tc>
                  <a:txBody>
                    <a:bodyPr/>
                    <a:lstStyle/>
                    <a:p>
                      <a:pPr algn="ctr"/>
                      <a:r>
                        <a:rPr lang="en-US" altLang="zh-CN" sz="1800" b="1" kern="1200" dirty="0">
                          <a:solidFill>
                            <a:schemeClr val="tx1"/>
                          </a:solidFill>
                          <a:latin typeface="微软雅黑" panose="020B0503020204020204" pitchFamily="34" charset="-122"/>
                          <a:ea typeface="微软雅黑" panose="020B0503020204020204" pitchFamily="34" charset="-122"/>
                          <a:cs typeface="+mn-cs"/>
                        </a:rPr>
                        <a:t>2050</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2545313114"/>
                  </a:ext>
                </a:extLst>
              </a:tr>
            </a:tbl>
          </a:graphicData>
        </a:graphic>
      </p:graphicFrame>
      <p:pic>
        <p:nvPicPr>
          <p:cNvPr id="55" name="图片 54">
            <a:extLst>
              <a:ext uri="{FF2B5EF4-FFF2-40B4-BE49-F238E27FC236}">
                <a16:creationId xmlns:a16="http://schemas.microsoft.com/office/drawing/2014/main" id="{D93761A9-570B-E969-CE66-C59E346E98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20301" y="55418"/>
            <a:ext cx="473364" cy="473364"/>
          </a:xfrm>
          <a:prstGeom prst="rect">
            <a:avLst/>
          </a:prstGeom>
        </p:spPr>
      </p:pic>
      <p:sp>
        <p:nvSpPr>
          <p:cNvPr id="2" name="流程图: 手动输入 1">
            <a:extLst>
              <a:ext uri="{FF2B5EF4-FFF2-40B4-BE49-F238E27FC236}">
                <a16:creationId xmlns:a16="http://schemas.microsoft.com/office/drawing/2014/main" id="{DE3193FD-4FAF-7BCE-CD9C-D7CA080B3FC0}"/>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3" name="平行四边形 2">
            <a:extLst>
              <a:ext uri="{FF2B5EF4-FFF2-40B4-BE49-F238E27FC236}">
                <a16:creationId xmlns:a16="http://schemas.microsoft.com/office/drawing/2014/main" id="{28FF4BF9-98B2-8F6D-7207-898D70B7AA26}"/>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11" name="文本框 10">
            <a:extLst>
              <a:ext uri="{FF2B5EF4-FFF2-40B4-BE49-F238E27FC236}">
                <a16:creationId xmlns:a16="http://schemas.microsoft.com/office/drawing/2014/main" id="{E8E72E9F-6DD7-D9A1-0508-2C658F1E2BC0}"/>
              </a:ext>
            </a:extLst>
          </p:cNvPr>
          <p:cNvSpPr txBox="1"/>
          <p:nvPr/>
        </p:nvSpPr>
        <p:spPr>
          <a:xfrm>
            <a:off x="488156" y="159948"/>
            <a:ext cx="2969083"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一、研究背景及意义</a:t>
            </a:r>
          </a:p>
        </p:txBody>
      </p:sp>
      <p:pic>
        <p:nvPicPr>
          <p:cNvPr id="16" name="图片 15">
            <a:extLst>
              <a:ext uri="{FF2B5EF4-FFF2-40B4-BE49-F238E27FC236}">
                <a16:creationId xmlns:a16="http://schemas.microsoft.com/office/drawing/2014/main" id="{BB9BB144-3F0D-C1FA-18E5-3F42F00C236B}"/>
              </a:ext>
            </a:extLst>
          </p:cNvPr>
          <p:cNvPicPr>
            <a:picLocks noChangeAspect="1"/>
          </p:cNvPicPr>
          <p:nvPr/>
        </p:nvPicPr>
        <p:blipFill>
          <a:blip r:embed="rId10"/>
          <a:stretch>
            <a:fillRect/>
          </a:stretch>
        </p:blipFill>
        <p:spPr>
          <a:xfrm>
            <a:off x="6806047" y="4386722"/>
            <a:ext cx="3535215" cy="2392655"/>
          </a:xfrm>
          <a:prstGeom prst="rect">
            <a:avLst/>
          </a:prstGeom>
        </p:spPr>
      </p:pic>
      <p:sp>
        <p:nvSpPr>
          <p:cNvPr id="23" name="矩形: 圆角 22">
            <a:extLst>
              <a:ext uri="{FF2B5EF4-FFF2-40B4-BE49-F238E27FC236}">
                <a16:creationId xmlns:a16="http://schemas.microsoft.com/office/drawing/2014/main" id="{CDD8C9E4-E25E-92C4-0C84-5591782E376B}"/>
              </a:ext>
            </a:extLst>
          </p:cNvPr>
          <p:cNvSpPr/>
          <p:nvPr/>
        </p:nvSpPr>
        <p:spPr>
          <a:xfrm>
            <a:off x="10513911" y="2814833"/>
            <a:ext cx="1471798" cy="684427"/>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23">
            <a:extLst>
              <a:ext uri="{FF2B5EF4-FFF2-40B4-BE49-F238E27FC236}">
                <a16:creationId xmlns:a16="http://schemas.microsoft.com/office/drawing/2014/main" id="{72894474-9BE8-1054-328F-E67E4F8778D7}"/>
              </a:ext>
            </a:extLst>
          </p:cNvPr>
          <p:cNvSpPr/>
          <p:nvPr/>
        </p:nvSpPr>
        <p:spPr>
          <a:xfrm>
            <a:off x="10548949" y="5141291"/>
            <a:ext cx="1471798" cy="903423"/>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60801DF2-7B4D-7963-0CBC-D56E6E420650}"/>
              </a:ext>
            </a:extLst>
          </p:cNvPr>
          <p:cNvSpPr txBox="1"/>
          <p:nvPr/>
        </p:nvSpPr>
        <p:spPr>
          <a:xfrm>
            <a:off x="10548949" y="2815797"/>
            <a:ext cx="1401723" cy="646331"/>
          </a:xfrm>
          <a:prstGeom prst="rect">
            <a:avLst/>
          </a:prstGeom>
          <a:noFill/>
        </p:spPr>
        <p:txBody>
          <a:bodyPr wrap="squar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我国铀矿资源分布图</a:t>
            </a:r>
          </a:p>
        </p:txBody>
      </p:sp>
      <p:sp>
        <p:nvSpPr>
          <p:cNvPr id="18" name="文本框 17">
            <a:extLst>
              <a:ext uri="{FF2B5EF4-FFF2-40B4-BE49-F238E27FC236}">
                <a16:creationId xmlns:a16="http://schemas.microsoft.com/office/drawing/2014/main" id="{F928CFB4-FE32-DA10-20D2-A0EA3205F3C6}"/>
              </a:ext>
            </a:extLst>
          </p:cNvPr>
          <p:cNvSpPr txBox="1"/>
          <p:nvPr/>
        </p:nvSpPr>
        <p:spPr>
          <a:xfrm>
            <a:off x="10595109" y="5121384"/>
            <a:ext cx="1498556" cy="923330"/>
          </a:xfrm>
          <a:prstGeom prst="rect">
            <a:avLst/>
          </a:prstGeom>
          <a:noFill/>
        </p:spPr>
        <p:txBody>
          <a:bodyPr wrap="squar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我国金矿资源地质勘查钻孔分布图</a:t>
            </a:r>
          </a:p>
        </p:txBody>
      </p:sp>
      <p:sp>
        <p:nvSpPr>
          <p:cNvPr id="9" name="文本框 8">
            <a:extLst>
              <a:ext uri="{FF2B5EF4-FFF2-40B4-BE49-F238E27FC236}">
                <a16:creationId xmlns:a16="http://schemas.microsoft.com/office/drawing/2014/main" id="{419BBE06-4A65-A1A3-2BE0-654BC87F97E6}"/>
              </a:ext>
            </a:extLst>
          </p:cNvPr>
          <p:cNvSpPr txBox="1"/>
          <p:nvPr/>
        </p:nvSpPr>
        <p:spPr>
          <a:xfrm>
            <a:off x="2248122" y="1047254"/>
            <a:ext cx="954430" cy="769441"/>
          </a:xfrm>
          <a:prstGeom prst="rect">
            <a:avLst/>
          </a:prstGeom>
          <a:noFill/>
        </p:spPr>
        <p:txBody>
          <a:bodyPr wrap="square" rtlCol="0">
            <a:spAutoFit/>
          </a:bodyPr>
          <a:lstStyle/>
          <a:p>
            <a:pPr defTabSz="685800" eaLnBrk="1" fontAlgn="auto" hangingPunct="1">
              <a:spcBef>
                <a:spcPts val="0"/>
              </a:spcBef>
              <a:spcAft>
                <a:spcPts val="0"/>
              </a:spcAft>
              <a:defRPr/>
            </a:pPr>
            <a:r>
              <a:rPr lang="zh-CN" altLang="en-US" sz="1100" b="1" dirty="0">
                <a:solidFill>
                  <a:prstClr val="white"/>
                </a:solidFill>
                <a:latin typeface="微软雅黑" panose="020B0503020204020204" pitchFamily="34" charset="-122"/>
                <a:ea typeface="微软雅黑" panose="020B0503020204020204" pitchFamily="34" charset="-122"/>
              </a:rPr>
              <a:t>“十四五”时期我国推进碳达峰与碳中和工作</a:t>
            </a:r>
          </a:p>
        </p:txBody>
      </p:sp>
      <p:sp>
        <p:nvSpPr>
          <p:cNvPr id="10" name="文本框 9">
            <a:extLst>
              <a:ext uri="{FF2B5EF4-FFF2-40B4-BE49-F238E27FC236}">
                <a16:creationId xmlns:a16="http://schemas.microsoft.com/office/drawing/2014/main" id="{1F22D4F8-8B92-BC34-9267-17C9DC5637E7}"/>
              </a:ext>
            </a:extLst>
          </p:cNvPr>
          <p:cNvSpPr txBox="1"/>
          <p:nvPr/>
        </p:nvSpPr>
        <p:spPr>
          <a:xfrm>
            <a:off x="3277558" y="2528885"/>
            <a:ext cx="1079894" cy="769441"/>
          </a:xfrm>
          <a:prstGeom prst="rect">
            <a:avLst/>
          </a:prstGeom>
          <a:noFill/>
        </p:spPr>
        <p:txBody>
          <a:bodyPr wrap="square" rtlCol="0">
            <a:spAutoFit/>
          </a:bodyPr>
          <a:lstStyle/>
          <a:p>
            <a:r>
              <a:rPr lang="zh-CN" altLang="en-US" sz="1100" b="1" dirty="0">
                <a:solidFill>
                  <a:schemeClr val="bg1"/>
                </a:solidFill>
                <a:latin typeface="微软雅黑" panose="020B0503020204020204" pitchFamily="34" charset="-122"/>
                <a:ea typeface="微软雅黑" panose="020B0503020204020204" pitchFamily="34" charset="-122"/>
              </a:rPr>
              <a:t>化石能源作为</a:t>
            </a:r>
            <a:r>
              <a:rPr lang="zh-CN" altLang="en-US" sz="1100" b="1" dirty="0">
                <a:solidFill>
                  <a:srgbClr val="FF0000"/>
                </a:solidFill>
                <a:latin typeface="微软雅黑" panose="020B0503020204020204" pitchFamily="34" charset="-122"/>
                <a:ea typeface="微软雅黑" panose="020B0503020204020204" pitchFamily="34" charset="-122"/>
              </a:rPr>
              <a:t>能源主体</a:t>
            </a:r>
            <a:r>
              <a:rPr lang="zh-CN" altLang="en-US" sz="1100" b="1" dirty="0">
                <a:solidFill>
                  <a:schemeClr val="bg1"/>
                </a:solidFill>
                <a:latin typeface="微软雅黑" panose="020B0503020204020204" pitchFamily="34" charset="-122"/>
                <a:ea typeface="微软雅黑" panose="020B0503020204020204" pitchFamily="34" charset="-122"/>
              </a:rPr>
              <a:t>的消费结构长期未发生改变</a:t>
            </a:r>
          </a:p>
        </p:txBody>
      </p:sp>
      <p:sp>
        <p:nvSpPr>
          <p:cNvPr id="13" name="文本框 12">
            <a:extLst>
              <a:ext uri="{FF2B5EF4-FFF2-40B4-BE49-F238E27FC236}">
                <a16:creationId xmlns:a16="http://schemas.microsoft.com/office/drawing/2014/main" id="{B0A3E9BE-74B5-60E7-1364-C3D232C55A28}"/>
              </a:ext>
            </a:extLst>
          </p:cNvPr>
          <p:cNvSpPr txBox="1"/>
          <p:nvPr/>
        </p:nvSpPr>
        <p:spPr>
          <a:xfrm>
            <a:off x="237472" y="2013600"/>
            <a:ext cx="1208598" cy="938719"/>
          </a:xfrm>
          <a:prstGeom prst="rect">
            <a:avLst/>
          </a:prstGeom>
          <a:noFill/>
        </p:spPr>
        <p:txBody>
          <a:bodyPr wrap="square">
            <a:spAutoFit/>
          </a:bodyPr>
          <a:lstStyle/>
          <a:p>
            <a:r>
              <a:rPr lang="zh-CN" altLang="en-US" sz="1100" b="1" dirty="0">
                <a:solidFill>
                  <a:schemeClr val="bg1"/>
                </a:solidFill>
                <a:latin typeface="微软雅黑" panose="020B0503020204020204" pitchFamily="34" charset="-122"/>
                <a:ea typeface="微软雅黑" panose="020B0503020204020204" pitchFamily="34" charset="-122"/>
              </a:rPr>
              <a:t>绿色钻探、高效钻探、精准钻探为抓手，</a:t>
            </a:r>
            <a:r>
              <a:rPr lang="zh-CN" altLang="en-US" sz="1100" b="1" dirty="0">
                <a:solidFill>
                  <a:srgbClr val="FF0000"/>
                </a:solidFill>
                <a:latin typeface="微软雅黑" panose="020B0503020204020204" pitchFamily="34" charset="-122"/>
                <a:ea typeface="微软雅黑" panose="020B0503020204020204" pitchFamily="34" charset="-122"/>
              </a:rPr>
              <a:t>实现矿产资源勘查的跨越式发展</a:t>
            </a:r>
          </a:p>
        </p:txBody>
      </p:sp>
      <p:sp>
        <p:nvSpPr>
          <p:cNvPr id="14" name="文本框 13">
            <a:extLst>
              <a:ext uri="{FF2B5EF4-FFF2-40B4-BE49-F238E27FC236}">
                <a16:creationId xmlns:a16="http://schemas.microsoft.com/office/drawing/2014/main" id="{E9A9E7CA-B47B-9006-295C-FE058A430B76}"/>
              </a:ext>
            </a:extLst>
          </p:cNvPr>
          <p:cNvSpPr txBox="1"/>
          <p:nvPr/>
        </p:nvSpPr>
        <p:spPr>
          <a:xfrm>
            <a:off x="4728571" y="682689"/>
            <a:ext cx="915856" cy="769441"/>
          </a:xfrm>
          <a:prstGeom prst="rect">
            <a:avLst/>
          </a:prstGeom>
          <a:noFill/>
        </p:spPr>
        <p:txBody>
          <a:bodyPr wrap="square" rtlCol="0">
            <a:spAutoFit/>
          </a:bodyPr>
          <a:lstStyle/>
          <a:p>
            <a:r>
              <a:rPr lang="zh-CN" altLang="en-US" sz="1100" b="1" dirty="0">
                <a:solidFill>
                  <a:schemeClr val="bg1"/>
                </a:solidFill>
                <a:latin typeface="微软雅黑" panose="020B0503020204020204" pitchFamily="34" charset="-122"/>
                <a:ea typeface="微软雅黑" panose="020B0503020204020204" pitchFamily="34" charset="-122"/>
              </a:rPr>
              <a:t>发展</a:t>
            </a:r>
            <a:r>
              <a:rPr lang="zh-CN" altLang="en-US" sz="1100" b="1" dirty="0">
                <a:solidFill>
                  <a:srgbClr val="FF0000"/>
                </a:solidFill>
                <a:latin typeface="微软雅黑" panose="020B0503020204020204" pitchFamily="34" charset="-122"/>
                <a:ea typeface="微软雅黑" panose="020B0503020204020204" pitchFamily="34" charset="-122"/>
              </a:rPr>
              <a:t>清洁能源</a:t>
            </a:r>
            <a:r>
              <a:rPr lang="zh-CN" altLang="en-US" sz="1100" b="1" dirty="0">
                <a:solidFill>
                  <a:schemeClr val="bg1"/>
                </a:solidFill>
                <a:latin typeface="微软雅黑" panose="020B0503020204020204" pitchFamily="34" charset="-122"/>
                <a:ea typeface="微软雅黑" panose="020B0503020204020204" pitchFamily="34" charset="-122"/>
              </a:rPr>
              <a:t>与可再生能源，碳捕获</a:t>
            </a:r>
          </a:p>
        </p:txBody>
      </p:sp>
      <p:pic>
        <p:nvPicPr>
          <p:cNvPr id="15" name="图形 14" descr="箭头顺时针弯曲">
            <a:extLst>
              <a:ext uri="{FF2B5EF4-FFF2-40B4-BE49-F238E27FC236}">
                <a16:creationId xmlns:a16="http://schemas.microsoft.com/office/drawing/2014/main" id="{434644D0-5A57-744C-5965-883E97B118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466865">
            <a:off x="1840657" y="2287459"/>
            <a:ext cx="799054" cy="2132327"/>
          </a:xfrm>
          <a:prstGeom prst="rect">
            <a:avLst/>
          </a:prstGeom>
        </p:spPr>
      </p:pic>
    </p:spTree>
    <p:extLst>
      <p:ext uri="{BB962C8B-B14F-4D97-AF65-F5344CB8AC3E}">
        <p14:creationId xmlns:p14="http://schemas.microsoft.com/office/powerpoint/2010/main" val="22274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E22BCFFE-BAAA-728B-F9B8-84BCF3530FD2}"/>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7584EFA3-9F0D-2AC7-25CC-28B3FEDB6626}"/>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9808187C-A076-99DF-A0FE-11CA6C16DED6}"/>
              </a:ext>
            </a:extLst>
          </p:cNvPr>
          <p:cNvSpPr txBox="1"/>
          <p:nvPr/>
        </p:nvSpPr>
        <p:spPr>
          <a:xfrm>
            <a:off x="488156" y="159948"/>
            <a:ext cx="2969083"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一、研究背景及意义</a:t>
            </a:r>
          </a:p>
        </p:txBody>
      </p:sp>
      <p:pic>
        <p:nvPicPr>
          <p:cNvPr id="8" name="图片 7">
            <a:extLst>
              <a:ext uri="{FF2B5EF4-FFF2-40B4-BE49-F238E27FC236}">
                <a16:creationId xmlns:a16="http://schemas.microsoft.com/office/drawing/2014/main" id="{5D56CFC0-738B-AB18-6C9D-F334DD733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50" y="1609198"/>
            <a:ext cx="5155328" cy="2899872"/>
          </a:xfrm>
          <a:prstGeom prst="rect">
            <a:avLst/>
          </a:prstGeom>
        </p:spPr>
      </p:pic>
      <p:pic>
        <p:nvPicPr>
          <p:cNvPr id="9" name="图片 8">
            <a:extLst>
              <a:ext uri="{FF2B5EF4-FFF2-40B4-BE49-F238E27FC236}">
                <a16:creationId xmlns:a16="http://schemas.microsoft.com/office/drawing/2014/main" id="{FB974733-8BBB-ED44-E80B-EDC1D1865FD2}"/>
              </a:ext>
            </a:extLst>
          </p:cNvPr>
          <p:cNvPicPr>
            <a:picLocks noChangeAspect="1"/>
          </p:cNvPicPr>
          <p:nvPr/>
        </p:nvPicPr>
        <p:blipFill>
          <a:blip r:embed="rId3"/>
          <a:stretch>
            <a:fillRect/>
          </a:stretch>
        </p:blipFill>
        <p:spPr>
          <a:xfrm>
            <a:off x="4543726" y="1318201"/>
            <a:ext cx="1335503" cy="1232960"/>
          </a:xfrm>
          <a:prstGeom prst="rect">
            <a:avLst/>
          </a:prstGeom>
        </p:spPr>
      </p:pic>
      <p:pic>
        <p:nvPicPr>
          <p:cNvPr id="10" name="图形 9" descr="直箭头">
            <a:extLst>
              <a:ext uri="{FF2B5EF4-FFF2-40B4-BE49-F238E27FC236}">
                <a16:creationId xmlns:a16="http://schemas.microsoft.com/office/drawing/2014/main" id="{A00D729F-100C-9E79-2E9D-DA8D48CAED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7158899">
            <a:off x="3395640" y="3060549"/>
            <a:ext cx="1843129" cy="415801"/>
          </a:xfrm>
          <a:prstGeom prst="rect">
            <a:avLst/>
          </a:prstGeom>
        </p:spPr>
      </p:pic>
      <p:sp>
        <p:nvSpPr>
          <p:cNvPr id="11" name="矩形 10">
            <a:extLst>
              <a:ext uri="{FF2B5EF4-FFF2-40B4-BE49-F238E27FC236}">
                <a16:creationId xmlns:a16="http://schemas.microsoft.com/office/drawing/2014/main" id="{4C0DD291-681B-83ED-9E63-8117131B1B84}"/>
              </a:ext>
            </a:extLst>
          </p:cNvPr>
          <p:cNvSpPr/>
          <p:nvPr/>
        </p:nvSpPr>
        <p:spPr>
          <a:xfrm>
            <a:off x="4543726" y="1297125"/>
            <a:ext cx="1335503" cy="125403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F0DC864-76F4-4B64-6781-8FB184E1B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6285" y="1599013"/>
            <a:ext cx="5344805" cy="2899872"/>
          </a:xfrm>
          <a:prstGeom prst="rect">
            <a:avLst/>
          </a:prstGeom>
        </p:spPr>
      </p:pic>
      <p:pic>
        <p:nvPicPr>
          <p:cNvPr id="13" name="图片 12">
            <a:extLst>
              <a:ext uri="{FF2B5EF4-FFF2-40B4-BE49-F238E27FC236}">
                <a16:creationId xmlns:a16="http://schemas.microsoft.com/office/drawing/2014/main" id="{40488ACB-00B8-208F-D18A-C6C84FB25AF0}"/>
              </a:ext>
            </a:extLst>
          </p:cNvPr>
          <p:cNvPicPr>
            <a:picLocks noChangeAspect="1"/>
          </p:cNvPicPr>
          <p:nvPr/>
        </p:nvPicPr>
        <p:blipFill>
          <a:blip r:embed="rId7"/>
          <a:stretch>
            <a:fillRect/>
          </a:stretch>
        </p:blipFill>
        <p:spPr>
          <a:xfrm>
            <a:off x="8034253" y="827348"/>
            <a:ext cx="1507240" cy="1115358"/>
          </a:xfrm>
          <a:prstGeom prst="rect">
            <a:avLst/>
          </a:prstGeom>
          <a:ln w="28575">
            <a:solidFill>
              <a:schemeClr val="tx1"/>
            </a:solidFill>
          </a:ln>
        </p:spPr>
      </p:pic>
      <p:pic>
        <p:nvPicPr>
          <p:cNvPr id="14" name="图形 13" descr="直箭头">
            <a:extLst>
              <a:ext uri="{FF2B5EF4-FFF2-40B4-BE49-F238E27FC236}">
                <a16:creationId xmlns:a16="http://schemas.microsoft.com/office/drawing/2014/main" id="{A9216152-80CF-715E-C11C-75FE612A0C4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3258655">
            <a:off x="8545602" y="2545783"/>
            <a:ext cx="2017073" cy="415801"/>
          </a:xfrm>
          <a:prstGeom prst="rect">
            <a:avLst/>
          </a:prstGeom>
        </p:spPr>
      </p:pic>
      <p:sp>
        <p:nvSpPr>
          <p:cNvPr id="15" name="矩形: 圆角 14">
            <a:extLst>
              <a:ext uri="{FF2B5EF4-FFF2-40B4-BE49-F238E27FC236}">
                <a16:creationId xmlns:a16="http://schemas.microsoft.com/office/drawing/2014/main" id="{D296644E-F296-AFF6-7C70-9EFF90D23F95}"/>
              </a:ext>
            </a:extLst>
          </p:cNvPr>
          <p:cNvSpPr/>
          <p:nvPr/>
        </p:nvSpPr>
        <p:spPr>
          <a:xfrm>
            <a:off x="1600730" y="4599470"/>
            <a:ext cx="1856509" cy="443346"/>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id="{4434262A-CDCF-01FD-EBDC-85FFC59007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
        <p:nvSpPr>
          <p:cNvPr id="17" name="文本框 16">
            <a:extLst>
              <a:ext uri="{FF2B5EF4-FFF2-40B4-BE49-F238E27FC236}">
                <a16:creationId xmlns:a16="http://schemas.microsoft.com/office/drawing/2014/main" id="{43CCA813-8204-EEA6-3E2D-14F07AFE38D7}"/>
              </a:ext>
            </a:extLst>
          </p:cNvPr>
          <p:cNvSpPr txBox="1"/>
          <p:nvPr/>
        </p:nvSpPr>
        <p:spPr>
          <a:xfrm>
            <a:off x="361950" y="762745"/>
            <a:ext cx="1858201"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两种应用场景</a:t>
            </a:r>
          </a:p>
        </p:txBody>
      </p:sp>
      <p:sp>
        <p:nvSpPr>
          <p:cNvPr id="18" name="矩形: 圆角 17">
            <a:extLst>
              <a:ext uri="{FF2B5EF4-FFF2-40B4-BE49-F238E27FC236}">
                <a16:creationId xmlns:a16="http://schemas.microsoft.com/office/drawing/2014/main" id="{AA758DBB-7391-1FE2-2FCC-DD26E9C012F5}"/>
              </a:ext>
            </a:extLst>
          </p:cNvPr>
          <p:cNvSpPr/>
          <p:nvPr/>
        </p:nvSpPr>
        <p:spPr>
          <a:xfrm>
            <a:off x="8380221" y="4599470"/>
            <a:ext cx="1856509" cy="443346"/>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5C1900A4-128C-EC60-6D5F-5702CF445C6F}"/>
              </a:ext>
            </a:extLst>
          </p:cNvPr>
          <p:cNvSpPr txBox="1"/>
          <p:nvPr/>
        </p:nvSpPr>
        <p:spPr>
          <a:xfrm>
            <a:off x="1575860" y="4636477"/>
            <a:ext cx="1800493"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“望远镜”结构</a:t>
            </a:r>
          </a:p>
        </p:txBody>
      </p:sp>
      <p:sp>
        <p:nvSpPr>
          <p:cNvPr id="20" name="文本框 19">
            <a:extLst>
              <a:ext uri="{FF2B5EF4-FFF2-40B4-BE49-F238E27FC236}">
                <a16:creationId xmlns:a16="http://schemas.microsoft.com/office/drawing/2014/main" id="{92EBBE0C-B034-0D0D-6C9D-57AA963D2B2B}"/>
              </a:ext>
            </a:extLst>
          </p:cNvPr>
          <p:cNvSpPr txBox="1"/>
          <p:nvPr/>
        </p:nvSpPr>
        <p:spPr>
          <a:xfrm>
            <a:off x="8726413" y="4636477"/>
            <a:ext cx="1338828"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小型化应用</a:t>
            </a:r>
          </a:p>
        </p:txBody>
      </p:sp>
      <p:pic>
        <p:nvPicPr>
          <p:cNvPr id="25" name="图片 24">
            <a:extLst>
              <a:ext uri="{FF2B5EF4-FFF2-40B4-BE49-F238E27FC236}">
                <a16:creationId xmlns:a16="http://schemas.microsoft.com/office/drawing/2014/main" id="{A852D9BC-D0EF-1ACB-2790-592FB10B0C22}"/>
              </a:ext>
            </a:extLst>
          </p:cNvPr>
          <p:cNvPicPr>
            <a:picLocks noChangeAspect="1"/>
          </p:cNvPicPr>
          <p:nvPr/>
        </p:nvPicPr>
        <p:blipFill rotWithShape="1">
          <a:blip r:embed="rId11">
            <a:extLst>
              <a:ext uri="{28A0092B-C50C-407E-A947-70E740481C1C}">
                <a14:useLocalDpi xmlns:a14="http://schemas.microsoft.com/office/drawing/2010/main" val="0"/>
              </a:ext>
            </a:extLst>
          </a:blip>
          <a:srcRect t="28937" b="49559"/>
          <a:stretch/>
        </p:blipFill>
        <p:spPr>
          <a:xfrm>
            <a:off x="-1" y="5120516"/>
            <a:ext cx="12192000" cy="1744572"/>
          </a:xfrm>
          <a:prstGeom prst="rect">
            <a:avLst/>
          </a:prstGeom>
        </p:spPr>
      </p:pic>
      <p:sp>
        <p:nvSpPr>
          <p:cNvPr id="26" name="矩形 25">
            <a:extLst>
              <a:ext uri="{FF2B5EF4-FFF2-40B4-BE49-F238E27FC236}">
                <a16:creationId xmlns:a16="http://schemas.microsoft.com/office/drawing/2014/main" id="{6B066528-FEDD-6F29-09E3-29031C67B27E}"/>
              </a:ext>
            </a:extLst>
          </p:cNvPr>
          <p:cNvSpPr/>
          <p:nvPr/>
        </p:nvSpPr>
        <p:spPr>
          <a:xfrm>
            <a:off x="-1" y="5143401"/>
            <a:ext cx="12192001" cy="1714599"/>
          </a:xfrm>
          <a:prstGeom prst="rect">
            <a:avLst/>
          </a:prstGeom>
          <a:solidFill>
            <a:schemeClr val="tx1">
              <a:alpha val="6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310EDB02-5948-7CF8-7A0B-C8EA42AAC619}"/>
              </a:ext>
            </a:extLst>
          </p:cNvPr>
          <p:cNvSpPr txBox="1"/>
          <p:nvPr/>
        </p:nvSpPr>
        <p:spPr>
          <a:xfrm>
            <a:off x="331075" y="5426606"/>
            <a:ext cx="6707287" cy="646331"/>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以金矿为例，我国金矿的探矿深度</a:t>
            </a:r>
            <a:r>
              <a:rPr lang="en-US" altLang="zh-CN" dirty="0">
                <a:solidFill>
                  <a:schemeClr val="bg1"/>
                </a:solidFill>
                <a:latin typeface="微软雅黑" panose="020B0503020204020204" pitchFamily="34" charset="-122"/>
                <a:ea typeface="微软雅黑" panose="020B0503020204020204" pitchFamily="34" charset="-122"/>
              </a:rPr>
              <a:t>80%</a:t>
            </a:r>
            <a:r>
              <a:rPr lang="zh-CN" altLang="en-US" dirty="0">
                <a:solidFill>
                  <a:schemeClr val="bg1"/>
                </a:solidFill>
                <a:latin typeface="微软雅黑" panose="020B0503020204020204" pitchFamily="34" charset="-122"/>
                <a:ea typeface="微软雅黑" panose="020B0503020204020204" pitchFamily="34" charset="-122"/>
              </a:rPr>
              <a:t>在</a:t>
            </a:r>
            <a:r>
              <a:rPr lang="en-US" altLang="zh-CN" dirty="0">
                <a:solidFill>
                  <a:schemeClr val="bg1"/>
                </a:solidFill>
                <a:latin typeface="微软雅黑" panose="020B0503020204020204" pitchFamily="34" charset="-122"/>
                <a:ea typeface="微软雅黑" panose="020B0503020204020204" pitchFamily="34" charset="-122"/>
              </a:rPr>
              <a:t>500m</a:t>
            </a:r>
            <a:r>
              <a:rPr lang="zh-CN" altLang="en-US" dirty="0">
                <a:solidFill>
                  <a:schemeClr val="bg1"/>
                </a:solidFill>
                <a:latin typeface="微软雅黑" panose="020B0503020204020204" pitchFamily="34" charset="-122"/>
                <a:ea typeface="微软雅黑" panose="020B0503020204020204" pitchFamily="34" charset="-122"/>
              </a:rPr>
              <a:t>内，平均探矿深度在</a:t>
            </a:r>
            <a:r>
              <a:rPr lang="en-US" altLang="zh-CN" dirty="0">
                <a:solidFill>
                  <a:schemeClr val="bg1"/>
                </a:solidFill>
                <a:latin typeface="微软雅黑" panose="020B0503020204020204" pitchFamily="34" charset="-122"/>
                <a:ea typeface="微软雅黑" panose="020B0503020204020204" pitchFamily="34" charset="-122"/>
              </a:rPr>
              <a:t>300m</a:t>
            </a:r>
            <a:r>
              <a:rPr lang="zh-CN" altLang="en-US" dirty="0">
                <a:solidFill>
                  <a:schemeClr val="bg1"/>
                </a:solidFill>
                <a:latin typeface="微软雅黑" panose="020B0503020204020204" pitchFamily="34" charset="-122"/>
                <a:ea typeface="微软雅黑" panose="020B0503020204020204" pitchFamily="34" charset="-122"/>
              </a:rPr>
              <a:t>左右，缪子成像技术可以作为向深地探矿的有力手段。</a:t>
            </a:r>
          </a:p>
        </p:txBody>
      </p:sp>
      <p:sp>
        <p:nvSpPr>
          <p:cNvPr id="23" name="文本框 22">
            <a:extLst>
              <a:ext uri="{FF2B5EF4-FFF2-40B4-BE49-F238E27FC236}">
                <a16:creationId xmlns:a16="http://schemas.microsoft.com/office/drawing/2014/main" id="{CB58CF55-6CA7-DB35-0AEC-DC5A5B2C631A}"/>
              </a:ext>
            </a:extLst>
          </p:cNvPr>
          <p:cNvSpPr txBox="1"/>
          <p:nvPr/>
        </p:nvSpPr>
        <p:spPr>
          <a:xfrm>
            <a:off x="1640515" y="6384103"/>
            <a:ext cx="10694624" cy="369332"/>
          </a:xfrm>
          <a:prstGeom prst="rect">
            <a:avLst/>
          </a:prstGeom>
          <a:noFill/>
        </p:spPr>
        <p:txBody>
          <a:bodyPr wrap="square">
            <a:spAutoFit/>
          </a:bodyPr>
          <a:lstStyle/>
          <a:p>
            <a:r>
              <a:rPr lang="zh-CN" altLang="en-US" b="0" i="0" dirty="0">
                <a:solidFill>
                  <a:schemeClr val="bg1"/>
                </a:solidFill>
                <a:effectLst/>
                <a:latin typeface="微软雅黑" panose="020B0503020204020204" pitchFamily="34" charset="-122"/>
                <a:ea typeface="微软雅黑" panose="020B0503020204020204" pitchFamily="34" charset="-122"/>
              </a:rPr>
              <a:t>中国金矿资源特征及勘查方向概述</a:t>
            </a:r>
            <a:r>
              <a:rPr lang="en-US" altLang="zh-CN" b="0" i="0" dirty="0">
                <a:solidFill>
                  <a:schemeClr val="bg1"/>
                </a:solidFill>
                <a:effectLst/>
                <a:latin typeface="微软雅黑" panose="020B0503020204020204" pitchFamily="34" charset="-122"/>
                <a:ea typeface="微软雅黑" panose="020B0503020204020204" pitchFamily="34" charset="-122"/>
              </a:rPr>
              <a:t>. </a:t>
            </a:r>
            <a:r>
              <a:rPr lang="zh-CN" altLang="en-US" b="0" i="1" dirty="0">
                <a:solidFill>
                  <a:schemeClr val="bg1"/>
                </a:solidFill>
                <a:effectLst/>
                <a:latin typeface="微软雅黑" panose="020B0503020204020204" pitchFamily="34" charset="-122"/>
                <a:ea typeface="微软雅黑" panose="020B0503020204020204" pitchFamily="34" charset="-122"/>
              </a:rPr>
              <a:t>高校地质学报</a:t>
            </a:r>
            <a:r>
              <a:rPr lang="en-US" altLang="zh-CN" b="0" i="0" dirty="0">
                <a:solidFill>
                  <a:schemeClr val="bg1"/>
                </a:solidFill>
                <a:effectLst/>
                <a:latin typeface="Arial" panose="020B0604020202020204" pitchFamily="34" charset="0"/>
              </a:rPr>
              <a:t>(02),121-131. doi:10.16108/j.issn1006-7493.2019033.</a:t>
            </a:r>
            <a:endParaRPr lang="zh-CN" altLang="en-US" dirty="0">
              <a:solidFill>
                <a:schemeClr val="bg1"/>
              </a:solidFill>
            </a:endParaRPr>
          </a:p>
        </p:txBody>
      </p:sp>
      <p:sp>
        <p:nvSpPr>
          <p:cNvPr id="27" name="矩形 26">
            <a:extLst>
              <a:ext uri="{FF2B5EF4-FFF2-40B4-BE49-F238E27FC236}">
                <a16:creationId xmlns:a16="http://schemas.microsoft.com/office/drawing/2014/main" id="{F0AEEF64-BA33-FC1D-E522-806D59362F59}"/>
              </a:ext>
            </a:extLst>
          </p:cNvPr>
          <p:cNvSpPr/>
          <p:nvPr/>
        </p:nvSpPr>
        <p:spPr>
          <a:xfrm>
            <a:off x="318710" y="5353983"/>
            <a:ext cx="6599326" cy="764158"/>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直接连接符 28">
            <a:extLst>
              <a:ext uri="{FF2B5EF4-FFF2-40B4-BE49-F238E27FC236}">
                <a16:creationId xmlns:a16="http://schemas.microsoft.com/office/drawing/2014/main" id="{226E6F2A-AC7D-926A-EDCC-6AF9A9A9A2F3}"/>
              </a:ext>
            </a:extLst>
          </p:cNvPr>
          <p:cNvCxnSpPr>
            <a:endCxn id="25" idx="0"/>
          </p:cNvCxnSpPr>
          <p:nvPr/>
        </p:nvCxnSpPr>
        <p:spPr>
          <a:xfrm flipH="1">
            <a:off x="6095999" y="350982"/>
            <a:ext cx="1" cy="4769534"/>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23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D70802EB-9249-5F1F-0328-37E71E58F375}"/>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C36707A5-FD39-7947-F3FE-D8F1024B2857}"/>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EAED59A0-1D57-51DB-A7AD-669A823F9930}"/>
              </a:ext>
            </a:extLst>
          </p:cNvPr>
          <p:cNvSpPr txBox="1"/>
          <p:nvPr/>
        </p:nvSpPr>
        <p:spPr>
          <a:xfrm>
            <a:off x="488156" y="159948"/>
            <a:ext cx="2969083"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一、研究背景及意义</a:t>
            </a:r>
          </a:p>
        </p:txBody>
      </p:sp>
      <p:sp>
        <p:nvSpPr>
          <p:cNvPr id="7" name="文本框 6">
            <a:extLst>
              <a:ext uri="{FF2B5EF4-FFF2-40B4-BE49-F238E27FC236}">
                <a16:creationId xmlns:a16="http://schemas.microsoft.com/office/drawing/2014/main" id="{BAD48419-0181-BB15-C649-385BA2D92E2F}"/>
              </a:ext>
            </a:extLst>
          </p:cNvPr>
          <p:cNvSpPr txBox="1"/>
          <p:nvPr/>
        </p:nvSpPr>
        <p:spPr>
          <a:xfrm>
            <a:off x="4466810" y="206114"/>
            <a:ext cx="1627369"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国内外现状</a:t>
            </a:r>
          </a:p>
        </p:txBody>
      </p:sp>
      <p:graphicFrame>
        <p:nvGraphicFramePr>
          <p:cNvPr id="8" name="表格 7">
            <a:extLst>
              <a:ext uri="{FF2B5EF4-FFF2-40B4-BE49-F238E27FC236}">
                <a16:creationId xmlns:a16="http://schemas.microsoft.com/office/drawing/2014/main" id="{F6F9B1CB-ECA0-934E-22F8-B9863DBA4064}"/>
              </a:ext>
            </a:extLst>
          </p:cNvPr>
          <p:cNvGraphicFramePr/>
          <p:nvPr>
            <p:custDataLst>
              <p:tags r:id="rId1"/>
            </p:custDataLst>
            <p:extLst>
              <p:ext uri="{D42A27DB-BD31-4B8C-83A1-F6EECF244321}">
                <p14:modId xmlns:p14="http://schemas.microsoft.com/office/powerpoint/2010/main" val="2492673976"/>
              </p:ext>
            </p:extLst>
          </p:nvPr>
        </p:nvGraphicFramePr>
        <p:xfrm>
          <a:off x="87313" y="719138"/>
          <a:ext cx="11996736" cy="6069024"/>
        </p:xfrm>
        <a:graphic>
          <a:graphicData uri="http://schemas.openxmlformats.org/drawingml/2006/table">
            <a:tbl>
              <a:tblPr firstRow="1" bandRow="1">
                <a:tableStyleId>{5C22544A-7EE6-4342-B048-85BDC9FD1C3A}</a:tableStyleId>
              </a:tblPr>
              <a:tblGrid>
                <a:gridCol w="1010893">
                  <a:extLst>
                    <a:ext uri="{9D8B030D-6E8A-4147-A177-3AD203B41FA5}">
                      <a16:colId xmlns:a16="http://schemas.microsoft.com/office/drawing/2014/main" val="20000"/>
                    </a:ext>
                  </a:extLst>
                </a:gridCol>
                <a:gridCol w="1008988">
                  <a:extLst>
                    <a:ext uri="{9D8B030D-6E8A-4147-A177-3AD203B41FA5}">
                      <a16:colId xmlns:a16="http://schemas.microsoft.com/office/drawing/2014/main" val="20001"/>
                    </a:ext>
                  </a:extLst>
                </a:gridCol>
                <a:gridCol w="5051291">
                  <a:extLst>
                    <a:ext uri="{9D8B030D-6E8A-4147-A177-3AD203B41FA5}">
                      <a16:colId xmlns:a16="http://schemas.microsoft.com/office/drawing/2014/main" val="20002"/>
                    </a:ext>
                  </a:extLst>
                </a:gridCol>
                <a:gridCol w="2190057">
                  <a:extLst>
                    <a:ext uri="{9D8B030D-6E8A-4147-A177-3AD203B41FA5}">
                      <a16:colId xmlns:a16="http://schemas.microsoft.com/office/drawing/2014/main" val="20003"/>
                    </a:ext>
                  </a:extLst>
                </a:gridCol>
                <a:gridCol w="2735507">
                  <a:extLst>
                    <a:ext uri="{9D8B030D-6E8A-4147-A177-3AD203B41FA5}">
                      <a16:colId xmlns:a16="http://schemas.microsoft.com/office/drawing/2014/main" val="20004"/>
                    </a:ext>
                  </a:extLst>
                </a:gridCol>
              </a:tblGrid>
              <a:tr h="337167">
                <a:tc>
                  <a:txBody>
                    <a:bodyPr/>
                    <a:lstStyle/>
                    <a:p>
                      <a:pPr marL="0" algn="ctr" defTabSz="914400" rtl="0" eaLnBrk="1" latinLnBrk="0" hangingPunct="1">
                        <a:buNone/>
                      </a:pPr>
                      <a:r>
                        <a:rPr lang="zh-CN" altLang="en-US" sz="1600" b="1" kern="1200" dirty="0">
                          <a:solidFill>
                            <a:schemeClr val="lt1"/>
                          </a:solidFill>
                          <a:latin typeface="微软雅黑" panose="020B0503020204020204" charset="-122"/>
                          <a:ea typeface="微软雅黑" panose="020B0503020204020204" charset="-122"/>
                          <a:cs typeface="+mn-cs"/>
                        </a:rPr>
                        <a:t>成像原理</a:t>
                      </a:r>
                    </a:p>
                  </a:txBody>
                  <a:tcPr marL="91438" marR="91438" marT="45718" marB="45718">
                    <a:lnB>
                      <a:noFill/>
                    </a:lnB>
                  </a:tcPr>
                </a:tc>
                <a:tc>
                  <a:txBody>
                    <a:bodyPr/>
                    <a:lstStyle/>
                    <a:p>
                      <a:pPr marL="0" algn="ctr" defTabSz="914400" rtl="0" eaLnBrk="1" latinLnBrk="0" hangingPunct="1">
                        <a:buNone/>
                      </a:pPr>
                      <a:r>
                        <a:rPr lang="zh-CN" altLang="en-US" sz="1600" b="1" kern="1200" dirty="0">
                          <a:solidFill>
                            <a:schemeClr val="lt1"/>
                          </a:solidFill>
                          <a:latin typeface="微软雅黑" panose="020B0503020204020204" charset="-122"/>
                          <a:ea typeface="微软雅黑" panose="020B0503020204020204" charset="-122"/>
                          <a:cs typeface="+mn-cs"/>
                        </a:rPr>
                        <a:t>国家</a:t>
                      </a:r>
                    </a:p>
                  </a:txBody>
                  <a:tcPr marL="91438" marR="91438" marT="45718" marB="45718">
                    <a:lnB>
                      <a:noFill/>
                    </a:lnB>
                  </a:tcPr>
                </a:tc>
                <a:tc>
                  <a:txBody>
                    <a:bodyPr/>
                    <a:lstStyle/>
                    <a:p>
                      <a:pPr marL="0" algn="ctr" defTabSz="914400" rtl="0" eaLnBrk="1" latinLnBrk="0" hangingPunct="1">
                        <a:buNone/>
                      </a:pPr>
                      <a:r>
                        <a:rPr lang="zh-CN" altLang="en-US" sz="1600" b="1" kern="1200" dirty="0">
                          <a:solidFill>
                            <a:schemeClr val="lt1"/>
                          </a:solidFill>
                          <a:latin typeface="微软雅黑" panose="020B0503020204020204" charset="-122"/>
                          <a:ea typeface="微软雅黑" panose="020B0503020204020204" charset="-122"/>
                          <a:cs typeface="+mn-cs"/>
                        </a:rPr>
                        <a:t>团队</a:t>
                      </a:r>
                    </a:p>
                  </a:txBody>
                  <a:tcPr marL="91438" marR="91438" marT="45718" marB="45718"/>
                </a:tc>
                <a:tc>
                  <a:txBody>
                    <a:bodyPr/>
                    <a:lstStyle/>
                    <a:p>
                      <a:pPr marL="0" algn="ctr" defTabSz="914400" rtl="0" eaLnBrk="1" latinLnBrk="0" hangingPunct="1">
                        <a:buNone/>
                      </a:pPr>
                      <a:r>
                        <a:rPr lang="zh-CN" altLang="en-US" sz="1600" b="1" kern="1200" dirty="0">
                          <a:solidFill>
                            <a:schemeClr val="lt1"/>
                          </a:solidFill>
                          <a:latin typeface="微软雅黑" panose="020B0503020204020204" charset="-122"/>
                          <a:ea typeface="微软雅黑" panose="020B0503020204020204" charset="-122"/>
                          <a:cs typeface="+mn-cs"/>
                        </a:rPr>
                        <a:t>探测器</a:t>
                      </a:r>
                    </a:p>
                  </a:txBody>
                  <a:tcPr marL="91438" marR="91438" marT="45718" marB="45718"/>
                </a:tc>
                <a:tc>
                  <a:txBody>
                    <a:bodyPr/>
                    <a:lstStyle/>
                    <a:p>
                      <a:pPr marL="0" algn="ctr" defTabSz="914400" rtl="0" eaLnBrk="1" latinLnBrk="0" hangingPunct="1">
                        <a:buNone/>
                      </a:pPr>
                      <a:r>
                        <a:rPr lang="zh-CN" altLang="en-US" sz="1600" b="1" kern="1200" dirty="0">
                          <a:solidFill>
                            <a:schemeClr val="lt1"/>
                          </a:solidFill>
                          <a:latin typeface="微软雅黑" panose="020B0503020204020204" charset="-122"/>
                          <a:ea typeface="微软雅黑" panose="020B0503020204020204" charset="-122"/>
                          <a:cs typeface="+mn-cs"/>
                        </a:rPr>
                        <a:t>测量对象</a:t>
                      </a:r>
                    </a:p>
                  </a:txBody>
                  <a:tcPr marL="91438" marR="91438" marT="45718" marB="45718"/>
                </a:tc>
                <a:extLst>
                  <a:ext uri="{0D108BD9-81ED-4DB2-BD59-A6C34878D82A}">
                    <a16:rowId xmlns:a16="http://schemas.microsoft.com/office/drawing/2014/main" val="10000"/>
                  </a:ext>
                </a:extLst>
              </a:tr>
              <a:tr h="337167">
                <a:tc rowSpan="17">
                  <a:txBody>
                    <a:bodyPr/>
                    <a:lstStyle/>
                    <a:p>
                      <a:pPr algn="ctr">
                        <a:buNone/>
                      </a:pPr>
                      <a:r>
                        <a:rPr lang="zh-CN" altLang="en-US" sz="1800" b="1" dirty="0">
                          <a:latin typeface="微软雅黑" panose="020B0503020204020204" charset="-122"/>
                          <a:ea typeface="微软雅黑" panose="020B0503020204020204" charset="-122"/>
                        </a:rPr>
                        <a:t>透射</a:t>
                      </a:r>
                    </a:p>
                    <a:p>
                      <a:pPr algn="ctr">
                        <a:buNone/>
                      </a:pPr>
                      <a:r>
                        <a:rPr lang="zh-CN" altLang="en-US" sz="1800" b="1" dirty="0">
                          <a:latin typeface="微软雅黑" panose="020B0503020204020204" charset="-122"/>
                          <a:ea typeface="微软雅黑" panose="020B0503020204020204" charset="-122"/>
                        </a:rPr>
                        <a:t>成像</a:t>
                      </a:r>
                    </a:p>
                  </a:txBody>
                  <a:tcPr marL="91438" marR="91438" marT="45718" marB="45718" anchor="ctr">
                    <a:lnT>
                      <a:noFill/>
                    </a:lnT>
                    <a:solidFill>
                      <a:srgbClr val="CFD5EA"/>
                    </a:solidFill>
                  </a:tcPr>
                </a:tc>
                <a:tc>
                  <a:txBody>
                    <a:bodyPr/>
                    <a:lstStyle/>
                    <a:p>
                      <a:pPr algn="ctr">
                        <a:buNone/>
                      </a:pPr>
                      <a:r>
                        <a:rPr lang="zh-CN" altLang="en-US" sz="1600" b="1" dirty="0">
                          <a:latin typeface="微软雅黑" panose="020B0503020204020204" charset="-122"/>
                          <a:ea typeface="微软雅黑" panose="020B0503020204020204" charset="-122"/>
                        </a:rPr>
                        <a:t>英国</a:t>
                      </a:r>
                    </a:p>
                  </a:txBody>
                  <a:tcPr marL="91438" marR="91438" marT="45718" marB="45718">
                    <a:lnT>
                      <a:noFill/>
                    </a:lnT>
                  </a:tcPr>
                </a:tc>
                <a:tc>
                  <a:txBody>
                    <a:bodyPr/>
                    <a:lstStyle/>
                    <a:p>
                      <a:pPr algn="ctr">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University</a:t>
                      </a:r>
                      <a:r>
                        <a:rPr lang="zh-CN" altLang="en-US" sz="1600" b="1" kern="0" dirty="0">
                          <a:effectLst/>
                          <a:latin typeface="微软雅黑" panose="020B0503020204020204" charset="-122"/>
                          <a:ea typeface="微软雅黑" panose="020B0503020204020204" charset="-122"/>
                          <a:sym typeface="+mn-ea"/>
                        </a:rPr>
                        <a:t> of Sheffield</a:t>
                      </a:r>
                      <a:endParaRPr lang="zh-CN" altLang="en-US" sz="1600" b="1" kern="0" dirty="0">
                        <a:effectLst/>
                        <a:latin typeface="微软雅黑" panose="020B0503020204020204" charset="-122"/>
                        <a:ea typeface="微软雅黑" panose="020B0503020204020204" charset="-122"/>
                        <a:cs typeface="Times New Roman" panose="02020603050405020304" pitchFamily="18" charset="0"/>
                        <a:sym typeface="+mn-ea"/>
                      </a:endParaRPr>
                    </a:p>
                  </a:txBody>
                  <a:tcPr marL="91438" marR="91438" marT="45718" marB="45718"/>
                </a:tc>
                <a:tc>
                  <a:txBody>
                    <a:bodyPr/>
                    <a:lstStyle/>
                    <a:p>
                      <a:pPr algn="ctr">
                        <a:buNone/>
                      </a:pPr>
                      <a:r>
                        <a:rPr lang="zh-CN" altLang="en-US" sz="1600" b="1" kern="0" dirty="0">
                          <a:effectLst/>
                          <a:latin typeface="微软雅黑" panose="020B0503020204020204" charset="-122"/>
                          <a:ea typeface="微软雅黑" panose="020B0503020204020204" charset="-122"/>
                          <a:cs typeface="Times New Roman" panose="02020603050405020304" pitchFamily="18" charset="0"/>
                          <a:sym typeface="+mn-ea"/>
                        </a:rPr>
                        <a:t>塑料闪烁体</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监测地下储存的</a:t>
                      </a:r>
                      <a:r>
                        <a:rPr lang="en-US" altLang="zh-CN" sz="1600" b="1" kern="1200" dirty="0">
                          <a:solidFill>
                            <a:schemeClr val="dk1"/>
                          </a:solidFill>
                          <a:latin typeface="微软雅黑" panose="020B0503020204020204" charset="-122"/>
                          <a:ea typeface="微软雅黑" panose="020B0503020204020204" charset="-122"/>
                          <a:cs typeface="+mn-cs"/>
                        </a:rPr>
                        <a:t>CO2</a:t>
                      </a:r>
                    </a:p>
                  </a:txBody>
                  <a:tcPr marL="91438" marR="91438" marT="45718" marB="45718"/>
                </a:tc>
                <a:extLst>
                  <a:ext uri="{0D108BD9-81ED-4DB2-BD59-A6C34878D82A}">
                    <a16:rowId xmlns:a16="http://schemas.microsoft.com/office/drawing/2014/main" val="10001"/>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意大利</a:t>
                      </a:r>
                    </a:p>
                  </a:txBody>
                  <a:tcPr marL="91438" marR="91438" marT="45718" marB="45718"/>
                </a:tc>
                <a:tc>
                  <a:txBody>
                    <a:bodyPr/>
                    <a:lstStyle/>
                    <a:p>
                      <a:pPr marL="0" algn="ctr" defTabSz="914400" rtl="0" eaLnBrk="1" latinLnBrk="0" hangingPunct="1">
                        <a:buNone/>
                      </a:pPr>
                      <a:r>
                        <a:rPr lang="en-US" sz="1600" b="1" kern="1200" dirty="0">
                          <a:solidFill>
                            <a:schemeClr val="dk1"/>
                          </a:solidFill>
                          <a:latin typeface="微软雅黑" panose="020B0503020204020204" charset="-122"/>
                          <a:ea typeface="微软雅黑" panose="020B0503020204020204" charset="-122"/>
                          <a:cs typeface="+mn-cs"/>
                          <a:sym typeface="+mn-ea"/>
                        </a:rPr>
                        <a:t>INFN-Napoli</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a:t>
                      </a:r>
                      <a:endParaRPr 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火山</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extLst>
                  <a:ext uri="{0D108BD9-81ED-4DB2-BD59-A6C34878D82A}">
                    <a16:rowId xmlns:a16="http://schemas.microsoft.com/office/drawing/2014/main" val="10002"/>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日本</a:t>
                      </a:r>
                    </a:p>
                  </a:txBody>
                  <a:tcPr marL="91438" marR="91438" marT="45718" marB="45718"/>
                </a:tc>
                <a:tc>
                  <a:txBody>
                    <a:bodyPr/>
                    <a:lstStyle/>
                    <a:p>
                      <a:pPr marL="0" algn="ctr" defTabSz="914400" rtl="0" eaLnBrk="1" latinLnBrk="0" hangingPunct="1">
                        <a:buNone/>
                      </a:pPr>
                      <a:r>
                        <a:rPr lang="en-US" sz="1600" b="1" kern="1200" dirty="0">
                          <a:solidFill>
                            <a:schemeClr val="dk1"/>
                          </a:solidFill>
                          <a:latin typeface="微软雅黑" panose="020B0503020204020204" charset="-122"/>
                          <a:ea typeface="微软雅黑" panose="020B0503020204020204" charset="-122"/>
                          <a:cs typeface="+mn-cs"/>
                          <a:sym typeface="+mn-ea"/>
                        </a:rPr>
                        <a:t>Tsukuba University</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核乳胶</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胡夫金字塔</a:t>
                      </a:r>
                      <a:r>
                        <a:rPr lang="en-US" altLang="zh-CN" sz="1600" b="1" kern="1200" dirty="0">
                          <a:solidFill>
                            <a:schemeClr val="dk1"/>
                          </a:solidFill>
                          <a:latin typeface="微软雅黑" panose="020B0503020204020204" charset="-122"/>
                          <a:ea typeface="微软雅黑" panose="020B0503020204020204" charset="-122"/>
                          <a:cs typeface="+mn-cs"/>
                        </a:rPr>
                        <a:t> </a:t>
                      </a:r>
                    </a:p>
                  </a:txBody>
                  <a:tcPr marL="91438" marR="91438" marT="45718" marB="45718"/>
                </a:tc>
                <a:extLst>
                  <a:ext uri="{0D108BD9-81ED-4DB2-BD59-A6C34878D82A}">
                    <a16:rowId xmlns:a16="http://schemas.microsoft.com/office/drawing/2014/main" val="10003"/>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美国</a:t>
                      </a:r>
                    </a:p>
                  </a:txBody>
                  <a:tcPr marL="91438" marR="91438" marT="45718" marB="45718"/>
                </a:tc>
                <a:tc>
                  <a:txBody>
                    <a:bodyPr/>
                    <a:lstStyle/>
                    <a:p>
                      <a:pPr marL="0" algn="ctr" defTabSz="914400" rtl="0" eaLnBrk="1" latinLnBrk="0" hangingPunct="1">
                        <a:buNone/>
                      </a:pPr>
                      <a:r>
                        <a:rPr lang="en-US" sz="1600" b="1" kern="1200" dirty="0">
                          <a:solidFill>
                            <a:schemeClr val="dk1"/>
                          </a:solidFill>
                          <a:latin typeface="微软雅黑" panose="020B0503020204020204" charset="-122"/>
                          <a:ea typeface="微软雅黑" panose="020B0503020204020204" charset="-122"/>
                          <a:cs typeface="+mn-cs"/>
                          <a:sym typeface="+mn-ea"/>
                        </a:rPr>
                        <a:t>Univ. of Texas at Austin</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考古</a:t>
                      </a:r>
                    </a:p>
                  </a:txBody>
                  <a:tcPr marL="91438" marR="91438" marT="45718" marB="45718"/>
                </a:tc>
                <a:extLst>
                  <a:ext uri="{0D108BD9-81ED-4DB2-BD59-A6C34878D82A}">
                    <a16:rowId xmlns:a16="http://schemas.microsoft.com/office/drawing/2014/main" val="10004"/>
                  </a:ext>
                </a:extLst>
              </a:tr>
              <a:tr h="337185">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北京师范大学</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a:t>
                      </a:r>
                      <a:endParaRPr lang="en-US" altLang="en-US"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秦始皇陵</a:t>
                      </a:r>
                    </a:p>
                  </a:txBody>
                  <a:tcPr marL="91438" marR="91438" marT="45718" marB="45718"/>
                </a:tc>
                <a:extLst>
                  <a:ext uri="{0D108BD9-81ED-4DB2-BD59-A6C34878D82A}">
                    <a16:rowId xmlns:a16="http://schemas.microsoft.com/office/drawing/2014/main" val="10005"/>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600" b="1" kern="1200" dirty="0" err="1">
                          <a:solidFill>
                            <a:schemeClr val="dk1"/>
                          </a:solidFill>
                          <a:latin typeface="微软雅黑" panose="020B0503020204020204" charset="-122"/>
                          <a:ea typeface="微软雅黑" panose="020B0503020204020204" charset="-122"/>
                          <a:cs typeface="+mn-cs"/>
                          <a:sym typeface="+mn-ea"/>
                        </a:rPr>
                        <a:t>中国空间技术研究院</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algn="ctr">
                        <a:buNone/>
                      </a:pPr>
                      <a:r>
                        <a:rPr lang="zh-CN" altLang="zh-CN" sz="1600" b="1" kern="1200" dirty="0">
                          <a:solidFill>
                            <a:schemeClr val="dk1"/>
                          </a:solidFill>
                          <a:latin typeface="微软雅黑" panose="020B0503020204020204" charset="-122"/>
                          <a:ea typeface="微软雅黑" panose="020B0503020204020204" charset="-122"/>
                          <a:cs typeface="+mn-cs"/>
                          <a:sym typeface="+mn-ea"/>
                        </a:rPr>
                        <a:t>五大连池火山、常熟隧道</a:t>
                      </a:r>
                      <a:r>
                        <a:rPr lang="en-US" altLang="zh-CN" sz="1400" b="1" kern="0" dirty="0">
                          <a:effectLst/>
                          <a:sym typeface="+mn-ea"/>
                        </a:rPr>
                        <a:t> </a:t>
                      </a:r>
                      <a:endParaRPr lang="zh-CN" altLang="en-US" sz="1600" b="1" dirty="0">
                        <a:latin typeface="微软雅黑" panose="020B0503020204020204" charset="-122"/>
                        <a:ea typeface="微软雅黑" panose="020B0503020204020204" charset="-122"/>
                      </a:endParaRPr>
                    </a:p>
                  </a:txBody>
                  <a:tcPr marL="91438" marR="91438" marT="45718" marB="45718"/>
                </a:tc>
                <a:extLst>
                  <a:ext uri="{0D108BD9-81ED-4DB2-BD59-A6C34878D82A}">
                    <a16:rowId xmlns:a16="http://schemas.microsoft.com/office/drawing/2014/main" val="10006"/>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南方科技大学</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小型塑料闪烁体</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algn="ctr">
                        <a:buNone/>
                      </a:pPr>
                      <a:r>
                        <a:rPr lang="zh-CN" altLang="en-US" sz="1600" b="1" dirty="0">
                          <a:latin typeface="微软雅黑" panose="020B0503020204020204" charset="-122"/>
                          <a:ea typeface="微软雅黑" panose="020B0503020204020204" charset="-122"/>
                        </a:rPr>
                        <a:t>隧道</a:t>
                      </a:r>
                    </a:p>
                  </a:txBody>
                  <a:tcPr marL="91438" marR="91438" marT="45718" marB="45718"/>
                </a:tc>
                <a:extLst>
                  <a:ext uri="{0D108BD9-81ED-4DB2-BD59-A6C34878D82A}">
                    <a16:rowId xmlns:a16="http://schemas.microsoft.com/office/drawing/2014/main" val="10007"/>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兰州大学</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algn="ctr">
                        <a:buNone/>
                      </a:pPr>
                      <a:r>
                        <a:rPr lang="zh-CN" altLang="en-US" sz="1600" b="1" dirty="0">
                          <a:latin typeface="微软雅黑" panose="020B0503020204020204" charset="-122"/>
                          <a:ea typeface="微软雅黑" panose="020B0503020204020204" charset="-122"/>
                          <a:sym typeface="+mn-ea"/>
                        </a:rPr>
                        <a:t>西安古城墙</a:t>
                      </a:r>
                      <a:endParaRPr lang="zh-CN" altLang="en-US" sz="1600" b="1" dirty="0">
                        <a:latin typeface="微软雅黑" panose="020B0503020204020204" charset="-122"/>
                        <a:ea typeface="微软雅黑" panose="020B0503020204020204" charset="-122"/>
                      </a:endParaRPr>
                    </a:p>
                  </a:txBody>
                  <a:tcPr marL="91438" marR="91438" marT="45718" marB="45718"/>
                </a:tc>
                <a:extLst>
                  <a:ext uri="{0D108BD9-81ED-4DB2-BD59-A6C34878D82A}">
                    <a16:rowId xmlns:a16="http://schemas.microsoft.com/office/drawing/2014/main" val="10008"/>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中国科学技术大学</a:t>
                      </a:r>
                      <a:endParaRPr lang="en-US" altLang="zh-CN" sz="1600" b="1" kern="1200" dirty="0">
                        <a:solidFill>
                          <a:schemeClr val="dk1"/>
                        </a:solidFill>
                        <a:latin typeface="微软雅黑" panose="020B0503020204020204" charset="-122"/>
                        <a:ea typeface="微软雅黑" panose="020B0503020204020204" charset="-122"/>
                        <a:cs typeface="+mn-cs"/>
                        <a:sym typeface="+mn-ea"/>
                      </a:endParaRP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600" b="1" kern="1200" dirty="0">
                          <a:solidFill>
                            <a:schemeClr val="dk1"/>
                          </a:solidFill>
                          <a:latin typeface="微软雅黑" panose="020B0503020204020204" charset="-122"/>
                          <a:ea typeface="微软雅黑" panose="020B0503020204020204" charset="-122"/>
                          <a:cs typeface="+mn-cs"/>
                          <a:sym typeface="+mn-ea"/>
                        </a:rPr>
                        <a:t>Micromegas</a:t>
                      </a:r>
                    </a:p>
                  </a:txBody>
                  <a:tcPr marL="91438" marR="91438" marT="45718" marB="45718"/>
                </a:tc>
                <a:tc>
                  <a:txBody>
                    <a:bodyPr/>
                    <a:lstStyle/>
                    <a:p>
                      <a:pPr algn="ctr">
                        <a:buNone/>
                      </a:pPr>
                      <a:r>
                        <a:rPr lang="zh-CN" altLang="en-US" sz="1600" b="1" dirty="0">
                          <a:latin typeface="微软雅黑" panose="020B0503020204020204" charset="-122"/>
                          <a:ea typeface="微软雅黑" panose="020B0503020204020204" charset="-122"/>
                        </a:rPr>
                        <a:t>建筑楼、大蜀山</a:t>
                      </a:r>
                    </a:p>
                  </a:txBody>
                  <a:tcPr marL="91438" marR="91438" marT="45718" marB="45718"/>
                </a:tc>
                <a:extLst>
                  <a:ext uri="{0D108BD9-81ED-4DB2-BD59-A6C34878D82A}">
                    <a16:rowId xmlns:a16="http://schemas.microsoft.com/office/drawing/2014/main" val="10009"/>
                  </a:ext>
                </a:extLst>
              </a:tr>
              <a:tr h="337167">
                <a:tc vMerge="1">
                  <a:txBody>
                    <a:bodyPr/>
                    <a:lstStyle/>
                    <a:p>
                      <a:endParaRPr lang="zh-CN"/>
                    </a:p>
                  </a:txBody>
                  <a:tcPr anchor="ct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中国</a:t>
                      </a:r>
                    </a:p>
                  </a:txBody>
                  <a:tcPr marL="91438" marR="91438" marT="45718" marB="45718" anchor="ctr"/>
                </a:tc>
                <a:tc>
                  <a:txBody>
                    <a:bodyPr/>
                    <a:lstStyle/>
                    <a:p>
                      <a:pPr marL="0" algn="ctr" defTabSz="914400" rtl="0" eaLnBrk="1" latinLnBrk="0" hangingPunct="1">
                        <a:buNone/>
                      </a:pPr>
                      <a:r>
                        <a:rPr lang="zh-CN" altLang="en-US" sz="1600" b="1" dirty="0">
                          <a:latin typeface="微软雅黑" panose="020B0503020204020204" charset="-122"/>
                          <a:ea typeface="微软雅黑" panose="020B0503020204020204" charset="-122"/>
                          <a:sym typeface="+mn-ea"/>
                        </a:rPr>
                        <a:t>中山大学</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tc>
                <a:tc>
                  <a:txBody>
                    <a:bodyPr/>
                    <a:lstStyle/>
                    <a:p>
                      <a:pPr marL="0" algn="ctr" defTabSz="914400" rtl="0" eaLnBrk="1" latinLnBrk="0" hangingPunct="1">
                        <a:buNone/>
                      </a:pPr>
                      <a:r>
                        <a:rPr lang="zh-CN" altLang="en-US" sz="1600" b="1" dirty="0">
                          <a:latin typeface="微软雅黑" panose="020B0503020204020204" charset="-122"/>
                          <a:ea typeface="微软雅黑" panose="020B0503020204020204" charset="-122"/>
                          <a:sym typeface="+mn-ea"/>
                        </a:rPr>
                        <a:t>塑料闪烁体</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nchor="ctr"/>
                </a:tc>
                <a:tc>
                  <a:txBody>
                    <a:bodyPr/>
                    <a:lstStyle/>
                    <a:p>
                      <a:pPr marL="0" algn="ctr" defTabSz="914400" rtl="0" eaLnBrk="1" latinLnBrk="0" hangingPunct="1">
                        <a:buNone/>
                      </a:pPr>
                      <a:r>
                        <a:rPr lang="zh-CN" altLang="en-US" sz="1600" b="1" dirty="0">
                          <a:latin typeface="微软雅黑" panose="020B0503020204020204" charset="-122"/>
                          <a:ea typeface="微软雅黑" panose="020B0503020204020204" charset="-122"/>
                          <a:sym typeface="+mn-ea"/>
                        </a:rPr>
                        <a:t>隧道上方岩石</a:t>
                      </a:r>
                    </a:p>
                  </a:txBody>
                  <a:tcPr marL="91438" marR="91438" marT="45718" marB="45718" anchor="ctr"/>
                </a:tc>
                <a:extLst>
                  <a:ext uri="{0D108BD9-81ED-4DB2-BD59-A6C34878D82A}">
                    <a16:rowId xmlns:a16="http://schemas.microsoft.com/office/drawing/2014/main" val="10010"/>
                  </a:ext>
                </a:extLst>
              </a:tr>
              <a:tr h="337167">
                <a:tc vMerge="1">
                  <a:txBody>
                    <a:bodyPr/>
                    <a:lstStyle/>
                    <a:p>
                      <a:endParaRPr lang="zh-CN"/>
                    </a:p>
                  </a:txBody>
                  <a:tcPr anchor="ct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加拿大</a:t>
                      </a:r>
                    </a:p>
                  </a:txBody>
                  <a:tcPr marL="91438" marR="91438" marT="45718" marB="45718" anchor="ctr"/>
                </a:tc>
                <a:tc>
                  <a:txBody>
                    <a:bodyPr/>
                    <a:lstStyle/>
                    <a:p>
                      <a:pPr marL="0" algn="ctr" defTabSz="914400" rtl="0" eaLnBrk="1" latinLnBrk="0" hangingPunct="1">
                        <a:buNone/>
                      </a:pPr>
                      <a:r>
                        <a:rPr lang="en-US" altLang="zh-CN" sz="1600" b="1" kern="1200" dirty="0">
                          <a:solidFill>
                            <a:schemeClr val="dk1"/>
                          </a:solidFill>
                          <a:latin typeface="微软雅黑" panose="020B0503020204020204" charset="-122"/>
                          <a:ea typeface="微软雅黑" panose="020B0503020204020204" charset="-122"/>
                          <a:cs typeface="+mn-cs"/>
                        </a:rPr>
                        <a:t>University of British Columbia</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塑料闪烁体</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矿物勘探</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nchor="ctr"/>
                </a:tc>
                <a:extLst>
                  <a:ext uri="{0D108BD9-81ED-4DB2-BD59-A6C34878D82A}">
                    <a16:rowId xmlns:a16="http://schemas.microsoft.com/office/drawing/2014/main" val="10011"/>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日本</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东京大学</a:t>
                      </a:r>
                    </a:p>
                  </a:txBody>
                  <a:tcPr marL="91438" marR="91438" marT="45718" marB="45718"/>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charset="-122"/>
                          <a:ea typeface="微软雅黑" panose="020B0503020204020204" charset="-122"/>
                          <a:cs typeface="+mn-cs"/>
                          <a:sym typeface="+mn-ea"/>
                        </a:rPr>
                        <a:t>塑料闪烁体条</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地下水位监测</a:t>
                      </a:r>
                    </a:p>
                  </a:txBody>
                  <a:tcPr marL="91438" marR="91438" marT="45718" marB="45718"/>
                </a:tc>
                <a:extLst>
                  <a:ext uri="{0D108BD9-81ED-4DB2-BD59-A6C34878D82A}">
                    <a16:rowId xmlns:a16="http://schemas.microsoft.com/office/drawing/2014/main" val="10012"/>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意大利</a:t>
                      </a:r>
                    </a:p>
                  </a:txBody>
                  <a:tcPr marL="91438" marR="91438" marT="45718" marB="45718"/>
                </a:tc>
                <a:tc>
                  <a:txBody>
                    <a:bodyPr/>
                    <a:lstStyle/>
                    <a:p>
                      <a:pPr marL="0" algn="ctr" defTabSz="914400" rtl="0" eaLnBrk="1" latinLnBrk="0" hangingPunct="1">
                        <a:buNone/>
                      </a:pPr>
                      <a:r>
                        <a:rPr lang="en-US" altLang="zh-CN" sz="1600" b="1" kern="1200" dirty="0">
                          <a:solidFill>
                            <a:schemeClr val="dk1"/>
                          </a:solidFill>
                          <a:latin typeface="微软雅黑" panose="020B0503020204020204" charset="-122"/>
                          <a:ea typeface="微软雅黑" panose="020B0503020204020204" charset="-122"/>
                          <a:cs typeface="+mn-cs"/>
                        </a:rPr>
                        <a:t>University of Naples Federico II</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塑料闪烁体</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地下未知空腔</a:t>
                      </a:r>
                    </a:p>
                  </a:txBody>
                  <a:tcPr marL="91438" marR="91438" marT="45718" marB="45718"/>
                </a:tc>
                <a:extLst>
                  <a:ext uri="{0D108BD9-81ED-4DB2-BD59-A6C34878D82A}">
                    <a16:rowId xmlns:a16="http://schemas.microsoft.com/office/drawing/2014/main" val="10013"/>
                  </a:ext>
                </a:extLst>
              </a:tr>
              <a:tr h="337167">
                <a:tc vMerge="1">
                  <a:txBody>
                    <a:bodyPr/>
                    <a:lstStyle/>
                    <a:p>
                      <a:endParaRPr lang="zh-CN"/>
                    </a:p>
                  </a:txBody>
                  <a:tcP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意大利</a:t>
                      </a:r>
                    </a:p>
                  </a:txBody>
                  <a:tcPr marL="91438" marR="91438" marT="45718" marB="45718"/>
                </a:tc>
                <a:tc>
                  <a:txBody>
                    <a:bodyPr/>
                    <a:lstStyle/>
                    <a:p>
                      <a:pPr marL="0" algn="ctr" defTabSz="914400" rtl="0" eaLnBrk="1" latinLnBrk="0" hangingPunct="1">
                        <a:buNone/>
                      </a:pPr>
                      <a:r>
                        <a:rPr lang="en-US" altLang="zh-CN" sz="1600" b="1" kern="1200" dirty="0">
                          <a:solidFill>
                            <a:schemeClr val="dk1"/>
                          </a:solidFill>
                          <a:latin typeface="微软雅黑" panose="020B0503020204020204" charset="-122"/>
                          <a:ea typeface="微软雅黑" panose="020B0503020204020204" charset="-122"/>
                          <a:cs typeface="+mn-cs"/>
                        </a:rPr>
                        <a:t>University of Padua</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塑料闪烁体</a:t>
                      </a: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高炉</a:t>
                      </a:r>
                    </a:p>
                  </a:txBody>
                  <a:tcPr marL="91438" marR="91438" marT="45718" marB="45718"/>
                </a:tc>
                <a:extLst>
                  <a:ext uri="{0D108BD9-81ED-4DB2-BD59-A6C34878D82A}">
                    <a16:rowId xmlns:a16="http://schemas.microsoft.com/office/drawing/2014/main" val="10014"/>
                  </a:ext>
                </a:extLst>
              </a:tr>
              <a:tr h="337167">
                <a:tc vMerge="1">
                  <a:txBody>
                    <a:bodyPr/>
                    <a:lstStyle/>
                    <a:p>
                      <a:endParaRPr lang="zh-CN"/>
                    </a:p>
                  </a:txBody>
                  <a:tcPr anchor="ct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法国</a:t>
                      </a:r>
                    </a:p>
                  </a:txBody>
                  <a:tcPr marL="91438" marR="91438" marT="45718" marB="45718" anchor="ctr"/>
                </a:tc>
                <a:tc>
                  <a:txBody>
                    <a:bodyPr/>
                    <a:lstStyle/>
                    <a:p>
                      <a:pPr marL="0" algn="ctr" defTabSz="914400" rtl="0" eaLnBrk="1" latinLnBrk="0" hangingPunct="1">
                        <a:buNone/>
                      </a:pPr>
                      <a:r>
                        <a:rPr lang="en-US" altLang="zh-CN" sz="1600" b="1" kern="1200" dirty="0">
                          <a:solidFill>
                            <a:schemeClr val="dk1"/>
                          </a:solidFill>
                          <a:latin typeface="微软雅黑" panose="020B0503020204020204" charset="-122"/>
                          <a:ea typeface="微软雅黑" panose="020B0503020204020204" charset="-122"/>
                          <a:cs typeface="+mn-cs"/>
                        </a:rPr>
                        <a:t>CNRS and Avignon University</a:t>
                      </a:r>
                      <a:endParaRPr lang="zh-CN" altLang="en-US"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液体闪烁体</a:t>
                      </a: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地下水资源</a:t>
                      </a:r>
                      <a:endParaRPr lang="en-US" altLang="zh-CN"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nchor="ctr"/>
                </a:tc>
                <a:extLst>
                  <a:ext uri="{0D108BD9-81ED-4DB2-BD59-A6C34878D82A}">
                    <a16:rowId xmlns:a16="http://schemas.microsoft.com/office/drawing/2014/main" val="10015"/>
                  </a:ext>
                </a:extLst>
              </a:tr>
              <a:tr h="337167">
                <a:tc vMerge="1">
                  <a:txBody>
                    <a:bodyPr/>
                    <a:lstStyle/>
                    <a:p>
                      <a:endParaRPr lang="zh-CN"/>
                    </a:p>
                  </a:txBody>
                  <a:tcPr anchor="ct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瑞士</a:t>
                      </a:r>
                    </a:p>
                  </a:txBody>
                  <a:tcPr marL="91438" marR="91438" marT="45718" marB="45718" anchor="ctr"/>
                </a:tc>
                <a:tc>
                  <a:txBody>
                    <a:bodyPr/>
                    <a:lstStyle/>
                    <a:p>
                      <a:pPr marL="0" algn="ctr" defTabSz="914400" rtl="0" eaLnBrk="1" latinLnBrk="0" hangingPunct="1">
                        <a:buNone/>
                      </a:pPr>
                      <a:r>
                        <a:rPr lang="en-US" altLang="zh-CN" sz="1600" b="1" kern="1200" dirty="0">
                          <a:solidFill>
                            <a:schemeClr val="dk1"/>
                          </a:solidFill>
                          <a:latin typeface="微软雅黑" panose="020B0503020204020204" charset="-122"/>
                          <a:ea typeface="微软雅黑" panose="020B0503020204020204" charset="-122"/>
                          <a:cs typeface="+mn-cs"/>
                        </a:rPr>
                        <a:t>Laboratory for High-Energy Physics </a:t>
                      </a:r>
                      <a:endParaRPr lang="zh-CN" altLang="en-US" sz="1600" b="1" kern="1200" dirty="0">
                        <a:solidFill>
                          <a:schemeClr val="dk1"/>
                        </a:solidFill>
                        <a:latin typeface="微软雅黑" panose="020B0503020204020204" charset="-122"/>
                        <a:ea typeface="微软雅黑" panose="020B0503020204020204" charset="-122"/>
                        <a:cs typeface="+mn-cs"/>
                      </a:endParaRP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核乳胶</a:t>
                      </a: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冰川下隐藏的地形</a:t>
                      </a:r>
                    </a:p>
                  </a:txBody>
                  <a:tcPr marL="91438" marR="91438" marT="45718" marB="45718" anchor="ctr"/>
                </a:tc>
                <a:extLst>
                  <a:ext uri="{0D108BD9-81ED-4DB2-BD59-A6C34878D82A}">
                    <a16:rowId xmlns:a16="http://schemas.microsoft.com/office/drawing/2014/main" val="10016"/>
                  </a:ext>
                </a:extLst>
              </a:tr>
              <a:tr h="337167">
                <a:tc vMerge="1">
                  <a:txBody>
                    <a:bodyPr/>
                    <a:lstStyle/>
                    <a:p>
                      <a:endParaRPr lang="zh-CN"/>
                    </a:p>
                  </a:txBody>
                  <a:tcPr anchor="ctr">
                    <a:solidFill>
                      <a:srgbClr val="CFD5EA"/>
                    </a:solidFill>
                  </a:tcP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法国</a:t>
                      </a: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IRFU, CEA, Universite Paris-Saclay </a:t>
                      </a: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气体探测器</a:t>
                      </a:r>
                    </a:p>
                  </a:txBody>
                  <a:tcPr marL="91438" marR="91438" marT="45718" marB="45718" anchor="ctr"/>
                </a:tc>
                <a:tc>
                  <a:txBody>
                    <a:bodyPr/>
                    <a:lstStyle/>
                    <a:p>
                      <a:pPr marL="0" algn="ctr" defTabSz="914400" rtl="0" eaLnBrk="1" latinLnBrk="0" hangingPunct="1">
                        <a:buNone/>
                      </a:pPr>
                      <a:r>
                        <a:rPr lang="zh-CN" altLang="en-US" sz="1600" b="1" kern="1200" dirty="0">
                          <a:solidFill>
                            <a:schemeClr val="dk1"/>
                          </a:solidFill>
                          <a:latin typeface="微软雅黑" panose="020B0503020204020204" charset="-122"/>
                          <a:ea typeface="微软雅黑" panose="020B0503020204020204" charset="-122"/>
                          <a:cs typeface="+mn-cs"/>
                        </a:rPr>
                        <a:t>核反应堆</a:t>
                      </a:r>
                    </a:p>
                  </a:txBody>
                  <a:tcPr marL="91438" marR="91438" marT="45718" marB="45718" anchor="ctr"/>
                </a:tc>
                <a:extLst>
                  <a:ext uri="{0D108BD9-81ED-4DB2-BD59-A6C34878D82A}">
                    <a16:rowId xmlns:a16="http://schemas.microsoft.com/office/drawing/2014/main" val="10017"/>
                  </a:ext>
                </a:extLst>
              </a:tr>
            </a:tbl>
          </a:graphicData>
        </a:graphic>
      </p:graphicFrame>
      <p:pic>
        <p:nvPicPr>
          <p:cNvPr id="12" name="图片 11">
            <a:extLst>
              <a:ext uri="{FF2B5EF4-FFF2-40B4-BE49-F238E27FC236}">
                <a16:creationId xmlns:a16="http://schemas.microsoft.com/office/drawing/2014/main" id="{E8211F0A-48C2-26A8-B987-406AB383D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Tree>
    <p:extLst>
      <p:ext uri="{BB962C8B-B14F-4D97-AF65-F5344CB8AC3E}">
        <p14:creationId xmlns:p14="http://schemas.microsoft.com/office/powerpoint/2010/main" val="2174028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2336586D-890B-298C-CDEB-914DDAD5901B}"/>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16E2E037-7B25-C7C1-753D-91F9F237CB10}"/>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C4C00325-4C28-939C-D9E8-70A285F17931}"/>
              </a:ext>
            </a:extLst>
          </p:cNvPr>
          <p:cNvSpPr txBox="1"/>
          <p:nvPr/>
        </p:nvSpPr>
        <p:spPr>
          <a:xfrm>
            <a:off x="488156" y="159948"/>
            <a:ext cx="2648482"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二、透射成像技术</a:t>
            </a:r>
          </a:p>
        </p:txBody>
      </p:sp>
      <p:sp>
        <p:nvSpPr>
          <p:cNvPr id="7" name="文本框 6">
            <a:extLst>
              <a:ext uri="{FF2B5EF4-FFF2-40B4-BE49-F238E27FC236}">
                <a16:creationId xmlns:a16="http://schemas.microsoft.com/office/drawing/2014/main" id="{F1BF2F8A-0602-CFBB-AF13-F5775266D56D}"/>
              </a:ext>
            </a:extLst>
          </p:cNvPr>
          <p:cNvSpPr txBox="1"/>
          <p:nvPr/>
        </p:nvSpPr>
        <p:spPr>
          <a:xfrm>
            <a:off x="620367" y="822340"/>
            <a:ext cx="1396536"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成像原理</a:t>
            </a:r>
          </a:p>
        </p:txBody>
      </p:sp>
      <p:pic>
        <p:nvPicPr>
          <p:cNvPr id="8" name="图片 7">
            <a:extLst>
              <a:ext uri="{FF2B5EF4-FFF2-40B4-BE49-F238E27FC236}">
                <a16:creationId xmlns:a16="http://schemas.microsoft.com/office/drawing/2014/main" id="{17176091-B470-6ACF-3E50-70BEB40AF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6740" y="2072097"/>
            <a:ext cx="5334080" cy="3399168"/>
          </a:xfrm>
          <a:prstGeom prst="rect">
            <a:avLst/>
          </a:prstGeom>
          <a:ln>
            <a:solidFill>
              <a:schemeClr val="bg1"/>
            </a:solidFill>
          </a:ln>
        </p:spPr>
      </p:pic>
      <p:pic>
        <p:nvPicPr>
          <p:cNvPr id="9" name="图片 8">
            <a:extLst>
              <a:ext uri="{FF2B5EF4-FFF2-40B4-BE49-F238E27FC236}">
                <a16:creationId xmlns:a16="http://schemas.microsoft.com/office/drawing/2014/main" id="{A2F96DD3-C15D-EA1C-189D-4E1DC4D64B34}"/>
              </a:ext>
            </a:extLst>
          </p:cNvPr>
          <p:cNvPicPr>
            <a:picLocks noChangeAspect="1"/>
          </p:cNvPicPr>
          <p:nvPr/>
        </p:nvPicPr>
        <p:blipFill>
          <a:blip r:embed="rId3"/>
          <a:stretch>
            <a:fillRect/>
          </a:stretch>
        </p:blipFill>
        <p:spPr>
          <a:xfrm>
            <a:off x="361950" y="2061089"/>
            <a:ext cx="6096001" cy="3389332"/>
          </a:xfrm>
          <a:prstGeom prst="rect">
            <a:avLst/>
          </a:prstGeom>
        </p:spPr>
      </p:pic>
      <p:sp>
        <p:nvSpPr>
          <p:cNvPr id="10" name="文本框 9">
            <a:extLst>
              <a:ext uri="{FF2B5EF4-FFF2-40B4-BE49-F238E27FC236}">
                <a16:creationId xmlns:a16="http://schemas.microsoft.com/office/drawing/2014/main" id="{3FE01AD9-E3A2-1DA3-D3FD-00973B2ED16E}"/>
              </a:ext>
            </a:extLst>
          </p:cNvPr>
          <p:cNvSpPr txBox="1"/>
          <p:nvPr/>
        </p:nvSpPr>
        <p:spPr>
          <a:xfrm>
            <a:off x="996199" y="1342207"/>
            <a:ext cx="6232796"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缪子穿过物体时损失能量，低能缪子被吸收</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形成通量差异</a:t>
            </a:r>
          </a:p>
        </p:txBody>
      </p:sp>
      <p:sp>
        <p:nvSpPr>
          <p:cNvPr id="11" name="文本框 10">
            <a:extLst>
              <a:ext uri="{FF2B5EF4-FFF2-40B4-BE49-F238E27FC236}">
                <a16:creationId xmlns:a16="http://schemas.microsoft.com/office/drawing/2014/main" id="{846A2B68-1A02-AD0B-CF16-062F57BC163D}"/>
              </a:ext>
            </a:extLst>
          </p:cNvPr>
          <p:cNvSpPr txBox="1"/>
          <p:nvPr/>
        </p:nvSpPr>
        <p:spPr>
          <a:xfrm>
            <a:off x="996199" y="5700464"/>
            <a:ext cx="4142481"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能量损失可用</a:t>
            </a:r>
            <a:r>
              <a:rPr lang="en-US" altLang="zh-CN" b="1" dirty="0">
                <a:latin typeface="微软雅黑" panose="020B0503020204020204" pitchFamily="34" charset="-122"/>
                <a:ea typeface="微软雅黑" panose="020B0503020204020204" pitchFamily="34" charset="-122"/>
              </a:rPr>
              <a:t>Bethe-Bloch</a:t>
            </a:r>
            <a:r>
              <a:rPr lang="zh-CN" altLang="en-US" b="1" dirty="0">
                <a:latin typeface="微软雅黑" panose="020B0503020204020204" pitchFamily="34" charset="-122"/>
                <a:ea typeface="微软雅黑" panose="020B0503020204020204" pitchFamily="34" charset="-122"/>
              </a:rPr>
              <a:t>公式描述：</a:t>
            </a:r>
          </a:p>
        </p:txBody>
      </p:sp>
      <p:sp>
        <p:nvSpPr>
          <p:cNvPr id="12" name="思想气泡: 云 11">
            <a:extLst>
              <a:ext uri="{FF2B5EF4-FFF2-40B4-BE49-F238E27FC236}">
                <a16:creationId xmlns:a16="http://schemas.microsoft.com/office/drawing/2014/main" id="{BA81C909-B916-1689-2142-23E3925EC630}"/>
              </a:ext>
            </a:extLst>
          </p:cNvPr>
          <p:cNvSpPr/>
          <p:nvPr/>
        </p:nvSpPr>
        <p:spPr>
          <a:xfrm>
            <a:off x="699164" y="1427367"/>
            <a:ext cx="297035" cy="199013"/>
          </a:xfrm>
          <a:prstGeom prst="cloudCallout">
            <a:avLst>
              <a:gd name="adj1" fmla="val -50948"/>
              <a:gd name="adj2" fmla="val 92465"/>
            </a:avLst>
          </a:prstGeom>
          <a:noFill/>
          <a:ln w="19050">
            <a:solidFill>
              <a:srgbClr val="0047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D2D4B818-6C22-5815-6BAB-D7BBEC202C76}"/>
              </a:ext>
            </a:extLst>
          </p:cNvPr>
          <p:cNvPicPr>
            <a:picLocks noChangeAspect="1"/>
          </p:cNvPicPr>
          <p:nvPr/>
        </p:nvPicPr>
        <p:blipFill>
          <a:blip r:embed="rId4"/>
          <a:stretch>
            <a:fillRect/>
          </a:stretch>
        </p:blipFill>
        <p:spPr>
          <a:xfrm>
            <a:off x="4032203" y="6069796"/>
            <a:ext cx="5902131" cy="710682"/>
          </a:xfrm>
          <a:prstGeom prst="rect">
            <a:avLst/>
          </a:prstGeom>
        </p:spPr>
      </p:pic>
      <p:pic>
        <p:nvPicPr>
          <p:cNvPr id="14" name="图片 13">
            <a:extLst>
              <a:ext uri="{FF2B5EF4-FFF2-40B4-BE49-F238E27FC236}">
                <a16:creationId xmlns:a16="http://schemas.microsoft.com/office/drawing/2014/main" id="{8FE1DC72-87B7-18E6-21DA-083CB973E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Tree>
    <p:extLst>
      <p:ext uri="{BB962C8B-B14F-4D97-AF65-F5344CB8AC3E}">
        <p14:creationId xmlns:p14="http://schemas.microsoft.com/office/powerpoint/2010/main" val="4022294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D3025804-C0E7-8100-8749-A2FD11BA1002}"/>
              </a:ext>
            </a:extLst>
          </p:cNvPr>
          <p:cNvSpPr/>
          <p:nvPr/>
        </p:nvSpPr>
        <p:spPr>
          <a:xfrm>
            <a:off x="199263" y="6326215"/>
            <a:ext cx="4653843" cy="477509"/>
          </a:xfrm>
          <a:prstGeom prst="roundRect">
            <a:avLst/>
          </a:prstGeom>
          <a:solidFill>
            <a:srgbClr val="004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手动输入 3">
            <a:extLst>
              <a:ext uri="{FF2B5EF4-FFF2-40B4-BE49-F238E27FC236}">
                <a16:creationId xmlns:a16="http://schemas.microsoft.com/office/drawing/2014/main" id="{23A98FFB-20B6-B4DF-37E8-A69B3FC91D21}"/>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35E40A80-DF14-5791-CE13-56A9798E0A88}"/>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0B5A5603-59C7-6C90-ABAF-F9A8EB9FBD91}"/>
              </a:ext>
            </a:extLst>
          </p:cNvPr>
          <p:cNvSpPr txBox="1"/>
          <p:nvPr/>
        </p:nvSpPr>
        <p:spPr>
          <a:xfrm>
            <a:off x="488156" y="159948"/>
            <a:ext cx="2648482"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二、透射成像技术</a:t>
            </a:r>
          </a:p>
        </p:txBody>
      </p:sp>
      <p:sp>
        <p:nvSpPr>
          <p:cNvPr id="7" name="文本框 6">
            <a:extLst>
              <a:ext uri="{FF2B5EF4-FFF2-40B4-BE49-F238E27FC236}">
                <a16:creationId xmlns:a16="http://schemas.microsoft.com/office/drawing/2014/main" id="{1528F9F4-B3EB-D29B-90D0-09EC52603264}"/>
              </a:ext>
            </a:extLst>
          </p:cNvPr>
          <p:cNvSpPr txBox="1"/>
          <p:nvPr/>
        </p:nvSpPr>
        <p:spPr>
          <a:xfrm>
            <a:off x="521270" y="629738"/>
            <a:ext cx="1396536"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成像算法</a:t>
            </a:r>
          </a:p>
        </p:txBody>
      </p:sp>
      <p:pic>
        <p:nvPicPr>
          <p:cNvPr id="8" name="图片 4" descr="图片包含 装饰品, 伞&#10;&#10;描述已自动生成">
            <a:extLst>
              <a:ext uri="{FF2B5EF4-FFF2-40B4-BE49-F238E27FC236}">
                <a16:creationId xmlns:a16="http://schemas.microsoft.com/office/drawing/2014/main" id="{AF000D58-1F0B-4EF2-B91A-CCD0FBC7D8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68" t="16676" r="6036" b="16760"/>
          <a:stretch>
            <a:fillRect/>
          </a:stretch>
        </p:blipFill>
        <p:spPr bwMode="auto">
          <a:xfrm>
            <a:off x="796242" y="4163195"/>
            <a:ext cx="2448265" cy="212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370811B3-7EA8-9033-6C9E-6A9552C211D4}"/>
              </a:ext>
            </a:extLst>
          </p:cNvPr>
          <p:cNvSpPr txBox="1"/>
          <p:nvPr/>
        </p:nvSpPr>
        <p:spPr>
          <a:xfrm>
            <a:off x="157199" y="6380304"/>
            <a:ext cx="4216219"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重建缪子径迹，得到</a:t>
            </a:r>
            <a:r>
              <a:rPr lang="el-GR" altLang="zh-CN" b="1" dirty="0">
                <a:solidFill>
                  <a:schemeClr val="bg1"/>
                </a:solidFill>
                <a:latin typeface="微软雅黑" panose="020B0503020204020204" pitchFamily="34" charset="-122"/>
                <a:ea typeface="微软雅黑" panose="020B0503020204020204" pitchFamily="34" charset="-122"/>
              </a:rPr>
              <a:t>θ</a:t>
            </a:r>
            <a:r>
              <a:rPr lang="zh-CN" altLang="en-US" b="1" dirty="0">
                <a:solidFill>
                  <a:schemeClr val="bg1"/>
                </a:solidFill>
                <a:latin typeface="微软雅黑" panose="020B0503020204020204" pitchFamily="34" charset="-122"/>
                <a:ea typeface="微软雅黑" panose="020B0503020204020204" pitchFamily="34" charset="-122"/>
              </a:rPr>
              <a:t>、</a:t>
            </a:r>
            <a:r>
              <a:rPr lang="el-GR" altLang="zh-CN" b="1" dirty="0">
                <a:solidFill>
                  <a:schemeClr val="bg1"/>
                </a:solidFill>
                <a:latin typeface="微软雅黑" panose="020B0503020204020204" pitchFamily="34" charset="-122"/>
                <a:ea typeface="微软雅黑" panose="020B0503020204020204" pitchFamily="34" charset="-122"/>
              </a:rPr>
              <a:t>φ</a:t>
            </a:r>
            <a:r>
              <a:rPr lang="zh-CN" altLang="en-US" b="1" dirty="0">
                <a:solidFill>
                  <a:schemeClr val="bg1"/>
                </a:solidFill>
                <a:latin typeface="微软雅黑" panose="020B0503020204020204" pitchFamily="34" charset="-122"/>
                <a:ea typeface="微软雅黑" panose="020B0503020204020204" pitchFamily="34" charset="-122"/>
              </a:rPr>
              <a:t>下的缪子分布</a:t>
            </a: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440B245-833A-D39D-B3A4-DF72E0790D28}"/>
                  </a:ext>
                </a:extLst>
              </p:cNvPr>
              <p:cNvSpPr txBox="1"/>
              <p:nvPr/>
            </p:nvSpPr>
            <p:spPr>
              <a:xfrm>
                <a:off x="6471400" y="3886560"/>
                <a:ext cx="3468756" cy="711670"/>
              </a:xfrm>
              <a:prstGeom prst="rect">
                <a:avLst/>
              </a:prstGeom>
              <a:noFill/>
            </p:spPr>
            <p:txBody>
              <a:bodyPr wrap="square">
                <a:spAutoFit/>
              </a:bodyPr>
              <a:lstStyle/>
              <a:p>
                <a:pPr marL="0" marR="0" algn="ctr">
                  <a:spcBef>
                    <a:spcPts val="0"/>
                  </a:spcBef>
                  <a:spcAft>
                    <a:spcPts val="0"/>
                  </a:spcAft>
                </a:pPr>
                <a14:m>
                  <m:oMath xmlns:m="http://schemas.openxmlformats.org/officeDocument/2006/math">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𝑇</m:t>
                    </m:r>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𝑁</m:t>
                            </m:r>
                          </m:e>
                          <m:sub>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𝜇</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𝑜𝑏𝑗</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𝜃</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𝜑</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sub>
                        </m:sSub>
                      </m:num>
                      <m:den>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𝑁</m:t>
                            </m:r>
                          </m:e>
                          <m:sub>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𝜇</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𝑠𝑘𝑦</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𝜃</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𝜑</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sub>
                        </m:sSub>
                      </m:den>
                    </m:f>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nary>
                          <m:nary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𝑚𝑖𝑛</m:t>
                                </m:r>
                              </m:sub>
                            </m:sSub>
                          </m:sub>
                          <m:sup>
                            <m:r>
                              <a:rPr lang="en-US"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sup>
                          <m:e>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𝛷</m:t>
                            </m:r>
                            <m:d>
                              <m:d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0</m:t>
                                    </m:r>
                                  </m:sub>
                                </m:s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𝜃</m:t>
                                </m:r>
                              </m:e>
                            </m:d>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𝑑</m:t>
                            </m:r>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0</m:t>
                                </m:r>
                              </m:sub>
                            </m:sSub>
                          </m:e>
                        </m:nary>
                      </m:num>
                      <m:den>
                        <m:nary>
                          <m:nary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0</m:t>
                            </m:r>
                          </m:sub>
                          <m:sup>
                            <m:r>
                              <a:rPr lang="en-US"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sup>
                          <m:e>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𝛷</m:t>
                            </m:r>
                            <m:d>
                              <m:d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0</m:t>
                                    </m:r>
                                  </m:sub>
                                </m:s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𝜃</m:t>
                                </m:r>
                              </m:e>
                            </m:d>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𝑑</m:t>
                            </m:r>
                            <m:sSub>
                              <m:sSub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0</m:t>
                                </m:r>
                              </m:sub>
                            </m:sSub>
                          </m:e>
                        </m:nary>
                      </m:den>
                    </m:f>
                  </m:oMath>
                </a14:m>
                <a:r>
                  <a:rPr lang="en-US" altLang="zh-CN" kern="1200" dirty="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a:t>  </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xmlns="">
          <p:sp>
            <p:nvSpPr>
              <p:cNvPr id="22" name="文本框 21">
                <a:extLst>
                  <a:ext uri="{FF2B5EF4-FFF2-40B4-BE49-F238E27FC236}">
                    <a16:creationId xmlns:a16="http://schemas.microsoft.com/office/drawing/2014/main" id="{3440B245-833A-D39D-B3A4-DF72E0790D28}"/>
                  </a:ext>
                </a:extLst>
              </p:cNvPr>
              <p:cNvSpPr txBox="1">
                <a:spLocks noRot="1" noChangeAspect="1" noMove="1" noResize="1" noEditPoints="1" noAdjustHandles="1" noChangeArrowheads="1" noChangeShapeType="1" noTextEdit="1"/>
              </p:cNvSpPr>
              <p:nvPr/>
            </p:nvSpPr>
            <p:spPr>
              <a:xfrm>
                <a:off x="6471400" y="3886560"/>
                <a:ext cx="3468756" cy="711670"/>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4F785934-FC43-494C-9D7D-73B25552F9D8}"/>
                  </a:ext>
                </a:extLst>
              </p:cNvPr>
              <p:cNvSpPr txBox="1"/>
              <p:nvPr/>
            </p:nvSpPr>
            <p:spPr>
              <a:xfrm>
                <a:off x="6593836" y="4726489"/>
                <a:ext cx="2170175" cy="566694"/>
              </a:xfrm>
              <a:prstGeom prst="rect">
                <a:avLst/>
              </a:prstGeom>
              <a:noFill/>
            </p:spPr>
            <p:txBody>
              <a:bodyPr wrap="square">
                <a:spAutoFit/>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zh-CN" altLang="zh-CN" i="1" kern="12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𝐸</m:t>
                          </m:r>
                        </m:e>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𝑚𝑖𝑛</m:t>
                          </m:r>
                        </m:sub>
                      </m:s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𝑎</m:t>
                          </m:r>
                        </m:num>
                        <m:den>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𝑏</m:t>
                          </m:r>
                        </m:den>
                      </m:f>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sSup>
                        <m:sSup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𝑒</m:t>
                          </m:r>
                        </m:e>
                        <m:sup>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𝑏𝑥</m:t>
                          </m:r>
                        </m:sup>
                      </m:sSup>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−1)</m:t>
                      </m:r>
                    </m:oMath>
                  </m:oMathPara>
                </a14:m>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4F785934-FC43-494C-9D7D-73B25552F9D8}"/>
                  </a:ext>
                </a:extLst>
              </p:cNvPr>
              <p:cNvSpPr txBox="1">
                <a:spLocks noRot="1" noChangeAspect="1" noMove="1" noResize="1" noEditPoints="1" noAdjustHandles="1" noChangeArrowheads="1" noChangeShapeType="1" noTextEdit="1"/>
              </p:cNvSpPr>
              <p:nvPr/>
            </p:nvSpPr>
            <p:spPr>
              <a:xfrm>
                <a:off x="6593836" y="4726489"/>
                <a:ext cx="2170175" cy="566694"/>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09FA7325-9392-2CF5-AF49-A6B8D2564859}"/>
                  </a:ext>
                </a:extLst>
              </p:cNvPr>
              <p:cNvSpPr txBox="1"/>
              <p:nvPr/>
            </p:nvSpPr>
            <p:spPr>
              <a:xfrm>
                <a:off x="6530423" y="5353313"/>
                <a:ext cx="1779381" cy="658706"/>
              </a:xfrm>
              <a:prstGeom prst="rect">
                <a:avLst/>
              </a:prstGeom>
              <a:noFill/>
            </p:spPr>
            <p:txBody>
              <a:bodyPr wrap="square">
                <a:spAutoFit/>
              </a:bodyPr>
              <a:lstStyle/>
              <a:p>
                <a:pPr marL="228600" marR="0" indent="-228600" algn="ctr">
                  <a:spcBef>
                    <a:spcPts val="0"/>
                  </a:spcBef>
                  <a:spcAft>
                    <a:spcPts val="0"/>
                  </a:spcAft>
                </a:pPr>
                <a14:m>
                  <m:oMathPara xmlns:m="http://schemas.openxmlformats.org/officeDocument/2006/math">
                    <m:oMathParaPr>
                      <m:jc m:val="centerGroup"/>
                    </m:oMathParaPr>
                    <m:oMath xmlns:m="http://schemas.openxmlformats.org/officeDocument/2006/math">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𝑥</m:t>
                      </m:r>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nary>
                        <m:nary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𝐿</m:t>
                          </m:r>
                        </m:sub>
                        <m:sup>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 </m:t>
                          </m:r>
                        </m:sup>
                        <m:e>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𝜌</m:t>
                          </m:r>
                          <m:d>
                            <m:dPr>
                              <m:ctrlPr>
                                <a:rPr lang="zh-CN" altLang="zh-CN"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𝜉</m:t>
                              </m:r>
                            </m:e>
                          </m:d>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𝑑</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𝜉</m:t>
                          </m:r>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e>
                      </m:nary>
                      <m:r>
                        <a:rPr lang="en-US"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 </m:t>
                      </m:r>
                    </m:oMath>
                  </m:oMathPara>
                </a14:m>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xmlns="">
          <p:sp>
            <p:nvSpPr>
              <p:cNvPr id="24" name="文本框 23">
                <a:extLst>
                  <a:ext uri="{FF2B5EF4-FFF2-40B4-BE49-F238E27FC236}">
                    <a16:creationId xmlns:a16="http://schemas.microsoft.com/office/drawing/2014/main" id="{09FA7325-9392-2CF5-AF49-A6B8D2564859}"/>
                  </a:ext>
                </a:extLst>
              </p:cNvPr>
              <p:cNvSpPr txBox="1">
                <a:spLocks noRot="1" noChangeAspect="1" noMove="1" noResize="1" noEditPoints="1" noAdjustHandles="1" noChangeArrowheads="1" noChangeShapeType="1" noTextEdit="1"/>
              </p:cNvSpPr>
              <p:nvPr/>
            </p:nvSpPr>
            <p:spPr>
              <a:xfrm>
                <a:off x="6530423" y="5353313"/>
                <a:ext cx="1779381" cy="658706"/>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09398D43-E6A7-C6EF-F589-E3EAFB93EBF5}"/>
                  </a:ext>
                </a:extLst>
              </p:cNvPr>
              <p:cNvSpPr txBox="1"/>
              <p:nvPr/>
            </p:nvSpPr>
            <p:spPr>
              <a:xfrm>
                <a:off x="6530423" y="6074951"/>
                <a:ext cx="1042193" cy="369332"/>
              </a:xfrm>
              <a:prstGeom prst="rect">
                <a:avLst/>
              </a:prstGeom>
              <a:noFill/>
            </p:spPr>
            <p:txBody>
              <a:bodyPr wrap="square">
                <a:spAutoFit/>
              </a:bodyPr>
              <a:lstStyle/>
              <a:p>
                <a:pPr marL="0" marR="0" algn="ctr">
                  <a:spcBef>
                    <a:spcPts val="0"/>
                  </a:spcBef>
                  <a:spcAft>
                    <a:spcPts val="0"/>
                  </a:spcAft>
                </a:pPr>
                <a14:m>
                  <m:oMath xmlns:m="http://schemas.openxmlformats.org/officeDocument/2006/math">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𝑋</m:t>
                    </m:r>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i="1" kern="1200" smtClean="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𝐺</m:t>
                    </m:r>
                    <m:r>
                      <a:rPr lang="el-GR" altLang="zh-CN" i="1" kern="120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m:t>𝜌</m:t>
                    </m:r>
                  </m:oMath>
                </a14:m>
                <a:r>
                  <a:rPr lang="el-GR" altLang="zh-CN" kern="1200" dirty="0">
                    <a:solidFill>
                      <a:srgbClr val="000000"/>
                    </a:solidFill>
                    <a:effectLst/>
                    <a:latin typeface="Cambria Math" panose="02040503050406030204" pitchFamily="18" charset="0"/>
                    <a:ea typeface="等线" panose="02010600030101010101" pitchFamily="2" charset="-122"/>
                    <a:cs typeface="Times New Roman" panose="02020603050405020304" pitchFamily="18" charset="0"/>
                  </a:rPr>
                  <a:t>   </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mc:Choice>
        <mc:Fallback xmlns="">
          <p:sp>
            <p:nvSpPr>
              <p:cNvPr id="25" name="文本框 24">
                <a:extLst>
                  <a:ext uri="{FF2B5EF4-FFF2-40B4-BE49-F238E27FC236}">
                    <a16:creationId xmlns:a16="http://schemas.microsoft.com/office/drawing/2014/main" id="{09398D43-E6A7-C6EF-F589-E3EAFB93EBF5}"/>
                  </a:ext>
                </a:extLst>
              </p:cNvPr>
              <p:cNvSpPr txBox="1">
                <a:spLocks noRot="1" noChangeAspect="1" noMove="1" noResize="1" noEditPoints="1" noAdjustHandles="1" noChangeArrowheads="1" noChangeShapeType="1" noTextEdit="1"/>
              </p:cNvSpPr>
              <p:nvPr/>
            </p:nvSpPr>
            <p:spPr>
              <a:xfrm>
                <a:off x="6530423" y="6074951"/>
                <a:ext cx="1042193" cy="369332"/>
              </a:xfrm>
              <a:prstGeom prst="rect">
                <a:avLst/>
              </a:prstGeom>
              <a:blipFill>
                <a:blip r:embed="rId6"/>
                <a:stretch>
                  <a:fillRect b="-6667"/>
                </a:stretch>
              </a:blipFill>
            </p:spPr>
            <p:txBody>
              <a:bodyPr/>
              <a:lstStyle/>
              <a:p>
                <a:r>
                  <a:rPr lang="zh-CN" altLang="en-US">
                    <a:noFill/>
                  </a:rPr>
                  <a:t> </a:t>
                </a:r>
              </a:p>
            </p:txBody>
          </p:sp>
        </mc:Fallback>
      </mc:AlternateContent>
      <p:sp>
        <p:nvSpPr>
          <p:cNvPr id="26" name="文本框 25">
            <a:extLst>
              <a:ext uri="{FF2B5EF4-FFF2-40B4-BE49-F238E27FC236}">
                <a16:creationId xmlns:a16="http://schemas.microsoft.com/office/drawing/2014/main" id="{A0981FB5-8F63-D044-5BF2-273EEB351286}"/>
              </a:ext>
            </a:extLst>
          </p:cNvPr>
          <p:cNvSpPr txBox="1"/>
          <p:nvPr/>
        </p:nvSpPr>
        <p:spPr>
          <a:xfrm>
            <a:off x="9730524" y="4077531"/>
            <a:ext cx="1052533" cy="36933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透射率</a:t>
            </a:r>
            <a:r>
              <a:rPr lang="en-US" altLang="zh-CN" dirty="0">
                <a:latin typeface="宋体" panose="02010600030101010101" pitchFamily="2" charset="-122"/>
                <a:ea typeface="宋体" panose="02010600030101010101" pitchFamily="2" charset="-122"/>
              </a:rPr>
              <a:t>)</a:t>
            </a:r>
            <a:endParaRPr lang="zh-CN" altLang="en-US" dirty="0">
              <a:latin typeface="宋体" panose="02010600030101010101" pitchFamily="2" charset="-122"/>
              <a:ea typeface="宋体" panose="02010600030101010101" pitchFamily="2" charset="-122"/>
            </a:endParaRPr>
          </a:p>
        </p:txBody>
      </p:sp>
      <p:sp>
        <p:nvSpPr>
          <p:cNvPr id="27" name="文本框 26">
            <a:extLst>
              <a:ext uri="{FF2B5EF4-FFF2-40B4-BE49-F238E27FC236}">
                <a16:creationId xmlns:a16="http://schemas.microsoft.com/office/drawing/2014/main" id="{62BC8312-72CB-EC26-E089-0E5346F159D6}"/>
              </a:ext>
            </a:extLst>
          </p:cNvPr>
          <p:cNvSpPr txBox="1"/>
          <p:nvPr/>
        </p:nvSpPr>
        <p:spPr>
          <a:xfrm>
            <a:off x="8669720" y="4825170"/>
            <a:ext cx="1710364" cy="36933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最小穿过能量</a:t>
            </a:r>
            <a:r>
              <a:rPr lang="en-US" altLang="zh-CN" dirty="0">
                <a:latin typeface="宋体" panose="02010600030101010101" pitchFamily="2" charset="-122"/>
                <a:ea typeface="宋体" panose="02010600030101010101" pitchFamily="2" charset="-122"/>
              </a:rPr>
              <a:t>)</a:t>
            </a:r>
            <a:endParaRPr lang="zh-CN" altLang="en-US" dirty="0">
              <a:latin typeface="宋体" panose="02010600030101010101" pitchFamily="2" charset="-122"/>
              <a:ea typeface="宋体" panose="02010600030101010101" pitchFamily="2" charset="-122"/>
            </a:endParaRPr>
          </a:p>
        </p:txBody>
      </p:sp>
      <p:sp>
        <p:nvSpPr>
          <p:cNvPr id="28" name="文本框 27">
            <a:extLst>
              <a:ext uri="{FF2B5EF4-FFF2-40B4-BE49-F238E27FC236}">
                <a16:creationId xmlns:a16="http://schemas.microsoft.com/office/drawing/2014/main" id="{216D8B43-4743-D077-00F6-B841DFB3435C}"/>
              </a:ext>
            </a:extLst>
          </p:cNvPr>
          <p:cNvSpPr txBox="1"/>
          <p:nvPr/>
        </p:nvSpPr>
        <p:spPr>
          <a:xfrm>
            <a:off x="8487203" y="5486824"/>
            <a:ext cx="1271810" cy="36933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不透明度</a:t>
            </a:r>
            <a:r>
              <a:rPr lang="en-US" altLang="zh-CN" dirty="0">
                <a:latin typeface="宋体" panose="02010600030101010101" pitchFamily="2" charset="-122"/>
                <a:ea typeface="宋体" panose="02010600030101010101" pitchFamily="2" charset="-122"/>
              </a:rPr>
              <a:t>)</a:t>
            </a:r>
            <a:endParaRPr lang="zh-CN" altLang="en-US" dirty="0">
              <a:latin typeface="宋体" panose="02010600030101010101" pitchFamily="2" charset="-122"/>
              <a:ea typeface="宋体" panose="02010600030101010101" pitchFamily="2" charset="-122"/>
            </a:endParaRPr>
          </a:p>
        </p:txBody>
      </p:sp>
      <p:sp>
        <p:nvSpPr>
          <p:cNvPr id="29" name="文本框 28">
            <a:extLst>
              <a:ext uri="{FF2B5EF4-FFF2-40B4-BE49-F238E27FC236}">
                <a16:creationId xmlns:a16="http://schemas.microsoft.com/office/drawing/2014/main" id="{CD476042-4914-C60D-6AA5-D4C5B5A25B4F}"/>
              </a:ext>
            </a:extLst>
          </p:cNvPr>
          <p:cNvSpPr txBox="1"/>
          <p:nvPr/>
        </p:nvSpPr>
        <p:spPr>
          <a:xfrm>
            <a:off x="7476550" y="6074951"/>
            <a:ext cx="833254" cy="36933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密度</a:t>
            </a:r>
            <a:r>
              <a:rPr lang="en-US" altLang="zh-CN" dirty="0">
                <a:latin typeface="宋体" panose="02010600030101010101" pitchFamily="2" charset="-122"/>
                <a:ea typeface="宋体" panose="02010600030101010101" pitchFamily="2" charset="-122"/>
              </a:rPr>
              <a:t>)</a:t>
            </a:r>
            <a:endParaRPr lang="zh-CN" altLang="en-US" dirty="0">
              <a:latin typeface="宋体" panose="02010600030101010101" pitchFamily="2" charset="-122"/>
              <a:ea typeface="宋体" panose="02010600030101010101" pitchFamily="2" charset="-122"/>
            </a:endParaRPr>
          </a:p>
        </p:txBody>
      </p:sp>
      <p:sp>
        <p:nvSpPr>
          <p:cNvPr id="30" name="矩形: 圆角 29">
            <a:extLst>
              <a:ext uri="{FF2B5EF4-FFF2-40B4-BE49-F238E27FC236}">
                <a16:creationId xmlns:a16="http://schemas.microsoft.com/office/drawing/2014/main" id="{DC05C844-E518-3184-0A59-28D83B74BD08}"/>
              </a:ext>
            </a:extLst>
          </p:cNvPr>
          <p:cNvSpPr/>
          <p:nvPr/>
        </p:nvSpPr>
        <p:spPr>
          <a:xfrm>
            <a:off x="6293500" y="3784492"/>
            <a:ext cx="4508304" cy="2834039"/>
          </a:xfrm>
          <a:prstGeom prst="roundRect">
            <a:avLst>
              <a:gd name="adj" fmla="val 4405"/>
            </a:avLst>
          </a:prstGeom>
          <a:noFill/>
          <a:ln w="28575">
            <a:solidFill>
              <a:srgbClr val="00479D"/>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a:extLst>
              <a:ext uri="{FF2B5EF4-FFF2-40B4-BE49-F238E27FC236}">
                <a16:creationId xmlns:a16="http://schemas.microsoft.com/office/drawing/2014/main" id="{A11C999A-0F21-ADE1-97C4-7CC1F5DDA5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sp>
        <p:nvSpPr>
          <p:cNvPr id="2" name="平行四边形 1">
            <a:extLst>
              <a:ext uri="{FF2B5EF4-FFF2-40B4-BE49-F238E27FC236}">
                <a16:creationId xmlns:a16="http://schemas.microsoft.com/office/drawing/2014/main" id="{E8FE3E9E-EFAD-4608-C21B-3C8A96FBC6FF}"/>
              </a:ext>
            </a:extLst>
          </p:cNvPr>
          <p:cNvSpPr/>
          <p:nvPr/>
        </p:nvSpPr>
        <p:spPr>
          <a:xfrm>
            <a:off x="899556" y="1340850"/>
            <a:ext cx="2315817" cy="46166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平行四边形 2">
            <a:extLst>
              <a:ext uri="{FF2B5EF4-FFF2-40B4-BE49-F238E27FC236}">
                <a16:creationId xmlns:a16="http://schemas.microsoft.com/office/drawing/2014/main" id="{5059BEB3-D69C-B992-FF68-07FAB79DF06E}"/>
              </a:ext>
            </a:extLst>
          </p:cNvPr>
          <p:cNvSpPr/>
          <p:nvPr/>
        </p:nvSpPr>
        <p:spPr>
          <a:xfrm>
            <a:off x="899555" y="2463972"/>
            <a:ext cx="2315817" cy="46166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835F33CA-E131-5DE2-6C21-C33AD5022097}"/>
              </a:ext>
            </a:extLst>
          </p:cNvPr>
          <p:cNvSpPr/>
          <p:nvPr/>
        </p:nvSpPr>
        <p:spPr>
          <a:xfrm>
            <a:off x="2161312" y="1474690"/>
            <a:ext cx="167956" cy="1679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35BE221F-B483-F1D9-E5C0-6DA2D2027FF5}"/>
              </a:ext>
            </a:extLst>
          </p:cNvPr>
          <p:cNvSpPr/>
          <p:nvPr/>
        </p:nvSpPr>
        <p:spPr>
          <a:xfrm>
            <a:off x="1585355" y="2610826"/>
            <a:ext cx="167956" cy="1679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a:extLst>
              <a:ext uri="{FF2B5EF4-FFF2-40B4-BE49-F238E27FC236}">
                <a16:creationId xmlns:a16="http://schemas.microsoft.com/office/drawing/2014/main" id="{81F17360-8B85-D808-24B0-1126114EA272}"/>
              </a:ext>
            </a:extLst>
          </p:cNvPr>
          <p:cNvCxnSpPr>
            <a:cxnSpLocks/>
          </p:cNvCxnSpPr>
          <p:nvPr/>
        </p:nvCxnSpPr>
        <p:spPr>
          <a:xfrm flipH="1">
            <a:off x="1684240" y="1802515"/>
            <a:ext cx="467133" cy="89228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84194BC2-6172-0F83-718B-F8BB26A2B560}"/>
              </a:ext>
            </a:extLst>
          </p:cNvPr>
          <p:cNvSpPr txBox="1"/>
          <p:nvPr/>
        </p:nvSpPr>
        <p:spPr>
          <a:xfrm>
            <a:off x="3247877" y="1393593"/>
            <a:ext cx="1011815" cy="369332"/>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探测器</a:t>
            </a:r>
            <a:r>
              <a:rPr lang="en-US" altLang="zh-CN" b="1" dirty="0">
                <a:latin typeface="微软雅黑" panose="020B0503020204020204" pitchFamily="34" charset="-122"/>
                <a:ea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5C232905-EB78-1BCE-063B-DEC5C29FBEF3}"/>
              </a:ext>
            </a:extLst>
          </p:cNvPr>
          <p:cNvSpPr txBox="1"/>
          <p:nvPr/>
        </p:nvSpPr>
        <p:spPr>
          <a:xfrm>
            <a:off x="3247877" y="2546726"/>
            <a:ext cx="1011815" cy="369332"/>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探测器</a:t>
            </a:r>
            <a:r>
              <a:rPr lang="en-US" altLang="zh-CN" b="1" dirty="0">
                <a:latin typeface="微软雅黑" panose="020B0503020204020204" pitchFamily="34" charset="-122"/>
                <a:ea typeface="微软雅黑" panose="020B0503020204020204" pitchFamily="34" charset="-122"/>
              </a:rPr>
              <a:t>2</a:t>
            </a:r>
            <a:endParaRPr lang="zh-CN" altLang="en-US" b="1" dirty="0">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2E322347-4383-BB40-76F0-D27139BA027F}"/>
              </a:ext>
            </a:extLst>
          </p:cNvPr>
          <p:cNvSpPr txBox="1"/>
          <p:nvPr/>
        </p:nvSpPr>
        <p:spPr>
          <a:xfrm>
            <a:off x="2161312" y="989276"/>
            <a:ext cx="1024896" cy="400110"/>
          </a:xfrm>
          <a:prstGeom prst="rect">
            <a:avLst/>
          </a:prstGeom>
          <a:noFill/>
        </p:spPr>
        <p:txBody>
          <a:bodyPr wrap="none" rtlCol="0">
            <a:spAutoFit/>
          </a:bodyPr>
          <a:lstStyle/>
          <a:p>
            <a:r>
              <a:rPr lang="en-US" altLang="zh-CN" sz="2000" b="1" dirty="0">
                <a:latin typeface="Times New Roman" panose="02020603050405020304" pitchFamily="18" charset="0"/>
                <a:cs typeface="Times New Roman" panose="02020603050405020304" pitchFamily="18" charset="0"/>
              </a:rPr>
              <a:t>A(</a:t>
            </a:r>
            <a:r>
              <a:rPr lang="en-US" altLang="zh-CN" sz="2000" b="1" dirty="0" err="1">
                <a:latin typeface="Times New Roman" panose="02020603050405020304" pitchFamily="18" charset="0"/>
                <a:cs typeface="Times New Roman" panose="02020603050405020304" pitchFamily="18" charset="0"/>
              </a:rPr>
              <a:t>x,y,z</a:t>
            </a:r>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FF3FF70B-C0FF-111B-C802-F5B633D5E2A8}"/>
              </a:ext>
            </a:extLst>
          </p:cNvPr>
          <p:cNvSpPr txBox="1"/>
          <p:nvPr/>
        </p:nvSpPr>
        <p:spPr>
          <a:xfrm>
            <a:off x="1476018" y="2950804"/>
            <a:ext cx="1010469" cy="400110"/>
          </a:xfrm>
          <a:prstGeom prst="rect">
            <a:avLst/>
          </a:prstGeom>
          <a:noFill/>
        </p:spPr>
        <p:txBody>
          <a:bodyPr wrap="square" rtlCol="0">
            <a:spAutoFit/>
          </a:bodyPr>
          <a:lstStyle/>
          <a:p>
            <a:r>
              <a:rPr lang="en-US" altLang="zh-CN" sz="2000" b="1" dirty="0">
                <a:latin typeface="Times New Roman" panose="02020603050405020304" pitchFamily="18" charset="0"/>
                <a:cs typeface="Times New Roman" panose="02020603050405020304" pitchFamily="18" charset="0"/>
              </a:rPr>
              <a:t>B(</a:t>
            </a:r>
            <a:r>
              <a:rPr lang="en-US" altLang="zh-CN" sz="2000" b="1" dirty="0" err="1">
                <a:latin typeface="Times New Roman" panose="02020603050405020304" pitchFamily="18" charset="0"/>
                <a:cs typeface="Times New Roman" panose="02020603050405020304" pitchFamily="18" charset="0"/>
              </a:rPr>
              <a:t>x,y,z</a:t>
            </a:r>
            <a:r>
              <a:rPr lang="en-US" altLang="zh-CN" sz="2000" b="1" dirty="0">
                <a:latin typeface="Times New Roman" panose="02020603050405020304" pitchFamily="18" charset="0"/>
                <a:cs typeface="Times New Roman" panose="02020603050405020304" pitchFamily="18" charset="0"/>
              </a:rPr>
              <a:t>)</a:t>
            </a:r>
            <a:endParaRPr lang="zh-CN" altLang="en-US" sz="2000" b="1" dirty="0">
              <a:latin typeface="Times New Roman" panose="02020603050405020304" pitchFamily="18" charset="0"/>
              <a:cs typeface="Times New Roman" panose="02020603050405020304" pitchFamily="18" charset="0"/>
            </a:endParaRPr>
          </a:p>
        </p:txBody>
      </p:sp>
      <p:pic>
        <p:nvPicPr>
          <p:cNvPr id="18" name="图形 17" descr="直箭头">
            <a:extLst>
              <a:ext uri="{FF2B5EF4-FFF2-40B4-BE49-F238E27FC236}">
                <a16:creationId xmlns:a16="http://schemas.microsoft.com/office/drawing/2014/main" id="{A587ABD2-C344-F56C-A996-0BBCF94942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6200000">
            <a:off x="1653083" y="3516900"/>
            <a:ext cx="592207" cy="592207"/>
          </a:xfrm>
          <a:prstGeom prst="rect">
            <a:avLst/>
          </a:prstGeom>
        </p:spPr>
      </p:pic>
      <p:cxnSp>
        <p:nvCxnSpPr>
          <p:cNvPr id="20" name="直接箭头连接符 19">
            <a:extLst>
              <a:ext uri="{FF2B5EF4-FFF2-40B4-BE49-F238E27FC236}">
                <a16:creationId xmlns:a16="http://schemas.microsoft.com/office/drawing/2014/main" id="{1F5CF373-B50A-DF6B-0525-1BAAEE962D76}"/>
              </a:ext>
            </a:extLst>
          </p:cNvPr>
          <p:cNvCxnSpPr>
            <a:cxnSpLocks/>
          </p:cNvCxnSpPr>
          <p:nvPr/>
        </p:nvCxnSpPr>
        <p:spPr>
          <a:xfrm>
            <a:off x="9097936" y="2616542"/>
            <a:ext cx="2146852" cy="993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DE58D1F4-843F-C471-1FF6-638F7BD6B177}"/>
              </a:ext>
            </a:extLst>
          </p:cNvPr>
          <p:cNvCxnSpPr/>
          <p:nvPr/>
        </p:nvCxnSpPr>
        <p:spPr>
          <a:xfrm flipV="1">
            <a:off x="9087997" y="794986"/>
            <a:ext cx="0" cy="18314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527A251B-5094-BBD6-2458-656F7C288576}"/>
              </a:ext>
            </a:extLst>
          </p:cNvPr>
          <p:cNvCxnSpPr>
            <a:cxnSpLocks/>
          </p:cNvCxnSpPr>
          <p:nvPr/>
        </p:nvCxnSpPr>
        <p:spPr>
          <a:xfrm>
            <a:off x="9087997" y="2278612"/>
            <a:ext cx="129208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70CBFE39-A472-95B8-C169-4AAC87EBC248}"/>
              </a:ext>
            </a:extLst>
          </p:cNvPr>
          <p:cNvCxnSpPr>
            <a:cxnSpLocks/>
          </p:cNvCxnSpPr>
          <p:nvPr/>
        </p:nvCxnSpPr>
        <p:spPr>
          <a:xfrm flipV="1">
            <a:off x="9087997" y="1839057"/>
            <a:ext cx="1292087" cy="65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47CD1BD7-9EF7-C465-6486-D0725F8F0734}"/>
              </a:ext>
            </a:extLst>
          </p:cNvPr>
          <p:cNvCxnSpPr>
            <a:cxnSpLocks/>
          </p:cNvCxnSpPr>
          <p:nvPr/>
        </p:nvCxnSpPr>
        <p:spPr>
          <a:xfrm>
            <a:off x="9087997" y="1444213"/>
            <a:ext cx="129208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C95E33B3-5A3E-4470-4924-90B7186341B2}"/>
              </a:ext>
            </a:extLst>
          </p:cNvPr>
          <p:cNvCxnSpPr/>
          <p:nvPr/>
        </p:nvCxnSpPr>
        <p:spPr>
          <a:xfrm flipV="1">
            <a:off x="9495502" y="1444213"/>
            <a:ext cx="0" cy="11598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75389702-A8A6-94B5-52EE-776DEF311782}"/>
              </a:ext>
            </a:extLst>
          </p:cNvPr>
          <p:cNvCxnSpPr/>
          <p:nvPr/>
        </p:nvCxnSpPr>
        <p:spPr>
          <a:xfrm flipV="1">
            <a:off x="9942762" y="1466645"/>
            <a:ext cx="0" cy="11598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5F0A780F-48B5-1294-04A3-3EA16861DC97}"/>
              </a:ext>
            </a:extLst>
          </p:cNvPr>
          <p:cNvCxnSpPr>
            <a:cxnSpLocks/>
          </p:cNvCxnSpPr>
          <p:nvPr/>
        </p:nvCxnSpPr>
        <p:spPr>
          <a:xfrm flipV="1">
            <a:off x="10380084" y="1444213"/>
            <a:ext cx="0" cy="117232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8" name="文本框 37">
            <a:extLst>
              <a:ext uri="{FF2B5EF4-FFF2-40B4-BE49-F238E27FC236}">
                <a16:creationId xmlns:a16="http://schemas.microsoft.com/office/drawing/2014/main" id="{DBB40D28-BCC6-12EA-94D9-092EC3D189FE}"/>
              </a:ext>
            </a:extLst>
          </p:cNvPr>
          <p:cNvSpPr txBox="1"/>
          <p:nvPr/>
        </p:nvSpPr>
        <p:spPr>
          <a:xfrm>
            <a:off x="9619930" y="2550919"/>
            <a:ext cx="360996" cy="369332"/>
          </a:xfrm>
          <a:prstGeom prst="rect">
            <a:avLst/>
          </a:prstGeom>
          <a:noFill/>
        </p:spPr>
        <p:txBody>
          <a:bodyPr wrap="none" rtlCol="0">
            <a:spAutoFit/>
          </a:bodyPr>
          <a:lstStyle/>
          <a:p>
            <a:r>
              <a:rPr lang="el-GR" altLang="zh-CN" dirty="0">
                <a:latin typeface="微软雅黑" panose="020B0503020204020204" pitchFamily="34" charset="-122"/>
                <a:ea typeface="微软雅黑" panose="020B0503020204020204" pitchFamily="34" charset="-122"/>
                <a:cs typeface="Times New Roman" panose="02020603050405020304" pitchFamily="18" charset="0"/>
              </a:rPr>
              <a:t>φ</a:t>
            </a:r>
            <a:endParaRPr lang="zh-CN" altLang="en-US" dirty="0">
              <a:latin typeface="Times New Roman" panose="02020603050405020304" pitchFamily="18" charset="0"/>
              <a:cs typeface="Times New Roman" panose="02020603050405020304" pitchFamily="18" charset="0"/>
            </a:endParaRPr>
          </a:p>
        </p:txBody>
      </p:sp>
      <p:sp>
        <p:nvSpPr>
          <p:cNvPr id="40" name="文本框 39">
            <a:extLst>
              <a:ext uri="{FF2B5EF4-FFF2-40B4-BE49-F238E27FC236}">
                <a16:creationId xmlns:a16="http://schemas.microsoft.com/office/drawing/2014/main" id="{0C2A14FA-6A1E-A1BA-1F13-3F44C77C9314}"/>
              </a:ext>
            </a:extLst>
          </p:cNvPr>
          <p:cNvSpPr txBox="1"/>
          <p:nvPr/>
        </p:nvSpPr>
        <p:spPr>
          <a:xfrm>
            <a:off x="9046660" y="1431720"/>
            <a:ext cx="495649"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bin</a:t>
            </a:r>
            <a:endParaRPr lang="zh-CN" altLang="en-US" dirty="0">
              <a:latin typeface="Times New Roman" panose="02020603050405020304" pitchFamily="18" charset="0"/>
              <a:cs typeface="Times New Roman" panose="02020603050405020304" pitchFamily="18" charset="0"/>
            </a:endParaRPr>
          </a:p>
        </p:txBody>
      </p:sp>
      <p:grpSp>
        <p:nvGrpSpPr>
          <p:cNvPr id="49" name="组合 48">
            <a:extLst>
              <a:ext uri="{FF2B5EF4-FFF2-40B4-BE49-F238E27FC236}">
                <a16:creationId xmlns:a16="http://schemas.microsoft.com/office/drawing/2014/main" id="{005F48C2-F258-B05B-38F8-9937E2EE9D7D}"/>
              </a:ext>
            </a:extLst>
          </p:cNvPr>
          <p:cNvGrpSpPr/>
          <p:nvPr/>
        </p:nvGrpSpPr>
        <p:grpSpPr>
          <a:xfrm>
            <a:off x="6763135" y="845981"/>
            <a:ext cx="859387" cy="2401708"/>
            <a:chOff x="10621009" y="835157"/>
            <a:chExt cx="859387" cy="2401708"/>
          </a:xfrm>
        </p:grpSpPr>
        <p:sp>
          <p:nvSpPr>
            <p:cNvPr id="43" name="矩形 42">
              <a:extLst>
                <a:ext uri="{FF2B5EF4-FFF2-40B4-BE49-F238E27FC236}">
                  <a16:creationId xmlns:a16="http://schemas.microsoft.com/office/drawing/2014/main" id="{AA3B2DD6-8836-8E07-9457-EFA03BA2A232}"/>
                </a:ext>
              </a:extLst>
            </p:cNvPr>
            <p:cNvSpPr/>
            <p:nvPr/>
          </p:nvSpPr>
          <p:spPr>
            <a:xfrm rot="1279470">
              <a:off x="10706354" y="835157"/>
              <a:ext cx="684200" cy="598190"/>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4" name="直接连接符 43">
              <a:extLst>
                <a:ext uri="{FF2B5EF4-FFF2-40B4-BE49-F238E27FC236}">
                  <a16:creationId xmlns:a16="http://schemas.microsoft.com/office/drawing/2014/main" id="{E5E5A40C-707A-D469-4723-0863FAD5405E}"/>
                </a:ext>
              </a:extLst>
            </p:cNvPr>
            <p:cNvCxnSpPr>
              <a:cxnSpLocks/>
            </p:cNvCxnSpPr>
            <p:nvPr/>
          </p:nvCxnSpPr>
          <p:spPr>
            <a:xfrm>
              <a:off x="10621009" y="1288795"/>
              <a:ext cx="702413" cy="1924979"/>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7AFABEE1-CD04-495B-7E36-9C0EF940A933}"/>
                </a:ext>
              </a:extLst>
            </p:cNvPr>
            <p:cNvCxnSpPr>
              <a:cxnSpLocks/>
            </p:cNvCxnSpPr>
            <p:nvPr/>
          </p:nvCxnSpPr>
          <p:spPr>
            <a:xfrm>
              <a:off x="11258889" y="1537275"/>
              <a:ext cx="69574" cy="169959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66E31A59-E634-9C7E-1C57-5C14CB8B4DA7}"/>
                </a:ext>
              </a:extLst>
            </p:cNvPr>
            <p:cNvCxnSpPr>
              <a:cxnSpLocks/>
            </p:cNvCxnSpPr>
            <p:nvPr/>
          </p:nvCxnSpPr>
          <p:spPr>
            <a:xfrm flipH="1">
              <a:off x="11337879" y="987102"/>
              <a:ext cx="142517" cy="2249763"/>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47" name="文本框 46">
            <a:extLst>
              <a:ext uri="{FF2B5EF4-FFF2-40B4-BE49-F238E27FC236}">
                <a16:creationId xmlns:a16="http://schemas.microsoft.com/office/drawing/2014/main" id="{C093930A-D6A2-C7BD-5EC6-3D02DF9C80BF}"/>
              </a:ext>
            </a:extLst>
          </p:cNvPr>
          <p:cNvSpPr txBox="1"/>
          <p:nvPr/>
        </p:nvSpPr>
        <p:spPr>
          <a:xfrm>
            <a:off x="6759127" y="934994"/>
            <a:ext cx="892617" cy="338554"/>
          </a:xfrm>
          <a:prstGeom prst="rect">
            <a:avLst/>
          </a:prstGeom>
          <a:noFill/>
        </p:spPr>
        <p:txBody>
          <a:bodyPr wrap="none" rtlCol="0">
            <a:spAutoFit/>
          </a:bodyPr>
          <a:lstStyle/>
          <a:p>
            <a:r>
              <a:rPr lang="en-US" altLang="zh-CN" sz="1600" dirty="0">
                <a:solidFill>
                  <a:schemeClr val="bg1"/>
                </a:solidFill>
                <a:latin typeface="微软雅黑" panose="020B0503020204020204" pitchFamily="34" charset="-122"/>
                <a:ea typeface="微软雅黑" panose="020B0503020204020204" pitchFamily="34" charset="-122"/>
              </a:rPr>
              <a:t>surface</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50" name="文本框 49">
            <a:extLst>
              <a:ext uri="{FF2B5EF4-FFF2-40B4-BE49-F238E27FC236}">
                <a16:creationId xmlns:a16="http://schemas.microsoft.com/office/drawing/2014/main" id="{57ED4539-5ABC-D68E-CF4D-6D62267D2159}"/>
              </a:ext>
            </a:extLst>
          </p:cNvPr>
          <p:cNvSpPr txBox="1"/>
          <p:nvPr/>
        </p:nvSpPr>
        <p:spPr>
          <a:xfrm>
            <a:off x="7045483" y="3191882"/>
            <a:ext cx="1011559"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rPr>
              <a:t>detector</a:t>
            </a:r>
            <a:endParaRPr lang="zh-CN" altLang="en-US" sz="1600" dirty="0">
              <a:latin typeface="微软雅黑" panose="020B0503020204020204" pitchFamily="34" charset="-122"/>
              <a:ea typeface="微软雅黑" panose="020B0503020204020204" pitchFamily="34" charset="-122"/>
            </a:endParaRPr>
          </a:p>
        </p:txBody>
      </p:sp>
      <p:sp>
        <p:nvSpPr>
          <p:cNvPr id="51" name="文本框 50">
            <a:extLst>
              <a:ext uri="{FF2B5EF4-FFF2-40B4-BE49-F238E27FC236}">
                <a16:creationId xmlns:a16="http://schemas.microsoft.com/office/drawing/2014/main" id="{92C9AB9A-B382-95D1-6118-87D7DA981BB0}"/>
              </a:ext>
            </a:extLst>
          </p:cNvPr>
          <p:cNvSpPr txBox="1"/>
          <p:nvPr/>
        </p:nvSpPr>
        <p:spPr>
          <a:xfrm>
            <a:off x="8707301" y="1866259"/>
            <a:ext cx="295274" cy="369332"/>
          </a:xfrm>
          <a:prstGeom prst="rect">
            <a:avLst/>
          </a:prstGeom>
          <a:noFill/>
        </p:spPr>
        <p:txBody>
          <a:bodyPr wrap="none" rtlCol="0">
            <a:spAutoFit/>
          </a:bodyPr>
          <a:lstStyle/>
          <a:p>
            <a:r>
              <a:rPr lang="el-GR" altLang="zh-CN" dirty="0">
                <a:latin typeface="Times New Roman" panose="02020603050405020304" pitchFamily="18" charset="0"/>
                <a:ea typeface="宋体" panose="02010600030101010101" pitchFamily="2" charset="-122"/>
                <a:cs typeface="Times New Roman" panose="02020603050405020304" pitchFamily="18" charset="0"/>
              </a:rPr>
              <a:t>θ</a:t>
            </a:r>
            <a:endParaRPr lang="zh-CN" altLang="en-US" dirty="0">
              <a:latin typeface="Times New Roman" panose="02020603050405020304" pitchFamily="18" charset="0"/>
              <a:cs typeface="Times New Roman" panose="02020603050405020304" pitchFamily="18" charset="0"/>
            </a:endParaRPr>
          </a:p>
        </p:txBody>
      </p:sp>
      <p:cxnSp>
        <p:nvCxnSpPr>
          <p:cNvPr id="53" name="直接箭头连接符 52">
            <a:extLst>
              <a:ext uri="{FF2B5EF4-FFF2-40B4-BE49-F238E27FC236}">
                <a16:creationId xmlns:a16="http://schemas.microsoft.com/office/drawing/2014/main" id="{C6D24B87-2622-8510-989E-0FB460E03EB6}"/>
              </a:ext>
            </a:extLst>
          </p:cNvPr>
          <p:cNvCxnSpPr>
            <a:cxnSpLocks/>
          </p:cNvCxnSpPr>
          <p:nvPr/>
        </p:nvCxnSpPr>
        <p:spPr>
          <a:xfrm flipH="1">
            <a:off x="7712401" y="1608042"/>
            <a:ext cx="1251169" cy="2626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矩形 53">
            <a:extLst>
              <a:ext uri="{FF2B5EF4-FFF2-40B4-BE49-F238E27FC236}">
                <a16:creationId xmlns:a16="http://schemas.microsoft.com/office/drawing/2014/main" id="{AA7BB40D-47D8-9AA0-6505-4DAA1A40EC4D}"/>
              </a:ext>
            </a:extLst>
          </p:cNvPr>
          <p:cNvSpPr/>
          <p:nvPr/>
        </p:nvSpPr>
        <p:spPr>
          <a:xfrm>
            <a:off x="9078059" y="1444213"/>
            <a:ext cx="427381" cy="378308"/>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连接符 18">
            <a:extLst>
              <a:ext uri="{FF2B5EF4-FFF2-40B4-BE49-F238E27FC236}">
                <a16:creationId xmlns:a16="http://schemas.microsoft.com/office/drawing/2014/main" id="{807A2A38-46F3-D252-5EB6-7B2D8242E857}"/>
              </a:ext>
            </a:extLst>
          </p:cNvPr>
          <p:cNvCxnSpPr/>
          <p:nvPr/>
        </p:nvCxnSpPr>
        <p:spPr>
          <a:xfrm>
            <a:off x="5450378" y="132240"/>
            <a:ext cx="0" cy="6538104"/>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14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手动输入 3">
            <a:extLst>
              <a:ext uri="{FF2B5EF4-FFF2-40B4-BE49-F238E27FC236}">
                <a16:creationId xmlns:a16="http://schemas.microsoft.com/office/drawing/2014/main" id="{7FBE8F14-F70F-C4E8-9A98-72BDF8EED67C}"/>
              </a:ext>
            </a:extLst>
          </p:cNvPr>
          <p:cNvSpPr/>
          <p:nvPr/>
        </p:nvSpPr>
        <p:spPr bwMode="auto">
          <a:xfrm rot="5400000" flipH="1">
            <a:off x="-57152" y="244808"/>
            <a:ext cx="476253" cy="361950"/>
          </a:xfrm>
          <a:prstGeom prst="flowChartManualInput">
            <a:avLst/>
          </a:prstGeom>
          <a:solidFill>
            <a:srgbClr val="4472C4"/>
          </a:solidFill>
          <a:ln>
            <a:noFill/>
          </a:ln>
          <a:effectLst/>
        </p:spPr>
        <p:txBody>
          <a:bodyPr vert="horz" wrap="square" lIns="91440" tIns="45720" rIns="91440" bIns="45720" numCol="1" rtlCol="0" anchor="t" anchorCtr="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5" name="平行四边形 4">
            <a:extLst>
              <a:ext uri="{FF2B5EF4-FFF2-40B4-BE49-F238E27FC236}">
                <a16:creationId xmlns:a16="http://schemas.microsoft.com/office/drawing/2014/main" id="{35C9B58C-019B-8425-24B8-E6668499883D}"/>
              </a:ext>
            </a:extLst>
          </p:cNvPr>
          <p:cNvSpPr/>
          <p:nvPr/>
        </p:nvSpPr>
        <p:spPr bwMode="auto">
          <a:xfrm>
            <a:off x="361950" y="187656"/>
            <a:ext cx="126206" cy="307183"/>
          </a:xfrm>
          <a:prstGeom prst="parallelogram">
            <a:avLst>
              <a:gd name="adj" fmla="val 40172"/>
            </a:avLst>
          </a:prstGeom>
          <a:solidFill>
            <a:srgbClr val="00479D"/>
          </a:solid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rgbClr val="262626"/>
              </a:solidFill>
            </a:endParaRPr>
          </a:p>
        </p:txBody>
      </p:sp>
      <p:sp>
        <p:nvSpPr>
          <p:cNvPr id="6" name="文本框 5">
            <a:extLst>
              <a:ext uri="{FF2B5EF4-FFF2-40B4-BE49-F238E27FC236}">
                <a16:creationId xmlns:a16="http://schemas.microsoft.com/office/drawing/2014/main" id="{88B0FD9A-82DE-C3AA-70E8-682177E88522}"/>
              </a:ext>
            </a:extLst>
          </p:cNvPr>
          <p:cNvSpPr txBox="1"/>
          <p:nvPr/>
        </p:nvSpPr>
        <p:spPr>
          <a:xfrm>
            <a:off x="488156" y="159948"/>
            <a:ext cx="2031325" cy="461665"/>
          </a:xfrm>
          <a:prstGeom prst="rect">
            <a:avLst/>
          </a:prstGeom>
          <a:noFill/>
        </p:spPr>
        <p:txBody>
          <a:bodyPr wrap="none" rtlCol="0">
            <a:spAutoFit/>
          </a:bodyPr>
          <a:lstStyle/>
          <a:p>
            <a:r>
              <a:rPr lang="zh-CN" altLang="en-US" sz="2400" b="1" dirty="0">
                <a:latin typeface="微软雅黑" panose="020B0503020204020204" pitchFamily="34" charset="-122"/>
                <a:ea typeface="微软雅黑" panose="020B0503020204020204" pitchFamily="34" charset="-122"/>
              </a:rPr>
              <a:t>三、研究内容</a:t>
            </a:r>
          </a:p>
        </p:txBody>
      </p:sp>
      <p:pic>
        <p:nvPicPr>
          <p:cNvPr id="8" name="图片 7">
            <a:extLst>
              <a:ext uri="{FF2B5EF4-FFF2-40B4-BE49-F238E27FC236}">
                <a16:creationId xmlns:a16="http://schemas.microsoft.com/office/drawing/2014/main" id="{B638B337-5298-2A1D-80D5-D75F8D20D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184" y="1018021"/>
            <a:ext cx="4232490" cy="2980569"/>
          </a:xfrm>
          <a:prstGeom prst="rect">
            <a:avLst/>
          </a:prstGeom>
        </p:spPr>
      </p:pic>
      <p:pic>
        <p:nvPicPr>
          <p:cNvPr id="10" name="图片 9">
            <a:extLst>
              <a:ext uri="{FF2B5EF4-FFF2-40B4-BE49-F238E27FC236}">
                <a16:creationId xmlns:a16="http://schemas.microsoft.com/office/drawing/2014/main" id="{6C38DA29-2D04-AA58-A44F-9B1DE2CDC2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185" y="3998590"/>
            <a:ext cx="4214591" cy="2699462"/>
          </a:xfrm>
          <a:prstGeom prst="rect">
            <a:avLst/>
          </a:prstGeom>
        </p:spPr>
      </p:pic>
      <p:sp>
        <p:nvSpPr>
          <p:cNvPr id="11" name="文本框 10">
            <a:extLst>
              <a:ext uri="{FF2B5EF4-FFF2-40B4-BE49-F238E27FC236}">
                <a16:creationId xmlns:a16="http://schemas.microsoft.com/office/drawing/2014/main" id="{F7B67638-7F45-0BE6-0906-1A6BC4EF35A5}"/>
              </a:ext>
            </a:extLst>
          </p:cNvPr>
          <p:cNvSpPr txBox="1"/>
          <p:nvPr/>
        </p:nvSpPr>
        <p:spPr>
          <a:xfrm>
            <a:off x="353167" y="740835"/>
            <a:ext cx="4166525"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不同岩石深度下的缪子能谱和通量谱</a:t>
            </a:r>
          </a:p>
        </p:txBody>
      </p:sp>
      <p:pic>
        <p:nvPicPr>
          <p:cNvPr id="12" name="图片 11">
            <a:extLst>
              <a:ext uri="{FF2B5EF4-FFF2-40B4-BE49-F238E27FC236}">
                <a16:creationId xmlns:a16="http://schemas.microsoft.com/office/drawing/2014/main" id="{961C3326-16B6-48E3-5324-9A896EE8178D}"/>
              </a:ext>
            </a:extLst>
          </p:cNvPr>
          <p:cNvPicPr>
            <a:picLocks noChangeAspect="1"/>
          </p:cNvPicPr>
          <p:nvPr/>
        </p:nvPicPr>
        <p:blipFill rotWithShape="1">
          <a:blip r:embed="rId4">
            <a:extLst>
              <a:ext uri="{28A0092B-C50C-407E-A947-70E740481C1C}">
                <a14:useLocalDpi xmlns:a14="http://schemas.microsoft.com/office/drawing/2010/main" val="0"/>
              </a:ext>
            </a:extLst>
          </a:blip>
          <a:srcRect t="13055" b="36389"/>
          <a:stretch/>
        </p:blipFill>
        <p:spPr>
          <a:xfrm>
            <a:off x="4944519" y="3638344"/>
            <a:ext cx="6977708" cy="2699462"/>
          </a:xfrm>
          <a:prstGeom prst="rect">
            <a:avLst/>
          </a:prstGeom>
        </p:spPr>
      </p:pic>
      <p:cxnSp>
        <p:nvCxnSpPr>
          <p:cNvPr id="15" name="直接连接符 14">
            <a:extLst>
              <a:ext uri="{FF2B5EF4-FFF2-40B4-BE49-F238E27FC236}">
                <a16:creationId xmlns:a16="http://schemas.microsoft.com/office/drawing/2014/main" id="{BC246F0F-C3BB-AA42-EAD2-11169AC1C183}"/>
              </a:ext>
            </a:extLst>
          </p:cNvPr>
          <p:cNvCxnSpPr/>
          <p:nvPr/>
        </p:nvCxnSpPr>
        <p:spPr>
          <a:xfrm>
            <a:off x="4794596" y="159948"/>
            <a:ext cx="0" cy="6538104"/>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7EBA8272-BA13-1687-11E8-B3E632846B34}"/>
              </a:ext>
            </a:extLst>
          </p:cNvPr>
          <p:cNvSpPr txBox="1"/>
          <p:nvPr/>
        </p:nvSpPr>
        <p:spPr>
          <a:xfrm>
            <a:off x="4962417" y="740835"/>
            <a:ext cx="2550698" cy="369332"/>
          </a:xfrm>
          <a:prstGeom prst="rect">
            <a:avLst/>
          </a:prstGeom>
          <a:noFill/>
        </p:spPr>
        <p:txBody>
          <a:bodyPr wrap="none" rtlCol="0">
            <a:spAutoFit/>
          </a:bodyPr>
          <a:lstStyle/>
          <a:p>
            <a:pPr marL="285750" indent="-285750">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几种物质的平均射程</a:t>
            </a:r>
          </a:p>
        </p:txBody>
      </p:sp>
      <p:pic>
        <p:nvPicPr>
          <p:cNvPr id="17" name="图片 16">
            <a:extLst>
              <a:ext uri="{FF2B5EF4-FFF2-40B4-BE49-F238E27FC236}">
                <a16:creationId xmlns:a16="http://schemas.microsoft.com/office/drawing/2014/main" id="{B7272CCB-4D3D-F34B-A97A-19DA424019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3573" y="104565"/>
            <a:ext cx="473364" cy="473364"/>
          </a:xfrm>
          <a:prstGeom prst="rect">
            <a:avLst/>
          </a:prstGeom>
        </p:spPr>
      </p:pic>
      <p:graphicFrame>
        <p:nvGraphicFramePr>
          <p:cNvPr id="2" name="表格 1">
            <a:extLst>
              <a:ext uri="{FF2B5EF4-FFF2-40B4-BE49-F238E27FC236}">
                <a16:creationId xmlns:a16="http://schemas.microsoft.com/office/drawing/2014/main" id="{87E482E8-B463-CF5D-2671-DAF4CECA95D2}"/>
              </a:ext>
            </a:extLst>
          </p:cNvPr>
          <p:cNvGraphicFramePr>
            <a:graphicFrameLocks noGrp="1"/>
          </p:cNvGraphicFramePr>
          <p:nvPr>
            <p:extLst>
              <p:ext uri="{D42A27DB-BD31-4B8C-83A1-F6EECF244321}">
                <p14:modId xmlns:p14="http://schemas.microsoft.com/office/powerpoint/2010/main" val="4191275691"/>
              </p:ext>
            </p:extLst>
          </p:nvPr>
        </p:nvGraphicFramePr>
        <p:xfrm>
          <a:off x="4962417" y="1305658"/>
          <a:ext cx="7138177" cy="2105244"/>
        </p:xfrm>
        <a:graphic>
          <a:graphicData uri="http://schemas.openxmlformats.org/drawingml/2006/table">
            <a:tbl>
              <a:tblPr firstRow="1" firstCol="1" bandRow="1"/>
              <a:tblGrid>
                <a:gridCol w="1208594">
                  <a:extLst>
                    <a:ext uri="{9D8B030D-6E8A-4147-A177-3AD203B41FA5}">
                      <a16:colId xmlns:a16="http://schemas.microsoft.com/office/drawing/2014/main" val="271900676"/>
                    </a:ext>
                  </a:extLst>
                </a:gridCol>
                <a:gridCol w="2038715">
                  <a:extLst>
                    <a:ext uri="{9D8B030D-6E8A-4147-A177-3AD203B41FA5}">
                      <a16:colId xmlns:a16="http://schemas.microsoft.com/office/drawing/2014/main" val="2868364753"/>
                    </a:ext>
                  </a:extLst>
                </a:gridCol>
                <a:gridCol w="1077260">
                  <a:extLst>
                    <a:ext uri="{9D8B030D-6E8A-4147-A177-3AD203B41FA5}">
                      <a16:colId xmlns:a16="http://schemas.microsoft.com/office/drawing/2014/main" val="2208395132"/>
                    </a:ext>
                  </a:extLst>
                </a:gridCol>
                <a:gridCol w="1547879">
                  <a:extLst>
                    <a:ext uri="{9D8B030D-6E8A-4147-A177-3AD203B41FA5}">
                      <a16:colId xmlns:a16="http://schemas.microsoft.com/office/drawing/2014/main" val="2288741747"/>
                    </a:ext>
                  </a:extLst>
                </a:gridCol>
                <a:gridCol w="1265729">
                  <a:extLst>
                    <a:ext uri="{9D8B030D-6E8A-4147-A177-3AD203B41FA5}">
                      <a16:colId xmlns:a16="http://schemas.microsoft.com/office/drawing/2014/main" val="3714658730"/>
                    </a:ext>
                  </a:extLst>
                </a:gridCol>
              </a:tblGrid>
              <a:tr h="346148">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名称</a:t>
                      </a:r>
                    </a:p>
                  </a:txBody>
                  <a:tcPr marL="72847" marR="72847" marT="0" marB="0" anchor="ctr">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分子式</a:t>
                      </a:r>
                    </a:p>
                  </a:txBody>
                  <a:tcPr marL="72847" marR="72847" marT="0" marB="0" anchor="ctr">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主要成分</a:t>
                      </a:r>
                    </a:p>
                  </a:txBody>
                  <a:tcPr marL="72847" marR="72847" marT="0" marB="0" anchor="ctr">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主要成分含量</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密度</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g/cm3</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048961529"/>
                  </a:ext>
                </a:extLst>
              </a:tr>
              <a:tr h="197760">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水</a:t>
                      </a:r>
                    </a:p>
                  </a:txBody>
                  <a:tcPr marL="72847" marR="72847" marT="0" marB="0" anchor="ctr">
                    <a:lnL>
                      <a:noFill/>
                    </a:lnL>
                    <a:lnR>
                      <a:noFill/>
                    </a:lnR>
                    <a:lnT w="12700" cap="flat" cmpd="sng" algn="ctr">
                      <a:solidFill>
                        <a:srgbClr val="A5A5A5"/>
                      </a:solidFill>
                      <a:prstDash val="solid"/>
                      <a:round/>
                      <a:headEnd type="none" w="med" len="med"/>
                      <a:tailEnd type="none" w="med" len="med"/>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H2O</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H2O</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100.0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w="12700" cap="flat" cmpd="sng" algn="ctr">
                      <a:solidFill>
                        <a:srgbClr val="A5A5A5"/>
                      </a:solidFill>
                      <a:prstDash val="solid"/>
                      <a:round/>
                      <a:headEnd type="none" w="med" len="med"/>
                      <a:tailEnd type="none" w="med" len="med"/>
                    </a:lnT>
                    <a:lnB>
                      <a:noFill/>
                    </a:lnB>
                    <a:solidFill>
                      <a:srgbClr val="EDEDED"/>
                    </a:solidFill>
                  </a:tcPr>
                </a:tc>
                <a:extLst>
                  <a:ext uri="{0D108BD9-81ED-4DB2-BD59-A6C34878D82A}">
                    <a16:rowId xmlns:a16="http://schemas.microsoft.com/office/drawing/2014/main" val="1853626281"/>
                  </a:ext>
                </a:extLst>
              </a:tr>
              <a:tr h="346148">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标准岩石</a:t>
                      </a:r>
                    </a:p>
                  </a:txBody>
                  <a:tcPr marL="72847" marR="72847" marT="0" marB="0" anchor="ctr">
                    <a:lnL>
                      <a:noFill/>
                    </a:lnL>
                    <a:lnR>
                      <a:noFill/>
                    </a:lnR>
                    <a:lnT>
                      <a:noFill/>
                    </a:lnT>
                    <a:lnB>
                      <a:noFill/>
                    </a:lnB>
                  </a:tcPr>
                </a:tc>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SiO2</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70.0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2.65</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extLst>
                  <a:ext uri="{0D108BD9-81ED-4DB2-BD59-A6C34878D82A}">
                    <a16:rowId xmlns:a16="http://schemas.microsoft.com/office/drawing/2014/main" val="1740537878"/>
                  </a:ext>
                </a:extLst>
              </a:tr>
              <a:tr h="197760">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赤铁矿</a:t>
                      </a: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Fe2O3</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Fe</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70.0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3.4</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4.4</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extLst>
                  <a:ext uri="{0D108BD9-81ED-4DB2-BD59-A6C34878D82A}">
                    <a16:rowId xmlns:a16="http://schemas.microsoft.com/office/drawing/2014/main" val="2237310647"/>
                  </a:ext>
                </a:extLst>
              </a:tr>
              <a:tr h="197760">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钨铜矿</a:t>
                      </a: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CuWO4</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W</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59.0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3.0</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3.5</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extLst>
                  <a:ext uri="{0D108BD9-81ED-4DB2-BD59-A6C34878D82A}">
                    <a16:rowId xmlns:a16="http://schemas.microsoft.com/office/drawing/2014/main" val="1897781116"/>
                  </a:ext>
                </a:extLst>
              </a:tr>
              <a:tr h="197760">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黄铜矿</a:t>
                      </a: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CuFeS2</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Cu</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34.5</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4.1</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4.3</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solidFill>
                      <a:srgbClr val="EDEDED"/>
                    </a:solidFill>
                  </a:tcPr>
                </a:tc>
                <a:extLst>
                  <a:ext uri="{0D108BD9-81ED-4DB2-BD59-A6C34878D82A}">
                    <a16:rowId xmlns:a16="http://schemas.microsoft.com/office/drawing/2014/main" val="10494736"/>
                  </a:ext>
                </a:extLst>
              </a:tr>
              <a:tr h="197760">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黑锰矿</a:t>
                      </a: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Mn3O4</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Mn</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72.0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4.7</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4.8</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a:noFill/>
                    </a:lnB>
                  </a:tcPr>
                </a:tc>
                <a:extLst>
                  <a:ext uri="{0D108BD9-81ED-4DB2-BD59-A6C34878D82A}">
                    <a16:rowId xmlns:a16="http://schemas.microsoft.com/office/drawing/2014/main" val="3977577664"/>
                  </a:ext>
                </a:extLst>
              </a:tr>
              <a:tr h="346148">
                <a:tc>
                  <a:txBody>
                    <a:bodyPr/>
                    <a:lstStyle/>
                    <a:p>
                      <a:pPr marL="0" marR="0" algn="ctr">
                        <a:spcBef>
                          <a:spcPts val="0"/>
                        </a:spcBef>
                        <a:spcAft>
                          <a:spcPts val="0"/>
                        </a:spcAft>
                      </a:pP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沥青铀矿</a:t>
                      </a:r>
                    </a:p>
                  </a:txBody>
                  <a:tcPr marL="72847" marR="72847" marT="0" marB="0" anchor="ctr">
                    <a:lnL>
                      <a:noFill/>
                    </a:lnL>
                    <a:lnR>
                      <a:noFill/>
                    </a:lnR>
                    <a:lnT>
                      <a:noFill/>
                    </a:lnT>
                    <a:lnB w="12700" cap="flat" cmpd="sng" algn="ctr">
                      <a:solidFill>
                        <a:srgbClr val="A5A5A5"/>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UO2·UO3·Pb·Th·Ca·Ra</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w="12700" cap="flat" cmpd="sng" algn="ctr">
                      <a:solidFill>
                        <a:srgbClr val="A5A5A5"/>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U3O8</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w="12700" cap="flat" cmpd="sng" algn="ctr">
                      <a:solidFill>
                        <a:srgbClr val="A5A5A5"/>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76.0</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91.0</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w="12700" cap="flat" cmpd="sng" algn="ctr">
                      <a:solidFill>
                        <a:srgbClr val="A5A5A5"/>
                      </a:solidFill>
                      <a:prstDash val="solid"/>
                      <a:round/>
                      <a:headEnd type="none" w="med" len="med"/>
                      <a:tailEnd type="none" w="med" len="med"/>
                    </a:lnB>
                    <a:solidFill>
                      <a:srgbClr val="EDEDED"/>
                    </a:solidFill>
                  </a:tcPr>
                </a:tc>
                <a:tc>
                  <a:txBody>
                    <a:bodyPr/>
                    <a:lstStyle/>
                    <a:p>
                      <a:pPr marL="0" marR="0" algn="ctr">
                        <a:spcBef>
                          <a:spcPts val="0"/>
                        </a:spcBef>
                        <a:spcAft>
                          <a:spcPts val="0"/>
                        </a:spcAft>
                      </a:pP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6.4</a:t>
                      </a:r>
                      <a:r>
                        <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9.7</a:t>
                      </a:r>
                      <a:endParaRPr lang="zh-CN"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72847" marR="72847" marT="0" marB="0" anchor="ctr">
                    <a:lnL>
                      <a:noFill/>
                    </a:lnL>
                    <a:lnR>
                      <a:noFill/>
                    </a:lnR>
                    <a:lnT>
                      <a:noFill/>
                    </a:lnT>
                    <a:lnB w="12700" cap="flat" cmpd="sng" algn="ctr">
                      <a:solidFill>
                        <a:srgbClr val="A5A5A5"/>
                      </a:solidFill>
                      <a:prstDash val="solid"/>
                      <a:round/>
                      <a:headEnd type="none" w="med" len="med"/>
                      <a:tailEnd type="none" w="med" len="med"/>
                    </a:lnB>
                    <a:solidFill>
                      <a:srgbClr val="EDEDED"/>
                    </a:solidFill>
                  </a:tcPr>
                </a:tc>
                <a:extLst>
                  <a:ext uri="{0D108BD9-81ED-4DB2-BD59-A6C34878D82A}">
                    <a16:rowId xmlns:a16="http://schemas.microsoft.com/office/drawing/2014/main" val="4292158470"/>
                  </a:ext>
                </a:extLst>
              </a:tr>
            </a:tbl>
          </a:graphicData>
        </a:graphic>
      </p:graphicFrame>
      <p:sp>
        <p:nvSpPr>
          <p:cNvPr id="3" name="文本框 2">
            <a:extLst>
              <a:ext uri="{FF2B5EF4-FFF2-40B4-BE49-F238E27FC236}">
                <a16:creationId xmlns:a16="http://schemas.microsoft.com/office/drawing/2014/main" id="{48C5A57C-C989-A11E-9F4D-E4D13A9D0CE0}"/>
              </a:ext>
            </a:extLst>
          </p:cNvPr>
          <p:cNvSpPr txBox="1"/>
          <p:nvPr/>
        </p:nvSpPr>
        <p:spPr>
          <a:xfrm>
            <a:off x="5829877" y="6328720"/>
            <a:ext cx="5671745" cy="369332"/>
          </a:xfrm>
          <a:prstGeom prst="rect">
            <a:avLst/>
          </a:prstGeom>
          <a:noFill/>
        </p:spPr>
        <p:txBody>
          <a:bodyPr wrap="none" rtlCol="0">
            <a:spAutoFit/>
          </a:bodyPr>
          <a:lstStyle/>
          <a:p>
            <a:r>
              <a:rPr lang="en-US" altLang="zh-CN" b="1" dirty="0">
                <a:latin typeface="微软雅黑" panose="020B0503020204020204" pitchFamily="34" charset="-122"/>
                <a:ea typeface="微软雅黑" panose="020B0503020204020204" pitchFamily="34" charset="-122"/>
              </a:rPr>
              <a:t>500GeV</a:t>
            </a:r>
            <a:r>
              <a:rPr lang="zh-CN" altLang="en-US" b="1" dirty="0">
                <a:latin typeface="微软雅黑" panose="020B0503020204020204" pitchFamily="34" charset="-122"/>
                <a:ea typeface="微软雅黑" panose="020B0503020204020204" pitchFamily="34" charset="-122"/>
              </a:rPr>
              <a:t>能量的缪子在岩石中平均射程大约为</a:t>
            </a:r>
            <a:r>
              <a:rPr lang="en-US" altLang="zh-CN" b="1" dirty="0">
                <a:latin typeface="微软雅黑" panose="020B0503020204020204" pitchFamily="34" charset="-122"/>
                <a:ea typeface="微软雅黑" panose="020B0503020204020204" pitchFamily="34" charset="-122"/>
              </a:rPr>
              <a:t>600</a:t>
            </a:r>
            <a:r>
              <a:rPr lang="zh-CN" altLang="en-US" b="1" dirty="0">
                <a:latin typeface="微软雅黑" panose="020B0503020204020204" pitchFamily="34" charset="-122"/>
                <a:ea typeface="微软雅黑" panose="020B0503020204020204" pitchFamily="34" charset="-122"/>
              </a:rPr>
              <a:t>米。</a:t>
            </a:r>
          </a:p>
        </p:txBody>
      </p:sp>
    </p:spTree>
    <p:extLst>
      <p:ext uri="{BB962C8B-B14F-4D97-AF65-F5344CB8AC3E}">
        <p14:creationId xmlns:p14="http://schemas.microsoft.com/office/powerpoint/2010/main" val="3619387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9e95c2ee-d25f-44c8-b62c-dbf57c327bff}"/>
  <p:tag name="TABLE_ENDDRAG_ORIGIN_RECT" val="944*477"/>
  <p:tag name="TABLE_ENDDRAG_RECT" val="9*62*944*47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3833</TotalTime>
  <Words>1144</Words>
  <Application>Microsoft Office PowerPoint</Application>
  <PresentationFormat>宽屏</PresentationFormat>
  <Paragraphs>265</Paragraphs>
  <Slides>17</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等线</vt:lpstr>
      <vt:lpstr>等线 Light</vt:lpstr>
      <vt:lpstr>宋体</vt:lpstr>
      <vt:lpstr>微软雅黑</vt:lpstr>
      <vt:lpstr>Arial</vt:lpstr>
      <vt:lpstr>Cambria Math</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肖 万成</dc:creator>
  <cp:lastModifiedBy>肖 万成</cp:lastModifiedBy>
  <cp:revision>14</cp:revision>
  <dcterms:created xsi:type="dcterms:W3CDTF">2023-07-11T02:12:14Z</dcterms:created>
  <dcterms:modified xsi:type="dcterms:W3CDTF">2023-08-09T14:15:53Z</dcterms:modified>
</cp:coreProperties>
</file>