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6" r:id="rId1"/>
    <p:sldMasterId id="2147483773" r:id="rId2"/>
  </p:sldMasterIdLst>
  <p:notesMasterIdLst>
    <p:notesMasterId r:id="rId17"/>
  </p:notesMasterIdLst>
  <p:sldIdLst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1577" r:id="rId13"/>
    <p:sldId id="273" r:id="rId14"/>
    <p:sldId id="274" r:id="rId15"/>
    <p:sldId id="275" r:id="rId16"/>
  </p:sldIdLst>
  <p:sldSz cx="9144000" cy="5143500" type="screen16x9"/>
  <p:notesSz cx="6858000" cy="9144000"/>
  <p:embeddedFontLst>
    <p:embeddedFont>
      <p:font typeface="楷体" panose="02010609060101010101" pitchFamily="49" charset="-122"/>
      <p:regular r:id="rId18"/>
    </p:embeddedFont>
    <p:embeddedFont>
      <p:font typeface="-쉬리B" panose="02010600030101010101" charset="-127"/>
      <p:regular r:id="rId19"/>
    </p:embeddedFont>
    <p:embeddedFont>
      <p:font typeface="-쉬리M" panose="02010600030101010101" charset="-12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Gulim" panose="020B0600000101010101" pitchFamily="34" charset="-127"/>
      <p:regular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黑体" panose="02010609060101010101" pitchFamily="49" charset="-122"/>
      <p:regular r:id="rId29"/>
    </p:embeddedFont>
  </p:embeddedFont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92"/>
    <a:srgbClr val="0056AC"/>
    <a:srgbClr val="000099"/>
    <a:srgbClr val="333399"/>
    <a:srgbClr val="000066"/>
    <a:srgbClr val="0046AC"/>
    <a:srgbClr val="DDE8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727" autoAdjust="0"/>
  </p:normalViewPr>
  <p:slideViewPr>
    <p:cSldViewPr>
      <p:cViewPr varScale="1">
        <p:scale>
          <a:sx n="112" d="100"/>
          <a:sy n="112" d="100"/>
        </p:scale>
        <p:origin x="180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729B6-4D2E-4935-87AD-CB87834F5805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8230-91CD-40DD-95B5-183EE5171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66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8E18165-B3C9-4679-8B89-CDF397A0C72E}"/>
              </a:ext>
            </a:extLst>
          </p:cNvPr>
          <p:cNvSpPr/>
          <p:nvPr userDrawn="1"/>
        </p:nvSpPr>
        <p:spPr>
          <a:xfrm>
            <a:off x="0" y="5116513"/>
            <a:ext cx="9144000" cy="3492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CF2F81-F766-4CEC-9656-418D79DCB870}"/>
              </a:ext>
            </a:extLst>
          </p:cNvPr>
          <p:cNvSpPr/>
          <p:nvPr userDrawn="1"/>
        </p:nvSpPr>
        <p:spPr>
          <a:xfrm>
            <a:off x="0" y="4357688"/>
            <a:ext cx="9144000" cy="785812"/>
          </a:xfrm>
          <a:prstGeom prst="rect">
            <a:avLst/>
          </a:prstGeom>
          <a:solidFill>
            <a:srgbClr val="00499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38CC4E9-BEF2-4CB4-B925-AE2AD86AA3D4}"/>
              </a:ext>
            </a:extLst>
          </p:cNvPr>
          <p:cNvSpPr/>
          <p:nvPr userDrawn="1"/>
        </p:nvSpPr>
        <p:spPr>
          <a:xfrm>
            <a:off x="0" y="0"/>
            <a:ext cx="9144000" cy="428625"/>
          </a:xfrm>
          <a:prstGeom prst="rect">
            <a:avLst/>
          </a:prstGeom>
          <a:solidFill>
            <a:srgbClr val="004992"/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6" name="图片 7" descr="横版组合（白色）——透明.png">
            <a:extLst>
              <a:ext uri="{FF2B5EF4-FFF2-40B4-BE49-F238E27FC236}">
                <a16:creationId xmlns:a16="http://schemas.microsoft.com/office/drawing/2014/main" id="{B86CB07E-DF25-4305-A6ED-053352D089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532313"/>
            <a:ext cx="22145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92258B0-DA0A-4CDE-8177-FA4D52F68BCA}"/>
              </a:ext>
            </a:extLst>
          </p:cNvPr>
          <p:cNvSpPr/>
          <p:nvPr userDrawn="1"/>
        </p:nvSpPr>
        <p:spPr>
          <a:xfrm>
            <a:off x="0" y="4343400"/>
            <a:ext cx="9144000" cy="174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A137F3B-D48B-4934-8E26-286DF3E86686}"/>
              </a:ext>
            </a:extLst>
          </p:cNvPr>
          <p:cNvSpPr/>
          <p:nvPr userDrawn="1"/>
        </p:nvSpPr>
        <p:spPr>
          <a:xfrm>
            <a:off x="0" y="398463"/>
            <a:ext cx="9144000" cy="79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62EDAD6-0BBA-40AA-BF0D-4E748FA1E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4857750"/>
            <a:ext cx="1905000" cy="2286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192214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0BCF338-3717-414F-8950-9483DA1CD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857750"/>
            <a:ext cx="2895600" cy="2286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92214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512BDF77-0409-4613-8CE5-724EC64E1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857750"/>
            <a:ext cx="1905000" cy="228600"/>
          </a:xfrm>
          <a:ln>
            <a:miter lim="800000"/>
            <a:headEnd/>
            <a:tailEnd/>
          </a:ln>
        </p:spPr>
        <p:txBody>
          <a:bodyPr anchor="t"/>
          <a:lstStyle>
            <a:lvl1pPr>
              <a:defRPr sz="1400">
                <a:solidFill>
                  <a:srgbClr val="192214"/>
                </a:solidFill>
                <a:latin typeface="-쉬리M" pitchFamily="18" charset="-127"/>
                <a:ea typeface="-쉬리M" pitchFamily="18" charset="-127"/>
              </a:defRPr>
            </a:lvl1pPr>
          </a:lstStyle>
          <a:p>
            <a:fld id="{B522B91E-34E3-442C-AA73-CFD8E7D5CCD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363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CE160E2-622F-4398-AC19-B343C41D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0BDB34AC-6D54-4830-822E-BE759DC7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AAD495-5C92-4A80-920B-85E736CA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356-8C17-43AF-AF1D-F5E342B12E7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3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6036039-FE96-48F4-8099-9F813515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82139B9-5372-4CB2-980A-11350B35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1B0C868-C0C2-408D-A8BB-8A1A4D48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B75EA-4E58-4F21-8572-5EA373E66F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416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154838A-FB7B-46D5-86FD-FA433E41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4EDD0FB-5B85-4F69-AB08-C8FBE1BF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C7C9520-6EED-43C6-ACCF-25CE1FAE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DCBFB-FEEF-474D-B5D1-94BDF0460D5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77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537557-A8F4-415F-A875-81EFF784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756E62-10B4-4D20-A9C5-C18D10BC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6D03E6-30D2-450E-B106-A0F55467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E3FEB-E73E-473A-A692-B8A67858FAD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1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5ED4F-9D02-4369-BDA6-15B29D74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FD7CAE-8D00-4EE2-BEED-BF9735EB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3DBBE-30B3-4489-B82A-55BD357A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1E2DD-BF1D-4770-94AC-C4961D76633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1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7901014" cy="579821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>
              <a:defRPr sz="11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914EB-8EE2-406B-8C2B-C42D15EF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313449-00CC-4F6D-AE2C-2F062AEA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F6C0A-FC98-4FCB-A658-1150D917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4666679"/>
            <a:ext cx="2133600" cy="274637"/>
          </a:xfrm>
        </p:spPr>
        <p:txBody>
          <a:bodyPr/>
          <a:lstStyle/>
          <a:p>
            <a:fld id="{B868A996-D89B-40E8-B2C1-E0E001F46D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568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537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F91922-8A5E-43C6-870C-B9500DFC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3DE877-F715-4072-894C-4E621754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0EBC04-25A0-4B4C-9363-00887E44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040B5-6169-4F76-A3D2-3CA859D1094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40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497E56-8135-4933-A00E-20BB713A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CDDE8C-E4F0-48F9-AA14-A68B4F69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EAD236-E815-4CB6-8537-0461135F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D042F-8561-4DBB-A338-3C1B11B0ED0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86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92AD3F-E9C7-4D40-B7A7-8086540A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8DE359-8620-44A5-8F72-7F083728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731948-0A75-4DD2-A76D-238FC7CC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F53C9-ED9B-4BE6-9CF1-6E0F2BE8B13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9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492621D-D8C1-4C46-A2FB-A9F893DD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1EA1782-6DF4-47EA-9864-2A9C447A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7435FCF-BC54-46C8-8066-DC9EB663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ADFE9-C432-4576-A545-AB7DCDC8ECD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3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6D3667EB-F844-41E7-AF92-4321759B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2A78E22-7AD8-4B8F-BC80-C35BA1CD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FAFC369-29CA-4DF5-B3CD-237203B8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E871B-FECD-4CA3-B4B2-1864A7B510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51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6065C02D-6920-43B2-B556-02327F3A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1594CB36-514D-4570-9E55-3CB64515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65356EF7-777A-4909-89A9-A9FD6B57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6EEFB-28E8-4A5C-B097-229FBCCAC79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03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21BA9684-FF59-49D9-B341-FEDE2C21E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2A421C66-D45D-4832-BA73-51C10EFA8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B1652FBE-0B25-40CF-9D8C-A1C07B2D0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868A996-D89B-40E8-B2C1-E0E001F46DB0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1029" name="图片 14">
            <a:extLst>
              <a:ext uri="{FF2B5EF4-FFF2-40B4-BE49-F238E27FC236}">
                <a16:creationId xmlns:a16="http://schemas.microsoft.com/office/drawing/2014/main" id="{9A1C8263-A20B-4982-814E-B5735A5076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706938"/>
            <a:ext cx="34893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15">
            <a:extLst>
              <a:ext uri="{FF2B5EF4-FFF2-40B4-BE49-F238E27FC236}">
                <a16:creationId xmlns:a16="http://schemas.microsoft.com/office/drawing/2014/main" id="{F5D39207-6AAB-47CB-AFCF-3D65A9B587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00588"/>
            <a:ext cx="3429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22" descr="横版组合——透明.png">
            <a:extLst>
              <a:ext uri="{FF2B5EF4-FFF2-40B4-BE49-F238E27FC236}">
                <a16:creationId xmlns:a16="http://schemas.microsoft.com/office/drawing/2014/main" id="{C5C6F2DA-45BA-474C-A9A8-6195ACEE712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689475"/>
            <a:ext cx="171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200">
          <a:solidFill>
            <a:srgbClr val="B1C9A9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B1C9A9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rgbClr val="B1C9A9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600">
          <a:solidFill>
            <a:srgbClr val="B1C9A9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57405-DF91-4F16-B845-D860FEE78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6AB39E-6767-4076-912C-3866ABE6C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07C166-42AF-4BDA-B306-0A42E559E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5979F31-49A1-44AB-AE39-0616FA70BB45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2053" name="图片 6">
            <a:extLst>
              <a:ext uri="{FF2B5EF4-FFF2-40B4-BE49-F238E27FC236}">
                <a16:creationId xmlns:a16="http://schemas.microsoft.com/office/drawing/2014/main" id="{FF3654D9-E14A-423D-8387-5BBF62EE7D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950"/>
            <a:ext cx="43497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图片 7">
            <a:extLst>
              <a:ext uri="{FF2B5EF4-FFF2-40B4-BE49-F238E27FC236}">
                <a16:creationId xmlns:a16="http://schemas.microsoft.com/office/drawing/2014/main" id="{C0774556-EE48-46A7-9A77-EF92022B7E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643438"/>
            <a:ext cx="48577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.vsdx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Visio_Drawing1.vsdx"/><Relationship Id="rId5" Type="http://schemas.openxmlformats.org/officeDocument/2006/relationships/image" Target="../media/image42.jpeg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B16F6A-1DD2-4DED-B810-35EEAA2A6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1" y="1707654"/>
            <a:ext cx="8350696" cy="1102519"/>
          </a:xfrm>
        </p:spPr>
        <p:txBody>
          <a:bodyPr/>
          <a:lstStyle/>
          <a:p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超级陶璨装置上的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RICH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探测器研究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A771CE-4670-4B6F-A2CE-134AA28DB0B1}"/>
              </a:ext>
            </a:extLst>
          </p:cNvPr>
          <p:cNvSpPr txBox="1"/>
          <p:nvPr/>
        </p:nvSpPr>
        <p:spPr>
          <a:xfrm>
            <a:off x="4008866" y="3926639"/>
            <a:ext cx="112626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US" altLang="zh-CN" sz="1200" dirty="0">
                <a:latin typeface="等线" panose="02010600030101010101" pitchFamily="2" charset="-122"/>
                <a:ea typeface="等线" panose="02010600030101010101" pitchFamily="2" charset="-122"/>
              </a:rPr>
              <a:t>2023</a:t>
            </a:r>
            <a:r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年</a:t>
            </a:r>
            <a:r>
              <a:rPr lang="en-US" altLang="zh-CN" sz="1200" dirty="0">
                <a:latin typeface="等线" panose="02010600030101010101" pitchFamily="2" charset="-122"/>
                <a:ea typeface="等线" panose="02010600030101010101" pitchFamily="2" charset="-122"/>
              </a:rPr>
              <a:t>8</a:t>
            </a:r>
            <a:r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月</a:t>
            </a:r>
            <a:r>
              <a:rPr lang="en-US" altLang="zh-CN" sz="1200" dirty="0">
                <a:latin typeface="等线" panose="02010600030101010101" pitchFamily="2" charset="-122"/>
                <a:ea typeface="等线" panose="02010600030101010101" pitchFamily="2" charset="-122"/>
              </a:rPr>
              <a:t>10</a:t>
            </a:r>
            <a:r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t>日</a:t>
            </a: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47562B84-692E-468C-A596-F0E455F04208}"/>
              </a:ext>
            </a:extLst>
          </p:cNvPr>
          <p:cNvSpPr txBox="1">
            <a:spLocks/>
          </p:cNvSpPr>
          <p:nvPr/>
        </p:nvSpPr>
        <p:spPr>
          <a:xfrm>
            <a:off x="0" y="2718433"/>
            <a:ext cx="9144000" cy="90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4572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9144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716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8288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2860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27432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2004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657600" marR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张慧斌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958370-B002-4B0E-95C3-58B0044E7F1F}"/>
              </a:ext>
            </a:extLst>
          </p:cNvPr>
          <p:cNvSpPr txBox="1"/>
          <p:nvPr/>
        </p:nvSpPr>
        <p:spPr>
          <a:xfrm>
            <a:off x="2267744" y="3380138"/>
            <a:ext cx="472552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第二十一届全国核电子学与核探测技术学术年会</a:t>
            </a:r>
          </a:p>
        </p:txBody>
      </p:sp>
    </p:spTree>
    <p:extLst>
      <p:ext uri="{BB962C8B-B14F-4D97-AF65-F5344CB8AC3E}">
        <p14:creationId xmlns:p14="http://schemas.microsoft.com/office/powerpoint/2010/main" val="2265926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10E2F9-3EEB-4BE6-AA26-C23CEA95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编码读出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AF212-9FEF-40BC-ACFC-1FEDFFC0B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10mm</a:t>
            </a:r>
            <a:r>
              <a:rPr lang="zh-CN" altLang="en-US" dirty="0"/>
              <a:t>像素全读出</a:t>
            </a:r>
            <a:r>
              <a:rPr lang="en-US" altLang="zh-CN" dirty="0"/>
              <a:t>Vs 5mm</a:t>
            </a:r>
            <a:r>
              <a:rPr lang="zh-CN" altLang="en-US" dirty="0"/>
              <a:t>像素编码</a:t>
            </a:r>
          </a:p>
          <a:p>
            <a:r>
              <a:rPr lang="zh-CN" altLang="en-US" dirty="0"/>
              <a:t>通过编码复用的方式可以将读出路数减为</a:t>
            </a:r>
            <a:r>
              <a:rPr lang="en-US" altLang="zh-CN" dirty="0"/>
              <a:t>1/4</a:t>
            </a:r>
            <a:r>
              <a:rPr lang="zh-CN" altLang="en-US" dirty="0"/>
              <a:t>！</a:t>
            </a:r>
          </a:p>
          <a:p>
            <a:r>
              <a:rPr lang="zh-CN" altLang="en-US" dirty="0"/>
              <a:t>同时模拟结果显示</a:t>
            </a:r>
            <a:r>
              <a:rPr lang="en-US" altLang="zh-CN" dirty="0"/>
              <a:t>PID</a:t>
            </a:r>
            <a:r>
              <a:rPr lang="zh-CN" altLang="en-US" dirty="0"/>
              <a:t>能力与非编码方式相当</a:t>
            </a: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DC3C4C59-9DFC-4B42-8165-7106EEE63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0048" r="3188" b="2703"/>
          <a:stretch/>
        </p:blipFill>
        <p:spPr>
          <a:xfrm>
            <a:off x="5292080" y="267494"/>
            <a:ext cx="3637644" cy="2614520"/>
          </a:xfrm>
          <a:prstGeom prst="rect">
            <a:avLst/>
          </a:prstGeom>
        </p:spPr>
      </p:pic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4E3A5559-1994-443C-9872-A33ED1021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70" r="8356" b="6012"/>
          <a:stretch/>
        </p:blipFill>
        <p:spPr>
          <a:xfrm>
            <a:off x="323528" y="2139702"/>
            <a:ext cx="5184576" cy="25679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4F51C6-3016-47B1-A078-CEB9BD01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127857"/>
            <a:ext cx="2530456" cy="1525009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972A96-046C-4BD7-B533-FBF9F4DB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677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86454B-BF6E-45CF-8D83-CA37BDC6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125" y="2464797"/>
            <a:ext cx="2786194" cy="22083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1F8C6D8-4612-47D6-8361-9DA852E2B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光电子倍增探测器（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956FDF-09A9-4E08-B545-CBB437D0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图片占位符 11" descr="图表, 直方图&#10;&#10;描述已自动生成">
            <a:extLst>
              <a:ext uri="{FF2B5EF4-FFF2-40B4-BE49-F238E27FC236}">
                <a16:creationId xmlns:a16="http://schemas.microsoft.com/office/drawing/2014/main" id="{9D7003A0-4C78-4C36-B382-2C606289C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r="1184"/>
          <a:stretch>
            <a:fillRect/>
          </a:stretch>
        </p:blipFill>
        <p:spPr>
          <a:xfrm>
            <a:off x="755576" y="2776077"/>
            <a:ext cx="2878412" cy="19822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278108-F117-4D62-AB11-90B6438E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975532"/>
            <a:ext cx="1616184" cy="14587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8D7714-A9AC-414D-8824-BBFEA84E7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960028"/>
            <a:ext cx="2310378" cy="18184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221CEE-E566-4AD4-91CD-1A06F40BA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544877" y="834807"/>
            <a:ext cx="1466362" cy="16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5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567B36-1F4C-4D4F-82F6-E43A1AEC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专用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556C8D-9CDE-48D4-9844-915599618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1800" dirty="0"/>
              <a:t>需求分析</a:t>
            </a:r>
          </a:p>
          <a:p>
            <a:r>
              <a:rPr lang="zh-CN" altLang="en-US" dirty="0"/>
              <a:t>非常庞大的读出通道数</a:t>
            </a:r>
            <a:r>
              <a:rPr lang="en-US" altLang="zh-CN" dirty="0"/>
              <a:t>51.84</a:t>
            </a:r>
            <a:r>
              <a:rPr lang="zh-CN" altLang="en-US" dirty="0"/>
              <a:t>万；</a:t>
            </a:r>
          </a:p>
          <a:p>
            <a:r>
              <a:rPr lang="zh-CN" altLang="en-US" dirty="0"/>
              <a:t>安装问题、散热问题等</a:t>
            </a:r>
            <a:r>
              <a:rPr lang="en-US" altLang="zh-CN" dirty="0"/>
              <a:t>;</a:t>
            </a:r>
          </a:p>
          <a:p>
            <a:r>
              <a:rPr lang="zh-CN" altLang="en-US" dirty="0"/>
              <a:t>低噪声、时间测量、高数据率；</a:t>
            </a:r>
          </a:p>
          <a:p>
            <a:pPr marL="0" indent="0">
              <a:buNone/>
            </a:pPr>
            <a:endParaRPr lang="zh-CN" altLang="en-US" dirty="0"/>
          </a:p>
        </p:txBody>
      </p:sp>
      <p:graphicFrame>
        <p:nvGraphicFramePr>
          <p:cNvPr id="4" name="表格 15">
            <a:extLst>
              <a:ext uri="{FF2B5EF4-FFF2-40B4-BE49-F238E27FC236}">
                <a16:creationId xmlns:a16="http://schemas.microsoft.com/office/drawing/2014/main" id="{293AD29C-8559-45B2-B376-1511EFAB9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68554"/>
              </p:ext>
            </p:extLst>
          </p:nvPr>
        </p:nvGraphicFramePr>
        <p:xfrm>
          <a:off x="4543758" y="869301"/>
          <a:ext cx="4250432" cy="1628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5216">
                  <a:extLst>
                    <a:ext uri="{9D8B030D-6E8A-4147-A177-3AD203B41FA5}">
                      <a16:colId xmlns:a16="http://schemas.microsoft.com/office/drawing/2014/main" val="867006928"/>
                    </a:ext>
                  </a:extLst>
                </a:gridCol>
                <a:gridCol w="2125216">
                  <a:extLst>
                    <a:ext uri="{9D8B030D-6E8A-4147-A177-3AD203B41FA5}">
                      <a16:colId xmlns:a16="http://schemas.microsoft.com/office/drawing/2014/main" val="580169953"/>
                    </a:ext>
                  </a:extLst>
                </a:gridCol>
              </a:tblGrid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读出电子学指标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需求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055917"/>
                  </a:ext>
                </a:extLst>
              </a:tr>
              <a:tr h="3155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电荷测量范围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216133"/>
                  </a:ext>
                </a:extLst>
              </a:tr>
              <a:tr h="3454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电荷测量噪声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(ENC)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48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20 pF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88025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时间测量精度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kumimoji="0"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ns @ 48 </a:t>
                      </a:r>
                      <a:r>
                        <a:rPr kumimoji="0" lang="en-US" altLang="zh-CN" sz="14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kumimoji="0"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@ 20 pF</a:t>
                      </a:r>
                      <a:endParaRPr kumimoji="0" lang="zh-CN" altLang="en-US" sz="1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025053"/>
                  </a:ext>
                </a:extLst>
              </a:tr>
              <a:tr h="315576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单通道平均事例率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1.6 kHz</a:t>
                      </a:r>
                      <a:endParaRPr kumimoji="0" lang="zh-CN" altLang="en-US" sz="1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932201"/>
                  </a:ext>
                </a:extLst>
              </a:tr>
            </a:tbl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60E82E1F-26CA-4DD0-8CD3-FDAC4322D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555676"/>
              </p:ext>
            </p:extLst>
          </p:nvPr>
        </p:nvGraphicFramePr>
        <p:xfrm>
          <a:off x="954579" y="2499742"/>
          <a:ext cx="3617421" cy="174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Visio" r:id="rId3" imgW="16148880" imgH="7586280" progId="Visio.Drawing.15">
                  <p:embed/>
                </p:oleObj>
              </mc:Choice>
              <mc:Fallback>
                <p:oleObj name="Visio" r:id="rId3" imgW="16148880" imgH="7586280" progId="Visio.Drawing.15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FFA46D3-95E6-4E37-B720-5158AE0240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579" y="2499742"/>
                        <a:ext cx="3617421" cy="1748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A245638B-3783-4935-B0F5-1BF8EFC4EBA0}"/>
              </a:ext>
            </a:extLst>
          </p:cNvPr>
          <p:cNvSpPr txBox="1"/>
          <p:nvPr/>
        </p:nvSpPr>
        <p:spPr>
          <a:xfrm>
            <a:off x="828612" y="4227934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基于原理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ASIC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芯片的读出电子学框图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915331B-98A9-4B3E-998D-2594AB89B346}"/>
              </a:ext>
            </a:extLst>
          </p:cNvPr>
          <p:cNvSpPr txBox="1">
            <a:spLocks/>
          </p:cNvSpPr>
          <p:nvPr/>
        </p:nvSpPr>
        <p:spPr>
          <a:xfrm>
            <a:off x="5062119" y="2966858"/>
            <a:ext cx="3900019" cy="130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黑体" panose="02010609060101010101" pitchFamily="49" charset="-122"/>
              <a:buChar char="§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原理验证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路读出通道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kumimoji="0" lang="en-US" altLang="zh-CN" sz="1600" noProof="0" dirty="0">
              <a:solidFill>
                <a:prstClr val="black"/>
              </a:solidFill>
              <a:latin typeface="黑体" panose="02010609060101010101" pitchFamily="49" charset="-122"/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开展联调与宇宙线测试；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8A42838-87E8-4A5A-81FD-98CEC697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1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3ED77-5E02-4C5F-ACF3-F0DDB012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专用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C0D12-1416-48C4-A95A-FEB72C71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3598"/>
            <a:ext cx="3538736" cy="144016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dirty="0"/>
              <a:t>ASIC</a:t>
            </a:r>
            <a:r>
              <a:rPr lang="zh-CN" altLang="en-US" sz="1800" dirty="0"/>
              <a:t>第一阶段正式版</a:t>
            </a:r>
          </a:p>
          <a:p>
            <a:r>
              <a:rPr lang="zh-CN" altLang="en-US" dirty="0"/>
              <a:t>确定信号处理流程；</a:t>
            </a:r>
          </a:p>
          <a:p>
            <a:r>
              <a:rPr lang="zh-CN" altLang="en-US" dirty="0"/>
              <a:t>优化确认正式</a:t>
            </a:r>
            <a:r>
              <a:rPr lang="en-US" altLang="zh-CN" dirty="0"/>
              <a:t>ASIC</a:t>
            </a:r>
            <a:r>
              <a:rPr lang="zh-CN" altLang="en-US" dirty="0"/>
              <a:t>原理结构；</a:t>
            </a:r>
          </a:p>
          <a:p>
            <a:r>
              <a:rPr lang="zh-CN" altLang="en-US" dirty="0"/>
              <a:t>添加</a:t>
            </a:r>
            <a:r>
              <a:rPr lang="en-US" altLang="zh-CN" dirty="0"/>
              <a:t>TA</a:t>
            </a:r>
            <a:r>
              <a:rPr lang="zh-CN" altLang="en-US" dirty="0"/>
              <a:t>输出功能，降低数据率</a:t>
            </a: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8BEB41D3-5C71-4E79-A890-30EC34105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664936"/>
              </p:ext>
            </p:extLst>
          </p:nvPr>
        </p:nvGraphicFramePr>
        <p:xfrm>
          <a:off x="804460" y="3219840"/>
          <a:ext cx="7535079" cy="119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Visio" r:id="rId3" imgW="101079050" imgH="15935421" progId="Visio.Drawing.15">
                  <p:embed/>
                </p:oleObj>
              </mc:Choice>
              <mc:Fallback>
                <p:oleObj name="Visio" r:id="rId3" imgW="101079050" imgH="15935421" progId="Visio.Drawing.15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52C16C08-8573-40CE-9905-7C0FA8989F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460" y="3219840"/>
                        <a:ext cx="7535079" cy="11921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1122135-858E-4A40-8B9E-75E5E657CA5D}"/>
              </a:ext>
            </a:extLst>
          </p:cNvPr>
          <p:cNvSpPr txBox="1"/>
          <p:nvPr/>
        </p:nvSpPr>
        <p:spPr>
          <a:xfrm>
            <a:off x="3131840" y="4336639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电荷与时间信息在线计算电路工作原理示意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B90212-3F76-46BE-BEB0-B65183CFA0D5}"/>
              </a:ext>
            </a:extLst>
          </p:cNvPr>
          <p:cNvSpPr txBox="1"/>
          <p:nvPr/>
        </p:nvSpPr>
        <p:spPr>
          <a:xfrm>
            <a:off x="3024104" y="2926881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第一阶段正式原型芯片的信号处理流程图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1A737B-18CA-43AA-BA32-A4935DF58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33" y="262563"/>
            <a:ext cx="3959000" cy="1763239"/>
          </a:xfrm>
          <a:prstGeom prst="rect">
            <a:avLst/>
          </a:prstGeom>
        </p:spPr>
      </p:pic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F5618BC1-ABD0-482C-8CB0-0583D9ACB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580335"/>
              </p:ext>
            </p:extLst>
          </p:nvPr>
        </p:nvGraphicFramePr>
        <p:xfrm>
          <a:off x="592785" y="2397636"/>
          <a:ext cx="7958430" cy="806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Visio" r:id="rId6" imgW="8001096" imgH="800313" progId="Visio.Drawing.15">
                  <p:embed/>
                </p:oleObj>
              </mc:Choice>
              <mc:Fallback>
                <p:oleObj name="Visio" r:id="rId6" imgW="8001096" imgH="800313" progId="Visio.Drawing.15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536EB66B-D3A4-4E61-9952-D51DEFE58A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785" y="2397636"/>
                        <a:ext cx="7958430" cy="806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A1DA48F0-F6A3-4389-8A17-5378148B888F}"/>
              </a:ext>
            </a:extLst>
          </p:cNvPr>
          <p:cNvSpPr txBox="1"/>
          <p:nvPr/>
        </p:nvSpPr>
        <p:spPr>
          <a:xfrm>
            <a:off x="5436096" y="2068294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第一阶段正式原型芯片的结构框图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80B432A-0B6F-4C95-BA20-57BB3650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64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D42CC-B1D0-4576-AF1D-F2193C26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6B5EB6-1174-44E3-8541-846215F02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大面积高</a:t>
            </a:r>
            <a:r>
              <a:rPr lang="en-US" altLang="zh-CN" dirty="0"/>
              <a:t>QE </a:t>
            </a:r>
            <a:r>
              <a:rPr lang="en-US" altLang="zh-CN" dirty="0" err="1"/>
              <a:t>CsI</a:t>
            </a:r>
            <a:r>
              <a:rPr lang="zh-CN" altLang="en-US" dirty="0"/>
              <a:t>是目前需要攻克的主要问题</a:t>
            </a:r>
          </a:p>
          <a:p>
            <a:r>
              <a:rPr lang="zh-CN" altLang="en-US" dirty="0"/>
              <a:t>宇宙线测试所需辐射体、径迹探测器、</a:t>
            </a:r>
            <a:r>
              <a:rPr lang="en-US" altLang="zh-CN" dirty="0"/>
              <a:t>AGET</a:t>
            </a:r>
            <a:r>
              <a:rPr lang="zh-CN" altLang="en-US" dirty="0"/>
              <a:t>电子学、触发系统、</a:t>
            </a:r>
            <a:r>
              <a:rPr lang="en-US" altLang="zh-CN" dirty="0"/>
              <a:t>Micromegas</a:t>
            </a:r>
            <a:r>
              <a:rPr lang="zh-CN" altLang="en-US" dirty="0"/>
              <a:t>探测器等已经就绪</a:t>
            </a:r>
          </a:p>
          <a:p>
            <a:r>
              <a:rPr lang="zh-CN" altLang="en-US" dirty="0"/>
              <a:t>基于自研</a:t>
            </a:r>
            <a:r>
              <a:rPr lang="en-US" altLang="zh-CN" dirty="0"/>
              <a:t>ASIC</a:t>
            </a:r>
            <a:r>
              <a:rPr lang="zh-CN" altLang="en-US" dirty="0"/>
              <a:t>的电子学（</a:t>
            </a:r>
            <a:r>
              <a:rPr lang="en-US" altLang="zh-CN" dirty="0"/>
              <a:t>QA</a:t>
            </a:r>
            <a:r>
              <a:rPr lang="zh-CN" altLang="en-US" dirty="0"/>
              <a:t>读出）也将近期完成，并开展联调调试。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06072F-FD2D-437D-A849-6BCEFA96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FBFB37-F7E5-4B0E-A82A-2D86CEF5EFFA}"/>
              </a:ext>
            </a:extLst>
          </p:cNvPr>
          <p:cNvSpPr txBox="1"/>
          <p:nvPr/>
        </p:nvSpPr>
        <p:spPr>
          <a:xfrm>
            <a:off x="6876256" y="372387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82314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87CA46-68BB-4B30-83EC-84A3B35B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  <a:sym typeface="Calibri"/>
              </a:rPr>
              <a:t>大纲</a:t>
            </a:r>
            <a:endParaRPr lang="zh-CN" altLang="en-US" sz="2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92320-AD87-4AD5-BE3B-E554612BD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RICH</a:t>
            </a:r>
            <a:r>
              <a:rPr lang="zh-CN" altLang="en-US" sz="1800" dirty="0">
                <a:solidFill>
                  <a:schemeClr val="tx1"/>
                </a:solidFill>
              </a:rPr>
              <a:t>探测器方案与指标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RICH</a:t>
            </a:r>
            <a:r>
              <a:rPr lang="zh-CN" altLang="en-US" sz="1800" dirty="0">
                <a:solidFill>
                  <a:schemeClr val="tx1"/>
                </a:solidFill>
              </a:rPr>
              <a:t>探测器性能模拟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</a:rPr>
              <a:t>工程样机制作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</a:rPr>
              <a:t>探测器与电子学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</a:rPr>
              <a:t>小结</a:t>
            </a:r>
            <a:endParaRPr lang="en-US" altLang="zh-CN" sz="1800" dirty="0">
              <a:solidFill>
                <a:schemeClr val="tx1"/>
              </a:solidFill>
            </a:endParaRPr>
          </a:p>
          <a:p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24FB64-8F42-4C59-84A7-D9C0A8C4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50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FC0C605-7A10-4807-B972-3D3E030E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" r="1" b="2001"/>
          <a:stretch/>
        </p:blipFill>
        <p:spPr>
          <a:xfrm>
            <a:off x="5364088" y="1347614"/>
            <a:ext cx="3747576" cy="329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D33429-63EE-40A2-B677-3A64B737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超级陶粲装置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(STCF)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4C6106-2823-4354-BD46-D2AA5B92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3" y="1203598"/>
            <a:ext cx="5842992" cy="3394472"/>
          </a:xfrm>
        </p:spPr>
        <p:txBody>
          <a:bodyPr/>
          <a:lstStyle/>
          <a:p>
            <a:r>
              <a:rPr lang="zh-CN" altLang="en-US" sz="1400" dirty="0"/>
              <a:t>独特的非微扰强相互作用研究和电弱理论精确测量专用平台</a:t>
            </a:r>
            <a:endParaRPr lang="en-US" altLang="zh-CN" sz="1400" dirty="0"/>
          </a:p>
          <a:p>
            <a:r>
              <a:rPr lang="zh-CN" altLang="en-US" sz="1400" dirty="0"/>
              <a:t>非微扰强相互作用本质和强子（核子）结构</a:t>
            </a:r>
            <a:endParaRPr lang="en-US" altLang="zh-CN" sz="1400" dirty="0"/>
          </a:p>
          <a:p>
            <a:r>
              <a:rPr lang="zh-CN" altLang="en-US" sz="1400" dirty="0"/>
              <a:t>电弱理论（正反物质不对称性）的精确检验和新物理寻找</a:t>
            </a:r>
            <a:endParaRPr lang="en-US" altLang="zh-CN" sz="1400" dirty="0"/>
          </a:p>
          <a:p>
            <a:r>
              <a:rPr lang="zh-CN" altLang="en-US" sz="1400" dirty="0"/>
              <a:t>质心能量</a:t>
            </a:r>
            <a:r>
              <a:rPr lang="en-US" altLang="zh-CN" sz="1400" dirty="0"/>
              <a:t>2-7GeV</a:t>
            </a:r>
            <a:r>
              <a:rPr lang="zh-CN" altLang="en-US" sz="1400" dirty="0"/>
              <a:t>，亮度</a:t>
            </a:r>
            <a:r>
              <a:rPr lang="en-US" altLang="zh-CN" sz="1400" dirty="0"/>
              <a:t>0.5~1×10</a:t>
            </a:r>
            <a:r>
              <a:rPr lang="en-US" altLang="zh-CN" sz="1400" baseline="30000" dirty="0"/>
              <a:t>35 </a:t>
            </a:r>
            <a:r>
              <a:rPr lang="en-US" altLang="zh-CN" sz="1400" dirty="0"/>
              <a:t>cm</a:t>
            </a:r>
            <a:r>
              <a:rPr lang="en-US" altLang="zh-CN" sz="1400" baseline="30000" dirty="0"/>
              <a:t>-2 </a:t>
            </a:r>
            <a:r>
              <a:rPr lang="en-US" altLang="zh-CN" sz="1400" dirty="0"/>
              <a:t>s</a:t>
            </a:r>
            <a:r>
              <a:rPr lang="en-US" altLang="zh-CN" sz="1400" baseline="30000" dirty="0"/>
              <a:t>-1</a:t>
            </a:r>
            <a:r>
              <a:rPr lang="zh-CN" altLang="en-US" sz="1400" dirty="0"/>
              <a:t>（提升</a:t>
            </a:r>
            <a:r>
              <a:rPr lang="en-US" altLang="zh-CN" sz="1400" dirty="0"/>
              <a:t>100</a:t>
            </a:r>
            <a:r>
              <a:rPr lang="zh-CN" altLang="en-US" sz="1400" dirty="0"/>
              <a:t>倍）</a:t>
            </a:r>
            <a:endParaRPr lang="en-US" altLang="zh-CN" sz="1400" dirty="0"/>
          </a:p>
          <a:p>
            <a:endParaRPr lang="zh-CN" altLang="en-US" sz="1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9D2259-C938-4663-B828-55B04828D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" t="6915" r="3189" b="3958"/>
          <a:stretch/>
        </p:blipFill>
        <p:spPr>
          <a:xfrm>
            <a:off x="899592" y="2355726"/>
            <a:ext cx="3888432" cy="209632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FA7015-DBDC-456B-A3C0-2027FEE9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6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B95A2-B815-4DE4-9BB9-50A397BFC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RICH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探测器方案与指标</a:t>
            </a:r>
            <a:b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2E397B4-9A65-41FF-9AB3-024EAE8BAF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1600" dirty="0"/>
                  <a:t>径向位置：</a:t>
                </a:r>
                <a:r>
                  <a:rPr lang="en-US" altLang="zh-CN" sz="1600" dirty="0"/>
                  <a:t>0.85 &lt; r &lt; 1.05 m</a:t>
                </a:r>
              </a:p>
              <a:p>
                <a:r>
                  <a:rPr lang="zh-CN" altLang="en-US" sz="1600" dirty="0"/>
                  <a:t>覆盖面积</a:t>
                </a:r>
                <a:r>
                  <a:rPr lang="en-US" altLang="zh-CN" sz="1600" dirty="0"/>
                  <a:t>13m²</a:t>
                </a:r>
              </a:p>
              <a:p>
                <a:r>
                  <a:rPr lang="zh-CN" altLang="en-US" sz="1600" dirty="0"/>
                  <a:t>整体厚度 </a:t>
                </a:r>
                <a:r>
                  <a:rPr lang="en-US" altLang="zh-CN" sz="1600" dirty="0"/>
                  <a:t>&lt; 200mm</a:t>
                </a:r>
              </a:p>
              <a:p>
                <a:r>
                  <a:rPr lang="zh-CN" altLang="en-US" sz="1600" dirty="0"/>
                  <a:t>材料物质量 </a:t>
                </a:r>
                <a:r>
                  <a:rPr lang="en-US" altLang="zh-CN" sz="1600" dirty="0"/>
                  <a:t>&lt; </a:t>
                </a:r>
                <a14:m>
                  <m:oMath xmlns:m="http://schemas.openxmlformats.org/officeDocument/2006/math">
                    <m:r>
                      <a:rPr lang="en-US" altLang="zh-CN" sz="1600" i="1" dirty="0"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1600" i="1" dirty="0"/>
              </a:p>
              <a:p>
                <a:r>
                  <a:rPr lang="zh-CN" altLang="en-US" sz="1600" dirty="0"/>
                  <a:t>累积电荷量 </a:t>
                </a:r>
                <a:r>
                  <a:rPr lang="en-US" altLang="zh-CN" sz="1600" dirty="0"/>
                  <a:t>&lt; 2μC/cm²@10year</a:t>
                </a:r>
                <a:endParaRPr lang="en-US" altLang="zh-CN" sz="1600" i="1" dirty="0"/>
              </a:p>
              <a:p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𝐾</m:t>
                    </m:r>
                    <m:r>
                      <m:rPr>
                        <m:lit/>
                      </m:rP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𝜋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&gt;4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𝜎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@ 2.0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𝐺𝑒𝑉</m:t>
                    </m:r>
                    <m:r>
                      <m:rPr>
                        <m:lit/>
                      </m:rP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𝑐</m:t>
                    </m:r>
                  </m:oMath>
                </a14:m>
                <a:endParaRPr lang="en-US" altLang="zh-CN" sz="1600" dirty="0"/>
              </a:p>
              <a:p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𝐾</m:t>
                    </m:r>
                    <m:r>
                      <m:rPr>
                        <m:lit/>
                      </m:rP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𝑝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&gt; 4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𝜎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@ 2.0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𝐺𝑒𝑉</m:t>
                    </m:r>
                    <m:r>
                      <m:rPr>
                        <m:lit/>
                      </m:rP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𝑐</m:t>
                    </m:r>
                  </m:oMath>
                </a14:m>
                <a:endParaRPr lang="en-US" altLang="zh-CN" sz="1600" dirty="0"/>
              </a:p>
              <a:p>
                <a:r>
                  <a:rPr lang="zh-CN" altLang="en-US" sz="1600" dirty="0"/>
                  <a:t>辐射体：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C</m:t>
                        </m:r>
                      </m:e>
                      <m:sub>
                        <m:r>
                          <a:rPr lang="en-US" altLang="zh-CN" sz="16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altLang="zh-CN" sz="16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F</m:t>
                        </m:r>
                      </m:e>
                      <m:sub>
                        <m:r>
                          <a:rPr lang="en-US" altLang="zh-CN" sz="16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14</m:t>
                        </m:r>
                      </m:sub>
                    </m:sSub>
                  </m:oMath>
                </a14:m>
                <a:r>
                  <a:rPr lang="en-US" altLang="zh-CN" sz="1600" kern="1200" dirty="0">
                    <a:solidFill>
                      <a:prstClr val="black"/>
                    </a:solidFill>
                  </a:rPr>
                  <a:t>, n</a:t>
                </a:r>
                <a14:m>
                  <m:oMath xmlns:m="http://schemas.openxmlformats.org/officeDocument/2006/math">
                    <m:r>
                      <a:rPr lang="en-US" altLang="zh-CN" sz="16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~</m:t>
                    </m:r>
                    <m:r>
                      <a:rPr lang="en-US" altLang="zh-CN" sz="16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lang="en-US" altLang="zh-CN" sz="16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lang="en-US" altLang="zh-CN" sz="16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endParaRPr lang="en-US" altLang="zh-CN" sz="1600" dirty="0"/>
              </a:p>
              <a:p>
                <a:r>
                  <a:rPr lang="zh-CN" altLang="en-US" sz="1600" dirty="0"/>
                  <a:t>读出像素</a:t>
                </a:r>
                <a:r>
                  <a:rPr lang="en-US" altLang="zh-CN" sz="1600" dirty="0"/>
                  <a:t>: 5×5mm²</a:t>
                </a:r>
              </a:p>
              <a:p>
                <a:r>
                  <a:rPr lang="en-US" altLang="zh-CN" sz="1600" kern="1200" dirty="0">
                    <a:solidFill>
                      <a:prstClr val="black"/>
                    </a:solidFill>
                  </a:rPr>
                  <a:t>MPGD</a:t>
                </a:r>
                <a:r>
                  <a:rPr lang="zh-CN" altLang="en-US" sz="1600" kern="1200" dirty="0">
                    <a:solidFill>
                      <a:prstClr val="black"/>
                    </a:solidFill>
                  </a:rPr>
                  <a:t>：高增益</a:t>
                </a:r>
                <a:r>
                  <a:rPr lang="en-US" altLang="zh-CN" sz="1600" kern="1200" dirty="0">
                    <a:solidFill>
                      <a:prstClr val="black"/>
                    </a:solidFill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600" i="1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altLang="zh-CN" sz="1600" i="1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r>
                      <a:rPr lang="zh-CN" altLang="en-US" sz="1600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，</m:t>
                    </m:r>
                  </m:oMath>
                </a14:m>
                <a:r>
                  <a:rPr lang="zh-CN" altLang="en-US" sz="1600" kern="1200" dirty="0">
                    <a:solidFill>
                      <a:prstClr val="black"/>
                    </a:solidFill>
                  </a:rPr>
                  <a:t>低</a:t>
                </a:r>
                <a:r>
                  <a:rPr lang="en-US" altLang="zh-CN" sz="1600" kern="1200" dirty="0">
                    <a:solidFill>
                      <a:prstClr val="black"/>
                    </a:solidFill>
                  </a:rPr>
                  <a:t>IBF~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600" i="1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altLang="zh-CN" sz="1600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altLang="zh-CN" sz="1600" i="1" kern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1600" dirty="0"/>
              </a:p>
              <a:p>
                <a:r>
                  <a:rPr lang="zh-CN" altLang="en-US" sz="1600" dirty="0"/>
                  <a:t>切伦科夫角分辨率</a:t>
                </a:r>
                <a:r>
                  <a:rPr lang="en-US" altLang="zh-CN" sz="1600" dirty="0"/>
                  <a:t>: &lt; 1.5mrad</a:t>
                </a:r>
              </a:p>
              <a:p>
                <a:endParaRPr lang="zh-CN" altLang="en-US" sz="16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2E397B4-9A65-41FF-9AB3-024EAE8BAF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6" t="-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4359BEC-D481-4338-BD3A-6993AEB0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81" y="1911703"/>
            <a:ext cx="3598652" cy="28689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6C98EE-D426-4E93-B6D3-71D29254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1" y="529854"/>
            <a:ext cx="3478132" cy="13647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5CFD76-F0F5-4C04-B0E3-18211BD97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95492"/>
            <a:ext cx="1673539" cy="1416211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B182BC-C281-4F70-9672-BFAEE7CB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80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191BC-AE3C-4385-8598-7D52D9B9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RICH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探测器性能模拟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AD5FE-6865-428F-9381-856B24BF2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3598"/>
            <a:ext cx="5122912" cy="3394472"/>
          </a:xfrm>
        </p:spPr>
        <p:txBody>
          <a:bodyPr/>
          <a:lstStyle/>
          <a:p>
            <a:r>
              <a:rPr lang="zh-CN" altLang="en-US" dirty="0">
                <a:sym typeface="Calibri"/>
              </a:rPr>
              <a:t>重建后</a:t>
            </a:r>
            <a:r>
              <a:rPr lang="en-US" altLang="zh-CN" dirty="0">
                <a:sym typeface="Calibri"/>
              </a:rPr>
              <a:t>MC</a:t>
            </a:r>
            <a:r>
              <a:rPr lang="zh-CN" altLang="en-US" dirty="0">
                <a:sym typeface="Calibri"/>
              </a:rPr>
              <a:t>得到光电子数和光电子分布情况</a:t>
            </a:r>
            <a:endParaRPr lang="en-US" altLang="zh-CN" dirty="0">
              <a:sym typeface="Calibri"/>
            </a:endParaRPr>
          </a:p>
          <a:p>
            <a:r>
              <a:rPr lang="zh-CN" altLang="en-US" dirty="0">
                <a:sym typeface="Calibri"/>
              </a:rPr>
              <a:t>这里选择</a:t>
            </a:r>
            <a:r>
              <a:rPr lang="en-US" altLang="zh-CN" dirty="0">
                <a:sym typeface="Calibri"/>
              </a:rPr>
              <a:t>2.0GeV/c</a:t>
            </a:r>
            <a:r>
              <a:rPr lang="zh-CN" altLang="en-US" dirty="0">
                <a:sym typeface="Calibri"/>
              </a:rPr>
              <a:t>， </a:t>
            </a:r>
            <a:r>
              <a:rPr lang="en-US" altLang="zh-CN" dirty="0">
                <a:sym typeface="Calibri"/>
              </a:rPr>
              <a:t>π/K</a:t>
            </a:r>
            <a:r>
              <a:rPr lang="zh-CN" altLang="en-US" dirty="0">
                <a:sym typeface="Calibri"/>
              </a:rPr>
              <a:t>，正入射和</a:t>
            </a:r>
            <a:r>
              <a:rPr lang="en-US" altLang="zh-CN" dirty="0">
                <a:sym typeface="Calibri"/>
              </a:rPr>
              <a:t>45</a:t>
            </a:r>
            <a:r>
              <a:rPr lang="zh-CN" altLang="en-US" dirty="0">
                <a:sym typeface="Calibri"/>
              </a:rPr>
              <a:t>度极角发射～</a:t>
            </a:r>
            <a:r>
              <a:rPr lang="en-US" altLang="zh-CN" dirty="0">
                <a:sym typeface="Calibri"/>
              </a:rPr>
              <a:t>10</a:t>
            </a:r>
            <a:r>
              <a:rPr lang="zh-CN" altLang="en-US" dirty="0">
                <a:sym typeface="Calibri"/>
              </a:rPr>
              <a:t>个光子，包含石英的光环</a:t>
            </a:r>
            <a:endParaRPr lang="zh-CN" altLang="en-US" sz="1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9E14EF-507C-4502-B776-8234107C2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557" y="267494"/>
            <a:ext cx="2238532" cy="200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1EB088-20A4-4173-98EB-71F59364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235" y="2414391"/>
            <a:ext cx="2238532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E562AD-4448-4543-B1A4-8C0F9DAD4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355726"/>
            <a:ext cx="3249183" cy="220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B10F1A-5481-4218-8548-6A48B73726E3}"/>
                  </a:ext>
                </a:extLst>
              </p:cNvPr>
              <p:cNvSpPr txBox="1"/>
              <p:nvPr/>
            </p:nvSpPr>
            <p:spPr>
              <a:xfrm>
                <a:off x="6876256" y="1362987"/>
                <a:ext cx="751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=0°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B10F1A-5481-4218-8548-6A48B7372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1362987"/>
                <a:ext cx="75136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F34FAB8-8B1E-49A1-8A41-42F86983F1C8}"/>
                  </a:ext>
                </a:extLst>
              </p:cNvPr>
              <p:cNvSpPr txBox="1"/>
              <p:nvPr/>
            </p:nvSpPr>
            <p:spPr>
              <a:xfrm>
                <a:off x="6228184" y="3507854"/>
                <a:ext cx="850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=45°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F34FAB8-8B1E-49A1-8A41-42F86983F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507854"/>
                <a:ext cx="85074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ECE24B-DDDA-4BA2-B42B-5EE20FFC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83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FD24133-5749-4FA4-831A-237D9484D8ED}"/>
              </a:ext>
            </a:extLst>
          </p:cNvPr>
          <p:cNvGrpSpPr/>
          <p:nvPr/>
        </p:nvGrpSpPr>
        <p:grpSpPr>
          <a:xfrm>
            <a:off x="5504260" y="919323"/>
            <a:ext cx="3350027" cy="2470273"/>
            <a:chOff x="7448827" y="3501873"/>
            <a:chExt cx="4599652" cy="313208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CF2169E-DABC-4907-B421-3330DF4D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8827" y="3501873"/>
              <a:ext cx="4599652" cy="31320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B2C6BD7E-D47A-4615-94F1-0A70DC038FA8}"/>
                    </a:ext>
                  </a:extLst>
                </p:cNvPr>
                <p:cNvSpPr txBox="1"/>
                <p:nvPr/>
              </p:nvSpPr>
              <p:spPr>
                <a:xfrm>
                  <a:off x="9978623" y="5323102"/>
                  <a:ext cx="1839893" cy="8194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3.32</a:t>
                  </a:r>
                  <a14:m>
                    <m:oMath xmlns:m="http://schemas.openxmlformats.org/officeDocument/2006/math">
                      <m:r>
                        <a:rPr lang="en-US" altLang="zh-CN" sz="1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zh-CN" altLang="en-US" sz="1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8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sz="18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80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zh-CN" altLang="en-US" sz="1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altLang="zh-CN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separation </a:t>
                  </a:r>
                  <a:endParaRPr lang="zh-CN" altLang="en-US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B2C6BD7E-D47A-4615-94F1-0A70DC038F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8623" y="5323102"/>
                  <a:ext cx="1839893" cy="819489"/>
                </a:xfrm>
                <a:prstGeom prst="rect">
                  <a:avLst/>
                </a:prstGeom>
                <a:blipFill>
                  <a:blip r:embed="rId3"/>
                  <a:stretch>
                    <a:fillRect l="-3636" t="-4717" b="-141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412C1146-C004-4A02-BDD6-B0E8E9DF3601}"/>
                    </a:ext>
                  </a:extLst>
                </p:cNvPr>
                <p:cNvSpPr txBox="1"/>
                <p:nvPr/>
              </p:nvSpPr>
              <p:spPr>
                <a:xfrm>
                  <a:off x="7849578" y="3862308"/>
                  <a:ext cx="1642929" cy="4573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𝑫𝑳</m:t>
                        </m:r>
                        <m:sSub>
                          <m:sSubPr>
                            <m:ctrlPr>
                              <a:rPr lang="en-US" altLang="zh-CN" sz="16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altLang="zh-CN" sz="16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altLang="zh-CN" sz="16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16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sub>
                        </m:sSub>
                      </m:oMath>
                    </m:oMathPara>
                  </a14:m>
                  <a:endPara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412C1146-C004-4A02-BDD6-B0E8E9DF3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9578" y="3862308"/>
                  <a:ext cx="1642929" cy="457305"/>
                </a:xfrm>
                <a:prstGeom prst="rect">
                  <a:avLst/>
                </a:prstGeom>
                <a:blipFill>
                  <a:blip r:embed="rId4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4FCC7DD-812B-41B0-A3F7-1EF543FA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Likelihood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方法评估𝜋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𝐾鉴别性能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D6A7FE5-4AD1-40C1-A75B-A18A9D9481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3598"/>
                <a:ext cx="5482952" cy="3394472"/>
              </a:xfrm>
            </p:spPr>
            <p:txBody>
              <a:bodyPr/>
              <a:lstStyle/>
              <a:p>
                <a:r>
                  <a:rPr lang="zh-CN" altLang="en-US" dirty="0"/>
                  <a:t>探测阳极收集到的光子数服从</a:t>
                </a:r>
                <a:r>
                  <a:rPr lang="en-US" altLang="zh-CN" dirty="0"/>
                  <a:t>Poisson distribution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100">
                          <a:latin typeface="Cambria Math" panose="02040503050406030204" pitchFamily="18" charset="0"/>
                          <a:ea typeface="宋体" pitchFamily="2" charset="-122"/>
                          <a:sym typeface="Calibri"/>
                        </a:rPr>
                        <m:t>𝑝𝑑</m:t>
                      </m:r>
                      <m:sSub>
                        <m:sSub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 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𝑖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,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h</m:t>
                          </m:r>
                        </m:sub>
                      </m:sSub>
                      <m:r>
                        <a:rPr lang="en-US" altLang="zh-CN" i="1" kern="100">
                          <a:latin typeface="Cambria Math" panose="02040503050406030204" pitchFamily="18" charset="0"/>
                          <a:ea typeface="宋体" pitchFamily="2" charset="-122"/>
                          <a:sym typeface="Calibri"/>
                        </a:rPr>
                        <m:t>=</m:t>
                      </m:r>
                      <m:r>
                        <a:rPr lang="en-US" altLang="zh-CN" i="1" kern="100">
                          <a:latin typeface="Cambria Math" panose="02040503050406030204" pitchFamily="18" charset="0"/>
                          <a:ea typeface="宋体" pitchFamily="2" charset="-122"/>
                          <a:sym typeface="Calibri"/>
                        </a:rPr>
                        <m:t>𝑃𝑜𝑖𝑠𝑠𝑜𝑛</m:t>
                      </m:r>
                      <m:r>
                        <a:rPr lang="en-US" altLang="zh-CN" i="1" kern="100">
                          <a:latin typeface="Cambria Math" panose="02040503050406030204" pitchFamily="18" charset="0"/>
                          <a:ea typeface="宋体" pitchFamily="2" charset="-122"/>
                          <a:sym typeface="Calibri"/>
                        </a:rPr>
                        <m:t> </m:t>
                      </m:r>
                      <m:d>
                        <m:d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</m:ctrlPr>
                            </m:sSup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,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𝑎𝑣</m:t>
                          </m:r>
                          <m:sSub>
                            <m:sSubPr>
                              <m:ctrlP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,</m:t>
                              </m:r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itchFamily="2" charset="-122"/>
                              <a:sym typeface="Calibri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</m:ctrlPr>
                            </m:sSup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宋体" pitchFamily="2" charset="-122"/>
                                  <a:sym typeface="Calibri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r>
                  <a:rPr lang="en-US" altLang="zh-CN" kern="100" dirty="0">
                    <a:sym typeface="Calibri"/>
                  </a:rPr>
                  <a:t>Likelihood of h hypothesis:</a:t>
                </a:r>
                <a:endParaRPr lang="en-US" altLang="zh-CN" i="1" kern="100" dirty="0">
                  <a:sym typeface="Calibri"/>
                </a:endParaRPr>
              </a:p>
              <a:p>
                <a:pPr marL="0" indent="0">
                  <a:buNone/>
                </a:pPr>
                <a:r>
                  <a:rPr lang="en-US" altLang="zh-CN" kern="100" dirty="0">
                    <a:sym typeface="Calibri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/>
                      </a:rPr>
                      <m:t>              </m:t>
                    </m:r>
                    <m:func>
                      <m:funcPr>
                        <m:ctrlPr>
                          <a:rPr lang="zh-CN" altLang="zh-CN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kern="100">
                            <a:latin typeface="Cambria Math" panose="02040503050406030204" pitchFamily="18" charset="0"/>
                            <a:ea typeface="宋体" pitchFamily="2" charset="-122"/>
                            <a:sym typeface="Calibri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altLang="zh-CN" i="1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altLang="zh-CN" i="1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i="1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  <m:t>h</m:t>
                            </m:r>
                          </m:sub>
                        </m:sSub>
                      </m:e>
                    </m:func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=</m:t>
                    </m:r>
                    <m:nary>
                      <m:naryPr>
                        <m:chr m:val="∑"/>
                        <m:ctrlPr>
                          <a:rPr lang="zh-CN" altLang="zh-CN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</m:ctrlPr>
                      </m:naryPr>
                      <m:sub>
                        <m:r>
                          <a:rPr lang="en-US" altLang="zh-CN" i="1" kern="100">
                            <a:latin typeface="Cambria Math" panose="02040503050406030204" pitchFamily="18" charset="0"/>
                            <a:ea typeface="宋体" pitchFamily="2" charset="-122"/>
                            <a:sym typeface="Calibri"/>
                          </a:rPr>
                          <m:t>𝑖</m:t>
                        </m:r>
                      </m:sub>
                      <m:sup>
                        <m:r>
                          <a:rPr lang="en-US" altLang="zh-CN" i="1" kern="100">
                            <a:latin typeface="Cambria Math" panose="02040503050406030204" pitchFamily="18" charset="0"/>
                            <a:ea typeface="宋体" pitchFamily="2" charset="-122"/>
                            <a:sym typeface="Calibri"/>
                          </a:rPr>
                          <m:t>𝑛𝑝𝑎𝑑𝑠</m:t>
                        </m:r>
                      </m:sup>
                      <m:e>
                        <m:func>
                          <m:funcPr>
                            <m:ctrlPr>
                              <a:rPr lang="zh-CN" altLang="zh-CN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  <m:t>ln</m:t>
                            </m:r>
                          </m:fName>
                          <m:e>
                            <m:r>
                              <a:rPr lang="en-US" altLang="zh-CN" i="1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  <m:t>𝑝𝑑</m:t>
                            </m:r>
                            <m:sSub>
                              <m:sSubPr>
                                <m:ctrlPr>
                                  <a:rPr lang="zh-CN" altLang="zh-CN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  <m:t>𝑖</m:t>
                                </m:r>
                                <m: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  <m:t>,</m:t>
                                </m:r>
                                <m: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r>
                  <a:rPr lang="en-US" altLang="zh-CN" kern="100" dirty="0">
                    <a:sym typeface="Calibri"/>
                  </a:rPr>
                  <a:t>,</a:t>
                </a:r>
                <a:endParaRPr lang="zh-CN" altLang="zh-CN" kern="100" dirty="0">
                  <a:sym typeface="Calibri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𝜋</m:t>
                    </m:r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, </m:t>
                    </m:r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𝐾</m:t>
                    </m:r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 </m:t>
                    </m:r>
                  </m:oMath>
                </a14:m>
                <a:r>
                  <a:rPr lang="en-US" altLang="zh-CN" kern="100" dirty="0">
                    <a:sym typeface="Calibri"/>
                  </a:rPr>
                  <a:t>separation</a:t>
                </a:r>
              </a:p>
              <a:p>
                <a:pPr marL="0" indent="0">
                  <a:buNone/>
                </a:pPr>
                <a:r>
                  <a:rPr lang="en-US" altLang="zh-CN" kern="100" dirty="0">
                    <a:sym typeface="Calibri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𝐷𝐿𝐿</m:t>
                    </m:r>
                    <m:r>
                      <a:rPr lang="en-US" altLang="zh-CN" i="1" kern="100">
                        <a:latin typeface="Cambria Math" panose="02040503050406030204" pitchFamily="18" charset="0"/>
                        <a:ea typeface="宋体" pitchFamily="2" charset="-122"/>
                        <a:sym typeface="Calibri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i="1" kern="100">
                            <a:latin typeface="Cambria Math" panose="02040503050406030204" pitchFamily="18" charset="0"/>
                            <a:ea typeface="宋体" pitchFamily="2" charset="-122"/>
                            <a:sym typeface="Calibri"/>
                          </a:rPr>
                        </m:ctrlPr>
                      </m:naryPr>
                      <m:sub>
                        <m:r>
                          <a:rPr lang="en-US" altLang="zh-CN" i="1" kern="100">
                            <a:latin typeface="Cambria Math" panose="02040503050406030204" pitchFamily="18" charset="0"/>
                            <a:ea typeface="宋体" pitchFamily="2" charset="-122"/>
                            <a:sym typeface="Calibri"/>
                          </a:rPr>
                          <m:t>𝑖</m:t>
                        </m:r>
                      </m:sub>
                      <m:sup>
                        <m:r>
                          <a:rPr lang="en-US" altLang="zh-CN" i="1" kern="100">
                            <a:latin typeface="Cambria Math" panose="02040503050406030204" pitchFamily="18" charset="0"/>
                            <a:ea typeface="宋体" pitchFamily="2" charset="-122"/>
                            <a:sym typeface="Calibri"/>
                          </a:rPr>
                          <m:t>𝑛𝑝𝑎𝑑𝑠</m:t>
                        </m:r>
                      </m:sup>
                      <m:e>
                        <m:func>
                          <m:funcPr>
                            <m:ctrlPr>
                              <a:rPr lang="en-US" altLang="zh-CN" i="1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kern="100">
                                <a:latin typeface="Cambria Math" panose="02040503050406030204" pitchFamily="18" charset="0"/>
                                <a:ea typeface="宋体" pitchFamily="2" charset="-122"/>
                                <a:sym typeface="Calibri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  <m:t>𝑝𝑑</m:t>
                                </m:r>
                                <m:sSub>
                                  <m:sSubPr>
                                    <m:ctrlP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𝑖</m:t>
                                    </m:r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,</m:t>
                                    </m:r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𝜋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i="1" kern="100">
                                    <a:latin typeface="Cambria Math" panose="02040503050406030204" pitchFamily="18" charset="0"/>
                                    <a:ea typeface="宋体" pitchFamily="2" charset="-122"/>
                                    <a:sym typeface="Calibri"/>
                                  </a:rPr>
                                  <m:t>𝑝𝑑</m:t>
                                </m:r>
                                <m:sSub>
                                  <m:sSubPr>
                                    <m:ctrlP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𝑖</m:t>
                                    </m:r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,</m:t>
                                    </m:r>
                                    <m:r>
                                      <a:rPr lang="en-US" altLang="zh-CN" i="1" kern="100">
                                        <a:latin typeface="Cambria Math" panose="02040503050406030204" pitchFamily="18" charset="0"/>
                                        <a:ea typeface="宋体" pitchFamily="2" charset="-122"/>
                                        <a:sym typeface="Calibri"/>
                                      </a:rPr>
                                      <m:t>𝐾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e>
                    </m:nary>
                  </m:oMath>
                </a14:m>
                <a:endParaRPr lang="zh-CN" altLang="en-US" dirty="0"/>
              </a:p>
              <a:p>
                <a:endParaRPr lang="zh-CN" altLang="en-US" sz="1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D6A7FE5-4AD1-40C1-A75B-A18A9D9481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3598"/>
                <a:ext cx="5482952" cy="3394472"/>
              </a:xfrm>
              <a:blipFill>
                <a:blip r:embed="rId5"/>
                <a:stretch>
                  <a:fillRect l="-445" t="-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DDCEE02-60FF-4400-92BF-E832B98EE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18" y="3168713"/>
            <a:ext cx="5188224" cy="211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F71B3FD-D166-4F37-A7B0-38D098BA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48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AA74D-8356-4686-9D4D-7F41F30A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工程样机制作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9F53C3-E32C-4864-AF9B-1E4790E3B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辐射体、工作气体循环纯化</a:t>
            </a:r>
            <a:endParaRPr lang="en-US" altLang="zh-CN" dirty="0"/>
          </a:p>
          <a:p>
            <a:r>
              <a:rPr lang="zh-CN" altLang="en-US" dirty="0"/>
              <a:t>光电读出探测器</a:t>
            </a:r>
            <a:endParaRPr lang="en-US" altLang="zh-CN" dirty="0"/>
          </a:p>
          <a:p>
            <a:pPr lvl="1"/>
            <a:r>
              <a:rPr lang="en-US" altLang="zh-CN" sz="1600" dirty="0"/>
              <a:t>320mm×320mm</a:t>
            </a:r>
            <a:r>
              <a:rPr lang="zh-CN" altLang="en-US" sz="1600" dirty="0"/>
              <a:t>覆盖完整切伦科夫环（直入射）</a:t>
            </a:r>
            <a:endParaRPr lang="en-US" altLang="zh-CN" sz="1600" dirty="0"/>
          </a:p>
          <a:p>
            <a:pPr lvl="1"/>
            <a:r>
              <a:rPr lang="en-US" altLang="zh-CN" sz="1600" dirty="0"/>
              <a:t>10mm</a:t>
            </a:r>
            <a:r>
              <a:rPr lang="zh-CN" altLang="en-US" sz="1600" dirty="0"/>
              <a:t>像素读出</a:t>
            </a:r>
            <a:r>
              <a:rPr lang="en-US" altLang="zh-CN" sz="1600" dirty="0"/>
              <a:t>VS 5mm</a:t>
            </a:r>
            <a:r>
              <a:rPr lang="zh-CN" altLang="en-US" sz="1600" dirty="0"/>
              <a:t>像素编码</a:t>
            </a:r>
            <a:endParaRPr lang="en-US" altLang="zh-CN" sz="1600" dirty="0"/>
          </a:p>
          <a:p>
            <a:pPr lvl="1"/>
            <a:r>
              <a:rPr lang="en-US" altLang="zh-CN" sz="1600" dirty="0"/>
              <a:t>THGEM(</a:t>
            </a:r>
            <a:r>
              <a:rPr lang="en-US" altLang="zh-CN" sz="1600" dirty="0" err="1"/>
              <a:t>CsI</a:t>
            </a:r>
            <a:r>
              <a:rPr lang="en-US" altLang="zh-CN" sz="1600" dirty="0"/>
              <a:t>) + Micromegas</a:t>
            </a:r>
            <a:r>
              <a:rPr lang="zh-CN" altLang="en-US" sz="1600" dirty="0"/>
              <a:t>，试验</a:t>
            </a:r>
            <a:r>
              <a:rPr lang="en-US" altLang="zh-CN" sz="1600" dirty="0"/>
              <a:t>FD-DMM(</a:t>
            </a:r>
            <a:r>
              <a:rPr lang="en-US" altLang="zh-CN" sz="1600" dirty="0" err="1"/>
              <a:t>CsI</a:t>
            </a:r>
            <a:r>
              <a:rPr lang="en-US" altLang="zh-CN" sz="1600" dirty="0"/>
              <a:t>)</a:t>
            </a:r>
          </a:p>
          <a:p>
            <a:r>
              <a:rPr lang="zh-CN" altLang="en-US" dirty="0"/>
              <a:t>电子学</a:t>
            </a:r>
            <a:endParaRPr lang="en-US" altLang="zh-CN" dirty="0"/>
          </a:p>
          <a:p>
            <a:pPr lvl="1"/>
            <a:r>
              <a:rPr lang="zh-CN" altLang="en-US" sz="1600" dirty="0"/>
              <a:t>自研</a:t>
            </a:r>
            <a:r>
              <a:rPr lang="en-US" altLang="zh-CN" sz="1600" dirty="0"/>
              <a:t>ASIC</a:t>
            </a:r>
          </a:p>
          <a:p>
            <a:pPr lvl="1"/>
            <a:r>
              <a:rPr lang="zh-CN" altLang="en-US" sz="1600" dirty="0"/>
              <a:t>紧凑结构</a:t>
            </a:r>
            <a:endParaRPr lang="en-US" altLang="zh-CN" sz="1600" dirty="0"/>
          </a:p>
          <a:p>
            <a:endParaRPr lang="zh-CN" altLang="en-US" sz="1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7031F8-ED93-47C8-AFEE-26C58081E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" t="1174"/>
          <a:stretch/>
        </p:blipFill>
        <p:spPr>
          <a:xfrm>
            <a:off x="5292080" y="2348991"/>
            <a:ext cx="3297627" cy="23109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BD3721-9662-4FB2-9651-CC9428E3B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r="6557" b="10550"/>
          <a:stretch/>
        </p:blipFill>
        <p:spPr bwMode="auto">
          <a:xfrm>
            <a:off x="6012160" y="483518"/>
            <a:ext cx="2102595" cy="170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312216-02AD-4FAA-A47E-4E71AA9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842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8BB492B-8E30-449A-BFF3-37F09647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87774"/>
            <a:ext cx="3240360" cy="21821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41639C2-0C5B-45C4-BD4C-E63AF131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辐射体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(C</a:t>
            </a:r>
            <a:r>
              <a:rPr lang="en-US" altLang="zh-CN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循环纯化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6C69CF-6D20-4609-9073-98C75B408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3598"/>
            <a:ext cx="5209768" cy="3394472"/>
          </a:xfrm>
        </p:spPr>
        <p:txBody>
          <a:bodyPr/>
          <a:lstStyle/>
          <a:p>
            <a:pPr>
              <a:defRPr/>
            </a:pPr>
            <a:r>
              <a:rPr lang="en-US" altLang="zh-CN" sz="1600" dirty="0"/>
              <a:t>RICH</a:t>
            </a:r>
            <a:r>
              <a:rPr lang="zh-CN" altLang="en-US" sz="1600" dirty="0"/>
              <a:t>产生的切伦科夫光为</a:t>
            </a:r>
            <a:r>
              <a:rPr lang="en-US" altLang="zh-CN" sz="1600" dirty="0"/>
              <a:t>180-210nm</a:t>
            </a:r>
            <a:r>
              <a:rPr lang="zh-CN" altLang="en-US" sz="1600" dirty="0"/>
              <a:t>的真空紫外光，辐射体中溶解的氧气对透过率有很大影响</a:t>
            </a:r>
            <a:endParaRPr lang="en-US" altLang="zh-CN" sz="1600" dirty="0"/>
          </a:p>
          <a:p>
            <a:r>
              <a:rPr lang="zh-CN" altLang="en-US" sz="1600" dirty="0"/>
              <a:t>开发专用循环纯化系统去除水氧</a:t>
            </a:r>
            <a:endParaRPr lang="en-US" altLang="zh-CN" sz="1600" dirty="0"/>
          </a:p>
          <a:p>
            <a:r>
              <a:rPr lang="zh-CN" altLang="en-US" sz="1600" dirty="0"/>
              <a:t>搭建透过率测试系统检测纯化效果</a:t>
            </a:r>
            <a:endParaRPr lang="en-US" altLang="zh-CN" sz="1600" dirty="0"/>
          </a:p>
          <a:p>
            <a:r>
              <a:rPr lang="zh-CN" altLang="en-US" sz="1600" dirty="0"/>
              <a:t>最终使用金属催化纯化柱达到了较好的效果（通常用于气体除水氧）</a:t>
            </a:r>
            <a:endParaRPr lang="en-US" altLang="zh-CN" sz="1600" dirty="0"/>
          </a:p>
        </p:txBody>
      </p:sp>
      <p:pic>
        <p:nvPicPr>
          <p:cNvPr id="5" name="内容占位符 11">
            <a:extLst>
              <a:ext uri="{FF2B5EF4-FFF2-40B4-BE49-F238E27FC236}">
                <a16:creationId xmlns:a16="http://schemas.microsoft.com/office/drawing/2014/main" id="{850C53BB-8EB0-4A67-AAA0-329C408ED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55" y="457282"/>
            <a:ext cx="2467659" cy="1850745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16C7A094-D00A-4E0B-BC2D-7E737055BF6D}"/>
              </a:ext>
            </a:extLst>
          </p:cNvPr>
          <p:cNvGrpSpPr/>
          <p:nvPr/>
        </p:nvGrpSpPr>
        <p:grpSpPr>
          <a:xfrm>
            <a:off x="6300192" y="2494050"/>
            <a:ext cx="1921805" cy="2309948"/>
            <a:chOff x="6256715" y="2155148"/>
            <a:chExt cx="2160388" cy="2501150"/>
          </a:xfrm>
        </p:grpSpPr>
        <p:pic>
          <p:nvPicPr>
            <p:cNvPr id="21" name="图片 20" descr="图片包含 桌子, 厨房, 游戏机, 平底锅&#10;&#10;描述已自动生成">
              <a:extLst>
                <a:ext uri="{FF2B5EF4-FFF2-40B4-BE49-F238E27FC236}">
                  <a16:creationId xmlns:a16="http://schemas.microsoft.com/office/drawing/2014/main" id="{C44C62D0-C058-4334-8B49-2C6C46316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715" y="2155148"/>
              <a:ext cx="2160388" cy="2501150"/>
            </a:xfrm>
            <a:prstGeom prst="rect">
              <a:avLst/>
            </a:prstGeom>
          </p:spPr>
        </p:pic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33155D75-2D37-4F7A-8468-43F1F29E66FC}"/>
                </a:ext>
              </a:extLst>
            </p:cNvPr>
            <p:cNvCxnSpPr>
              <a:cxnSpLocks/>
            </p:cNvCxnSpPr>
            <p:nvPr/>
          </p:nvCxnSpPr>
          <p:spPr>
            <a:xfrm>
              <a:off x="6483822" y="3430667"/>
              <a:ext cx="27509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7991FB0-4F81-4773-9DD3-EBDFEEA1FB13}"/>
                </a:ext>
              </a:extLst>
            </p:cNvPr>
            <p:cNvSpPr txBox="1"/>
            <p:nvPr/>
          </p:nvSpPr>
          <p:spPr>
            <a:xfrm>
              <a:off x="6284246" y="3046500"/>
              <a:ext cx="949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Calibri"/>
                  <a:sym typeface="Calibri"/>
                </a:rPr>
                <a:t>控制杆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06C7E33-ADAA-4723-A112-AD7907652481}"/>
                </a:ext>
              </a:extLst>
            </p:cNvPr>
            <p:cNvSpPr txBox="1"/>
            <p:nvPr/>
          </p:nvSpPr>
          <p:spPr>
            <a:xfrm>
              <a:off x="6876259" y="2562054"/>
              <a:ext cx="1384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Calibri"/>
                  <a:sym typeface="Calibri"/>
                </a:rPr>
                <a:t>氘灯光源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CBCB200-F3CB-4E89-9287-0F64AA1CBBA9}"/>
                </a:ext>
              </a:extLst>
            </p:cNvPr>
            <p:cNvSpPr txBox="1"/>
            <p:nvPr/>
          </p:nvSpPr>
          <p:spPr>
            <a:xfrm>
              <a:off x="7519832" y="3251835"/>
              <a:ext cx="879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Calibri"/>
                  <a:sym typeface="Calibri"/>
                </a:rPr>
                <a:t>比色皿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08D13C6-D3B4-49E3-B49B-BE1CE8C27ACC}"/>
                </a:ext>
              </a:extLst>
            </p:cNvPr>
            <p:cNvSpPr txBox="1"/>
            <p:nvPr/>
          </p:nvSpPr>
          <p:spPr>
            <a:xfrm>
              <a:off x="6674624" y="3787277"/>
              <a:ext cx="1003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Calibri"/>
                </a:rPr>
                <a:t>标准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Calibri"/>
                </a:rPr>
                <a:t>PD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" name="灯片编号占位符 32">
            <a:extLst>
              <a:ext uri="{FF2B5EF4-FFF2-40B4-BE49-F238E27FC236}">
                <a16:creationId xmlns:a16="http://schemas.microsoft.com/office/drawing/2014/main" id="{87E2BFCD-7C9E-457A-9BC1-C7EFD885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21783-A3D1-4473-A7B7-6746B557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CsI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光阴极制备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CF761A-11D5-464B-909D-050A670BD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关键技术难点</a:t>
            </a:r>
            <a:endParaRPr lang="en-US" altLang="zh-CN" dirty="0"/>
          </a:p>
          <a:p>
            <a:pPr lvl="1"/>
            <a:r>
              <a:rPr lang="zh-CN" altLang="en-US" sz="1600" dirty="0"/>
              <a:t>大面积均匀性</a:t>
            </a:r>
            <a:endParaRPr lang="en-US" altLang="zh-CN" sz="1600" dirty="0"/>
          </a:p>
          <a:p>
            <a:pPr lvl="2"/>
            <a:r>
              <a:rPr lang="zh-CN" altLang="en-US" sz="1600" dirty="0"/>
              <a:t>研发多点蒸发</a:t>
            </a:r>
            <a:endParaRPr lang="en-US" altLang="zh-CN" sz="1600" dirty="0"/>
          </a:p>
          <a:p>
            <a:pPr lvl="1"/>
            <a:r>
              <a:rPr lang="zh-CN" altLang="en-US" sz="1600" dirty="0"/>
              <a:t>量子效率提升</a:t>
            </a:r>
            <a:endParaRPr lang="en-US" altLang="zh-CN" sz="1600" dirty="0"/>
          </a:p>
          <a:p>
            <a:pPr lvl="2"/>
            <a:r>
              <a:rPr lang="zh-CN" altLang="en-US" sz="1600" dirty="0"/>
              <a:t>搭建效率评估平台</a:t>
            </a:r>
            <a:endParaRPr lang="en-US" altLang="zh-CN" sz="1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A63D75-CCE7-426A-A9BB-5357886B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02" y="2264340"/>
            <a:ext cx="3215945" cy="230131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519FADE-01EB-4794-AF09-F6AF80938945}"/>
              </a:ext>
            </a:extLst>
          </p:cNvPr>
          <p:cNvGrpSpPr/>
          <p:nvPr/>
        </p:nvGrpSpPr>
        <p:grpSpPr>
          <a:xfrm>
            <a:off x="6773713" y="521759"/>
            <a:ext cx="1896788" cy="1363677"/>
            <a:chOff x="638159" y="4381894"/>
            <a:chExt cx="2566596" cy="28538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33DF8DD-9ADB-44D8-865C-5D8443F7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846515">
              <a:off x="281434" y="4738619"/>
              <a:ext cx="2853804" cy="214035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EBB020-2091-488F-80D1-709FCCE16291}"/>
                </a:ext>
              </a:extLst>
            </p:cNvPr>
            <p:cNvSpPr txBox="1"/>
            <p:nvPr/>
          </p:nvSpPr>
          <p:spPr>
            <a:xfrm>
              <a:off x="851113" y="4424619"/>
              <a:ext cx="905391" cy="63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206nm</a:t>
              </a:r>
              <a:endParaRPr lang="zh-CN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CEBC6CD-5D57-479A-82E1-AFC11FDB732D}"/>
                </a:ext>
              </a:extLst>
            </p:cNvPr>
            <p:cNvSpPr txBox="1"/>
            <p:nvPr/>
          </p:nvSpPr>
          <p:spPr>
            <a:xfrm>
              <a:off x="1203954" y="4796015"/>
              <a:ext cx="990604" cy="63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hangingPunct="1">
                <a:lnSpc>
                  <a:spcPct val="150000"/>
                </a:lnSpc>
              </a:pPr>
              <a:r>
                <a:rPr lang="en-US" altLang="zh-CN" sz="10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276nm</a:t>
              </a:r>
              <a:endParaRPr lang="zh-CN" altLang="en-US" sz="1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3512FE6-5851-4FC1-B68A-54DBB8F8ACC0}"/>
                </a:ext>
              </a:extLst>
            </p:cNvPr>
            <p:cNvSpPr txBox="1"/>
            <p:nvPr/>
          </p:nvSpPr>
          <p:spPr>
            <a:xfrm>
              <a:off x="1638030" y="5152403"/>
              <a:ext cx="990604" cy="63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hangingPunct="1">
                <a:lnSpc>
                  <a:spcPct val="150000"/>
                </a:lnSpc>
              </a:pPr>
              <a:r>
                <a:rPr lang="en-US" altLang="zh-CN" sz="10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288nm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FEEBC25-C5D3-4662-AD9C-3C195127780D}"/>
                </a:ext>
              </a:extLst>
            </p:cNvPr>
            <p:cNvSpPr txBox="1"/>
            <p:nvPr/>
          </p:nvSpPr>
          <p:spPr>
            <a:xfrm>
              <a:off x="1900640" y="5512209"/>
              <a:ext cx="1219200" cy="63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hangingPunct="1">
                <a:lnSpc>
                  <a:spcPct val="150000"/>
                </a:lnSpc>
              </a:pPr>
              <a:r>
                <a:rPr lang="en-US" altLang="zh-CN" sz="10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275nm</a:t>
              </a:r>
              <a:endParaRPr lang="zh-CN" altLang="en-US" sz="1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110F3FA-ADEC-4C49-84F7-75F335D8CA24}"/>
                </a:ext>
              </a:extLst>
            </p:cNvPr>
            <p:cNvSpPr txBox="1"/>
            <p:nvPr/>
          </p:nvSpPr>
          <p:spPr>
            <a:xfrm>
              <a:off x="2194560" y="5825277"/>
              <a:ext cx="1010195" cy="639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hangingPunct="1">
                <a:lnSpc>
                  <a:spcPct val="150000"/>
                </a:lnSpc>
              </a:pPr>
              <a:r>
                <a:rPr lang="en-US" altLang="zh-CN" sz="10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279nm</a:t>
              </a:r>
              <a:endParaRPr lang="zh-CN" altLang="en-US" sz="1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BC0877F-A00A-4B0B-A8E4-3C5BBC4E2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409" y="420284"/>
            <a:ext cx="2709673" cy="17300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7C890-2422-44E8-9BFB-F9FD65055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07" y="2779756"/>
            <a:ext cx="4309438" cy="1678246"/>
          </a:xfrm>
          <a:prstGeom prst="rect">
            <a:avLst/>
          </a:prstGeom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E560AD3A-3483-436D-8807-C0CF5766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A996-D89B-40E8-B2C1-E0E001F46DB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182548"/>
      </p:ext>
    </p:extLst>
  </p:cSld>
  <p:clrMapOvr>
    <a:masterClrMapping/>
  </p:clrMapOvr>
</p:sld>
</file>

<file path=ppt/theme/theme1.xml><?xml version="1.0" encoding="utf-8"?>
<a:theme xmlns:a="http://schemas.openxmlformats.org/drawingml/2006/main" name="B132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B132">
      <a:majorFont>
        <a:latin typeface="-쉬리B"/>
        <a:ea typeface="-쉬리B"/>
        <a:cs typeface=""/>
      </a:majorFont>
      <a:minorFont>
        <a:latin typeface="-쉬리M"/>
        <a:ea typeface="-쉬리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B13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3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898</TotalTime>
  <Words>687</Words>
  <Application>Microsoft Office PowerPoint</Application>
  <PresentationFormat>全屏显示(16:9)</PresentationFormat>
  <Paragraphs>121</Paragraphs>
  <Slides>14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Wingdings</vt:lpstr>
      <vt:lpstr>Times New Roman</vt:lpstr>
      <vt:lpstr>Arial</vt:lpstr>
      <vt:lpstr>-쉬리M</vt:lpstr>
      <vt:lpstr>黑体</vt:lpstr>
      <vt:lpstr>楷体</vt:lpstr>
      <vt:lpstr>Cambria Math</vt:lpstr>
      <vt:lpstr>Calibri</vt:lpstr>
      <vt:lpstr>等线</vt:lpstr>
      <vt:lpstr>Gulim</vt:lpstr>
      <vt:lpstr>-쉬리B</vt:lpstr>
      <vt:lpstr>B132</vt:lpstr>
      <vt:lpstr>自定义设计方案</vt:lpstr>
      <vt:lpstr>Visio</vt:lpstr>
      <vt:lpstr>超级陶璨装置上的RICH探测器研究</vt:lpstr>
      <vt:lpstr>大纲</vt:lpstr>
      <vt:lpstr>超级陶粲装置(STCF)</vt:lpstr>
      <vt:lpstr>RICH探测器方案与指标 </vt:lpstr>
      <vt:lpstr>RICH探测器性能模拟</vt:lpstr>
      <vt:lpstr>Likelihood方法评估𝜋, 𝐾鉴别性能</vt:lpstr>
      <vt:lpstr>工程样机制作</vt:lpstr>
      <vt:lpstr>辐射体(C6F14)循环纯化</vt:lpstr>
      <vt:lpstr>CsI光阴极制备</vt:lpstr>
      <vt:lpstr>编码读出</vt:lpstr>
      <vt:lpstr>光电子倍增探测器（Micromegas）</vt:lpstr>
      <vt:lpstr>专用ASIC开发</vt:lpstr>
      <vt:lpstr>专用ASIC开发</vt:lpstr>
      <vt:lpstr>小结</vt:lpstr>
    </vt:vector>
  </TitlesOfParts>
  <Company>정윤주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정윤주</dc:creator>
  <cp:lastModifiedBy>Heipen</cp:lastModifiedBy>
  <cp:revision>123</cp:revision>
  <dcterms:created xsi:type="dcterms:W3CDTF">2001-07-18T23:57:34Z</dcterms:created>
  <dcterms:modified xsi:type="dcterms:W3CDTF">2023-08-09T08:56:01Z</dcterms:modified>
</cp:coreProperties>
</file>