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1" r:id="rId1"/>
  </p:sldMasterIdLst>
  <p:notesMasterIdLst>
    <p:notesMasterId r:id="rId20"/>
  </p:notesMasterIdLst>
  <p:sldIdLst>
    <p:sldId id="651" r:id="rId2"/>
    <p:sldId id="652" r:id="rId3"/>
    <p:sldId id="791" r:id="rId4"/>
    <p:sldId id="868" r:id="rId5"/>
    <p:sldId id="899" r:id="rId6"/>
    <p:sldId id="292" r:id="rId7"/>
    <p:sldId id="861" r:id="rId8"/>
    <p:sldId id="870" r:id="rId9"/>
    <p:sldId id="872" r:id="rId10"/>
    <p:sldId id="898" r:id="rId11"/>
    <p:sldId id="883" r:id="rId12"/>
    <p:sldId id="900" r:id="rId13"/>
    <p:sldId id="528" r:id="rId14"/>
    <p:sldId id="790" r:id="rId15"/>
    <p:sldId id="858" r:id="rId16"/>
    <p:sldId id="843" r:id="rId17"/>
    <p:sldId id="821" r:id="rId18"/>
    <p:sldId id="873" r:id="rId19"/>
  </p:sldIdLst>
  <p:sldSz cx="12192000" cy="6858000"/>
  <p:notesSz cx="6858000" cy="9144000"/>
  <p:custDataLst>
    <p:tags r:id="rId2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33"/>
    <a:srgbClr val="990033"/>
    <a:srgbClr val="FF00FF"/>
    <a:srgbClr val="FF0000"/>
    <a:srgbClr val="0D5267"/>
    <a:srgbClr val="0000FF"/>
    <a:srgbClr val="157E9F"/>
    <a:srgbClr val="F4F4F4"/>
    <a:srgbClr val="1BA0C9"/>
    <a:srgbClr val="E5D0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p:restoredTop sz="94233"/>
  </p:normalViewPr>
  <p:slideViewPr>
    <p:cSldViewPr snapToGrid="0" showGuides="1">
      <p:cViewPr varScale="1">
        <p:scale>
          <a:sx n="104" d="100"/>
          <a:sy n="104" d="100"/>
        </p:scale>
        <p:origin x="120" y="312"/>
      </p:cViewPr>
      <p:guideLst>
        <p:guide orient="horz" pos="2160"/>
        <p:guide pos="3840"/>
      </p:guideLst>
    </p:cSldViewPr>
  </p:slideViewPr>
  <p:notesTextViewPr>
    <p:cViewPr>
      <p:scale>
        <a:sx n="1" d="1"/>
        <a:sy n="1" d="1"/>
      </p:scale>
      <p:origin x="0" y="0"/>
    </p:cViewPr>
  </p:notesTextViewPr>
  <p:sorterViewPr showFormatting="0">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A5DB8FC7-8CC8-4D6A-A707-A3A0D2DCA649}" type="datetimeFigureOut">
              <a:rPr kumimoji="0" lang="zh-CN" altLang="en-US" sz="1200" b="0" i="0" u="none" strike="noStrike" kern="1200" cap="none" spc="0" normalizeH="0" baseline="0" noProof="0">
                <a:ln>
                  <a:noFill/>
                </a:ln>
                <a:solidFill>
                  <a:schemeClr val="tx1"/>
                </a:solidFill>
                <a:effectLst/>
                <a:uLnTx/>
                <a:uFillTx/>
                <a:latin typeface="+mn-lt"/>
                <a:ea typeface="+mn-ea"/>
                <a:cs typeface="+mn-cs"/>
              </a:rPr>
              <a:t>2023/8/9</a:t>
            </a:fld>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3000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单击此处编辑母版文本样式</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二级</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三级</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四级</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五级</a:t>
            </a:r>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wrap="square" lIns="91440" tIns="45720" rIns="91440" bIns="45720" numCol="1" anchor="b" anchorCtr="0" compatLnSpc="1"/>
          <a:lstStyle/>
          <a:p>
            <a:pPr lvl="0" algn="r" eaLnBrk="1" hangingPunct="1"/>
            <a:fld id="{9A0DB2DC-4C9A-4742-B13C-FB6460FD3503}" type="slidenum">
              <a:rPr lang="zh-CN" altLang="en-US" sz="1200" dirty="0">
                <a:latin typeface="等线" panose="02010600030101010101" pitchFamily="2" charset="-122"/>
                <a:ea typeface="等线" panose="02010600030101010101" pitchFamily="2" charset="-122"/>
              </a:rPr>
              <a:t>‹#›</a:t>
            </a:fld>
            <a:endParaRPr lang="zh-CN" altLang="en-US" sz="1200" dirty="0">
              <a:latin typeface="等线" panose="02010600030101010101" pitchFamily="2" charset="-122"/>
              <a:ea typeface="等线" panose="02010600030101010101" pitchFamily="2" charset="-122"/>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1"/>
          <p:cNvSpPr>
            <a:spLocks noGrp="1" noRot="1" noChangeAspect="1" noTextEdit="1"/>
          </p:cNvSpPr>
          <p:nvPr>
            <p:ph type="sldImg"/>
          </p:nvPr>
        </p:nvSpPr>
        <p:spPr>
          <a:xfrm>
            <a:off x="685800" y="1143000"/>
            <a:ext cx="5486400" cy="3086100"/>
          </a:xfrm>
          <a:ln>
            <a:solidFill>
              <a:srgbClr val="000000">
                <a:alpha val="100000"/>
              </a:srgbClr>
            </a:solidFill>
            <a:miter lim="800000"/>
          </a:ln>
        </p:spPr>
      </p:sp>
      <p:sp>
        <p:nvSpPr>
          <p:cNvPr id="5123" name="备注占位符 2"/>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zh-CN" altLang="en-US" dirty="0"/>
          </a:p>
        </p:txBody>
      </p:sp>
      <p:sp>
        <p:nvSpPr>
          <p:cNvPr id="5124"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zh-CN" altLang="en-US" sz="1200" dirty="0">
                <a:latin typeface="等线" panose="02010600030101010101" pitchFamily="2" charset="-122"/>
                <a:ea typeface="等线" panose="02010600030101010101" pitchFamily="2" charset="-122"/>
              </a:rPr>
              <a:t>1</a:t>
            </a:fld>
            <a:endParaRPr lang="zh-CN" altLang="en-US" sz="1200" dirty="0">
              <a:latin typeface="等线" panose="02010600030101010101" pitchFamily="2" charset="-122"/>
              <a:ea typeface="等线" panose="02010600030101010101"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幻灯片图像占位符 1"/>
          <p:cNvSpPr>
            <a:spLocks noGrp="1" noRot="1" noChangeAspect="1" noTextEdit="1"/>
          </p:cNvSpPr>
          <p:nvPr>
            <p:ph type="sldImg"/>
          </p:nvPr>
        </p:nvSpPr>
        <p:spPr>
          <a:xfrm>
            <a:off x="685800" y="1143000"/>
            <a:ext cx="5486400" cy="3086100"/>
          </a:xfrm>
          <a:ln>
            <a:solidFill>
              <a:srgbClr val="000000">
                <a:alpha val="100000"/>
              </a:srgbClr>
            </a:solidFill>
            <a:miter lim="800000"/>
          </a:ln>
        </p:spPr>
      </p:sp>
      <p:sp>
        <p:nvSpPr>
          <p:cNvPr id="35843" name="备注占位符 2"/>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zh-CN" altLang="en-US" dirty="0"/>
          </a:p>
        </p:txBody>
      </p:sp>
      <p:sp>
        <p:nvSpPr>
          <p:cNvPr id="35844"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zh-CN" altLang="en-US" sz="1200" dirty="0">
                <a:latin typeface="等线" panose="02010600030101010101" pitchFamily="2" charset="-122"/>
                <a:ea typeface="等线" panose="02010600030101010101" pitchFamily="2" charset="-122"/>
              </a:rPr>
              <a:t>13</a:t>
            </a:fld>
            <a:endParaRPr lang="zh-CN" altLang="en-US" sz="1200" dirty="0">
              <a:latin typeface="等线" panose="02010600030101010101" pitchFamily="2" charset="-122"/>
              <a:ea typeface="等线" panose="02010600030101010101"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p:cNvSpPr>
            <a:spLocks noGrp="1" noRot="1" noChangeAspect="1" noTextEdit="1"/>
          </p:cNvSpPr>
          <p:nvPr>
            <p:ph type="sldImg"/>
          </p:nvPr>
        </p:nvSpPr>
        <p:spPr>
          <a:xfrm>
            <a:off x="685800" y="1143000"/>
            <a:ext cx="5486400" cy="3086100"/>
          </a:xfrm>
          <a:ln>
            <a:solidFill>
              <a:srgbClr val="000000">
                <a:alpha val="100000"/>
              </a:srgbClr>
            </a:solidFill>
            <a:miter lim="800000"/>
          </a:ln>
        </p:spPr>
      </p:sp>
      <p:sp>
        <p:nvSpPr>
          <p:cNvPr id="43011"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p>
        </p:txBody>
      </p:sp>
      <p:sp>
        <p:nvSpPr>
          <p:cNvPr id="43012"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zh-CN" altLang="en-US" sz="1200" dirty="0">
                <a:latin typeface="等线" panose="02010600030101010101" pitchFamily="2" charset="-122"/>
                <a:ea typeface="等线" panose="02010600030101010101" pitchFamily="2" charset="-122"/>
              </a:rPr>
              <a:t>16</a:t>
            </a:fld>
            <a:endParaRPr lang="zh-CN" altLang="en-US" sz="1200" dirty="0">
              <a:latin typeface="等线" panose="02010600030101010101" pitchFamily="2" charset="-122"/>
              <a:ea typeface="等线" panose="02010600030101010101" pitchFamily="2"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幻灯片图像占位符 1"/>
          <p:cNvSpPr>
            <a:spLocks noGrp="1" noRot="1" noChangeAspect="1" noTextEdit="1"/>
          </p:cNvSpPr>
          <p:nvPr>
            <p:ph type="sldImg" idx="2"/>
          </p:nvPr>
        </p:nvSpPr>
        <p:spPr>
          <a:xfrm>
            <a:off x="685800" y="1143000"/>
            <a:ext cx="5486400" cy="3086100"/>
          </a:xfrm>
          <a:ln>
            <a:solidFill>
              <a:srgbClr val="000000">
                <a:alpha val="100000"/>
              </a:srgbClr>
            </a:solidFill>
            <a:miter lim="800000"/>
          </a:ln>
        </p:spPr>
      </p:sp>
      <p:sp>
        <p:nvSpPr>
          <p:cNvPr id="28675" name="文本占位符 2"/>
          <p:cNvSpPr>
            <a:spLocks noGrp="1"/>
          </p:cNvSpPr>
          <p:nvPr>
            <p:ph type="body" idx="3"/>
          </p:nvPr>
        </p:nvSpPr>
        <p:spPr>
          <a:noFill/>
          <a:ln>
            <a:noFill/>
          </a:ln>
        </p:spPr>
        <p:txBody>
          <a:bodyPr wrap="square" lIns="91440" tIns="45720" rIns="91440" bIns="45720" anchor="t" anchorCtr="0"/>
          <a:lstStyle/>
          <a:p>
            <a:pPr lvl="0" eaLnBrk="1" hangingPunct="1">
              <a:spcBef>
                <a:spcPct val="0"/>
              </a:spcBef>
            </a:pPr>
            <a:r>
              <a:rPr lang="zh-CN" altLang="en-US" dirty="0"/>
              <a:t>储罐类照片更改</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TextEdit="1"/>
          </p:cNvSpPr>
          <p:nvPr>
            <p:ph type="sldImg"/>
          </p:nvPr>
        </p:nvSpPr>
        <p:spPr>
          <a:xfrm>
            <a:off x="685800" y="1143000"/>
            <a:ext cx="5486400" cy="3086100"/>
          </a:xfrm>
          <a:ln>
            <a:solidFill>
              <a:srgbClr val="000000">
                <a:alpha val="100000"/>
              </a:srgbClr>
            </a:solidFill>
            <a:miter lim="800000"/>
          </a:ln>
        </p:spPr>
      </p:sp>
      <p:sp>
        <p:nvSpPr>
          <p:cNvPr id="50179" name="备注占位符 2"/>
          <p:cNvSpPr>
            <a:spLocks noGrp="1"/>
          </p:cNvSpPr>
          <p:nvPr>
            <p:ph type="body" idx="1"/>
          </p:nvPr>
        </p:nvSpPr>
        <p:spPr>
          <a:noFill/>
          <a:ln>
            <a:noFill/>
          </a:ln>
        </p:spPr>
        <p:txBody>
          <a:bodyPr wrap="square" lIns="91440" tIns="45720" rIns="91440" bIns="45720" anchor="t" anchorCtr="0"/>
          <a:lstStyle/>
          <a:p>
            <a:pPr lvl="0" eaLnBrk="1" hangingPunct="1"/>
            <a:endParaRPr lang="zh-CN" altLang="en-US" dirty="0"/>
          </a:p>
        </p:txBody>
      </p:sp>
      <p:sp>
        <p:nvSpPr>
          <p:cNvPr id="50180"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zh-CN" altLang="en-US" sz="1200" dirty="0">
                <a:latin typeface="等线" panose="02010600030101010101" pitchFamily="2" charset="-122"/>
                <a:ea typeface="等线" panose="02010600030101010101" pitchFamily="2" charset="-122"/>
              </a:rPr>
              <a:t>18</a:t>
            </a:fld>
            <a:endParaRPr lang="zh-CN" altLang="en-US" sz="1200" dirty="0">
              <a:latin typeface="等线" panose="02010600030101010101" pitchFamily="2" charset="-122"/>
              <a:ea typeface="等线"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幻灯片图像占位符 1"/>
          <p:cNvSpPr>
            <a:spLocks noGrp="1" noRot="1" noChangeAspect="1" noTextEdit="1"/>
          </p:cNvSpPr>
          <p:nvPr>
            <p:ph type="sldImg"/>
          </p:nvPr>
        </p:nvSpPr>
        <p:spPr>
          <a:xfrm>
            <a:off x="685800" y="1143000"/>
            <a:ext cx="5486400" cy="3086100"/>
          </a:xfrm>
          <a:ln>
            <a:solidFill>
              <a:srgbClr val="000000">
                <a:alpha val="100000"/>
              </a:srgbClr>
            </a:solidFill>
            <a:miter lim="800000"/>
          </a:ln>
        </p:spPr>
      </p:sp>
      <p:sp>
        <p:nvSpPr>
          <p:cNvPr id="7171" name="备注占位符 2"/>
          <p:cNvSpPr>
            <a:spLocks noGrp="1"/>
          </p:cNvSpPr>
          <p:nvPr>
            <p:ph type="body" idx="1"/>
          </p:nvPr>
        </p:nvSpPr>
        <p:spPr>
          <a:noFill/>
          <a:ln>
            <a:noFill/>
          </a:ln>
        </p:spPr>
        <p:txBody>
          <a:bodyPr wrap="square" lIns="91440" tIns="45720" rIns="91440" bIns="45720" anchor="t" anchorCtr="0"/>
          <a:lstStyle/>
          <a:p>
            <a:pPr lvl="0" eaLnBrk="1" hangingPunct="1">
              <a:spcBef>
                <a:spcPct val="0"/>
              </a:spcBef>
            </a:pPr>
            <a:endParaRPr lang="zh-CN" altLang="en-US" dirty="0"/>
          </a:p>
        </p:txBody>
      </p:sp>
      <p:sp>
        <p:nvSpPr>
          <p:cNvPr id="7172"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zh-CN" altLang="en-US" sz="1200" dirty="0">
                <a:latin typeface="等线" panose="02010600030101010101" pitchFamily="2" charset="-122"/>
                <a:ea typeface="等线" panose="02010600030101010101" pitchFamily="2" charset="-122"/>
              </a:rPr>
              <a:t>2</a:t>
            </a:fld>
            <a:endParaRPr lang="zh-CN" altLang="en-US" sz="1200" dirty="0">
              <a:latin typeface="等线" panose="02010600030101010101" pitchFamily="2" charset="-122"/>
              <a:ea typeface="等线"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a:xfrm>
            <a:off x="685800" y="1143000"/>
            <a:ext cx="5486400" cy="3086100"/>
          </a:xfrm>
          <a:ln>
            <a:solidFill>
              <a:srgbClr val="000000">
                <a:alpha val="100000"/>
              </a:srgbClr>
            </a:solidFill>
            <a:miter lim="800000"/>
          </a:ln>
        </p:spPr>
      </p:sp>
      <p:sp>
        <p:nvSpPr>
          <p:cNvPr id="12291" name="备注占位符 2"/>
          <p:cNvSpPr>
            <a:spLocks noGrp="1"/>
          </p:cNvSpPr>
          <p:nvPr>
            <p:ph type="body" idx="1"/>
          </p:nvPr>
        </p:nvSpPr>
        <p:spPr>
          <a:noFill/>
          <a:ln>
            <a:noFill/>
          </a:ln>
        </p:spPr>
        <p:txBody>
          <a:bodyPr wrap="square" lIns="91440" tIns="45720" rIns="91440" bIns="45720" anchor="t" anchorCtr="0"/>
          <a:lstStyle/>
          <a:p>
            <a:pPr lvl="0"/>
            <a:endParaRPr lang="zh-CN" altLang="en-US" dirty="0"/>
          </a:p>
        </p:txBody>
      </p:sp>
      <p:sp>
        <p:nvSpPr>
          <p:cNvPr id="12292"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zh-CN" altLang="en-US" sz="1200" dirty="0">
                <a:latin typeface="等线" panose="02010600030101010101" pitchFamily="2" charset="-122"/>
                <a:ea typeface="等线" panose="02010600030101010101" pitchFamily="2" charset="-122"/>
              </a:rPr>
              <a:t>6</a:t>
            </a:fld>
            <a:endParaRPr lang="zh-CN" altLang="en-US" sz="1200" dirty="0">
              <a:latin typeface="等线" panose="02010600030101010101" pitchFamily="2" charset="-122"/>
              <a:ea typeface="等线"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幻灯片图像占位符 1"/>
          <p:cNvSpPr>
            <a:spLocks noGrp="1" noRot="1" noChangeAspect="1" noTextEdit="1"/>
          </p:cNvSpPr>
          <p:nvPr>
            <p:ph type="sldImg"/>
          </p:nvPr>
        </p:nvSpPr>
        <p:spPr>
          <a:xfrm>
            <a:off x="685800" y="1143000"/>
            <a:ext cx="5486400" cy="3086100"/>
          </a:xfrm>
          <a:ln>
            <a:solidFill>
              <a:srgbClr val="000000">
                <a:alpha val="100000"/>
              </a:srgbClr>
            </a:solidFill>
            <a:miter lim="800000"/>
          </a:ln>
        </p:spPr>
      </p:sp>
      <p:sp>
        <p:nvSpPr>
          <p:cNvPr id="16387" name="备注占位符 2"/>
          <p:cNvSpPr>
            <a:spLocks noGrp="1"/>
          </p:cNvSpPr>
          <p:nvPr>
            <p:ph type="body" idx="1"/>
          </p:nvPr>
        </p:nvSpPr>
        <p:spPr>
          <a:noFill/>
          <a:ln>
            <a:noFill/>
          </a:ln>
        </p:spPr>
        <p:txBody>
          <a:bodyPr wrap="square" lIns="91440" tIns="45720" rIns="91440" bIns="45720" anchor="t" anchorCtr="0"/>
          <a:lstStyle/>
          <a:p>
            <a:pPr lvl="0"/>
            <a:endParaRPr lang="zh-CN" altLang="en-US" dirty="0"/>
          </a:p>
        </p:txBody>
      </p:sp>
      <p:sp>
        <p:nvSpPr>
          <p:cNvPr id="16388"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zh-CN" altLang="en-US" sz="1200" dirty="0">
                <a:latin typeface="等线" panose="02010600030101010101" pitchFamily="2" charset="-122"/>
                <a:ea typeface="等线" panose="02010600030101010101" pitchFamily="2" charset="-122"/>
              </a:rPr>
              <a:t>7</a:t>
            </a:fld>
            <a:endParaRPr lang="zh-CN" altLang="en-US" sz="1200" dirty="0">
              <a:latin typeface="等线" panose="02010600030101010101" pitchFamily="2" charset="-122"/>
              <a:ea typeface="等线"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p:cNvSpPr>
            <a:spLocks noGrp="1" noRot="1" noChangeAspect="1" noTextEdit="1"/>
          </p:cNvSpPr>
          <p:nvPr>
            <p:ph type="sldImg"/>
          </p:nvPr>
        </p:nvSpPr>
        <p:spPr>
          <a:xfrm>
            <a:off x="685800" y="1143000"/>
            <a:ext cx="5486400" cy="3086100"/>
          </a:xfrm>
          <a:ln>
            <a:solidFill>
              <a:srgbClr val="000000">
                <a:alpha val="100000"/>
              </a:srgbClr>
            </a:solidFill>
            <a:miter lim="800000"/>
          </a:ln>
        </p:spPr>
      </p:sp>
      <p:sp>
        <p:nvSpPr>
          <p:cNvPr id="36867" name="备注占位符 2"/>
          <p:cNvSpPr>
            <a:spLocks noGrp="1"/>
          </p:cNvSpPr>
          <p:nvPr>
            <p:ph type="body" idx="1"/>
          </p:nvPr>
        </p:nvSpPr>
        <p:spPr>
          <a:noFill/>
          <a:ln>
            <a:noFill/>
          </a:ln>
        </p:spPr>
        <p:txBody>
          <a:bodyPr wrap="square" lIns="91440" tIns="45720" rIns="91440" bIns="45720" anchor="t" anchorCtr="0"/>
          <a:lstStyle/>
          <a:p>
            <a:pPr lvl="0"/>
            <a:endParaRPr lang="zh-CN" altLang="en-US" dirty="0"/>
          </a:p>
        </p:txBody>
      </p:sp>
      <p:sp>
        <p:nvSpPr>
          <p:cNvPr id="36868"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zh-CN" altLang="en-US" sz="1200" dirty="0">
                <a:latin typeface="等线" panose="02010600030101010101" pitchFamily="2" charset="-122"/>
                <a:ea typeface="等线" panose="02010600030101010101" pitchFamily="2" charset="-122"/>
              </a:rPr>
              <a:t>8</a:t>
            </a:fld>
            <a:endParaRPr lang="zh-CN" altLang="en-US" sz="1200" dirty="0">
              <a:latin typeface="等线" panose="02010600030101010101" pitchFamily="2" charset="-122"/>
              <a:ea typeface="等线"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幻灯片图像占位符 1"/>
          <p:cNvSpPr>
            <a:spLocks noGrp="1" noRot="1" noChangeAspect="1" noTextEdit="1"/>
          </p:cNvSpPr>
          <p:nvPr>
            <p:ph type="sldImg"/>
          </p:nvPr>
        </p:nvSpPr>
        <p:spPr>
          <a:xfrm>
            <a:off x="685800" y="1143000"/>
            <a:ext cx="5486400" cy="3086100"/>
          </a:xfrm>
          <a:ln>
            <a:solidFill>
              <a:srgbClr val="000000">
                <a:alpha val="100000"/>
              </a:srgbClr>
            </a:solidFill>
            <a:miter lim="800000"/>
          </a:ln>
        </p:spPr>
      </p:sp>
      <p:sp>
        <p:nvSpPr>
          <p:cNvPr id="38915" name="备注占位符 2"/>
          <p:cNvSpPr>
            <a:spLocks noGrp="1"/>
          </p:cNvSpPr>
          <p:nvPr>
            <p:ph type="body" idx="1"/>
          </p:nvPr>
        </p:nvSpPr>
        <p:spPr>
          <a:noFill/>
          <a:ln>
            <a:noFill/>
          </a:ln>
        </p:spPr>
        <p:txBody>
          <a:bodyPr wrap="square" lIns="91440" tIns="45720" rIns="91440" bIns="45720" anchor="t" anchorCtr="0"/>
          <a:lstStyle/>
          <a:p>
            <a:pPr lvl="0"/>
            <a:endParaRPr lang="zh-CN" altLang="en-US" dirty="0"/>
          </a:p>
        </p:txBody>
      </p:sp>
      <p:sp>
        <p:nvSpPr>
          <p:cNvPr id="38916"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zh-CN" altLang="en-US" sz="1200" dirty="0">
                <a:latin typeface="等线" panose="02010600030101010101" pitchFamily="2" charset="-122"/>
                <a:ea typeface="等线" panose="02010600030101010101" pitchFamily="2" charset="-122"/>
              </a:rPr>
              <a:t>9</a:t>
            </a:fld>
            <a:endParaRPr lang="zh-CN" altLang="en-US" sz="1200" dirty="0">
              <a:latin typeface="等线" panose="02010600030101010101" pitchFamily="2" charset="-122"/>
              <a:ea typeface="等线"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1"/>
          <p:cNvSpPr>
            <a:spLocks noGrp="1" noRot="1" noChangeAspect="1" noTextEdit="1"/>
          </p:cNvSpPr>
          <p:nvPr>
            <p:ph type="sldImg"/>
          </p:nvPr>
        </p:nvSpPr>
        <p:spPr>
          <a:xfrm>
            <a:off x="685800" y="1143000"/>
            <a:ext cx="5486400" cy="3086100"/>
          </a:xfrm>
          <a:ln>
            <a:solidFill>
              <a:srgbClr val="000000">
                <a:alpha val="100000"/>
              </a:srgbClr>
            </a:solidFill>
            <a:miter lim="800000"/>
          </a:ln>
        </p:spPr>
      </p:sp>
      <p:sp>
        <p:nvSpPr>
          <p:cNvPr id="30723" name="备注占位符 2"/>
          <p:cNvSpPr>
            <a:spLocks noGrp="1"/>
          </p:cNvSpPr>
          <p:nvPr>
            <p:ph type="body" idx="1"/>
          </p:nvPr>
        </p:nvSpPr>
        <p:spPr>
          <a:noFill/>
          <a:ln>
            <a:noFill/>
          </a:ln>
        </p:spPr>
        <p:txBody>
          <a:bodyPr wrap="square" lIns="91440" tIns="45720" rIns="91440" bIns="45720" anchor="t" anchorCtr="0"/>
          <a:lstStyle/>
          <a:p>
            <a:pPr lvl="0"/>
            <a:endParaRPr lang="zh-CN" altLang="en-US" dirty="0"/>
          </a:p>
        </p:txBody>
      </p:sp>
      <p:sp>
        <p:nvSpPr>
          <p:cNvPr id="30724"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zh-CN" altLang="en-US" sz="1200" dirty="0">
                <a:latin typeface="等线" panose="02010600030101010101" pitchFamily="2" charset="-122"/>
                <a:ea typeface="等线" panose="02010600030101010101" pitchFamily="2" charset="-122"/>
              </a:rPr>
              <a:t>10</a:t>
            </a:fld>
            <a:endParaRPr lang="zh-CN" altLang="en-US" sz="1200" dirty="0">
              <a:latin typeface="等线" panose="02010600030101010101" pitchFamily="2" charset="-122"/>
              <a:ea typeface="等线"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1"/>
          <p:cNvSpPr>
            <a:spLocks noGrp="1" noRot="1" noChangeAspect="1" noTextEdit="1"/>
          </p:cNvSpPr>
          <p:nvPr>
            <p:ph type="sldImg"/>
          </p:nvPr>
        </p:nvSpPr>
        <p:spPr>
          <a:xfrm>
            <a:off x="685800" y="1143000"/>
            <a:ext cx="5486400" cy="3086100"/>
          </a:xfrm>
          <a:ln>
            <a:solidFill>
              <a:srgbClr val="000000">
                <a:alpha val="100000"/>
              </a:srgbClr>
            </a:solidFill>
            <a:miter lim="800000"/>
          </a:ln>
        </p:spPr>
      </p:sp>
      <p:sp>
        <p:nvSpPr>
          <p:cNvPr id="30723" name="备注占位符 2"/>
          <p:cNvSpPr>
            <a:spLocks noGrp="1"/>
          </p:cNvSpPr>
          <p:nvPr>
            <p:ph type="body" idx="1"/>
          </p:nvPr>
        </p:nvSpPr>
        <p:spPr>
          <a:noFill/>
          <a:ln>
            <a:noFill/>
          </a:ln>
        </p:spPr>
        <p:txBody>
          <a:bodyPr wrap="square" lIns="91440" tIns="45720" rIns="91440" bIns="45720" anchor="t" anchorCtr="0"/>
          <a:lstStyle/>
          <a:p>
            <a:pPr lvl="0"/>
            <a:endParaRPr lang="zh-CN" altLang="en-US" dirty="0"/>
          </a:p>
        </p:txBody>
      </p:sp>
      <p:sp>
        <p:nvSpPr>
          <p:cNvPr id="30724"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zh-CN" altLang="en-US" sz="1200" dirty="0">
                <a:latin typeface="等线" panose="02010600030101010101" pitchFamily="2" charset="-122"/>
                <a:ea typeface="等线" panose="02010600030101010101" pitchFamily="2" charset="-122"/>
              </a:rPr>
              <a:t>11</a:t>
            </a:fld>
            <a:endParaRPr lang="zh-CN" altLang="en-US" sz="1200" dirty="0">
              <a:latin typeface="等线" panose="02010600030101010101" pitchFamily="2" charset="-122"/>
              <a:ea typeface="等线"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幻灯片图像占位符 1"/>
          <p:cNvSpPr>
            <a:spLocks noGrp="1" noRot="1" noChangeAspect="1" noTextEdit="1"/>
          </p:cNvSpPr>
          <p:nvPr>
            <p:ph type="sldImg"/>
          </p:nvPr>
        </p:nvSpPr>
        <p:spPr>
          <a:xfrm>
            <a:off x="685800" y="1143000"/>
            <a:ext cx="5486400" cy="3086100"/>
          </a:xfrm>
          <a:ln>
            <a:solidFill>
              <a:srgbClr val="000000">
                <a:alpha val="100000"/>
              </a:srgbClr>
            </a:solidFill>
            <a:miter lim="800000"/>
          </a:ln>
        </p:spPr>
      </p:sp>
      <p:sp>
        <p:nvSpPr>
          <p:cNvPr id="30723" name="备注占位符 2"/>
          <p:cNvSpPr>
            <a:spLocks noGrp="1"/>
          </p:cNvSpPr>
          <p:nvPr>
            <p:ph type="body" idx="1"/>
          </p:nvPr>
        </p:nvSpPr>
        <p:spPr>
          <a:noFill/>
          <a:ln>
            <a:noFill/>
          </a:ln>
        </p:spPr>
        <p:txBody>
          <a:bodyPr wrap="square" lIns="91440" tIns="45720" rIns="91440" bIns="45720" anchor="t" anchorCtr="0"/>
          <a:lstStyle/>
          <a:p>
            <a:pPr lvl="0"/>
            <a:endParaRPr lang="zh-CN" altLang="en-US" dirty="0"/>
          </a:p>
        </p:txBody>
      </p:sp>
      <p:sp>
        <p:nvSpPr>
          <p:cNvPr id="30724" name="灯片编号占位符 3"/>
          <p:cNvSpPr txBox="1">
            <a:spLocks noGrp="1"/>
          </p:cNvSpPr>
          <p:nvPr>
            <p:ph type="sldNum" sz="quarter"/>
          </p:nvPr>
        </p:nvSpPr>
        <p:spPr>
          <a:xfrm>
            <a:off x="3884613" y="8685213"/>
            <a:ext cx="2971800" cy="458787"/>
          </a:xfrm>
          <a:prstGeom prst="rect">
            <a:avLst/>
          </a:prstGeom>
          <a:noFill/>
          <a:ln w="9525">
            <a:noFill/>
          </a:ln>
        </p:spPr>
        <p:txBody>
          <a:bodyPr anchor="b" anchorCtr="0"/>
          <a:lstStyle/>
          <a:p>
            <a:pPr lvl="0" algn="r" eaLnBrk="1" hangingPunct="1"/>
            <a:fld id="{9A0DB2DC-4C9A-4742-B13C-FB6460FD3503}" type="slidenum">
              <a:rPr lang="zh-CN" altLang="en-US" sz="1200" dirty="0">
                <a:latin typeface="等线" panose="02010600030101010101" pitchFamily="2" charset="-122"/>
                <a:ea typeface="等线" panose="02010600030101010101" pitchFamily="2" charset="-122"/>
              </a:rPr>
              <a:t>12</a:t>
            </a:fld>
            <a:endParaRPr lang="zh-CN" altLang="en-US" sz="1200" dirty="0">
              <a:latin typeface="等线" panose="02010600030101010101" pitchFamily="2" charset="-122"/>
              <a:ea typeface="等线" panose="02010600030101010101" pitchFamily="2" charset="-122"/>
            </a:endParaRPr>
          </a:p>
        </p:txBody>
      </p:sp>
    </p:spTree>
    <p:extLst>
      <p:ext uri="{BB962C8B-B14F-4D97-AF65-F5344CB8AC3E}">
        <p14:creationId xmlns:p14="http://schemas.microsoft.com/office/powerpoint/2010/main" val="2038007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a:defRPr/>
            </a:pPr>
            <a:r>
              <a:rPr lang="en-US" altLang="zh-CN"/>
              <a:t>2019-11-25</a:t>
            </a:r>
            <a:endParaRPr lang="zh-CN" altLang="en-US"/>
          </a:p>
        </p:txBody>
      </p:sp>
      <p:sp>
        <p:nvSpPr>
          <p:cNvPr id="5" name="Footer Placeholder 4"/>
          <p:cNvSpPr>
            <a:spLocks noGrp="1"/>
          </p:cNvSpPr>
          <p:nvPr>
            <p:ph type="ftr" sz="quarter" idx="11"/>
          </p:nvPr>
        </p:nvSpPr>
        <p:spPr/>
        <p:txBody>
          <a:bodyPr/>
          <a:lstStyle/>
          <a:p>
            <a:pPr>
              <a:defRPr/>
            </a:pPr>
            <a:r>
              <a:rPr lang="en-US" altLang="zh-CN"/>
              <a:t>JUNO-High PurityNitrogen system  2022-01-20</a:t>
            </a:r>
            <a:endParaRPr lang="zh-CN" altLang="en-US"/>
          </a:p>
        </p:txBody>
      </p:sp>
      <p:sp>
        <p:nvSpPr>
          <p:cNvPr id="6" name="Slide Number Placeholder 5"/>
          <p:cNvSpPr>
            <a:spLocks noGrp="1"/>
          </p:cNvSpPr>
          <p:nvPr>
            <p:ph type="sldNum" sz="quarter" idx="12"/>
          </p:nvPr>
        </p:nvSpPr>
        <p:spPr/>
        <p:txBody>
          <a:bodyPr/>
          <a:lstStyle/>
          <a:p>
            <a:pPr lvl="0" eaLnBrk="1" hangingPunct="1"/>
            <a:fld id="{9A0DB2DC-4C9A-4742-B13C-FB6460FD3503}" type="slidenum">
              <a:rPr lang="zh-CN" altLang="en-US" smtClean="0">
                <a:latin typeface="Calibri" panose="020F0502020204030204" pitchFamily="34" charset="0"/>
              </a:rPr>
              <a:t>‹#›</a:t>
            </a:fld>
            <a:endParaRPr lang="zh-CN" altLang="en-US" dirty="0">
              <a:latin typeface="Calibri" panose="020F0502020204030204" pitchFamily="34" charset="0"/>
            </a:endParaRPr>
          </a:p>
        </p:txBody>
      </p:sp>
    </p:spTree>
    <p:extLst>
      <p:ext uri="{BB962C8B-B14F-4D97-AF65-F5344CB8AC3E}">
        <p14:creationId xmlns:p14="http://schemas.microsoft.com/office/powerpoint/2010/main" val="1987082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pPr>
              <a:defRPr/>
            </a:pPr>
            <a:r>
              <a:rPr lang="en-US" altLang="zh-CN"/>
              <a:t>2019-11-25</a:t>
            </a:r>
            <a:endParaRPr lang="zh-CN" altLang="en-US"/>
          </a:p>
        </p:txBody>
      </p:sp>
      <p:sp>
        <p:nvSpPr>
          <p:cNvPr id="5" name="Footer Placeholder 4"/>
          <p:cNvSpPr>
            <a:spLocks noGrp="1"/>
          </p:cNvSpPr>
          <p:nvPr>
            <p:ph type="ftr" sz="quarter" idx="11"/>
          </p:nvPr>
        </p:nvSpPr>
        <p:spPr/>
        <p:txBody>
          <a:bodyPr/>
          <a:lstStyle/>
          <a:p>
            <a:pPr>
              <a:defRPr/>
            </a:pPr>
            <a:r>
              <a:rPr lang="en-US" altLang="zh-CN"/>
              <a:t>JUNO-High PurityNitrogen system  2022-01-20</a:t>
            </a:r>
            <a:endParaRPr lang="zh-CN" altLang="en-US"/>
          </a:p>
        </p:txBody>
      </p:sp>
      <p:sp>
        <p:nvSpPr>
          <p:cNvPr id="6" name="Slide Number Placeholder 5"/>
          <p:cNvSpPr>
            <a:spLocks noGrp="1"/>
          </p:cNvSpPr>
          <p:nvPr>
            <p:ph type="sldNum" sz="quarter" idx="12"/>
          </p:nvPr>
        </p:nvSpPr>
        <p:spPr/>
        <p:txBody>
          <a:bodyPr/>
          <a:lstStyle/>
          <a:p>
            <a:pPr lvl="0" eaLnBrk="1" hangingPunct="1"/>
            <a:fld id="{9A0DB2DC-4C9A-4742-B13C-FB6460FD3503}" type="slidenum">
              <a:rPr lang="zh-CN" altLang="en-US" smtClean="0">
                <a:latin typeface="Calibri" panose="020F0502020204030204" pitchFamily="34" charset="0"/>
              </a:rPr>
              <a:t>‹#›</a:t>
            </a:fld>
            <a:endParaRPr lang="zh-CN" altLang="en-US" dirty="0">
              <a:latin typeface="Calibri" panose="020F0502020204030204" pitchFamily="34" charset="0"/>
            </a:endParaRPr>
          </a:p>
        </p:txBody>
      </p:sp>
    </p:spTree>
    <p:extLst>
      <p:ext uri="{BB962C8B-B14F-4D97-AF65-F5344CB8AC3E}">
        <p14:creationId xmlns:p14="http://schemas.microsoft.com/office/powerpoint/2010/main" val="100753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pPr>
              <a:defRPr/>
            </a:pPr>
            <a:r>
              <a:rPr lang="en-US" altLang="zh-CN"/>
              <a:t>2019-11-25</a:t>
            </a:r>
            <a:endParaRPr lang="zh-CN" altLang="en-US"/>
          </a:p>
        </p:txBody>
      </p:sp>
      <p:sp>
        <p:nvSpPr>
          <p:cNvPr id="5" name="Footer Placeholder 4"/>
          <p:cNvSpPr>
            <a:spLocks noGrp="1"/>
          </p:cNvSpPr>
          <p:nvPr>
            <p:ph type="ftr" sz="quarter" idx="11"/>
          </p:nvPr>
        </p:nvSpPr>
        <p:spPr/>
        <p:txBody>
          <a:bodyPr/>
          <a:lstStyle/>
          <a:p>
            <a:pPr>
              <a:defRPr/>
            </a:pPr>
            <a:r>
              <a:rPr lang="en-US" altLang="zh-CN"/>
              <a:t>JUNO-High PurityNitrogen system  2022-01-20</a:t>
            </a:r>
            <a:endParaRPr lang="zh-CN" altLang="en-US"/>
          </a:p>
        </p:txBody>
      </p:sp>
      <p:sp>
        <p:nvSpPr>
          <p:cNvPr id="6" name="Slide Number Placeholder 5"/>
          <p:cNvSpPr>
            <a:spLocks noGrp="1"/>
          </p:cNvSpPr>
          <p:nvPr>
            <p:ph type="sldNum" sz="quarter" idx="12"/>
          </p:nvPr>
        </p:nvSpPr>
        <p:spPr/>
        <p:txBody>
          <a:bodyPr/>
          <a:lstStyle/>
          <a:p>
            <a:pPr lvl="0" eaLnBrk="1" hangingPunct="1"/>
            <a:fld id="{9A0DB2DC-4C9A-4742-B13C-FB6460FD3503}" type="slidenum">
              <a:rPr lang="zh-CN" altLang="en-US" smtClean="0">
                <a:latin typeface="Calibri" panose="020F0502020204030204" pitchFamily="34" charset="0"/>
              </a:rPr>
              <a:t>‹#›</a:t>
            </a:fld>
            <a:endParaRPr lang="zh-CN" altLang="en-US" dirty="0">
              <a:latin typeface="Calibri" panose="020F0502020204030204" pitchFamily="34" charset="0"/>
            </a:endParaRPr>
          </a:p>
        </p:txBody>
      </p:sp>
    </p:spTree>
    <p:extLst>
      <p:ext uri="{BB962C8B-B14F-4D97-AF65-F5344CB8AC3E}">
        <p14:creationId xmlns:p14="http://schemas.microsoft.com/office/powerpoint/2010/main" val="391991056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垂直排列标题与&#10;文本">
    <p:bg>
      <p:bgPr>
        <a:solidFill>
          <a:schemeClr val="bg1"/>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r>
              <a:rPr lang="en-US" altLang="zh-CN"/>
              <a:t>2019-11-25</a:t>
            </a:r>
            <a:endParaRPr lang="zh-CN" altLang="en-US"/>
          </a:p>
        </p:txBody>
      </p:sp>
      <p:sp>
        <p:nvSpPr>
          <p:cNvPr id="3" name="页脚占位符 2"/>
          <p:cNvSpPr>
            <a:spLocks noGrp="1"/>
          </p:cNvSpPr>
          <p:nvPr>
            <p:ph type="ftr" sz="quarter" idx="11"/>
          </p:nvPr>
        </p:nvSpPr>
        <p:spPr/>
        <p:txBody>
          <a:bodyPr/>
          <a:lstStyle/>
          <a:p>
            <a:pPr>
              <a:defRPr/>
            </a:pPr>
            <a:r>
              <a:rPr lang="en-US" altLang="zh-CN"/>
              <a:t>JUNO-High PurityNitrogen system  2022-01-20</a:t>
            </a:r>
            <a:endParaRPr lang="zh-CN" altLang="en-US"/>
          </a:p>
        </p:txBody>
      </p:sp>
      <p:sp>
        <p:nvSpPr>
          <p:cNvPr id="4" name="灯片编号占位符 3"/>
          <p:cNvSpPr>
            <a:spLocks noGrp="1"/>
          </p:cNvSpPr>
          <p:nvPr>
            <p:ph type="sldNum" sz="quarter" idx="12"/>
          </p:nvPr>
        </p:nvSpPr>
        <p:spPr/>
        <p:txBody>
          <a:bodyPr/>
          <a:lstStyle/>
          <a:p>
            <a:pPr lvl="0" eaLnBrk="1" hangingPunct="1"/>
            <a:fld id="{9A0DB2DC-4C9A-4742-B13C-FB6460FD3503}" type="slidenum">
              <a:rPr lang="zh-CN" altLang="en-US" dirty="0">
                <a:latin typeface="Calibri" panose="020F0502020204030204" pitchFamily="34" charset="0"/>
              </a:rPr>
              <a:t>‹#›</a:t>
            </a:fld>
            <a:endParaRPr lang="zh-CN" altLang="en-US" dirty="0">
              <a:latin typeface="Calibri" panose="020F050202020403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pPr>
              <a:defRPr/>
            </a:pPr>
            <a:r>
              <a:rPr lang="en-US" altLang="zh-CN"/>
              <a:t>2019-11-25</a:t>
            </a:r>
            <a:endParaRPr lang="zh-CN" altLang="en-US"/>
          </a:p>
        </p:txBody>
      </p:sp>
      <p:sp>
        <p:nvSpPr>
          <p:cNvPr id="5" name="Footer Placeholder 4"/>
          <p:cNvSpPr>
            <a:spLocks noGrp="1"/>
          </p:cNvSpPr>
          <p:nvPr>
            <p:ph type="ftr" sz="quarter" idx="11"/>
          </p:nvPr>
        </p:nvSpPr>
        <p:spPr/>
        <p:txBody>
          <a:bodyPr/>
          <a:lstStyle/>
          <a:p>
            <a:pPr>
              <a:defRPr/>
            </a:pPr>
            <a:r>
              <a:rPr lang="en-US" altLang="zh-CN"/>
              <a:t>JUNO-High PurityNitrogen system  2022-01-20</a:t>
            </a:r>
            <a:endParaRPr lang="zh-CN" altLang="en-US"/>
          </a:p>
        </p:txBody>
      </p:sp>
      <p:sp>
        <p:nvSpPr>
          <p:cNvPr id="6" name="Slide Number Placeholder 5"/>
          <p:cNvSpPr>
            <a:spLocks noGrp="1"/>
          </p:cNvSpPr>
          <p:nvPr>
            <p:ph type="sldNum" sz="quarter" idx="12"/>
          </p:nvPr>
        </p:nvSpPr>
        <p:spPr/>
        <p:txBody>
          <a:bodyPr/>
          <a:lstStyle/>
          <a:p>
            <a:pPr lvl="0" eaLnBrk="1" hangingPunct="1"/>
            <a:fld id="{9A0DB2DC-4C9A-4742-B13C-FB6460FD3503}" type="slidenum">
              <a:rPr lang="zh-CN" altLang="en-US" smtClean="0">
                <a:latin typeface="Calibri" panose="020F0502020204030204" pitchFamily="34" charset="0"/>
              </a:rPr>
              <a:t>‹#›</a:t>
            </a:fld>
            <a:endParaRPr lang="zh-CN" altLang="en-US" dirty="0">
              <a:latin typeface="Calibri" panose="020F0502020204030204" pitchFamily="34" charset="0"/>
            </a:endParaRPr>
          </a:p>
        </p:txBody>
      </p:sp>
    </p:spTree>
    <p:extLst>
      <p:ext uri="{BB962C8B-B14F-4D97-AF65-F5344CB8AC3E}">
        <p14:creationId xmlns:p14="http://schemas.microsoft.com/office/powerpoint/2010/main" val="2873030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a:defRPr/>
            </a:pPr>
            <a:r>
              <a:rPr lang="en-US" altLang="zh-CN"/>
              <a:t>2019-11-25</a:t>
            </a:r>
            <a:endParaRPr lang="zh-CN" altLang="en-US"/>
          </a:p>
        </p:txBody>
      </p:sp>
      <p:sp>
        <p:nvSpPr>
          <p:cNvPr id="5" name="Footer Placeholder 4"/>
          <p:cNvSpPr>
            <a:spLocks noGrp="1"/>
          </p:cNvSpPr>
          <p:nvPr>
            <p:ph type="ftr" sz="quarter" idx="11"/>
          </p:nvPr>
        </p:nvSpPr>
        <p:spPr/>
        <p:txBody>
          <a:bodyPr/>
          <a:lstStyle/>
          <a:p>
            <a:pPr>
              <a:defRPr/>
            </a:pPr>
            <a:r>
              <a:rPr lang="en-US" altLang="zh-CN"/>
              <a:t>JUNO-High PurityNitrogen system  2022-01-20</a:t>
            </a:r>
            <a:endParaRPr lang="zh-CN" altLang="en-US"/>
          </a:p>
        </p:txBody>
      </p:sp>
      <p:sp>
        <p:nvSpPr>
          <p:cNvPr id="6" name="Slide Number Placeholder 5"/>
          <p:cNvSpPr>
            <a:spLocks noGrp="1"/>
          </p:cNvSpPr>
          <p:nvPr>
            <p:ph type="sldNum" sz="quarter" idx="12"/>
          </p:nvPr>
        </p:nvSpPr>
        <p:spPr/>
        <p:txBody>
          <a:bodyPr/>
          <a:lstStyle/>
          <a:p>
            <a:pPr lvl="0" eaLnBrk="1" hangingPunct="1"/>
            <a:fld id="{9A0DB2DC-4C9A-4742-B13C-FB6460FD3503}" type="slidenum">
              <a:rPr lang="zh-CN" altLang="en-US" smtClean="0">
                <a:latin typeface="Calibri" panose="020F0502020204030204" pitchFamily="34" charset="0"/>
              </a:rPr>
              <a:t>‹#›</a:t>
            </a:fld>
            <a:endParaRPr lang="zh-CN" altLang="en-US" dirty="0">
              <a:latin typeface="Calibri" panose="020F0502020204030204" pitchFamily="34" charset="0"/>
            </a:endParaRPr>
          </a:p>
        </p:txBody>
      </p:sp>
    </p:spTree>
    <p:extLst>
      <p:ext uri="{BB962C8B-B14F-4D97-AF65-F5344CB8AC3E}">
        <p14:creationId xmlns:p14="http://schemas.microsoft.com/office/powerpoint/2010/main" val="41692319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pPr>
              <a:defRPr/>
            </a:pPr>
            <a:r>
              <a:rPr lang="en-US" altLang="zh-CN"/>
              <a:t>2019-11-25</a:t>
            </a:r>
            <a:endParaRPr lang="zh-CN" altLang="en-US"/>
          </a:p>
        </p:txBody>
      </p:sp>
      <p:sp>
        <p:nvSpPr>
          <p:cNvPr id="6" name="Footer Placeholder 5"/>
          <p:cNvSpPr>
            <a:spLocks noGrp="1"/>
          </p:cNvSpPr>
          <p:nvPr>
            <p:ph type="ftr" sz="quarter" idx="11"/>
          </p:nvPr>
        </p:nvSpPr>
        <p:spPr/>
        <p:txBody>
          <a:bodyPr/>
          <a:lstStyle/>
          <a:p>
            <a:pPr>
              <a:defRPr/>
            </a:pPr>
            <a:r>
              <a:rPr lang="en-US" altLang="zh-CN"/>
              <a:t>JUNO-High PurityNitrogen system  2022-01-20</a:t>
            </a:r>
            <a:endParaRPr lang="zh-CN" altLang="en-US"/>
          </a:p>
        </p:txBody>
      </p:sp>
      <p:sp>
        <p:nvSpPr>
          <p:cNvPr id="7" name="Slide Number Placeholder 6"/>
          <p:cNvSpPr>
            <a:spLocks noGrp="1"/>
          </p:cNvSpPr>
          <p:nvPr>
            <p:ph type="sldNum" sz="quarter" idx="12"/>
          </p:nvPr>
        </p:nvSpPr>
        <p:spPr/>
        <p:txBody>
          <a:bodyPr/>
          <a:lstStyle/>
          <a:p>
            <a:pPr lvl="0" eaLnBrk="1" hangingPunct="1"/>
            <a:fld id="{9A0DB2DC-4C9A-4742-B13C-FB6460FD3503}" type="slidenum">
              <a:rPr lang="zh-CN" altLang="en-US" smtClean="0">
                <a:latin typeface="Calibri" panose="020F0502020204030204" pitchFamily="34" charset="0"/>
              </a:rPr>
              <a:t>‹#›</a:t>
            </a:fld>
            <a:endParaRPr lang="zh-CN" altLang="en-US" dirty="0">
              <a:latin typeface="Calibri" panose="020F0502020204030204" pitchFamily="34" charset="0"/>
            </a:endParaRPr>
          </a:p>
        </p:txBody>
      </p:sp>
    </p:spTree>
    <p:extLst>
      <p:ext uri="{BB962C8B-B14F-4D97-AF65-F5344CB8AC3E}">
        <p14:creationId xmlns:p14="http://schemas.microsoft.com/office/powerpoint/2010/main" val="731295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pPr>
              <a:defRPr/>
            </a:pPr>
            <a:r>
              <a:rPr lang="en-US" altLang="zh-CN"/>
              <a:t>2019-11-25</a:t>
            </a:r>
            <a:endParaRPr lang="zh-CN" altLang="en-US"/>
          </a:p>
        </p:txBody>
      </p:sp>
      <p:sp>
        <p:nvSpPr>
          <p:cNvPr id="8" name="Footer Placeholder 7"/>
          <p:cNvSpPr>
            <a:spLocks noGrp="1"/>
          </p:cNvSpPr>
          <p:nvPr>
            <p:ph type="ftr" sz="quarter" idx="11"/>
          </p:nvPr>
        </p:nvSpPr>
        <p:spPr/>
        <p:txBody>
          <a:bodyPr/>
          <a:lstStyle/>
          <a:p>
            <a:pPr>
              <a:defRPr/>
            </a:pPr>
            <a:r>
              <a:rPr lang="en-US" altLang="zh-CN"/>
              <a:t>JUNO-High PurityNitrogen system  2022-01-20</a:t>
            </a:r>
            <a:endParaRPr lang="zh-CN" altLang="en-US"/>
          </a:p>
        </p:txBody>
      </p:sp>
      <p:sp>
        <p:nvSpPr>
          <p:cNvPr id="9" name="Slide Number Placeholder 8"/>
          <p:cNvSpPr>
            <a:spLocks noGrp="1"/>
          </p:cNvSpPr>
          <p:nvPr>
            <p:ph type="sldNum" sz="quarter" idx="12"/>
          </p:nvPr>
        </p:nvSpPr>
        <p:spPr/>
        <p:txBody>
          <a:bodyPr/>
          <a:lstStyle/>
          <a:p>
            <a:pPr lvl="0" eaLnBrk="1" hangingPunct="1"/>
            <a:fld id="{9A0DB2DC-4C9A-4742-B13C-FB6460FD3503}" type="slidenum">
              <a:rPr lang="zh-CN" altLang="en-US" smtClean="0">
                <a:latin typeface="Calibri" panose="020F0502020204030204" pitchFamily="34" charset="0"/>
              </a:rPr>
              <a:t>‹#›</a:t>
            </a:fld>
            <a:endParaRPr lang="zh-CN" altLang="en-US" dirty="0">
              <a:latin typeface="Calibri" panose="020F0502020204030204" pitchFamily="34" charset="0"/>
            </a:endParaRPr>
          </a:p>
        </p:txBody>
      </p:sp>
    </p:spTree>
    <p:extLst>
      <p:ext uri="{BB962C8B-B14F-4D97-AF65-F5344CB8AC3E}">
        <p14:creationId xmlns:p14="http://schemas.microsoft.com/office/powerpoint/2010/main" val="240756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a:defRPr/>
            </a:pPr>
            <a:r>
              <a:rPr lang="en-US" altLang="zh-CN"/>
              <a:t>2019-11-25</a:t>
            </a:r>
            <a:endParaRPr lang="zh-CN" altLang="en-US"/>
          </a:p>
        </p:txBody>
      </p:sp>
      <p:sp>
        <p:nvSpPr>
          <p:cNvPr id="4" name="Footer Placeholder 3"/>
          <p:cNvSpPr>
            <a:spLocks noGrp="1"/>
          </p:cNvSpPr>
          <p:nvPr>
            <p:ph type="ftr" sz="quarter" idx="11"/>
          </p:nvPr>
        </p:nvSpPr>
        <p:spPr/>
        <p:txBody>
          <a:bodyPr/>
          <a:lstStyle/>
          <a:p>
            <a:pPr>
              <a:defRPr/>
            </a:pPr>
            <a:r>
              <a:rPr lang="en-US" altLang="zh-CN"/>
              <a:t>JUNO-High PurityNitrogen system  2022-01-20</a:t>
            </a:r>
            <a:endParaRPr lang="zh-CN" altLang="en-US"/>
          </a:p>
        </p:txBody>
      </p:sp>
      <p:sp>
        <p:nvSpPr>
          <p:cNvPr id="5" name="Slide Number Placeholder 4"/>
          <p:cNvSpPr>
            <a:spLocks noGrp="1"/>
          </p:cNvSpPr>
          <p:nvPr>
            <p:ph type="sldNum" sz="quarter" idx="12"/>
          </p:nvPr>
        </p:nvSpPr>
        <p:spPr/>
        <p:txBody>
          <a:bodyPr/>
          <a:lstStyle/>
          <a:p>
            <a:pPr lvl="0" eaLnBrk="1" hangingPunct="1"/>
            <a:fld id="{9A0DB2DC-4C9A-4742-B13C-FB6460FD3503}" type="slidenum">
              <a:rPr lang="zh-CN" altLang="en-US" smtClean="0">
                <a:latin typeface="Calibri" panose="020F0502020204030204" pitchFamily="34" charset="0"/>
              </a:rPr>
              <a:t>‹#›</a:t>
            </a:fld>
            <a:endParaRPr lang="zh-CN" altLang="en-US" dirty="0">
              <a:latin typeface="Calibri" panose="020F0502020204030204" pitchFamily="34" charset="0"/>
            </a:endParaRPr>
          </a:p>
        </p:txBody>
      </p:sp>
    </p:spTree>
    <p:extLst>
      <p:ext uri="{BB962C8B-B14F-4D97-AF65-F5344CB8AC3E}">
        <p14:creationId xmlns:p14="http://schemas.microsoft.com/office/powerpoint/2010/main" val="2656401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ltLang="zh-CN"/>
              <a:t>2019-11-25</a:t>
            </a:r>
            <a:endParaRPr lang="zh-CN" altLang="en-US"/>
          </a:p>
        </p:txBody>
      </p:sp>
      <p:sp>
        <p:nvSpPr>
          <p:cNvPr id="3" name="Footer Placeholder 2"/>
          <p:cNvSpPr>
            <a:spLocks noGrp="1"/>
          </p:cNvSpPr>
          <p:nvPr>
            <p:ph type="ftr" sz="quarter" idx="11"/>
          </p:nvPr>
        </p:nvSpPr>
        <p:spPr/>
        <p:txBody>
          <a:bodyPr/>
          <a:lstStyle/>
          <a:p>
            <a:pPr>
              <a:defRPr/>
            </a:pPr>
            <a:r>
              <a:rPr lang="en-US" altLang="zh-CN"/>
              <a:t>JUNO-High PurityNitrogen system  2022-01-20</a:t>
            </a:r>
            <a:endParaRPr lang="zh-CN" altLang="en-US"/>
          </a:p>
        </p:txBody>
      </p:sp>
      <p:sp>
        <p:nvSpPr>
          <p:cNvPr id="4" name="Slide Number Placeholder 3"/>
          <p:cNvSpPr>
            <a:spLocks noGrp="1"/>
          </p:cNvSpPr>
          <p:nvPr>
            <p:ph type="sldNum" sz="quarter" idx="12"/>
          </p:nvPr>
        </p:nvSpPr>
        <p:spPr/>
        <p:txBody>
          <a:bodyPr/>
          <a:lstStyle/>
          <a:p>
            <a:pPr lvl="0" eaLnBrk="1" hangingPunct="1"/>
            <a:fld id="{9A0DB2DC-4C9A-4742-B13C-FB6460FD3503}" type="slidenum">
              <a:rPr lang="zh-CN" altLang="en-US" smtClean="0">
                <a:latin typeface="Calibri" panose="020F0502020204030204" pitchFamily="34" charset="0"/>
              </a:rPr>
              <a:t>‹#›</a:t>
            </a:fld>
            <a:endParaRPr lang="zh-CN" altLang="en-US" dirty="0">
              <a:latin typeface="Calibri" panose="020F0502020204030204" pitchFamily="34" charset="0"/>
            </a:endParaRPr>
          </a:p>
        </p:txBody>
      </p:sp>
    </p:spTree>
    <p:extLst>
      <p:ext uri="{BB962C8B-B14F-4D97-AF65-F5344CB8AC3E}">
        <p14:creationId xmlns:p14="http://schemas.microsoft.com/office/powerpoint/2010/main" val="2368703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a:defRPr/>
            </a:pPr>
            <a:r>
              <a:rPr lang="en-US" altLang="zh-CN"/>
              <a:t>2019-11-25</a:t>
            </a:r>
            <a:endParaRPr lang="zh-CN" altLang="en-US"/>
          </a:p>
        </p:txBody>
      </p:sp>
      <p:sp>
        <p:nvSpPr>
          <p:cNvPr id="6" name="Footer Placeholder 5"/>
          <p:cNvSpPr>
            <a:spLocks noGrp="1"/>
          </p:cNvSpPr>
          <p:nvPr>
            <p:ph type="ftr" sz="quarter" idx="11"/>
          </p:nvPr>
        </p:nvSpPr>
        <p:spPr/>
        <p:txBody>
          <a:bodyPr/>
          <a:lstStyle/>
          <a:p>
            <a:pPr>
              <a:defRPr/>
            </a:pPr>
            <a:r>
              <a:rPr lang="en-US" altLang="zh-CN"/>
              <a:t>JUNO-High PurityNitrogen system  2022-01-20</a:t>
            </a:r>
            <a:endParaRPr lang="zh-CN" altLang="en-US"/>
          </a:p>
        </p:txBody>
      </p:sp>
      <p:sp>
        <p:nvSpPr>
          <p:cNvPr id="7" name="Slide Number Placeholder 6"/>
          <p:cNvSpPr>
            <a:spLocks noGrp="1"/>
          </p:cNvSpPr>
          <p:nvPr>
            <p:ph type="sldNum" sz="quarter" idx="12"/>
          </p:nvPr>
        </p:nvSpPr>
        <p:spPr/>
        <p:txBody>
          <a:bodyPr/>
          <a:lstStyle/>
          <a:p>
            <a:pPr lvl="0" eaLnBrk="1" hangingPunct="1"/>
            <a:fld id="{9A0DB2DC-4C9A-4742-B13C-FB6460FD3503}" type="slidenum">
              <a:rPr lang="zh-CN" altLang="en-US" smtClean="0">
                <a:latin typeface="Calibri" panose="020F0502020204030204" pitchFamily="34" charset="0"/>
              </a:rPr>
              <a:t>‹#›</a:t>
            </a:fld>
            <a:endParaRPr lang="zh-CN" altLang="en-US" dirty="0">
              <a:latin typeface="Calibri" panose="020F0502020204030204" pitchFamily="34" charset="0"/>
            </a:endParaRPr>
          </a:p>
        </p:txBody>
      </p:sp>
    </p:spTree>
    <p:extLst>
      <p:ext uri="{BB962C8B-B14F-4D97-AF65-F5344CB8AC3E}">
        <p14:creationId xmlns:p14="http://schemas.microsoft.com/office/powerpoint/2010/main" val="576940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a:defRPr/>
            </a:pPr>
            <a:r>
              <a:rPr lang="en-US" altLang="zh-CN"/>
              <a:t>2019-11-25</a:t>
            </a:r>
            <a:endParaRPr lang="zh-CN" altLang="en-US"/>
          </a:p>
        </p:txBody>
      </p:sp>
      <p:sp>
        <p:nvSpPr>
          <p:cNvPr id="6" name="Footer Placeholder 5"/>
          <p:cNvSpPr>
            <a:spLocks noGrp="1"/>
          </p:cNvSpPr>
          <p:nvPr>
            <p:ph type="ftr" sz="quarter" idx="11"/>
          </p:nvPr>
        </p:nvSpPr>
        <p:spPr/>
        <p:txBody>
          <a:bodyPr/>
          <a:lstStyle/>
          <a:p>
            <a:pPr>
              <a:defRPr/>
            </a:pPr>
            <a:r>
              <a:rPr lang="en-US" altLang="zh-CN"/>
              <a:t>JUNO-High PurityNitrogen system  2022-01-20</a:t>
            </a:r>
            <a:endParaRPr lang="zh-CN" altLang="en-US"/>
          </a:p>
        </p:txBody>
      </p:sp>
      <p:sp>
        <p:nvSpPr>
          <p:cNvPr id="7" name="Slide Number Placeholder 6"/>
          <p:cNvSpPr>
            <a:spLocks noGrp="1"/>
          </p:cNvSpPr>
          <p:nvPr>
            <p:ph type="sldNum" sz="quarter" idx="12"/>
          </p:nvPr>
        </p:nvSpPr>
        <p:spPr/>
        <p:txBody>
          <a:bodyPr/>
          <a:lstStyle/>
          <a:p>
            <a:pPr lvl="0" eaLnBrk="1" hangingPunct="1"/>
            <a:fld id="{9A0DB2DC-4C9A-4742-B13C-FB6460FD3503}" type="slidenum">
              <a:rPr lang="zh-CN" altLang="en-US" smtClean="0">
                <a:latin typeface="Calibri" panose="020F0502020204030204" pitchFamily="34" charset="0"/>
              </a:rPr>
              <a:t>‹#›</a:t>
            </a:fld>
            <a:endParaRPr lang="zh-CN" altLang="en-US" dirty="0">
              <a:latin typeface="Calibri" panose="020F0502020204030204" pitchFamily="34" charset="0"/>
            </a:endParaRPr>
          </a:p>
        </p:txBody>
      </p:sp>
    </p:spTree>
    <p:extLst>
      <p:ext uri="{BB962C8B-B14F-4D97-AF65-F5344CB8AC3E}">
        <p14:creationId xmlns:p14="http://schemas.microsoft.com/office/powerpoint/2010/main" val="4024841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altLang="zh-CN"/>
              <a:t>2019-11-25</a:t>
            </a:r>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ltLang="zh-CN"/>
              <a:t>JUNO-High PurityNitrogen system  2022-01-20</a:t>
            </a:r>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lvl="0" eaLnBrk="1" hangingPunct="1"/>
            <a:fld id="{9A0DB2DC-4C9A-4742-B13C-FB6460FD3503}" type="slidenum">
              <a:rPr lang="zh-CN" altLang="en-US" smtClean="0">
                <a:latin typeface="Calibri" panose="020F0502020204030204" pitchFamily="34" charset="0"/>
              </a:rPr>
              <a:t>‹#›</a:t>
            </a:fld>
            <a:endParaRPr lang="zh-CN" altLang="en-US" dirty="0">
              <a:latin typeface="Calibri" panose="020F0502020204030204" pitchFamily="34" charset="0"/>
            </a:endParaRPr>
          </a:p>
        </p:txBody>
      </p:sp>
    </p:spTree>
    <p:extLst>
      <p:ext uri="{BB962C8B-B14F-4D97-AF65-F5344CB8AC3E}">
        <p14:creationId xmlns:p14="http://schemas.microsoft.com/office/powerpoint/2010/main" val="322609162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6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7.xml"/><Relationship Id="rId7" Type="http://schemas.openxmlformats.org/officeDocument/2006/relationships/image" Target="../media/image25.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24.png"/><Relationship Id="rId5" Type="http://schemas.openxmlformats.org/officeDocument/2006/relationships/image" Target="../media/image2.jpeg"/><Relationship Id="rId4" Type="http://schemas.openxmlformats.org/officeDocument/2006/relationships/image" Target="../media/image1.jpe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5.xml"/><Relationship Id="rId7" Type="http://schemas.openxmlformats.org/officeDocument/2006/relationships/image" Target="../media/image2.jpe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1.jpeg"/><Relationship Id="rId11" Type="http://schemas.openxmlformats.org/officeDocument/2006/relationships/image" Target="../media/image31.png"/><Relationship Id="rId5" Type="http://schemas.openxmlformats.org/officeDocument/2006/relationships/notesSlide" Target="../notesSlides/notesSlide8.xml"/><Relationship Id="rId10" Type="http://schemas.openxmlformats.org/officeDocument/2006/relationships/image" Target="../media/image30.png"/><Relationship Id="rId4" Type="http://schemas.openxmlformats.org/officeDocument/2006/relationships/slideLayout" Target="../slideLayouts/slideLayout1.xml"/><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9.emf"/><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jpeg"/><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image" Target="../media/image14.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文本框 1"/>
          <p:cNvSpPr txBox="1"/>
          <p:nvPr/>
        </p:nvSpPr>
        <p:spPr>
          <a:xfrm>
            <a:off x="4298873" y="2482384"/>
            <a:ext cx="3594254" cy="52322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eaLnBrk="1" hangingPunct="1">
              <a:lnSpc>
                <a:spcPct val="100000"/>
              </a:lnSpc>
              <a:spcBef>
                <a:spcPct val="0"/>
              </a:spcBef>
              <a:buNone/>
            </a:pPr>
            <a:r>
              <a:rPr lang="en-US" altLang="zh-CN" dirty="0"/>
              <a:t>JUNO </a:t>
            </a:r>
            <a:r>
              <a:rPr lang="zh-CN" altLang="en-US" dirty="0"/>
              <a:t>高纯氮气氡测量</a:t>
            </a:r>
            <a:endParaRPr lang="en-US" altLang="zh-CN" sz="3600" dirty="0"/>
          </a:p>
        </p:txBody>
      </p:sp>
      <p:sp>
        <p:nvSpPr>
          <p:cNvPr id="4099" name="文本框 2"/>
          <p:cNvSpPr txBox="1"/>
          <p:nvPr/>
        </p:nvSpPr>
        <p:spPr>
          <a:xfrm>
            <a:off x="3477919" y="4132263"/>
            <a:ext cx="5447325" cy="1631216"/>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gn="ctr" eaLnBrk="1" hangingPunct="1">
              <a:lnSpc>
                <a:spcPct val="100000"/>
              </a:lnSpc>
              <a:spcBef>
                <a:spcPct val="0"/>
              </a:spcBef>
              <a:buNone/>
            </a:pPr>
            <a:r>
              <a:rPr lang="zh-CN" altLang="en-US" sz="2400" dirty="0"/>
              <a:t>凌鑫</a:t>
            </a:r>
            <a:r>
              <a:rPr lang="en-US" altLang="zh-CN" sz="2400" dirty="0"/>
              <a:t>,</a:t>
            </a:r>
            <a:r>
              <a:rPr lang="zh-CN" altLang="en-US" sz="2400" dirty="0"/>
              <a:t>俞伯祥*</a:t>
            </a:r>
            <a:r>
              <a:rPr lang="en-US" altLang="zh-CN" sz="2400" dirty="0"/>
              <a:t>,</a:t>
            </a:r>
            <a:r>
              <a:rPr lang="zh-CN" altLang="en-US" sz="2400" dirty="0"/>
              <a:t>候治龙</a:t>
            </a:r>
            <a:r>
              <a:rPr lang="en-US" altLang="zh-CN" sz="2400" dirty="0"/>
              <a:t>,</a:t>
            </a:r>
            <a:r>
              <a:rPr lang="zh-CN" altLang="en-US" sz="2400" dirty="0"/>
              <a:t>胡涛</a:t>
            </a:r>
            <a:r>
              <a:rPr lang="en-US" altLang="zh-CN" sz="2400" dirty="0"/>
              <a:t>,</a:t>
            </a:r>
            <a:r>
              <a:rPr lang="zh-CN" altLang="en-US" sz="2400" dirty="0"/>
              <a:t>周莉</a:t>
            </a:r>
            <a:r>
              <a:rPr lang="en-US" altLang="zh-CN" sz="2400" dirty="0"/>
              <a:t>,</a:t>
            </a:r>
            <a:r>
              <a:rPr lang="zh-CN" altLang="en-US" sz="2400" dirty="0"/>
              <a:t>颜拥军</a:t>
            </a:r>
            <a:endParaRPr lang="en-US" altLang="zh-CN" sz="2400" dirty="0"/>
          </a:p>
          <a:p>
            <a:pPr marL="0" indent="0" algn="ctr" eaLnBrk="1" hangingPunct="1">
              <a:lnSpc>
                <a:spcPct val="100000"/>
              </a:lnSpc>
              <a:spcBef>
                <a:spcPct val="0"/>
              </a:spcBef>
              <a:buNone/>
            </a:pPr>
            <a:r>
              <a:rPr lang="en-US" altLang="zh-CN" sz="2400" dirty="0"/>
              <a:t>JUNO</a:t>
            </a:r>
            <a:r>
              <a:rPr lang="zh-CN" altLang="en-US" sz="2400" dirty="0"/>
              <a:t>液闪组</a:t>
            </a:r>
            <a:r>
              <a:rPr lang="en-US" altLang="zh-CN" sz="1000" dirty="0"/>
              <a:t> </a:t>
            </a:r>
          </a:p>
          <a:p>
            <a:pPr marL="0" indent="0" algn="ctr" eaLnBrk="1" hangingPunct="1">
              <a:lnSpc>
                <a:spcPct val="100000"/>
              </a:lnSpc>
              <a:spcBef>
                <a:spcPct val="0"/>
              </a:spcBef>
              <a:buNone/>
            </a:pPr>
            <a:r>
              <a:rPr lang="en-US" altLang="zh-CN" sz="2400" dirty="0"/>
              <a:t>NED 2023.08.10 </a:t>
            </a:r>
            <a:r>
              <a:rPr lang="zh-CN" altLang="en-US" sz="2400" dirty="0"/>
              <a:t>恩施</a:t>
            </a:r>
            <a:endParaRPr lang="en-US" altLang="zh-CN" sz="2400" dirty="0"/>
          </a:p>
          <a:p>
            <a:pPr marL="0" indent="0" algn="ctr" eaLnBrk="1" hangingPunct="1">
              <a:lnSpc>
                <a:spcPct val="100000"/>
              </a:lnSpc>
              <a:spcBef>
                <a:spcPct val="0"/>
              </a:spcBef>
              <a:buNone/>
            </a:pPr>
            <a:r>
              <a:rPr lang="en-US" altLang="zh-CN" sz="2400" dirty="0"/>
              <a:t>*Email</a:t>
            </a:r>
            <a:r>
              <a:rPr lang="zh-CN" altLang="en-US" sz="2400" dirty="0"/>
              <a:t>：</a:t>
            </a:r>
            <a:r>
              <a:rPr lang="en-US" altLang="zh-CN" sz="2400" dirty="0"/>
              <a:t>yubx@ihep.ac.cn</a:t>
            </a:r>
          </a:p>
        </p:txBody>
      </p:sp>
      <p:sp>
        <p:nvSpPr>
          <p:cNvPr id="4101" name="灯片编号占位符 5"/>
          <p:cNvSpPr txBox="1">
            <a:spLocks noGrp="1"/>
          </p:cNvSpPr>
          <p:nvPr>
            <p:ph type="sldNum" sz="quarter" idx="12"/>
          </p:nvPr>
        </p:nvSpPr>
        <p:spPr>
          <a:noFill/>
          <a:ln>
            <a:noFill/>
          </a:ln>
        </p:spPr>
        <p:txBody>
          <a:bodyPr anchor="ctr" anchorCtr="0"/>
          <a:lstStyle/>
          <a:p>
            <a:pPr eaLnBrk="1" hangingPunct="1"/>
            <a:fld id="{9A0DB2DC-4C9A-4742-B13C-FB6460FD3503}" type="slidenum">
              <a:rPr lang="zh-CN" altLang="en-US" dirty="0"/>
              <a:pPr eaLnBrk="1" hangingPunct="1"/>
              <a:t>1</a:t>
            </a:fld>
            <a:endParaRPr lang="zh-CN" altLang="en-US" dirty="0"/>
          </a:p>
        </p:txBody>
      </p:sp>
      <p:pic>
        <p:nvPicPr>
          <p:cNvPr id="4102" name="Picture 9"/>
          <p:cNvPicPr>
            <a:picLocks noChangeAspect="1"/>
          </p:cNvPicPr>
          <p:nvPr/>
        </p:nvPicPr>
        <p:blipFill>
          <a:blip r:embed="rId3"/>
          <a:stretch>
            <a:fillRect/>
          </a:stretch>
        </p:blipFill>
        <p:spPr>
          <a:xfrm>
            <a:off x="10470127" y="84138"/>
            <a:ext cx="1363663" cy="1271587"/>
          </a:xfrm>
          <a:prstGeom prst="rect">
            <a:avLst/>
          </a:prstGeom>
          <a:noFill/>
          <a:ln w="9525">
            <a:noFill/>
          </a:ln>
        </p:spPr>
      </p:pic>
      <p:pic>
        <p:nvPicPr>
          <p:cNvPr id="4103" name="Picture 2" descr="http://www.ihep.cas.cn/cxwh/yjsbs/200907/W020090722524685304150.jpg"/>
          <p:cNvPicPr>
            <a:picLocks noChangeAspect="1"/>
          </p:cNvPicPr>
          <p:nvPr/>
        </p:nvPicPr>
        <p:blipFill>
          <a:blip r:embed="rId4"/>
          <a:stretch>
            <a:fillRect/>
          </a:stretch>
        </p:blipFill>
        <p:spPr>
          <a:xfrm>
            <a:off x="8327718" y="84137"/>
            <a:ext cx="1892300" cy="1271587"/>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文本框 1"/>
          <p:cNvSpPr txBox="1"/>
          <p:nvPr/>
        </p:nvSpPr>
        <p:spPr>
          <a:xfrm>
            <a:off x="1636713" y="92076"/>
            <a:ext cx="266700" cy="52387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eaLnBrk="1" hangingPunct="1">
              <a:lnSpc>
                <a:spcPct val="100000"/>
              </a:lnSpc>
              <a:spcBef>
                <a:spcPct val="0"/>
              </a:spcBef>
              <a:buNone/>
            </a:pPr>
            <a:r>
              <a:rPr lang="en-US" altLang="zh-CN" dirty="0"/>
              <a:t> </a:t>
            </a:r>
          </a:p>
        </p:txBody>
      </p:sp>
      <p:sp>
        <p:nvSpPr>
          <p:cNvPr id="30" name="矩形 29"/>
          <p:cNvSpPr/>
          <p:nvPr/>
        </p:nvSpPr>
        <p:spPr>
          <a:xfrm>
            <a:off x="405581" y="703263"/>
            <a:ext cx="11186651" cy="45719"/>
          </a:xfrm>
          <a:prstGeom prst="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29700" name="Picture 9"/>
          <p:cNvPicPr>
            <a:picLocks noChangeAspect="1"/>
          </p:cNvPicPr>
          <p:nvPr/>
        </p:nvPicPr>
        <p:blipFill>
          <a:blip r:embed="rId4"/>
          <a:stretch>
            <a:fillRect/>
          </a:stretch>
        </p:blipFill>
        <p:spPr>
          <a:xfrm>
            <a:off x="10701338" y="61120"/>
            <a:ext cx="652462" cy="608012"/>
          </a:xfrm>
          <a:prstGeom prst="rect">
            <a:avLst/>
          </a:prstGeom>
          <a:noFill/>
          <a:ln w="9525">
            <a:noFill/>
          </a:ln>
        </p:spPr>
      </p:pic>
      <p:pic>
        <p:nvPicPr>
          <p:cNvPr id="29701" name="Picture 2" descr="http://www.ihep.cas.cn/cxwh/yjsbs/200907/W020090722524685304150.jpg"/>
          <p:cNvPicPr>
            <a:picLocks noChangeAspect="1"/>
          </p:cNvPicPr>
          <p:nvPr/>
        </p:nvPicPr>
        <p:blipFill>
          <a:blip r:embed="rId5"/>
          <a:stretch>
            <a:fillRect/>
          </a:stretch>
        </p:blipFill>
        <p:spPr>
          <a:xfrm>
            <a:off x="9674224" y="-612"/>
            <a:ext cx="881063" cy="592137"/>
          </a:xfrm>
          <a:prstGeom prst="rect">
            <a:avLst/>
          </a:prstGeom>
          <a:noFill/>
          <a:ln w="9525">
            <a:noFill/>
          </a:ln>
        </p:spPr>
      </p:pic>
      <p:sp>
        <p:nvSpPr>
          <p:cNvPr id="29703" name="灯片编号占位符 4"/>
          <p:cNvSpPr txBox="1">
            <a:spLocks noGrp="1"/>
          </p:cNvSpPr>
          <p:nvPr>
            <p:ph type="sldNum" sz="quarter" idx="12"/>
          </p:nvPr>
        </p:nvSpPr>
        <p:spPr>
          <a:noFill/>
          <a:ln>
            <a:noFill/>
          </a:ln>
        </p:spPr>
        <p:txBody>
          <a:bodyPr anchor="ctr" anchorCtr="0"/>
          <a:lstStyle/>
          <a:p>
            <a:pPr eaLnBrk="1" hangingPunct="1"/>
            <a:fld id="{9A0DB2DC-4C9A-4742-B13C-FB6460FD3503}" type="slidenum">
              <a:rPr lang="zh-CN" altLang="en-US" dirty="0"/>
              <a:pPr eaLnBrk="1" hangingPunct="1"/>
              <a:t>10</a:t>
            </a:fld>
            <a:endParaRPr lang="zh-CN" altLang="en-US" dirty="0"/>
          </a:p>
        </p:txBody>
      </p:sp>
      <p:sp>
        <p:nvSpPr>
          <p:cNvPr id="13" name="文本框 12"/>
          <p:cNvSpPr txBox="1"/>
          <p:nvPr/>
        </p:nvSpPr>
        <p:spPr>
          <a:xfrm>
            <a:off x="1730376" y="728663"/>
            <a:ext cx="9072563" cy="645160"/>
          </a:xfrm>
          <a:prstGeom prst="rect">
            <a:avLst/>
          </a:prstGeom>
          <a:noFill/>
        </p:spPr>
        <p:txBody>
          <a:bodyPr>
            <a:spAutoFit/>
          </a:bodyPr>
          <a:lstStyle/>
          <a:p>
            <a:pPr marL="342900" indent="-342900" eaLnBrk="1" fontAlgn="auto" hangingPunct="1">
              <a:spcBef>
                <a:spcPts val="0"/>
              </a:spcBef>
              <a:spcAft>
                <a:spcPts val="0"/>
              </a:spcAft>
              <a:buFont typeface="Wingdings" panose="05000000000000000000" pitchFamily="2" charset="2"/>
              <a:buChar char="Ø"/>
              <a:defRPr/>
            </a:pPr>
            <a:endParaRPr lang="en-US" altLang="zh-CN" b="1" dirty="0">
              <a:latin typeface="+mn-lt"/>
              <a:ea typeface="+mn-ea"/>
            </a:endParaRPr>
          </a:p>
          <a:p>
            <a:pPr marL="342900" indent="-342900" eaLnBrk="1" fontAlgn="auto" hangingPunct="1">
              <a:spcBef>
                <a:spcPts val="0"/>
              </a:spcBef>
              <a:spcAft>
                <a:spcPts val="0"/>
              </a:spcAft>
              <a:buFont typeface="Wingdings" panose="05000000000000000000" pitchFamily="2" charset="2"/>
              <a:buChar char="Ø"/>
              <a:defRPr/>
            </a:pPr>
            <a:endParaRPr lang="en-US" altLang="zh-CN" b="1" dirty="0">
              <a:latin typeface="+mn-lt"/>
              <a:ea typeface="+mn-ea"/>
            </a:endParaRPr>
          </a:p>
        </p:txBody>
      </p:sp>
      <p:sp>
        <p:nvSpPr>
          <p:cNvPr id="5" name="文本框 4"/>
          <p:cNvSpPr txBox="1"/>
          <p:nvPr/>
        </p:nvSpPr>
        <p:spPr>
          <a:xfrm>
            <a:off x="1722380" y="954451"/>
            <a:ext cx="7752080" cy="696595"/>
          </a:xfrm>
          <a:prstGeom prst="rect">
            <a:avLst/>
          </a:prstGeom>
          <a:noFill/>
        </p:spPr>
        <p:txBody>
          <a:bodyPr wrap="square" rtlCol="0" anchor="t">
            <a:noAutofit/>
          </a:bodyPr>
          <a:lstStyle/>
          <a:p>
            <a:endParaRPr lang="zh-CN" altLang="en-US" dirty="0">
              <a:sym typeface="+mn-ea"/>
            </a:endParaRPr>
          </a:p>
        </p:txBody>
      </p:sp>
      <p:pic>
        <p:nvPicPr>
          <p:cNvPr id="14" name="图片 13"/>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5657714" y="2591583"/>
            <a:ext cx="2658413" cy="1874680"/>
          </a:xfrm>
          <a:prstGeom prst="rect">
            <a:avLst/>
          </a:prstGeom>
        </p:spPr>
      </p:pic>
      <mc:AlternateContent xmlns:mc="http://schemas.openxmlformats.org/markup-compatibility/2006" xmlns:a14="http://schemas.microsoft.com/office/drawing/2010/main">
        <mc:Choice Requires="a14">
          <p:sp>
            <p:nvSpPr>
              <p:cNvPr id="6" name="文本框 5"/>
              <p:cNvSpPr txBox="1"/>
              <p:nvPr/>
            </p:nvSpPr>
            <p:spPr>
              <a:xfrm>
                <a:off x="393900" y="837257"/>
                <a:ext cx="10959899" cy="1754326"/>
              </a:xfrm>
              <a:prstGeom prst="rect">
                <a:avLst/>
              </a:prstGeom>
              <a:noFill/>
            </p:spPr>
            <p:txBody>
              <a:bodyPr wrap="square" rtlCol="0" anchor="t">
                <a:spAutoFit/>
              </a:bodyPr>
              <a:lstStyle/>
              <a:p>
                <a:pPr marL="342900" indent="-342900" eaLnBrk="1" fontAlgn="auto" hangingPunct="1">
                  <a:spcBef>
                    <a:spcPts val="0"/>
                  </a:spcBef>
                  <a:spcAft>
                    <a:spcPts val="0"/>
                  </a:spcAft>
                  <a:buFont typeface="Wingdings" panose="05000000000000000000" pitchFamily="2" charset="2"/>
                  <a:buChar char="Ø"/>
                  <a:defRPr/>
                </a:pPr>
                <a:r>
                  <a:rPr lang="zh-CN" altLang="en-US" dirty="0">
                    <a:latin typeface="+mn-lt"/>
                    <a:ea typeface="+mn-ea"/>
                    <a:sym typeface="+mn-ea"/>
                  </a:rPr>
                  <a:t>地下液闪厅高纯氮气氡测量，液氮塔与氮气纯化装置在地面，纯化后氮气经过斜井不锈钢管路（约</a:t>
                </a:r>
                <a:r>
                  <a:rPr lang="en-US" altLang="zh-CN" dirty="0">
                    <a:latin typeface="+mn-lt"/>
                    <a:ea typeface="+mn-ea"/>
                    <a:sym typeface="+mn-ea"/>
                  </a:rPr>
                  <a:t>1.3km</a:t>
                </a:r>
                <a:r>
                  <a:rPr lang="zh-CN" altLang="en-US" dirty="0">
                    <a:latin typeface="+mn-lt"/>
                    <a:ea typeface="+mn-ea"/>
                    <a:sym typeface="+mn-ea"/>
                  </a:rPr>
                  <a:t>）输送到地下用户</a:t>
                </a:r>
                <a:endParaRPr lang="en-US" altLang="zh-CN" dirty="0">
                  <a:latin typeface="+mn-lt"/>
                  <a:ea typeface="+mn-ea"/>
                  <a:sym typeface="+mn-ea"/>
                </a:endParaRPr>
              </a:p>
              <a:p>
                <a:pPr marL="342900" indent="-342900" eaLnBrk="1" fontAlgn="auto" hangingPunct="1">
                  <a:spcBef>
                    <a:spcPts val="0"/>
                  </a:spcBef>
                  <a:spcAft>
                    <a:spcPts val="0"/>
                  </a:spcAft>
                  <a:buFont typeface="Wingdings" panose="05000000000000000000" pitchFamily="2" charset="2"/>
                  <a:buChar char="Ø"/>
                  <a:defRPr/>
                </a:pPr>
                <a:r>
                  <a:rPr lang="zh-CN" altLang="en-US" dirty="0">
                    <a:latin typeface="+mn-lt"/>
                    <a:ea typeface="+mn-ea"/>
                    <a:sym typeface="+mn-ea"/>
                  </a:rPr>
                  <a:t>高纯氮系统</a:t>
                </a:r>
                <a:r>
                  <a:rPr lang="en-US" altLang="zh-CN" dirty="0">
                    <a:latin typeface="+mn-lt"/>
                    <a:ea typeface="+mn-ea"/>
                    <a:sym typeface="+mn-ea"/>
                  </a:rPr>
                  <a:t>6</a:t>
                </a:r>
                <a:r>
                  <a:rPr lang="en-US" altLang="zh-CN" dirty="0">
                    <a:ea typeface="+mn-ea"/>
                  </a:rPr>
                  <a:t> </a:t>
                </a:r>
                <a14:m>
                  <m:oMath xmlns:m="http://schemas.openxmlformats.org/officeDocument/2006/math">
                    <m:f>
                      <m:fPr>
                        <m:type m:val="lin"/>
                        <m:ctrlPr>
                          <a:rPr lang="en-US" altLang="zh-CN" i="1">
                            <a:latin typeface="Cambria Math" panose="02040503050406030204" pitchFamily="18" charset="0"/>
                            <a:ea typeface="+mn-ea"/>
                          </a:rPr>
                        </m:ctrlPr>
                      </m:fPr>
                      <m:num>
                        <m:sSup>
                          <m:sSupPr>
                            <m:ctrlPr>
                              <a:rPr lang="en-US" altLang="zh-CN" i="1">
                                <a:latin typeface="Cambria Math" panose="02040503050406030204" pitchFamily="18" charset="0"/>
                                <a:ea typeface="+mn-ea"/>
                              </a:rPr>
                            </m:ctrlPr>
                          </m:sSupPr>
                          <m:e>
                            <m:r>
                              <a:rPr lang="en-US" altLang="zh-CN" i="1">
                                <a:latin typeface="Cambria Math" panose="02040503050406030204" pitchFamily="18" charset="0"/>
                                <a:ea typeface="+mn-ea"/>
                              </a:rPr>
                              <m:t>𝑚</m:t>
                            </m:r>
                          </m:e>
                          <m:sup>
                            <m:r>
                              <a:rPr lang="en-US" altLang="zh-CN" i="1">
                                <a:latin typeface="Cambria Math" panose="02040503050406030204" pitchFamily="18" charset="0"/>
                                <a:ea typeface="+mn-ea"/>
                              </a:rPr>
                              <m:t>3</m:t>
                            </m:r>
                          </m:sup>
                        </m:sSup>
                      </m:num>
                      <m:den>
                        <m:r>
                          <a:rPr lang="en-US" altLang="zh-CN" i="1">
                            <a:latin typeface="Cambria Math" panose="02040503050406030204" pitchFamily="18" charset="0"/>
                            <a:ea typeface="+mn-ea"/>
                          </a:rPr>
                          <m:t>h</m:t>
                        </m:r>
                      </m:den>
                    </m:f>
                  </m:oMath>
                </a14:m>
                <a:r>
                  <a:rPr lang="en-US" altLang="zh-CN" dirty="0">
                    <a:latin typeface="+mn-lt"/>
                    <a:ea typeface="+mn-ea"/>
                    <a:sym typeface="+mn-ea"/>
                  </a:rPr>
                  <a:t>(</a:t>
                </a:r>
                <a:r>
                  <a:rPr lang="zh-CN" altLang="en-US" dirty="0">
                    <a:latin typeface="+mn-lt"/>
                    <a:ea typeface="+mn-ea"/>
                    <a:sym typeface="+mn-ea"/>
                  </a:rPr>
                  <a:t>可供富集测量的最小流速</a:t>
                </a:r>
                <a:r>
                  <a:rPr lang="en-US" altLang="zh-CN" dirty="0">
                    <a:latin typeface="+mn-lt"/>
                    <a:ea typeface="+mn-ea"/>
                    <a:sym typeface="+mn-ea"/>
                  </a:rPr>
                  <a:t>)</a:t>
                </a:r>
              </a:p>
              <a:p>
                <a:pPr marL="342900" indent="-342900" eaLnBrk="1" fontAlgn="auto" hangingPunct="1">
                  <a:spcBef>
                    <a:spcPts val="0"/>
                  </a:spcBef>
                  <a:spcAft>
                    <a:spcPts val="0"/>
                  </a:spcAft>
                  <a:buFont typeface="Wingdings" panose="05000000000000000000" pitchFamily="2" charset="2"/>
                  <a:buChar char="Ø"/>
                  <a:defRPr/>
                </a:pPr>
                <a:r>
                  <a:rPr lang="en-US" altLang="zh-CN" dirty="0">
                    <a:latin typeface="+mn-lt"/>
                    <a:ea typeface="+mn-ea"/>
                    <a:sym typeface="+mn-ea"/>
                  </a:rPr>
                  <a:t>20-50H </a:t>
                </a:r>
                <a:r>
                  <a:rPr lang="zh-CN" altLang="en-US" dirty="0">
                    <a:latin typeface="+mn-lt"/>
                    <a:ea typeface="+mn-ea"/>
                    <a:sym typeface="+mn-ea"/>
                  </a:rPr>
                  <a:t>测量时间：由于地下环境潮湿影响电子学，导致能峰漂移计数减少</a:t>
                </a:r>
                <a:endParaRPr lang="en-US" altLang="zh-CN" dirty="0">
                  <a:latin typeface="+mn-lt"/>
                  <a:ea typeface="+mn-ea"/>
                  <a:sym typeface="+mn-ea"/>
                </a:endParaRPr>
              </a:p>
              <a:p>
                <a:pPr marL="342900" indent="-342900" eaLnBrk="1" fontAlgn="auto" hangingPunct="1">
                  <a:spcBef>
                    <a:spcPts val="0"/>
                  </a:spcBef>
                  <a:spcAft>
                    <a:spcPts val="0"/>
                  </a:spcAft>
                  <a:buFont typeface="Wingdings" panose="05000000000000000000" pitchFamily="2" charset="2"/>
                  <a:buChar char="Ø"/>
                  <a:defRPr/>
                </a:pPr>
                <a:r>
                  <a:rPr lang="zh-CN" altLang="en-US" dirty="0">
                    <a:latin typeface="+mn-lt"/>
                    <a:ea typeface="+mn-ea"/>
                    <a:sym typeface="+mn-ea"/>
                  </a:rPr>
                  <a:t>由于我们是衰变拟合，忽略中间的数据</a:t>
                </a:r>
                <a:endParaRPr lang="en-US" altLang="zh-CN" dirty="0">
                  <a:latin typeface="+mn-lt"/>
                  <a:ea typeface="+mn-ea"/>
                  <a:sym typeface="+mn-ea"/>
                </a:endParaRPr>
              </a:p>
              <a:p>
                <a:pPr eaLnBrk="1" fontAlgn="auto" hangingPunct="1">
                  <a:spcBef>
                    <a:spcPts val="0"/>
                  </a:spcBef>
                  <a:spcAft>
                    <a:spcPts val="0"/>
                  </a:spcAft>
                  <a:defRPr/>
                </a:pPr>
                <a:r>
                  <a:rPr lang="en-US" altLang="zh-CN" dirty="0">
                    <a:latin typeface="+mn-lt"/>
                    <a:ea typeface="+mn-ea"/>
                    <a:sym typeface="+mn-ea"/>
                  </a:rPr>
                  <a:t>       90H </a:t>
                </a:r>
                <a:r>
                  <a:rPr lang="zh-CN" altLang="en-US" dirty="0">
                    <a:latin typeface="+mn-lt"/>
                    <a:ea typeface="+mn-ea"/>
                    <a:sym typeface="+mn-ea"/>
                  </a:rPr>
                  <a:t>测量时间</a:t>
                </a:r>
                <a:r>
                  <a:rPr lang="en-US" altLang="zh-CN" dirty="0">
                    <a:latin typeface="+mn-lt"/>
                    <a:ea typeface="+mn-ea"/>
                    <a:sym typeface="+mn-ea"/>
                  </a:rPr>
                  <a:t>  </a:t>
                </a:r>
                <a:r>
                  <a:rPr lang="zh-CN" altLang="en-US" dirty="0">
                    <a:latin typeface="+mn-lt"/>
                    <a:ea typeface="+mn-ea"/>
                    <a:sym typeface="+mn-ea"/>
                  </a:rPr>
                  <a:t>：地下液闪厅高纯氮氡浓度是</a:t>
                </a:r>
                <a:r>
                  <a:rPr lang="en-US" altLang="zh-CN" dirty="0">
                    <a:latin typeface="+mn-lt"/>
                    <a:ea typeface="+mn-ea"/>
                    <a:sym typeface="+mn-ea"/>
                  </a:rPr>
                  <a:t>12.83</a:t>
                </a:r>
                <a14:m>
                  <m:oMath xmlns:m="http://schemas.openxmlformats.org/officeDocument/2006/math">
                    <m:r>
                      <a:rPr lang="en-US" altLang="zh-CN" b="0" smtClean="0">
                        <a:latin typeface="Cambria Math" panose="02040503050406030204" pitchFamily="18" charset="0"/>
                        <a:ea typeface="+mn-ea"/>
                      </a:rPr>
                      <m:t>±</m:t>
                    </m:r>
                  </m:oMath>
                </a14:m>
                <a:r>
                  <a:rPr lang="en-US" altLang="zh-CN" dirty="0">
                    <a:latin typeface="+mn-lt"/>
                    <a:ea typeface="+mn-ea"/>
                    <a:sym typeface="+mn-ea"/>
                  </a:rPr>
                  <a:t>1.46</a:t>
                </a:r>
                <a:r>
                  <a:rPr lang="en-US" altLang="zh-CN" dirty="0"/>
                  <a:t> </a:t>
                </a:r>
                <a14:m>
                  <m:oMath xmlns:m="http://schemas.openxmlformats.org/officeDocument/2006/math">
                    <m:r>
                      <a:rPr lang="en-US" altLang="zh-CN" i="1" dirty="0">
                        <a:latin typeface="Cambria Math" panose="02040503050406030204" pitchFamily="18" charset="0"/>
                      </a:rPr>
                      <m:t>𝑢𝐵𝑞</m:t>
                    </m:r>
                    <m:r>
                      <a:rPr lang="en-US" altLang="zh-CN" i="1" dirty="0">
                        <a:latin typeface="Cambria Math" panose="02040503050406030204" pitchFamily="18" charset="0"/>
                      </a:rPr>
                      <m:t>/</m:t>
                    </m:r>
                    <m:sSup>
                      <m:sSupPr>
                        <m:ctrlPr>
                          <a:rPr lang="en-US" altLang="zh-CN" i="1" dirty="0">
                            <a:latin typeface="Cambria Math" panose="02040503050406030204" pitchFamily="18" charset="0"/>
                          </a:rPr>
                        </m:ctrlPr>
                      </m:sSupPr>
                      <m:e>
                        <m:r>
                          <a:rPr lang="en-US" altLang="zh-CN" i="1" dirty="0">
                            <a:latin typeface="Cambria Math" panose="02040503050406030204" pitchFamily="18" charset="0"/>
                          </a:rPr>
                          <m:t>𝑚</m:t>
                        </m:r>
                      </m:e>
                      <m:sup>
                        <m:r>
                          <a:rPr lang="en-US" altLang="zh-CN" i="1" dirty="0">
                            <a:latin typeface="Cambria Math" panose="02040503050406030204" pitchFamily="18" charset="0"/>
                          </a:rPr>
                          <m:t>3</m:t>
                        </m:r>
                      </m:sup>
                    </m:sSup>
                  </m:oMath>
                </a14:m>
                <a:r>
                  <a:rPr lang="en-US" altLang="zh-CN" dirty="0">
                    <a:latin typeface="+mn-lt"/>
                    <a:ea typeface="+mn-ea"/>
                    <a:sym typeface="+mn-ea"/>
                  </a:rPr>
                  <a:t>(</a:t>
                </a:r>
                <a:r>
                  <a:rPr lang="zh-CN" altLang="en-US" dirty="0">
                    <a:latin typeface="+mn-lt"/>
                    <a:ea typeface="+mn-ea"/>
                    <a:sym typeface="+mn-ea"/>
                  </a:rPr>
                  <a:t>探测限</a:t>
                </a:r>
                <a:r>
                  <a:rPr lang="en-US" altLang="zh-CN" dirty="0">
                    <a:latin typeface="+mn-lt"/>
                    <a:ea typeface="+mn-ea"/>
                    <a:sym typeface="+mn-ea"/>
                  </a:rPr>
                  <a:t>@1.5uBq/m3 , </a:t>
                </a:r>
                <a:r>
                  <a:rPr lang="zh-CN" altLang="en-US" dirty="0">
                    <a:latin typeface="+mn-lt"/>
                    <a:ea typeface="+mn-ea"/>
                    <a:sym typeface="+mn-ea"/>
                  </a:rPr>
                  <a:t>总富集体积</a:t>
                </a:r>
                <a:r>
                  <a:rPr lang="en-US" altLang="zh-CN" dirty="0">
                    <a:latin typeface="+mn-lt"/>
                    <a:ea typeface="+mn-ea"/>
                    <a:sym typeface="+mn-ea"/>
                  </a:rPr>
                  <a:t>255m3 </a:t>
                </a:r>
                <a:r>
                  <a:rPr lang="zh-CN" altLang="en-US" dirty="0">
                    <a:latin typeface="+mn-lt"/>
                    <a:sym typeface="+mn-ea"/>
                  </a:rPr>
                  <a:t>）</a:t>
                </a:r>
                <a:endParaRPr lang="en-US" altLang="zh-CN" dirty="0">
                  <a:latin typeface="+mn-lt"/>
                  <a:sym typeface="+mn-ea"/>
                </a:endParaRPr>
              </a:p>
            </p:txBody>
          </p:sp>
        </mc:Choice>
        <mc:Fallback xmlns="">
          <p:sp>
            <p:nvSpPr>
              <p:cNvPr id="6" name="文本框 5"/>
              <p:cNvSpPr txBox="1">
                <a:spLocks noRot="1" noChangeAspect="1" noMove="1" noResize="1" noEditPoints="1" noAdjustHandles="1" noChangeArrowheads="1" noChangeShapeType="1" noTextEdit="1"/>
              </p:cNvSpPr>
              <p:nvPr/>
            </p:nvSpPr>
            <p:spPr>
              <a:xfrm>
                <a:off x="393900" y="837257"/>
                <a:ext cx="10959899" cy="1754326"/>
              </a:xfrm>
              <a:prstGeom prst="rect">
                <a:avLst/>
              </a:prstGeom>
              <a:blipFill>
                <a:blip r:embed="rId7"/>
                <a:stretch>
                  <a:fillRect l="-390" t="-1736" r="-2560" b="-4514"/>
                </a:stretch>
              </a:blipFill>
            </p:spPr>
            <p:txBody>
              <a:bodyPr/>
              <a:lstStyle/>
              <a:p>
                <a:r>
                  <a:rPr lang="zh-CN" altLang="en-US">
                    <a:noFill/>
                  </a:rPr>
                  <a:t> </a:t>
                </a:r>
              </a:p>
            </p:txBody>
          </p:sp>
        </mc:Fallback>
      </mc:AlternateContent>
      <p:pic>
        <p:nvPicPr>
          <p:cNvPr id="3" name="图片 2">
            <a:extLst>
              <a:ext uri="{FF2B5EF4-FFF2-40B4-BE49-F238E27FC236}">
                <a16:creationId xmlns:a16="http://schemas.microsoft.com/office/drawing/2014/main" id="{7276359F-E41A-C69E-27EE-73A03A625991}"/>
              </a:ext>
            </a:extLst>
          </p:cNvPr>
          <p:cNvPicPr>
            <a:picLocks noChangeAspect="1"/>
          </p:cNvPicPr>
          <p:nvPr/>
        </p:nvPicPr>
        <p:blipFill>
          <a:blip r:embed="rId8"/>
          <a:stretch>
            <a:fillRect/>
          </a:stretch>
        </p:blipFill>
        <p:spPr>
          <a:xfrm>
            <a:off x="1617338" y="4517846"/>
            <a:ext cx="7962163" cy="2115784"/>
          </a:xfrm>
          <a:prstGeom prst="rect">
            <a:avLst/>
          </a:prstGeom>
        </p:spPr>
      </p:pic>
      <p:pic>
        <p:nvPicPr>
          <p:cNvPr id="8" name="图片 7">
            <a:extLst>
              <a:ext uri="{FF2B5EF4-FFF2-40B4-BE49-F238E27FC236}">
                <a16:creationId xmlns:a16="http://schemas.microsoft.com/office/drawing/2014/main" id="{475C831C-AB56-0EE2-04F5-1DC8FA03BB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92506" y="2615326"/>
            <a:ext cx="2705914" cy="1837540"/>
          </a:xfrm>
          <a:prstGeom prst="rect">
            <a:avLst/>
          </a:prstGeom>
        </p:spPr>
      </p:pic>
      <p:sp>
        <p:nvSpPr>
          <p:cNvPr id="15" name="文本框 1">
            <a:extLst>
              <a:ext uri="{FF2B5EF4-FFF2-40B4-BE49-F238E27FC236}">
                <a16:creationId xmlns:a16="http://schemas.microsoft.com/office/drawing/2014/main" id="{5291A0C7-A637-4D49-8910-2F2D3C7077F2}"/>
              </a:ext>
            </a:extLst>
          </p:cNvPr>
          <p:cNvSpPr txBox="1"/>
          <p:nvPr/>
        </p:nvSpPr>
        <p:spPr>
          <a:xfrm>
            <a:off x="292562" y="224370"/>
            <a:ext cx="4852610" cy="52322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eaLnBrk="1" hangingPunct="1">
              <a:lnSpc>
                <a:spcPct val="100000"/>
              </a:lnSpc>
              <a:spcBef>
                <a:spcPct val="0"/>
              </a:spcBef>
              <a:buNone/>
            </a:pPr>
            <a:r>
              <a:rPr lang="zh-CN" altLang="en-US" dirty="0">
                <a:latin typeface="微软雅黑" panose="020B0503020204020204" pitchFamily="34" charset="-122"/>
                <a:ea typeface="微软雅黑" panose="020B0503020204020204" pitchFamily="34" charset="-122"/>
              </a:rPr>
              <a:t>地下液闪厅纯化氮气测量结果</a:t>
            </a:r>
            <a:endParaRPr lang="en-US" altLang="zh-CN" dirty="0">
              <a:latin typeface="Arial" panose="020B0604020202020204" pitchFamily="34" charset="0"/>
            </a:endParaRPr>
          </a:p>
        </p:txBody>
      </p:sp>
      <p:sp>
        <p:nvSpPr>
          <p:cNvPr id="16" name="文本框 15">
            <a:extLst>
              <a:ext uri="{FF2B5EF4-FFF2-40B4-BE49-F238E27FC236}">
                <a16:creationId xmlns:a16="http://schemas.microsoft.com/office/drawing/2014/main" id="{4D30E12B-C7AA-46D3-8A48-802DA25F9366}"/>
              </a:ext>
            </a:extLst>
          </p:cNvPr>
          <p:cNvSpPr txBox="1"/>
          <p:nvPr/>
        </p:nvSpPr>
        <p:spPr>
          <a:xfrm>
            <a:off x="4046418" y="4623308"/>
            <a:ext cx="1098754" cy="369332"/>
          </a:xfrm>
          <a:prstGeom prst="rect">
            <a:avLst/>
          </a:prstGeom>
          <a:noFill/>
        </p:spPr>
        <p:txBody>
          <a:bodyPr wrap="square" rtlCol="0">
            <a:spAutoFit/>
          </a:bodyPr>
          <a:lstStyle/>
          <a:p>
            <a:r>
              <a:rPr lang="zh-CN" altLang="en-US" dirty="0">
                <a:solidFill>
                  <a:srgbClr val="FF00FF"/>
                </a:solidFill>
              </a:rPr>
              <a:t>入口压力</a:t>
            </a:r>
          </a:p>
        </p:txBody>
      </p:sp>
      <p:sp>
        <p:nvSpPr>
          <p:cNvPr id="17" name="文本框 16">
            <a:extLst>
              <a:ext uri="{FF2B5EF4-FFF2-40B4-BE49-F238E27FC236}">
                <a16:creationId xmlns:a16="http://schemas.microsoft.com/office/drawing/2014/main" id="{DBFF60C8-9A57-4A3B-B597-5D3CB246183E}"/>
              </a:ext>
            </a:extLst>
          </p:cNvPr>
          <p:cNvSpPr txBox="1"/>
          <p:nvPr/>
        </p:nvSpPr>
        <p:spPr>
          <a:xfrm>
            <a:off x="3650226" y="5057620"/>
            <a:ext cx="1356851" cy="369332"/>
          </a:xfrm>
          <a:prstGeom prst="rect">
            <a:avLst/>
          </a:prstGeom>
          <a:noFill/>
        </p:spPr>
        <p:txBody>
          <a:bodyPr wrap="square" rtlCol="0">
            <a:spAutoFit/>
          </a:bodyPr>
          <a:lstStyle/>
          <a:p>
            <a:r>
              <a:rPr lang="zh-CN" altLang="en-US" dirty="0"/>
              <a:t>出口压力</a:t>
            </a:r>
          </a:p>
        </p:txBody>
      </p:sp>
      <p:sp>
        <p:nvSpPr>
          <p:cNvPr id="18" name="文本框 17">
            <a:extLst>
              <a:ext uri="{FF2B5EF4-FFF2-40B4-BE49-F238E27FC236}">
                <a16:creationId xmlns:a16="http://schemas.microsoft.com/office/drawing/2014/main" id="{8B3F278F-6267-47AB-85F7-9F7CB6A6E1F5}"/>
              </a:ext>
            </a:extLst>
          </p:cNvPr>
          <p:cNvSpPr txBox="1"/>
          <p:nvPr/>
        </p:nvSpPr>
        <p:spPr>
          <a:xfrm>
            <a:off x="7860888" y="4807974"/>
            <a:ext cx="1157750" cy="338554"/>
          </a:xfrm>
          <a:prstGeom prst="rect">
            <a:avLst/>
          </a:prstGeom>
          <a:noFill/>
        </p:spPr>
        <p:txBody>
          <a:bodyPr wrap="square" rtlCol="0">
            <a:spAutoFit/>
          </a:bodyPr>
          <a:lstStyle/>
          <a:p>
            <a:r>
              <a:rPr lang="zh-CN" altLang="en-US" sz="1600" dirty="0">
                <a:solidFill>
                  <a:srgbClr val="660033"/>
                </a:solidFill>
              </a:rPr>
              <a:t>系统流速</a:t>
            </a:r>
          </a:p>
        </p:txBody>
      </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文本框 1"/>
          <p:cNvSpPr txBox="1"/>
          <p:nvPr/>
        </p:nvSpPr>
        <p:spPr>
          <a:xfrm>
            <a:off x="1636713" y="92076"/>
            <a:ext cx="266700" cy="52387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eaLnBrk="1" hangingPunct="1">
              <a:lnSpc>
                <a:spcPct val="100000"/>
              </a:lnSpc>
              <a:spcBef>
                <a:spcPct val="0"/>
              </a:spcBef>
              <a:buNone/>
            </a:pPr>
            <a:r>
              <a:rPr lang="en-US" altLang="zh-CN" dirty="0"/>
              <a:t> </a:t>
            </a:r>
          </a:p>
        </p:txBody>
      </p:sp>
      <p:sp>
        <p:nvSpPr>
          <p:cNvPr id="30" name="矩形 29"/>
          <p:cNvSpPr/>
          <p:nvPr/>
        </p:nvSpPr>
        <p:spPr>
          <a:xfrm>
            <a:off x="235973" y="714373"/>
            <a:ext cx="11533239" cy="45719"/>
          </a:xfrm>
          <a:prstGeom prst="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29700" name="Picture 9"/>
          <p:cNvPicPr>
            <a:picLocks noChangeAspect="1"/>
          </p:cNvPicPr>
          <p:nvPr/>
        </p:nvPicPr>
        <p:blipFill>
          <a:blip r:embed="rId6"/>
          <a:stretch>
            <a:fillRect/>
          </a:stretch>
        </p:blipFill>
        <p:spPr>
          <a:xfrm>
            <a:off x="11027569" y="66675"/>
            <a:ext cx="652462" cy="608012"/>
          </a:xfrm>
          <a:prstGeom prst="rect">
            <a:avLst/>
          </a:prstGeom>
          <a:noFill/>
          <a:ln w="9525">
            <a:noFill/>
          </a:ln>
        </p:spPr>
      </p:pic>
      <p:pic>
        <p:nvPicPr>
          <p:cNvPr id="29701" name="Picture 2" descr="http://www.ihep.cas.cn/cxwh/yjsbs/200907/W020090722524685304150.jpg"/>
          <p:cNvPicPr>
            <a:picLocks noChangeAspect="1"/>
          </p:cNvPicPr>
          <p:nvPr/>
        </p:nvPicPr>
        <p:blipFill>
          <a:blip r:embed="rId7"/>
          <a:stretch>
            <a:fillRect/>
          </a:stretch>
        </p:blipFill>
        <p:spPr>
          <a:xfrm>
            <a:off x="10114755" y="42428"/>
            <a:ext cx="881063" cy="592137"/>
          </a:xfrm>
          <a:prstGeom prst="rect">
            <a:avLst/>
          </a:prstGeom>
          <a:noFill/>
          <a:ln w="9525">
            <a:noFill/>
          </a:ln>
        </p:spPr>
      </p:pic>
      <p:sp>
        <p:nvSpPr>
          <p:cNvPr id="29703" name="灯片编号占位符 4"/>
          <p:cNvSpPr txBox="1">
            <a:spLocks noGrp="1"/>
          </p:cNvSpPr>
          <p:nvPr>
            <p:ph type="sldNum" sz="quarter" idx="12"/>
          </p:nvPr>
        </p:nvSpPr>
        <p:spPr>
          <a:noFill/>
          <a:ln>
            <a:noFill/>
          </a:ln>
        </p:spPr>
        <p:txBody>
          <a:bodyPr anchor="ctr" anchorCtr="0"/>
          <a:lstStyle/>
          <a:p>
            <a:pPr eaLnBrk="1" hangingPunct="1"/>
            <a:fld id="{9A0DB2DC-4C9A-4742-B13C-FB6460FD3503}" type="slidenum">
              <a:rPr lang="zh-CN" altLang="en-US" dirty="0"/>
              <a:pPr eaLnBrk="1" hangingPunct="1"/>
              <a:t>11</a:t>
            </a:fld>
            <a:endParaRPr lang="zh-CN" altLang="en-US" dirty="0"/>
          </a:p>
        </p:txBody>
      </p:sp>
      <p:pic>
        <p:nvPicPr>
          <p:cNvPr id="3" name="图片 2"/>
          <p:cNvPicPr>
            <a:picLocks noChangeAspect="1"/>
          </p:cNvPicPr>
          <p:nvPr>
            <p:custDataLst>
              <p:tags r:id="rId1"/>
            </p:custDataLst>
          </p:nvPr>
        </p:nvPicPr>
        <p:blipFill>
          <a:blip r:embed="rId8"/>
          <a:stretch>
            <a:fillRect/>
          </a:stretch>
        </p:blipFill>
        <p:spPr>
          <a:xfrm>
            <a:off x="8061960" y="2724448"/>
            <a:ext cx="3840480" cy="2608192"/>
          </a:xfrm>
          <a:prstGeom prst="rect">
            <a:avLst/>
          </a:prstGeom>
        </p:spPr>
      </p:pic>
      <p:pic>
        <p:nvPicPr>
          <p:cNvPr id="17" name="图片 16"/>
          <p:cNvPicPr>
            <a:picLocks noChangeAspect="1"/>
          </p:cNvPicPr>
          <p:nvPr>
            <p:custDataLst>
              <p:tags r:id="rId2"/>
            </p:custDataLst>
          </p:nvPr>
        </p:nvPicPr>
        <p:blipFill>
          <a:blip r:embed="rId9"/>
          <a:stretch>
            <a:fillRect/>
          </a:stretch>
        </p:blipFill>
        <p:spPr>
          <a:xfrm>
            <a:off x="-88562" y="2858402"/>
            <a:ext cx="4010931" cy="2368801"/>
          </a:xfrm>
          <a:prstGeom prst="rect">
            <a:avLst/>
          </a:prstGeom>
        </p:spPr>
      </p:pic>
      <p:pic>
        <p:nvPicPr>
          <p:cNvPr id="19" name="图片 18"/>
          <p:cNvPicPr>
            <a:picLocks noChangeAspect="1"/>
          </p:cNvPicPr>
          <p:nvPr>
            <p:custDataLst>
              <p:tags r:id="rId3"/>
            </p:custDataLst>
          </p:nvPr>
        </p:nvPicPr>
        <p:blipFill>
          <a:blip r:embed="rId10"/>
          <a:stretch>
            <a:fillRect/>
          </a:stretch>
        </p:blipFill>
        <p:spPr>
          <a:xfrm>
            <a:off x="3891958" y="2805683"/>
            <a:ext cx="4221267" cy="2368802"/>
          </a:xfrm>
          <a:prstGeom prst="rect">
            <a:avLst/>
          </a:prstGeom>
        </p:spPr>
      </p:pic>
      <p:sp>
        <p:nvSpPr>
          <p:cNvPr id="5" name="文本框 4">
            <a:extLst>
              <a:ext uri="{FF2B5EF4-FFF2-40B4-BE49-F238E27FC236}">
                <a16:creationId xmlns:a16="http://schemas.microsoft.com/office/drawing/2014/main" id="{6F343941-961C-56D7-10AD-2D9EF4E35774}"/>
              </a:ext>
            </a:extLst>
          </p:cNvPr>
          <p:cNvSpPr txBox="1"/>
          <p:nvPr/>
        </p:nvSpPr>
        <p:spPr>
          <a:xfrm>
            <a:off x="1730375" y="925680"/>
            <a:ext cx="7752080" cy="312420"/>
          </a:xfrm>
          <a:prstGeom prst="rect">
            <a:avLst/>
          </a:prstGeom>
          <a:noFill/>
        </p:spPr>
        <p:txBody>
          <a:bodyPr wrap="square" rtlCol="0" anchor="t">
            <a:noAutofit/>
          </a:bodyPr>
          <a:lstStyle/>
          <a:p>
            <a:pPr marL="342900" indent="-342900" eaLnBrk="1" fontAlgn="auto" hangingPunct="1">
              <a:spcBef>
                <a:spcPts val="0"/>
              </a:spcBef>
              <a:spcAft>
                <a:spcPts val="0"/>
              </a:spcAft>
              <a:buFont typeface="Wingdings" panose="05000000000000000000" pitchFamily="2" charset="2"/>
              <a:buChar char="Ø"/>
              <a:defRPr/>
            </a:pPr>
            <a:endParaRPr lang="en-US" altLang="zh-CN" dirty="0">
              <a:latin typeface="+mn-lt"/>
              <a:ea typeface="+mn-ea"/>
              <a:sym typeface="+mn-ea"/>
            </a:endParaRPr>
          </a:p>
        </p:txBody>
      </p:sp>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12B71D43-8E37-B6EE-09DD-C9AB8B97E429}"/>
                  </a:ext>
                </a:extLst>
              </p:cNvPr>
              <p:cNvSpPr txBox="1"/>
              <p:nvPr/>
            </p:nvSpPr>
            <p:spPr>
              <a:xfrm>
                <a:off x="235973" y="724690"/>
                <a:ext cx="8496191" cy="1754326"/>
              </a:xfrm>
              <a:prstGeom prst="rect">
                <a:avLst/>
              </a:prstGeom>
              <a:noFill/>
            </p:spPr>
            <p:txBody>
              <a:bodyPr wrap="square" rtlCol="0" anchor="t">
                <a:spAutoFit/>
              </a:bodyPr>
              <a:lstStyle/>
              <a:p>
                <a:pPr marL="342900" indent="-342900" eaLnBrk="1" fontAlgn="auto" hangingPunct="1">
                  <a:spcBef>
                    <a:spcPts val="0"/>
                  </a:spcBef>
                  <a:spcAft>
                    <a:spcPts val="0"/>
                  </a:spcAft>
                  <a:buFont typeface="Wingdings" panose="05000000000000000000" pitchFamily="2" charset="2"/>
                  <a:buChar char="Ø"/>
                  <a:defRPr/>
                </a:pPr>
                <a:r>
                  <a:rPr lang="zh-CN" altLang="en-US" dirty="0">
                    <a:latin typeface="+mn-lt"/>
                    <a:ea typeface="+mn-ea"/>
                    <a:sym typeface="+mn-ea"/>
                  </a:rPr>
                  <a:t>地下高纯氮气氡测量</a:t>
                </a:r>
                <a:endParaRPr lang="en-US" altLang="zh-CN" dirty="0">
                  <a:latin typeface="+mn-lt"/>
                  <a:ea typeface="+mn-ea"/>
                  <a:sym typeface="+mn-ea"/>
                </a:endParaRPr>
              </a:p>
              <a:p>
                <a:pPr marL="342900" indent="-342900" eaLnBrk="1" fontAlgn="auto" hangingPunct="1">
                  <a:spcBef>
                    <a:spcPts val="0"/>
                  </a:spcBef>
                  <a:spcAft>
                    <a:spcPts val="0"/>
                  </a:spcAft>
                  <a:buFont typeface="Wingdings" panose="05000000000000000000" pitchFamily="2" charset="2"/>
                  <a:buChar char="Ø"/>
                  <a:defRPr/>
                </a:pPr>
                <a:r>
                  <a:rPr lang="zh-CN" altLang="en-US" dirty="0">
                    <a:latin typeface="+mn-lt"/>
                    <a:ea typeface="+mn-ea"/>
                    <a:sym typeface="+mn-ea"/>
                  </a:rPr>
                  <a:t>高纯氮系统</a:t>
                </a:r>
                <a:r>
                  <a:rPr lang="en-US" altLang="zh-CN" dirty="0">
                    <a:latin typeface="+mn-lt"/>
                    <a:ea typeface="+mn-ea"/>
                    <a:sym typeface="+mn-ea"/>
                  </a:rPr>
                  <a:t>50</a:t>
                </a:r>
                <a:r>
                  <a:rPr lang="en-US" altLang="zh-CN" dirty="0">
                    <a:ea typeface="+mn-ea"/>
                  </a:rPr>
                  <a:t> </a:t>
                </a:r>
                <a14:m>
                  <m:oMath xmlns:m="http://schemas.openxmlformats.org/officeDocument/2006/math">
                    <m:f>
                      <m:fPr>
                        <m:type m:val="lin"/>
                        <m:ctrlPr>
                          <a:rPr lang="en-US" altLang="zh-CN" i="1">
                            <a:latin typeface="Cambria Math" panose="02040503050406030204" pitchFamily="18" charset="0"/>
                            <a:ea typeface="+mn-ea"/>
                          </a:rPr>
                        </m:ctrlPr>
                      </m:fPr>
                      <m:num>
                        <m:sSup>
                          <m:sSupPr>
                            <m:ctrlPr>
                              <a:rPr lang="en-US" altLang="zh-CN" i="1">
                                <a:latin typeface="Cambria Math" panose="02040503050406030204" pitchFamily="18" charset="0"/>
                                <a:ea typeface="+mn-ea"/>
                              </a:rPr>
                            </m:ctrlPr>
                          </m:sSupPr>
                          <m:e>
                            <m:r>
                              <a:rPr lang="en-US" altLang="zh-CN" i="1">
                                <a:latin typeface="Cambria Math" panose="02040503050406030204" pitchFamily="18" charset="0"/>
                                <a:ea typeface="+mn-ea"/>
                              </a:rPr>
                              <m:t>𝑚</m:t>
                            </m:r>
                          </m:e>
                          <m:sup>
                            <m:r>
                              <a:rPr lang="en-US" altLang="zh-CN" i="1">
                                <a:latin typeface="Cambria Math" panose="02040503050406030204" pitchFamily="18" charset="0"/>
                                <a:ea typeface="+mn-ea"/>
                              </a:rPr>
                              <m:t>3</m:t>
                            </m:r>
                          </m:sup>
                        </m:sSup>
                      </m:num>
                      <m:den>
                        <m:r>
                          <a:rPr lang="en-US" altLang="zh-CN" i="1">
                            <a:latin typeface="Cambria Math" panose="02040503050406030204" pitchFamily="18" charset="0"/>
                            <a:ea typeface="+mn-ea"/>
                          </a:rPr>
                          <m:t>h</m:t>
                        </m:r>
                      </m:den>
                    </m:f>
                    <m:r>
                      <a:rPr lang="en-US" altLang="zh-CN" i="1">
                        <a:latin typeface="Cambria Math" panose="02040503050406030204" pitchFamily="18" charset="0"/>
                        <a:ea typeface="+mn-ea"/>
                      </a:rPr>
                      <m:t> </m:t>
                    </m:r>
                    <m:r>
                      <a:rPr lang="zh-CN" altLang="en-US" i="1">
                        <a:latin typeface="Cambria Math" panose="02040503050406030204" pitchFamily="18" charset="0"/>
                        <a:ea typeface="+mn-ea"/>
                      </a:rPr>
                      <m:t>（</m:t>
                    </m:r>
                  </m:oMath>
                </a14:m>
                <a:r>
                  <a:rPr lang="zh-CN" altLang="en-US" dirty="0">
                    <a:latin typeface="+mn-lt"/>
                    <a:ea typeface="+mn-ea"/>
                    <a:sym typeface="+mn-ea"/>
                  </a:rPr>
                  <a:t>系统设计流速）</a:t>
                </a:r>
                <a:endParaRPr lang="en-US" altLang="zh-CN" dirty="0">
                  <a:latin typeface="+mn-lt"/>
                  <a:ea typeface="+mn-ea"/>
                  <a:sym typeface="+mn-ea"/>
                </a:endParaRPr>
              </a:p>
              <a:p>
                <a:pPr marL="342900" indent="-342900" eaLnBrk="1" fontAlgn="auto" hangingPunct="1">
                  <a:spcBef>
                    <a:spcPts val="0"/>
                  </a:spcBef>
                  <a:spcAft>
                    <a:spcPts val="0"/>
                  </a:spcAft>
                  <a:buFont typeface="Wingdings" panose="05000000000000000000" pitchFamily="2" charset="2"/>
                  <a:buChar char="Ø"/>
                  <a:defRPr/>
                </a:pPr>
                <a:r>
                  <a:rPr lang="en-US" altLang="zh-CN" dirty="0">
                    <a:latin typeface="+mn-lt"/>
                    <a:ea typeface="+mn-ea"/>
                    <a:sym typeface="+mn-ea"/>
                  </a:rPr>
                  <a:t>90H </a:t>
                </a:r>
                <a:r>
                  <a:rPr lang="zh-CN" altLang="en-US" dirty="0">
                    <a:latin typeface="+mn-lt"/>
                    <a:ea typeface="+mn-ea"/>
                    <a:sym typeface="+mn-ea"/>
                  </a:rPr>
                  <a:t>测量时间：地下液闪厅高纯氮氡浓度是</a:t>
                </a:r>
                <a:r>
                  <a:rPr lang="en-US" altLang="zh-CN" dirty="0">
                    <a:latin typeface="+mn-lt"/>
                    <a:ea typeface="+mn-ea"/>
                    <a:sym typeface="+mn-ea"/>
                  </a:rPr>
                  <a:t>5.49</a:t>
                </a:r>
                <a14:m>
                  <m:oMath xmlns:m="http://schemas.openxmlformats.org/officeDocument/2006/math">
                    <m:r>
                      <a:rPr lang="en-US" altLang="zh-CN">
                        <a:latin typeface="Cambria Math" panose="02040503050406030204" pitchFamily="18" charset="0"/>
                        <a:ea typeface="+mn-ea"/>
                      </a:rPr>
                      <m:t>±</m:t>
                    </m:r>
                  </m:oMath>
                </a14:m>
                <a:r>
                  <a:rPr lang="en-US" altLang="zh-CN" dirty="0">
                    <a:latin typeface="+mn-lt"/>
                    <a:ea typeface="+mn-ea"/>
                    <a:sym typeface="+mn-ea"/>
                  </a:rPr>
                  <a:t>0.62</a:t>
                </a:r>
                <a:r>
                  <a:rPr lang="en-US" altLang="zh-CN" dirty="0"/>
                  <a:t> </a:t>
                </a:r>
                <a14:m>
                  <m:oMath xmlns:m="http://schemas.openxmlformats.org/officeDocument/2006/math">
                    <m:r>
                      <a:rPr lang="en-US" altLang="zh-CN" i="1" dirty="0">
                        <a:latin typeface="Cambria Math" panose="02040503050406030204" pitchFamily="18" charset="0"/>
                      </a:rPr>
                      <m:t>𝑢𝐵𝑞</m:t>
                    </m:r>
                    <m:r>
                      <a:rPr lang="en-US" altLang="zh-CN" i="1" dirty="0">
                        <a:latin typeface="Cambria Math" panose="02040503050406030204" pitchFamily="18" charset="0"/>
                      </a:rPr>
                      <m:t>/</m:t>
                    </m:r>
                    <m:sSup>
                      <m:sSupPr>
                        <m:ctrlPr>
                          <a:rPr lang="en-US" altLang="zh-CN" i="1" dirty="0">
                            <a:latin typeface="Cambria Math" panose="02040503050406030204" pitchFamily="18" charset="0"/>
                          </a:rPr>
                        </m:ctrlPr>
                      </m:sSupPr>
                      <m:e>
                        <m:r>
                          <a:rPr lang="en-US" altLang="zh-CN" i="1" dirty="0">
                            <a:latin typeface="Cambria Math" panose="02040503050406030204" pitchFamily="18" charset="0"/>
                          </a:rPr>
                          <m:t>𝑚</m:t>
                        </m:r>
                      </m:e>
                      <m:sup>
                        <m:r>
                          <a:rPr lang="en-US" altLang="zh-CN" i="1" dirty="0">
                            <a:latin typeface="Cambria Math" panose="02040503050406030204" pitchFamily="18" charset="0"/>
                          </a:rPr>
                          <m:t>3</m:t>
                        </m:r>
                      </m:sup>
                    </m:sSup>
                  </m:oMath>
                </a14:m>
                <a:r>
                  <a:rPr lang="en-US" altLang="zh-CN" dirty="0">
                    <a:latin typeface="+mn-lt"/>
                    <a:ea typeface="+mn-ea"/>
                    <a:sym typeface="+mn-ea"/>
                  </a:rPr>
                  <a:t>(</a:t>
                </a:r>
                <a:r>
                  <a:rPr lang="zh-CN" altLang="en-US" dirty="0">
                    <a:latin typeface="+mn-lt"/>
                    <a:ea typeface="+mn-ea"/>
                    <a:sym typeface="+mn-ea"/>
                  </a:rPr>
                  <a:t>探测限</a:t>
                </a:r>
                <a:r>
                  <a:rPr lang="en-US" altLang="zh-CN" dirty="0">
                    <a:latin typeface="+mn-lt"/>
                    <a:ea typeface="+mn-ea"/>
                    <a:sym typeface="+mn-ea"/>
                  </a:rPr>
                  <a:t>@1.75</a:t>
                </a:r>
                <a:r>
                  <a:rPr lang="en-US" altLang="zh-CN" dirty="0"/>
                  <a:t> </a:t>
                </a:r>
                <a14:m>
                  <m:oMath xmlns:m="http://schemas.openxmlformats.org/officeDocument/2006/math">
                    <m:r>
                      <a:rPr lang="en-US" altLang="zh-CN" i="1" dirty="0">
                        <a:latin typeface="Cambria Math" panose="02040503050406030204" pitchFamily="18" charset="0"/>
                      </a:rPr>
                      <m:t>𝑢𝐵𝑞</m:t>
                    </m:r>
                    <m:r>
                      <a:rPr lang="en-US" altLang="zh-CN" i="1" dirty="0">
                        <a:latin typeface="Cambria Math" panose="02040503050406030204" pitchFamily="18" charset="0"/>
                      </a:rPr>
                      <m:t>/</m:t>
                    </m:r>
                    <m:sSup>
                      <m:sSupPr>
                        <m:ctrlPr>
                          <a:rPr lang="en-US" altLang="zh-CN" i="1" dirty="0">
                            <a:latin typeface="Cambria Math" panose="02040503050406030204" pitchFamily="18" charset="0"/>
                          </a:rPr>
                        </m:ctrlPr>
                      </m:sSupPr>
                      <m:e>
                        <m:r>
                          <a:rPr lang="en-US" altLang="zh-CN" i="1" dirty="0">
                            <a:latin typeface="Cambria Math" panose="02040503050406030204" pitchFamily="18" charset="0"/>
                          </a:rPr>
                          <m:t>𝑚</m:t>
                        </m:r>
                      </m:e>
                      <m:sup>
                        <m:r>
                          <a:rPr lang="en-US" altLang="zh-CN" i="1" dirty="0">
                            <a:latin typeface="Cambria Math" panose="02040503050406030204" pitchFamily="18" charset="0"/>
                          </a:rPr>
                          <m:t>3</m:t>
                        </m:r>
                      </m:sup>
                    </m:sSup>
                  </m:oMath>
                </a14:m>
                <a:r>
                  <a:rPr lang="en-US" altLang="zh-CN" dirty="0">
                    <a:latin typeface="+mn-lt"/>
                    <a:ea typeface="+mn-ea"/>
                    <a:sym typeface="+mn-ea"/>
                  </a:rPr>
                  <a:t>, </a:t>
                </a:r>
                <a:r>
                  <a:rPr lang="zh-CN" altLang="en-US" dirty="0">
                    <a:latin typeface="+mn-lt"/>
                    <a:ea typeface="+mn-ea"/>
                    <a:sym typeface="+mn-ea"/>
                  </a:rPr>
                  <a:t>总的富集体积</a:t>
                </a:r>
                <a:r>
                  <a:rPr lang="en-US" altLang="zh-CN" dirty="0">
                    <a:latin typeface="+mn-lt"/>
                    <a:ea typeface="+mn-ea"/>
                    <a:sym typeface="+mn-ea"/>
                  </a:rPr>
                  <a:t>216</a:t>
                </a:r>
                <a:r>
                  <a:rPr lang="en-US" altLang="zh-CN" dirty="0"/>
                  <a:t> </a:t>
                </a:r>
                <a14:m>
                  <m:oMath xmlns:m="http://schemas.openxmlformats.org/officeDocument/2006/math">
                    <m:sSup>
                      <m:sSupPr>
                        <m:ctrlPr>
                          <a:rPr lang="en-US" altLang="zh-CN" i="1" dirty="0">
                            <a:latin typeface="Cambria Math" panose="02040503050406030204" pitchFamily="18" charset="0"/>
                          </a:rPr>
                        </m:ctrlPr>
                      </m:sSupPr>
                      <m:e>
                        <m:r>
                          <a:rPr lang="en-US" altLang="zh-CN" i="1" dirty="0">
                            <a:latin typeface="Cambria Math" panose="02040503050406030204" pitchFamily="18" charset="0"/>
                          </a:rPr>
                          <m:t>𝑚</m:t>
                        </m:r>
                      </m:e>
                      <m:sup>
                        <m:r>
                          <a:rPr lang="en-US" altLang="zh-CN" i="1" dirty="0">
                            <a:latin typeface="Cambria Math" panose="02040503050406030204" pitchFamily="18" charset="0"/>
                          </a:rPr>
                          <m:t>3</m:t>
                        </m:r>
                      </m:sup>
                    </m:sSup>
                    <m:r>
                      <a:rPr lang="en-US" altLang="zh-CN" i="1" dirty="0">
                        <a:latin typeface="Cambria Math" panose="02040503050406030204" pitchFamily="18" charset="0"/>
                      </a:rPr>
                      <m:t> </m:t>
                    </m:r>
                  </m:oMath>
                </a14:m>
                <a:r>
                  <a:rPr lang="zh-CN" altLang="en-US" dirty="0">
                    <a:latin typeface="+mn-lt"/>
                    <a:ea typeface="+mn-ea"/>
                    <a:sym typeface="+mn-ea"/>
                  </a:rPr>
                  <a:t>）</a:t>
                </a:r>
                <a:endParaRPr lang="en-US" altLang="zh-CN" dirty="0">
                  <a:latin typeface="+mn-lt"/>
                  <a:ea typeface="+mn-ea"/>
                  <a:sym typeface="+mn-ea"/>
                </a:endParaRPr>
              </a:p>
              <a:p>
                <a:pPr marL="342900" indent="-342900" eaLnBrk="1" fontAlgn="auto" hangingPunct="1">
                  <a:spcBef>
                    <a:spcPts val="0"/>
                  </a:spcBef>
                  <a:spcAft>
                    <a:spcPts val="0"/>
                  </a:spcAft>
                  <a:buFont typeface="Wingdings" panose="05000000000000000000" pitchFamily="2" charset="2"/>
                  <a:buChar char="Ø"/>
                  <a:defRPr/>
                </a:pPr>
                <a:r>
                  <a:rPr lang="zh-CN" altLang="en-US" dirty="0">
                    <a:latin typeface="+mn-lt"/>
                    <a:ea typeface="+mn-ea"/>
                    <a:sym typeface="+mn-ea"/>
                  </a:rPr>
                  <a:t>地下液闪厅高纯氮氡浓度受管道流速，设计流量</a:t>
                </a:r>
                <a:r>
                  <a:rPr lang="en-US" altLang="zh-CN" dirty="0">
                    <a:latin typeface="+mn-lt"/>
                    <a:ea typeface="+mn-ea"/>
                    <a:sym typeface="+mn-ea"/>
                  </a:rPr>
                  <a:t>50</a:t>
                </a:r>
                <a:r>
                  <a:rPr lang="en-US" altLang="zh-CN" dirty="0">
                    <a:ea typeface="+mn-ea"/>
                  </a:rPr>
                  <a:t> </a:t>
                </a:r>
                <a14:m>
                  <m:oMath xmlns:m="http://schemas.openxmlformats.org/officeDocument/2006/math">
                    <m:f>
                      <m:fPr>
                        <m:type m:val="lin"/>
                        <m:ctrlPr>
                          <a:rPr lang="en-US" altLang="zh-CN" i="1">
                            <a:latin typeface="Cambria Math" panose="02040503050406030204" pitchFamily="18" charset="0"/>
                            <a:ea typeface="+mn-ea"/>
                          </a:rPr>
                        </m:ctrlPr>
                      </m:fPr>
                      <m:num>
                        <m:sSup>
                          <m:sSupPr>
                            <m:ctrlPr>
                              <a:rPr lang="en-US" altLang="zh-CN" i="1">
                                <a:latin typeface="Cambria Math" panose="02040503050406030204" pitchFamily="18" charset="0"/>
                                <a:ea typeface="+mn-ea"/>
                              </a:rPr>
                            </m:ctrlPr>
                          </m:sSupPr>
                          <m:e>
                            <m:r>
                              <a:rPr lang="en-US" altLang="zh-CN" i="1">
                                <a:latin typeface="Cambria Math" panose="02040503050406030204" pitchFamily="18" charset="0"/>
                                <a:ea typeface="+mn-ea"/>
                              </a:rPr>
                              <m:t>𝑚</m:t>
                            </m:r>
                          </m:e>
                          <m:sup>
                            <m:r>
                              <a:rPr lang="en-US" altLang="zh-CN" i="1">
                                <a:latin typeface="Cambria Math" panose="02040503050406030204" pitchFamily="18" charset="0"/>
                                <a:ea typeface="+mn-ea"/>
                              </a:rPr>
                              <m:t>3</m:t>
                            </m:r>
                          </m:sup>
                        </m:sSup>
                      </m:num>
                      <m:den>
                        <m:r>
                          <a:rPr lang="en-US" altLang="zh-CN" i="1">
                            <a:latin typeface="Cambria Math" panose="02040503050406030204" pitchFamily="18" charset="0"/>
                            <a:ea typeface="+mn-ea"/>
                          </a:rPr>
                          <m:t>h</m:t>
                        </m:r>
                      </m:den>
                    </m:f>
                    <m:r>
                      <a:rPr lang="en-US" altLang="zh-CN" i="1">
                        <a:latin typeface="Cambria Math" panose="02040503050406030204" pitchFamily="18" charset="0"/>
                        <a:ea typeface="+mn-ea"/>
                      </a:rPr>
                      <m:t> </m:t>
                    </m:r>
                    <m:r>
                      <a:rPr lang="zh-CN" altLang="en-US" i="1">
                        <a:latin typeface="Cambria Math" panose="02040503050406030204" pitchFamily="18" charset="0"/>
                        <a:ea typeface="+mn-ea"/>
                      </a:rPr>
                      <m:t>下</m:t>
                    </m:r>
                  </m:oMath>
                </a14:m>
                <a:r>
                  <a:rPr lang="zh-CN" altLang="en-US" dirty="0">
                    <a:latin typeface="+mn-lt"/>
                    <a:ea typeface="+mn-ea"/>
                    <a:sym typeface="+mn-ea"/>
                  </a:rPr>
                  <a:t>高纯氮氡浓度符合江门要求</a:t>
                </a:r>
                <a:endParaRPr lang="en-US" altLang="zh-CN" dirty="0">
                  <a:latin typeface="+mn-lt"/>
                  <a:ea typeface="+mn-ea"/>
                  <a:sym typeface="+mn-ea"/>
                </a:endParaRPr>
              </a:p>
            </p:txBody>
          </p:sp>
        </mc:Choice>
        <mc:Fallback xmlns="">
          <p:sp>
            <p:nvSpPr>
              <p:cNvPr id="6" name="文本框 5">
                <a:extLst>
                  <a:ext uri="{FF2B5EF4-FFF2-40B4-BE49-F238E27FC236}">
                    <a16:creationId xmlns:a16="http://schemas.microsoft.com/office/drawing/2014/main" id="{12B71D43-8E37-B6EE-09DD-C9AB8B97E429}"/>
                  </a:ext>
                </a:extLst>
              </p:cNvPr>
              <p:cNvSpPr txBox="1">
                <a:spLocks noRot="1" noChangeAspect="1" noMove="1" noResize="1" noEditPoints="1" noAdjustHandles="1" noChangeArrowheads="1" noChangeShapeType="1" noTextEdit="1"/>
              </p:cNvSpPr>
              <p:nvPr/>
            </p:nvSpPr>
            <p:spPr>
              <a:xfrm>
                <a:off x="235973" y="724690"/>
                <a:ext cx="8496191" cy="1754326"/>
              </a:xfrm>
              <a:prstGeom prst="rect">
                <a:avLst/>
              </a:prstGeom>
              <a:blipFill>
                <a:blip r:embed="rId11"/>
                <a:stretch>
                  <a:fillRect l="-503" t="-9028" b="-20833"/>
                </a:stretch>
              </a:blipFill>
            </p:spPr>
            <p:txBody>
              <a:bodyPr/>
              <a:lstStyle/>
              <a:p>
                <a:r>
                  <a:rPr lang="zh-CN" altLang="en-US">
                    <a:noFill/>
                  </a:rPr>
                  <a:t> </a:t>
                </a:r>
              </a:p>
            </p:txBody>
          </p:sp>
        </mc:Fallback>
      </mc:AlternateContent>
      <p:sp>
        <p:nvSpPr>
          <p:cNvPr id="15" name="文本框 1">
            <a:extLst>
              <a:ext uri="{FF2B5EF4-FFF2-40B4-BE49-F238E27FC236}">
                <a16:creationId xmlns:a16="http://schemas.microsoft.com/office/drawing/2014/main" id="{92A92C70-B898-4C09-B02F-FECBAA0A034A}"/>
              </a:ext>
            </a:extLst>
          </p:cNvPr>
          <p:cNvSpPr txBox="1"/>
          <p:nvPr/>
        </p:nvSpPr>
        <p:spPr>
          <a:xfrm>
            <a:off x="222096" y="151467"/>
            <a:ext cx="4852610" cy="52322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eaLnBrk="1" hangingPunct="1">
              <a:lnSpc>
                <a:spcPct val="100000"/>
              </a:lnSpc>
              <a:spcBef>
                <a:spcPct val="0"/>
              </a:spcBef>
              <a:buNone/>
            </a:pPr>
            <a:r>
              <a:rPr lang="zh-CN" altLang="en-US" dirty="0">
                <a:latin typeface="微软雅黑" panose="020B0503020204020204" pitchFamily="34" charset="-122"/>
                <a:ea typeface="微软雅黑" panose="020B0503020204020204" pitchFamily="34" charset="-122"/>
              </a:rPr>
              <a:t>地下液闪厅纯化氮气测量结果</a:t>
            </a:r>
            <a:endParaRPr lang="en-US" altLang="zh-CN" dirty="0">
              <a:latin typeface="Arial" panose="020B0604020202020204" pitchFamily="34" charset="0"/>
            </a:endParaRPr>
          </a:p>
        </p:txBody>
      </p:sp>
      <p:sp>
        <p:nvSpPr>
          <p:cNvPr id="2" name="文本框 1">
            <a:extLst>
              <a:ext uri="{FF2B5EF4-FFF2-40B4-BE49-F238E27FC236}">
                <a16:creationId xmlns:a16="http://schemas.microsoft.com/office/drawing/2014/main" id="{B72B0596-057C-4FAA-80D1-B8F8BC294927}"/>
              </a:ext>
            </a:extLst>
          </p:cNvPr>
          <p:cNvSpPr txBox="1"/>
          <p:nvPr/>
        </p:nvSpPr>
        <p:spPr>
          <a:xfrm>
            <a:off x="3635477" y="5700252"/>
            <a:ext cx="1644446" cy="369332"/>
          </a:xfrm>
          <a:prstGeom prst="rect">
            <a:avLst/>
          </a:prstGeom>
          <a:noFill/>
        </p:spPr>
        <p:txBody>
          <a:bodyPr wrap="square" rtlCol="0">
            <a:spAutoFit/>
          </a:bodyPr>
          <a:lstStyle/>
          <a:p>
            <a:r>
              <a:rPr lang="zh-CN" altLang="en-US" dirty="0"/>
              <a:t>数据记录</a:t>
            </a:r>
          </a:p>
        </p:txBody>
      </p:sp>
      <p:sp>
        <p:nvSpPr>
          <p:cNvPr id="4" name="文本框 3">
            <a:extLst>
              <a:ext uri="{FF2B5EF4-FFF2-40B4-BE49-F238E27FC236}">
                <a16:creationId xmlns:a16="http://schemas.microsoft.com/office/drawing/2014/main" id="{D36C7AD9-ED70-434F-B524-2535BA47F4B6}"/>
              </a:ext>
            </a:extLst>
          </p:cNvPr>
          <p:cNvSpPr txBox="1"/>
          <p:nvPr/>
        </p:nvSpPr>
        <p:spPr>
          <a:xfrm>
            <a:off x="2507226" y="3244334"/>
            <a:ext cx="1098754" cy="369332"/>
          </a:xfrm>
          <a:prstGeom prst="rect">
            <a:avLst/>
          </a:prstGeom>
          <a:noFill/>
        </p:spPr>
        <p:txBody>
          <a:bodyPr wrap="square" rtlCol="0">
            <a:spAutoFit/>
          </a:bodyPr>
          <a:lstStyle/>
          <a:p>
            <a:r>
              <a:rPr lang="zh-CN" altLang="en-US" dirty="0">
                <a:solidFill>
                  <a:srgbClr val="FF00FF"/>
                </a:solidFill>
              </a:rPr>
              <a:t>入口压力</a:t>
            </a:r>
          </a:p>
        </p:txBody>
      </p:sp>
      <p:sp>
        <p:nvSpPr>
          <p:cNvPr id="7" name="文本框 6">
            <a:extLst>
              <a:ext uri="{FF2B5EF4-FFF2-40B4-BE49-F238E27FC236}">
                <a16:creationId xmlns:a16="http://schemas.microsoft.com/office/drawing/2014/main" id="{0BAA5B4A-5CD8-446A-8C4C-4685B5704707}"/>
              </a:ext>
            </a:extLst>
          </p:cNvPr>
          <p:cNvSpPr txBox="1"/>
          <p:nvPr/>
        </p:nvSpPr>
        <p:spPr>
          <a:xfrm>
            <a:off x="2278626" y="3805418"/>
            <a:ext cx="1356851" cy="369332"/>
          </a:xfrm>
          <a:prstGeom prst="rect">
            <a:avLst/>
          </a:prstGeom>
          <a:noFill/>
        </p:spPr>
        <p:txBody>
          <a:bodyPr wrap="square" rtlCol="0">
            <a:spAutoFit/>
          </a:bodyPr>
          <a:lstStyle/>
          <a:p>
            <a:r>
              <a:rPr lang="zh-CN" altLang="en-US" dirty="0"/>
              <a:t>出口压力</a:t>
            </a:r>
          </a:p>
        </p:txBody>
      </p:sp>
      <p:sp>
        <p:nvSpPr>
          <p:cNvPr id="8" name="文本框 7">
            <a:extLst>
              <a:ext uri="{FF2B5EF4-FFF2-40B4-BE49-F238E27FC236}">
                <a16:creationId xmlns:a16="http://schemas.microsoft.com/office/drawing/2014/main" id="{A8FB0BEF-B895-4064-9833-498FF4F4D63A}"/>
              </a:ext>
            </a:extLst>
          </p:cNvPr>
          <p:cNvSpPr txBox="1"/>
          <p:nvPr/>
        </p:nvSpPr>
        <p:spPr>
          <a:xfrm>
            <a:off x="6002591" y="3185103"/>
            <a:ext cx="1157750" cy="338554"/>
          </a:xfrm>
          <a:prstGeom prst="rect">
            <a:avLst/>
          </a:prstGeom>
          <a:noFill/>
        </p:spPr>
        <p:txBody>
          <a:bodyPr wrap="square" rtlCol="0">
            <a:spAutoFit/>
          </a:bodyPr>
          <a:lstStyle/>
          <a:p>
            <a:r>
              <a:rPr lang="zh-CN" altLang="en-US" sz="1600" dirty="0">
                <a:solidFill>
                  <a:srgbClr val="660033"/>
                </a:solidFill>
              </a:rPr>
              <a:t>系统流速</a:t>
            </a:r>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文本框 1"/>
          <p:cNvSpPr txBox="1"/>
          <p:nvPr/>
        </p:nvSpPr>
        <p:spPr>
          <a:xfrm>
            <a:off x="1636713" y="92076"/>
            <a:ext cx="266700" cy="52387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eaLnBrk="1" hangingPunct="1">
              <a:lnSpc>
                <a:spcPct val="100000"/>
              </a:lnSpc>
              <a:spcBef>
                <a:spcPct val="0"/>
              </a:spcBef>
              <a:buNone/>
            </a:pPr>
            <a:r>
              <a:rPr lang="en-US" altLang="zh-CN" dirty="0"/>
              <a:t> </a:t>
            </a:r>
          </a:p>
        </p:txBody>
      </p:sp>
      <p:sp>
        <p:nvSpPr>
          <p:cNvPr id="30" name="矩形 29"/>
          <p:cNvSpPr/>
          <p:nvPr/>
        </p:nvSpPr>
        <p:spPr>
          <a:xfrm flipV="1">
            <a:off x="331840" y="756285"/>
            <a:ext cx="11393128" cy="45719"/>
          </a:xfrm>
          <a:prstGeom prst="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29700" name="Picture 9"/>
          <p:cNvPicPr>
            <a:picLocks noChangeAspect="1"/>
          </p:cNvPicPr>
          <p:nvPr/>
        </p:nvPicPr>
        <p:blipFill>
          <a:blip r:embed="rId3"/>
          <a:stretch>
            <a:fillRect/>
          </a:stretch>
        </p:blipFill>
        <p:spPr>
          <a:xfrm>
            <a:off x="11131909" y="87631"/>
            <a:ext cx="652462" cy="608012"/>
          </a:xfrm>
          <a:prstGeom prst="rect">
            <a:avLst/>
          </a:prstGeom>
          <a:noFill/>
          <a:ln w="9525">
            <a:noFill/>
          </a:ln>
        </p:spPr>
      </p:pic>
      <p:pic>
        <p:nvPicPr>
          <p:cNvPr id="29701" name="Picture 2" descr="http://www.ihep.cas.cn/cxwh/yjsbs/200907/W020090722524685304150.jpg"/>
          <p:cNvPicPr>
            <a:picLocks noChangeAspect="1"/>
          </p:cNvPicPr>
          <p:nvPr/>
        </p:nvPicPr>
        <p:blipFill>
          <a:blip r:embed="rId4"/>
          <a:stretch>
            <a:fillRect/>
          </a:stretch>
        </p:blipFill>
        <p:spPr>
          <a:xfrm>
            <a:off x="10361460" y="77321"/>
            <a:ext cx="881063" cy="592137"/>
          </a:xfrm>
          <a:prstGeom prst="rect">
            <a:avLst/>
          </a:prstGeom>
          <a:noFill/>
          <a:ln w="9525">
            <a:noFill/>
          </a:ln>
        </p:spPr>
      </p:pic>
      <p:sp>
        <p:nvSpPr>
          <p:cNvPr id="29703" name="灯片编号占位符 4"/>
          <p:cNvSpPr txBox="1">
            <a:spLocks noGrp="1"/>
          </p:cNvSpPr>
          <p:nvPr>
            <p:ph type="sldNum" sz="quarter" idx="12"/>
          </p:nvPr>
        </p:nvSpPr>
        <p:spPr>
          <a:noFill/>
          <a:ln>
            <a:noFill/>
          </a:ln>
        </p:spPr>
        <p:txBody>
          <a:bodyPr anchor="ctr" anchorCtr="0"/>
          <a:lstStyle/>
          <a:p>
            <a:pPr eaLnBrk="1" hangingPunct="1"/>
            <a:fld id="{9A0DB2DC-4C9A-4742-B13C-FB6460FD3503}" type="slidenum">
              <a:rPr lang="zh-CN" altLang="en-US" dirty="0"/>
              <a:pPr eaLnBrk="1" hangingPunct="1"/>
              <a:t>12</a:t>
            </a:fld>
            <a:endParaRPr lang="zh-CN" altLang="en-US" dirty="0"/>
          </a:p>
        </p:txBody>
      </p:sp>
      <p:sp>
        <p:nvSpPr>
          <p:cNvPr id="5" name="文本框 4">
            <a:extLst>
              <a:ext uri="{FF2B5EF4-FFF2-40B4-BE49-F238E27FC236}">
                <a16:creationId xmlns:a16="http://schemas.microsoft.com/office/drawing/2014/main" id="{6F343941-961C-56D7-10AD-2D9EF4E35774}"/>
              </a:ext>
            </a:extLst>
          </p:cNvPr>
          <p:cNvSpPr txBox="1"/>
          <p:nvPr/>
        </p:nvSpPr>
        <p:spPr>
          <a:xfrm>
            <a:off x="1730375" y="925680"/>
            <a:ext cx="7752080" cy="312420"/>
          </a:xfrm>
          <a:prstGeom prst="rect">
            <a:avLst/>
          </a:prstGeom>
          <a:noFill/>
        </p:spPr>
        <p:txBody>
          <a:bodyPr wrap="square" rtlCol="0" anchor="t">
            <a:noAutofit/>
          </a:bodyPr>
          <a:lstStyle/>
          <a:p>
            <a:pPr marL="342900" indent="-342900" eaLnBrk="1" fontAlgn="auto" hangingPunct="1">
              <a:spcBef>
                <a:spcPts val="0"/>
              </a:spcBef>
              <a:spcAft>
                <a:spcPts val="0"/>
              </a:spcAft>
              <a:buFont typeface="Wingdings" panose="05000000000000000000" pitchFamily="2" charset="2"/>
              <a:buChar char="Ø"/>
              <a:defRPr/>
            </a:pPr>
            <a:endParaRPr lang="en-US" altLang="zh-CN" dirty="0">
              <a:latin typeface="+mn-lt"/>
              <a:ea typeface="+mn-ea"/>
              <a:sym typeface="+mn-ea"/>
            </a:endParaRPr>
          </a:p>
        </p:txBody>
      </p:sp>
      <p:sp>
        <p:nvSpPr>
          <p:cNvPr id="6" name="文本框 5">
            <a:extLst>
              <a:ext uri="{FF2B5EF4-FFF2-40B4-BE49-F238E27FC236}">
                <a16:creationId xmlns:a16="http://schemas.microsoft.com/office/drawing/2014/main" id="{12B71D43-8E37-B6EE-09DD-C9AB8B97E429}"/>
              </a:ext>
            </a:extLst>
          </p:cNvPr>
          <p:cNvSpPr txBox="1"/>
          <p:nvPr/>
        </p:nvSpPr>
        <p:spPr>
          <a:xfrm>
            <a:off x="271435" y="923682"/>
            <a:ext cx="11082365" cy="923330"/>
          </a:xfrm>
          <a:prstGeom prst="rect">
            <a:avLst/>
          </a:prstGeom>
          <a:noFill/>
        </p:spPr>
        <p:txBody>
          <a:bodyPr wrap="square" rtlCol="0" anchor="t">
            <a:spAutoFit/>
          </a:bodyPr>
          <a:lstStyle/>
          <a:p>
            <a:pPr marL="342900" indent="-342900" eaLnBrk="1" fontAlgn="auto" hangingPunct="1">
              <a:spcBef>
                <a:spcPts val="0"/>
              </a:spcBef>
              <a:spcAft>
                <a:spcPts val="0"/>
              </a:spcAft>
              <a:buFont typeface="Wingdings" panose="05000000000000000000" pitchFamily="2" charset="2"/>
              <a:buChar char="Ø"/>
              <a:defRPr/>
            </a:pPr>
            <a:r>
              <a:rPr lang="zh-CN" altLang="en-US" dirty="0">
                <a:latin typeface="+mn-lt"/>
                <a:ea typeface="+mn-ea"/>
              </a:rPr>
              <a:t>氪气本来是无放射性的惰性气体，二战后，核实验与核燃料裂变生成了氪</a:t>
            </a:r>
            <a:r>
              <a:rPr lang="en-US" altLang="zh-CN" dirty="0">
                <a:latin typeface="+mn-lt"/>
                <a:ea typeface="+mn-ea"/>
              </a:rPr>
              <a:t>-85</a:t>
            </a:r>
            <a:r>
              <a:rPr lang="zh-CN" altLang="en-US" dirty="0">
                <a:latin typeface="+mn-lt"/>
                <a:ea typeface="+mn-ea"/>
              </a:rPr>
              <a:t>（放射性同位素）</a:t>
            </a:r>
            <a:endParaRPr lang="en-US" altLang="zh-CN" dirty="0">
              <a:latin typeface="+mn-lt"/>
              <a:ea typeface="+mn-ea"/>
            </a:endParaRPr>
          </a:p>
          <a:p>
            <a:pPr marL="342900" indent="-342900" eaLnBrk="1" fontAlgn="auto" hangingPunct="1">
              <a:spcBef>
                <a:spcPts val="0"/>
              </a:spcBef>
              <a:spcAft>
                <a:spcPts val="0"/>
              </a:spcAft>
              <a:buFont typeface="Wingdings" panose="05000000000000000000" pitchFamily="2" charset="2"/>
              <a:buChar char="Ø"/>
              <a:defRPr/>
            </a:pPr>
            <a:r>
              <a:rPr lang="zh-CN" altLang="en-US" dirty="0">
                <a:latin typeface="+mn-lt"/>
                <a:ea typeface="+mn-ea"/>
              </a:rPr>
              <a:t>微量的氪</a:t>
            </a:r>
            <a:r>
              <a:rPr lang="en-US" altLang="zh-CN" dirty="0">
                <a:latin typeface="+mn-lt"/>
                <a:ea typeface="+mn-ea"/>
              </a:rPr>
              <a:t>-85</a:t>
            </a:r>
            <a:r>
              <a:rPr lang="zh-CN" altLang="en-US" dirty="0">
                <a:latin typeface="+mn-lt"/>
                <a:ea typeface="+mn-ea"/>
              </a:rPr>
              <a:t>融到探测器内部，而氪</a:t>
            </a:r>
            <a:r>
              <a:rPr lang="en-US" altLang="zh-CN" dirty="0">
                <a:latin typeface="+mn-lt"/>
                <a:ea typeface="+mn-ea"/>
              </a:rPr>
              <a:t>-85</a:t>
            </a:r>
            <a:r>
              <a:rPr lang="zh-CN" altLang="en-US" dirty="0">
                <a:latin typeface="+mn-lt"/>
                <a:ea typeface="+mn-ea"/>
              </a:rPr>
              <a:t>又有很长的半衰期，就没有办法切出来一个干净的区域做内部纯净事例筛选</a:t>
            </a:r>
            <a:endParaRPr lang="en-US" altLang="zh-CN" dirty="0">
              <a:latin typeface="+mn-lt"/>
              <a:ea typeface="+mn-ea"/>
            </a:endParaRPr>
          </a:p>
        </p:txBody>
      </p:sp>
      <p:sp>
        <p:nvSpPr>
          <p:cNvPr id="15" name="文本框 1">
            <a:extLst>
              <a:ext uri="{FF2B5EF4-FFF2-40B4-BE49-F238E27FC236}">
                <a16:creationId xmlns:a16="http://schemas.microsoft.com/office/drawing/2014/main" id="{92A92C70-B898-4C09-B02F-FECBAA0A034A}"/>
              </a:ext>
            </a:extLst>
          </p:cNvPr>
          <p:cNvSpPr txBox="1"/>
          <p:nvPr/>
        </p:nvSpPr>
        <p:spPr>
          <a:xfrm>
            <a:off x="271435" y="103076"/>
            <a:ext cx="2730556" cy="52322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eaLnBrk="1" hangingPunct="1">
              <a:lnSpc>
                <a:spcPct val="100000"/>
              </a:lnSpc>
              <a:spcBef>
                <a:spcPct val="0"/>
              </a:spcBef>
              <a:buNone/>
            </a:pPr>
            <a:r>
              <a:rPr lang="zh-CN" altLang="en-US" dirty="0">
                <a:latin typeface="微软雅黑" panose="020B0503020204020204" pitchFamily="34" charset="-122"/>
                <a:ea typeface="微软雅黑" panose="020B0503020204020204" pitchFamily="34" charset="-122"/>
              </a:rPr>
              <a:t>氮气氪测量结果</a:t>
            </a:r>
            <a:endParaRPr lang="en-US" altLang="zh-CN" dirty="0">
              <a:latin typeface="Arial" panose="020B0604020202020204" pitchFamily="34" charset="0"/>
            </a:endParaRPr>
          </a:p>
        </p:txBody>
      </p:sp>
      <p:pic>
        <p:nvPicPr>
          <p:cNvPr id="14" name="图片 13">
            <a:extLst>
              <a:ext uri="{FF2B5EF4-FFF2-40B4-BE49-F238E27FC236}">
                <a16:creationId xmlns:a16="http://schemas.microsoft.com/office/drawing/2014/main" id="{4ECCFA1E-308F-42BE-BA98-19A6C81E7A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3542" y="2253423"/>
            <a:ext cx="1613041" cy="1367994"/>
          </a:xfrm>
          <a:prstGeom prst="rect">
            <a:avLst/>
          </a:prstGeom>
        </p:spPr>
      </p:pic>
      <p:grpSp>
        <p:nvGrpSpPr>
          <p:cNvPr id="16" name="组合 15">
            <a:extLst>
              <a:ext uri="{FF2B5EF4-FFF2-40B4-BE49-F238E27FC236}">
                <a16:creationId xmlns:a16="http://schemas.microsoft.com/office/drawing/2014/main" id="{A7E31489-93B0-4320-A707-522633EE3B5B}"/>
              </a:ext>
            </a:extLst>
          </p:cNvPr>
          <p:cNvGrpSpPr/>
          <p:nvPr/>
        </p:nvGrpSpPr>
        <p:grpSpPr>
          <a:xfrm>
            <a:off x="3044488" y="1968690"/>
            <a:ext cx="1814753" cy="2035600"/>
            <a:chOff x="2523958" y="1872779"/>
            <a:chExt cx="1387587" cy="2056738"/>
          </a:xfrm>
        </p:grpSpPr>
        <p:sp>
          <p:nvSpPr>
            <p:cNvPr id="18" name="文本框 17">
              <a:extLst>
                <a:ext uri="{FF2B5EF4-FFF2-40B4-BE49-F238E27FC236}">
                  <a16:creationId xmlns:a16="http://schemas.microsoft.com/office/drawing/2014/main" id="{B5E77A83-0713-4A9D-862B-AAF0B21BFE0A}"/>
                </a:ext>
              </a:extLst>
            </p:cNvPr>
            <p:cNvSpPr txBox="1"/>
            <p:nvPr/>
          </p:nvSpPr>
          <p:spPr>
            <a:xfrm>
              <a:off x="2629255" y="1872779"/>
              <a:ext cx="1119188" cy="257335"/>
            </a:xfrm>
            <a:prstGeom prst="rect">
              <a:avLst/>
            </a:prstGeom>
            <a:noFill/>
            <a:ln>
              <a:solidFill>
                <a:schemeClr val="tx1"/>
              </a:solidFill>
            </a:ln>
          </p:spPr>
          <p:txBody>
            <a:bodyPr wrap="square" rtlCol="0">
              <a:spAutoFit/>
            </a:bodyPr>
            <a:lstStyle/>
            <a:p>
              <a:r>
                <a:rPr lang="zh-CN" altLang="en-US" sz="900" dirty="0"/>
                <a:t>加工特制的采样瓶</a:t>
              </a:r>
            </a:p>
          </p:txBody>
        </p:sp>
        <p:sp>
          <p:nvSpPr>
            <p:cNvPr id="21" name="文本框 20">
              <a:extLst>
                <a:ext uri="{FF2B5EF4-FFF2-40B4-BE49-F238E27FC236}">
                  <a16:creationId xmlns:a16="http://schemas.microsoft.com/office/drawing/2014/main" id="{196A8C66-9EE5-424A-81E6-0743AF2DDF69}"/>
                </a:ext>
              </a:extLst>
            </p:cNvPr>
            <p:cNvSpPr txBox="1"/>
            <p:nvPr/>
          </p:nvSpPr>
          <p:spPr>
            <a:xfrm>
              <a:off x="2700782" y="2265558"/>
              <a:ext cx="987326" cy="257335"/>
            </a:xfrm>
            <a:prstGeom prst="rect">
              <a:avLst/>
            </a:prstGeom>
            <a:noFill/>
            <a:ln>
              <a:solidFill>
                <a:schemeClr val="tx1"/>
              </a:solidFill>
            </a:ln>
          </p:spPr>
          <p:txBody>
            <a:bodyPr wrap="square" rtlCol="0">
              <a:spAutoFit/>
            </a:bodyPr>
            <a:lstStyle/>
            <a:p>
              <a:r>
                <a:rPr lang="zh-CN" altLang="en-US" sz="900" dirty="0"/>
                <a:t>管路连接，检漏</a:t>
              </a:r>
            </a:p>
          </p:txBody>
        </p:sp>
        <p:sp>
          <p:nvSpPr>
            <p:cNvPr id="23" name="文本框 22">
              <a:extLst>
                <a:ext uri="{FF2B5EF4-FFF2-40B4-BE49-F238E27FC236}">
                  <a16:creationId xmlns:a16="http://schemas.microsoft.com/office/drawing/2014/main" id="{5CB5836C-858B-4CEB-8456-C050F02CE4F1}"/>
                </a:ext>
              </a:extLst>
            </p:cNvPr>
            <p:cNvSpPr txBox="1"/>
            <p:nvPr/>
          </p:nvSpPr>
          <p:spPr>
            <a:xfrm>
              <a:off x="2581763" y="2705168"/>
              <a:ext cx="1214172" cy="257335"/>
            </a:xfrm>
            <a:prstGeom prst="rect">
              <a:avLst/>
            </a:prstGeom>
            <a:noFill/>
            <a:ln>
              <a:solidFill>
                <a:schemeClr val="tx1"/>
              </a:solidFill>
            </a:ln>
          </p:spPr>
          <p:txBody>
            <a:bodyPr wrap="square" rtlCol="0">
              <a:spAutoFit/>
            </a:bodyPr>
            <a:lstStyle/>
            <a:p>
              <a:r>
                <a:rPr lang="zh-CN" altLang="en-US" sz="900" dirty="0"/>
                <a:t>采样气吹扫整个管路</a:t>
              </a:r>
            </a:p>
          </p:txBody>
        </p:sp>
        <p:cxnSp>
          <p:nvCxnSpPr>
            <p:cNvPr id="24" name="直接箭头连接符 23">
              <a:extLst>
                <a:ext uri="{FF2B5EF4-FFF2-40B4-BE49-F238E27FC236}">
                  <a16:creationId xmlns:a16="http://schemas.microsoft.com/office/drawing/2014/main" id="{CF84F2B4-DE10-40FE-B7E3-8707B4910690}"/>
                </a:ext>
              </a:extLst>
            </p:cNvPr>
            <p:cNvCxnSpPr/>
            <p:nvPr/>
          </p:nvCxnSpPr>
          <p:spPr>
            <a:xfrm>
              <a:off x="3160271" y="2946666"/>
              <a:ext cx="2471" cy="1930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文本框 24">
              <a:extLst>
                <a:ext uri="{FF2B5EF4-FFF2-40B4-BE49-F238E27FC236}">
                  <a16:creationId xmlns:a16="http://schemas.microsoft.com/office/drawing/2014/main" id="{A2410E72-2332-44FB-B920-B41E034946EF}"/>
                </a:ext>
              </a:extLst>
            </p:cNvPr>
            <p:cNvSpPr txBox="1"/>
            <p:nvPr/>
          </p:nvSpPr>
          <p:spPr>
            <a:xfrm>
              <a:off x="2581763" y="3140903"/>
              <a:ext cx="1329782" cy="411737"/>
            </a:xfrm>
            <a:prstGeom prst="rect">
              <a:avLst/>
            </a:prstGeom>
            <a:noFill/>
            <a:ln>
              <a:solidFill>
                <a:schemeClr val="tx1"/>
              </a:solidFill>
            </a:ln>
          </p:spPr>
          <p:txBody>
            <a:bodyPr wrap="square" rtlCol="0">
              <a:spAutoFit/>
            </a:bodyPr>
            <a:lstStyle/>
            <a:p>
              <a:r>
                <a:rPr lang="zh-CN" altLang="en-US" sz="900" dirty="0"/>
                <a:t>真空分子泵抽采样瓶真空至</a:t>
              </a:r>
              <a:r>
                <a:rPr lang="en-US" altLang="zh-CN" sz="900" dirty="0"/>
                <a:t>5.0*10</a:t>
              </a:r>
              <a:r>
                <a:rPr lang="en-US" altLang="zh-CN" sz="900" baseline="30000" dirty="0"/>
                <a:t>-5</a:t>
              </a:r>
              <a:r>
                <a:rPr lang="en-US" altLang="zh-CN" sz="900" dirty="0"/>
                <a:t>Pa</a:t>
              </a:r>
              <a:r>
                <a:rPr lang="zh-CN" altLang="en-US" sz="900" dirty="0"/>
                <a:t>（</a:t>
              </a:r>
              <a:r>
                <a:rPr lang="en-US" altLang="zh-CN" sz="900" dirty="0"/>
                <a:t>8-10h)</a:t>
              </a:r>
              <a:endParaRPr lang="zh-CN" altLang="en-US" sz="900" dirty="0"/>
            </a:p>
          </p:txBody>
        </p:sp>
        <p:cxnSp>
          <p:nvCxnSpPr>
            <p:cNvPr id="26" name="直接箭头连接符 25">
              <a:extLst>
                <a:ext uri="{FF2B5EF4-FFF2-40B4-BE49-F238E27FC236}">
                  <a16:creationId xmlns:a16="http://schemas.microsoft.com/office/drawing/2014/main" id="{17DA681C-523E-4234-B8B8-8D2DE003B530}"/>
                </a:ext>
              </a:extLst>
            </p:cNvPr>
            <p:cNvCxnSpPr/>
            <p:nvPr/>
          </p:nvCxnSpPr>
          <p:spPr>
            <a:xfrm>
              <a:off x="3164768" y="3483152"/>
              <a:ext cx="2471" cy="1930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文本框 26">
              <a:extLst>
                <a:ext uri="{FF2B5EF4-FFF2-40B4-BE49-F238E27FC236}">
                  <a16:creationId xmlns:a16="http://schemas.microsoft.com/office/drawing/2014/main" id="{2EB3624D-9B53-4344-B29F-78EB09937A5D}"/>
                </a:ext>
              </a:extLst>
            </p:cNvPr>
            <p:cNvSpPr txBox="1"/>
            <p:nvPr/>
          </p:nvSpPr>
          <p:spPr>
            <a:xfrm>
              <a:off x="2523958" y="3672182"/>
              <a:ext cx="1329782" cy="257335"/>
            </a:xfrm>
            <a:prstGeom prst="rect">
              <a:avLst/>
            </a:prstGeom>
            <a:noFill/>
            <a:ln>
              <a:solidFill>
                <a:schemeClr val="tx1"/>
              </a:solidFill>
            </a:ln>
          </p:spPr>
          <p:txBody>
            <a:bodyPr wrap="square" rtlCol="0">
              <a:spAutoFit/>
            </a:bodyPr>
            <a:lstStyle/>
            <a:p>
              <a:r>
                <a:rPr lang="zh-CN" altLang="en-US" sz="900" dirty="0"/>
                <a:t>填充采样气体至</a:t>
              </a:r>
              <a:r>
                <a:rPr lang="en-US" altLang="zh-CN" sz="900" dirty="0"/>
                <a:t>1.2bar</a:t>
              </a:r>
              <a:endParaRPr lang="zh-CN" altLang="en-US" sz="900" dirty="0"/>
            </a:p>
          </p:txBody>
        </p:sp>
      </p:grpSp>
      <p:grpSp>
        <p:nvGrpSpPr>
          <p:cNvPr id="28" name="组合 27">
            <a:extLst>
              <a:ext uri="{FF2B5EF4-FFF2-40B4-BE49-F238E27FC236}">
                <a16:creationId xmlns:a16="http://schemas.microsoft.com/office/drawing/2014/main" id="{E218524E-B358-46DF-81B3-6D1B48552C95}"/>
              </a:ext>
            </a:extLst>
          </p:cNvPr>
          <p:cNvGrpSpPr/>
          <p:nvPr/>
        </p:nvGrpSpPr>
        <p:grpSpPr>
          <a:xfrm>
            <a:off x="5070036" y="1925167"/>
            <a:ext cx="2054444" cy="1886011"/>
            <a:chOff x="4200566" y="1868994"/>
            <a:chExt cx="1709204" cy="1790838"/>
          </a:xfrm>
        </p:grpSpPr>
        <p:sp>
          <p:nvSpPr>
            <p:cNvPr id="29" name="文本框 28">
              <a:extLst>
                <a:ext uri="{FF2B5EF4-FFF2-40B4-BE49-F238E27FC236}">
                  <a16:creationId xmlns:a16="http://schemas.microsoft.com/office/drawing/2014/main" id="{8A44487E-7CA4-4517-9AE8-563ABD9B8875}"/>
                </a:ext>
              </a:extLst>
            </p:cNvPr>
            <p:cNvSpPr txBox="1"/>
            <p:nvPr/>
          </p:nvSpPr>
          <p:spPr>
            <a:xfrm>
              <a:off x="4298286" y="1868994"/>
              <a:ext cx="1407187" cy="369332"/>
            </a:xfrm>
            <a:prstGeom prst="rect">
              <a:avLst/>
            </a:prstGeom>
            <a:noFill/>
            <a:ln>
              <a:solidFill>
                <a:schemeClr val="tx1"/>
              </a:solidFill>
            </a:ln>
          </p:spPr>
          <p:txBody>
            <a:bodyPr wrap="square" rtlCol="0">
              <a:spAutoFit/>
            </a:bodyPr>
            <a:lstStyle/>
            <a:p>
              <a:r>
                <a:rPr lang="zh-CN" altLang="en-US" sz="900" dirty="0"/>
                <a:t>样品纯化，去除氮气，只保留惰性气体</a:t>
              </a:r>
            </a:p>
          </p:txBody>
        </p:sp>
        <p:cxnSp>
          <p:nvCxnSpPr>
            <p:cNvPr id="31" name="直接箭头连接符 30">
              <a:extLst>
                <a:ext uri="{FF2B5EF4-FFF2-40B4-BE49-F238E27FC236}">
                  <a16:creationId xmlns:a16="http://schemas.microsoft.com/office/drawing/2014/main" id="{271054A3-6223-44A8-8B5B-DA3BDC65C7B9}"/>
                </a:ext>
              </a:extLst>
            </p:cNvPr>
            <p:cNvCxnSpPr>
              <a:cxnSpLocks/>
            </p:cNvCxnSpPr>
            <p:nvPr/>
          </p:nvCxnSpPr>
          <p:spPr>
            <a:xfrm>
              <a:off x="4941046" y="2207325"/>
              <a:ext cx="0" cy="2061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文本框 31">
              <a:extLst>
                <a:ext uri="{FF2B5EF4-FFF2-40B4-BE49-F238E27FC236}">
                  <a16:creationId xmlns:a16="http://schemas.microsoft.com/office/drawing/2014/main" id="{322D74F5-9E90-45BC-906C-75C493C32A0C}"/>
                </a:ext>
              </a:extLst>
            </p:cNvPr>
            <p:cNvSpPr txBox="1"/>
            <p:nvPr/>
          </p:nvSpPr>
          <p:spPr>
            <a:xfrm>
              <a:off x="4200566" y="2413482"/>
              <a:ext cx="1709204" cy="438582"/>
            </a:xfrm>
            <a:prstGeom prst="rect">
              <a:avLst/>
            </a:prstGeom>
            <a:noFill/>
            <a:ln>
              <a:solidFill>
                <a:schemeClr val="tx1"/>
              </a:solidFill>
            </a:ln>
          </p:spPr>
          <p:txBody>
            <a:bodyPr wrap="square" rtlCol="0">
              <a:spAutoFit/>
            </a:bodyPr>
            <a:lstStyle/>
            <a:p>
              <a:r>
                <a:rPr lang="zh-CN" altLang="en-US" sz="750" dirty="0"/>
                <a:t>低温吸附分离，去除</a:t>
              </a:r>
              <a:r>
                <a:rPr lang="en-US" altLang="zh-CN" sz="750" dirty="0"/>
                <a:t>He</a:t>
              </a:r>
              <a:r>
                <a:rPr lang="zh-CN" altLang="en-US" sz="750" dirty="0"/>
                <a:t>、</a:t>
              </a:r>
              <a:r>
                <a:rPr lang="en-US" altLang="zh-CN" sz="750" dirty="0"/>
                <a:t>Ne</a:t>
              </a:r>
              <a:r>
                <a:rPr lang="zh-CN" altLang="en-US" sz="750" dirty="0"/>
                <a:t>、</a:t>
              </a:r>
              <a:r>
                <a:rPr lang="en-US" altLang="zh-CN" sz="750" dirty="0" err="1"/>
                <a:t>Ar</a:t>
              </a:r>
              <a:r>
                <a:rPr lang="zh-CN" altLang="en-US" sz="750" dirty="0"/>
                <a:t>，保留</a:t>
              </a:r>
              <a:r>
                <a:rPr lang="en-US" altLang="zh-CN" sz="750" dirty="0"/>
                <a:t>Kr</a:t>
              </a:r>
              <a:r>
                <a:rPr lang="zh-CN" altLang="en-US" sz="750" dirty="0"/>
                <a:t>、</a:t>
              </a:r>
              <a:r>
                <a:rPr lang="en-US" altLang="zh-CN" sz="750" dirty="0"/>
                <a:t>Xe </a:t>
              </a:r>
              <a:r>
                <a:rPr lang="zh-CN" altLang="en-US" sz="750" dirty="0"/>
                <a:t>以及少部分未分离完全的 </a:t>
              </a:r>
              <a:r>
                <a:rPr lang="en-US" altLang="zh-CN" sz="750" dirty="0" err="1"/>
                <a:t>Ar</a:t>
              </a:r>
              <a:r>
                <a:rPr lang="zh-CN" altLang="en-US" sz="750" dirty="0"/>
                <a:t>。</a:t>
              </a:r>
            </a:p>
          </p:txBody>
        </p:sp>
        <p:cxnSp>
          <p:nvCxnSpPr>
            <p:cNvPr id="33" name="直接箭头连接符 32">
              <a:extLst>
                <a:ext uri="{FF2B5EF4-FFF2-40B4-BE49-F238E27FC236}">
                  <a16:creationId xmlns:a16="http://schemas.microsoft.com/office/drawing/2014/main" id="{E7A6FE83-740D-4B97-87BC-D3A30AA212F7}"/>
                </a:ext>
              </a:extLst>
            </p:cNvPr>
            <p:cNvCxnSpPr>
              <a:cxnSpLocks/>
            </p:cNvCxnSpPr>
            <p:nvPr/>
          </p:nvCxnSpPr>
          <p:spPr>
            <a:xfrm>
              <a:off x="4957190" y="2713565"/>
              <a:ext cx="0" cy="1770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 name="文本框 33">
              <a:extLst>
                <a:ext uri="{FF2B5EF4-FFF2-40B4-BE49-F238E27FC236}">
                  <a16:creationId xmlns:a16="http://schemas.microsoft.com/office/drawing/2014/main" id="{3D210887-F31C-4E8A-9AFF-C45BB40AC8BD}"/>
                </a:ext>
              </a:extLst>
            </p:cNvPr>
            <p:cNvSpPr txBox="1"/>
            <p:nvPr/>
          </p:nvSpPr>
          <p:spPr>
            <a:xfrm>
              <a:off x="4374443" y="2913493"/>
              <a:ext cx="1214172" cy="369332"/>
            </a:xfrm>
            <a:prstGeom prst="rect">
              <a:avLst/>
            </a:prstGeom>
            <a:noFill/>
            <a:ln>
              <a:solidFill>
                <a:schemeClr val="tx1"/>
              </a:solidFill>
            </a:ln>
          </p:spPr>
          <p:txBody>
            <a:bodyPr wrap="square" rtlCol="0">
              <a:spAutoFit/>
            </a:bodyPr>
            <a:lstStyle/>
            <a:p>
              <a:r>
                <a:rPr lang="zh-CN" altLang="en-US" sz="900" dirty="0"/>
                <a:t>静态气体质谱仪，测量</a:t>
              </a:r>
              <a:r>
                <a:rPr lang="en-US" altLang="zh-CN" sz="900" dirty="0"/>
                <a:t>84Kr</a:t>
              </a:r>
              <a:r>
                <a:rPr lang="zh-CN" altLang="en-US" sz="900" dirty="0"/>
                <a:t>的离子流强度</a:t>
              </a:r>
            </a:p>
          </p:txBody>
        </p:sp>
        <p:cxnSp>
          <p:nvCxnSpPr>
            <p:cNvPr id="35" name="直接箭头连接符 34">
              <a:extLst>
                <a:ext uri="{FF2B5EF4-FFF2-40B4-BE49-F238E27FC236}">
                  <a16:creationId xmlns:a16="http://schemas.microsoft.com/office/drawing/2014/main" id="{BD9E69F7-BF23-4338-98DC-17C19B443FEC}"/>
                </a:ext>
              </a:extLst>
            </p:cNvPr>
            <p:cNvCxnSpPr>
              <a:stCxn id="34" idx="2"/>
            </p:cNvCxnSpPr>
            <p:nvPr/>
          </p:nvCxnSpPr>
          <p:spPr>
            <a:xfrm>
              <a:off x="4981529" y="3282825"/>
              <a:ext cx="0" cy="1461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文本框 35">
              <a:extLst>
                <a:ext uri="{FF2B5EF4-FFF2-40B4-BE49-F238E27FC236}">
                  <a16:creationId xmlns:a16="http://schemas.microsoft.com/office/drawing/2014/main" id="{26A1632D-8067-4ECF-98F4-452B93CE4138}"/>
                </a:ext>
              </a:extLst>
            </p:cNvPr>
            <p:cNvSpPr txBox="1"/>
            <p:nvPr/>
          </p:nvSpPr>
          <p:spPr>
            <a:xfrm>
              <a:off x="4288347" y="3429000"/>
              <a:ext cx="1386365" cy="230832"/>
            </a:xfrm>
            <a:prstGeom prst="rect">
              <a:avLst/>
            </a:prstGeom>
            <a:noFill/>
            <a:ln>
              <a:solidFill>
                <a:schemeClr val="tx1"/>
              </a:solidFill>
            </a:ln>
          </p:spPr>
          <p:txBody>
            <a:bodyPr wrap="square" rtlCol="0">
              <a:spAutoFit/>
            </a:bodyPr>
            <a:lstStyle/>
            <a:p>
              <a:r>
                <a:rPr lang="zh-CN" altLang="en-US" sz="900" dirty="0"/>
                <a:t>标气刻度，计算本底</a:t>
              </a:r>
            </a:p>
          </p:txBody>
        </p:sp>
      </p:grpSp>
      <p:pic>
        <p:nvPicPr>
          <p:cNvPr id="37" name="图片 36">
            <a:extLst>
              <a:ext uri="{FF2B5EF4-FFF2-40B4-BE49-F238E27FC236}">
                <a16:creationId xmlns:a16="http://schemas.microsoft.com/office/drawing/2014/main" id="{C44F93F9-61C3-4CCC-8661-11B15C084FCC}"/>
              </a:ext>
            </a:extLst>
          </p:cNvPr>
          <p:cNvPicPr>
            <a:picLocks noChangeAspect="1"/>
          </p:cNvPicPr>
          <p:nvPr/>
        </p:nvPicPr>
        <p:blipFill>
          <a:blip r:embed="rId6"/>
          <a:stretch>
            <a:fillRect/>
          </a:stretch>
        </p:blipFill>
        <p:spPr>
          <a:xfrm>
            <a:off x="7483961" y="1861720"/>
            <a:ext cx="1414507" cy="1886011"/>
          </a:xfrm>
          <a:prstGeom prst="rect">
            <a:avLst/>
          </a:prstGeom>
        </p:spPr>
      </p:pic>
      <p:sp>
        <p:nvSpPr>
          <p:cNvPr id="4" name="文本框 3">
            <a:extLst>
              <a:ext uri="{FF2B5EF4-FFF2-40B4-BE49-F238E27FC236}">
                <a16:creationId xmlns:a16="http://schemas.microsoft.com/office/drawing/2014/main" id="{92F0A44C-44EA-42E9-9211-EED66D48CA13}"/>
              </a:ext>
            </a:extLst>
          </p:cNvPr>
          <p:cNvSpPr txBox="1"/>
          <p:nvPr/>
        </p:nvSpPr>
        <p:spPr>
          <a:xfrm>
            <a:off x="1190314" y="3792558"/>
            <a:ext cx="1909752" cy="369332"/>
          </a:xfrm>
          <a:prstGeom prst="rect">
            <a:avLst/>
          </a:prstGeom>
          <a:noFill/>
        </p:spPr>
        <p:txBody>
          <a:bodyPr wrap="square" rtlCol="0">
            <a:spAutoFit/>
          </a:bodyPr>
          <a:lstStyle/>
          <a:p>
            <a:r>
              <a:rPr lang="zh-CN" altLang="en-US" dirty="0"/>
              <a:t>连接装置</a:t>
            </a:r>
          </a:p>
        </p:txBody>
      </p:sp>
      <p:sp>
        <p:nvSpPr>
          <p:cNvPr id="38" name="文本框 37">
            <a:extLst>
              <a:ext uri="{FF2B5EF4-FFF2-40B4-BE49-F238E27FC236}">
                <a16:creationId xmlns:a16="http://schemas.microsoft.com/office/drawing/2014/main" id="{CF8C218C-87BE-4331-8C75-CEF6BA4E034E}"/>
              </a:ext>
            </a:extLst>
          </p:cNvPr>
          <p:cNvSpPr txBox="1"/>
          <p:nvPr/>
        </p:nvSpPr>
        <p:spPr>
          <a:xfrm>
            <a:off x="3361785" y="4024696"/>
            <a:ext cx="1515495" cy="369332"/>
          </a:xfrm>
          <a:prstGeom prst="rect">
            <a:avLst/>
          </a:prstGeom>
          <a:noFill/>
        </p:spPr>
        <p:txBody>
          <a:bodyPr wrap="square" rtlCol="0">
            <a:spAutoFit/>
          </a:bodyPr>
          <a:lstStyle/>
          <a:p>
            <a:r>
              <a:rPr lang="zh-CN" altLang="en-US" dirty="0"/>
              <a:t>取样方法</a:t>
            </a:r>
          </a:p>
        </p:txBody>
      </p:sp>
      <p:sp>
        <p:nvSpPr>
          <p:cNvPr id="39" name="文本框 38">
            <a:extLst>
              <a:ext uri="{FF2B5EF4-FFF2-40B4-BE49-F238E27FC236}">
                <a16:creationId xmlns:a16="http://schemas.microsoft.com/office/drawing/2014/main" id="{997243BB-7A5E-4D9B-B2C0-AD48A4C36732}"/>
              </a:ext>
            </a:extLst>
          </p:cNvPr>
          <p:cNvSpPr txBox="1"/>
          <p:nvPr/>
        </p:nvSpPr>
        <p:spPr>
          <a:xfrm>
            <a:off x="5425560" y="3970172"/>
            <a:ext cx="1515495" cy="369332"/>
          </a:xfrm>
          <a:prstGeom prst="rect">
            <a:avLst/>
          </a:prstGeom>
          <a:noFill/>
        </p:spPr>
        <p:txBody>
          <a:bodyPr wrap="square" rtlCol="0">
            <a:spAutoFit/>
          </a:bodyPr>
          <a:lstStyle/>
          <a:p>
            <a:r>
              <a:rPr lang="zh-CN" altLang="en-US" dirty="0"/>
              <a:t>测量方法</a:t>
            </a:r>
          </a:p>
        </p:txBody>
      </p:sp>
      <p:graphicFrame>
        <p:nvGraphicFramePr>
          <p:cNvPr id="40" name="表格 39">
            <a:extLst>
              <a:ext uri="{FF2B5EF4-FFF2-40B4-BE49-F238E27FC236}">
                <a16:creationId xmlns:a16="http://schemas.microsoft.com/office/drawing/2014/main" id="{D0FD71DA-B5EB-436F-A43D-82F46DB49E04}"/>
              </a:ext>
            </a:extLst>
          </p:cNvPr>
          <p:cNvGraphicFramePr>
            <a:graphicFrameLocks noGrp="1"/>
          </p:cNvGraphicFramePr>
          <p:nvPr>
            <p:extLst>
              <p:ext uri="{D42A27DB-BD31-4B8C-83A1-F6EECF244321}">
                <p14:modId xmlns:p14="http://schemas.microsoft.com/office/powerpoint/2010/main" val="1927372078"/>
              </p:ext>
            </p:extLst>
          </p:nvPr>
        </p:nvGraphicFramePr>
        <p:xfrm>
          <a:off x="1962118" y="4368762"/>
          <a:ext cx="7352749" cy="2104113"/>
        </p:xfrm>
        <a:graphic>
          <a:graphicData uri="http://schemas.openxmlformats.org/drawingml/2006/table">
            <a:tbl>
              <a:tblPr firstRow="1" firstCol="1" bandRow="1">
                <a:tableStyleId>{5C22544A-7EE6-4342-B048-85BDC9FD1C3A}</a:tableStyleId>
              </a:tblPr>
              <a:tblGrid>
                <a:gridCol w="1182254">
                  <a:extLst>
                    <a:ext uri="{9D8B030D-6E8A-4147-A177-3AD203B41FA5}">
                      <a16:colId xmlns:a16="http://schemas.microsoft.com/office/drawing/2014/main" val="2099845616"/>
                    </a:ext>
                  </a:extLst>
                </a:gridCol>
                <a:gridCol w="1110848">
                  <a:extLst>
                    <a:ext uri="{9D8B030D-6E8A-4147-A177-3AD203B41FA5}">
                      <a16:colId xmlns:a16="http://schemas.microsoft.com/office/drawing/2014/main" val="2355286130"/>
                    </a:ext>
                  </a:extLst>
                </a:gridCol>
                <a:gridCol w="1686549">
                  <a:extLst>
                    <a:ext uri="{9D8B030D-6E8A-4147-A177-3AD203B41FA5}">
                      <a16:colId xmlns:a16="http://schemas.microsoft.com/office/drawing/2014/main" val="2431297649"/>
                    </a:ext>
                  </a:extLst>
                </a:gridCol>
                <a:gridCol w="1686549">
                  <a:extLst>
                    <a:ext uri="{9D8B030D-6E8A-4147-A177-3AD203B41FA5}">
                      <a16:colId xmlns:a16="http://schemas.microsoft.com/office/drawing/2014/main" val="3558675649"/>
                    </a:ext>
                  </a:extLst>
                </a:gridCol>
                <a:gridCol w="1686549">
                  <a:extLst>
                    <a:ext uri="{9D8B030D-6E8A-4147-A177-3AD203B41FA5}">
                      <a16:colId xmlns:a16="http://schemas.microsoft.com/office/drawing/2014/main" val="503954811"/>
                    </a:ext>
                  </a:extLst>
                </a:gridCol>
              </a:tblGrid>
              <a:tr h="651904">
                <a:tc>
                  <a:txBody>
                    <a:bodyPr/>
                    <a:lstStyle/>
                    <a:p>
                      <a:pPr algn="ctr"/>
                      <a:r>
                        <a:rPr lang="zh-CN" sz="1100" kern="100">
                          <a:effectLst/>
                        </a:rPr>
                        <a:t>样品号</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tc>
                <a:tc>
                  <a:txBody>
                    <a:bodyPr/>
                    <a:lstStyle/>
                    <a:p>
                      <a:pPr algn="ctr"/>
                      <a:r>
                        <a:rPr lang="en-US" sz="1100" kern="100" dirty="0">
                          <a:effectLst/>
                        </a:rPr>
                        <a:t>Kr</a:t>
                      </a:r>
                      <a:r>
                        <a:rPr lang="zh-CN" sz="1100" kern="100" dirty="0">
                          <a:effectLst/>
                        </a:rPr>
                        <a:t>体积比浓度</a:t>
                      </a:r>
                      <a:endParaRPr lang="en-US" altLang="zh-CN" sz="1100" kern="100" dirty="0">
                        <a:effectLst/>
                      </a:endParaRPr>
                    </a:p>
                    <a:p>
                      <a:pPr algn="ctr"/>
                      <a:r>
                        <a:rPr lang="en-US" altLang="zh-CN" sz="1100" kern="100" dirty="0">
                          <a:effectLst/>
                          <a:latin typeface="等线" panose="02010600030101010101" pitchFamily="2" charset="-122"/>
                          <a:ea typeface="等线" panose="02010600030101010101" pitchFamily="2" charset="-122"/>
                          <a:cs typeface="Times New Roman" panose="02020603050405020304" pitchFamily="18" charset="0"/>
                        </a:rPr>
                        <a:t>(L/L)</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00" kern="100" baseline="30000" dirty="0">
                          <a:effectLst/>
                        </a:rPr>
                        <a:t>85</a:t>
                      </a:r>
                      <a:r>
                        <a:rPr lang="en-US" altLang="zh-CN" sz="1100" kern="100" dirty="0">
                          <a:effectLst/>
                        </a:rPr>
                        <a:t>Kr</a:t>
                      </a:r>
                      <a:r>
                        <a:rPr lang="zh-CN" altLang="zh-CN" sz="1100" kern="100" dirty="0">
                          <a:effectLst/>
                        </a:rPr>
                        <a:t>体积比浓度</a:t>
                      </a:r>
                      <a:endParaRPr lang="en-US" altLang="zh-CN" sz="1100" kern="100" dirty="0">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00" kern="100" dirty="0">
                          <a:effectLst/>
                        </a:rPr>
                        <a:t>(L/L)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00" kern="100" dirty="0">
                          <a:effectLst/>
                          <a:latin typeface="等线" panose="02010600030101010101" pitchFamily="2" charset="-122"/>
                          <a:ea typeface="+mn-ea"/>
                          <a:cs typeface="Times New Roman" panose="02020603050405020304" pitchFamily="18" charset="0"/>
                        </a:rPr>
                        <a:t>(</a:t>
                      </a:r>
                      <a:r>
                        <a:rPr lang="zh-CN" altLang="en-US" sz="1100" kern="100" dirty="0">
                          <a:effectLst/>
                          <a:latin typeface="等线" panose="02010600030101010101" pitchFamily="2" charset="-122"/>
                          <a:ea typeface="+mn-ea"/>
                          <a:cs typeface="Times New Roman" panose="02020603050405020304" pitchFamily="18" charset="0"/>
                        </a:rPr>
                        <a:t>大约天然氪的</a:t>
                      </a:r>
                      <a:r>
                        <a:rPr lang="en-US" altLang="zh-CN" sz="1100" kern="100" dirty="0">
                          <a:effectLst/>
                          <a:latin typeface="等线" panose="02010600030101010101" pitchFamily="2" charset="-122"/>
                          <a:ea typeface="+mn-ea"/>
                          <a:cs typeface="Times New Roman" panose="02020603050405020304" pitchFamily="18" charset="0"/>
                        </a:rPr>
                        <a:t>2.0e-12</a:t>
                      </a:r>
                      <a:r>
                        <a:rPr lang="zh-CN" altLang="en-US" sz="1100" kern="100" dirty="0">
                          <a:effectLst/>
                          <a:latin typeface="等线" panose="02010600030101010101" pitchFamily="2" charset="-122"/>
                          <a:ea typeface="+mn-ea"/>
                          <a:cs typeface="Times New Roman" panose="02020603050405020304" pitchFamily="18" charset="0"/>
                        </a:rPr>
                        <a:t>）</a:t>
                      </a:r>
                      <a:endParaRPr lang="zh-CN" altLang="zh-CN" sz="1100" kern="100" dirty="0">
                        <a:effectLst/>
                        <a:latin typeface="等线" panose="02010600030101010101" pitchFamily="2" charset="-122"/>
                        <a:ea typeface="+mn-ea"/>
                        <a:cs typeface="Times New Roman" panose="02020603050405020304" pitchFamily="18" charset="0"/>
                      </a:endParaRPr>
                    </a:p>
                    <a:p>
                      <a:pPr algn="ct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tc>
                <a:tc>
                  <a:txBody>
                    <a:bodyPr/>
                    <a:lstStyle/>
                    <a:p>
                      <a:pPr algn="ct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tc>
                <a:tc>
                  <a:txBody>
                    <a:bodyPr/>
                    <a:lstStyle/>
                    <a:p>
                      <a:pPr algn="ctr"/>
                      <a:r>
                        <a:rPr lang="zh-CN" altLang="en-US" sz="1100" kern="100" dirty="0">
                          <a:effectLst/>
                          <a:latin typeface="等线" panose="02010600030101010101" pitchFamily="2" charset="-122"/>
                          <a:ea typeface="等线" panose="02010600030101010101" pitchFamily="2" charset="-122"/>
                          <a:cs typeface="Times New Roman" panose="02020603050405020304" pitchFamily="18" charset="0"/>
                        </a:rPr>
                        <a:t>本底</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tc>
                <a:extLst>
                  <a:ext uri="{0D108BD9-81ED-4DB2-BD59-A6C34878D82A}">
                    <a16:rowId xmlns:a16="http://schemas.microsoft.com/office/drawing/2014/main" val="2404826422"/>
                  </a:ext>
                </a:extLst>
              </a:tr>
              <a:tr h="366091">
                <a:tc>
                  <a:txBody>
                    <a:bodyPr/>
                    <a:lstStyle/>
                    <a:p>
                      <a:pPr algn="ctr"/>
                      <a:r>
                        <a:rPr lang="zh-CN" altLang="en-US" sz="1100" kern="100" dirty="0">
                          <a:effectLst/>
                          <a:latin typeface="等线" panose="02010600030101010101" pitchFamily="2" charset="-122"/>
                          <a:ea typeface="等线" panose="02010600030101010101" pitchFamily="2" charset="-122"/>
                          <a:cs typeface="Times New Roman" panose="02020603050405020304" pitchFamily="18" charset="0"/>
                        </a:rPr>
                        <a:t>源气</a:t>
                      </a:r>
                      <a:r>
                        <a:rPr lang="en-US" altLang="zh-CN" sz="1100" kern="100" dirty="0">
                          <a:effectLst/>
                          <a:latin typeface="等线" panose="02010600030101010101" pitchFamily="2" charset="-122"/>
                          <a:ea typeface="等线" panose="02010600030101010101" pitchFamily="2" charset="-122"/>
                          <a:cs typeface="Times New Roman" panose="02020603050405020304" pitchFamily="18" charset="0"/>
                        </a:rPr>
                        <a:t>(</a:t>
                      </a:r>
                      <a:r>
                        <a:rPr lang="zh-CN" altLang="en-US" sz="1100" kern="100" dirty="0">
                          <a:effectLst/>
                          <a:latin typeface="等线" panose="02010600030101010101" pitchFamily="2" charset="-122"/>
                          <a:ea typeface="等线" panose="02010600030101010101" pitchFamily="2" charset="-122"/>
                          <a:cs typeface="Times New Roman" panose="02020603050405020304" pitchFamily="18" charset="0"/>
                        </a:rPr>
                        <a:t>普通氮气）</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tc>
                <a:tc>
                  <a:txBody>
                    <a:bodyPr/>
                    <a:lstStyle/>
                    <a:p>
                      <a:pPr algn="ctr"/>
                      <a:r>
                        <a:rPr lang="en-US" sz="1200" kern="100" dirty="0">
                          <a:effectLst/>
                        </a:rPr>
                        <a:t>7e-10</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tc>
                <a:tc>
                  <a:txBody>
                    <a:bodyPr/>
                    <a:lstStyle/>
                    <a:p>
                      <a:pPr algn="ctr"/>
                      <a:r>
                        <a:rPr lang="en-US" altLang="zh-CN" sz="1100" kern="100" dirty="0">
                          <a:effectLst/>
                        </a:rPr>
                        <a:t>1.4e-22</a:t>
                      </a:r>
                      <a:endParaRPr lang="zh-CN" altLang="zh-CN" sz="1050" kern="100" dirty="0">
                        <a:effectLst/>
                        <a:latin typeface="等线" panose="02010600030101010101" pitchFamily="2" charset="-122"/>
                        <a:ea typeface="+mn-ea"/>
                        <a:cs typeface="Times New Roman" panose="02020603050405020304" pitchFamily="18" charset="0"/>
                      </a:endParaRPr>
                    </a:p>
                  </a:txBody>
                  <a:tcPr marL="51435" marR="51435" marT="0" marB="0"/>
                </a:tc>
                <a:tc>
                  <a:txBody>
                    <a:bodyPr/>
                    <a:lstStyle/>
                    <a:p>
                      <a:pPr algn="ctr"/>
                      <a:endParaRPr lang="zh-CN" altLang="zh-CN" sz="1050" kern="100" dirty="0">
                        <a:effectLst/>
                        <a:latin typeface="等线" panose="02010600030101010101" pitchFamily="2" charset="-122"/>
                        <a:ea typeface="+mn-ea"/>
                        <a:cs typeface="Times New Roman" panose="02020603050405020304" pitchFamily="18" charset="0"/>
                      </a:endParaRPr>
                    </a:p>
                  </a:txBody>
                  <a:tcPr marL="51435" marR="51435" marT="0" marB="0"/>
                </a:tc>
                <a:tc rowSpan="4">
                  <a:txBody>
                    <a:bodyPr/>
                    <a:lstStyle/>
                    <a:p>
                      <a:pPr algn="ctr"/>
                      <a:r>
                        <a:rPr lang="zh-CN" altLang="en-US" sz="1100" b="0" i="0" u="none" strike="noStrike" kern="1200" baseline="0" dirty="0">
                          <a:solidFill>
                            <a:schemeClr val="dk1"/>
                          </a:solidFill>
                          <a:latin typeface="+mn-lt"/>
                          <a:ea typeface="+mn-ea"/>
                          <a:cs typeface="+mn-cs"/>
                        </a:rPr>
                        <a:t>为从新疆和西安郊区取得的空气样品，其中</a:t>
                      </a:r>
                      <a:r>
                        <a:rPr lang="en-US" altLang="zh-CN" sz="1100" b="0" i="0" u="none" strike="noStrike" kern="1200" baseline="0" dirty="0">
                          <a:solidFill>
                            <a:schemeClr val="dk1"/>
                          </a:solidFill>
                          <a:latin typeface="+mn-lt"/>
                          <a:ea typeface="+mn-ea"/>
                          <a:cs typeface="+mn-cs"/>
                        </a:rPr>
                        <a:t>Kr </a:t>
                      </a:r>
                      <a:r>
                        <a:rPr lang="zh-CN" altLang="en-US" sz="1100" b="0" i="0" u="none" strike="noStrike" kern="1200" baseline="0" dirty="0">
                          <a:solidFill>
                            <a:schemeClr val="dk1"/>
                          </a:solidFill>
                          <a:latin typeface="+mn-lt"/>
                          <a:ea typeface="+mn-ea"/>
                          <a:cs typeface="+mn-cs"/>
                        </a:rPr>
                        <a:t>的体积比含量为</a:t>
                      </a:r>
                      <a:r>
                        <a:rPr lang="en-US" altLang="zh-CN" sz="1100" b="0" i="0" u="none" strike="noStrike" kern="1200" baseline="0" dirty="0">
                          <a:solidFill>
                            <a:schemeClr val="dk1"/>
                          </a:solidFill>
                          <a:latin typeface="+mn-lt"/>
                          <a:ea typeface="+mn-ea"/>
                          <a:cs typeface="+mn-cs"/>
                        </a:rPr>
                        <a:t>1.14×10-6</a:t>
                      </a:r>
                      <a:r>
                        <a:rPr lang="zh-CN" altLang="en-US" sz="1100" b="0" i="0" u="none" strike="noStrike" kern="1200" baseline="0" dirty="0">
                          <a:solidFill>
                            <a:schemeClr val="dk1"/>
                          </a:solidFill>
                          <a:latin typeface="+mn-lt"/>
                          <a:ea typeface="+mn-ea"/>
                          <a:cs typeface="+mn-cs"/>
                        </a:rPr>
                        <a:t>，流程本底</a:t>
                      </a:r>
                      <a:r>
                        <a:rPr lang="en-US" altLang="zh-CN" sz="1100" b="0" i="0" u="none" strike="noStrike" kern="1200" baseline="0" dirty="0">
                          <a:solidFill>
                            <a:schemeClr val="dk1"/>
                          </a:solidFill>
                          <a:latin typeface="+mn-lt"/>
                          <a:ea typeface="+mn-ea"/>
                          <a:cs typeface="+mn-cs"/>
                        </a:rPr>
                        <a:t>1×10-15</a:t>
                      </a:r>
                      <a:r>
                        <a:rPr lang="zh-CN" altLang="en-US" sz="1100" b="0" i="0" u="none" strike="noStrike" kern="1200" baseline="0" dirty="0">
                          <a:solidFill>
                            <a:schemeClr val="dk1"/>
                          </a:solidFill>
                          <a:latin typeface="+mn-lt"/>
                          <a:ea typeface="+mn-ea"/>
                          <a:cs typeface="+mn-cs"/>
                        </a:rPr>
                        <a:t>，实验不确定度</a:t>
                      </a:r>
                      <a:r>
                        <a:rPr lang="en-US" altLang="zh-CN" sz="1100" b="0" i="0" u="none" strike="noStrike" kern="1200" baseline="0" dirty="0">
                          <a:solidFill>
                            <a:schemeClr val="dk1"/>
                          </a:solidFill>
                          <a:latin typeface="+mn-lt"/>
                          <a:ea typeface="+mn-ea"/>
                          <a:cs typeface="+mn-cs"/>
                        </a:rPr>
                        <a:t>8%</a:t>
                      </a:r>
                      <a:endParaRPr lang="zh-CN" altLang="zh-CN" sz="600" kern="100" dirty="0">
                        <a:effectLst/>
                        <a:latin typeface="等线" panose="02010600030101010101" pitchFamily="2" charset="-122"/>
                        <a:ea typeface="+mn-ea"/>
                        <a:cs typeface="Times New Roman" panose="02020603050405020304" pitchFamily="18" charset="0"/>
                      </a:endParaRPr>
                    </a:p>
                  </a:txBody>
                  <a:tcPr marL="51435" marR="51435" marT="0" marB="0"/>
                </a:tc>
                <a:extLst>
                  <a:ext uri="{0D108BD9-81ED-4DB2-BD59-A6C34878D82A}">
                    <a16:rowId xmlns:a16="http://schemas.microsoft.com/office/drawing/2014/main" val="3996250076"/>
                  </a:ext>
                </a:extLst>
              </a:tr>
              <a:tr h="12370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00" kern="100" dirty="0">
                          <a:effectLst/>
                          <a:latin typeface="等线" panose="02010600030101010101" pitchFamily="2" charset="-122"/>
                          <a:ea typeface="等线" panose="02010600030101010101" pitchFamily="2" charset="-122"/>
                          <a:cs typeface="Times New Roman" panose="02020603050405020304" pitchFamily="18" charset="0"/>
                        </a:rPr>
                        <a:t>Over ground HPN</a:t>
                      </a:r>
                      <a:endParaRPr lang="zh-CN" alt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00" kern="100" dirty="0">
                          <a:effectLst/>
                        </a:rPr>
                        <a:t>1.5e-12</a:t>
                      </a:r>
                      <a:endParaRPr lang="zh-CN" altLang="zh-CN" sz="1050" kern="100" dirty="0">
                        <a:effectLst/>
                        <a:latin typeface="等线" panose="02010600030101010101" pitchFamily="2" charset="-122"/>
                        <a:ea typeface="等线" panose="02010600030101010101" pitchFamily="2" charset="-122"/>
                        <a:cs typeface="Times New Roman" panose="02020603050405020304" pitchFamily="18" charset="0"/>
                      </a:endParaRPr>
                    </a:p>
                    <a:p>
                      <a:pPr algn="ct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00" kern="100" dirty="0">
                          <a:effectLst/>
                        </a:rPr>
                        <a:t>3e-24</a:t>
                      </a:r>
                      <a:endParaRPr lang="zh-CN" altLang="zh-CN" sz="1050" kern="100" dirty="0">
                        <a:effectLst/>
                        <a:latin typeface="等线" panose="02010600030101010101" pitchFamily="2" charset="-122"/>
                        <a:ea typeface="+mn-ea"/>
                        <a:cs typeface="Times New Roman" panose="02020603050405020304" pitchFamily="18" charset="0"/>
                      </a:endParaRPr>
                    </a:p>
                    <a:p>
                      <a:pPr algn="ct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00" kern="100" dirty="0">
                          <a:effectLst/>
                          <a:latin typeface="等线" panose="02010600030101010101" pitchFamily="2" charset="-122"/>
                          <a:ea typeface="+mn-ea"/>
                          <a:cs typeface="Times New Roman" panose="02020603050405020304" pitchFamily="18" charset="0"/>
                        </a:rPr>
                        <a:t>JUNO</a:t>
                      </a:r>
                      <a:r>
                        <a:rPr lang="zh-CN" altLang="en-US" sz="1100" kern="100" dirty="0">
                          <a:effectLst/>
                          <a:latin typeface="等线" panose="02010600030101010101" pitchFamily="2" charset="-122"/>
                          <a:ea typeface="+mn-ea"/>
                          <a:cs typeface="Times New Roman" panose="02020603050405020304" pitchFamily="18" charset="0"/>
                        </a:rPr>
                        <a:t>要求是</a:t>
                      </a:r>
                      <a:r>
                        <a:rPr lang="en-US" altLang="zh-CN" sz="1100" kern="100" dirty="0">
                          <a:effectLst/>
                          <a:latin typeface="等线" panose="02010600030101010101" pitchFamily="2" charset="-122"/>
                          <a:ea typeface="+mn-ea"/>
                          <a:cs typeface="Times New Roman" panose="02020603050405020304" pitchFamily="18" charset="0"/>
                        </a:rPr>
                        <a:t>e-22</a:t>
                      </a:r>
                      <a:endParaRPr lang="zh-CN" altLang="zh-CN" sz="1100" kern="100" dirty="0">
                        <a:effectLst/>
                        <a:latin typeface="等线" panose="02010600030101010101" pitchFamily="2" charset="-122"/>
                        <a:ea typeface="+mn-ea"/>
                        <a:cs typeface="Times New Roman" panose="02020603050405020304" pitchFamily="18" charset="0"/>
                      </a:endParaRPr>
                    </a:p>
                    <a:p>
                      <a:pPr algn="ct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tc>
                <a:tc vMerge="1">
                  <a:txBody>
                    <a:bodyPr/>
                    <a:lstStyle/>
                    <a:p>
                      <a:pPr algn="ctr"/>
                      <a:endParaRPr lang="zh-CN" sz="105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44425044"/>
                  </a:ext>
                </a:extLst>
              </a:tr>
              <a:tr h="366091">
                <a:tc>
                  <a:txBody>
                    <a:bodyPr/>
                    <a:lstStyle/>
                    <a:p>
                      <a:pPr algn="ctr"/>
                      <a:r>
                        <a:rPr lang="en-US" altLang="zh-CN" sz="1100" kern="100" dirty="0">
                          <a:effectLst/>
                          <a:latin typeface="等线" panose="02010600030101010101" pitchFamily="2" charset="-122"/>
                          <a:ea typeface="等线" panose="02010600030101010101" pitchFamily="2" charset="-122"/>
                          <a:cs typeface="Times New Roman" panose="02020603050405020304" pitchFamily="18" charset="0"/>
                        </a:rPr>
                        <a:t>Underground</a:t>
                      </a:r>
                    </a:p>
                    <a:p>
                      <a:pPr algn="ctr"/>
                      <a:r>
                        <a:rPr lang="en-US" altLang="zh-CN" sz="1100" kern="100" dirty="0">
                          <a:effectLst/>
                          <a:latin typeface="等线" panose="02010600030101010101" pitchFamily="2" charset="-122"/>
                          <a:ea typeface="等线" panose="02010600030101010101" pitchFamily="2" charset="-122"/>
                          <a:cs typeface="Times New Roman" panose="02020603050405020304" pitchFamily="18" charset="0"/>
                        </a:rPr>
                        <a:t>HPN</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00" kern="100" dirty="0">
                          <a:effectLst/>
                        </a:rPr>
                        <a:t>1.85e-11</a:t>
                      </a:r>
                      <a:endParaRPr lang="zh-CN" altLang="zh-CN" sz="1050" kern="100" dirty="0">
                        <a:effectLst/>
                        <a:latin typeface="等线" panose="02010600030101010101" pitchFamily="2" charset="-122"/>
                        <a:ea typeface="等线" panose="02010600030101010101" pitchFamily="2" charset="-122"/>
                        <a:cs typeface="Times New Roman" panose="02020603050405020304" pitchFamily="18" charset="0"/>
                      </a:endParaRPr>
                    </a:p>
                    <a:p>
                      <a:pPr algn="ct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050" kern="100" dirty="0">
                          <a:effectLst/>
                          <a:latin typeface="等线" panose="02010600030101010101" pitchFamily="2" charset="-122"/>
                          <a:ea typeface="+mn-ea"/>
                          <a:cs typeface="Times New Roman" panose="02020603050405020304" pitchFamily="18" charset="0"/>
                        </a:rPr>
                        <a:t>3.7e-23</a:t>
                      </a:r>
                      <a:endParaRPr lang="zh-CN" altLang="zh-CN" sz="1050" kern="100" dirty="0">
                        <a:effectLst/>
                        <a:latin typeface="等线" panose="02010600030101010101" pitchFamily="2" charset="-122"/>
                        <a:ea typeface="+mn-ea"/>
                        <a:cs typeface="Times New Roman" panose="02020603050405020304" pitchFamily="18" charset="0"/>
                      </a:endParaRPr>
                    </a:p>
                  </a:txBody>
                  <a:tcPr marL="51435" marR="51435" marT="0" marB="0"/>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CN" altLang="zh-CN" sz="1050" kern="100" dirty="0">
                        <a:effectLst/>
                        <a:latin typeface="等线" panose="02010600030101010101" pitchFamily="2" charset="-122"/>
                        <a:ea typeface="+mn-ea"/>
                        <a:cs typeface="Times New Roman" panose="02020603050405020304" pitchFamily="18" charset="0"/>
                      </a:endParaRPr>
                    </a:p>
                  </a:txBody>
                  <a:tcPr marL="51435" marR="51435" marT="0" marB="0"/>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zh-CN" altLang="zh-CN" sz="900" kern="100" dirty="0">
                        <a:effectLst/>
                        <a:latin typeface="等线" panose="02010600030101010101" pitchFamily="2" charset="-122"/>
                        <a:ea typeface="+mn-ea"/>
                        <a:cs typeface="Times New Roman" panose="02020603050405020304" pitchFamily="18" charset="0"/>
                      </a:endParaRPr>
                    </a:p>
                  </a:txBody>
                  <a:tcPr marL="68580" marR="68580" marT="0" marB="0"/>
                </a:tc>
                <a:extLst>
                  <a:ext uri="{0D108BD9-81ED-4DB2-BD59-A6C34878D82A}">
                    <a16:rowId xmlns:a16="http://schemas.microsoft.com/office/drawing/2014/main" val="2192595224"/>
                  </a:ext>
                </a:extLst>
              </a:tr>
              <a:tr h="366091">
                <a:tc>
                  <a:txBody>
                    <a:bodyPr/>
                    <a:lstStyle/>
                    <a:p>
                      <a:pPr algn="ctr"/>
                      <a:r>
                        <a:rPr lang="zh-CN" altLang="en-US" sz="1100" kern="100" dirty="0">
                          <a:effectLst/>
                          <a:latin typeface="等线" panose="02010600030101010101" pitchFamily="2" charset="-122"/>
                          <a:ea typeface="等线" panose="02010600030101010101" pitchFamily="2" charset="-122"/>
                          <a:cs typeface="Times New Roman" panose="02020603050405020304" pitchFamily="18" charset="0"/>
                        </a:rPr>
                        <a:t>其他活性炭纯化气</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tc>
                <a:tc>
                  <a:txBody>
                    <a:bodyPr/>
                    <a:lstStyle/>
                    <a:p>
                      <a:pPr algn="ctr"/>
                      <a:r>
                        <a:rPr lang="en-US" sz="1200" kern="100" dirty="0">
                          <a:effectLst/>
                        </a:rPr>
                        <a:t>2.6e-13</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00" kern="100" dirty="0">
                          <a:effectLst/>
                        </a:rPr>
                        <a:t>5.2e-25</a:t>
                      </a:r>
                      <a:endParaRPr lang="zh-CN" altLang="zh-CN" sz="1050" kern="100" dirty="0">
                        <a:effectLst/>
                        <a:latin typeface="等线" panose="02010600030101010101" pitchFamily="2" charset="-122"/>
                        <a:ea typeface="+mn-ea"/>
                        <a:cs typeface="Times New Roman" panose="02020603050405020304" pitchFamily="18" charset="0"/>
                      </a:endParaRPr>
                    </a:p>
                  </a:txBody>
                  <a:tcPr marL="51435" marR="51435" marT="0" marB="0"/>
                </a:tc>
                <a:tc>
                  <a:txBody>
                    <a:bodyPr/>
                    <a:lstStyle/>
                    <a:p>
                      <a:pPr algn="ctr"/>
                      <a:r>
                        <a:rPr lang="zh-CN" altLang="en-US" sz="1100" kern="100" dirty="0">
                          <a:effectLst/>
                          <a:latin typeface="等线" panose="02010600030101010101" pitchFamily="2" charset="-122"/>
                          <a:ea typeface="等线" panose="02010600030101010101" pitchFamily="2" charset="-122"/>
                          <a:cs typeface="Times New Roman" panose="02020603050405020304" pitchFamily="18" charset="0"/>
                        </a:rPr>
                        <a:t>椰壳活性炭，碘值</a:t>
                      </a:r>
                      <a:r>
                        <a:rPr lang="en-US" altLang="zh-CN" sz="1100" kern="100" dirty="0">
                          <a:effectLst/>
                          <a:latin typeface="等线" panose="02010600030101010101" pitchFamily="2" charset="-122"/>
                          <a:ea typeface="等线" panose="02010600030101010101" pitchFamily="2" charset="-122"/>
                          <a:cs typeface="Times New Roman" panose="02020603050405020304" pitchFamily="18" charset="0"/>
                        </a:rPr>
                        <a:t>1200</a:t>
                      </a:r>
                      <a:r>
                        <a:rPr lang="zh-CN" altLang="en-US" sz="1100" kern="100" dirty="0">
                          <a:effectLst/>
                          <a:latin typeface="等线" panose="02010600030101010101" pitchFamily="2" charset="-122"/>
                          <a:ea typeface="等线" panose="02010600030101010101" pitchFamily="2" charset="-122"/>
                          <a:cs typeface="Times New Roman" panose="02020603050405020304" pitchFamily="18" charset="0"/>
                        </a:rPr>
                        <a:t>，对氪作用较好</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51435" marR="51435" marT="0" marB="0"/>
                </a:tc>
                <a:tc vMerge="1">
                  <a:txBody>
                    <a:bodyPr/>
                    <a:lstStyle/>
                    <a:p>
                      <a:pPr algn="ctr"/>
                      <a:endParaRPr lang="zh-CN" altLang="zh-CN" sz="600" kern="100" dirty="0">
                        <a:effectLst/>
                        <a:latin typeface="等线" panose="02010600030101010101" pitchFamily="2" charset="-122"/>
                        <a:ea typeface="+mn-ea"/>
                        <a:cs typeface="Times New Roman" panose="02020603050405020304" pitchFamily="18" charset="0"/>
                      </a:endParaRPr>
                    </a:p>
                  </a:txBody>
                  <a:tcPr marL="51435" marR="51435" marT="0" marB="0"/>
                </a:tc>
                <a:extLst>
                  <a:ext uri="{0D108BD9-81ED-4DB2-BD59-A6C34878D82A}">
                    <a16:rowId xmlns:a16="http://schemas.microsoft.com/office/drawing/2014/main" val="1451087605"/>
                  </a:ext>
                </a:extLst>
              </a:tr>
            </a:tbl>
          </a:graphicData>
        </a:graphic>
      </p:graphicFrame>
      <p:cxnSp>
        <p:nvCxnSpPr>
          <p:cNvPr id="8" name="直接箭头连接符 7">
            <a:extLst>
              <a:ext uri="{FF2B5EF4-FFF2-40B4-BE49-F238E27FC236}">
                <a16:creationId xmlns:a16="http://schemas.microsoft.com/office/drawing/2014/main" id="{644B6F67-E3B1-4854-9082-E752A7D155FD}"/>
              </a:ext>
            </a:extLst>
          </p:cNvPr>
          <p:cNvCxnSpPr>
            <a:cxnSpLocks/>
            <a:stCxn id="18" idx="2"/>
            <a:endCxn id="21" idx="0"/>
          </p:cNvCxnSpPr>
          <p:nvPr/>
        </p:nvCxnSpPr>
        <p:spPr>
          <a:xfrm>
            <a:off x="3914064" y="2223380"/>
            <a:ext cx="7319" cy="1340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a:extLst>
              <a:ext uri="{FF2B5EF4-FFF2-40B4-BE49-F238E27FC236}">
                <a16:creationId xmlns:a16="http://schemas.microsoft.com/office/drawing/2014/main" id="{55CF3D5D-2D12-47F9-9D71-1A9B5E118568}"/>
              </a:ext>
            </a:extLst>
          </p:cNvPr>
          <p:cNvCxnSpPr>
            <a:stCxn id="21" idx="2"/>
            <a:endCxn id="23" idx="0"/>
          </p:cNvCxnSpPr>
          <p:nvPr/>
        </p:nvCxnSpPr>
        <p:spPr>
          <a:xfrm flipH="1">
            <a:off x="3914065" y="2612122"/>
            <a:ext cx="7318" cy="1804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文本框 46">
            <a:extLst>
              <a:ext uri="{FF2B5EF4-FFF2-40B4-BE49-F238E27FC236}">
                <a16:creationId xmlns:a16="http://schemas.microsoft.com/office/drawing/2014/main" id="{84250C3A-1631-4B36-987B-96478C26DB25}"/>
              </a:ext>
            </a:extLst>
          </p:cNvPr>
          <p:cNvSpPr txBox="1"/>
          <p:nvPr/>
        </p:nvSpPr>
        <p:spPr>
          <a:xfrm>
            <a:off x="7632017" y="3873580"/>
            <a:ext cx="1515495" cy="369332"/>
          </a:xfrm>
          <a:prstGeom prst="rect">
            <a:avLst/>
          </a:prstGeom>
          <a:noFill/>
        </p:spPr>
        <p:txBody>
          <a:bodyPr wrap="square" rtlCol="0">
            <a:spAutoFit/>
          </a:bodyPr>
          <a:lstStyle/>
          <a:p>
            <a:r>
              <a:rPr lang="zh-CN" altLang="en-US" dirty="0"/>
              <a:t>取样瓶</a:t>
            </a:r>
          </a:p>
        </p:txBody>
      </p:sp>
    </p:spTree>
    <p:extLst>
      <p:ext uri="{BB962C8B-B14F-4D97-AF65-F5344CB8AC3E}">
        <p14:creationId xmlns:p14="http://schemas.microsoft.com/office/powerpoint/2010/main" val="4205804809"/>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p:cNvSpPr>
            <a:spLocks noChangeAspect="1" noChangeArrowheads="1"/>
          </p:cNvSpPr>
          <p:nvPr/>
        </p:nvSpPr>
        <p:spPr bwMode="auto">
          <a:xfrm>
            <a:off x="5981700" y="3314700"/>
            <a:ext cx="228600" cy="228600"/>
          </a:xfrm>
          <a:prstGeom prst="rect">
            <a:avLst/>
          </a:prstGeom>
          <a:noFill/>
        </p:spPr>
        <p:txBody>
          <a:bodyPr lIns="68580" tIns="34290" rIns="68580" bIns="34290"/>
          <a:lstStyle/>
          <a:p>
            <a:pPr eaLnBrk="1" fontAlgn="auto" hangingPunct="1">
              <a:spcBef>
                <a:spcPts val="0"/>
              </a:spcBef>
              <a:spcAft>
                <a:spcPts val="0"/>
              </a:spcAft>
              <a:defRPr/>
            </a:pPr>
            <a:endParaRPr lang="zh-CN" altLang="en-US" sz="1350">
              <a:latin typeface="+mn-lt"/>
              <a:ea typeface="+mn-ea"/>
            </a:endParaRPr>
          </a:p>
        </p:txBody>
      </p:sp>
      <p:cxnSp>
        <p:nvCxnSpPr>
          <p:cNvPr id="11" name="直接连接符 10"/>
          <p:cNvCxnSpPr>
            <a:cxnSpLocks/>
          </p:cNvCxnSpPr>
          <p:nvPr/>
        </p:nvCxnSpPr>
        <p:spPr>
          <a:xfrm>
            <a:off x="280219" y="766763"/>
            <a:ext cx="1147424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34820" name="文本框 1"/>
          <p:cNvSpPr txBox="1"/>
          <p:nvPr/>
        </p:nvSpPr>
        <p:spPr>
          <a:xfrm>
            <a:off x="69941" y="182563"/>
            <a:ext cx="1248667" cy="58420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gn="ctr" eaLnBrk="1" hangingPunct="1">
              <a:lnSpc>
                <a:spcPct val="100000"/>
              </a:lnSpc>
              <a:spcBef>
                <a:spcPct val="0"/>
              </a:spcBef>
              <a:buNone/>
            </a:pPr>
            <a:r>
              <a:rPr lang="zh-CN" altLang="en-US" sz="3200" dirty="0"/>
              <a:t>总结</a:t>
            </a:r>
          </a:p>
        </p:txBody>
      </p:sp>
      <p:sp>
        <p:nvSpPr>
          <p:cNvPr id="34822" name="灯片编号占位符 7"/>
          <p:cNvSpPr txBox="1">
            <a:spLocks noGrp="1"/>
          </p:cNvSpPr>
          <p:nvPr>
            <p:ph type="sldNum" sz="quarter" idx="12"/>
          </p:nvPr>
        </p:nvSpPr>
        <p:spPr>
          <a:noFill/>
          <a:ln>
            <a:noFill/>
          </a:ln>
        </p:spPr>
        <p:txBody>
          <a:bodyPr anchor="ctr" anchorCtr="0"/>
          <a:lstStyle/>
          <a:p>
            <a:pPr eaLnBrk="1" hangingPunct="1"/>
            <a:fld id="{9A0DB2DC-4C9A-4742-B13C-FB6460FD3503}" type="slidenum">
              <a:rPr lang="zh-CN" altLang="en-US" dirty="0"/>
              <a:pPr eaLnBrk="1" hangingPunct="1"/>
              <a:t>13</a:t>
            </a:fld>
            <a:endParaRPr lang="zh-CN" altLang="en-US" dirty="0"/>
          </a:p>
        </p:txBody>
      </p:sp>
      <p:pic>
        <p:nvPicPr>
          <p:cNvPr id="34823" name="Picture 9"/>
          <p:cNvPicPr>
            <a:picLocks noChangeAspect="1"/>
          </p:cNvPicPr>
          <p:nvPr/>
        </p:nvPicPr>
        <p:blipFill>
          <a:blip r:embed="rId3"/>
          <a:stretch>
            <a:fillRect/>
          </a:stretch>
        </p:blipFill>
        <p:spPr>
          <a:xfrm>
            <a:off x="11158230" y="76201"/>
            <a:ext cx="652462" cy="608013"/>
          </a:xfrm>
          <a:prstGeom prst="rect">
            <a:avLst/>
          </a:prstGeom>
          <a:noFill/>
          <a:ln w="9525">
            <a:noFill/>
          </a:ln>
        </p:spPr>
      </p:pic>
      <p:pic>
        <p:nvPicPr>
          <p:cNvPr id="34824" name="Picture 2" descr="http://www.ihep.cas.cn/cxwh/yjsbs/200907/W020090722524685304150.jpg"/>
          <p:cNvPicPr>
            <a:picLocks noChangeAspect="1"/>
          </p:cNvPicPr>
          <p:nvPr/>
        </p:nvPicPr>
        <p:blipFill>
          <a:blip r:embed="rId4"/>
          <a:stretch>
            <a:fillRect/>
          </a:stretch>
        </p:blipFill>
        <p:spPr>
          <a:xfrm>
            <a:off x="10173930" y="76201"/>
            <a:ext cx="881063" cy="592137"/>
          </a:xfrm>
          <a:prstGeom prst="rect">
            <a:avLst/>
          </a:prstGeom>
          <a:noFill/>
          <a:ln w="9525">
            <a:noFill/>
          </a:ln>
        </p:spPr>
      </p:pic>
      <mc:AlternateContent xmlns:mc="http://schemas.openxmlformats.org/markup-compatibility/2006">
        <mc:Choice xmlns:a14="http://schemas.microsoft.com/office/drawing/2010/main" Requires="a14">
          <p:sp>
            <p:nvSpPr>
              <p:cNvPr id="12" name="文本框 2"/>
              <p:cNvSpPr txBox="1">
                <a:spLocks noChangeArrowheads="1"/>
              </p:cNvSpPr>
              <p:nvPr/>
            </p:nvSpPr>
            <p:spPr bwMode="auto">
              <a:xfrm>
                <a:off x="280218" y="865188"/>
                <a:ext cx="11073581" cy="2542363"/>
              </a:xfrm>
              <a:prstGeom prst="rect">
                <a:avLst/>
              </a:prstGeom>
              <a:noFill/>
              <a:ln>
                <a:noFill/>
              </a:ln>
            </p:spPr>
            <p:txBody>
              <a:bodyPr wrap="square">
                <a:spAutoFit/>
              </a:bodyPr>
              <a:lstStyle>
                <a:lvl1pPr marL="342900" indent="-342900">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fontAlgn="auto" hangingPunct="1">
                  <a:lnSpc>
                    <a:spcPct val="150000"/>
                  </a:lnSpc>
                  <a:spcBef>
                    <a:spcPts val="0"/>
                  </a:spcBef>
                  <a:spcAft>
                    <a:spcPts val="0"/>
                  </a:spcAft>
                  <a:buFont typeface="Wingdings" panose="05000000000000000000" pitchFamily="2" charset="2"/>
                  <a:buChar char="Ø"/>
                  <a:defRPr/>
                </a:pPr>
                <a:r>
                  <a:rPr lang="zh-CN" altLang="en-US" dirty="0">
                    <a:latin typeface="+mn-lt"/>
                    <a:ea typeface="+mn-ea"/>
                  </a:rPr>
                  <a:t>基于</a:t>
                </a:r>
                <a:r>
                  <a:rPr lang="en-US" altLang="zh-CN" dirty="0">
                    <a:latin typeface="+mn-lt"/>
                    <a:ea typeface="+mn-ea"/>
                  </a:rPr>
                  <a:t>SI-PIN</a:t>
                </a:r>
                <a:r>
                  <a:rPr lang="zh-CN" altLang="en-US" dirty="0">
                    <a:latin typeface="+mn-lt"/>
                    <a:ea typeface="+mn-ea"/>
                  </a:rPr>
                  <a:t>半导体设计一套氡测量装置，对低浓度高纯氮气进行了氡测量</a:t>
                </a:r>
                <a:endParaRPr lang="en-US" altLang="zh-CN" dirty="0">
                  <a:latin typeface="+mn-lt"/>
                  <a:ea typeface="+mn-ea"/>
                </a:endParaRPr>
              </a:p>
              <a:p>
                <a:pPr eaLnBrk="1" fontAlgn="auto" hangingPunct="1">
                  <a:lnSpc>
                    <a:spcPct val="150000"/>
                  </a:lnSpc>
                  <a:spcBef>
                    <a:spcPts val="0"/>
                  </a:spcBef>
                  <a:spcAft>
                    <a:spcPts val="0"/>
                  </a:spcAft>
                  <a:buFont typeface="Wingdings" panose="05000000000000000000" pitchFamily="2" charset="2"/>
                  <a:buChar char="Ø"/>
                  <a:defRPr/>
                </a:pPr>
                <a:r>
                  <a:rPr lang="zh-CN" altLang="en-US" dirty="0">
                    <a:latin typeface="+mn-lt"/>
                    <a:ea typeface="+mn-ea"/>
                  </a:rPr>
                  <a:t>对高纯氮源料液氮气化的普通氮进行，表明液氮氡浓度在几十</a:t>
                </a:r>
                <a14:m>
                  <m:oMath xmlns:m="http://schemas.openxmlformats.org/officeDocument/2006/math">
                    <m:r>
                      <a:rPr lang="en-US" altLang="zh-CN" dirty="0" smtClean="0">
                        <a:latin typeface="Cambria Math" panose="02040503050406030204" pitchFamily="18" charset="0"/>
                        <a:ea typeface="+mn-ea"/>
                      </a:rPr>
                      <m:t>𝑢𝐵𝑞</m:t>
                    </m:r>
                    <m:r>
                      <a:rPr lang="en-US" altLang="zh-CN" dirty="0" smtClean="0">
                        <a:latin typeface="Cambria Math" panose="02040503050406030204" pitchFamily="18" charset="0"/>
                        <a:ea typeface="+mn-ea"/>
                      </a:rPr>
                      <m:t>/</m:t>
                    </m:r>
                    <m:sSup>
                      <m:sSupPr>
                        <m:ctrlPr>
                          <a:rPr lang="en-US" altLang="zh-CN" i="1" dirty="0">
                            <a:latin typeface="Cambria Math" panose="02040503050406030204" pitchFamily="18" charset="0"/>
                            <a:ea typeface="+mn-ea"/>
                          </a:rPr>
                        </m:ctrlPr>
                      </m:sSupPr>
                      <m:e>
                        <m:r>
                          <a:rPr lang="en-US" altLang="zh-CN" dirty="0">
                            <a:latin typeface="Cambria Math" panose="02040503050406030204" pitchFamily="18" charset="0"/>
                            <a:ea typeface="+mn-ea"/>
                          </a:rPr>
                          <m:t>𝑚</m:t>
                        </m:r>
                      </m:e>
                      <m:sup>
                        <m:r>
                          <a:rPr lang="en-US" altLang="zh-CN" dirty="0">
                            <a:latin typeface="Cambria Math" panose="02040503050406030204" pitchFamily="18" charset="0"/>
                            <a:ea typeface="+mn-ea"/>
                          </a:rPr>
                          <m:t>3</m:t>
                        </m:r>
                      </m:sup>
                    </m:sSup>
                  </m:oMath>
                </a14:m>
                <a:r>
                  <a:rPr lang="zh-CN" altLang="en-US" dirty="0">
                    <a:latin typeface="+mn-lt"/>
                    <a:ea typeface="+mn-ea"/>
                  </a:rPr>
                  <a:t>水平，且会随着时间进行衰变</a:t>
                </a:r>
                <a:endParaRPr lang="en-US" altLang="zh-CN" dirty="0">
                  <a:latin typeface="+mn-lt"/>
                  <a:ea typeface="+mn-ea"/>
                </a:endParaRPr>
              </a:p>
              <a:p>
                <a:pPr eaLnBrk="1" fontAlgn="auto" hangingPunct="1">
                  <a:lnSpc>
                    <a:spcPct val="150000"/>
                  </a:lnSpc>
                  <a:spcBef>
                    <a:spcPts val="0"/>
                  </a:spcBef>
                  <a:spcAft>
                    <a:spcPts val="0"/>
                  </a:spcAft>
                  <a:buFont typeface="Wingdings" panose="05000000000000000000" pitchFamily="2" charset="2"/>
                  <a:buChar char="Ø"/>
                  <a:defRPr/>
                </a:pPr>
                <a:r>
                  <a:rPr lang="zh-CN" altLang="en-US" dirty="0">
                    <a:latin typeface="+mn-lt"/>
                    <a:ea typeface="+mn-ea"/>
                  </a:rPr>
                  <a:t>对</a:t>
                </a:r>
                <a:r>
                  <a:rPr lang="en-US" altLang="zh-CN" dirty="0">
                    <a:latin typeface="+mn-lt"/>
                    <a:ea typeface="+mn-ea"/>
                  </a:rPr>
                  <a:t>JUNO</a:t>
                </a:r>
                <a:r>
                  <a:rPr lang="zh-CN" altLang="en-US" dirty="0">
                    <a:latin typeface="+mn-lt"/>
                    <a:ea typeface="+mn-ea"/>
                  </a:rPr>
                  <a:t>高纯氮装置进行运行测量，系统连续运行</a:t>
                </a:r>
                <a:r>
                  <a:rPr lang="en-US" altLang="zh-CN" dirty="0">
                    <a:latin typeface="+mn-lt"/>
                    <a:ea typeface="+mn-ea"/>
                  </a:rPr>
                  <a:t>10</a:t>
                </a:r>
                <a:r>
                  <a:rPr lang="zh-CN" altLang="en-US" dirty="0">
                    <a:latin typeface="+mn-lt"/>
                    <a:ea typeface="+mn-ea"/>
                  </a:rPr>
                  <a:t>天后氡浓度仍低于</a:t>
                </a:r>
                <a14:m>
                  <m:oMath xmlns:m="http://schemas.openxmlformats.org/officeDocument/2006/math">
                    <m:r>
                      <a:rPr lang="en-US" altLang="zh-CN" dirty="0">
                        <a:latin typeface="Cambria Math" panose="02040503050406030204" pitchFamily="18" charset="0"/>
                        <a:ea typeface="+mn-ea"/>
                      </a:rPr>
                      <m:t>10</m:t>
                    </m:r>
                    <m:r>
                      <a:rPr lang="en-US" altLang="zh-CN" dirty="0">
                        <a:latin typeface="Cambria Math" panose="02040503050406030204" pitchFamily="18" charset="0"/>
                        <a:ea typeface="+mn-ea"/>
                      </a:rPr>
                      <m:t>𝑢𝐵𝑞</m:t>
                    </m:r>
                    <m:r>
                      <a:rPr lang="en-US" altLang="zh-CN" dirty="0">
                        <a:latin typeface="Cambria Math" panose="02040503050406030204" pitchFamily="18" charset="0"/>
                        <a:ea typeface="+mn-ea"/>
                      </a:rPr>
                      <m:t>/</m:t>
                    </m:r>
                    <m:sSup>
                      <m:sSupPr>
                        <m:ctrlPr>
                          <a:rPr lang="en-US" altLang="zh-CN" i="1" dirty="0">
                            <a:latin typeface="Cambria Math" panose="02040503050406030204" pitchFamily="18" charset="0"/>
                            <a:ea typeface="+mn-ea"/>
                          </a:rPr>
                        </m:ctrlPr>
                      </m:sSupPr>
                      <m:e>
                        <m:r>
                          <a:rPr lang="en-US" altLang="zh-CN" dirty="0">
                            <a:latin typeface="Cambria Math" panose="02040503050406030204" pitchFamily="18" charset="0"/>
                            <a:ea typeface="+mn-ea"/>
                          </a:rPr>
                          <m:t>𝑚</m:t>
                        </m:r>
                      </m:e>
                      <m:sup>
                        <m:r>
                          <a:rPr lang="en-US" altLang="zh-CN" dirty="0">
                            <a:latin typeface="Cambria Math" panose="02040503050406030204" pitchFamily="18" charset="0"/>
                            <a:ea typeface="+mn-ea"/>
                          </a:rPr>
                          <m:t>3</m:t>
                        </m:r>
                      </m:sup>
                    </m:sSup>
                  </m:oMath>
                </a14:m>
                <a:endParaRPr lang="en-US" altLang="zh-CN" dirty="0">
                  <a:latin typeface="+mn-lt"/>
                  <a:ea typeface="+mn-ea"/>
                </a:endParaRPr>
              </a:p>
              <a:p>
                <a:pPr eaLnBrk="1" fontAlgn="auto" hangingPunct="1">
                  <a:lnSpc>
                    <a:spcPct val="150000"/>
                  </a:lnSpc>
                  <a:spcBef>
                    <a:spcPts val="0"/>
                  </a:spcBef>
                  <a:spcAft>
                    <a:spcPts val="0"/>
                  </a:spcAft>
                  <a:buFont typeface="Wingdings" panose="05000000000000000000" pitchFamily="2" charset="2"/>
                  <a:buChar char="Ø"/>
                  <a:defRPr/>
                </a:pPr>
                <a:r>
                  <a:rPr lang="zh-CN" altLang="en-US" dirty="0">
                    <a:latin typeface="+mn-lt"/>
                    <a:ea typeface="+mn-ea"/>
                  </a:rPr>
                  <a:t>对</a:t>
                </a:r>
                <a:r>
                  <a:rPr lang="en-US" altLang="zh-CN" dirty="0">
                    <a:latin typeface="+mn-lt"/>
                    <a:ea typeface="+mn-ea"/>
                  </a:rPr>
                  <a:t>JUNO</a:t>
                </a:r>
                <a:r>
                  <a:rPr lang="zh-CN" altLang="en-US" dirty="0">
                    <a:latin typeface="+mn-lt"/>
                    <a:ea typeface="+mn-ea"/>
                  </a:rPr>
                  <a:t>地下液闪厅高纯氮进行了测量，地下液闪厅的氡含量会受管道流速的影响，在设计的最大流速</a:t>
                </a:r>
                <a:r>
                  <a:rPr lang="en-US" altLang="zh-CN" dirty="0">
                    <a:latin typeface="+mn-lt"/>
                    <a:ea typeface="+mn-ea"/>
                  </a:rPr>
                  <a:t>50</a:t>
                </a:r>
                <a:r>
                  <a:rPr lang="en-US" altLang="zh-CN" dirty="0">
                    <a:ea typeface="+mn-ea"/>
                  </a:rPr>
                  <a:t> </a:t>
                </a:r>
                <a14:m>
                  <m:oMath xmlns:m="http://schemas.openxmlformats.org/officeDocument/2006/math">
                    <m:f>
                      <m:fPr>
                        <m:type m:val="lin"/>
                        <m:ctrlPr>
                          <a:rPr lang="en-US" altLang="zh-CN" i="1">
                            <a:latin typeface="Cambria Math" panose="02040503050406030204" pitchFamily="18" charset="0"/>
                            <a:ea typeface="+mn-ea"/>
                          </a:rPr>
                        </m:ctrlPr>
                      </m:fPr>
                      <m:num>
                        <m:sSup>
                          <m:sSupPr>
                            <m:ctrlPr>
                              <a:rPr lang="en-US" altLang="zh-CN" i="1">
                                <a:latin typeface="Cambria Math" panose="02040503050406030204" pitchFamily="18" charset="0"/>
                                <a:ea typeface="+mn-ea"/>
                              </a:rPr>
                            </m:ctrlPr>
                          </m:sSupPr>
                          <m:e>
                            <m:r>
                              <a:rPr lang="en-US" altLang="zh-CN" i="1">
                                <a:latin typeface="Cambria Math" panose="02040503050406030204" pitchFamily="18" charset="0"/>
                                <a:ea typeface="+mn-ea"/>
                              </a:rPr>
                              <m:t>𝑚</m:t>
                            </m:r>
                          </m:e>
                          <m:sup>
                            <m:r>
                              <a:rPr lang="en-US" altLang="zh-CN" i="1">
                                <a:latin typeface="Cambria Math" panose="02040503050406030204" pitchFamily="18" charset="0"/>
                                <a:ea typeface="+mn-ea"/>
                              </a:rPr>
                              <m:t>3</m:t>
                            </m:r>
                          </m:sup>
                        </m:sSup>
                      </m:num>
                      <m:den>
                        <m:r>
                          <a:rPr lang="en-US" altLang="zh-CN" i="1">
                            <a:latin typeface="Cambria Math" panose="02040503050406030204" pitchFamily="18" charset="0"/>
                            <a:ea typeface="+mn-ea"/>
                          </a:rPr>
                          <m:t>h</m:t>
                        </m:r>
                      </m:den>
                    </m:f>
                  </m:oMath>
                </a14:m>
                <a:r>
                  <a:rPr lang="zh-CN" altLang="en-US" dirty="0">
                    <a:latin typeface="+mn-lt"/>
                    <a:ea typeface="+mn-ea"/>
                  </a:rPr>
                  <a:t>下高纯氮的氡浓度符合设计要求</a:t>
                </a:r>
                <a:endParaRPr lang="en-US" altLang="zh-CN" dirty="0">
                  <a:latin typeface="+mn-lt"/>
                  <a:ea typeface="+mn-ea"/>
                </a:endParaRPr>
              </a:p>
              <a:p>
                <a:pPr eaLnBrk="1" fontAlgn="auto" hangingPunct="1">
                  <a:lnSpc>
                    <a:spcPct val="150000"/>
                  </a:lnSpc>
                  <a:spcBef>
                    <a:spcPts val="0"/>
                  </a:spcBef>
                  <a:spcAft>
                    <a:spcPts val="0"/>
                  </a:spcAft>
                  <a:buFont typeface="Wingdings" panose="05000000000000000000" pitchFamily="2" charset="2"/>
                  <a:buChar char="Ø"/>
                  <a:defRPr/>
                </a:pPr>
                <a:r>
                  <a:rPr lang="zh-CN" altLang="en-US" dirty="0">
                    <a:latin typeface="+mn-lt"/>
                    <a:ea typeface="+mn-ea"/>
                  </a:rPr>
                  <a:t>对</a:t>
                </a:r>
                <a:r>
                  <a:rPr lang="en-US" altLang="zh-CN" dirty="0">
                    <a:latin typeface="+mn-lt"/>
                    <a:ea typeface="+mn-ea"/>
                  </a:rPr>
                  <a:t>JUNO</a:t>
                </a:r>
                <a:r>
                  <a:rPr lang="zh-CN" altLang="en-US" dirty="0">
                    <a:latin typeface="+mn-lt"/>
                    <a:ea typeface="+mn-ea"/>
                  </a:rPr>
                  <a:t>高纯氮中氪的含量进行了测量，符合要求</a:t>
                </a:r>
                <a:endParaRPr lang="en-US" altLang="zh-CN" dirty="0">
                  <a:latin typeface="+mn-lt"/>
                  <a:ea typeface="+mn-ea"/>
                </a:endParaRPr>
              </a:p>
            </p:txBody>
          </p:sp>
        </mc:Choice>
        <mc:Fallback>
          <p:sp>
            <p:nvSpPr>
              <p:cNvPr id="12" name="文本框 2"/>
              <p:cNvSpPr txBox="1">
                <a:spLocks noRot="1" noChangeAspect="1" noMove="1" noResize="1" noEditPoints="1" noAdjustHandles="1" noChangeArrowheads="1" noChangeShapeType="1" noTextEdit="1"/>
              </p:cNvSpPr>
              <p:nvPr/>
            </p:nvSpPr>
            <p:spPr bwMode="auto">
              <a:xfrm>
                <a:off x="280218" y="865188"/>
                <a:ext cx="11073581" cy="2542363"/>
              </a:xfrm>
              <a:prstGeom prst="rect">
                <a:avLst/>
              </a:prstGeom>
              <a:blipFill>
                <a:blip r:embed="rId5"/>
                <a:stretch>
                  <a:fillRect l="-385" b="-8873"/>
                </a:stretch>
              </a:blipFill>
              <a:ln>
                <a:noFill/>
              </a:ln>
            </p:spPr>
            <p:txBody>
              <a:bodyPr/>
              <a:lstStyle/>
              <a:p>
                <a:r>
                  <a:rPr lang="zh-CN" altLang="en-US">
                    <a:noFill/>
                  </a:rPr>
                  <a:t> </a:t>
                </a:r>
              </a:p>
            </p:txBody>
          </p:sp>
        </mc:Fallback>
      </mc:AlternateContent>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灯片编号占位符 2"/>
          <p:cNvSpPr txBox="1">
            <a:spLocks noGrp="1"/>
          </p:cNvSpPr>
          <p:nvPr>
            <p:ph type="sldNum" sz="quarter" idx="12"/>
          </p:nvPr>
        </p:nvSpPr>
        <p:spPr>
          <a:noFill/>
          <a:ln>
            <a:noFill/>
          </a:ln>
        </p:spPr>
        <p:txBody>
          <a:bodyPr anchor="ctr" anchorCtr="0"/>
          <a:lstStyle/>
          <a:p>
            <a:pPr eaLnBrk="1" hangingPunct="1"/>
            <a:fld id="{9A0DB2DC-4C9A-4742-B13C-FB6460FD3503}" type="slidenum">
              <a:rPr lang="zh-CN" altLang="en-US" dirty="0"/>
              <a:pPr eaLnBrk="1" hangingPunct="1"/>
              <a:t>14</a:t>
            </a:fld>
            <a:endParaRPr lang="zh-CN" altLang="en-US" dirty="0"/>
          </a:p>
        </p:txBody>
      </p:sp>
      <p:sp>
        <p:nvSpPr>
          <p:cNvPr id="36868" name="文本框 3"/>
          <p:cNvSpPr txBox="1"/>
          <p:nvPr/>
        </p:nvSpPr>
        <p:spPr>
          <a:xfrm>
            <a:off x="5024438" y="2797176"/>
            <a:ext cx="1616148" cy="830997"/>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eaLnBrk="1" hangingPunct="1">
              <a:lnSpc>
                <a:spcPct val="100000"/>
              </a:lnSpc>
              <a:spcBef>
                <a:spcPct val="0"/>
              </a:spcBef>
              <a:buNone/>
            </a:pPr>
            <a:r>
              <a:rPr lang="zh-CN" altLang="en-US" sz="4800" dirty="0"/>
              <a:t>谢谢</a:t>
            </a:r>
            <a:r>
              <a:rPr lang="en-US" altLang="zh-CN" sz="4800" dirty="0"/>
              <a:t>!</a:t>
            </a:r>
            <a:endParaRPr lang="zh-CN" altLang="en-US" sz="48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灯片编号占位符 2"/>
          <p:cNvSpPr txBox="1">
            <a:spLocks noGrp="1"/>
          </p:cNvSpPr>
          <p:nvPr>
            <p:ph type="sldNum" sz="quarter" idx="12"/>
          </p:nvPr>
        </p:nvSpPr>
        <p:spPr>
          <a:noFill/>
          <a:ln>
            <a:noFill/>
          </a:ln>
        </p:spPr>
        <p:txBody>
          <a:bodyPr anchor="ctr" anchorCtr="0"/>
          <a:lstStyle/>
          <a:p>
            <a:pPr eaLnBrk="1" hangingPunct="1"/>
            <a:fld id="{9A0DB2DC-4C9A-4742-B13C-FB6460FD3503}" type="slidenum">
              <a:rPr lang="zh-CN" altLang="en-US" dirty="0"/>
              <a:pPr eaLnBrk="1" hangingPunct="1"/>
              <a:t>15</a:t>
            </a:fld>
            <a:endParaRPr lang="zh-CN" altLang="en-US" dirty="0"/>
          </a:p>
        </p:txBody>
      </p:sp>
      <p:sp>
        <p:nvSpPr>
          <p:cNvPr id="37892" name="文本框 3"/>
          <p:cNvSpPr txBox="1"/>
          <p:nvPr/>
        </p:nvSpPr>
        <p:spPr>
          <a:xfrm>
            <a:off x="5024439" y="2797176"/>
            <a:ext cx="3328987" cy="830263"/>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eaLnBrk="1" hangingPunct="1">
              <a:lnSpc>
                <a:spcPct val="100000"/>
              </a:lnSpc>
              <a:spcBef>
                <a:spcPct val="0"/>
              </a:spcBef>
              <a:buNone/>
            </a:pPr>
            <a:r>
              <a:rPr lang="en-US" altLang="zh-CN" sz="4800" dirty="0"/>
              <a:t>Backup Slide</a:t>
            </a:r>
            <a:endParaRPr lang="zh-CN" altLang="en-US" sz="48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文本框 1"/>
          <p:cNvSpPr txBox="1"/>
          <p:nvPr/>
        </p:nvSpPr>
        <p:spPr>
          <a:xfrm>
            <a:off x="353961" y="172949"/>
            <a:ext cx="3846512" cy="522287"/>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gn="ctr" eaLnBrk="1" hangingPunct="1">
              <a:lnSpc>
                <a:spcPct val="100000"/>
              </a:lnSpc>
              <a:spcBef>
                <a:spcPct val="0"/>
              </a:spcBef>
              <a:buNone/>
            </a:pPr>
            <a:r>
              <a:rPr lang="en-US" altLang="zh-CN" dirty="0"/>
              <a:t>JUNO HPN system design</a:t>
            </a:r>
            <a:endParaRPr lang="zh-CN" altLang="en-US" dirty="0"/>
          </a:p>
        </p:txBody>
      </p:sp>
      <p:sp>
        <p:nvSpPr>
          <p:cNvPr id="4" name="矩形 3"/>
          <p:cNvSpPr/>
          <p:nvPr/>
        </p:nvSpPr>
        <p:spPr>
          <a:xfrm>
            <a:off x="353961" y="698500"/>
            <a:ext cx="11223523" cy="45719"/>
          </a:xfrm>
          <a:prstGeom prst="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1988" name="灯片编号占位符 6"/>
          <p:cNvSpPr txBox="1">
            <a:spLocks noGrp="1"/>
          </p:cNvSpPr>
          <p:nvPr>
            <p:ph type="sldNum" sz="quarter" idx="12"/>
          </p:nvPr>
        </p:nvSpPr>
        <p:spPr>
          <a:noFill/>
          <a:ln>
            <a:noFill/>
          </a:ln>
        </p:spPr>
        <p:txBody>
          <a:bodyPr anchor="ctr" anchorCtr="0"/>
          <a:lstStyle/>
          <a:p>
            <a:pPr eaLnBrk="1" hangingPunct="1"/>
            <a:fld id="{9A0DB2DC-4C9A-4742-B13C-FB6460FD3503}" type="slidenum">
              <a:rPr lang="zh-CN" altLang="en-US" dirty="0"/>
              <a:pPr eaLnBrk="1" hangingPunct="1"/>
              <a:t>16</a:t>
            </a:fld>
            <a:endParaRPr lang="zh-CN" altLang="en-US" dirty="0"/>
          </a:p>
        </p:txBody>
      </p:sp>
      <p:pic>
        <p:nvPicPr>
          <p:cNvPr id="41990" name="Picture 9"/>
          <p:cNvPicPr>
            <a:picLocks noChangeAspect="1"/>
          </p:cNvPicPr>
          <p:nvPr/>
        </p:nvPicPr>
        <p:blipFill>
          <a:blip r:embed="rId3"/>
          <a:stretch>
            <a:fillRect/>
          </a:stretch>
        </p:blipFill>
        <p:spPr>
          <a:xfrm>
            <a:off x="10801761" y="102921"/>
            <a:ext cx="652463" cy="608012"/>
          </a:xfrm>
          <a:prstGeom prst="rect">
            <a:avLst/>
          </a:prstGeom>
          <a:noFill/>
          <a:ln w="9525">
            <a:noFill/>
          </a:ln>
        </p:spPr>
      </p:pic>
      <p:pic>
        <p:nvPicPr>
          <p:cNvPr id="41991" name="Picture 2" descr="http://www.ihep.cas.cn/cxwh/yjsbs/200907/W020090722524685304150.jpg"/>
          <p:cNvPicPr>
            <a:picLocks noChangeAspect="1"/>
          </p:cNvPicPr>
          <p:nvPr/>
        </p:nvPicPr>
        <p:blipFill>
          <a:blip r:embed="rId4"/>
          <a:stretch>
            <a:fillRect/>
          </a:stretch>
        </p:blipFill>
        <p:spPr>
          <a:xfrm>
            <a:off x="9797438" y="99836"/>
            <a:ext cx="881063" cy="592137"/>
          </a:xfrm>
          <a:prstGeom prst="rect">
            <a:avLst/>
          </a:prstGeom>
          <a:noFill/>
          <a:ln w="9525">
            <a:noFill/>
          </a:ln>
        </p:spPr>
      </p:pic>
      <p:graphicFrame>
        <p:nvGraphicFramePr>
          <p:cNvPr id="26" name="表格 25"/>
          <p:cNvGraphicFramePr>
            <a:graphicFrameLocks noGrp="1"/>
          </p:cNvGraphicFramePr>
          <p:nvPr/>
        </p:nvGraphicFramePr>
        <p:xfrm>
          <a:off x="1619251" y="1474789"/>
          <a:ext cx="8951913" cy="4795839"/>
        </p:xfrm>
        <a:graphic>
          <a:graphicData uri="http://schemas.openxmlformats.org/drawingml/2006/table">
            <a:tbl>
              <a:tblPr firstRow="1" firstCol="1" bandRow="1">
                <a:tableStyleId>{5940675A-B579-460E-94D1-54222C63F5DA}</a:tableStyleId>
              </a:tblPr>
              <a:tblGrid>
                <a:gridCol w="4420231">
                  <a:extLst>
                    <a:ext uri="{9D8B030D-6E8A-4147-A177-3AD203B41FA5}">
                      <a16:colId xmlns:a16="http://schemas.microsoft.com/office/drawing/2014/main" val="20000"/>
                    </a:ext>
                  </a:extLst>
                </a:gridCol>
                <a:gridCol w="2156358">
                  <a:extLst>
                    <a:ext uri="{9D8B030D-6E8A-4147-A177-3AD203B41FA5}">
                      <a16:colId xmlns:a16="http://schemas.microsoft.com/office/drawing/2014/main" val="20001"/>
                    </a:ext>
                  </a:extLst>
                </a:gridCol>
                <a:gridCol w="2375324">
                  <a:extLst>
                    <a:ext uri="{9D8B030D-6E8A-4147-A177-3AD203B41FA5}">
                      <a16:colId xmlns:a16="http://schemas.microsoft.com/office/drawing/2014/main" val="20002"/>
                    </a:ext>
                  </a:extLst>
                </a:gridCol>
              </a:tblGrid>
              <a:tr h="347581">
                <a:tc>
                  <a:txBody>
                    <a:bodyPr/>
                    <a:lstStyle/>
                    <a:p>
                      <a:pPr algn="ctr">
                        <a:spcBef>
                          <a:spcPts val="240"/>
                        </a:spcBef>
                        <a:spcAft>
                          <a:spcPts val="240"/>
                        </a:spcAft>
                      </a:pPr>
                      <a:r>
                        <a:rPr lang="en-US" altLang="zh-CN" sz="2000" dirty="0">
                          <a:effectLst/>
                          <a:latin typeface="Times New Roman" panose="02020603050405020304" pitchFamily="18" charset="0"/>
                          <a:ea typeface="+mn-ea"/>
                          <a:cs typeface="Times New Roman" panose="02020603050405020304" pitchFamily="18" charset="0"/>
                        </a:rPr>
                        <a:t>Item</a:t>
                      </a:r>
                      <a:endParaRPr lang="zh-CN" sz="2000" dirty="0">
                        <a:effectLst/>
                        <a:latin typeface="Times New Roman" panose="02020603050405020304" pitchFamily="18" charset="0"/>
                        <a:ea typeface="Arial Unicode MS" pitchFamily="34" charset="-122"/>
                        <a:cs typeface="Times New Roman" panose="02020603050405020304" pitchFamily="18" charset="0"/>
                      </a:endParaRPr>
                    </a:p>
                  </a:txBody>
                  <a:tcPr marL="68580" marR="68580" marT="0" marB="0" anchor="ctr"/>
                </a:tc>
                <a:tc>
                  <a:txBody>
                    <a:bodyPr/>
                    <a:lstStyle/>
                    <a:p>
                      <a:pPr algn="ctr">
                        <a:spcBef>
                          <a:spcPts val="240"/>
                        </a:spcBef>
                        <a:spcAft>
                          <a:spcPts val="240"/>
                        </a:spcAft>
                      </a:pPr>
                      <a:r>
                        <a:rPr lang="en-US" altLang="zh-CN" sz="2000" dirty="0" err="1">
                          <a:effectLst/>
                          <a:latin typeface="Times New Roman" panose="02020603050405020304" pitchFamily="18" charset="0"/>
                          <a:ea typeface="+mn-ea"/>
                          <a:cs typeface="Times New Roman" panose="02020603050405020304" pitchFamily="18" charset="0"/>
                        </a:rPr>
                        <a:t>Paremeter</a:t>
                      </a:r>
                      <a:endParaRPr lang="zh-CN" sz="2000" dirty="0">
                        <a:effectLst/>
                        <a:latin typeface="Times New Roman" panose="02020603050405020304" pitchFamily="18" charset="0"/>
                        <a:ea typeface="Arial Unicode MS" pitchFamily="34" charset="-122"/>
                        <a:cs typeface="Times New Roman" panose="02020603050405020304" pitchFamily="18" charset="0"/>
                      </a:endParaRPr>
                    </a:p>
                  </a:txBody>
                  <a:tcPr marL="68580" marR="68580" marT="0" marB="0" anchor="ctr"/>
                </a:tc>
                <a:tc>
                  <a:txBody>
                    <a:bodyPr/>
                    <a:lstStyle/>
                    <a:p>
                      <a:pPr algn="ctr">
                        <a:spcBef>
                          <a:spcPts val="240"/>
                        </a:spcBef>
                        <a:spcAft>
                          <a:spcPts val="240"/>
                        </a:spcAft>
                      </a:pPr>
                      <a:r>
                        <a:rPr lang="en-US" altLang="zh-CN" sz="2000" dirty="0">
                          <a:effectLst/>
                          <a:latin typeface="Times New Roman" panose="02020603050405020304" pitchFamily="18" charset="0"/>
                          <a:ea typeface="Arial Unicode MS" pitchFamily="34" charset="-122"/>
                          <a:cs typeface="Times New Roman" panose="02020603050405020304" pitchFamily="18" charset="0"/>
                        </a:rPr>
                        <a:t>Remark</a:t>
                      </a:r>
                      <a:endParaRPr lang="zh-CN" sz="2000" dirty="0">
                        <a:effectLst/>
                        <a:latin typeface="Times New Roman" panose="02020603050405020304" pitchFamily="18" charset="0"/>
                        <a:ea typeface="Arial Unicode MS"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0"/>
                  </a:ext>
                </a:extLst>
              </a:tr>
              <a:tr h="720704">
                <a:tc>
                  <a:txBody>
                    <a:bodyPr/>
                    <a:lstStyle/>
                    <a:p>
                      <a:pPr algn="just">
                        <a:spcAft>
                          <a:spcPts val="0"/>
                        </a:spcAft>
                      </a:pPr>
                      <a:r>
                        <a:rPr lang="en-US" altLang="zh-CN" sz="1800" b="0" i="0" kern="1200" dirty="0">
                          <a:solidFill>
                            <a:schemeClr val="tx1"/>
                          </a:solidFill>
                          <a:effectLst/>
                          <a:latin typeface="Times New Roman" panose="02020603050405020304" pitchFamily="18" charset="0"/>
                          <a:ea typeface="+mn-ea"/>
                          <a:cs typeface="Times New Roman" panose="02020603050405020304" pitchFamily="18" charset="0"/>
                        </a:rPr>
                        <a:t>High purity nitrogen gas production </a:t>
                      </a:r>
                      <a:r>
                        <a:rPr lang="zh-CN" altLang="en-US" sz="1800" b="0" i="0" kern="1200" dirty="0">
                          <a:solidFill>
                            <a:schemeClr val="tx1"/>
                          </a:solidFill>
                          <a:effectLst/>
                          <a:latin typeface="Times New Roman" panose="02020603050405020304" pitchFamily="18" charset="0"/>
                          <a:ea typeface="+mn-ea"/>
                          <a:cs typeface="Times New Roman" panose="02020603050405020304" pitchFamily="18" charset="0"/>
                        </a:rPr>
                        <a:t>（</a:t>
                      </a:r>
                      <a:r>
                        <a:rPr lang="zh-CN" altLang="zh-CN" sz="2000" dirty="0">
                          <a:effectLst/>
                          <a:latin typeface="Times New Roman" panose="02020603050405020304" pitchFamily="18" charset="0"/>
                          <a:cs typeface="Times New Roman" panose="02020603050405020304" pitchFamily="18" charset="0"/>
                        </a:rPr>
                        <a:t> </a:t>
                      </a:r>
                      <a:r>
                        <a:rPr lang="en-US" altLang="zh-CN" sz="2000" dirty="0">
                          <a:effectLst/>
                          <a:latin typeface="Times New Roman" panose="02020603050405020304" pitchFamily="18" charset="0"/>
                          <a:cs typeface="Times New Roman" panose="02020603050405020304" pitchFamily="18" charset="0"/>
                        </a:rPr>
                        <a:t>Nm</a:t>
                      </a:r>
                      <a:r>
                        <a:rPr lang="en-US" altLang="zh-CN" sz="2000" baseline="30000" dirty="0">
                          <a:effectLst/>
                          <a:latin typeface="Times New Roman" panose="02020603050405020304" pitchFamily="18" charset="0"/>
                          <a:cs typeface="Times New Roman" panose="02020603050405020304" pitchFamily="18" charset="0"/>
                        </a:rPr>
                        <a:t>3</a:t>
                      </a:r>
                      <a:r>
                        <a:rPr lang="en-US" altLang="zh-CN" sz="2000" dirty="0">
                          <a:effectLst/>
                          <a:latin typeface="Times New Roman" panose="02020603050405020304" pitchFamily="18" charset="0"/>
                          <a:cs typeface="Times New Roman" panose="02020603050405020304" pitchFamily="18" charset="0"/>
                        </a:rPr>
                        <a:t>/h</a:t>
                      </a:r>
                      <a:r>
                        <a:rPr lang="zh-CN" altLang="en-US" sz="2000" dirty="0">
                          <a:effectLst/>
                          <a:latin typeface="Times New Roman" panose="02020603050405020304" pitchFamily="18" charset="0"/>
                          <a:cs typeface="Times New Roman" panose="02020603050405020304" pitchFamily="18" charset="0"/>
                        </a:rPr>
                        <a:t>）</a:t>
                      </a:r>
                      <a:endParaRPr lang="zh-CN" altLang="zh-CN" sz="2000" dirty="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US" altLang="zh-CN" sz="2000" dirty="0">
                          <a:effectLst/>
                          <a:latin typeface="Times New Roman" panose="02020603050405020304" pitchFamily="18" charset="0"/>
                          <a:cs typeface="Times New Roman" panose="02020603050405020304" pitchFamily="18" charset="0"/>
                        </a:rPr>
                        <a:t>50</a:t>
                      </a:r>
                      <a:r>
                        <a:rPr lang="zh-CN" altLang="zh-CN" sz="2000" dirty="0">
                          <a:effectLst/>
                          <a:latin typeface="Times New Roman" panose="02020603050405020304" pitchFamily="18" charset="0"/>
                          <a:cs typeface="Times New Roman" panose="02020603050405020304" pitchFamily="18" charset="0"/>
                        </a:rPr>
                        <a:t>×</a:t>
                      </a:r>
                      <a:r>
                        <a:rPr lang="en-US" altLang="zh-CN" sz="2000" dirty="0">
                          <a:effectLst/>
                          <a:latin typeface="Times New Roman" panose="02020603050405020304" pitchFamily="18" charset="0"/>
                          <a:cs typeface="Times New Roman" panose="02020603050405020304" pitchFamily="18" charset="0"/>
                        </a:rPr>
                        <a:t>2</a:t>
                      </a:r>
                      <a:endParaRPr lang="zh-CN" altLang="zh-CN" sz="2000" dirty="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240"/>
                        </a:spcBef>
                        <a:spcAft>
                          <a:spcPts val="240"/>
                        </a:spcAft>
                      </a:pPr>
                      <a:endParaRPr lang="zh-CN" sz="1800" dirty="0">
                        <a:effectLst/>
                        <a:latin typeface="Times New Roman" panose="02020603050405020304" pitchFamily="18" charset="0"/>
                        <a:ea typeface="Arial Unicode MS"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441047">
                <a:tc>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en-US" altLang="zh-CN" sz="1800" b="0" i="0" kern="1200" dirty="0">
                          <a:solidFill>
                            <a:schemeClr val="tx1"/>
                          </a:solidFill>
                          <a:effectLst/>
                          <a:latin typeface="Times New Roman" panose="02020603050405020304" pitchFamily="18" charset="0"/>
                          <a:ea typeface="+mn-ea"/>
                          <a:cs typeface="Times New Roman" panose="02020603050405020304" pitchFamily="18" charset="0"/>
                        </a:rPr>
                        <a:t>Nitrogen sample </a:t>
                      </a:r>
                      <a:r>
                        <a:rPr lang="en-US" altLang="zh-CN" sz="1800" b="0" i="0" kern="1200" baseline="30000" dirty="0">
                          <a:solidFill>
                            <a:schemeClr val="tx1"/>
                          </a:solidFill>
                          <a:effectLst/>
                          <a:latin typeface="Times New Roman" panose="02020603050405020304" pitchFamily="18" charset="0"/>
                          <a:ea typeface="+mn-ea"/>
                          <a:cs typeface="Times New Roman" panose="02020603050405020304" pitchFamily="18" charset="0"/>
                        </a:rPr>
                        <a:t>222</a:t>
                      </a:r>
                      <a:r>
                        <a:rPr lang="en-US" altLang="zh-CN" sz="1800" b="0" i="0" kern="1200" dirty="0">
                          <a:solidFill>
                            <a:schemeClr val="tx1"/>
                          </a:solidFill>
                          <a:effectLst/>
                          <a:latin typeface="Times New Roman" panose="02020603050405020304" pitchFamily="18" charset="0"/>
                          <a:ea typeface="+mn-ea"/>
                          <a:cs typeface="Times New Roman" panose="02020603050405020304" pitchFamily="18" charset="0"/>
                        </a:rPr>
                        <a:t>Rn activity (</a:t>
                      </a:r>
                      <a:r>
                        <a:rPr lang="en-US" altLang="zh-CN" sz="1800" dirty="0" err="1">
                          <a:effectLst/>
                          <a:latin typeface="Times New Roman" panose="02020603050405020304" pitchFamily="18" charset="0"/>
                          <a:cs typeface="Times New Roman" panose="02020603050405020304" pitchFamily="18" charset="0"/>
                        </a:rPr>
                        <a:t>mBq</a:t>
                      </a:r>
                      <a:r>
                        <a:rPr lang="en-US" altLang="zh-CN" sz="1800" dirty="0">
                          <a:effectLst/>
                          <a:latin typeface="Times New Roman" panose="02020603050405020304" pitchFamily="18" charset="0"/>
                          <a:cs typeface="Times New Roman" panose="02020603050405020304" pitchFamily="18" charset="0"/>
                        </a:rPr>
                        <a:t>/Nm</a:t>
                      </a:r>
                      <a:r>
                        <a:rPr lang="en-US" altLang="zh-CN" sz="1800" baseline="30000" dirty="0">
                          <a:effectLst/>
                          <a:latin typeface="Times New Roman" panose="02020603050405020304" pitchFamily="18" charset="0"/>
                          <a:cs typeface="Times New Roman" panose="02020603050405020304" pitchFamily="18" charset="0"/>
                        </a:rPr>
                        <a:t>3</a:t>
                      </a:r>
                      <a:r>
                        <a:rPr lang="en-US" altLang="zh-CN" sz="1800" b="0" i="0" kern="1200" dirty="0">
                          <a:solidFill>
                            <a:schemeClr val="tx1"/>
                          </a:solidFill>
                          <a:effectLst/>
                          <a:latin typeface="Times New Roman" panose="02020603050405020304" pitchFamily="18" charset="0"/>
                          <a:ea typeface="+mn-ea"/>
                          <a:cs typeface="Times New Roman" panose="02020603050405020304" pitchFamily="18" charset="0"/>
                        </a:rPr>
                        <a:t>)</a:t>
                      </a:r>
                      <a:endParaRPr lang="zh-CN" sz="2000" dirty="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zh-CN" sz="2000" dirty="0">
                          <a:effectLst/>
                          <a:latin typeface="Times New Roman" panose="02020603050405020304" pitchFamily="18" charset="0"/>
                          <a:cs typeface="Times New Roman" panose="02020603050405020304" pitchFamily="18" charset="0"/>
                        </a:rPr>
                        <a:t>≤</a:t>
                      </a:r>
                      <a:r>
                        <a:rPr lang="en-US" sz="2000" dirty="0">
                          <a:effectLst/>
                          <a:latin typeface="Times New Roman" panose="02020603050405020304" pitchFamily="18" charset="0"/>
                          <a:cs typeface="Times New Roman" panose="02020603050405020304" pitchFamily="18" charset="0"/>
                        </a:rPr>
                        <a:t>1</a:t>
                      </a:r>
                      <a:endParaRPr lang="zh-CN" sz="2000" dirty="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240"/>
                        </a:spcBef>
                        <a:spcAft>
                          <a:spcPts val="240"/>
                        </a:spcAft>
                      </a:pPr>
                      <a:endParaRPr lang="zh-CN" sz="1800" dirty="0">
                        <a:effectLst/>
                        <a:latin typeface="Times New Roman" panose="02020603050405020304" pitchFamily="18" charset="0"/>
                        <a:ea typeface="Arial Unicode MS"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304800">
                <a:tc>
                  <a:txBody>
                    <a:bodyPr/>
                    <a:lstStyle/>
                    <a:p>
                      <a:pPr algn="just">
                        <a:spcAft>
                          <a:spcPts val="0"/>
                        </a:spcAft>
                      </a:pPr>
                      <a:r>
                        <a:rPr lang="en-US" altLang="zh-CN" sz="1800" b="0" i="0" kern="1200" dirty="0">
                          <a:solidFill>
                            <a:schemeClr val="tx1"/>
                          </a:solidFill>
                          <a:effectLst/>
                          <a:latin typeface="Times New Roman" panose="02020603050405020304" pitchFamily="18" charset="0"/>
                          <a:ea typeface="+mn-ea"/>
                          <a:cs typeface="Times New Roman" panose="02020603050405020304" pitchFamily="18" charset="0"/>
                        </a:rPr>
                        <a:t>Raw nitrogen purity</a:t>
                      </a:r>
                      <a:endParaRPr lang="zh-CN" sz="200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algn="ctr">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 &gt;</a:t>
                      </a:r>
                      <a:r>
                        <a:rPr lang="en-US" sz="2000" baseline="0" dirty="0">
                          <a:solidFill>
                            <a:schemeClr val="tx1"/>
                          </a:solidFill>
                          <a:effectLst/>
                          <a:latin typeface="Times New Roman" panose="02020603050405020304" pitchFamily="18" charset="0"/>
                          <a:cs typeface="Times New Roman" panose="02020603050405020304" pitchFamily="18" charset="0"/>
                        </a:rPr>
                        <a:t> </a:t>
                      </a:r>
                      <a:r>
                        <a:rPr lang="en-US" altLang="zh-CN" sz="2000" dirty="0">
                          <a:solidFill>
                            <a:schemeClr val="tx1"/>
                          </a:solidFill>
                          <a:effectLst/>
                          <a:latin typeface="Times New Roman" panose="02020603050405020304" pitchFamily="18" charset="0"/>
                          <a:cs typeface="Times New Roman" panose="02020603050405020304" pitchFamily="18" charset="0"/>
                        </a:rPr>
                        <a:t>99.999%</a:t>
                      </a:r>
                      <a:endParaRPr lang="zh-CN" sz="2000"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240"/>
                        </a:spcBef>
                        <a:spcAft>
                          <a:spcPts val="240"/>
                        </a:spcAft>
                      </a:pPr>
                      <a:r>
                        <a:rPr lang="en-US" sz="1800" dirty="0">
                          <a:effectLst/>
                          <a:latin typeface="Times New Roman" panose="02020603050405020304" pitchFamily="18" charset="0"/>
                          <a:cs typeface="Times New Roman" panose="02020603050405020304" pitchFamily="18" charset="0"/>
                        </a:rPr>
                        <a:t> </a:t>
                      </a:r>
                      <a:endParaRPr lang="zh-CN" sz="1800" dirty="0">
                        <a:effectLst/>
                        <a:latin typeface="Times New Roman" panose="02020603050405020304" pitchFamily="18" charset="0"/>
                        <a:ea typeface="Arial Unicode MS"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347581">
                <a:tc>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en-US" altLang="zh-CN" sz="2000" dirty="0">
                          <a:effectLst/>
                          <a:latin typeface="Times New Roman" panose="02020603050405020304" pitchFamily="18" charset="0"/>
                          <a:cs typeface="Times New Roman" panose="02020603050405020304" pitchFamily="18" charset="0"/>
                        </a:rPr>
                        <a:t>Purified</a:t>
                      </a:r>
                      <a:r>
                        <a:rPr lang="en-US" altLang="zh-CN" sz="2000" baseline="0" dirty="0">
                          <a:effectLst/>
                          <a:latin typeface="Times New Roman" panose="02020603050405020304" pitchFamily="18" charset="0"/>
                          <a:cs typeface="Times New Roman" panose="02020603050405020304" pitchFamily="18" charset="0"/>
                        </a:rPr>
                        <a:t> Nitrogen </a:t>
                      </a:r>
                      <a:r>
                        <a:rPr lang="en-US" altLang="zh-CN" sz="2000" b="0" i="0" kern="1200" baseline="30000" dirty="0">
                          <a:solidFill>
                            <a:schemeClr val="tx1"/>
                          </a:solidFill>
                          <a:effectLst/>
                          <a:latin typeface="Times New Roman" panose="02020603050405020304" pitchFamily="18" charset="0"/>
                          <a:ea typeface="+mn-ea"/>
                          <a:cs typeface="Times New Roman" panose="02020603050405020304" pitchFamily="18" charset="0"/>
                        </a:rPr>
                        <a:t>222</a:t>
                      </a:r>
                      <a:r>
                        <a:rPr lang="en-US" altLang="zh-CN" sz="2000" b="0" i="0" kern="1200" dirty="0">
                          <a:solidFill>
                            <a:schemeClr val="tx1"/>
                          </a:solidFill>
                          <a:effectLst/>
                          <a:latin typeface="Times New Roman" panose="02020603050405020304" pitchFamily="18" charset="0"/>
                          <a:ea typeface="+mn-ea"/>
                          <a:cs typeface="Times New Roman" panose="02020603050405020304" pitchFamily="18" charset="0"/>
                        </a:rPr>
                        <a:t>Rn activity </a:t>
                      </a:r>
                      <a:r>
                        <a:rPr lang="zh-CN" sz="2000" dirty="0">
                          <a:effectLst/>
                          <a:latin typeface="Times New Roman" panose="02020603050405020304" pitchFamily="18" charset="0"/>
                          <a:cs typeface="Times New Roman" panose="02020603050405020304" pitchFamily="18" charset="0"/>
                        </a:rPr>
                        <a:t> </a:t>
                      </a:r>
                      <a:r>
                        <a:rPr lang="en-US" altLang="zh-CN" sz="2000" dirty="0">
                          <a:effectLst/>
                          <a:latin typeface="Times New Roman" panose="02020603050405020304" pitchFamily="18" charset="0"/>
                          <a:cs typeface="Times New Roman" panose="02020603050405020304" pitchFamily="18" charset="0"/>
                        </a:rPr>
                        <a:t>(µ</a:t>
                      </a:r>
                      <a:r>
                        <a:rPr lang="en-US" altLang="zh-CN" sz="2000" dirty="0" err="1">
                          <a:effectLst/>
                          <a:latin typeface="Times New Roman" panose="02020603050405020304" pitchFamily="18" charset="0"/>
                          <a:cs typeface="Times New Roman" panose="02020603050405020304" pitchFamily="18" charset="0"/>
                        </a:rPr>
                        <a:t>Bq</a:t>
                      </a:r>
                      <a:r>
                        <a:rPr lang="en-US" altLang="zh-CN" sz="2000" dirty="0">
                          <a:effectLst/>
                          <a:latin typeface="Times New Roman" panose="02020603050405020304" pitchFamily="18" charset="0"/>
                          <a:cs typeface="Times New Roman" panose="02020603050405020304" pitchFamily="18" charset="0"/>
                        </a:rPr>
                        <a:t>/m</a:t>
                      </a:r>
                      <a:r>
                        <a:rPr lang="en-US" altLang="zh-CN" sz="2000" baseline="30000" dirty="0">
                          <a:effectLst/>
                          <a:latin typeface="Times New Roman" panose="02020603050405020304" pitchFamily="18" charset="0"/>
                          <a:cs typeface="Times New Roman" panose="02020603050405020304" pitchFamily="18" charset="0"/>
                        </a:rPr>
                        <a:t>3</a:t>
                      </a:r>
                      <a:r>
                        <a:rPr lang="en-US" altLang="zh-CN" sz="2000" dirty="0">
                          <a:effectLst/>
                          <a:latin typeface="Times New Roman" panose="02020603050405020304" pitchFamily="18" charset="0"/>
                          <a:cs typeface="Times New Roman" panose="02020603050405020304" pitchFamily="18" charset="0"/>
                        </a:rPr>
                        <a:t>)</a:t>
                      </a:r>
                      <a:endParaRPr lang="zh-CN" sz="2000" dirty="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zh-CN" sz="2000" dirty="0">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10</a:t>
                      </a:r>
                      <a:endParaRPr lang="zh-CN" sz="2000" dirty="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240"/>
                        </a:spcBef>
                        <a:spcAft>
                          <a:spcPts val="240"/>
                        </a:spcAft>
                      </a:pPr>
                      <a:endParaRPr lang="zh-CN" sz="1800" dirty="0">
                        <a:effectLst/>
                        <a:latin typeface="Times New Roman" panose="02020603050405020304" pitchFamily="18" charset="0"/>
                        <a:ea typeface="Arial Unicode MS"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347581">
                <a:tc>
                  <a:txBody>
                    <a:bodyPr/>
                    <a:lstStyle/>
                    <a:p>
                      <a:pPr algn="just">
                        <a:spcAft>
                          <a:spcPts val="0"/>
                        </a:spcAft>
                      </a:pPr>
                      <a:r>
                        <a:rPr lang="en-US" altLang="zh-CN" sz="2000" dirty="0">
                          <a:solidFill>
                            <a:schemeClr val="tx1"/>
                          </a:solidFill>
                          <a:effectLst/>
                          <a:latin typeface="Times New Roman" panose="02020603050405020304" pitchFamily="18" charset="0"/>
                          <a:cs typeface="Times New Roman" panose="02020603050405020304" pitchFamily="18" charset="0"/>
                        </a:rPr>
                        <a:t>Continuous operation</a:t>
                      </a:r>
                      <a:r>
                        <a:rPr lang="en-US" altLang="zh-CN" sz="2000" baseline="0" dirty="0">
                          <a:solidFill>
                            <a:schemeClr val="tx1"/>
                          </a:solidFill>
                          <a:effectLst/>
                          <a:latin typeface="Times New Roman" panose="02020603050405020304" pitchFamily="18" charset="0"/>
                          <a:cs typeface="Times New Roman" panose="02020603050405020304" pitchFamily="18" charset="0"/>
                        </a:rPr>
                        <a:t> time (</a:t>
                      </a:r>
                      <a:r>
                        <a:rPr lang="en-US" sz="2000" dirty="0">
                          <a:solidFill>
                            <a:schemeClr val="tx1"/>
                          </a:solidFill>
                          <a:effectLst/>
                          <a:latin typeface="Times New Roman" panose="02020603050405020304" pitchFamily="18" charset="0"/>
                          <a:cs typeface="Times New Roman" panose="02020603050405020304" pitchFamily="18" charset="0"/>
                        </a:rPr>
                        <a:t>d)</a:t>
                      </a:r>
                      <a:endParaRPr lang="zh-CN" sz="2000"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US" sz="2000" dirty="0">
                          <a:solidFill>
                            <a:schemeClr val="tx1"/>
                          </a:solidFill>
                          <a:effectLst/>
                          <a:latin typeface="Times New Roman" panose="02020603050405020304" pitchFamily="18" charset="0"/>
                          <a:cs typeface="Times New Roman" panose="02020603050405020304" pitchFamily="18" charset="0"/>
                        </a:rPr>
                        <a:t> </a:t>
                      </a:r>
                      <a:r>
                        <a:rPr lang="zh-CN" sz="2000" dirty="0">
                          <a:solidFill>
                            <a:schemeClr val="tx1"/>
                          </a:solidFill>
                          <a:effectLst/>
                          <a:latin typeface="Times New Roman" panose="02020603050405020304" pitchFamily="18" charset="0"/>
                          <a:cs typeface="Times New Roman" panose="02020603050405020304" pitchFamily="18" charset="0"/>
                        </a:rPr>
                        <a:t>≥ </a:t>
                      </a:r>
                      <a:r>
                        <a:rPr lang="en-US" sz="2000" dirty="0">
                          <a:solidFill>
                            <a:schemeClr val="tx1"/>
                          </a:solidFill>
                          <a:effectLst/>
                          <a:latin typeface="Times New Roman" panose="02020603050405020304" pitchFamily="18" charset="0"/>
                          <a:cs typeface="Times New Roman" panose="02020603050405020304" pitchFamily="18" charset="0"/>
                        </a:rPr>
                        <a:t>10</a:t>
                      </a:r>
                      <a:endParaRPr lang="zh-CN" sz="2000"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gn="ctr">
                        <a:spcBef>
                          <a:spcPts val="240"/>
                        </a:spcBef>
                        <a:spcAft>
                          <a:spcPts val="240"/>
                        </a:spcAft>
                      </a:pPr>
                      <a:endParaRPr lang="zh-CN" sz="1800" dirty="0">
                        <a:effectLst/>
                        <a:latin typeface="Times New Roman" panose="02020603050405020304" pitchFamily="18" charset="0"/>
                        <a:ea typeface="Arial Unicode MS"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347581">
                <a:tc>
                  <a:txBody>
                    <a:bodyPr/>
                    <a:lstStyle/>
                    <a:p>
                      <a:pPr marL="0" marR="0" indent="0" algn="l" defTabSz="914400" rtl="0" eaLnBrk="1" fontAlgn="auto" latinLnBrk="0" hangingPunct="1">
                        <a:lnSpc>
                          <a:spcPct val="100000"/>
                        </a:lnSpc>
                        <a:spcBef>
                          <a:spcPts val="240"/>
                        </a:spcBef>
                        <a:spcAft>
                          <a:spcPts val="240"/>
                        </a:spcAft>
                        <a:buClrTx/>
                        <a:buSzTx/>
                        <a:buFontTx/>
                        <a:buNone/>
                        <a:defRPr/>
                      </a:pPr>
                      <a:r>
                        <a:rPr lang="en-US" altLang="zh-CN" sz="2000" kern="1200" dirty="0">
                          <a:solidFill>
                            <a:schemeClr val="tx1"/>
                          </a:solidFill>
                          <a:effectLst/>
                          <a:latin typeface="Times New Roman" panose="02020603050405020304" pitchFamily="18" charset="0"/>
                          <a:ea typeface="+mn-ea"/>
                          <a:cs typeface="Times New Roman" panose="02020603050405020304" pitchFamily="18" charset="0"/>
                        </a:rPr>
                        <a:t>Regeneration time</a:t>
                      </a:r>
                      <a:r>
                        <a:rPr lang="en-US" altLang="zh-CN" sz="2000" kern="1200" baseline="0" dirty="0">
                          <a:solidFill>
                            <a:schemeClr val="tx1"/>
                          </a:solidFill>
                          <a:effectLst/>
                          <a:latin typeface="Times New Roman" panose="02020603050405020304" pitchFamily="18" charset="0"/>
                          <a:ea typeface="+mn-ea"/>
                          <a:cs typeface="Times New Roman" panose="02020603050405020304" pitchFamily="18" charset="0"/>
                        </a:rPr>
                        <a:t> of activated carbon  (</a:t>
                      </a:r>
                      <a:r>
                        <a:rPr lang="en-US" altLang="zh-CN" sz="2000" kern="1200" dirty="0">
                          <a:solidFill>
                            <a:schemeClr val="tx1"/>
                          </a:solidFill>
                          <a:effectLst/>
                          <a:latin typeface="Times New Roman" panose="02020603050405020304" pitchFamily="18" charset="0"/>
                          <a:ea typeface="+mn-ea"/>
                          <a:cs typeface="Times New Roman" panose="02020603050405020304" pitchFamily="18" charset="0"/>
                        </a:rPr>
                        <a:t>h)</a:t>
                      </a:r>
                      <a:endParaRPr lang="zh-CN" sz="200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ct val="100000"/>
                        </a:lnSpc>
                        <a:spcBef>
                          <a:spcPts val="240"/>
                        </a:spcBef>
                        <a:spcAft>
                          <a:spcPts val="240"/>
                        </a:spcAft>
                        <a:buClrTx/>
                        <a:buSzTx/>
                        <a:buFontTx/>
                        <a:buNone/>
                        <a:defRPr/>
                      </a:pPr>
                      <a:r>
                        <a:rPr lang="zh-CN" altLang="zh-CN"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altLang="zh-CN" sz="2000" kern="1200" dirty="0">
                          <a:solidFill>
                            <a:schemeClr val="tx1"/>
                          </a:solidFill>
                          <a:effectLst/>
                          <a:latin typeface="Times New Roman" panose="02020603050405020304" pitchFamily="18" charset="0"/>
                          <a:ea typeface="+mn-ea"/>
                          <a:cs typeface="Times New Roman" panose="02020603050405020304" pitchFamily="18" charset="0"/>
                        </a:rPr>
                        <a:t>20</a:t>
                      </a:r>
                      <a:endParaRPr lang="zh-CN" altLang="zh-CN" sz="200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algn="ctr">
                        <a:spcBef>
                          <a:spcPts val="240"/>
                        </a:spcBef>
                        <a:spcAft>
                          <a:spcPts val="240"/>
                        </a:spcAft>
                      </a:pPr>
                      <a:endParaRPr lang="zh-CN" sz="1800" dirty="0">
                        <a:effectLst/>
                        <a:latin typeface="Times New Roman" panose="02020603050405020304" pitchFamily="18" charset="0"/>
                        <a:ea typeface="Arial Unicode MS"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347581">
                <a:tc>
                  <a:txBody>
                    <a:bodyPr/>
                    <a:lstStyle/>
                    <a:p>
                      <a:pPr marL="0" marR="0" indent="0" algn="l" defTabSz="914400" rtl="0" eaLnBrk="1" fontAlgn="auto" latinLnBrk="0" hangingPunct="1">
                        <a:lnSpc>
                          <a:spcPct val="100000"/>
                        </a:lnSpc>
                        <a:spcBef>
                          <a:spcPts val="240"/>
                        </a:spcBef>
                        <a:spcAft>
                          <a:spcPts val="240"/>
                        </a:spcAft>
                        <a:buClrTx/>
                        <a:buSzTx/>
                        <a:buFontTx/>
                        <a:buNone/>
                        <a:defRPr/>
                      </a:pPr>
                      <a:r>
                        <a:rPr lang="en-US" altLang="zh-CN" sz="2000" kern="1200" dirty="0">
                          <a:solidFill>
                            <a:schemeClr val="tx1"/>
                          </a:solidFill>
                          <a:effectLst/>
                          <a:latin typeface="Times New Roman" panose="02020603050405020304" pitchFamily="18" charset="0"/>
                          <a:ea typeface="+mn-ea"/>
                          <a:cs typeface="Times New Roman" panose="02020603050405020304" pitchFamily="18" charset="0"/>
                        </a:rPr>
                        <a:t>Inlet/outlet pressure</a:t>
                      </a:r>
                      <a:r>
                        <a:rPr lang="en-US" altLang="zh-CN" sz="2000" kern="1200" baseline="0" dirty="0">
                          <a:solidFill>
                            <a:schemeClr val="tx1"/>
                          </a:solidFill>
                          <a:effectLst/>
                          <a:latin typeface="Times New Roman" panose="02020603050405020304" pitchFamily="18" charset="0"/>
                          <a:ea typeface="+mn-ea"/>
                          <a:cs typeface="Times New Roman" panose="02020603050405020304" pitchFamily="18" charset="0"/>
                        </a:rPr>
                        <a:t> (</a:t>
                      </a:r>
                      <a:r>
                        <a:rPr lang="en-US" altLang="zh-CN" sz="2000" kern="1200" dirty="0" err="1">
                          <a:solidFill>
                            <a:schemeClr val="tx1"/>
                          </a:solidFill>
                          <a:effectLst/>
                          <a:latin typeface="Times New Roman" panose="02020603050405020304" pitchFamily="18" charset="0"/>
                          <a:ea typeface="+mn-ea"/>
                          <a:cs typeface="Times New Roman" panose="02020603050405020304" pitchFamily="18" charset="0"/>
                        </a:rPr>
                        <a:t>MPa</a:t>
                      </a:r>
                      <a:r>
                        <a:rPr lang="en-US" altLang="zh-CN" sz="2000" kern="1200" dirty="0">
                          <a:solidFill>
                            <a:schemeClr val="tx1"/>
                          </a:solidFill>
                          <a:effectLst/>
                          <a:latin typeface="Times New Roman" panose="02020603050405020304" pitchFamily="18" charset="0"/>
                          <a:ea typeface="+mn-ea"/>
                          <a:cs typeface="Times New Roman" panose="02020603050405020304" pitchFamily="18" charset="0"/>
                        </a:rPr>
                        <a:t>)</a:t>
                      </a:r>
                      <a:endParaRPr lang="zh-CN" altLang="zh-CN" sz="200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ct val="100000"/>
                        </a:lnSpc>
                        <a:spcBef>
                          <a:spcPts val="240"/>
                        </a:spcBef>
                        <a:spcAft>
                          <a:spcPts val="240"/>
                        </a:spcAft>
                        <a:buClrTx/>
                        <a:buSzTx/>
                        <a:buFontTx/>
                        <a:buNone/>
                        <a:defRPr/>
                      </a:pPr>
                      <a:r>
                        <a:rPr lang="en-US" altLang="zh-CN" sz="2000" kern="1200" dirty="0">
                          <a:solidFill>
                            <a:schemeClr val="tx1"/>
                          </a:solidFill>
                          <a:effectLst/>
                          <a:latin typeface="Times New Roman" panose="02020603050405020304" pitchFamily="18" charset="0"/>
                          <a:ea typeface="+mn-ea"/>
                          <a:cs typeface="Times New Roman" panose="02020603050405020304" pitchFamily="18" charset="0"/>
                        </a:rPr>
                        <a:t>&gt; 1.1 </a:t>
                      </a:r>
                      <a:r>
                        <a:rPr lang="en-US" altLang="zh-CN" sz="2000" kern="1200" dirty="0">
                          <a:solidFill>
                            <a:schemeClr val="tx1"/>
                          </a:solidFill>
                          <a:effectLst/>
                          <a:latin typeface="Times New Roman" panose="02020603050405020304" pitchFamily="18" charset="0"/>
                          <a:ea typeface="Arial Unicode MS" pitchFamily="34" charset="-122"/>
                          <a:cs typeface="Times New Roman" panose="02020603050405020304" pitchFamily="18" charset="0"/>
                        </a:rPr>
                        <a:t>/ </a:t>
                      </a:r>
                      <a:r>
                        <a:rPr lang="en-US" altLang="zh-CN" sz="2000" kern="1200" dirty="0">
                          <a:solidFill>
                            <a:schemeClr val="tx1"/>
                          </a:solidFill>
                          <a:effectLst/>
                          <a:latin typeface="Times New Roman" panose="02020603050405020304" pitchFamily="18" charset="0"/>
                          <a:ea typeface="+mn-ea"/>
                          <a:cs typeface="Times New Roman" panose="02020603050405020304" pitchFamily="18" charset="0"/>
                        </a:rPr>
                        <a:t>0.8</a:t>
                      </a:r>
                      <a:endParaRPr lang="zh-CN" altLang="zh-CN" sz="200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algn="ctr">
                        <a:spcBef>
                          <a:spcPts val="240"/>
                        </a:spcBef>
                        <a:spcAft>
                          <a:spcPts val="240"/>
                        </a:spcAft>
                      </a:pPr>
                      <a:endParaRPr lang="zh-CN" sz="1800" dirty="0">
                        <a:effectLst/>
                        <a:latin typeface="Times New Roman" panose="02020603050405020304" pitchFamily="18" charset="0"/>
                        <a:ea typeface="Arial Unicode MS"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347581">
                <a:tc>
                  <a:txBody>
                    <a:bodyPr/>
                    <a:lstStyle/>
                    <a:p>
                      <a:pPr marL="0" marR="0" indent="0" algn="l" defTabSz="914400" rtl="0" eaLnBrk="1" fontAlgn="auto" latinLnBrk="0" hangingPunct="1">
                        <a:lnSpc>
                          <a:spcPct val="100000"/>
                        </a:lnSpc>
                        <a:spcBef>
                          <a:spcPts val="240"/>
                        </a:spcBef>
                        <a:spcAft>
                          <a:spcPts val="240"/>
                        </a:spcAft>
                        <a:buClrTx/>
                        <a:buSzTx/>
                        <a:buFontTx/>
                        <a:buNone/>
                        <a:defRPr/>
                      </a:pPr>
                      <a:r>
                        <a:rPr lang="en-US" altLang="zh-CN" sz="2000" kern="1200" dirty="0">
                          <a:solidFill>
                            <a:schemeClr val="tx1"/>
                          </a:solidFill>
                          <a:effectLst/>
                          <a:latin typeface="Times New Roman" panose="02020603050405020304" pitchFamily="18" charset="0"/>
                          <a:ea typeface="+mn-ea"/>
                          <a:cs typeface="Times New Roman" panose="02020603050405020304" pitchFamily="18" charset="0"/>
                        </a:rPr>
                        <a:t> Cooling LN2 consumption (L/h)</a:t>
                      </a:r>
                      <a:endParaRPr lang="zh-CN" altLang="zh-CN" sz="200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marL="0" algn="ctr" defTabSz="914400" rtl="0" eaLnBrk="1" latinLnBrk="0" hangingPunct="1">
                        <a:spcBef>
                          <a:spcPts val="240"/>
                        </a:spcBef>
                        <a:spcAft>
                          <a:spcPts val="240"/>
                        </a:spcAft>
                      </a:pPr>
                      <a:r>
                        <a:rPr lang="en-US" altLang="zh-CN" sz="2000" kern="1200" dirty="0">
                          <a:solidFill>
                            <a:schemeClr val="tx1"/>
                          </a:solidFill>
                          <a:effectLst/>
                          <a:latin typeface="Times New Roman" panose="02020603050405020304" pitchFamily="18" charset="0"/>
                          <a:ea typeface="+mn-ea"/>
                          <a:cs typeface="Times New Roman" panose="02020603050405020304" pitchFamily="18" charset="0"/>
                        </a:rPr>
                        <a:t>&lt; 30</a:t>
                      </a:r>
                      <a:endParaRPr lang="zh-CN" altLang="zh-CN" sz="200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algn="ctr">
                        <a:spcBef>
                          <a:spcPts val="240"/>
                        </a:spcBef>
                        <a:spcAft>
                          <a:spcPts val="240"/>
                        </a:spcAft>
                      </a:pPr>
                      <a:endParaRPr lang="zh-CN" sz="1800" dirty="0">
                        <a:effectLst/>
                        <a:latin typeface="Times New Roman" panose="02020603050405020304" pitchFamily="18" charset="0"/>
                        <a:ea typeface="Arial Unicode MS"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r h="548640">
                <a:tc>
                  <a:txBody>
                    <a:bodyPr/>
                    <a:lstStyle/>
                    <a:p>
                      <a:pPr marL="0" algn="l" defTabSz="914400" rtl="0" eaLnBrk="1" latinLnBrk="0" hangingPunct="1">
                        <a:spcBef>
                          <a:spcPts val="240"/>
                        </a:spcBef>
                        <a:spcAft>
                          <a:spcPts val="240"/>
                        </a:spcAft>
                      </a:pPr>
                      <a:r>
                        <a:rPr lang="zh-CN" altLang="zh-CN" sz="2000" kern="1200" dirty="0">
                          <a:solidFill>
                            <a:schemeClr val="tx1"/>
                          </a:solidFill>
                          <a:effectLst/>
                          <a:latin typeface="Times New Roman" panose="02020603050405020304" pitchFamily="18" charset="0"/>
                          <a:ea typeface="+mn-ea"/>
                          <a:cs typeface="Times New Roman" panose="02020603050405020304" pitchFamily="18" charset="0"/>
                        </a:rPr>
                        <a:t> </a:t>
                      </a:r>
                      <a:r>
                        <a:rPr lang="en-US" altLang="zh-CN" sz="2000" kern="1200" dirty="0">
                          <a:solidFill>
                            <a:schemeClr val="tx1"/>
                          </a:solidFill>
                          <a:effectLst/>
                          <a:latin typeface="Times New Roman" panose="02020603050405020304" pitchFamily="18" charset="0"/>
                          <a:ea typeface="+mn-ea"/>
                          <a:cs typeface="Times New Roman" panose="02020603050405020304" pitchFamily="18" charset="0"/>
                        </a:rPr>
                        <a:t>Quantity of activated carbon (kg)</a:t>
                      </a:r>
                      <a:endParaRPr lang="zh-CN" altLang="zh-CN" sz="200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marL="0" algn="ctr" defTabSz="914400" rtl="0" eaLnBrk="1" latinLnBrk="0" hangingPunct="1">
                        <a:spcBef>
                          <a:spcPts val="240"/>
                        </a:spcBef>
                        <a:spcAft>
                          <a:spcPts val="240"/>
                        </a:spcAft>
                      </a:pPr>
                      <a:r>
                        <a:rPr lang="en-US" altLang="zh-CN" sz="2000" kern="1200" dirty="0">
                          <a:solidFill>
                            <a:schemeClr val="tx1"/>
                          </a:solidFill>
                          <a:effectLst/>
                          <a:latin typeface="Times New Roman" panose="02020603050405020304" pitchFamily="18" charset="0"/>
                          <a:ea typeface="+mn-ea"/>
                          <a:cs typeface="Times New Roman" panose="02020603050405020304" pitchFamily="18" charset="0"/>
                        </a:rPr>
                        <a:t>2.5</a:t>
                      </a:r>
                      <a:r>
                        <a:rPr lang="zh-CN" altLang="zh-CN" sz="2000" kern="1200" dirty="0">
                          <a:solidFill>
                            <a:schemeClr val="tx1"/>
                          </a:solidFill>
                          <a:effectLst/>
                          <a:latin typeface="Times New Roman" panose="02020603050405020304" pitchFamily="18" charset="0"/>
                          <a:ea typeface="+mn-ea"/>
                          <a:cs typeface="Times New Roman" panose="02020603050405020304" pitchFamily="18" charset="0"/>
                        </a:rPr>
                        <a:t>×</a:t>
                      </a:r>
                      <a:r>
                        <a:rPr lang="en-US" altLang="zh-CN" sz="2000" kern="1200" dirty="0">
                          <a:solidFill>
                            <a:schemeClr val="tx1"/>
                          </a:solidFill>
                          <a:effectLst/>
                          <a:latin typeface="Times New Roman" panose="02020603050405020304" pitchFamily="18" charset="0"/>
                          <a:ea typeface="+mn-ea"/>
                          <a:cs typeface="Times New Roman" panose="02020603050405020304" pitchFamily="18" charset="0"/>
                        </a:rPr>
                        <a:t>2</a:t>
                      </a:r>
                      <a:endParaRPr lang="zh-CN" altLang="zh-CN" sz="200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marL="0" algn="ctr" defTabSz="914400" rtl="0" eaLnBrk="1" latinLnBrk="0" hangingPunct="1">
                        <a:spcBef>
                          <a:spcPts val="240"/>
                        </a:spcBef>
                        <a:spcAft>
                          <a:spcPts val="240"/>
                        </a:spcAft>
                      </a:pPr>
                      <a:r>
                        <a:rPr lang="en-US" altLang="zh-CN" sz="180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CARBO_ACT International </a:t>
                      </a:r>
                      <a:endParaRPr lang="zh-CN" altLang="zh-CN" sz="1800" kern="1200" dirty="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9"/>
                  </a:ext>
                </a:extLst>
              </a:tr>
              <a:tr h="347581">
                <a:tc>
                  <a:txBody>
                    <a:bodyPr/>
                    <a:lstStyle/>
                    <a:p>
                      <a:pPr algn="l"/>
                      <a:r>
                        <a:rPr lang="en-US" altLang="zh-CN" sz="2000" kern="1200" dirty="0">
                          <a:solidFill>
                            <a:schemeClr val="tx1"/>
                          </a:solidFill>
                          <a:effectLst/>
                          <a:latin typeface="Times New Roman" panose="02020603050405020304" pitchFamily="18" charset="0"/>
                          <a:ea typeface="+mn-ea"/>
                          <a:cs typeface="Times New Roman" panose="02020603050405020304" pitchFamily="18" charset="0"/>
                        </a:rPr>
                        <a:t>System leakage rate</a:t>
                      </a:r>
                      <a:endParaRPr lang="zh-CN" altLang="en-US" sz="200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800" kern="1200" dirty="0">
                          <a:solidFill>
                            <a:schemeClr val="tx1"/>
                          </a:solidFill>
                          <a:effectLst/>
                          <a:latin typeface="Times New Roman" panose="02020603050405020304" pitchFamily="18" charset="0"/>
                          <a:ea typeface="+mn-ea"/>
                          <a:cs typeface="Times New Roman" panose="02020603050405020304" pitchFamily="18" charset="0"/>
                        </a:rPr>
                        <a:t>&lt; </a:t>
                      </a:r>
                      <a:r>
                        <a:rPr lang="en-US" altLang="zh-CN" sz="1800" dirty="0">
                          <a:effectLst/>
                          <a:latin typeface="Times New Roman" panose="02020603050405020304" pitchFamily="18" charset="0"/>
                          <a:cs typeface="Times New Roman" panose="02020603050405020304" pitchFamily="18" charset="0"/>
                        </a:rPr>
                        <a:t>10-7 </a:t>
                      </a:r>
                      <a:r>
                        <a:rPr lang="en-US" altLang="zh-CN" sz="1800" dirty="0" err="1">
                          <a:effectLst/>
                          <a:latin typeface="Times New Roman" panose="02020603050405020304" pitchFamily="18" charset="0"/>
                          <a:cs typeface="Times New Roman" panose="02020603050405020304" pitchFamily="18" charset="0"/>
                        </a:rPr>
                        <a:t>mbar</a:t>
                      </a:r>
                      <a:r>
                        <a:rPr lang="en-US" altLang="zh-CN" sz="1800" b="1" baseline="30000" dirty="0" err="1">
                          <a:solidFill>
                            <a:schemeClr val="tx1"/>
                          </a:solidFill>
                          <a:latin typeface="微软雅黑" panose="020B0503020204020204" pitchFamily="34" charset="-122"/>
                          <a:ea typeface="微软雅黑" panose="020B0503020204020204" pitchFamily="34" charset="-122"/>
                        </a:rPr>
                        <a:t>·</a:t>
                      </a:r>
                      <a:r>
                        <a:rPr lang="en-US" altLang="zh-CN" sz="1800" dirty="0" err="1">
                          <a:effectLst/>
                          <a:latin typeface="Times New Roman" panose="02020603050405020304" pitchFamily="18" charset="0"/>
                          <a:cs typeface="Times New Roman" panose="02020603050405020304" pitchFamily="18" charset="0"/>
                        </a:rPr>
                        <a:t>l</a:t>
                      </a:r>
                      <a:r>
                        <a:rPr lang="en-US" altLang="zh-CN" sz="1800" dirty="0">
                          <a:effectLst/>
                          <a:latin typeface="Times New Roman" panose="02020603050405020304" pitchFamily="18" charset="0"/>
                          <a:cs typeface="Times New Roman" panose="02020603050405020304" pitchFamily="18" charset="0"/>
                        </a:rPr>
                        <a:t>/s</a:t>
                      </a:r>
                      <a:endParaRPr lang="zh-CN" altLang="zh-CN" sz="1800" dirty="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endParaRPr lang="zh-CN" altLang="en-US" sz="1800" dirty="0">
                        <a:latin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0"/>
                  </a:ext>
                </a:extLst>
              </a:tr>
              <a:tr h="347581">
                <a:tc>
                  <a:txBody>
                    <a:bodyPr/>
                    <a:lstStyle/>
                    <a:p>
                      <a:pPr algn="l">
                        <a:spcBef>
                          <a:spcPts val="240"/>
                        </a:spcBef>
                        <a:spcAft>
                          <a:spcPts val="240"/>
                        </a:spcAft>
                      </a:pPr>
                      <a:r>
                        <a:rPr lang="en-US" altLang="zh-CN" sz="2000" dirty="0">
                          <a:effectLst/>
                          <a:latin typeface="Times New Roman" panose="02020603050405020304" pitchFamily="18" charset="0"/>
                          <a:ea typeface="+mn-ea"/>
                          <a:cs typeface="Times New Roman" panose="02020603050405020304" pitchFamily="18" charset="0"/>
                        </a:rPr>
                        <a:t>Electric</a:t>
                      </a:r>
                      <a:r>
                        <a:rPr lang="en-US" altLang="zh-CN" sz="2000" baseline="0" dirty="0">
                          <a:effectLst/>
                          <a:latin typeface="Times New Roman" panose="02020603050405020304" pitchFamily="18" charset="0"/>
                          <a:ea typeface="+mn-ea"/>
                          <a:cs typeface="Times New Roman" panose="02020603050405020304" pitchFamily="18" charset="0"/>
                        </a:rPr>
                        <a:t> Power</a:t>
                      </a:r>
                      <a:endParaRPr lang="zh-CN" sz="2000" dirty="0">
                        <a:effectLst/>
                        <a:latin typeface="Times New Roman" panose="02020603050405020304" pitchFamily="18" charset="0"/>
                        <a:ea typeface="Arial Unicode MS" pitchFamily="34" charset="-122"/>
                        <a:cs typeface="Times New Roman" panose="02020603050405020304" pitchFamily="18" charset="0"/>
                      </a:endParaRPr>
                    </a:p>
                  </a:txBody>
                  <a:tcPr marL="68580" marR="68580" marT="0" marB="0" anchor="ctr"/>
                </a:tc>
                <a:tc>
                  <a:txBody>
                    <a:bodyPr/>
                    <a:lstStyle/>
                    <a:p>
                      <a:pPr algn="ctr">
                        <a:spcBef>
                          <a:spcPts val="240"/>
                        </a:spcBef>
                        <a:spcAft>
                          <a:spcPts val="240"/>
                        </a:spcAft>
                      </a:pPr>
                      <a:r>
                        <a:rPr lang="en-US" sz="2000" dirty="0">
                          <a:effectLst/>
                          <a:latin typeface="Times New Roman" panose="02020603050405020304" pitchFamily="18" charset="0"/>
                          <a:cs typeface="Times New Roman" panose="02020603050405020304" pitchFamily="18" charset="0"/>
                        </a:rPr>
                        <a:t>&lt; </a:t>
                      </a:r>
                      <a:r>
                        <a:rPr lang="en-US" sz="1800" kern="1200" dirty="0">
                          <a:solidFill>
                            <a:schemeClr val="tx1"/>
                          </a:solidFill>
                          <a:effectLst/>
                          <a:latin typeface="Times New Roman" panose="02020603050405020304" pitchFamily="18" charset="0"/>
                          <a:ea typeface="+mn-ea"/>
                          <a:cs typeface="Times New Roman" panose="02020603050405020304" pitchFamily="18" charset="0"/>
                        </a:rPr>
                        <a:t>12kW</a:t>
                      </a:r>
                      <a:endParaRPr lang="zh-CN" sz="180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algn="ctr">
                        <a:spcBef>
                          <a:spcPts val="240"/>
                        </a:spcBef>
                        <a:spcAft>
                          <a:spcPts val="240"/>
                        </a:spcAft>
                      </a:pPr>
                      <a:r>
                        <a:rPr lang="en-US" sz="2000" dirty="0">
                          <a:effectLst/>
                          <a:latin typeface="Times New Roman" panose="02020603050405020304" pitchFamily="18" charset="0"/>
                          <a:cs typeface="Times New Roman" panose="02020603050405020304" pitchFamily="18" charset="0"/>
                        </a:rPr>
                        <a:t> </a:t>
                      </a:r>
                      <a:endParaRPr lang="zh-CN" sz="2000" dirty="0">
                        <a:effectLst/>
                        <a:latin typeface="Times New Roman" panose="02020603050405020304" pitchFamily="18" charset="0"/>
                        <a:ea typeface="Arial Unicode MS" pitchFamily="34"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11"/>
                  </a:ext>
                </a:extLst>
              </a:tr>
            </a:tbl>
          </a:graphicData>
        </a:graphic>
      </p:graphicFrame>
      <p:sp>
        <p:nvSpPr>
          <p:cNvPr id="42046" name="矩形 27"/>
          <p:cNvSpPr/>
          <p:nvPr/>
        </p:nvSpPr>
        <p:spPr>
          <a:xfrm>
            <a:off x="4645026" y="966789"/>
            <a:ext cx="2720975" cy="377825"/>
          </a:xfrm>
          <a:prstGeom prst="rect">
            <a:avLst/>
          </a:prstGeom>
          <a:noFill/>
          <a:ln w="9525">
            <a:noFill/>
          </a:ln>
        </p:spPr>
        <p:txBody>
          <a:bodyPr lIns="68577" tIns="34289" rIns="68577" bIns="34289">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gn="ctr" eaLnBrk="1" hangingPunct="1">
              <a:lnSpc>
                <a:spcPct val="100000"/>
              </a:lnSpc>
              <a:spcBef>
                <a:spcPct val="0"/>
              </a:spcBef>
              <a:buNone/>
            </a:pPr>
            <a:r>
              <a:rPr lang="en-US" altLang="zh-CN" sz="2000" dirty="0">
                <a:latin typeface="微软雅黑" panose="020B0503020204020204" pitchFamily="34" charset="-122"/>
                <a:ea typeface="微软雅黑" panose="020B0503020204020204" pitchFamily="34" charset="-122"/>
              </a:rPr>
              <a:t>Design Parameter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直接连接符 8"/>
          <p:cNvCxnSpPr>
            <a:cxnSpLocks/>
          </p:cNvCxnSpPr>
          <p:nvPr/>
        </p:nvCxnSpPr>
        <p:spPr>
          <a:xfrm>
            <a:off x="265471" y="792163"/>
            <a:ext cx="1135625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7651" name="文本框 1"/>
          <p:cNvSpPr txBox="1"/>
          <p:nvPr/>
        </p:nvSpPr>
        <p:spPr>
          <a:xfrm>
            <a:off x="265471" y="255304"/>
            <a:ext cx="4201791" cy="52322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eaLnBrk="1" hangingPunct="1">
              <a:lnSpc>
                <a:spcPct val="100000"/>
              </a:lnSpc>
              <a:spcBef>
                <a:spcPct val="0"/>
              </a:spcBef>
              <a:buNone/>
            </a:pPr>
            <a:r>
              <a:rPr lang="en-US" altLang="zh-CN" dirty="0"/>
              <a:t>JUNO cleaning requirement</a:t>
            </a:r>
            <a:endParaRPr lang="zh-CN" altLang="en-US" dirty="0"/>
          </a:p>
        </p:txBody>
      </p:sp>
      <p:sp>
        <p:nvSpPr>
          <p:cNvPr id="27654" name="灯片编号占位符 23"/>
          <p:cNvSpPr txBox="1">
            <a:spLocks noGrp="1"/>
          </p:cNvSpPr>
          <p:nvPr>
            <p:ph type="sldNum" sz="quarter" idx="12"/>
          </p:nvPr>
        </p:nvSpPr>
        <p:spPr>
          <a:noFill/>
          <a:ln>
            <a:noFill/>
          </a:ln>
        </p:spPr>
        <p:txBody>
          <a:bodyPr anchor="ctr" anchorCtr="0"/>
          <a:lstStyle/>
          <a:p>
            <a:pPr eaLnBrk="1" hangingPunct="1"/>
            <a:fld id="{9A0DB2DC-4C9A-4742-B13C-FB6460FD3503}" type="slidenum">
              <a:rPr lang="zh-CN" altLang="en-US" dirty="0"/>
              <a:pPr eaLnBrk="1" hangingPunct="1"/>
              <a:t>17</a:t>
            </a:fld>
            <a:endParaRPr lang="zh-CN" altLang="en-US" dirty="0"/>
          </a:p>
        </p:txBody>
      </p:sp>
      <p:pic>
        <p:nvPicPr>
          <p:cNvPr id="27655" name="Picture 9"/>
          <p:cNvPicPr>
            <a:picLocks noChangeAspect="1"/>
          </p:cNvPicPr>
          <p:nvPr/>
        </p:nvPicPr>
        <p:blipFill>
          <a:blip r:embed="rId3"/>
          <a:stretch>
            <a:fillRect/>
          </a:stretch>
        </p:blipFill>
        <p:spPr>
          <a:xfrm>
            <a:off x="10910171" y="69849"/>
            <a:ext cx="652462" cy="608013"/>
          </a:xfrm>
          <a:prstGeom prst="rect">
            <a:avLst/>
          </a:prstGeom>
          <a:noFill/>
          <a:ln w="9525">
            <a:noFill/>
          </a:ln>
        </p:spPr>
      </p:pic>
      <p:pic>
        <p:nvPicPr>
          <p:cNvPr id="27656" name="Picture 2" descr="http://www.ihep.cas.cn/cxwh/yjsbs/200907/W020090722524685304150.jpg"/>
          <p:cNvPicPr>
            <a:picLocks noChangeAspect="1"/>
          </p:cNvPicPr>
          <p:nvPr/>
        </p:nvPicPr>
        <p:blipFill>
          <a:blip r:embed="rId4"/>
          <a:stretch>
            <a:fillRect/>
          </a:stretch>
        </p:blipFill>
        <p:spPr>
          <a:xfrm>
            <a:off x="9793134" y="0"/>
            <a:ext cx="881063" cy="592137"/>
          </a:xfrm>
          <a:prstGeom prst="rect">
            <a:avLst/>
          </a:prstGeom>
          <a:noFill/>
          <a:ln w="9525">
            <a:noFill/>
          </a:ln>
        </p:spPr>
      </p:pic>
      <p:sp>
        <p:nvSpPr>
          <p:cNvPr id="27658" name="矩形 1"/>
          <p:cNvSpPr/>
          <p:nvPr/>
        </p:nvSpPr>
        <p:spPr>
          <a:xfrm>
            <a:off x="265471" y="929127"/>
            <a:ext cx="4857750" cy="5262979"/>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342900" indent="-342900" eaLnBrk="1" fontAlgn="auto" hangingPunct="1">
              <a:lnSpc>
                <a:spcPct val="100000"/>
              </a:lnSpc>
              <a:spcBef>
                <a:spcPts val="0"/>
              </a:spcBef>
              <a:spcAft>
                <a:spcPts val="0"/>
              </a:spcAft>
              <a:buFont typeface="Wingdings" panose="05000000000000000000" pitchFamily="2" charset="2"/>
              <a:buChar char="Ø"/>
              <a:defRPr/>
            </a:pPr>
            <a:r>
              <a:rPr lang="en-US" altLang="zh-CN" sz="2400" dirty="0">
                <a:latin typeface="Calibri" panose="020F0502020204030204" pitchFamily="34" charset="0"/>
                <a:ea typeface="宋体" panose="02010600030101010101" pitchFamily="2" charset="-122"/>
              </a:rPr>
              <a:t>Resistivity test (Delta 4MO)</a:t>
            </a:r>
          </a:p>
          <a:p>
            <a:pPr marL="342900" indent="-342900" eaLnBrk="1" fontAlgn="auto" hangingPunct="1">
              <a:lnSpc>
                <a:spcPct val="100000"/>
              </a:lnSpc>
              <a:spcBef>
                <a:spcPts val="0"/>
              </a:spcBef>
              <a:spcAft>
                <a:spcPts val="0"/>
              </a:spcAft>
              <a:buFont typeface="Wingdings" panose="05000000000000000000" pitchFamily="2" charset="2"/>
              <a:buChar char="Ø"/>
              <a:defRPr/>
            </a:pPr>
            <a:r>
              <a:rPr lang="zh-CN" altLang="en-US" sz="2400" dirty="0">
                <a:latin typeface="Calibri" panose="020F0502020204030204" pitchFamily="34" charset="0"/>
                <a:ea typeface="宋体" panose="02010600030101010101" pitchFamily="2" charset="-122"/>
              </a:rPr>
              <a:t>PH</a:t>
            </a:r>
            <a:r>
              <a:rPr lang="en-US" altLang="zh-CN" sz="2400" dirty="0">
                <a:latin typeface="Calibri" panose="020F0502020204030204" pitchFamily="34" charset="0"/>
                <a:ea typeface="宋体" panose="02010600030101010101" pitchFamily="2" charset="-122"/>
              </a:rPr>
              <a:t> test</a:t>
            </a:r>
          </a:p>
          <a:p>
            <a:pPr marL="342900" indent="-342900" eaLnBrk="1" fontAlgn="auto" hangingPunct="1">
              <a:lnSpc>
                <a:spcPct val="100000"/>
              </a:lnSpc>
              <a:spcBef>
                <a:spcPts val="0"/>
              </a:spcBef>
              <a:spcAft>
                <a:spcPts val="0"/>
              </a:spcAft>
              <a:buFont typeface="Wingdings" panose="05000000000000000000" pitchFamily="2" charset="2"/>
              <a:buChar char="Ø"/>
              <a:defRPr/>
            </a:pPr>
            <a:r>
              <a:rPr lang="en-US" altLang="zh-CN" sz="2400" dirty="0">
                <a:latin typeface="Calibri" panose="020F0502020204030204" pitchFamily="34" charset="0"/>
                <a:ea typeface="宋体" panose="02010600030101010101" pitchFamily="2" charset="-122"/>
              </a:rPr>
              <a:t>Visual inspection</a:t>
            </a:r>
          </a:p>
          <a:p>
            <a:pPr marL="342900" indent="-342900" eaLnBrk="1" fontAlgn="auto" hangingPunct="1">
              <a:lnSpc>
                <a:spcPct val="100000"/>
              </a:lnSpc>
              <a:spcBef>
                <a:spcPts val="0"/>
              </a:spcBef>
              <a:spcAft>
                <a:spcPts val="0"/>
              </a:spcAft>
              <a:buFont typeface="Wingdings" panose="05000000000000000000" pitchFamily="2" charset="2"/>
              <a:buChar char="Ø"/>
              <a:defRPr/>
            </a:pPr>
            <a:r>
              <a:rPr lang="en-US" altLang="zh-CN" sz="2400" dirty="0">
                <a:latin typeface="Calibri" panose="020F0502020204030204" pitchFamily="34" charset="0"/>
                <a:ea typeface="宋体" panose="02010600030101010101" pitchFamily="2" charset="-122"/>
              </a:rPr>
              <a:t>White cloth inspection</a:t>
            </a:r>
          </a:p>
          <a:p>
            <a:pPr marL="342900" indent="-342900" eaLnBrk="1" fontAlgn="auto" hangingPunct="1">
              <a:lnSpc>
                <a:spcPct val="100000"/>
              </a:lnSpc>
              <a:spcBef>
                <a:spcPts val="0"/>
              </a:spcBef>
              <a:spcAft>
                <a:spcPts val="0"/>
              </a:spcAft>
              <a:buFont typeface="Wingdings" panose="05000000000000000000" pitchFamily="2" charset="2"/>
              <a:buChar char="Ø"/>
              <a:defRPr/>
            </a:pPr>
            <a:r>
              <a:rPr lang="en-US" altLang="zh-CN" sz="2400" dirty="0">
                <a:latin typeface="Calibri" panose="020F0502020204030204" pitchFamily="34" charset="0"/>
                <a:ea typeface="宋体" panose="02010600030101010101" pitchFamily="2" charset="-122"/>
              </a:rPr>
              <a:t>Ultraviolet light </a:t>
            </a:r>
          </a:p>
          <a:p>
            <a:pPr marL="342900" indent="-342900" eaLnBrk="1" fontAlgn="auto" hangingPunct="1">
              <a:lnSpc>
                <a:spcPct val="100000"/>
              </a:lnSpc>
              <a:spcBef>
                <a:spcPts val="0"/>
              </a:spcBef>
              <a:spcAft>
                <a:spcPts val="0"/>
              </a:spcAft>
              <a:buFont typeface="Wingdings" panose="05000000000000000000" pitchFamily="2" charset="2"/>
              <a:buChar char="Ø"/>
              <a:defRPr/>
            </a:pPr>
            <a:r>
              <a:rPr lang="en-US" altLang="zh-CN" sz="2400" dirty="0">
                <a:latin typeface="Calibri" panose="020F0502020204030204" pitchFamily="34" charset="0"/>
                <a:ea typeface="宋体" panose="02010600030101010101" pitchFamily="2" charset="-122"/>
              </a:rPr>
              <a:t>Endoscopic inspection</a:t>
            </a:r>
          </a:p>
          <a:p>
            <a:pPr marL="342900" indent="-342900" eaLnBrk="1" fontAlgn="auto" hangingPunct="1">
              <a:lnSpc>
                <a:spcPct val="100000"/>
              </a:lnSpc>
              <a:spcBef>
                <a:spcPts val="0"/>
              </a:spcBef>
              <a:spcAft>
                <a:spcPts val="0"/>
              </a:spcAft>
              <a:buFont typeface="Wingdings" panose="05000000000000000000" pitchFamily="2" charset="2"/>
              <a:buChar char="Ø"/>
              <a:defRPr/>
            </a:pPr>
            <a:r>
              <a:rPr lang="en-US" altLang="zh-CN" sz="2400" dirty="0">
                <a:latin typeface="Calibri" panose="020F0502020204030204" pitchFamily="34" charset="0"/>
                <a:ea typeface="宋体" panose="02010600030101010101" pitchFamily="2" charset="-122"/>
              </a:rPr>
              <a:t>Blue point test</a:t>
            </a:r>
          </a:p>
          <a:p>
            <a:pPr marL="342900" indent="-342900" eaLnBrk="1" fontAlgn="auto" hangingPunct="1">
              <a:lnSpc>
                <a:spcPct val="100000"/>
              </a:lnSpc>
              <a:spcBef>
                <a:spcPts val="0"/>
              </a:spcBef>
              <a:spcAft>
                <a:spcPts val="0"/>
              </a:spcAft>
              <a:buFont typeface="Wingdings" panose="05000000000000000000" pitchFamily="2" charset="2"/>
              <a:buChar char="Ø"/>
              <a:defRPr/>
            </a:pPr>
            <a:r>
              <a:rPr lang="en-US" altLang="zh-CN" sz="2400" dirty="0">
                <a:latin typeface="Calibri" panose="020F0502020204030204" pitchFamily="34" charset="0"/>
                <a:ea typeface="宋体" panose="02010600030101010101" pitchFamily="2" charset="-122"/>
              </a:rPr>
              <a:t>Surface roughness test </a:t>
            </a:r>
            <a:r>
              <a:rPr lang="zh-CN" altLang="en-US" sz="2400" dirty="0">
                <a:latin typeface="Calibri" panose="020F0502020204030204" pitchFamily="34" charset="0"/>
                <a:ea typeface="宋体" panose="02010600030101010101" pitchFamily="2" charset="-122"/>
              </a:rPr>
              <a:t>Ra≤0.4µm</a:t>
            </a:r>
            <a:endParaRPr lang="en-US" altLang="zh-CN" sz="2400" dirty="0">
              <a:latin typeface="Calibri" panose="020F0502020204030204" pitchFamily="34" charset="0"/>
              <a:ea typeface="宋体" panose="02010600030101010101" pitchFamily="2" charset="-122"/>
            </a:endParaRPr>
          </a:p>
          <a:p>
            <a:pPr marL="342900" indent="-342900" eaLnBrk="1" fontAlgn="auto" hangingPunct="1">
              <a:lnSpc>
                <a:spcPct val="100000"/>
              </a:lnSpc>
              <a:spcBef>
                <a:spcPts val="0"/>
              </a:spcBef>
              <a:spcAft>
                <a:spcPts val="0"/>
              </a:spcAft>
              <a:buFont typeface="Wingdings" panose="05000000000000000000" pitchFamily="2" charset="2"/>
              <a:buChar char="Ø"/>
              <a:defRPr/>
            </a:pPr>
            <a:r>
              <a:rPr lang="en-US" altLang="zh-CN" sz="2400" dirty="0">
                <a:latin typeface="Calibri" panose="020F0502020204030204" pitchFamily="34" charset="0"/>
                <a:ea typeface="宋体" panose="02010600030101010101" pitchFamily="2" charset="-122"/>
              </a:rPr>
              <a:t>Particle counter test in washed water  </a:t>
            </a:r>
            <a:r>
              <a:rPr lang="zh-CN" altLang="en-US" sz="2400" dirty="0">
                <a:latin typeface="Calibri" panose="020F0502020204030204" pitchFamily="34" charset="0"/>
                <a:ea typeface="宋体" panose="02010600030101010101" pitchFamily="2" charset="-122"/>
              </a:rPr>
              <a:t>Level 50</a:t>
            </a:r>
            <a:endParaRPr lang="en-US" altLang="zh-CN" sz="2400" dirty="0">
              <a:latin typeface="Calibri" panose="020F0502020204030204" pitchFamily="34" charset="0"/>
              <a:ea typeface="宋体" panose="02010600030101010101" pitchFamily="2" charset="-122"/>
            </a:endParaRPr>
          </a:p>
          <a:p>
            <a:pPr marL="342900" indent="-342900" eaLnBrk="1" fontAlgn="auto" hangingPunct="1">
              <a:lnSpc>
                <a:spcPct val="100000"/>
              </a:lnSpc>
              <a:spcBef>
                <a:spcPts val="0"/>
              </a:spcBef>
              <a:spcAft>
                <a:spcPts val="0"/>
              </a:spcAft>
              <a:buFont typeface="Wingdings" panose="05000000000000000000" pitchFamily="2" charset="2"/>
              <a:buChar char="Ø"/>
              <a:defRPr/>
            </a:pPr>
            <a:r>
              <a:rPr lang="en-US" altLang="zh-CN" sz="2400" dirty="0">
                <a:latin typeface="Calibri" panose="020F0502020204030204" pitchFamily="34" charset="0"/>
                <a:ea typeface="宋体" panose="02010600030101010101" pitchFamily="2" charset="-122"/>
              </a:rPr>
              <a:t>Absorption spectroscopy</a:t>
            </a:r>
          </a:p>
          <a:p>
            <a:pPr marL="342900" indent="-342900" eaLnBrk="1" fontAlgn="auto" hangingPunct="1">
              <a:lnSpc>
                <a:spcPct val="100000"/>
              </a:lnSpc>
              <a:spcBef>
                <a:spcPts val="0"/>
              </a:spcBef>
              <a:spcAft>
                <a:spcPts val="0"/>
              </a:spcAft>
              <a:buFont typeface="Wingdings" panose="05000000000000000000" pitchFamily="2" charset="2"/>
              <a:buChar char="Ø"/>
              <a:defRPr/>
            </a:pPr>
            <a:r>
              <a:rPr lang="en-US" altLang="zh-CN" sz="2400" dirty="0">
                <a:latin typeface="Calibri" panose="020F0502020204030204" pitchFamily="34" charset="0"/>
                <a:ea typeface="宋体" panose="02010600030101010101" pitchFamily="2" charset="-122"/>
              </a:rPr>
              <a:t>ICP-MS measure the U/Th in washed water, residual particle  content U/Th˂0.1ppt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76981" y="738890"/>
            <a:ext cx="11915416" cy="45719"/>
          </a:xfrm>
          <a:prstGeom prst="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49155" name="灯片编号占位符 6"/>
          <p:cNvSpPr txBox="1">
            <a:spLocks noGrp="1"/>
          </p:cNvSpPr>
          <p:nvPr>
            <p:ph type="sldNum" sz="quarter" idx="12"/>
          </p:nvPr>
        </p:nvSpPr>
        <p:spPr>
          <a:noFill/>
          <a:ln>
            <a:noFill/>
          </a:ln>
        </p:spPr>
        <p:txBody>
          <a:bodyPr anchor="ctr" anchorCtr="0"/>
          <a:lstStyle/>
          <a:p>
            <a:pPr eaLnBrk="1" hangingPunct="1"/>
            <a:fld id="{9A0DB2DC-4C9A-4742-B13C-FB6460FD3503}" type="slidenum">
              <a:rPr lang="zh-CN" altLang="en-US" dirty="0"/>
              <a:pPr eaLnBrk="1" hangingPunct="1"/>
              <a:t>18</a:t>
            </a:fld>
            <a:endParaRPr lang="zh-CN" altLang="en-US" dirty="0"/>
          </a:p>
        </p:txBody>
      </p:sp>
      <p:pic>
        <p:nvPicPr>
          <p:cNvPr id="49157" name="Picture 9"/>
          <p:cNvPicPr>
            <a:picLocks noChangeAspect="1"/>
          </p:cNvPicPr>
          <p:nvPr/>
        </p:nvPicPr>
        <p:blipFill>
          <a:blip r:embed="rId3"/>
          <a:stretch>
            <a:fillRect/>
          </a:stretch>
        </p:blipFill>
        <p:spPr>
          <a:xfrm>
            <a:off x="11353800" y="65089"/>
            <a:ext cx="652463" cy="608012"/>
          </a:xfrm>
          <a:prstGeom prst="rect">
            <a:avLst/>
          </a:prstGeom>
          <a:noFill/>
          <a:ln w="9525">
            <a:noFill/>
          </a:ln>
        </p:spPr>
      </p:pic>
      <p:pic>
        <p:nvPicPr>
          <p:cNvPr id="49158" name="Picture 2" descr="http://www.ihep.cas.cn/cxwh/yjsbs/200907/W020090722524685304150.jpg"/>
          <p:cNvPicPr>
            <a:picLocks noChangeAspect="1"/>
          </p:cNvPicPr>
          <p:nvPr/>
        </p:nvPicPr>
        <p:blipFill>
          <a:blip r:embed="rId4"/>
          <a:stretch>
            <a:fillRect/>
          </a:stretch>
        </p:blipFill>
        <p:spPr>
          <a:xfrm>
            <a:off x="9067801" y="65089"/>
            <a:ext cx="881063" cy="592137"/>
          </a:xfrm>
          <a:prstGeom prst="rect">
            <a:avLst/>
          </a:prstGeom>
          <a:noFill/>
          <a:ln w="9525">
            <a:noFill/>
          </a:ln>
        </p:spPr>
      </p:pic>
      <p:sp>
        <p:nvSpPr>
          <p:cNvPr id="49159" name="文本框 1"/>
          <p:cNvSpPr txBox="1"/>
          <p:nvPr/>
        </p:nvSpPr>
        <p:spPr>
          <a:xfrm>
            <a:off x="99603" y="239143"/>
            <a:ext cx="5322887" cy="52387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gn="ctr" eaLnBrk="1" hangingPunct="1">
              <a:lnSpc>
                <a:spcPct val="100000"/>
              </a:lnSpc>
              <a:spcBef>
                <a:spcPct val="0"/>
              </a:spcBef>
              <a:buNone/>
            </a:pPr>
            <a:r>
              <a:rPr lang="en-US" altLang="zh-CN" dirty="0"/>
              <a:t>Detector detection limit calculation</a:t>
            </a:r>
          </a:p>
        </p:txBody>
      </p:sp>
      <p:pic>
        <p:nvPicPr>
          <p:cNvPr id="5" name="图片 4">
            <a:extLst>
              <a:ext uri="{FF2B5EF4-FFF2-40B4-BE49-F238E27FC236}">
                <a16:creationId xmlns:a16="http://schemas.microsoft.com/office/drawing/2014/main" id="{F801A5CA-C23D-4C5A-B168-465B456255C3}"/>
              </a:ext>
            </a:extLst>
          </p:cNvPr>
          <p:cNvPicPr>
            <a:picLocks noChangeAspect="1"/>
          </p:cNvPicPr>
          <p:nvPr/>
        </p:nvPicPr>
        <p:blipFill>
          <a:blip r:embed="rId5"/>
          <a:stretch>
            <a:fillRect/>
          </a:stretch>
        </p:blipFill>
        <p:spPr>
          <a:xfrm>
            <a:off x="99603" y="1014503"/>
            <a:ext cx="7803556" cy="429805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文本框 1"/>
          <p:cNvSpPr txBox="1"/>
          <p:nvPr/>
        </p:nvSpPr>
        <p:spPr>
          <a:xfrm>
            <a:off x="391424" y="337919"/>
            <a:ext cx="1107996" cy="646331"/>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eaLnBrk="1" hangingPunct="1">
              <a:lnSpc>
                <a:spcPct val="100000"/>
              </a:lnSpc>
              <a:spcBef>
                <a:spcPct val="0"/>
              </a:spcBef>
              <a:buNone/>
            </a:pPr>
            <a:r>
              <a:rPr lang="zh-CN" altLang="en-US" sz="3600" dirty="0"/>
              <a:t>目录</a:t>
            </a:r>
          </a:p>
        </p:txBody>
      </p:sp>
      <p:sp>
        <p:nvSpPr>
          <p:cNvPr id="6147" name="文本框 2"/>
          <p:cNvSpPr txBox="1"/>
          <p:nvPr/>
        </p:nvSpPr>
        <p:spPr>
          <a:xfrm>
            <a:off x="391424" y="1366897"/>
            <a:ext cx="8134350" cy="2062103"/>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342900" indent="-342900" eaLnBrk="1" hangingPunct="1">
              <a:lnSpc>
                <a:spcPct val="100000"/>
              </a:lnSpc>
              <a:spcBef>
                <a:spcPct val="0"/>
              </a:spcBef>
              <a:buFont typeface="Calibri Light" panose="020F0302020204030204" pitchFamily="34" charset="0"/>
              <a:buAutoNum type="arabicPeriod"/>
            </a:pPr>
            <a:r>
              <a:rPr lang="zh-CN" altLang="en-US" sz="3200" dirty="0"/>
              <a:t>简介</a:t>
            </a:r>
            <a:endParaRPr lang="en-US" altLang="zh-CN" sz="3200" dirty="0"/>
          </a:p>
          <a:p>
            <a:pPr marL="342900" indent="-342900" eaLnBrk="1" hangingPunct="1">
              <a:lnSpc>
                <a:spcPct val="100000"/>
              </a:lnSpc>
              <a:spcBef>
                <a:spcPct val="0"/>
              </a:spcBef>
              <a:buFont typeface="Calibri Light" panose="020F0302020204030204" pitchFamily="34" charset="0"/>
              <a:buAutoNum type="arabicPeriod"/>
            </a:pPr>
            <a:r>
              <a:rPr lang="zh-CN" altLang="en-US" sz="3200" dirty="0"/>
              <a:t>高纯氮装置</a:t>
            </a:r>
            <a:r>
              <a:rPr lang="en-US" altLang="zh-CN" sz="3200" dirty="0"/>
              <a:t> </a:t>
            </a:r>
          </a:p>
          <a:p>
            <a:pPr marL="342900" indent="-342900" eaLnBrk="1" hangingPunct="1">
              <a:lnSpc>
                <a:spcPct val="100000"/>
              </a:lnSpc>
              <a:spcBef>
                <a:spcPct val="0"/>
              </a:spcBef>
              <a:buFont typeface="Calibri Light" panose="020F0302020204030204" pitchFamily="34" charset="0"/>
              <a:buAutoNum type="arabicPeriod"/>
            </a:pPr>
            <a:r>
              <a:rPr lang="zh-CN" altLang="en-US" sz="3200" dirty="0"/>
              <a:t>氡测量系统</a:t>
            </a:r>
            <a:endParaRPr lang="en-US" altLang="zh-CN" sz="3200" dirty="0"/>
          </a:p>
          <a:p>
            <a:pPr marL="342900" indent="-342900" eaLnBrk="1" hangingPunct="1">
              <a:lnSpc>
                <a:spcPct val="100000"/>
              </a:lnSpc>
              <a:spcBef>
                <a:spcPct val="0"/>
              </a:spcBef>
              <a:buFont typeface="Calibri Light" panose="020F0302020204030204" pitchFamily="34" charset="0"/>
              <a:buAutoNum type="arabicPeriod"/>
            </a:pPr>
            <a:r>
              <a:rPr lang="zh-CN" altLang="en-US" sz="3200" dirty="0"/>
              <a:t>结果</a:t>
            </a:r>
            <a:endParaRPr lang="en-US" altLang="zh-CN" sz="3200" dirty="0"/>
          </a:p>
        </p:txBody>
      </p:sp>
      <p:cxnSp>
        <p:nvCxnSpPr>
          <p:cNvPr id="5" name="直接连接符 4"/>
          <p:cNvCxnSpPr>
            <a:cxnSpLocks/>
          </p:cNvCxnSpPr>
          <p:nvPr/>
        </p:nvCxnSpPr>
        <p:spPr>
          <a:xfrm>
            <a:off x="471948" y="1103313"/>
            <a:ext cx="1152586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6150" name="灯片编号占位符 8"/>
          <p:cNvSpPr txBox="1">
            <a:spLocks noGrp="1"/>
          </p:cNvSpPr>
          <p:nvPr>
            <p:ph type="sldNum" sz="quarter" idx="12"/>
          </p:nvPr>
        </p:nvSpPr>
        <p:spPr>
          <a:noFill/>
          <a:ln>
            <a:noFill/>
          </a:ln>
        </p:spPr>
        <p:txBody>
          <a:bodyPr anchor="ctr" anchorCtr="0"/>
          <a:lstStyle/>
          <a:p>
            <a:pPr eaLnBrk="1" hangingPunct="1"/>
            <a:fld id="{9A0DB2DC-4C9A-4742-B13C-FB6460FD3503}" type="slidenum">
              <a:rPr lang="zh-CN" altLang="en-US" dirty="0"/>
              <a:pPr eaLnBrk="1" hangingPunct="1"/>
              <a:t>2</a:t>
            </a:fld>
            <a:endParaRPr lang="zh-CN" altLang="en-US" dirty="0"/>
          </a:p>
        </p:txBody>
      </p:sp>
      <p:pic>
        <p:nvPicPr>
          <p:cNvPr id="6151" name="Picture 9"/>
          <p:cNvPicPr>
            <a:picLocks noChangeAspect="1"/>
          </p:cNvPicPr>
          <p:nvPr/>
        </p:nvPicPr>
        <p:blipFill>
          <a:blip r:embed="rId3"/>
          <a:stretch>
            <a:fillRect/>
          </a:stretch>
        </p:blipFill>
        <p:spPr>
          <a:xfrm>
            <a:off x="11148114" y="337919"/>
            <a:ext cx="652462" cy="608013"/>
          </a:xfrm>
          <a:prstGeom prst="rect">
            <a:avLst/>
          </a:prstGeom>
          <a:noFill/>
          <a:ln w="9525">
            <a:noFill/>
          </a:ln>
        </p:spPr>
      </p:pic>
      <p:pic>
        <p:nvPicPr>
          <p:cNvPr id="6152" name="Picture 2" descr="http://www.ihep.cas.cn/cxwh/yjsbs/200907/W020090722524685304150.jpg"/>
          <p:cNvPicPr>
            <a:picLocks noChangeAspect="1"/>
          </p:cNvPicPr>
          <p:nvPr/>
        </p:nvPicPr>
        <p:blipFill>
          <a:blip r:embed="rId4"/>
          <a:stretch>
            <a:fillRect/>
          </a:stretch>
        </p:blipFill>
        <p:spPr>
          <a:xfrm>
            <a:off x="10267051" y="365015"/>
            <a:ext cx="881063" cy="592138"/>
          </a:xfrm>
          <a:prstGeom prst="rect">
            <a:avLst/>
          </a:prstGeom>
          <a:noFill/>
          <a:ln w="9525">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文本框 1"/>
          <p:cNvSpPr txBox="1"/>
          <p:nvPr/>
        </p:nvSpPr>
        <p:spPr>
          <a:xfrm>
            <a:off x="464573" y="171226"/>
            <a:ext cx="1717137" cy="52322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gn="ctr" eaLnBrk="1" hangingPunct="1">
              <a:lnSpc>
                <a:spcPct val="100000"/>
              </a:lnSpc>
              <a:spcBef>
                <a:spcPct val="0"/>
              </a:spcBef>
              <a:buNone/>
            </a:pPr>
            <a:r>
              <a:rPr lang="en-US" altLang="zh-CN" dirty="0"/>
              <a:t>JUNO</a:t>
            </a:r>
            <a:r>
              <a:rPr lang="zh-CN" altLang="en-US" dirty="0"/>
              <a:t>简介</a:t>
            </a:r>
          </a:p>
        </p:txBody>
      </p:sp>
      <p:sp>
        <p:nvSpPr>
          <p:cNvPr id="4" name="矩形 3"/>
          <p:cNvSpPr/>
          <p:nvPr/>
        </p:nvSpPr>
        <p:spPr>
          <a:xfrm flipV="1">
            <a:off x="464573" y="743496"/>
            <a:ext cx="11393129" cy="45719"/>
          </a:xfrm>
          <a:prstGeom prst="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mc:AlternateContent xmlns:mc="http://schemas.openxmlformats.org/markup-compatibility/2006">
        <mc:Choice xmlns:a14="http://schemas.microsoft.com/office/drawing/2010/main" Requires="a14">
          <p:sp>
            <p:nvSpPr>
              <p:cNvPr id="8196" name="文本框 4"/>
              <p:cNvSpPr txBox="1"/>
              <p:nvPr/>
            </p:nvSpPr>
            <p:spPr>
              <a:xfrm>
                <a:off x="392907" y="851062"/>
                <a:ext cx="11287124" cy="203132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457200" indent="-457200" eaLnBrk="1" hangingPunct="1">
                  <a:lnSpc>
                    <a:spcPct val="100000"/>
                  </a:lnSpc>
                  <a:spcBef>
                    <a:spcPct val="0"/>
                  </a:spcBef>
                  <a:buFont typeface="Wingdings" panose="05000000000000000000" pitchFamily="2" charset="2"/>
                  <a:buChar char="Ø"/>
                </a:pPr>
                <a:r>
                  <a:rPr lang="en-US" altLang="zh-CN" sz="1800" dirty="0">
                    <a:latin typeface="+mn-ea"/>
                  </a:rPr>
                  <a:t>Jiangmen Underground Neutrino Observatory (JUNO)</a:t>
                </a:r>
                <a:r>
                  <a:rPr lang="zh-CN" altLang="en-US" sz="1800" dirty="0">
                    <a:latin typeface="+mn-ea"/>
                  </a:rPr>
                  <a:t>是正在建设能量分辨率达到</a:t>
                </a:r>
                <a:r>
                  <a:rPr lang="en-US" altLang="zh-CN" sz="1800" dirty="0">
                    <a:latin typeface="+mn-ea"/>
                  </a:rPr>
                  <a:t>3%</a:t>
                </a:r>
                <a:r>
                  <a:rPr lang="zh-CN" altLang="en-US" sz="1800" dirty="0">
                    <a:latin typeface="+mn-ea"/>
                  </a:rPr>
                  <a:t>（对于能量为</a:t>
                </a:r>
                <a:r>
                  <a:rPr lang="en-US" altLang="zh-CN" sz="1800" dirty="0">
                    <a:latin typeface="+mn-ea"/>
                  </a:rPr>
                  <a:t>1 MeV</a:t>
                </a:r>
                <a:r>
                  <a:rPr lang="zh-CN" altLang="en-US" sz="1800" dirty="0">
                    <a:latin typeface="+mn-ea"/>
                  </a:rPr>
                  <a:t>的正电子信号）液体闪烁体中微子探测器，深</a:t>
                </a:r>
                <a:r>
                  <a:rPr lang="en-US" altLang="zh-CN" sz="1800" dirty="0">
                    <a:latin typeface="+mn-ea"/>
                  </a:rPr>
                  <a:t>700</a:t>
                </a:r>
                <a:r>
                  <a:rPr lang="zh-CN" altLang="en-US" sz="1800" dirty="0">
                    <a:latin typeface="+mn-ea"/>
                  </a:rPr>
                  <a:t>米地下实验室</a:t>
                </a:r>
                <a:endParaRPr lang="en-US" altLang="zh-CN" sz="1800" dirty="0">
                  <a:latin typeface="+mn-ea"/>
                </a:endParaRPr>
              </a:p>
              <a:p>
                <a:pPr marL="457200" indent="-457200" eaLnBrk="1" hangingPunct="1">
                  <a:lnSpc>
                    <a:spcPct val="100000"/>
                  </a:lnSpc>
                  <a:spcBef>
                    <a:spcPct val="0"/>
                  </a:spcBef>
                  <a:buFont typeface="Wingdings" panose="05000000000000000000" pitchFamily="2" charset="2"/>
                  <a:buChar char="Ø"/>
                </a:pPr>
                <a:r>
                  <a:rPr lang="en-US" altLang="zh-CN" sz="1800" dirty="0">
                    <a:latin typeface="+mn-ea"/>
                  </a:rPr>
                  <a:t>2</a:t>
                </a:r>
                <a:r>
                  <a:rPr lang="zh-CN" altLang="en-US" sz="1800" dirty="0">
                    <a:latin typeface="+mn-ea"/>
                  </a:rPr>
                  <a:t>万吨高光产额</a:t>
                </a:r>
                <a:r>
                  <a:rPr lang="en-US" altLang="zh-CN" sz="1800" dirty="0">
                    <a:latin typeface="+mn-ea"/>
                  </a:rPr>
                  <a:t>(~1200 </a:t>
                </a:r>
                <a:r>
                  <a:rPr lang="en-US" altLang="zh-CN" sz="1800" dirty="0" err="1">
                    <a:latin typeface="+mn-ea"/>
                  </a:rPr>
                  <a:t>p.e</a:t>
                </a:r>
                <a:r>
                  <a:rPr lang="en-US" altLang="zh-CN" sz="1800" dirty="0">
                    <a:latin typeface="+mn-ea"/>
                  </a:rPr>
                  <a:t>/MeV) </a:t>
                </a:r>
                <a:r>
                  <a:rPr lang="zh-CN" altLang="en-US" sz="1800" dirty="0">
                    <a:latin typeface="+mn-ea"/>
                  </a:rPr>
                  <a:t>，优异的透明度</a:t>
                </a:r>
                <a:r>
                  <a:rPr lang="en-US" altLang="zh-CN" sz="1800" dirty="0">
                    <a:latin typeface="+mn-ea"/>
                  </a:rPr>
                  <a:t>(</a:t>
                </a:r>
                <a:r>
                  <a:rPr lang="zh-CN" altLang="en-US" sz="1800" dirty="0">
                    <a:latin typeface="+mn-ea"/>
                  </a:rPr>
                  <a:t>衰减长度</a:t>
                </a:r>
                <a:r>
                  <a:rPr lang="en-US" altLang="zh-CN" sz="1800" dirty="0">
                    <a:latin typeface="+mn-ea"/>
                  </a:rPr>
                  <a:t>&gt; 20 m </a:t>
                </a:r>
                <a:r>
                  <a:rPr lang="zh-CN" altLang="en-US" sz="1800" dirty="0">
                    <a:latin typeface="+mn-ea"/>
                  </a:rPr>
                  <a:t>在</a:t>
                </a:r>
                <a:r>
                  <a:rPr lang="en-US" altLang="zh-CN" sz="1800" dirty="0">
                    <a:latin typeface="+mn-ea"/>
                  </a:rPr>
                  <a:t> 430 nm) </a:t>
                </a:r>
                <a:r>
                  <a:rPr lang="zh-CN" altLang="en-US" sz="1800" dirty="0">
                    <a:latin typeface="+mn-ea"/>
                  </a:rPr>
                  <a:t>，超低本底（</a:t>
                </a:r>
                <a:r>
                  <a:rPr lang="en-US" altLang="zh-CN" sz="1800" baseline="30000" dirty="0">
                    <a:latin typeface="+mn-ea"/>
                  </a:rPr>
                  <a:t>238</a:t>
                </a:r>
                <a:r>
                  <a:rPr lang="en-US" altLang="zh-CN" sz="1800" dirty="0">
                    <a:latin typeface="+mn-ea"/>
                  </a:rPr>
                  <a:t>U/</a:t>
                </a:r>
                <a:r>
                  <a:rPr lang="en-US" altLang="zh-CN" sz="1800" baseline="30000" dirty="0">
                    <a:latin typeface="+mn-ea"/>
                  </a:rPr>
                  <a:t>232</a:t>
                </a:r>
                <a:r>
                  <a:rPr lang="en-US" altLang="zh-CN" sz="1800" dirty="0">
                    <a:latin typeface="+mn-ea"/>
                  </a:rPr>
                  <a:t>Th&lt;10</a:t>
                </a:r>
                <a:r>
                  <a:rPr lang="en-US" altLang="zh-CN" sz="1800" baseline="30000" dirty="0">
                    <a:latin typeface="+mn-ea"/>
                  </a:rPr>
                  <a:t>-17</a:t>
                </a:r>
                <a:r>
                  <a:rPr lang="en-US" altLang="zh-CN" sz="1800" dirty="0">
                    <a:latin typeface="+mn-ea"/>
                  </a:rPr>
                  <a:t>g/g)</a:t>
                </a:r>
                <a:r>
                  <a:rPr lang="zh-CN" altLang="en-US" sz="1800" dirty="0">
                    <a:latin typeface="+mn-ea"/>
                  </a:rPr>
                  <a:t>液体闪烁体</a:t>
                </a:r>
                <a:r>
                  <a:rPr lang="en-US" altLang="zh-CN" sz="1800" dirty="0">
                    <a:latin typeface="+mn-ea"/>
                  </a:rPr>
                  <a:t>, </a:t>
                </a:r>
                <a:r>
                  <a:rPr lang="zh-CN" altLang="en-US" sz="1800" dirty="0">
                    <a:latin typeface="+mn-ea"/>
                  </a:rPr>
                  <a:t>约</a:t>
                </a:r>
                <a:r>
                  <a:rPr lang="en-US" altLang="zh-CN" sz="1800" dirty="0">
                    <a:latin typeface="+mn-ea"/>
                  </a:rPr>
                  <a:t>18000</a:t>
                </a:r>
                <a:r>
                  <a:rPr lang="zh-CN" altLang="en-US" sz="1800" dirty="0">
                    <a:latin typeface="+mn-ea"/>
                  </a:rPr>
                  <a:t>只</a:t>
                </a:r>
                <a:r>
                  <a:rPr lang="en-US" altLang="zh-CN" sz="1800" dirty="0">
                    <a:latin typeface="+mn-ea"/>
                  </a:rPr>
                  <a:t>20</a:t>
                </a:r>
                <a:r>
                  <a:rPr lang="zh-CN" altLang="en-US" sz="1800" dirty="0">
                    <a:latin typeface="+mn-ea"/>
                  </a:rPr>
                  <a:t>英寸高量子效率的大</a:t>
                </a:r>
                <a:r>
                  <a:rPr lang="en-US" altLang="zh-CN" sz="1800" dirty="0">
                    <a:latin typeface="+mn-ea"/>
                  </a:rPr>
                  <a:t>PMT, </a:t>
                </a:r>
                <a:r>
                  <a:rPr lang="zh-CN" altLang="en-US" sz="1800" dirty="0">
                    <a:latin typeface="+mn-ea"/>
                  </a:rPr>
                  <a:t>约</a:t>
                </a:r>
                <a:r>
                  <a:rPr lang="en-US" altLang="zh-CN" sz="1800" dirty="0">
                    <a:latin typeface="+mn-ea"/>
                  </a:rPr>
                  <a:t>26000</a:t>
                </a:r>
                <a:r>
                  <a:rPr lang="zh-CN" altLang="en-US" sz="1800" dirty="0">
                    <a:latin typeface="+mn-ea"/>
                  </a:rPr>
                  <a:t>只</a:t>
                </a:r>
                <a:r>
                  <a:rPr lang="en-US" altLang="zh-CN" sz="1800" dirty="0">
                    <a:latin typeface="+mn-ea"/>
                  </a:rPr>
                  <a:t>3</a:t>
                </a:r>
                <a:r>
                  <a:rPr lang="zh-CN" altLang="en-US" sz="1800" dirty="0">
                    <a:latin typeface="+mn-ea"/>
                  </a:rPr>
                  <a:t>英寸小</a:t>
                </a:r>
                <a:r>
                  <a:rPr lang="en-US" altLang="zh-CN" sz="1800" dirty="0">
                    <a:latin typeface="+mn-ea"/>
                  </a:rPr>
                  <a:t>PMT</a:t>
                </a:r>
                <a:endParaRPr lang="en-US" altLang="zh-CN" sz="2400" dirty="0">
                  <a:latin typeface="+mn-ea"/>
                </a:endParaRPr>
              </a:p>
              <a:p>
                <a:pPr marL="457200" indent="-457200" eaLnBrk="1" hangingPunct="1">
                  <a:lnSpc>
                    <a:spcPct val="100000"/>
                  </a:lnSpc>
                  <a:spcBef>
                    <a:spcPct val="0"/>
                  </a:spcBef>
                  <a:buFont typeface="Wingdings" panose="05000000000000000000" pitchFamily="2" charset="2"/>
                  <a:buChar char="Ø"/>
                </a:pPr>
                <a:r>
                  <a:rPr lang="en-US" altLang="zh-CN" sz="1800" dirty="0">
                    <a:latin typeface="+mn-ea"/>
                  </a:rPr>
                  <a:t>JUNO</a:t>
                </a:r>
                <a:r>
                  <a:rPr lang="zh-CN" altLang="en-US" sz="1800" dirty="0">
                    <a:latin typeface="+mn-ea"/>
                  </a:rPr>
                  <a:t>的主要物理目标是通过探测两个核电站发射的反应堆</a:t>
                </a:r>
                <a:r>
                  <a:rPr lang="en-US" altLang="zh-CN" sz="1800" dirty="0">
                    <a:latin typeface="+mn-ea"/>
                  </a:rPr>
                  <a:t>(</a:t>
                </a:r>
                <a14:m>
                  <m:oMath xmlns:m="http://schemas.openxmlformats.org/officeDocument/2006/math">
                    <m:acc>
                      <m:accPr>
                        <m:chr m:val="̅"/>
                        <m:ctrlPr>
                          <a:rPr lang="en-US" altLang="zh-CN" sz="1800" i="1">
                            <a:latin typeface="Cambria Math" panose="02040503050406030204" pitchFamily="18" charset="0"/>
                          </a:rPr>
                        </m:ctrlPr>
                      </m:accPr>
                      <m:e>
                        <m:sSub>
                          <m:sSubPr>
                            <m:ctrlPr>
                              <a:rPr lang="en-US" altLang="zh-CN" sz="1800" i="1">
                                <a:latin typeface="Cambria Math" panose="02040503050406030204" pitchFamily="18" charset="0"/>
                              </a:rPr>
                            </m:ctrlPr>
                          </m:sSubPr>
                          <m:e>
                            <m:r>
                              <a:rPr lang="zh-CN" altLang="en-US" sz="1800" i="1">
                                <a:latin typeface="Cambria Math" panose="02040503050406030204" pitchFamily="18" charset="0"/>
                              </a:rPr>
                              <m:t>𝜈</m:t>
                            </m:r>
                          </m:e>
                          <m:sub>
                            <m:r>
                              <a:rPr lang="en-US" altLang="zh-CN" sz="1800" i="1">
                                <a:latin typeface="Cambria Math" panose="02040503050406030204" pitchFamily="18" charset="0"/>
                              </a:rPr>
                              <m:t>𝑒</m:t>
                            </m:r>
                          </m:sub>
                        </m:sSub>
                      </m:e>
                    </m:acc>
                  </m:oMath>
                </a14:m>
                <a:r>
                  <a:rPr lang="en-US" altLang="zh-CN" sz="1800" dirty="0">
                    <a:latin typeface="+mn-ea"/>
                  </a:rPr>
                  <a:t>) </a:t>
                </a:r>
                <a:r>
                  <a:rPr lang="zh-CN" altLang="en-US" sz="1800" dirty="0">
                    <a:latin typeface="+mn-ea"/>
                  </a:rPr>
                  <a:t>来研究中微子振荡，精确测量中微子的质量顺序。此外，</a:t>
                </a:r>
                <a:r>
                  <a:rPr lang="en-US" altLang="zh-CN" sz="1800" dirty="0">
                    <a:latin typeface="+mn-ea"/>
                  </a:rPr>
                  <a:t>JUNO</a:t>
                </a:r>
                <a:r>
                  <a:rPr lang="zh-CN" altLang="en-US" sz="1800" dirty="0">
                    <a:latin typeface="+mn-ea"/>
                  </a:rPr>
                  <a:t>将测量地球中微子，新星中微子、大气中微子、太阳中微子、惰性中微子、核子衰变以及暗物质间接探测，为寻找</a:t>
                </a:r>
                <a:r>
                  <a:rPr lang="en-US" altLang="zh-CN" sz="1800" dirty="0">
                    <a:latin typeface="+mn-ea"/>
                  </a:rPr>
                  <a:t>DSNB (</a:t>
                </a:r>
                <a:r>
                  <a:rPr lang="zh-CN" altLang="en-US" sz="1800" dirty="0">
                    <a:latin typeface="+mn-ea"/>
                  </a:rPr>
                  <a:t>漫射超新星中微子背景</a:t>
                </a:r>
                <a:r>
                  <a:rPr lang="en-US" altLang="zh-CN" sz="1800" dirty="0">
                    <a:latin typeface="+mn-ea"/>
                  </a:rPr>
                  <a:t>)</a:t>
                </a:r>
                <a:r>
                  <a:rPr lang="zh-CN" altLang="en-US" sz="1800" dirty="0">
                    <a:latin typeface="+mn-ea"/>
                  </a:rPr>
                  <a:t>做出贡献</a:t>
                </a:r>
                <a:endParaRPr lang="en-US" altLang="zh-CN" sz="1800" dirty="0">
                  <a:latin typeface="+mn-ea"/>
                </a:endParaRPr>
              </a:p>
            </p:txBody>
          </p:sp>
        </mc:Choice>
        <mc:Fallback>
          <p:sp>
            <p:nvSpPr>
              <p:cNvPr id="8196" name="文本框 4"/>
              <p:cNvSpPr txBox="1">
                <a:spLocks noRot="1" noChangeAspect="1" noMove="1" noResize="1" noEditPoints="1" noAdjustHandles="1" noChangeArrowheads="1" noChangeShapeType="1" noTextEdit="1"/>
              </p:cNvSpPr>
              <p:nvPr/>
            </p:nvSpPr>
            <p:spPr>
              <a:xfrm>
                <a:off x="392907" y="851062"/>
                <a:ext cx="11287124" cy="2031325"/>
              </a:xfrm>
              <a:prstGeom prst="rect">
                <a:avLst/>
              </a:prstGeom>
              <a:blipFill>
                <a:blip r:embed="rId2"/>
                <a:stretch>
                  <a:fillRect l="-324" t="-1802" r="-432" b="-3904"/>
                </a:stretch>
              </a:blipFill>
              <a:ln w="9525">
                <a:noFill/>
              </a:ln>
            </p:spPr>
            <p:txBody>
              <a:bodyPr/>
              <a:lstStyle/>
              <a:p>
                <a:r>
                  <a:rPr lang="zh-CN" altLang="en-US">
                    <a:noFill/>
                  </a:rPr>
                  <a:t> </a:t>
                </a:r>
              </a:p>
            </p:txBody>
          </p:sp>
        </mc:Fallback>
      </mc:AlternateContent>
      <p:sp>
        <p:nvSpPr>
          <p:cNvPr id="8197" name="灯片编号占位符 6"/>
          <p:cNvSpPr txBox="1">
            <a:spLocks noGrp="1"/>
          </p:cNvSpPr>
          <p:nvPr>
            <p:ph type="sldNum" sz="quarter" idx="12"/>
          </p:nvPr>
        </p:nvSpPr>
        <p:spPr>
          <a:noFill/>
          <a:ln>
            <a:noFill/>
          </a:ln>
        </p:spPr>
        <p:txBody>
          <a:bodyPr anchor="ctr" anchorCtr="0"/>
          <a:lstStyle/>
          <a:p>
            <a:pPr eaLnBrk="1" hangingPunct="1"/>
            <a:fld id="{9A0DB2DC-4C9A-4742-B13C-FB6460FD3503}" type="slidenum">
              <a:rPr lang="zh-CN" altLang="en-US" dirty="0"/>
              <a:pPr eaLnBrk="1" hangingPunct="1"/>
              <a:t>3</a:t>
            </a:fld>
            <a:endParaRPr lang="zh-CN" altLang="en-US" dirty="0"/>
          </a:p>
        </p:txBody>
      </p:sp>
      <p:pic>
        <p:nvPicPr>
          <p:cNvPr id="8199" name="Picture 9"/>
          <p:cNvPicPr>
            <a:picLocks noChangeAspect="1"/>
          </p:cNvPicPr>
          <p:nvPr/>
        </p:nvPicPr>
        <p:blipFill>
          <a:blip r:embed="rId3"/>
          <a:stretch>
            <a:fillRect/>
          </a:stretch>
        </p:blipFill>
        <p:spPr>
          <a:xfrm>
            <a:off x="11027569" y="59565"/>
            <a:ext cx="652462" cy="608012"/>
          </a:xfrm>
          <a:prstGeom prst="rect">
            <a:avLst/>
          </a:prstGeom>
          <a:noFill/>
          <a:ln w="9525">
            <a:noFill/>
          </a:ln>
        </p:spPr>
      </p:pic>
      <p:pic>
        <p:nvPicPr>
          <p:cNvPr id="8200" name="Picture 2" descr="http://www.ihep.cas.cn/cxwh/yjsbs/200907/W020090722524685304150.jpg"/>
          <p:cNvPicPr>
            <a:picLocks noChangeAspect="1"/>
          </p:cNvPicPr>
          <p:nvPr/>
        </p:nvPicPr>
        <p:blipFill>
          <a:blip r:embed="rId4"/>
          <a:stretch>
            <a:fillRect/>
          </a:stretch>
        </p:blipFill>
        <p:spPr>
          <a:xfrm>
            <a:off x="9982200" y="59565"/>
            <a:ext cx="881063" cy="592138"/>
          </a:xfrm>
          <a:prstGeom prst="rect">
            <a:avLst/>
          </a:prstGeom>
          <a:noFill/>
          <a:ln w="9525">
            <a:noFill/>
          </a:ln>
        </p:spPr>
      </p:pic>
      <p:pic>
        <p:nvPicPr>
          <p:cNvPr id="3" name="图片 2">
            <a:extLst>
              <a:ext uri="{FF2B5EF4-FFF2-40B4-BE49-F238E27FC236}">
                <a16:creationId xmlns:a16="http://schemas.microsoft.com/office/drawing/2014/main" id="{DBD5ECBC-0366-4C4C-A976-FA734DE1B0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86488" y="3042677"/>
            <a:ext cx="4432351" cy="2954900"/>
          </a:xfrm>
          <a:prstGeom prst="rect">
            <a:avLst/>
          </a:prstGeom>
        </p:spPr>
      </p:pic>
      <p:pic>
        <p:nvPicPr>
          <p:cNvPr id="6" name="图片 5">
            <a:extLst>
              <a:ext uri="{FF2B5EF4-FFF2-40B4-BE49-F238E27FC236}">
                <a16:creationId xmlns:a16="http://schemas.microsoft.com/office/drawing/2014/main" id="{9900DC74-33D1-4415-B1C6-248757905DC0}"/>
              </a:ext>
            </a:extLst>
          </p:cNvPr>
          <p:cNvPicPr>
            <a:picLocks noChangeAspect="1"/>
          </p:cNvPicPr>
          <p:nvPr/>
        </p:nvPicPr>
        <p:blipFill>
          <a:blip r:embed="rId6"/>
          <a:stretch>
            <a:fillRect/>
          </a:stretch>
        </p:blipFill>
        <p:spPr>
          <a:xfrm>
            <a:off x="1192430" y="2883310"/>
            <a:ext cx="4776403" cy="3162183"/>
          </a:xfrm>
          <a:prstGeom prst="rect">
            <a:avLst/>
          </a:prstGeom>
        </p:spPr>
      </p:pic>
      <p:sp>
        <p:nvSpPr>
          <p:cNvPr id="7" name="文本框 6">
            <a:extLst>
              <a:ext uri="{FF2B5EF4-FFF2-40B4-BE49-F238E27FC236}">
                <a16:creationId xmlns:a16="http://schemas.microsoft.com/office/drawing/2014/main" id="{503FFEB1-38CE-4238-AC47-49F64037323F}"/>
              </a:ext>
            </a:extLst>
          </p:cNvPr>
          <p:cNvSpPr txBox="1"/>
          <p:nvPr/>
        </p:nvSpPr>
        <p:spPr>
          <a:xfrm>
            <a:off x="5238253" y="6064179"/>
            <a:ext cx="2951304" cy="369332"/>
          </a:xfrm>
          <a:prstGeom prst="rect">
            <a:avLst/>
          </a:prstGeom>
          <a:noFill/>
        </p:spPr>
        <p:txBody>
          <a:bodyPr wrap="square" rtlCol="0">
            <a:spAutoFit/>
          </a:bodyPr>
          <a:lstStyle/>
          <a:p>
            <a:r>
              <a:rPr lang="zh-CN" altLang="en-US" dirty="0"/>
              <a:t>中心探测器结构</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文本框 1"/>
          <p:cNvSpPr txBox="1"/>
          <p:nvPr/>
        </p:nvSpPr>
        <p:spPr>
          <a:xfrm>
            <a:off x="263325" y="118130"/>
            <a:ext cx="1980029" cy="52322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gn="ctr" eaLnBrk="1" hangingPunct="1">
              <a:lnSpc>
                <a:spcPct val="100000"/>
              </a:lnSpc>
              <a:spcBef>
                <a:spcPct val="0"/>
              </a:spcBef>
              <a:buNone/>
            </a:pPr>
            <a:r>
              <a:rPr lang="zh-CN" altLang="en-US" dirty="0"/>
              <a:t>高纯氮装置</a:t>
            </a:r>
          </a:p>
        </p:txBody>
      </p:sp>
      <p:sp>
        <p:nvSpPr>
          <p:cNvPr id="4" name="矩形 3"/>
          <p:cNvSpPr/>
          <p:nvPr/>
        </p:nvSpPr>
        <p:spPr>
          <a:xfrm flipV="1">
            <a:off x="380350" y="629213"/>
            <a:ext cx="11440482" cy="62820"/>
          </a:xfrm>
          <a:prstGeom prst="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mc:AlternateContent xmlns:mc="http://schemas.openxmlformats.org/markup-compatibility/2006" xmlns:a14="http://schemas.microsoft.com/office/drawing/2010/main">
        <mc:Choice Requires="a14">
          <p:sp>
            <p:nvSpPr>
              <p:cNvPr id="8196" name="文本框 4"/>
              <p:cNvSpPr txBox="1"/>
              <p:nvPr/>
            </p:nvSpPr>
            <p:spPr>
              <a:xfrm>
                <a:off x="380350" y="744539"/>
                <a:ext cx="10287651" cy="1200329"/>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457200" indent="-457200" eaLnBrk="1" hangingPunct="1">
                  <a:lnSpc>
                    <a:spcPct val="100000"/>
                  </a:lnSpc>
                  <a:spcBef>
                    <a:spcPct val="0"/>
                  </a:spcBef>
                  <a:buFont typeface="Wingdings" panose="05000000000000000000" pitchFamily="2" charset="2"/>
                  <a:buChar char="Ø"/>
                </a:pPr>
                <a:r>
                  <a:rPr lang="zh-CN" altLang="en-US" sz="1800" dirty="0">
                    <a:latin typeface="+mn-ea"/>
                  </a:rPr>
                  <a:t>高纯氮装置的原材料来源于液氮塔供给的液氮</a:t>
                </a:r>
                <a:endParaRPr lang="en-US" altLang="zh-CN" sz="1800" dirty="0">
                  <a:latin typeface="+mn-ea"/>
                </a:endParaRPr>
              </a:p>
              <a:p>
                <a:pPr marL="457200" indent="-457200" eaLnBrk="1" hangingPunct="1">
                  <a:lnSpc>
                    <a:spcPct val="100000"/>
                  </a:lnSpc>
                  <a:spcBef>
                    <a:spcPct val="0"/>
                  </a:spcBef>
                  <a:buFont typeface="Wingdings" panose="05000000000000000000" pitchFamily="2" charset="2"/>
                  <a:buChar char="Ø"/>
                </a:pPr>
                <a:r>
                  <a:rPr lang="zh-CN" altLang="en-US" sz="1800" dirty="0">
                    <a:latin typeface="+mn-ea"/>
                  </a:rPr>
                  <a:t>为</a:t>
                </a:r>
                <a:r>
                  <a:rPr lang="en-US" altLang="zh-CN" sz="1800" dirty="0">
                    <a:latin typeface="+mn-ea"/>
                  </a:rPr>
                  <a:t>JUNO</a:t>
                </a:r>
                <a:r>
                  <a:rPr lang="zh-CN" altLang="en-US" sz="1800" dirty="0">
                    <a:latin typeface="+mn-ea"/>
                  </a:rPr>
                  <a:t>生产氡浓度低于</a:t>
                </a:r>
                <a14:m>
                  <m:oMath xmlns:m="http://schemas.openxmlformats.org/officeDocument/2006/math">
                    <m:r>
                      <a:rPr lang="en-US" altLang="zh-CN" sz="1800" i="1" dirty="0">
                        <a:latin typeface="Cambria Math" panose="02040503050406030204" pitchFamily="18" charset="0"/>
                      </a:rPr>
                      <m:t>10</m:t>
                    </m:r>
                    <m:r>
                      <a:rPr lang="en-US" altLang="zh-CN" sz="1800" i="1" dirty="0">
                        <a:latin typeface="Cambria Math" panose="02040503050406030204" pitchFamily="18" charset="0"/>
                      </a:rPr>
                      <m:t>𝑢𝐵𝑞</m:t>
                    </m:r>
                    <m:r>
                      <a:rPr lang="en-US" altLang="zh-CN" sz="1800" i="1" dirty="0">
                        <a:latin typeface="Cambria Math" panose="02040503050406030204" pitchFamily="18" charset="0"/>
                      </a:rPr>
                      <m:t>/</m:t>
                    </m:r>
                    <m:sSup>
                      <m:sSupPr>
                        <m:ctrlPr>
                          <a:rPr lang="en-US" altLang="zh-CN" sz="1800" i="1" dirty="0">
                            <a:latin typeface="Cambria Math" panose="02040503050406030204" pitchFamily="18" charset="0"/>
                          </a:rPr>
                        </m:ctrlPr>
                      </m:sSupPr>
                      <m:e>
                        <m:r>
                          <a:rPr lang="en-US" altLang="zh-CN" sz="1800" i="1" dirty="0">
                            <a:latin typeface="Cambria Math" panose="02040503050406030204" pitchFamily="18" charset="0"/>
                          </a:rPr>
                          <m:t>𝑚</m:t>
                        </m:r>
                      </m:e>
                      <m:sup>
                        <m:r>
                          <a:rPr lang="en-US" altLang="zh-CN" sz="1800" i="1" dirty="0">
                            <a:latin typeface="Cambria Math" panose="02040503050406030204" pitchFamily="18" charset="0"/>
                          </a:rPr>
                          <m:t>3</m:t>
                        </m:r>
                      </m:sup>
                    </m:sSup>
                  </m:oMath>
                </a14:m>
                <a:r>
                  <a:rPr lang="zh-CN" altLang="en-US" sz="1800" dirty="0">
                    <a:latin typeface="+mn-ea"/>
                  </a:rPr>
                  <a:t>的高纯氮气</a:t>
                </a:r>
                <a:endParaRPr lang="en-US" altLang="zh-CN" sz="1800" dirty="0">
                  <a:latin typeface="+mn-ea"/>
                </a:endParaRPr>
              </a:p>
              <a:p>
                <a:pPr marL="457200" indent="-457200" eaLnBrk="1" hangingPunct="1">
                  <a:lnSpc>
                    <a:spcPct val="100000"/>
                  </a:lnSpc>
                  <a:spcBef>
                    <a:spcPct val="0"/>
                  </a:spcBef>
                  <a:buFont typeface="Wingdings" panose="05000000000000000000" pitchFamily="2" charset="2"/>
                  <a:buChar char="Ø"/>
                </a:pPr>
                <a:r>
                  <a:rPr lang="zh-CN" altLang="en-US" sz="1800" dirty="0">
                    <a:latin typeface="+mn-ea"/>
                  </a:rPr>
                  <a:t>活性炭是</a:t>
                </a:r>
                <a:r>
                  <a:rPr lang="en-US" altLang="zh-CN" sz="1800" dirty="0">
                    <a:latin typeface="+mn-ea"/>
                  </a:rPr>
                  <a:t>CARBO_ACT, </a:t>
                </a:r>
                <a:r>
                  <a:rPr lang="zh-CN" altLang="en-US" sz="1800" dirty="0">
                    <a:latin typeface="+mn-ea"/>
                  </a:rPr>
                  <a:t>放射性本底</a:t>
                </a:r>
                <a14:m>
                  <m:oMath xmlns:m="http://schemas.openxmlformats.org/officeDocument/2006/math">
                    <m:r>
                      <a:rPr lang="en-US" altLang="zh-CN" sz="1800" i="1" dirty="0">
                        <a:latin typeface="Cambria Math" panose="02040503050406030204" pitchFamily="18" charset="0"/>
                      </a:rPr>
                      <m:t>0. 3</m:t>
                    </m:r>
                    <m:r>
                      <a:rPr lang="en-US" altLang="zh-CN" sz="1800" i="1" dirty="0">
                        <a:latin typeface="Cambria Math" panose="02040503050406030204" pitchFamily="18" charset="0"/>
                        <a:ea typeface="Cambria Math" panose="02040503050406030204" pitchFamily="18" charset="0"/>
                      </a:rPr>
                      <m:t>±</m:t>
                    </m:r>
                    <m:r>
                      <a:rPr lang="en-US" altLang="zh-CN" sz="1800" i="1" dirty="0">
                        <a:latin typeface="Cambria Math" panose="02040503050406030204" pitchFamily="18" charset="0"/>
                      </a:rPr>
                      <m:t>0. 1 </m:t>
                    </m:r>
                    <m:r>
                      <a:rPr lang="en-US" altLang="zh-CN" sz="1800" i="1" dirty="0">
                        <a:latin typeface="Cambria Math" panose="02040503050406030204" pitchFamily="18" charset="0"/>
                      </a:rPr>
                      <m:t>𝑚𝐵𝑞</m:t>
                    </m:r>
                    <m:r>
                      <a:rPr lang="en-US" altLang="zh-CN" sz="1800" i="1" dirty="0">
                        <a:latin typeface="Cambria Math" panose="02040503050406030204" pitchFamily="18" charset="0"/>
                      </a:rPr>
                      <m:t>/</m:t>
                    </m:r>
                    <m:r>
                      <a:rPr lang="en-US" altLang="zh-CN" sz="1800" i="1" dirty="0">
                        <a:latin typeface="Cambria Math" panose="02040503050406030204" pitchFamily="18" charset="0"/>
                      </a:rPr>
                      <m:t>𝐾𝑔</m:t>
                    </m:r>
                  </m:oMath>
                </a14:m>
                <a:endParaRPr lang="en-US" altLang="zh-CN" sz="1800" dirty="0">
                  <a:latin typeface="+mn-ea"/>
                </a:endParaRPr>
              </a:p>
              <a:p>
                <a:pPr marL="457200" indent="-457200" eaLnBrk="1" hangingPunct="1">
                  <a:lnSpc>
                    <a:spcPct val="100000"/>
                  </a:lnSpc>
                  <a:spcBef>
                    <a:spcPct val="0"/>
                  </a:spcBef>
                  <a:buFont typeface="Wingdings" panose="05000000000000000000" pitchFamily="2" charset="2"/>
                  <a:buChar char="Ø"/>
                </a:pPr>
                <a:r>
                  <a:rPr lang="zh-CN" altLang="en-US" sz="1800" dirty="0">
                    <a:latin typeface="+mn-ea"/>
                  </a:rPr>
                  <a:t>装置设置两个低温（液氮温区）纯化吸附器，单筒最大流量</a:t>
                </a:r>
                <a:r>
                  <a:rPr lang="en-US" altLang="zh-CN" sz="1800" dirty="0">
                    <a:latin typeface="+mn-ea"/>
                  </a:rPr>
                  <a:t>50</a:t>
                </a:r>
                <a14:m>
                  <m:oMath xmlns:m="http://schemas.openxmlformats.org/officeDocument/2006/math">
                    <m:f>
                      <m:fPr>
                        <m:type m:val="lin"/>
                        <m:ctrlPr>
                          <a:rPr lang="en-US" altLang="zh-CN" sz="1800" i="1">
                            <a:latin typeface="Cambria Math" panose="02040503050406030204" pitchFamily="18" charset="0"/>
                          </a:rPr>
                        </m:ctrlPr>
                      </m:fPr>
                      <m:num>
                        <m:sSup>
                          <m:sSupPr>
                            <m:ctrlPr>
                              <a:rPr lang="en-US" altLang="zh-CN" sz="1800" i="1">
                                <a:latin typeface="Cambria Math" panose="02040503050406030204" pitchFamily="18" charset="0"/>
                              </a:rPr>
                            </m:ctrlPr>
                          </m:sSupPr>
                          <m:e>
                            <m:r>
                              <a:rPr lang="en-US" altLang="zh-CN" sz="1800" i="1">
                                <a:latin typeface="Cambria Math" panose="02040503050406030204" pitchFamily="18" charset="0"/>
                              </a:rPr>
                              <m:t>𝑚</m:t>
                            </m:r>
                          </m:e>
                          <m:sup>
                            <m:r>
                              <a:rPr lang="en-US" altLang="zh-CN" sz="1800" i="1">
                                <a:latin typeface="Cambria Math" panose="02040503050406030204" pitchFamily="18" charset="0"/>
                              </a:rPr>
                              <m:t>3</m:t>
                            </m:r>
                          </m:sup>
                        </m:sSup>
                      </m:num>
                      <m:den>
                        <m:r>
                          <a:rPr lang="en-US" altLang="zh-CN" sz="1800" i="1">
                            <a:latin typeface="Cambria Math" panose="02040503050406030204" pitchFamily="18" charset="0"/>
                          </a:rPr>
                          <m:t>h</m:t>
                        </m:r>
                      </m:den>
                    </m:f>
                  </m:oMath>
                </a14:m>
                <a:r>
                  <a:rPr lang="en-US" altLang="zh-CN" sz="1800" dirty="0">
                    <a:latin typeface="+mn-ea"/>
                  </a:rPr>
                  <a:t>,</a:t>
                </a:r>
                <a:r>
                  <a:rPr lang="zh-CN" altLang="en-US" sz="1800" dirty="0">
                    <a:latin typeface="+mn-ea"/>
                  </a:rPr>
                  <a:t>可以同时工作</a:t>
                </a:r>
                <a:endParaRPr lang="en-US" altLang="zh-CN" sz="1800" dirty="0">
                  <a:latin typeface="+mn-ea"/>
                </a:endParaRPr>
              </a:p>
            </p:txBody>
          </p:sp>
        </mc:Choice>
        <mc:Fallback xmlns="">
          <p:sp>
            <p:nvSpPr>
              <p:cNvPr id="8196" name="文本框 4"/>
              <p:cNvSpPr txBox="1">
                <a:spLocks noRot="1" noChangeAspect="1" noMove="1" noResize="1" noEditPoints="1" noAdjustHandles="1" noChangeArrowheads="1" noChangeShapeType="1" noTextEdit="1"/>
              </p:cNvSpPr>
              <p:nvPr/>
            </p:nvSpPr>
            <p:spPr>
              <a:xfrm>
                <a:off x="380350" y="744539"/>
                <a:ext cx="10287651" cy="1200329"/>
              </a:xfrm>
              <a:prstGeom prst="rect">
                <a:avLst/>
              </a:prstGeom>
              <a:blipFill>
                <a:blip r:embed="rId2"/>
                <a:stretch>
                  <a:fillRect l="-355" t="-2538" b="-53807"/>
                </a:stretch>
              </a:blipFill>
              <a:ln w="9525">
                <a:noFill/>
              </a:ln>
            </p:spPr>
            <p:txBody>
              <a:bodyPr/>
              <a:lstStyle/>
              <a:p>
                <a:r>
                  <a:rPr lang="zh-CN" altLang="en-US">
                    <a:noFill/>
                  </a:rPr>
                  <a:t> </a:t>
                </a:r>
              </a:p>
            </p:txBody>
          </p:sp>
        </mc:Fallback>
      </mc:AlternateContent>
      <p:sp>
        <p:nvSpPr>
          <p:cNvPr id="8197" name="灯片编号占位符 6"/>
          <p:cNvSpPr txBox="1">
            <a:spLocks noGrp="1"/>
          </p:cNvSpPr>
          <p:nvPr>
            <p:ph type="sldNum" sz="quarter" idx="12"/>
          </p:nvPr>
        </p:nvSpPr>
        <p:spPr>
          <a:noFill/>
          <a:ln>
            <a:noFill/>
          </a:ln>
        </p:spPr>
        <p:txBody>
          <a:bodyPr anchor="ctr" anchorCtr="0"/>
          <a:lstStyle/>
          <a:p>
            <a:pPr eaLnBrk="1" hangingPunct="1"/>
            <a:fld id="{9A0DB2DC-4C9A-4742-B13C-FB6460FD3503}" type="slidenum">
              <a:rPr lang="zh-CN" altLang="en-US"/>
              <a:pPr eaLnBrk="1" hangingPunct="1"/>
              <a:t>4</a:t>
            </a:fld>
            <a:endParaRPr lang="zh-CN" altLang="en-US" dirty="0"/>
          </a:p>
        </p:txBody>
      </p:sp>
      <p:pic>
        <p:nvPicPr>
          <p:cNvPr id="8199" name="Picture 9"/>
          <p:cNvPicPr>
            <a:picLocks noChangeAspect="1"/>
          </p:cNvPicPr>
          <p:nvPr/>
        </p:nvPicPr>
        <p:blipFill>
          <a:blip r:embed="rId3"/>
          <a:stretch>
            <a:fillRect/>
          </a:stretch>
        </p:blipFill>
        <p:spPr>
          <a:xfrm>
            <a:off x="11088330" y="7181"/>
            <a:ext cx="652462" cy="608012"/>
          </a:xfrm>
          <a:prstGeom prst="rect">
            <a:avLst/>
          </a:prstGeom>
          <a:noFill/>
          <a:ln w="9525">
            <a:noFill/>
          </a:ln>
        </p:spPr>
      </p:pic>
      <p:pic>
        <p:nvPicPr>
          <p:cNvPr id="8200" name="Picture 2" descr="http://www.ihep.cas.cn/cxwh/yjsbs/200907/W020090722524685304150.jpg"/>
          <p:cNvPicPr>
            <a:picLocks noChangeAspect="1"/>
          </p:cNvPicPr>
          <p:nvPr/>
        </p:nvPicPr>
        <p:blipFill>
          <a:blip r:embed="rId4"/>
          <a:stretch>
            <a:fillRect/>
          </a:stretch>
        </p:blipFill>
        <p:spPr>
          <a:xfrm>
            <a:off x="10207267" y="7181"/>
            <a:ext cx="881063" cy="592138"/>
          </a:xfrm>
          <a:prstGeom prst="rect">
            <a:avLst/>
          </a:prstGeom>
          <a:noFill/>
          <a:ln w="9525">
            <a:noFill/>
          </a:ln>
        </p:spPr>
      </p:pic>
      <p:pic>
        <p:nvPicPr>
          <p:cNvPr id="10" name="图片 9">
            <a:extLst>
              <a:ext uri="{FF2B5EF4-FFF2-40B4-BE49-F238E27FC236}">
                <a16:creationId xmlns:a16="http://schemas.microsoft.com/office/drawing/2014/main" id="{657BB2A1-C5AC-4369-B32E-EE16C82C944E}"/>
              </a:ext>
            </a:extLst>
          </p:cNvPr>
          <p:cNvPicPr>
            <a:picLocks/>
          </p:cNvPicPr>
          <p:nvPr/>
        </p:nvPicPr>
        <p:blipFill>
          <a:blip r:embed="rId5"/>
          <a:stretch>
            <a:fillRect/>
          </a:stretch>
        </p:blipFill>
        <p:spPr>
          <a:xfrm>
            <a:off x="985257" y="2217315"/>
            <a:ext cx="2219784" cy="3165687"/>
          </a:xfrm>
          <a:prstGeom prst="rect">
            <a:avLst/>
          </a:prstGeom>
        </p:spPr>
      </p:pic>
      <p:sp>
        <p:nvSpPr>
          <p:cNvPr id="12" name="文本框 11">
            <a:extLst>
              <a:ext uri="{FF2B5EF4-FFF2-40B4-BE49-F238E27FC236}">
                <a16:creationId xmlns:a16="http://schemas.microsoft.com/office/drawing/2014/main" id="{C088E632-AB8A-48A1-8429-619C4EF590DE}"/>
              </a:ext>
            </a:extLst>
          </p:cNvPr>
          <p:cNvSpPr txBox="1"/>
          <p:nvPr/>
        </p:nvSpPr>
        <p:spPr>
          <a:xfrm>
            <a:off x="1500943" y="5470783"/>
            <a:ext cx="2219784" cy="369332"/>
          </a:xfrm>
          <a:prstGeom prst="rect">
            <a:avLst/>
          </a:prstGeom>
          <a:noFill/>
        </p:spPr>
        <p:txBody>
          <a:bodyPr wrap="square">
            <a:spAutoFit/>
          </a:bodyPr>
          <a:lstStyle/>
          <a:p>
            <a:r>
              <a:rPr lang="zh-CN" altLang="en-US" dirty="0"/>
              <a:t>液氮塔</a:t>
            </a:r>
          </a:p>
        </p:txBody>
      </p:sp>
      <p:pic>
        <p:nvPicPr>
          <p:cNvPr id="5" name="图片 4">
            <a:extLst>
              <a:ext uri="{FF2B5EF4-FFF2-40B4-BE49-F238E27FC236}">
                <a16:creationId xmlns:a16="http://schemas.microsoft.com/office/drawing/2014/main" id="{8DB82B03-36EB-4782-B267-76F3BF35AA8B}"/>
              </a:ext>
            </a:extLst>
          </p:cNvPr>
          <p:cNvPicPr>
            <a:picLocks noChangeAspect="1"/>
          </p:cNvPicPr>
          <p:nvPr/>
        </p:nvPicPr>
        <p:blipFill>
          <a:blip r:embed="rId6"/>
          <a:stretch>
            <a:fillRect/>
          </a:stretch>
        </p:blipFill>
        <p:spPr>
          <a:xfrm>
            <a:off x="3834580" y="2274659"/>
            <a:ext cx="3204401" cy="3050998"/>
          </a:xfrm>
          <a:prstGeom prst="rect">
            <a:avLst/>
          </a:prstGeom>
        </p:spPr>
      </p:pic>
      <p:sp>
        <p:nvSpPr>
          <p:cNvPr id="17" name="文本框 16">
            <a:extLst>
              <a:ext uri="{FF2B5EF4-FFF2-40B4-BE49-F238E27FC236}">
                <a16:creationId xmlns:a16="http://schemas.microsoft.com/office/drawing/2014/main" id="{E2287F0C-70DA-4718-AF51-87523E9C6817}"/>
              </a:ext>
            </a:extLst>
          </p:cNvPr>
          <p:cNvSpPr txBox="1"/>
          <p:nvPr/>
        </p:nvSpPr>
        <p:spPr>
          <a:xfrm>
            <a:off x="3205041" y="5394915"/>
            <a:ext cx="4578306" cy="369332"/>
          </a:xfrm>
          <a:prstGeom prst="rect">
            <a:avLst/>
          </a:prstGeom>
          <a:noFill/>
        </p:spPr>
        <p:txBody>
          <a:bodyPr wrap="square">
            <a:spAutoFit/>
          </a:bodyPr>
          <a:lstStyle/>
          <a:p>
            <a:pPr algn="ctr" eaLnBrk="1" hangingPunct="1"/>
            <a:r>
              <a:rPr lang="zh-CN" altLang="en-US" dirty="0"/>
              <a:t>高纯氮装置</a:t>
            </a:r>
          </a:p>
        </p:txBody>
      </p:sp>
      <p:pic>
        <p:nvPicPr>
          <p:cNvPr id="8" name="图片 7">
            <a:extLst>
              <a:ext uri="{FF2B5EF4-FFF2-40B4-BE49-F238E27FC236}">
                <a16:creationId xmlns:a16="http://schemas.microsoft.com/office/drawing/2014/main" id="{6F1B4259-C804-4D93-9BFE-4EFA086E7F48}"/>
              </a:ext>
            </a:extLst>
          </p:cNvPr>
          <p:cNvPicPr>
            <a:picLocks noChangeAspect="1"/>
          </p:cNvPicPr>
          <p:nvPr/>
        </p:nvPicPr>
        <p:blipFill>
          <a:blip r:embed="rId7"/>
          <a:stretch>
            <a:fillRect/>
          </a:stretch>
        </p:blipFill>
        <p:spPr>
          <a:xfrm>
            <a:off x="7838768" y="2274659"/>
            <a:ext cx="2448232" cy="2941200"/>
          </a:xfrm>
          <a:prstGeom prst="rect">
            <a:avLst/>
          </a:prstGeom>
        </p:spPr>
      </p:pic>
      <p:sp>
        <p:nvSpPr>
          <p:cNvPr id="21" name="文本框 20">
            <a:extLst>
              <a:ext uri="{FF2B5EF4-FFF2-40B4-BE49-F238E27FC236}">
                <a16:creationId xmlns:a16="http://schemas.microsoft.com/office/drawing/2014/main" id="{6350AE51-DE83-486B-9C8D-C74462639330}"/>
              </a:ext>
            </a:extLst>
          </p:cNvPr>
          <p:cNvSpPr txBox="1"/>
          <p:nvPr/>
        </p:nvSpPr>
        <p:spPr>
          <a:xfrm>
            <a:off x="8765353" y="5394915"/>
            <a:ext cx="1766072" cy="369332"/>
          </a:xfrm>
          <a:prstGeom prst="rect">
            <a:avLst/>
          </a:prstGeom>
          <a:noFill/>
        </p:spPr>
        <p:txBody>
          <a:bodyPr wrap="square">
            <a:spAutoFit/>
          </a:bodyPr>
          <a:lstStyle/>
          <a:p>
            <a:r>
              <a:rPr lang="zh-CN" altLang="en-US" dirty="0"/>
              <a:t>活性炭</a:t>
            </a:r>
          </a:p>
        </p:txBody>
      </p:sp>
    </p:spTree>
    <p:extLst>
      <p:ext uri="{BB962C8B-B14F-4D97-AF65-F5344CB8AC3E}">
        <p14:creationId xmlns:p14="http://schemas.microsoft.com/office/powerpoint/2010/main" val="2657209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文本框 1"/>
          <p:cNvSpPr txBox="1"/>
          <p:nvPr/>
        </p:nvSpPr>
        <p:spPr>
          <a:xfrm>
            <a:off x="128195" y="155104"/>
            <a:ext cx="1980029" cy="52322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gn="ctr" eaLnBrk="1" hangingPunct="1">
              <a:lnSpc>
                <a:spcPct val="100000"/>
              </a:lnSpc>
              <a:spcBef>
                <a:spcPct val="0"/>
              </a:spcBef>
              <a:buNone/>
            </a:pPr>
            <a:r>
              <a:rPr lang="zh-CN" altLang="en-US" dirty="0"/>
              <a:t>高纯氮装置</a:t>
            </a:r>
          </a:p>
        </p:txBody>
      </p:sp>
      <p:sp>
        <p:nvSpPr>
          <p:cNvPr id="4" name="矩形 3"/>
          <p:cNvSpPr/>
          <p:nvPr/>
        </p:nvSpPr>
        <p:spPr>
          <a:xfrm>
            <a:off x="235974" y="678324"/>
            <a:ext cx="11739716" cy="45719"/>
          </a:xfrm>
          <a:prstGeom prst="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8196" name="文本框 4"/>
          <p:cNvSpPr txBox="1"/>
          <p:nvPr/>
        </p:nvSpPr>
        <p:spPr>
          <a:xfrm>
            <a:off x="235974" y="785598"/>
            <a:ext cx="11452123" cy="92333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457200" indent="-457200" eaLnBrk="1" hangingPunct="1">
              <a:lnSpc>
                <a:spcPct val="100000"/>
              </a:lnSpc>
              <a:spcBef>
                <a:spcPct val="0"/>
              </a:spcBef>
              <a:buFont typeface="Wingdings" panose="05000000000000000000" pitchFamily="2" charset="2"/>
              <a:buChar char="Ø"/>
            </a:pPr>
            <a:r>
              <a:rPr lang="zh-CN" altLang="en-US" sz="1800" dirty="0">
                <a:latin typeface="+mn-ea"/>
              </a:rPr>
              <a:t>用作清洗和氮气覆盖保护给液闪纯化子系统水萃，气体剥离</a:t>
            </a:r>
            <a:r>
              <a:rPr lang="en-US" altLang="zh-CN" sz="1800" dirty="0">
                <a:latin typeface="+mn-ea"/>
              </a:rPr>
              <a:t>, </a:t>
            </a:r>
            <a:r>
              <a:rPr lang="zh-CN" altLang="en-US" sz="1800" dirty="0">
                <a:latin typeface="+mn-ea"/>
              </a:rPr>
              <a:t>超纯水，液闪质检系统（</a:t>
            </a:r>
            <a:r>
              <a:rPr lang="en-US" altLang="zh-CN" sz="1800" dirty="0">
                <a:latin typeface="+mn-ea"/>
              </a:rPr>
              <a:t>OSIRIS), </a:t>
            </a:r>
            <a:r>
              <a:rPr lang="zh-CN" altLang="en-US" sz="1800" dirty="0">
                <a:latin typeface="+mn-ea"/>
              </a:rPr>
              <a:t>液闪罐装系统（</a:t>
            </a:r>
            <a:r>
              <a:rPr lang="en-US" altLang="zh-CN" sz="1800" dirty="0">
                <a:latin typeface="+mn-ea"/>
              </a:rPr>
              <a:t>FOC</a:t>
            </a:r>
            <a:r>
              <a:rPr lang="zh-CN" altLang="en-US" sz="1800" dirty="0">
                <a:latin typeface="+mn-ea"/>
              </a:rPr>
              <a:t>），中心探测器</a:t>
            </a:r>
            <a:endParaRPr lang="en-US" altLang="zh-CN" sz="1800" dirty="0">
              <a:latin typeface="+mn-ea"/>
            </a:endParaRPr>
          </a:p>
          <a:p>
            <a:pPr marL="457200" indent="-457200" eaLnBrk="1" hangingPunct="1">
              <a:lnSpc>
                <a:spcPct val="100000"/>
              </a:lnSpc>
              <a:spcBef>
                <a:spcPct val="0"/>
              </a:spcBef>
              <a:buFont typeface="Wingdings" panose="05000000000000000000" pitchFamily="2" charset="2"/>
              <a:buChar char="Ø"/>
            </a:pPr>
            <a:r>
              <a:rPr lang="zh-CN" altLang="en-US" sz="1800" dirty="0">
                <a:latin typeface="+mn-ea"/>
              </a:rPr>
              <a:t>液闪纯化子系统气体剥离系统利用高纯氮去剥离液闪中氡氪等气体放射性杂质</a:t>
            </a:r>
            <a:endParaRPr lang="en-US" altLang="zh-CN" sz="1800" dirty="0">
              <a:latin typeface="+mn-ea"/>
            </a:endParaRPr>
          </a:p>
        </p:txBody>
      </p:sp>
      <p:sp>
        <p:nvSpPr>
          <p:cNvPr id="8197" name="灯片编号占位符 6"/>
          <p:cNvSpPr txBox="1">
            <a:spLocks noGrp="1"/>
          </p:cNvSpPr>
          <p:nvPr>
            <p:ph type="sldNum" sz="quarter" idx="12"/>
          </p:nvPr>
        </p:nvSpPr>
        <p:spPr>
          <a:noFill/>
          <a:ln>
            <a:noFill/>
          </a:ln>
        </p:spPr>
        <p:txBody>
          <a:bodyPr anchor="ctr" anchorCtr="0"/>
          <a:lstStyle/>
          <a:p>
            <a:pPr eaLnBrk="1" hangingPunct="1"/>
            <a:fld id="{9A0DB2DC-4C9A-4742-B13C-FB6460FD3503}" type="slidenum">
              <a:rPr lang="zh-CN" altLang="en-US"/>
              <a:pPr eaLnBrk="1" hangingPunct="1"/>
              <a:t>5</a:t>
            </a:fld>
            <a:endParaRPr lang="zh-CN" altLang="en-US" dirty="0"/>
          </a:p>
        </p:txBody>
      </p:sp>
      <p:pic>
        <p:nvPicPr>
          <p:cNvPr id="8199" name="Picture 9"/>
          <p:cNvPicPr>
            <a:picLocks noChangeAspect="1"/>
          </p:cNvPicPr>
          <p:nvPr/>
        </p:nvPicPr>
        <p:blipFill>
          <a:blip r:embed="rId2"/>
          <a:stretch>
            <a:fillRect/>
          </a:stretch>
        </p:blipFill>
        <p:spPr>
          <a:xfrm>
            <a:off x="11158231" y="4957"/>
            <a:ext cx="652462" cy="608012"/>
          </a:xfrm>
          <a:prstGeom prst="rect">
            <a:avLst/>
          </a:prstGeom>
          <a:noFill/>
          <a:ln w="9525">
            <a:noFill/>
          </a:ln>
        </p:spPr>
      </p:pic>
      <p:pic>
        <p:nvPicPr>
          <p:cNvPr id="8200" name="Picture 2" descr="http://www.ihep.cas.cn/cxwh/yjsbs/200907/W020090722524685304150.jpg"/>
          <p:cNvPicPr>
            <a:picLocks noChangeAspect="1"/>
          </p:cNvPicPr>
          <p:nvPr/>
        </p:nvPicPr>
        <p:blipFill>
          <a:blip r:embed="rId3"/>
          <a:stretch>
            <a:fillRect/>
          </a:stretch>
        </p:blipFill>
        <p:spPr>
          <a:xfrm>
            <a:off x="10227469" y="42900"/>
            <a:ext cx="881063" cy="592138"/>
          </a:xfrm>
          <a:prstGeom prst="rect">
            <a:avLst/>
          </a:prstGeom>
          <a:noFill/>
          <a:ln w="9525">
            <a:noFill/>
          </a:ln>
        </p:spPr>
      </p:pic>
      <p:pic>
        <p:nvPicPr>
          <p:cNvPr id="14" name="图片 13">
            <a:extLst>
              <a:ext uri="{FF2B5EF4-FFF2-40B4-BE49-F238E27FC236}">
                <a16:creationId xmlns:a16="http://schemas.microsoft.com/office/drawing/2014/main" id="{230E2263-9353-4E60-BCFB-178589DD52DA}"/>
              </a:ext>
            </a:extLst>
          </p:cNvPr>
          <p:cNvPicPr>
            <a:picLocks noChangeAspect="1"/>
          </p:cNvPicPr>
          <p:nvPr/>
        </p:nvPicPr>
        <p:blipFill>
          <a:blip r:embed="rId4"/>
          <a:stretch>
            <a:fillRect/>
          </a:stretch>
        </p:blipFill>
        <p:spPr>
          <a:xfrm>
            <a:off x="3592773" y="4760480"/>
            <a:ext cx="5026118" cy="1667676"/>
          </a:xfrm>
          <a:prstGeom prst="rect">
            <a:avLst/>
          </a:prstGeom>
          <a:noFill/>
          <a:ln w="9525">
            <a:noFill/>
          </a:ln>
        </p:spPr>
      </p:pic>
      <p:pic>
        <p:nvPicPr>
          <p:cNvPr id="3" name="图片 2">
            <a:extLst>
              <a:ext uri="{FF2B5EF4-FFF2-40B4-BE49-F238E27FC236}">
                <a16:creationId xmlns:a16="http://schemas.microsoft.com/office/drawing/2014/main" id="{55012BA4-C76C-4829-8F00-B20F7D9D3877}"/>
              </a:ext>
            </a:extLst>
          </p:cNvPr>
          <p:cNvPicPr>
            <a:picLocks noChangeAspect="1"/>
          </p:cNvPicPr>
          <p:nvPr/>
        </p:nvPicPr>
        <p:blipFill>
          <a:blip r:embed="rId5"/>
          <a:stretch>
            <a:fillRect/>
          </a:stretch>
        </p:blipFill>
        <p:spPr>
          <a:xfrm>
            <a:off x="1575619" y="1770483"/>
            <a:ext cx="8406581" cy="2628483"/>
          </a:xfrm>
          <a:prstGeom prst="rect">
            <a:avLst/>
          </a:prstGeom>
        </p:spPr>
      </p:pic>
      <p:sp>
        <p:nvSpPr>
          <p:cNvPr id="6" name="文本框 5">
            <a:extLst>
              <a:ext uri="{FF2B5EF4-FFF2-40B4-BE49-F238E27FC236}">
                <a16:creationId xmlns:a16="http://schemas.microsoft.com/office/drawing/2014/main" id="{E2779E2C-5B3C-46C3-A881-BD51E120A567}"/>
              </a:ext>
            </a:extLst>
          </p:cNvPr>
          <p:cNvSpPr txBox="1"/>
          <p:nvPr/>
        </p:nvSpPr>
        <p:spPr>
          <a:xfrm>
            <a:off x="5377450" y="4376611"/>
            <a:ext cx="1882589" cy="307777"/>
          </a:xfrm>
          <a:prstGeom prst="rect">
            <a:avLst/>
          </a:prstGeom>
          <a:noFill/>
        </p:spPr>
        <p:txBody>
          <a:bodyPr wrap="square" rtlCol="0">
            <a:spAutoFit/>
          </a:bodyPr>
          <a:lstStyle/>
          <a:p>
            <a:r>
              <a:rPr lang="zh-CN" altLang="en-US" sz="1400" dirty="0"/>
              <a:t>液闪纯化流程</a:t>
            </a:r>
          </a:p>
        </p:txBody>
      </p:sp>
      <p:sp>
        <p:nvSpPr>
          <p:cNvPr id="18" name="文本框 17">
            <a:extLst>
              <a:ext uri="{FF2B5EF4-FFF2-40B4-BE49-F238E27FC236}">
                <a16:creationId xmlns:a16="http://schemas.microsoft.com/office/drawing/2014/main" id="{D2FA2F92-3C77-46E7-8B14-1C249A44E70A}"/>
              </a:ext>
            </a:extLst>
          </p:cNvPr>
          <p:cNvSpPr txBox="1"/>
          <p:nvPr/>
        </p:nvSpPr>
        <p:spPr>
          <a:xfrm>
            <a:off x="5443818" y="6428156"/>
            <a:ext cx="1882589" cy="338554"/>
          </a:xfrm>
          <a:prstGeom prst="rect">
            <a:avLst/>
          </a:prstGeom>
          <a:noFill/>
        </p:spPr>
        <p:txBody>
          <a:bodyPr wrap="square" rtlCol="0">
            <a:spAutoFit/>
          </a:bodyPr>
          <a:lstStyle/>
          <a:p>
            <a:r>
              <a:rPr lang="zh-CN" altLang="en-US" sz="1600" dirty="0"/>
              <a:t>高纯氮概览</a:t>
            </a:r>
          </a:p>
        </p:txBody>
      </p:sp>
    </p:spTree>
    <p:extLst>
      <p:ext uri="{BB962C8B-B14F-4D97-AF65-F5344CB8AC3E}">
        <p14:creationId xmlns:p14="http://schemas.microsoft.com/office/powerpoint/2010/main" val="18200164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0">
          <a:blip r:embed="rId3"/>
        </a:blipFill>
        <a:effectLst/>
      </p:bgPr>
    </p:bg>
    <p:spTree>
      <p:nvGrpSpPr>
        <p:cNvPr id="1" name=""/>
        <p:cNvGrpSpPr/>
        <p:nvPr/>
      </p:nvGrpSpPr>
      <p:grpSpPr>
        <a:xfrm>
          <a:off x="0" y="0"/>
          <a:ext cx="0" cy="0"/>
          <a:chOff x="0" y="0"/>
          <a:chExt cx="0" cy="0"/>
        </a:xfrm>
      </p:grpSpPr>
      <p:sp>
        <p:nvSpPr>
          <p:cNvPr id="1780" name="文本框 1779"/>
          <p:cNvSpPr txBox="1">
            <a:spLocks noChangeArrowheads="1"/>
          </p:cNvSpPr>
          <p:nvPr/>
        </p:nvSpPr>
        <p:spPr bwMode="auto">
          <a:xfrm>
            <a:off x="435077" y="849668"/>
            <a:ext cx="10972800" cy="1177243"/>
          </a:xfrm>
          <a:prstGeom prst="rect">
            <a:avLst/>
          </a:prstGeom>
          <a:noFill/>
          <a:ln>
            <a:noFill/>
          </a:ln>
        </p:spPr>
        <p:txBody>
          <a:bodyPr wrap="square" lIns="68579" tIns="34289" rIns="68579" bIns="34289">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342900" indent="-342900" eaLnBrk="1" hangingPunct="1">
              <a:lnSpc>
                <a:spcPct val="100000"/>
              </a:lnSpc>
              <a:spcBef>
                <a:spcPct val="0"/>
              </a:spcBef>
              <a:buFont typeface="Wingdings" panose="05000000000000000000" pitchFamily="2" charset="2"/>
              <a:buChar char="Ø"/>
              <a:defRPr/>
            </a:pPr>
            <a:r>
              <a:rPr lang="zh-CN" altLang="en-US" sz="1800" dirty="0">
                <a:latin typeface="+mn-ea"/>
                <a:ea typeface="+mn-ea"/>
              </a:rPr>
              <a:t>设置了</a:t>
            </a:r>
            <a:r>
              <a:rPr lang="en-US" altLang="zh-CN" sz="1800" dirty="0">
                <a:latin typeface="+mn-ea"/>
                <a:ea typeface="+mn-ea"/>
              </a:rPr>
              <a:t>3</a:t>
            </a:r>
            <a:r>
              <a:rPr lang="zh-CN" altLang="en-US" sz="1800" dirty="0">
                <a:latin typeface="+mn-ea"/>
                <a:ea typeface="+mn-ea"/>
              </a:rPr>
              <a:t>个取样口去监测氡浓度，保证产气质量</a:t>
            </a:r>
            <a:endParaRPr lang="en-US" altLang="zh-CN" sz="1800" dirty="0">
              <a:latin typeface="+mn-ea"/>
              <a:ea typeface="+mn-ea"/>
            </a:endParaRPr>
          </a:p>
          <a:p>
            <a:pPr marL="342900" indent="-342900" eaLnBrk="1" hangingPunct="1">
              <a:lnSpc>
                <a:spcPct val="100000"/>
              </a:lnSpc>
              <a:spcBef>
                <a:spcPct val="0"/>
              </a:spcBef>
              <a:buFont typeface="Wingdings" panose="05000000000000000000" pitchFamily="2" charset="2"/>
              <a:buChar char="Ø"/>
              <a:defRPr/>
            </a:pPr>
            <a:r>
              <a:rPr lang="en-US" altLang="zh-CN" sz="1800" dirty="0">
                <a:latin typeface="+mn-ea"/>
                <a:ea typeface="+mn-ea"/>
              </a:rPr>
              <a:t>1</a:t>
            </a:r>
            <a:r>
              <a:rPr lang="zh-CN" altLang="en-US" sz="1800" dirty="0">
                <a:latin typeface="+mn-ea"/>
                <a:ea typeface="+mn-ea"/>
              </a:rPr>
              <a:t>个液氮过滤器，</a:t>
            </a:r>
            <a:r>
              <a:rPr lang="en-US" altLang="zh-CN" sz="1800" dirty="0">
                <a:latin typeface="+mn-ea"/>
                <a:ea typeface="+mn-ea"/>
              </a:rPr>
              <a:t>2</a:t>
            </a:r>
            <a:r>
              <a:rPr lang="zh-CN" altLang="en-US" sz="1800" dirty="0">
                <a:latin typeface="+mn-ea"/>
                <a:ea typeface="+mn-ea"/>
              </a:rPr>
              <a:t>个</a:t>
            </a:r>
            <a:r>
              <a:rPr lang="en-US" altLang="zh-CN" sz="1800" dirty="0">
                <a:latin typeface="+mn-ea"/>
                <a:ea typeface="+mn-ea"/>
              </a:rPr>
              <a:t>3nm</a:t>
            </a:r>
            <a:r>
              <a:rPr lang="zh-CN" altLang="en-US" sz="1800" dirty="0">
                <a:latin typeface="+mn-ea"/>
                <a:ea typeface="+mn-ea"/>
              </a:rPr>
              <a:t>的高纯氮气过滤器，去过滤气体中的微小颗粒</a:t>
            </a:r>
            <a:endParaRPr lang="en-US" altLang="zh-CN" sz="1800" dirty="0">
              <a:latin typeface="+mn-ea"/>
              <a:ea typeface="+mn-ea"/>
            </a:endParaRPr>
          </a:p>
          <a:p>
            <a:pPr marL="342900" indent="-342900" eaLnBrk="1" hangingPunct="1">
              <a:lnSpc>
                <a:spcPct val="100000"/>
              </a:lnSpc>
              <a:spcBef>
                <a:spcPct val="0"/>
              </a:spcBef>
              <a:buFont typeface="Wingdings" panose="05000000000000000000" pitchFamily="2" charset="2"/>
              <a:buChar char="Ø"/>
              <a:defRPr/>
            </a:pPr>
            <a:r>
              <a:rPr lang="zh-CN" altLang="en-US" sz="1800" dirty="0">
                <a:latin typeface="+mn-ea"/>
                <a:ea typeface="+mn-ea"/>
              </a:rPr>
              <a:t>全部采用</a:t>
            </a:r>
            <a:r>
              <a:rPr lang="en-US" altLang="zh-CN" sz="1800" dirty="0">
                <a:latin typeface="+mn-ea"/>
                <a:ea typeface="+mn-ea"/>
              </a:rPr>
              <a:t>316L </a:t>
            </a:r>
            <a:r>
              <a:rPr lang="zh-CN" altLang="en-US" sz="1800" dirty="0">
                <a:latin typeface="+mn-ea"/>
                <a:ea typeface="+mn-ea"/>
              </a:rPr>
              <a:t>低本底管路，采用</a:t>
            </a:r>
            <a:r>
              <a:rPr lang="en-US" altLang="zh-CN" sz="1800" dirty="0">
                <a:latin typeface="+mn-ea"/>
                <a:ea typeface="+mn-ea"/>
              </a:rPr>
              <a:t>VCR</a:t>
            </a:r>
            <a:r>
              <a:rPr lang="zh-CN" altLang="en-US" sz="1800" dirty="0">
                <a:latin typeface="+mn-ea"/>
                <a:ea typeface="+mn-ea"/>
              </a:rPr>
              <a:t>金属密封，系统按照</a:t>
            </a:r>
            <a:r>
              <a:rPr lang="en-US" altLang="zh-CN" sz="1800" dirty="0">
                <a:latin typeface="+mn-ea"/>
                <a:ea typeface="+mn-ea"/>
              </a:rPr>
              <a:t>JUNO</a:t>
            </a:r>
            <a:r>
              <a:rPr lang="zh-CN" altLang="en-US" sz="1800" dirty="0">
                <a:latin typeface="+mn-ea"/>
                <a:ea typeface="+mn-ea"/>
              </a:rPr>
              <a:t>清洁标准进行了脱脂</a:t>
            </a:r>
            <a:r>
              <a:rPr lang="en-US" altLang="zh-CN" sz="1800" dirty="0">
                <a:latin typeface="+mn-ea"/>
                <a:ea typeface="+mn-ea"/>
              </a:rPr>
              <a:t>-</a:t>
            </a:r>
            <a:r>
              <a:rPr lang="zh-CN" altLang="en-US" sz="1800" dirty="0">
                <a:latin typeface="+mn-ea"/>
                <a:ea typeface="+mn-ea"/>
              </a:rPr>
              <a:t>酸洗</a:t>
            </a:r>
            <a:r>
              <a:rPr lang="en-US" altLang="zh-CN" sz="1800" dirty="0">
                <a:latin typeface="+mn-ea"/>
                <a:ea typeface="+mn-ea"/>
              </a:rPr>
              <a:t>-</a:t>
            </a:r>
            <a:r>
              <a:rPr lang="zh-CN" altLang="en-US" sz="1800" dirty="0">
                <a:latin typeface="+mn-ea"/>
                <a:ea typeface="+mn-ea"/>
              </a:rPr>
              <a:t>钝化，严格控制系统自身本底</a:t>
            </a:r>
            <a:endParaRPr lang="en-US" altLang="zh-CN" sz="1800" dirty="0">
              <a:latin typeface="+mn-ea"/>
              <a:ea typeface="+mn-ea"/>
            </a:endParaRPr>
          </a:p>
        </p:txBody>
      </p:sp>
      <p:sp>
        <p:nvSpPr>
          <p:cNvPr id="11267" name="文本框 1"/>
          <p:cNvSpPr txBox="1"/>
          <p:nvPr/>
        </p:nvSpPr>
        <p:spPr>
          <a:xfrm>
            <a:off x="274893" y="151678"/>
            <a:ext cx="3416320" cy="52322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eaLnBrk="1" hangingPunct="1">
              <a:lnSpc>
                <a:spcPct val="100000"/>
              </a:lnSpc>
              <a:spcBef>
                <a:spcPct val="0"/>
              </a:spcBef>
              <a:buNone/>
            </a:pPr>
            <a:r>
              <a:rPr lang="zh-CN" altLang="en-US" dirty="0"/>
              <a:t>高纯氮装置纯化流程</a:t>
            </a:r>
            <a:endParaRPr lang="en-US" altLang="zh-CN" dirty="0"/>
          </a:p>
        </p:txBody>
      </p:sp>
      <p:sp>
        <p:nvSpPr>
          <p:cNvPr id="30" name="矩形 29"/>
          <p:cNvSpPr/>
          <p:nvPr/>
        </p:nvSpPr>
        <p:spPr>
          <a:xfrm>
            <a:off x="435077" y="740628"/>
            <a:ext cx="11577484" cy="45719"/>
          </a:xfrm>
          <a:prstGeom prst="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11269" name="Picture 9"/>
          <p:cNvPicPr>
            <a:picLocks noChangeAspect="1"/>
          </p:cNvPicPr>
          <p:nvPr/>
        </p:nvPicPr>
        <p:blipFill>
          <a:blip r:embed="rId4"/>
          <a:stretch>
            <a:fillRect/>
          </a:stretch>
        </p:blipFill>
        <p:spPr>
          <a:xfrm>
            <a:off x="11264645" y="79803"/>
            <a:ext cx="652462" cy="608012"/>
          </a:xfrm>
          <a:prstGeom prst="rect">
            <a:avLst/>
          </a:prstGeom>
          <a:noFill/>
          <a:ln w="9525">
            <a:noFill/>
          </a:ln>
        </p:spPr>
      </p:pic>
      <p:pic>
        <p:nvPicPr>
          <p:cNvPr id="11270" name="Picture 2" descr="http://www.ihep.cas.cn/cxwh/yjsbs/200907/W020090722524685304150.jpg"/>
          <p:cNvPicPr>
            <a:picLocks noChangeAspect="1"/>
          </p:cNvPicPr>
          <p:nvPr/>
        </p:nvPicPr>
        <p:blipFill>
          <a:blip r:embed="rId5"/>
          <a:stretch>
            <a:fillRect/>
          </a:stretch>
        </p:blipFill>
        <p:spPr>
          <a:xfrm>
            <a:off x="10317215" y="72780"/>
            <a:ext cx="881063" cy="592137"/>
          </a:xfrm>
          <a:prstGeom prst="rect">
            <a:avLst/>
          </a:prstGeom>
          <a:noFill/>
          <a:ln w="9525">
            <a:noFill/>
          </a:ln>
        </p:spPr>
      </p:pic>
      <p:sp>
        <p:nvSpPr>
          <p:cNvPr id="11272" name="灯片编号占位符 4"/>
          <p:cNvSpPr txBox="1">
            <a:spLocks noGrp="1"/>
          </p:cNvSpPr>
          <p:nvPr>
            <p:ph type="sldNum" sz="quarter" idx="12"/>
          </p:nvPr>
        </p:nvSpPr>
        <p:spPr>
          <a:noFill/>
          <a:ln>
            <a:noFill/>
          </a:ln>
        </p:spPr>
        <p:txBody>
          <a:bodyPr anchor="ctr" anchorCtr="0"/>
          <a:lstStyle/>
          <a:p>
            <a:pPr eaLnBrk="1" hangingPunct="1"/>
            <a:fld id="{9A0DB2DC-4C9A-4742-B13C-FB6460FD3503}" type="slidenum">
              <a:rPr lang="zh-CN" altLang="en-US" dirty="0"/>
              <a:pPr eaLnBrk="1" hangingPunct="1"/>
              <a:t>6</a:t>
            </a:fld>
            <a:endParaRPr lang="zh-CN" altLang="en-US" dirty="0"/>
          </a:p>
        </p:txBody>
      </p:sp>
      <p:pic>
        <p:nvPicPr>
          <p:cNvPr id="3" name="图片 2">
            <a:extLst>
              <a:ext uri="{FF2B5EF4-FFF2-40B4-BE49-F238E27FC236}">
                <a16:creationId xmlns:a16="http://schemas.microsoft.com/office/drawing/2014/main" id="{52789B05-25C3-4951-AEC3-1F79B974B594}"/>
              </a:ext>
            </a:extLst>
          </p:cNvPr>
          <p:cNvPicPr>
            <a:picLocks noChangeAspect="1"/>
          </p:cNvPicPr>
          <p:nvPr/>
        </p:nvPicPr>
        <p:blipFill>
          <a:blip r:embed="rId6"/>
          <a:stretch>
            <a:fillRect/>
          </a:stretch>
        </p:blipFill>
        <p:spPr>
          <a:xfrm>
            <a:off x="3236666" y="2090232"/>
            <a:ext cx="6464061" cy="3443335"/>
          </a:xfrm>
          <a:prstGeom prst="rect">
            <a:avLst/>
          </a:prstGeom>
        </p:spPr>
      </p:pic>
      <p:sp>
        <p:nvSpPr>
          <p:cNvPr id="20" name="文本框 19">
            <a:extLst>
              <a:ext uri="{FF2B5EF4-FFF2-40B4-BE49-F238E27FC236}">
                <a16:creationId xmlns:a16="http://schemas.microsoft.com/office/drawing/2014/main" id="{FBA1B815-F9DB-4B68-A4E4-34D9D8B35D11}"/>
              </a:ext>
            </a:extLst>
          </p:cNvPr>
          <p:cNvSpPr txBox="1"/>
          <p:nvPr/>
        </p:nvSpPr>
        <p:spPr>
          <a:xfrm>
            <a:off x="5574607" y="5823666"/>
            <a:ext cx="4578306" cy="369332"/>
          </a:xfrm>
          <a:prstGeom prst="rect">
            <a:avLst/>
          </a:prstGeom>
          <a:noFill/>
        </p:spPr>
        <p:txBody>
          <a:bodyPr wrap="square">
            <a:spAutoFit/>
          </a:bodyPr>
          <a:lstStyle/>
          <a:p>
            <a:r>
              <a:rPr lang="zh-CN" altLang="en-US" dirty="0"/>
              <a:t>高纯氮流程图</a:t>
            </a:r>
            <a:endParaRPr lang="en-US" altLang="zh-CN"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17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0">
          <a:blip r:embed="rId3"/>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780" name="文本框 1779"/>
              <p:cNvSpPr txBox="1">
                <a:spLocks noChangeArrowheads="1"/>
              </p:cNvSpPr>
              <p:nvPr/>
            </p:nvSpPr>
            <p:spPr bwMode="auto">
              <a:xfrm>
                <a:off x="380588" y="824646"/>
                <a:ext cx="11137902" cy="1731947"/>
              </a:xfrm>
              <a:prstGeom prst="rect">
                <a:avLst/>
              </a:prstGeom>
              <a:noFill/>
              <a:ln>
                <a:noFill/>
              </a:ln>
            </p:spPr>
            <p:txBody>
              <a:bodyPr wrap="square" lIns="68579" tIns="34289" rIns="68579" bIns="34289">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marL="342900" indent="-342900" eaLnBrk="1" hangingPunct="1">
                  <a:lnSpc>
                    <a:spcPct val="100000"/>
                  </a:lnSpc>
                  <a:spcBef>
                    <a:spcPct val="0"/>
                  </a:spcBef>
                  <a:buFont typeface="Wingdings" panose="05000000000000000000" pitchFamily="2" charset="2"/>
                  <a:buChar char="Ø"/>
                  <a:defRPr/>
                </a:pPr>
                <a:r>
                  <a:rPr lang="zh-CN" altLang="en-US" sz="1800" dirty="0">
                    <a:latin typeface="+mn-ea"/>
                    <a:ea typeface="+mn-ea"/>
                  </a:rPr>
                  <a:t>由富集系统和氡测量室组成</a:t>
                </a:r>
                <a:endParaRPr lang="en-US" altLang="zh-CN" sz="1800" dirty="0">
                  <a:latin typeface="+mn-ea"/>
                  <a:ea typeface="+mn-ea"/>
                </a:endParaRPr>
              </a:p>
              <a:p>
                <a:pPr marL="342900" indent="-342900" eaLnBrk="1" hangingPunct="1">
                  <a:lnSpc>
                    <a:spcPct val="100000"/>
                  </a:lnSpc>
                  <a:spcBef>
                    <a:spcPct val="0"/>
                  </a:spcBef>
                  <a:buFont typeface="Wingdings" panose="05000000000000000000" pitchFamily="2" charset="2"/>
                  <a:buChar char="Ø"/>
                  <a:defRPr/>
                </a:pPr>
                <a:r>
                  <a:rPr lang="zh-CN" altLang="en-US" sz="1800" dirty="0">
                    <a:latin typeface="+mn-ea"/>
                    <a:ea typeface="+mn-ea"/>
                  </a:rPr>
                  <a:t>富集系统实质上通过活性炭低温（液氩温区）吸附氡增加取样体积，再通过加热活性炭解析氡导入氡测量罐</a:t>
                </a:r>
                <a:endParaRPr lang="en-US" altLang="zh-CN" sz="1800" dirty="0">
                  <a:latin typeface="+mn-ea"/>
                  <a:ea typeface="+mn-ea"/>
                </a:endParaRPr>
              </a:p>
              <a:p>
                <a:pPr marL="342900" indent="-342900" eaLnBrk="1" hangingPunct="1">
                  <a:lnSpc>
                    <a:spcPct val="100000"/>
                  </a:lnSpc>
                  <a:spcBef>
                    <a:spcPct val="0"/>
                  </a:spcBef>
                  <a:buFont typeface="Wingdings" panose="05000000000000000000" pitchFamily="2" charset="2"/>
                  <a:buChar char="Ø"/>
                  <a:defRPr/>
                </a:pPr>
                <a:r>
                  <a:rPr lang="zh-CN" altLang="en-US" sz="1800" dirty="0">
                    <a:latin typeface="+mn-ea"/>
                    <a:ea typeface="+mn-ea"/>
                  </a:rPr>
                  <a:t>探测室罐体接地，</a:t>
                </a:r>
                <a:r>
                  <a:rPr lang="en-US" altLang="zh-CN" sz="1800" dirty="0">
                    <a:latin typeface="+mn-ea"/>
                    <a:ea typeface="+mn-ea"/>
                  </a:rPr>
                  <a:t>Si-PIN</a:t>
                </a:r>
                <a:r>
                  <a:rPr lang="zh-CN" altLang="en-US" sz="1800" dirty="0">
                    <a:latin typeface="+mn-ea"/>
                    <a:ea typeface="+mn-ea"/>
                  </a:rPr>
                  <a:t>探测器</a:t>
                </a:r>
                <a:r>
                  <a:rPr lang="en-US" altLang="zh-CN" sz="1800" dirty="0">
                    <a:latin typeface="+mn-ea"/>
                    <a:ea typeface="+mn-ea"/>
                  </a:rPr>
                  <a:t>(S3204-09, Hamamatsu)</a:t>
                </a:r>
                <a:r>
                  <a:rPr lang="zh-CN" altLang="en-US" sz="1800" dirty="0">
                    <a:latin typeface="+mn-ea"/>
                    <a:ea typeface="+mn-ea"/>
                  </a:rPr>
                  <a:t>施加负高压，带正电的氡子体收集探测器表面，</a:t>
                </a:r>
                <a:r>
                  <a:rPr lang="en-US" altLang="zh-CN" sz="1800" dirty="0">
                    <a:latin typeface="+mn-ea"/>
                    <a:ea typeface="+mn-ea"/>
                  </a:rPr>
                  <a:t>Si-PIN detector</a:t>
                </a:r>
                <a:r>
                  <a:rPr lang="zh-CN" altLang="en-US" sz="1800" dirty="0">
                    <a:latin typeface="+mn-ea"/>
                    <a:ea typeface="+mn-ea"/>
                  </a:rPr>
                  <a:t>测量氡衰变子体的释放的</a:t>
                </a:r>
                <a14:m>
                  <m:oMath xmlns:m="http://schemas.openxmlformats.org/officeDocument/2006/math">
                    <m:r>
                      <a:rPr lang="zh-CN" altLang="en-US" sz="1800" i="1">
                        <a:latin typeface="Cambria Math" panose="02040503050406030204" pitchFamily="18" charset="0"/>
                        <a:ea typeface="+mn-ea"/>
                      </a:rPr>
                      <m:t>𝛼</m:t>
                    </m:r>
                    <m:r>
                      <a:rPr lang="zh-CN" altLang="en-US" sz="1800" i="1">
                        <a:latin typeface="Cambria Math" panose="02040503050406030204" pitchFamily="18" charset="0"/>
                        <a:ea typeface="+mn-ea"/>
                      </a:rPr>
                      <m:t>粒子，</m:t>
                    </m:r>
                  </m:oMath>
                </a14:m>
                <a:r>
                  <a:rPr lang="zh-CN" altLang="en-US" sz="1800" dirty="0">
                    <a:latin typeface="+mn-ea"/>
                    <a:ea typeface="+mn-ea"/>
                  </a:rPr>
                  <a:t>由于</a:t>
                </a:r>
                <a:r>
                  <a:rPr lang="en-US" altLang="zh-CN" sz="1800" dirty="0">
                    <a:latin typeface="+mn-ea"/>
                    <a:ea typeface="+mn-ea"/>
                  </a:rPr>
                  <a:t>Po-214</a:t>
                </a:r>
                <a:r>
                  <a:rPr lang="zh-CN" altLang="en-US" sz="1800" dirty="0">
                    <a:latin typeface="+mn-ea"/>
                    <a:ea typeface="+mn-ea"/>
                  </a:rPr>
                  <a:t>有较好的收集效率和能量分辨，故采用</a:t>
                </a:r>
                <a:r>
                  <a:rPr lang="en-US" altLang="zh-CN" sz="1800" dirty="0">
                    <a:latin typeface="+mn-ea"/>
                    <a:ea typeface="+mn-ea"/>
                  </a:rPr>
                  <a:t>Po-214</a:t>
                </a:r>
                <a:r>
                  <a:rPr lang="zh-CN" altLang="en-US" sz="1800" dirty="0">
                    <a:latin typeface="+mn-ea"/>
                    <a:ea typeface="+mn-ea"/>
                  </a:rPr>
                  <a:t>计数测量氡浓度</a:t>
                </a:r>
                <a:endParaRPr lang="en-US" altLang="zh-CN" sz="1800" dirty="0">
                  <a:latin typeface="+mn-ea"/>
                  <a:ea typeface="+mn-ea"/>
                </a:endParaRPr>
              </a:p>
            </p:txBody>
          </p:sp>
        </mc:Choice>
        <mc:Fallback xmlns="">
          <p:sp>
            <p:nvSpPr>
              <p:cNvPr id="1780" name="文本框 1779"/>
              <p:cNvSpPr txBox="1">
                <a:spLocks noRot="1" noChangeAspect="1" noMove="1" noResize="1" noEditPoints="1" noAdjustHandles="1" noChangeArrowheads="1" noChangeShapeType="1" noTextEdit="1"/>
              </p:cNvSpPr>
              <p:nvPr/>
            </p:nvSpPr>
            <p:spPr bwMode="auto">
              <a:xfrm>
                <a:off x="380588" y="824646"/>
                <a:ext cx="11137902" cy="1731947"/>
              </a:xfrm>
              <a:prstGeom prst="rect">
                <a:avLst/>
              </a:prstGeom>
              <a:blipFill>
                <a:blip r:embed="rId4"/>
                <a:stretch>
                  <a:fillRect l="-547" t="-2465" r="-383" b="-5282"/>
                </a:stretch>
              </a:blipFill>
              <a:ln>
                <a:noFill/>
              </a:ln>
            </p:spPr>
            <p:txBody>
              <a:bodyPr/>
              <a:lstStyle/>
              <a:p>
                <a:r>
                  <a:rPr lang="zh-CN" altLang="en-US">
                    <a:noFill/>
                  </a:rPr>
                  <a:t> </a:t>
                </a:r>
              </a:p>
            </p:txBody>
          </p:sp>
        </mc:Fallback>
      </mc:AlternateContent>
      <p:sp>
        <p:nvSpPr>
          <p:cNvPr id="15363" name="文本框 1"/>
          <p:cNvSpPr txBox="1"/>
          <p:nvPr/>
        </p:nvSpPr>
        <p:spPr>
          <a:xfrm>
            <a:off x="228600" y="98903"/>
            <a:ext cx="1980029" cy="52322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eaLnBrk="1" hangingPunct="1">
              <a:lnSpc>
                <a:spcPct val="100000"/>
              </a:lnSpc>
              <a:spcBef>
                <a:spcPct val="0"/>
              </a:spcBef>
              <a:buNone/>
            </a:pPr>
            <a:r>
              <a:rPr lang="zh-CN" altLang="en-US" dirty="0"/>
              <a:t>氡测量系统</a:t>
            </a:r>
            <a:endParaRPr lang="en-US" altLang="zh-CN" dirty="0"/>
          </a:p>
        </p:txBody>
      </p:sp>
      <p:sp>
        <p:nvSpPr>
          <p:cNvPr id="30" name="矩形 29"/>
          <p:cNvSpPr/>
          <p:nvPr/>
        </p:nvSpPr>
        <p:spPr>
          <a:xfrm>
            <a:off x="228600" y="703262"/>
            <a:ext cx="11717594" cy="45719"/>
          </a:xfrm>
          <a:prstGeom prst="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15365" name="Picture 9"/>
          <p:cNvPicPr>
            <a:picLocks noChangeAspect="1"/>
          </p:cNvPicPr>
          <p:nvPr/>
        </p:nvPicPr>
        <p:blipFill>
          <a:blip r:embed="rId5"/>
          <a:stretch>
            <a:fillRect/>
          </a:stretch>
        </p:blipFill>
        <p:spPr>
          <a:xfrm>
            <a:off x="11154031" y="82807"/>
            <a:ext cx="652462" cy="608012"/>
          </a:xfrm>
          <a:prstGeom prst="rect">
            <a:avLst/>
          </a:prstGeom>
          <a:noFill/>
          <a:ln w="9525">
            <a:noFill/>
          </a:ln>
        </p:spPr>
      </p:pic>
      <p:pic>
        <p:nvPicPr>
          <p:cNvPr id="15366" name="Picture 2" descr="http://www.ihep.cas.cn/cxwh/yjsbs/200907/W020090722524685304150.jpg"/>
          <p:cNvPicPr>
            <a:picLocks noChangeAspect="1"/>
          </p:cNvPicPr>
          <p:nvPr/>
        </p:nvPicPr>
        <p:blipFill>
          <a:blip r:embed="rId6"/>
          <a:stretch>
            <a:fillRect/>
          </a:stretch>
        </p:blipFill>
        <p:spPr>
          <a:xfrm>
            <a:off x="10272968" y="65168"/>
            <a:ext cx="881063" cy="592137"/>
          </a:xfrm>
          <a:prstGeom prst="rect">
            <a:avLst/>
          </a:prstGeom>
          <a:noFill/>
          <a:ln w="9525">
            <a:noFill/>
          </a:ln>
        </p:spPr>
      </p:pic>
      <p:sp>
        <p:nvSpPr>
          <p:cNvPr id="15368" name="灯片编号占位符 4"/>
          <p:cNvSpPr txBox="1">
            <a:spLocks noGrp="1"/>
          </p:cNvSpPr>
          <p:nvPr>
            <p:ph type="sldNum" sz="quarter" idx="12"/>
          </p:nvPr>
        </p:nvSpPr>
        <p:spPr>
          <a:noFill/>
          <a:ln>
            <a:noFill/>
          </a:ln>
        </p:spPr>
        <p:txBody>
          <a:bodyPr anchor="ctr" anchorCtr="0"/>
          <a:lstStyle/>
          <a:p>
            <a:pPr eaLnBrk="1" hangingPunct="1"/>
            <a:fld id="{9A0DB2DC-4C9A-4742-B13C-FB6460FD3503}" type="slidenum">
              <a:rPr lang="zh-CN" altLang="en-US" dirty="0"/>
              <a:pPr eaLnBrk="1" hangingPunct="1"/>
              <a:t>7</a:t>
            </a:fld>
            <a:endParaRPr lang="zh-CN" altLang="en-US" dirty="0"/>
          </a:p>
        </p:txBody>
      </p:sp>
      <p:pic>
        <p:nvPicPr>
          <p:cNvPr id="10" name="图片 9">
            <a:extLst>
              <a:ext uri="{FF2B5EF4-FFF2-40B4-BE49-F238E27FC236}">
                <a16:creationId xmlns:a16="http://schemas.microsoft.com/office/drawing/2014/main" id="{A0E44155-C35C-45D1-A1C1-3BC59E526B78}"/>
              </a:ext>
            </a:extLst>
          </p:cNvPr>
          <p:cNvPicPr>
            <a:picLocks noChangeAspect="1"/>
          </p:cNvPicPr>
          <p:nvPr/>
        </p:nvPicPr>
        <p:blipFill>
          <a:blip r:embed="rId7"/>
          <a:stretch>
            <a:fillRect/>
          </a:stretch>
        </p:blipFill>
        <p:spPr>
          <a:xfrm>
            <a:off x="1398174" y="2767315"/>
            <a:ext cx="2736398" cy="1865306"/>
          </a:xfrm>
          <a:prstGeom prst="rect">
            <a:avLst/>
          </a:prstGeom>
          <a:noFill/>
          <a:ln w="9525">
            <a:noFill/>
          </a:ln>
        </p:spPr>
      </p:pic>
      <p:pic>
        <p:nvPicPr>
          <p:cNvPr id="3" name="图片 2">
            <a:extLst>
              <a:ext uri="{FF2B5EF4-FFF2-40B4-BE49-F238E27FC236}">
                <a16:creationId xmlns:a16="http://schemas.microsoft.com/office/drawing/2014/main" id="{3515AE02-4609-416A-BA01-0FFB2BA985D8}"/>
              </a:ext>
            </a:extLst>
          </p:cNvPr>
          <p:cNvPicPr>
            <a:picLocks noChangeAspect="1"/>
          </p:cNvPicPr>
          <p:nvPr/>
        </p:nvPicPr>
        <p:blipFill>
          <a:blip r:embed="rId8"/>
          <a:stretch>
            <a:fillRect/>
          </a:stretch>
        </p:blipFill>
        <p:spPr>
          <a:xfrm>
            <a:off x="4908764" y="2551141"/>
            <a:ext cx="2960468" cy="2267285"/>
          </a:xfrm>
          <a:prstGeom prst="rect">
            <a:avLst/>
          </a:prstGeom>
        </p:spPr>
      </p:pic>
      <p:pic>
        <p:nvPicPr>
          <p:cNvPr id="14" name="图片 13">
            <a:extLst>
              <a:ext uri="{FF2B5EF4-FFF2-40B4-BE49-F238E27FC236}">
                <a16:creationId xmlns:a16="http://schemas.microsoft.com/office/drawing/2014/main" id="{75597D43-E0F8-433D-BAE8-B8C1E359D4D8}"/>
              </a:ext>
            </a:extLst>
          </p:cNvPr>
          <p:cNvPicPr>
            <a:picLocks noChangeAspect="1"/>
          </p:cNvPicPr>
          <p:nvPr/>
        </p:nvPicPr>
        <p:blipFill>
          <a:blip r:embed="rId9"/>
          <a:stretch>
            <a:fillRect/>
          </a:stretch>
        </p:blipFill>
        <p:spPr>
          <a:xfrm>
            <a:off x="8290332" y="2885988"/>
            <a:ext cx="2303422" cy="1582794"/>
          </a:xfrm>
          <a:prstGeom prst="rect">
            <a:avLst/>
          </a:prstGeom>
        </p:spPr>
      </p:pic>
      <p:sp>
        <p:nvSpPr>
          <p:cNvPr id="17" name="文本框 16">
            <a:extLst>
              <a:ext uri="{FF2B5EF4-FFF2-40B4-BE49-F238E27FC236}">
                <a16:creationId xmlns:a16="http://schemas.microsoft.com/office/drawing/2014/main" id="{DE0B536B-638A-41D7-9C29-27E949AFF6DF}"/>
              </a:ext>
            </a:extLst>
          </p:cNvPr>
          <p:cNvSpPr txBox="1"/>
          <p:nvPr/>
        </p:nvSpPr>
        <p:spPr>
          <a:xfrm>
            <a:off x="2184242" y="4800564"/>
            <a:ext cx="4581458" cy="369332"/>
          </a:xfrm>
          <a:prstGeom prst="rect">
            <a:avLst/>
          </a:prstGeom>
          <a:noFill/>
        </p:spPr>
        <p:txBody>
          <a:bodyPr wrap="square">
            <a:spAutoFit/>
          </a:bodyPr>
          <a:lstStyle/>
          <a:p>
            <a:r>
              <a:rPr lang="zh-CN" altLang="en-US" dirty="0">
                <a:latin typeface="微软雅黑" panose="020B0503020204020204" pitchFamily="34" charset="-122"/>
                <a:ea typeface="微软雅黑" panose="020B0503020204020204" pitchFamily="34" charset="-122"/>
              </a:rPr>
              <a:t>富集系统</a:t>
            </a:r>
            <a:endParaRPr lang="zh-CN" altLang="en-US" dirty="0"/>
          </a:p>
        </p:txBody>
      </p:sp>
      <p:sp>
        <p:nvSpPr>
          <p:cNvPr id="18" name="文本框 17">
            <a:extLst>
              <a:ext uri="{FF2B5EF4-FFF2-40B4-BE49-F238E27FC236}">
                <a16:creationId xmlns:a16="http://schemas.microsoft.com/office/drawing/2014/main" id="{C4B2B271-A223-4D93-8B76-00331945614C}"/>
              </a:ext>
            </a:extLst>
          </p:cNvPr>
          <p:cNvSpPr txBox="1"/>
          <p:nvPr/>
        </p:nvSpPr>
        <p:spPr>
          <a:xfrm>
            <a:off x="5843057" y="4895465"/>
            <a:ext cx="4581458" cy="369332"/>
          </a:xfrm>
          <a:prstGeom prst="rect">
            <a:avLst/>
          </a:prstGeom>
          <a:noFill/>
        </p:spPr>
        <p:txBody>
          <a:bodyPr wrap="square">
            <a:spAutoFit/>
          </a:bodyPr>
          <a:lstStyle/>
          <a:p>
            <a:r>
              <a:rPr lang="zh-CN" altLang="en-US" dirty="0">
                <a:latin typeface="微软雅黑" panose="020B0503020204020204" pitchFamily="34" charset="-122"/>
                <a:ea typeface="微软雅黑" panose="020B0503020204020204" pitchFamily="34" charset="-122"/>
              </a:rPr>
              <a:t>探测室</a:t>
            </a:r>
            <a:endParaRPr lang="zh-CN" altLang="en-US" dirty="0"/>
          </a:p>
        </p:txBody>
      </p:sp>
      <p:sp>
        <p:nvSpPr>
          <p:cNvPr id="19" name="文本框 18">
            <a:extLst>
              <a:ext uri="{FF2B5EF4-FFF2-40B4-BE49-F238E27FC236}">
                <a16:creationId xmlns:a16="http://schemas.microsoft.com/office/drawing/2014/main" id="{8DD6A6A5-51AC-472A-8CE2-56FCD92D9338}"/>
              </a:ext>
            </a:extLst>
          </p:cNvPr>
          <p:cNvSpPr txBox="1"/>
          <p:nvPr/>
        </p:nvSpPr>
        <p:spPr>
          <a:xfrm>
            <a:off x="9345201" y="4798177"/>
            <a:ext cx="4581458" cy="369332"/>
          </a:xfrm>
          <a:prstGeom prst="rect">
            <a:avLst/>
          </a:prstGeom>
          <a:noFill/>
        </p:spPr>
        <p:txBody>
          <a:bodyPr wrap="square">
            <a:spAutoFit/>
          </a:bodyPr>
          <a:lstStyle/>
          <a:p>
            <a:r>
              <a:rPr lang="zh-CN" altLang="en-US" dirty="0">
                <a:latin typeface="微软雅黑" panose="020B0503020204020204" pitchFamily="34" charset="-122"/>
                <a:ea typeface="微软雅黑" panose="020B0503020204020204" pitchFamily="34" charset="-122"/>
              </a:rPr>
              <a:t>能谱</a:t>
            </a:r>
            <a:endParaRPr lang="zh-CN" altLang="en-US" dirty="0"/>
          </a:p>
        </p:txBody>
      </p:sp>
      <p:sp>
        <p:nvSpPr>
          <p:cNvPr id="2" name="文本框 1">
            <a:extLst>
              <a:ext uri="{FF2B5EF4-FFF2-40B4-BE49-F238E27FC236}">
                <a16:creationId xmlns:a16="http://schemas.microsoft.com/office/drawing/2014/main" id="{A2524B1D-253A-4170-9FCD-5D2CDA32857D}"/>
              </a:ext>
            </a:extLst>
          </p:cNvPr>
          <p:cNvSpPr txBox="1"/>
          <p:nvPr/>
        </p:nvSpPr>
        <p:spPr>
          <a:xfrm>
            <a:off x="1923867" y="5605819"/>
            <a:ext cx="1405721" cy="369332"/>
          </a:xfrm>
          <a:prstGeom prst="rect">
            <a:avLst/>
          </a:prstGeom>
          <a:noFill/>
          <a:ln>
            <a:solidFill>
              <a:schemeClr val="tx1"/>
            </a:solidFill>
          </a:ln>
        </p:spPr>
        <p:txBody>
          <a:bodyPr wrap="square" rtlCol="0">
            <a:spAutoFit/>
          </a:bodyPr>
          <a:lstStyle/>
          <a:p>
            <a:r>
              <a:rPr lang="en-US" altLang="zh-CN" dirty="0"/>
              <a:t>PIN-detector</a:t>
            </a:r>
            <a:endParaRPr lang="zh-CN" altLang="en-US" dirty="0"/>
          </a:p>
        </p:txBody>
      </p:sp>
      <p:sp>
        <p:nvSpPr>
          <p:cNvPr id="4" name="文本框 3">
            <a:extLst>
              <a:ext uri="{FF2B5EF4-FFF2-40B4-BE49-F238E27FC236}">
                <a16:creationId xmlns:a16="http://schemas.microsoft.com/office/drawing/2014/main" id="{F0644082-EF09-4505-8FD5-1EEBB00322F7}"/>
              </a:ext>
            </a:extLst>
          </p:cNvPr>
          <p:cNvSpPr txBox="1"/>
          <p:nvPr/>
        </p:nvSpPr>
        <p:spPr>
          <a:xfrm>
            <a:off x="3649318" y="5605819"/>
            <a:ext cx="1346494" cy="369332"/>
          </a:xfrm>
          <a:prstGeom prst="rect">
            <a:avLst/>
          </a:prstGeom>
          <a:noFill/>
          <a:ln>
            <a:solidFill>
              <a:schemeClr val="tx1"/>
            </a:solidFill>
          </a:ln>
        </p:spPr>
        <p:txBody>
          <a:bodyPr wrap="square" rtlCol="0">
            <a:spAutoFit/>
          </a:bodyPr>
          <a:lstStyle/>
          <a:p>
            <a:r>
              <a:rPr lang="en-US" altLang="zh-CN"/>
              <a:t>Preamplifier</a:t>
            </a:r>
            <a:endParaRPr lang="zh-CN" altLang="en-US" dirty="0"/>
          </a:p>
        </p:txBody>
      </p:sp>
      <p:sp>
        <p:nvSpPr>
          <p:cNvPr id="16" name="文本框 15">
            <a:extLst>
              <a:ext uri="{FF2B5EF4-FFF2-40B4-BE49-F238E27FC236}">
                <a16:creationId xmlns:a16="http://schemas.microsoft.com/office/drawing/2014/main" id="{341EEBA5-2529-4326-95AC-D69E3FD4A9C1}"/>
              </a:ext>
            </a:extLst>
          </p:cNvPr>
          <p:cNvSpPr txBox="1"/>
          <p:nvPr/>
        </p:nvSpPr>
        <p:spPr>
          <a:xfrm>
            <a:off x="5422753" y="5467320"/>
            <a:ext cx="1346494" cy="646331"/>
          </a:xfrm>
          <a:prstGeom prst="rect">
            <a:avLst/>
          </a:prstGeom>
          <a:noFill/>
          <a:ln>
            <a:solidFill>
              <a:schemeClr val="tx1"/>
            </a:solidFill>
          </a:ln>
        </p:spPr>
        <p:txBody>
          <a:bodyPr wrap="square" rtlCol="0">
            <a:spAutoFit/>
          </a:bodyPr>
          <a:lstStyle/>
          <a:p>
            <a:r>
              <a:rPr lang="en-US" altLang="zh-CN" dirty="0"/>
              <a:t>Amplifier</a:t>
            </a:r>
          </a:p>
          <a:p>
            <a:r>
              <a:rPr lang="en-US" altLang="zh-CN" dirty="0"/>
              <a:t>OTREC 572A</a:t>
            </a:r>
            <a:endParaRPr lang="zh-CN" altLang="en-US" dirty="0"/>
          </a:p>
        </p:txBody>
      </p:sp>
      <p:sp>
        <p:nvSpPr>
          <p:cNvPr id="20" name="文本框 19">
            <a:extLst>
              <a:ext uri="{FF2B5EF4-FFF2-40B4-BE49-F238E27FC236}">
                <a16:creationId xmlns:a16="http://schemas.microsoft.com/office/drawing/2014/main" id="{6C710C4D-B404-4B6A-9B74-264F645890B9}"/>
              </a:ext>
            </a:extLst>
          </p:cNvPr>
          <p:cNvSpPr txBox="1"/>
          <p:nvPr/>
        </p:nvSpPr>
        <p:spPr>
          <a:xfrm>
            <a:off x="7018791" y="5467320"/>
            <a:ext cx="865453" cy="646331"/>
          </a:xfrm>
          <a:prstGeom prst="rect">
            <a:avLst/>
          </a:prstGeom>
          <a:noFill/>
          <a:ln>
            <a:solidFill>
              <a:schemeClr val="tx1"/>
            </a:solidFill>
          </a:ln>
        </p:spPr>
        <p:txBody>
          <a:bodyPr wrap="square" rtlCol="0">
            <a:spAutoFit/>
          </a:bodyPr>
          <a:lstStyle/>
          <a:p>
            <a:r>
              <a:rPr lang="en-US" altLang="zh-CN" dirty="0"/>
              <a:t>CEDN</a:t>
            </a:r>
          </a:p>
          <a:p>
            <a:r>
              <a:rPr lang="en-US" altLang="zh-CN" dirty="0"/>
              <a:t>N957</a:t>
            </a:r>
            <a:endParaRPr lang="zh-CN" altLang="en-US" dirty="0"/>
          </a:p>
        </p:txBody>
      </p:sp>
      <p:sp>
        <p:nvSpPr>
          <p:cNvPr id="21" name="文本框 20">
            <a:extLst>
              <a:ext uri="{FF2B5EF4-FFF2-40B4-BE49-F238E27FC236}">
                <a16:creationId xmlns:a16="http://schemas.microsoft.com/office/drawing/2014/main" id="{24921FE1-5D25-4293-BE7A-A03A065A882A}"/>
              </a:ext>
            </a:extLst>
          </p:cNvPr>
          <p:cNvSpPr txBox="1"/>
          <p:nvPr/>
        </p:nvSpPr>
        <p:spPr>
          <a:xfrm>
            <a:off x="8153055" y="5605818"/>
            <a:ext cx="1192146" cy="369332"/>
          </a:xfrm>
          <a:prstGeom prst="rect">
            <a:avLst/>
          </a:prstGeom>
          <a:noFill/>
          <a:ln>
            <a:solidFill>
              <a:schemeClr val="tx1"/>
            </a:solidFill>
          </a:ln>
        </p:spPr>
        <p:txBody>
          <a:bodyPr wrap="square" rtlCol="0">
            <a:spAutoFit/>
          </a:bodyPr>
          <a:lstStyle/>
          <a:p>
            <a:r>
              <a:rPr lang="en-US" altLang="zh-CN" dirty="0" err="1"/>
              <a:t>Labview</a:t>
            </a:r>
            <a:endParaRPr lang="zh-CN" altLang="en-US" dirty="0"/>
          </a:p>
        </p:txBody>
      </p:sp>
      <p:cxnSp>
        <p:nvCxnSpPr>
          <p:cNvPr id="6" name="直接箭头连接符 5">
            <a:extLst>
              <a:ext uri="{FF2B5EF4-FFF2-40B4-BE49-F238E27FC236}">
                <a16:creationId xmlns:a16="http://schemas.microsoft.com/office/drawing/2014/main" id="{3F45518B-4391-4841-8032-8C27B69E56AE}"/>
              </a:ext>
            </a:extLst>
          </p:cNvPr>
          <p:cNvCxnSpPr>
            <a:stCxn id="2" idx="3"/>
            <a:endCxn id="4" idx="1"/>
          </p:cNvCxnSpPr>
          <p:nvPr/>
        </p:nvCxnSpPr>
        <p:spPr>
          <a:xfrm>
            <a:off x="3329588" y="5790485"/>
            <a:ext cx="3197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直接箭头连接符 8">
            <a:extLst>
              <a:ext uri="{FF2B5EF4-FFF2-40B4-BE49-F238E27FC236}">
                <a16:creationId xmlns:a16="http://schemas.microsoft.com/office/drawing/2014/main" id="{C7D6A1C0-48FC-4502-96F8-6A844EF61411}"/>
              </a:ext>
            </a:extLst>
          </p:cNvPr>
          <p:cNvCxnSpPr>
            <a:stCxn id="4" idx="3"/>
            <a:endCxn id="16" idx="1"/>
          </p:cNvCxnSpPr>
          <p:nvPr/>
        </p:nvCxnSpPr>
        <p:spPr>
          <a:xfrm>
            <a:off x="4995813" y="5790485"/>
            <a:ext cx="42694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直接箭头连接符 12">
            <a:extLst>
              <a:ext uri="{FF2B5EF4-FFF2-40B4-BE49-F238E27FC236}">
                <a16:creationId xmlns:a16="http://schemas.microsoft.com/office/drawing/2014/main" id="{C0C6D76C-FB62-4DB0-B518-7B6DE35FC416}"/>
              </a:ext>
            </a:extLst>
          </p:cNvPr>
          <p:cNvCxnSpPr>
            <a:stCxn id="16" idx="3"/>
            <a:endCxn id="20" idx="1"/>
          </p:cNvCxnSpPr>
          <p:nvPr/>
        </p:nvCxnSpPr>
        <p:spPr>
          <a:xfrm>
            <a:off x="6769248" y="5790485"/>
            <a:ext cx="2495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22">
            <a:extLst>
              <a:ext uri="{FF2B5EF4-FFF2-40B4-BE49-F238E27FC236}">
                <a16:creationId xmlns:a16="http://schemas.microsoft.com/office/drawing/2014/main" id="{635BB231-91D4-4594-BDC2-AE3A90F541EA}"/>
              </a:ext>
            </a:extLst>
          </p:cNvPr>
          <p:cNvCxnSpPr>
            <a:stCxn id="20" idx="3"/>
            <a:endCxn id="21" idx="1"/>
          </p:cNvCxnSpPr>
          <p:nvPr/>
        </p:nvCxnSpPr>
        <p:spPr>
          <a:xfrm flipV="1">
            <a:off x="7884243" y="5790485"/>
            <a:ext cx="268812"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17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文本框 1"/>
          <p:cNvSpPr txBox="1"/>
          <p:nvPr/>
        </p:nvSpPr>
        <p:spPr>
          <a:xfrm>
            <a:off x="1636713" y="92076"/>
            <a:ext cx="266700" cy="52387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eaLnBrk="1" hangingPunct="1">
              <a:lnSpc>
                <a:spcPct val="100000"/>
              </a:lnSpc>
              <a:spcBef>
                <a:spcPct val="0"/>
              </a:spcBef>
              <a:buNone/>
            </a:pPr>
            <a:r>
              <a:rPr lang="en-US" altLang="zh-CN" dirty="0"/>
              <a:t> </a:t>
            </a:r>
          </a:p>
        </p:txBody>
      </p:sp>
      <p:sp>
        <p:nvSpPr>
          <p:cNvPr id="30" name="矩形 29"/>
          <p:cNvSpPr/>
          <p:nvPr/>
        </p:nvSpPr>
        <p:spPr>
          <a:xfrm flipV="1">
            <a:off x="331840" y="657543"/>
            <a:ext cx="11503742" cy="45719"/>
          </a:xfrm>
          <a:prstGeom prst="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35844" name="Picture 9"/>
          <p:cNvPicPr>
            <a:picLocks noChangeAspect="1"/>
          </p:cNvPicPr>
          <p:nvPr/>
        </p:nvPicPr>
        <p:blipFill>
          <a:blip r:embed="rId3"/>
          <a:stretch>
            <a:fillRect/>
          </a:stretch>
        </p:blipFill>
        <p:spPr>
          <a:xfrm>
            <a:off x="11183120" y="-15982"/>
            <a:ext cx="652462" cy="608012"/>
          </a:xfrm>
          <a:prstGeom prst="rect">
            <a:avLst/>
          </a:prstGeom>
          <a:noFill/>
          <a:ln w="9525">
            <a:noFill/>
          </a:ln>
        </p:spPr>
      </p:pic>
      <p:pic>
        <p:nvPicPr>
          <p:cNvPr id="35845" name="Picture 2" descr="http://www.ihep.cas.cn/cxwh/yjsbs/200907/W020090722524685304150.jpg"/>
          <p:cNvPicPr>
            <a:picLocks noChangeAspect="1"/>
          </p:cNvPicPr>
          <p:nvPr/>
        </p:nvPicPr>
        <p:blipFill>
          <a:blip r:embed="rId4"/>
          <a:stretch>
            <a:fillRect/>
          </a:stretch>
        </p:blipFill>
        <p:spPr>
          <a:xfrm>
            <a:off x="10278269" y="-20940"/>
            <a:ext cx="881063" cy="592137"/>
          </a:xfrm>
          <a:prstGeom prst="rect">
            <a:avLst/>
          </a:prstGeom>
          <a:noFill/>
          <a:ln w="9525">
            <a:noFill/>
          </a:ln>
        </p:spPr>
      </p:pic>
      <p:sp>
        <p:nvSpPr>
          <p:cNvPr id="35848" name="文本框 1"/>
          <p:cNvSpPr txBox="1"/>
          <p:nvPr/>
        </p:nvSpPr>
        <p:spPr>
          <a:xfrm>
            <a:off x="270439" y="159405"/>
            <a:ext cx="2339102" cy="52322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eaLnBrk="1" hangingPunct="1">
              <a:lnSpc>
                <a:spcPct val="100000"/>
              </a:lnSpc>
              <a:spcBef>
                <a:spcPct val="0"/>
              </a:spcBef>
              <a:buNone/>
            </a:pPr>
            <a:r>
              <a:rPr lang="zh-CN" altLang="en-US" dirty="0">
                <a:latin typeface="微软雅黑" panose="020B0503020204020204" pitchFamily="34" charset="-122"/>
                <a:ea typeface="微软雅黑" panose="020B0503020204020204" pitchFamily="34" charset="-122"/>
              </a:rPr>
              <a:t>源气测量结果</a:t>
            </a:r>
            <a:endParaRPr lang="en-US" altLang="zh-CN" dirty="0">
              <a:latin typeface="Arial" panose="020B0604020202020204" pitchFamily="34" charset="0"/>
            </a:endParaRPr>
          </a:p>
        </p:txBody>
      </p:sp>
      <p:pic>
        <p:nvPicPr>
          <p:cNvPr id="35850" name="图片 13"/>
          <p:cNvPicPr>
            <a:picLocks noChangeAspect="1"/>
          </p:cNvPicPr>
          <p:nvPr/>
        </p:nvPicPr>
        <p:blipFill>
          <a:blip r:embed="rId5"/>
          <a:stretch>
            <a:fillRect/>
          </a:stretch>
        </p:blipFill>
        <p:spPr>
          <a:xfrm>
            <a:off x="5648016" y="3408898"/>
            <a:ext cx="3302000" cy="2241550"/>
          </a:xfrm>
          <a:prstGeom prst="rect">
            <a:avLst/>
          </a:prstGeom>
          <a:noFill/>
          <a:ln w="9525">
            <a:noFill/>
          </a:ln>
        </p:spPr>
      </p:pic>
      <p:pic>
        <p:nvPicPr>
          <p:cNvPr id="35851" name="图片 14"/>
          <p:cNvPicPr>
            <a:picLocks noChangeAspect="1"/>
          </p:cNvPicPr>
          <p:nvPr/>
        </p:nvPicPr>
        <p:blipFill>
          <a:blip r:embed="rId6"/>
          <a:stretch>
            <a:fillRect/>
          </a:stretch>
        </p:blipFill>
        <p:spPr>
          <a:xfrm>
            <a:off x="1439990" y="3205570"/>
            <a:ext cx="3567087" cy="2729758"/>
          </a:xfrm>
          <a:prstGeom prst="rect">
            <a:avLst/>
          </a:prstGeom>
          <a:noFill/>
          <a:ln w="9525">
            <a:noFill/>
          </a:ln>
        </p:spPr>
      </p:pic>
      <p:sp>
        <p:nvSpPr>
          <p:cNvPr id="2" name="文本框 1"/>
          <p:cNvSpPr txBox="1"/>
          <p:nvPr/>
        </p:nvSpPr>
        <p:spPr>
          <a:xfrm>
            <a:off x="2609541" y="5890038"/>
            <a:ext cx="6076950" cy="276225"/>
          </a:xfrm>
          <a:prstGeom prst="rect">
            <a:avLst/>
          </a:prstGeom>
          <a:noFill/>
        </p:spPr>
        <p:txBody>
          <a:bodyPr>
            <a:spAutoFit/>
          </a:bodyPr>
          <a:lstStyle/>
          <a:p>
            <a:pPr>
              <a:defRPr/>
            </a:pPr>
            <a:r>
              <a:rPr lang="en-US" altLang="zh-CN" sz="1200" b="1" dirty="0">
                <a:latin typeface="+mn-lt"/>
                <a:ea typeface="+mn-ea"/>
              </a:rPr>
              <a:t>1#</a:t>
            </a:r>
            <a:r>
              <a:rPr lang="zh-CN" altLang="en-US" sz="1200" b="1" dirty="0">
                <a:latin typeface="+mn-lt"/>
                <a:ea typeface="+mn-ea"/>
              </a:rPr>
              <a:t>液氮塔氮气氡浓度</a:t>
            </a:r>
            <a:endParaRPr lang="zh-CN" altLang="en-US" sz="1200" dirty="0"/>
          </a:p>
        </p:txBody>
      </p:sp>
      <p:sp>
        <p:nvSpPr>
          <p:cNvPr id="14" name="灯片编号占位符 4">
            <a:extLst>
              <a:ext uri="{FF2B5EF4-FFF2-40B4-BE49-F238E27FC236}">
                <a16:creationId xmlns:a16="http://schemas.microsoft.com/office/drawing/2014/main" id="{AEC94A56-382A-40F5-8DC2-47F64B29C5CC}"/>
              </a:ext>
            </a:extLst>
          </p:cNvPr>
          <p:cNvSpPr txBox="1">
            <a:spLocks noGrp="1"/>
          </p:cNvSpPr>
          <p:nvPr>
            <p:ph type="sldNum" sz="quarter" idx="12"/>
          </p:nvPr>
        </p:nvSpPr>
        <p:spPr>
          <a:xfrm>
            <a:off x="8220869" y="6343472"/>
            <a:ext cx="2057400" cy="365125"/>
          </a:xfrm>
          <a:noFill/>
          <a:ln>
            <a:noFill/>
          </a:ln>
        </p:spPr>
        <p:txBody>
          <a:bodyPr anchor="ctr" anchorCtr="0"/>
          <a:lstStyle/>
          <a:p>
            <a:pPr eaLnBrk="1" hangingPunct="1"/>
            <a:fld id="{9A0DB2DC-4C9A-4742-B13C-FB6460FD3503}" type="slidenum">
              <a:rPr lang="zh-CN" altLang="en-US" dirty="0"/>
              <a:pPr eaLnBrk="1" hangingPunct="1"/>
              <a:t>8</a:t>
            </a:fld>
            <a:endParaRPr lang="zh-CN" altLang="en-US" dirty="0"/>
          </a:p>
        </p:txBody>
      </p:sp>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F185C53D-198D-4BA3-9550-1DFC3F0DD4E5}"/>
                  </a:ext>
                </a:extLst>
              </p:cNvPr>
              <p:cNvSpPr txBox="1"/>
              <p:nvPr/>
            </p:nvSpPr>
            <p:spPr>
              <a:xfrm>
                <a:off x="270438" y="922215"/>
                <a:ext cx="10392645" cy="2043765"/>
              </a:xfrm>
              <a:prstGeom prst="rect">
                <a:avLst/>
              </a:prstGeom>
              <a:noFill/>
            </p:spPr>
            <p:txBody>
              <a:bodyPr wrap="square">
                <a:spAutoFit/>
              </a:bodyPr>
              <a:lstStyle/>
              <a:p>
                <a:pPr marL="342900" indent="-342900" eaLnBrk="1" hangingPunct="1">
                  <a:buFont typeface="Wingdings" panose="05000000000000000000" pitchFamily="2" charset="2"/>
                  <a:buChar char="Ø"/>
                  <a:defRPr/>
                </a:pPr>
                <a:r>
                  <a:rPr lang="zh-CN" altLang="en-US" dirty="0">
                    <a:latin typeface="+mn-ea"/>
                    <a:ea typeface="+mn-ea"/>
                  </a:rPr>
                  <a:t>源气（普通氮气）氡测量，由于液氮没法进行测量，故通过液氮直接气化成普通氮气，然后进行测量</a:t>
                </a:r>
                <a:endParaRPr lang="en-US" altLang="zh-CN" dirty="0">
                  <a:latin typeface="+mn-ea"/>
                  <a:ea typeface="+mn-ea"/>
                </a:endParaRPr>
              </a:p>
              <a:p>
                <a:pPr marL="342900" indent="-342900" eaLnBrk="1" hangingPunct="1">
                  <a:buFont typeface="Wingdings" panose="05000000000000000000" pitchFamily="2" charset="2"/>
                  <a:buChar char="Ø"/>
                  <a:defRPr/>
                </a:pPr>
                <a:r>
                  <a:rPr lang="en-US" altLang="zh-CN" dirty="0">
                    <a:latin typeface="+mn-ea"/>
                    <a:ea typeface="+mn-ea"/>
                  </a:rPr>
                  <a:t>1# </a:t>
                </a:r>
                <a:r>
                  <a:rPr lang="zh-CN" altLang="en-US" dirty="0">
                    <a:latin typeface="+mn-ea"/>
                    <a:ea typeface="+mn-ea"/>
                  </a:rPr>
                  <a:t>液氮塔液氮气化后氮气中氡浓度是19.</a:t>
                </a:r>
                <a:r>
                  <a:rPr lang="en-US" altLang="zh-CN" dirty="0">
                    <a:latin typeface="+mn-ea"/>
                    <a:ea typeface="+mn-ea"/>
                  </a:rPr>
                  <a:t>9</a:t>
                </a:r>
                <a:r>
                  <a:rPr lang="zh-CN" altLang="en-US" dirty="0">
                    <a:latin typeface="+mn-ea"/>
                    <a:ea typeface="+mn-ea"/>
                  </a:rPr>
                  <a:t> </a:t>
                </a:r>
                <a14:m>
                  <m:oMath xmlns:m="http://schemas.openxmlformats.org/officeDocument/2006/math">
                    <m:r>
                      <a:rPr lang="en-US" altLang="zh-CN" i="1" smtClean="0">
                        <a:latin typeface="Cambria Math" panose="02040503050406030204" pitchFamily="18" charset="0"/>
                        <a:ea typeface="+mn-ea"/>
                      </a:rPr>
                      <m:t>±</m:t>
                    </m:r>
                  </m:oMath>
                </a14:m>
                <a:r>
                  <a:rPr lang="zh-CN" altLang="en-US" dirty="0">
                    <a:latin typeface="+mn-ea"/>
                    <a:ea typeface="+mn-ea"/>
                  </a:rPr>
                  <a:t>1.</a:t>
                </a:r>
                <a:r>
                  <a:rPr lang="en-US" altLang="zh-CN" dirty="0">
                    <a:latin typeface="+mn-ea"/>
                    <a:ea typeface="+mn-ea"/>
                  </a:rPr>
                  <a:t>2 </a:t>
                </a:r>
                <a14:m>
                  <m:oMath xmlns:m="http://schemas.openxmlformats.org/officeDocument/2006/math">
                    <m:r>
                      <a:rPr lang="en-US" altLang="zh-CN" i="1" dirty="0">
                        <a:latin typeface="Cambria Math" panose="02040503050406030204" pitchFamily="18" charset="0"/>
                        <a:ea typeface="+mn-ea"/>
                      </a:rPr>
                      <m:t>𝑢𝐵𝑞</m:t>
                    </m:r>
                    <m:r>
                      <a:rPr lang="en-US" altLang="zh-CN" i="1" dirty="0">
                        <a:latin typeface="Cambria Math" panose="02040503050406030204" pitchFamily="18" charset="0"/>
                        <a:ea typeface="+mn-ea"/>
                      </a:rPr>
                      <m:t>/</m:t>
                    </m:r>
                    <m:sSup>
                      <m:sSupPr>
                        <m:ctrlPr>
                          <a:rPr lang="en-US" altLang="zh-CN" i="1" dirty="0">
                            <a:latin typeface="Cambria Math" panose="02040503050406030204" pitchFamily="18" charset="0"/>
                            <a:ea typeface="+mn-ea"/>
                          </a:rPr>
                        </m:ctrlPr>
                      </m:sSupPr>
                      <m:e>
                        <m:r>
                          <a:rPr lang="en-US" altLang="zh-CN" i="1" dirty="0">
                            <a:latin typeface="Cambria Math" panose="02040503050406030204" pitchFamily="18" charset="0"/>
                            <a:ea typeface="+mn-ea"/>
                          </a:rPr>
                          <m:t>𝑚</m:t>
                        </m:r>
                      </m:e>
                      <m:sup>
                        <m:r>
                          <a:rPr lang="en-US" altLang="zh-CN" i="1" dirty="0">
                            <a:latin typeface="Cambria Math" panose="02040503050406030204" pitchFamily="18" charset="0"/>
                            <a:ea typeface="+mn-ea"/>
                          </a:rPr>
                          <m:t>3</m:t>
                        </m:r>
                      </m:sup>
                    </m:sSup>
                  </m:oMath>
                </a14:m>
                <a:r>
                  <a:rPr lang="zh-CN" altLang="en-US" dirty="0">
                    <a:latin typeface="+mn-ea"/>
                    <a:ea typeface="+mn-ea"/>
                  </a:rPr>
                  <a:t>, 富集测量开始的时间是液氮塔重新罐装完液氮</a:t>
                </a:r>
                <a:r>
                  <a:rPr lang="en-US" altLang="zh-CN" dirty="0">
                    <a:latin typeface="+mn-ea"/>
                    <a:ea typeface="+mn-ea"/>
                  </a:rPr>
                  <a:t>3</a:t>
                </a:r>
                <a:r>
                  <a:rPr lang="zh-CN" altLang="en-US" dirty="0">
                    <a:latin typeface="+mn-ea"/>
                    <a:ea typeface="+mn-ea"/>
                  </a:rPr>
                  <a:t>天后</a:t>
                </a:r>
                <a:endParaRPr lang="en-US" altLang="zh-CN" dirty="0">
                  <a:latin typeface="+mn-ea"/>
                  <a:ea typeface="+mn-ea"/>
                </a:endParaRPr>
              </a:p>
              <a:p>
                <a:pPr marL="342900" indent="-342900" eaLnBrk="1" hangingPunct="1">
                  <a:buFont typeface="Wingdings" panose="05000000000000000000" pitchFamily="2" charset="2"/>
                  <a:buChar char="Ø"/>
                  <a:defRPr/>
                </a:pPr>
                <a:r>
                  <a:rPr lang="en-US" altLang="zh-CN" dirty="0">
                    <a:latin typeface="+mn-ea"/>
                    <a:ea typeface="+mn-ea"/>
                  </a:rPr>
                  <a:t>2# </a:t>
                </a:r>
                <a:r>
                  <a:rPr lang="zh-CN" altLang="en-US" dirty="0">
                    <a:latin typeface="+mn-ea"/>
                    <a:ea typeface="+mn-ea"/>
                  </a:rPr>
                  <a:t>液氮塔液氮气化后氮气中氡浓度是37.5</a:t>
                </a:r>
                <a14:m>
                  <m:oMath xmlns:m="http://schemas.openxmlformats.org/officeDocument/2006/math">
                    <m:r>
                      <a:rPr lang="en-US" altLang="zh-CN" i="1">
                        <a:latin typeface="Cambria Math" panose="02040503050406030204" pitchFamily="18" charset="0"/>
                        <a:ea typeface="+mn-ea"/>
                      </a:rPr>
                      <m:t>± </m:t>
                    </m:r>
                  </m:oMath>
                </a14:m>
                <a:r>
                  <a:rPr lang="en-US" altLang="zh-CN" dirty="0">
                    <a:latin typeface="+mn-ea"/>
                    <a:ea typeface="+mn-ea"/>
                  </a:rPr>
                  <a:t>2.0 </a:t>
                </a:r>
                <a14:m>
                  <m:oMath xmlns:m="http://schemas.openxmlformats.org/officeDocument/2006/math">
                    <m:r>
                      <a:rPr lang="en-US" altLang="zh-CN" i="1" dirty="0">
                        <a:latin typeface="Cambria Math" panose="02040503050406030204" pitchFamily="18" charset="0"/>
                        <a:ea typeface="+mn-ea"/>
                      </a:rPr>
                      <m:t>𝑢𝐵𝑞</m:t>
                    </m:r>
                    <m:r>
                      <a:rPr lang="en-US" altLang="zh-CN" i="1" dirty="0">
                        <a:latin typeface="Cambria Math" panose="02040503050406030204" pitchFamily="18" charset="0"/>
                        <a:ea typeface="+mn-ea"/>
                      </a:rPr>
                      <m:t>/</m:t>
                    </m:r>
                    <m:sSup>
                      <m:sSupPr>
                        <m:ctrlPr>
                          <a:rPr lang="en-US" altLang="zh-CN" i="1" dirty="0">
                            <a:latin typeface="Cambria Math" panose="02040503050406030204" pitchFamily="18" charset="0"/>
                            <a:ea typeface="+mn-ea"/>
                          </a:rPr>
                        </m:ctrlPr>
                      </m:sSupPr>
                      <m:e>
                        <m:r>
                          <a:rPr lang="en-US" altLang="zh-CN" i="1" dirty="0">
                            <a:latin typeface="Cambria Math" panose="02040503050406030204" pitchFamily="18" charset="0"/>
                            <a:ea typeface="+mn-ea"/>
                          </a:rPr>
                          <m:t>𝑚</m:t>
                        </m:r>
                      </m:e>
                      <m:sup>
                        <m:r>
                          <a:rPr lang="en-US" altLang="zh-CN" i="1" dirty="0">
                            <a:latin typeface="Cambria Math" panose="02040503050406030204" pitchFamily="18" charset="0"/>
                            <a:ea typeface="+mn-ea"/>
                          </a:rPr>
                          <m:t>3</m:t>
                        </m:r>
                      </m:sup>
                    </m:sSup>
                  </m:oMath>
                </a14:m>
                <a:r>
                  <a:rPr lang="zh-CN" altLang="en-US" dirty="0">
                    <a:latin typeface="+mn-ea"/>
                    <a:ea typeface="+mn-ea"/>
                  </a:rPr>
                  <a:t>, 富集测量开始的时间是液氮塔重新罐装完液氮立即开始</a:t>
                </a:r>
                <a:endParaRPr lang="en-US" altLang="zh-CN" dirty="0">
                  <a:latin typeface="+mn-ea"/>
                  <a:ea typeface="+mn-ea"/>
                </a:endParaRPr>
              </a:p>
              <a:p>
                <a:pPr marL="342900" indent="-342900" eaLnBrk="1" hangingPunct="1">
                  <a:buFont typeface="Wingdings" panose="05000000000000000000" pitchFamily="2" charset="2"/>
                  <a:buChar char="Ø"/>
                  <a:defRPr/>
                </a:pPr>
                <a:r>
                  <a:rPr lang="zh-CN" altLang="en-US" dirty="0">
                    <a:latin typeface="+mn-ea"/>
                    <a:ea typeface="+mn-ea"/>
                  </a:rPr>
                  <a:t>液氮塔系统经过严格清洗，且氡在塔内会衰变</a:t>
                </a:r>
                <a:endParaRPr lang="en-US" altLang="zh-CN" dirty="0">
                  <a:latin typeface="+mn-ea"/>
                  <a:ea typeface="+mn-ea"/>
                </a:endParaRPr>
              </a:p>
            </p:txBody>
          </p:sp>
        </mc:Choice>
        <mc:Fallback xmlns="">
          <p:sp>
            <p:nvSpPr>
              <p:cNvPr id="17" name="文本框 16">
                <a:extLst>
                  <a:ext uri="{FF2B5EF4-FFF2-40B4-BE49-F238E27FC236}">
                    <a16:creationId xmlns:a16="http://schemas.microsoft.com/office/drawing/2014/main" id="{F185C53D-198D-4BA3-9550-1DFC3F0DD4E5}"/>
                  </a:ext>
                </a:extLst>
              </p:cNvPr>
              <p:cNvSpPr txBox="1">
                <a:spLocks noRot="1" noChangeAspect="1" noMove="1" noResize="1" noEditPoints="1" noAdjustHandles="1" noChangeArrowheads="1" noChangeShapeType="1" noTextEdit="1"/>
              </p:cNvSpPr>
              <p:nvPr/>
            </p:nvSpPr>
            <p:spPr>
              <a:xfrm>
                <a:off x="270438" y="922215"/>
                <a:ext cx="10392645" cy="2043765"/>
              </a:xfrm>
              <a:prstGeom prst="rect">
                <a:avLst/>
              </a:prstGeom>
              <a:blipFill>
                <a:blip r:embed="rId7"/>
                <a:stretch>
                  <a:fillRect l="-352" t="-1488" r="-352" b="-2976"/>
                </a:stretch>
              </a:blipFill>
            </p:spPr>
            <p:txBody>
              <a:bodyPr/>
              <a:lstStyle/>
              <a:p>
                <a:r>
                  <a:rPr lang="zh-CN" altLang="en-US">
                    <a:noFill/>
                  </a:rPr>
                  <a:t> </a:t>
                </a:r>
              </a:p>
            </p:txBody>
          </p:sp>
        </mc:Fallback>
      </mc:AlternateContent>
      <p:sp>
        <p:nvSpPr>
          <p:cNvPr id="13" name="文本框 12">
            <a:extLst>
              <a:ext uri="{FF2B5EF4-FFF2-40B4-BE49-F238E27FC236}">
                <a16:creationId xmlns:a16="http://schemas.microsoft.com/office/drawing/2014/main" id="{F890C89E-342B-4425-BDF9-5E4840CA4F20}"/>
              </a:ext>
            </a:extLst>
          </p:cNvPr>
          <p:cNvSpPr txBox="1"/>
          <p:nvPr/>
        </p:nvSpPr>
        <p:spPr>
          <a:xfrm>
            <a:off x="6391761" y="5817141"/>
            <a:ext cx="6076950" cy="276225"/>
          </a:xfrm>
          <a:prstGeom prst="rect">
            <a:avLst/>
          </a:prstGeom>
          <a:noFill/>
        </p:spPr>
        <p:txBody>
          <a:bodyPr>
            <a:spAutoFit/>
          </a:bodyPr>
          <a:lstStyle/>
          <a:p>
            <a:pPr>
              <a:defRPr/>
            </a:pPr>
            <a:r>
              <a:rPr lang="en-US" altLang="zh-CN" sz="1200" b="1" dirty="0">
                <a:latin typeface="+mn-lt"/>
                <a:ea typeface="+mn-ea"/>
              </a:rPr>
              <a:t>2#</a:t>
            </a:r>
            <a:r>
              <a:rPr lang="zh-CN" altLang="en-US" sz="1200" b="1" dirty="0">
                <a:latin typeface="+mn-lt"/>
                <a:ea typeface="+mn-ea"/>
              </a:rPr>
              <a:t>液氮塔氮气氡浓度</a:t>
            </a:r>
            <a:endParaRPr lang="zh-CN" altLang="en-US" sz="1200" dirty="0"/>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文本框 1"/>
          <p:cNvSpPr txBox="1"/>
          <p:nvPr/>
        </p:nvSpPr>
        <p:spPr>
          <a:xfrm>
            <a:off x="1518726" y="43735"/>
            <a:ext cx="266700" cy="52387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eaLnBrk="1" hangingPunct="1">
              <a:lnSpc>
                <a:spcPct val="100000"/>
              </a:lnSpc>
              <a:spcBef>
                <a:spcPct val="0"/>
              </a:spcBef>
              <a:buNone/>
            </a:pPr>
            <a:r>
              <a:rPr lang="en-US" altLang="zh-CN" dirty="0"/>
              <a:t> </a:t>
            </a:r>
          </a:p>
        </p:txBody>
      </p:sp>
      <p:sp>
        <p:nvSpPr>
          <p:cNvPr id="30" name="矩形 29"/>
          <p:cNvSpPr/>
          <p:nvPr/>
        </p:nvSpPr>
        <p:spPr>
          <a:xfrm flipV="1">
            <a:off x="374789" y="657544"/>
            <a:ext cx="11475540" cy="45719"/>
          </a:xfrm>
          <a:prstGeom prst="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pic>
        <p:nvPicPr>
          <p:cNvPr id="37892" name="Picture 9"/>
          <p:cNvPicPr>
            <a:picLocks noChangeAspect="1"/>
          </p:cNvPicPr>
          <p:nvPr/>
        </p:nvPicPr>
        <p:blipFill>
          <a:blip r:embed="rId3"/>
          <a:stretch>
            <a:fillRect/>
          </a:stretch>
        </p:blipFill>
        <p:spPr>
          <a:xfrm>
            <a:off x="11197867" y="16754"/>
            <a:ext cx="652462" cy="608012"/>
          </a:xfrm>
          <a:prstGeom prst="rect">
            <a:avLst/>
          </a:prstGeom>
          <a:noFill/>
          <a:ln w="9525">
            <a:noFill/>
          </a:ln>
        </p:spPr>
      </p:pic>
      <p:pic>
        <p:nvPicPr>
          <p:cNvPr id="37893" name="Picture 2" descr="http://www.ihep.cas.cn/cxwh/yjsbs/200907/W020090722524685304150.jpg"/>
          <p:cNvPicPr>
            <a:picLocks noChangeAspect="1"/>
          </p:cNvPicPr>
          <p:nvPr/>
        </p:nvPicPr>
        <p:blipFill>
          <a:blip r:embed="rId4"/>
          <a:stretch>
            <a:fillRect/>
          </a:stretch>
        </p:blipFill>
        <p:spPr>
          <a:xfrm>
            <a:off x="10139751" y="11200"/>
            <a:ext cx="881063" cy="592137"/>
          </a:xfrm>
          <a:prstGeom prst="rect">
            <a:avLst/>
          </a:prstGeom>
          <a:noFill/>
          <a:ln w="9525">
            <a:noFill/>
          </a:ln>
        </p:spPr>
      </p:pic>
      <p:sp>
        <p:nvSpPr>
          <p:cNvPr id="37895" name="灯片编号占位符 4"/>
          <p:cNvSpPr txBox="1">
            <a:spLocks noGrp="1"/>
          </p:cNvSpPr>
          <p:nvPr>
            <p:ph type="sldNum" sz="quarter" idx="12"/>
          </p:nvPr>
        </p:nvSpPr>
        <p:spPr>
          <a:noFill/>
          <a:ln>
            <a:noFill/>
          </a:ln>
        </p:spPr>
        <p:txBody>
          <a:bodyPr anchor="ctr" anchorCtr="0"/>
          <a:lstStyle/>
          <a:p>
            <a:pPr eaLnBrk="1" hangingPunct="1"/>
            <a:fld id="{9A0DB2DC-4C9A-4742-B13C-FB6460FD3503}" type="slidenum">
              <a:rPr lang="zh-CN" altLang="en-US" dirty="0"/>
              <a:pPr eaLnBrk="1" hangingPunct="1"/>
              <a:t>9</a:t>
            </a:fld>
            <a:endParaRPr lang="zh-CN" altLang="en-US" dirty="0"/>
          </a:p>
        </p:txBody>
      </p:sp>
      <p:sp>
        <p:nvSpPr>
          <p:cNvPr id="16" name="文本框 15"/>
          <p:cNvSpPr txBox="1"/>
          <p:nvPr/>
        </p:nvSpPr>
        <p:spPr>
          <a:xfrm>
            <a:off x="2353392" y="5352700"/>
            <a:ext cx="4260850" cy="254000"/>
          </a:xfrm>
          <a:prstGeom prst="rect">
            <a:avLst/>
          </a:prstGeom>
          <a:noFill/>
        </p:spPr>
        <p:txBody>
          <a:bodyPr>
            <a:spAutoFit/>
          </a:bodyPr>
          <a:lstStyle/>
          <a:p>
            <a:pPr>
              <a:defRPr/>
            </a:pPr>
            <a:r>
              <a:rPr lang="en-US" altLang="zh-CN" sz="1050" b="1" dirty="0">
                <a:latin typeface="+mn-lt"/>
                <a:ea typeface="+mn-ea"/>
              </a:rPr>
              <a:t>A</a:t>
            </a:r>
            <a:r>
              <a:rPr lang="zh-CN" altLang="en-US" sz="1050" b="1" dirty="0">
                <a:latin typeface="+mn-lt"/>
                <a:ea typeface="+mn-ea"/>
              </a:rPr>
              <a:t>低温吸附器富集后探测器氡浓度</a:t>
            </a:r>
            <a:endParaRPr lang="zh-CN" altLang="en-US" sz="1050" dirty="0"/>
          </a:p>
        </p:txBody>
      </p:sp>
      <p:pic>
        <p:nvPicPr>
          <p:cNvPr id="37900" name="图片 6"/>
          <p:cNvPicPr>
            <a:picLocks noChangeAspect="1"/>
          </p:cNvPicPr>
          <p:nvPr/>
        </p:nvPicPr>
        <p:blipFill>
          <a:blip r:embed="rId5"/>
          <a:stretch>
            <a:fillRect/>
          </a:stretch>
        </p:blipFill>
        <p:spPr>
          <a:xfrm>
            <a:off x="1652076" y="3357212"/>
            <a:ext cx="3597275" cy="1995488"/>
          </a:xfrm>
          <a:prstGeom prst="rect">
            <a:avLst/>
          </a:prstGeom>
          <a:noFill/>
          <a:ln w="9525">
            <a:noFill/>
          </a:ln>
        </p:spPr>
      </p:pic>
      <p:pic>
        <p:nvPicPr>
          <p:cNvPr id="37901" name="图片 8"/>
          <p:cNvPicPr>
            <a:picLocks noChangeAspect="1"/>
          </p:cNvPicPr>
          <p:nvPr/>
        </p:nvPicPr>
        <p:blipFill>
          <a:blip r:embed="rId6"/>
          <a:stretch>
            <a:fillRect/>
          </a:stretch>
        </p:blipFill>
        <p:spPr>
          <a:xfrm>
            <a:off x="6263459" y="3245721"/>
            <a:ext cx="3597276" cy="1996553"/>
          </a:xfrm>
          <a:prstGeom prst="rect">
            <a:avLst/>
          </a:prstGeom>
          <a:noFill/>
          <a:ln w="9525">
            <a:noFill/>
          </a:ln>
        </p:spPr>
      </p:pic>
      <p:sp>
        <p:nvSpPr>
          <p:cNvPr id="14" name="文本框 1">
            <a:extLst>
              <a:ext uri="{FF2B5EF4-FFF2-40B4-BE49-F238E27FC236}">
                <a16:creationId xmlns:a16="http://schemas.microsoft.com/office/drawing/2014/main" id="{A6EDDADA-71DC-41EA-8522-BC24231A57F8}"/>
              </a:ext>
            </a:extLst>
          </p:cNvPr>
          <p:cNvSpPr txBox="1"/>
          <p:nvPr/>
        </p:nvSpPr>
        <p:spPr>
          <a:xfrm>
            <a:off x="256802" y="101546"/>
            <a:ext cx="3057247" cy="52322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eaLnBrk="1" hangingPunct="1">
              <a:lnSpc>
                <a:spcPct val="100000"/>
              </a:lnSpc>
              <a:spcBef>
                <a:spcPct val="0"/>
              </a:spcBef>
              <a:buNone/>
            </a:pPr>
            <a:r>
              <a:rPr lang="zh-CN" altLang="en-US" dirty="0">
                <a:latin typeface="微软雅黑" panose="020B0503020204020204" pitchFamily="34" charset="-122"/>
                <a:ea typeface="微软雅黑" panose="020B0503020204020204" pitchFamily="34" charset="-122"/>
              </a:rPr>
              <a:t>纯化氮气测量结果</a:t>
            </a:r>
          </a:p>
        </p:txBody>
      </p:sp>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14E80287-4C5E-40C0-BA67-8CAE01A2AB47}"/>
                  </a:ext>
                </a:extLst>
              </p:cNvPr>
              <p:cNvSpPr txBox="1"/>
              <p:nvPr/>
            </p:nvSpPr>
            <p:spPr>
              <a:xfrm>
                <a:off x="374788" y="748719"/>
                <a:ext cx="10273547" cy="2308324"/>
              </a:xfrm>
              <a:prstGeom prst="rect">
                <a:avLst/>
              </a:prstGeom>
              <a:noFill/>
            </p:spPr>
            <p:txBody>
              <a:bodyPr wrap="square">
                <a:spAutoFit/>
              </a:bodyPr>
              <a:lstStyle/>
              <a:p>
                <a:pPr marL="342900" indent="-342900" eaLnBrk="1" hangingPunct="1">
                  <a:buFont typeface="Wingdings" panose="05000000000000000000" pitchFamily="2" charset="2"/>
                  <a:buChar char="Ø"/>
                  <a:defRPr/>
                </a:pPr>
                <a:r>
                  <a:rPr lang="zh-CN" altLang="en-US" dirty="0">
                    <a:latin typeface="+mn-ea"/>
                    <a:ea typeface="+mn-ea"/>
                  </a:rPr>
                  <a:t>纯化氮气氡测量</a:t>
                </a:r>
                <a:endParaRPr lang="en-US" altLang="zh-CN" dirty="0">
                  <a:latin typeface="+mn-ea"/>
                  <a:ea typeface="+mn-ea"/>
                </a:endParaRPr>
              </a:p>
              <a:p>
                <a:pPr marL="342900" indent="-342900" eaLnBrk="1" hangingPunct="1">
                  <a:buFont typeface="Wingdings" panose="05000000000000000000" pitchFamily="2" charset="2"/>
                  <a:buChar char="Ø"/>
                  <a:defRPr/>
                </a:pPr>
                <a:r>
                  <a:rPr lang="zh-CN" altLang="en-US" dirty="0">
                    <a:latin typeface="+mn-ea"/>
                    <a:ea typeface="+mn-ea"/>
                  </a:rPr>
                  <a:t>根据</a:t>
                </a:r>
                <a:r>
                  <a:rPr lang="en-US" altLang="zh-CN" dirty="0">
                    <a:latin typeface="+mn-ea"/>
                    <a:ea typeface="+mn-ea"/>
                  </a:rPr>
                  <a:t>JUNO</a:t>
                </a:r>
                <a:r>
                  <a:rPr lang="zh-CN" altLang="en-US" dirty="0">
                    <a:latin typeface="+mn-ea"/>
                    <a:ea typeface="+mn-ea"/>
                  </a:rPr>
                  <a:t>高纯氮装置要求，单个吸附筒</a:t>
                </a:r>
                <a:r>
                  <a:rPr lang="en-US" altLang="zh-CN" dirty="0">
                    <a:latin typeface="+mn-ea"/>
                    <a:ea typeface="+mn-ea"/>
                  </a:rPr>
                  <a:t>50</a:t>
                </a:r>
                <a14:m>
                  <m:oMath xmlns:m="http://schemas.openxmlformats.org/officeDocument/2006/math">
                    <m:f>
                      <m:fPr>
                        <m:type m:val="lin"/>
                        <m:ctrlPr>
                          <a:rPr lang="en-US" altLang="zh-CN" i="1">
                            <a:latin typeface="Cambria Math" panose="02040503050406030204" pitchFamily="18" charset="0"/>
                            <a:ea typeface="+mn-ea"/>
                          </a:rPr>
                        </m:ctrlPr>
                      </m:fPr>
                      <m:num>
                        <m:sSup>
                          <m:sSupPr>
                            <m:ctrlPr>
                              <a:rPr lang="en-US" altLang="zh-CN" i="1">
                                <a:latin typeface="Cambria Math" panose="02040503050406030204" pitchFamily="18" charset="0"/>
                                <a:ea typeface="+mn-ea"/>
                              </a:rPr>
                            </m:ctrlPr>
                          </m:sSupPr>
                          <m:e>
                            <m:r>
                              <a:rPr lang="en-US" altLang="zh-CN" i="1">
                                <a:latin typeface="Cambria Math" panose="02040503050406030204" pitchFamily="18" charset="0"/>
                                <a:ea typeface="+mn-ea"/>
                              </a:rPr>
                              <m:t>𝑚</m:t>
                            </m:r>
                          </m:e>
                          <m:sup>
                            <m:r>
                              <a:rPr lang="en-US" altLang="zh-CN" i="1">
                                <a:latin typeface="Cambria Math" panose="02040503050406030204" pitchFamily="18" charset="0"/>
                                <a:ea typeface="+mn-ea"/>
                              </a:rPr>
                              <m:t>3</m:t>
                            </m:r>
                          </m:sup>
                        </m:sSup>
                      </m:num>
                      <m:den>
                        <m:r>
                          <a:rPr lang="en-US" altLang="zh-CN" i="1">
                            <a:latin typeface="Cambria Math" panose="02040503050406030204" pitchFamily="18" charset="0"/>
                            <a:ea typeface="+mn-ea"/>
                          </a:rPr>
                          <m:t>h</m:t>
                        </m:r>
                      </m:den>
                    </m:f>
                    <m:r>
                      <a:rPr lang="en-US" altLang="zh-CN">
                        <a:latin typeface="Cambria Math" panose="02040503050406030204" pitchFamily="18" charset="0"/>
                        <a:ea typeface="+mn-ea"/>
                      </a:rPr>
                      <m:t>,</m:t>
                    </m:r>
                    <m:r>
                      <a:rPr lang="zh-CN" altLang="en-US" i="1">
                        <a:latin typeface="Cambria Math" panose="02040503050406030204" pitchFamily="18" charset="0"/>
                        <a:ea typeface="+mn-ea"/>
                      </a:rPr>
                      <m:t>持续运行</m:t>
                    </m:r>
                  </m:oMath>
                </a14:m>
                <a:r>
                  <a:rPr lang="en-US" altLang="zh-CN" dirty="0">
                    <a:latin typeface="+mn-ea"/>
                    <a:ea typeface="+mn-ea"/>
                  </a:rPr>
                  <a:t>10</a:t>
                </a:r>
                <a:r>
                  <a:rPr lang="zh-CN" altLang="en-US" dirty="0">
                    <a:latin typeface="+mn-ea"/>
                    <a:ea typeface="+mn-ea"/>
                  </a:rPr>
                  <a:t>天后，高纯度氮气氡浓度仍然要低于</a:t>
                </a:r>
                <a14:m>
                  <m:oMath xmlns:m="http://schemas.openxmlformats.org/officeDocument/2006/math">
                    <m:r>
                      <a:rPr lang="en-US" altLang="zh-CN" i="1" dirty="0">
                        <a:latin typeface="Cambria Math" panose="02040503050406030204" pitchFamily="18" charset="0"/>
                        <a:ea typeface="+mn-ea"/>
                      </a:rPr>
                      <m:t>1</m:t>
                    </m:r>
                    <m:r>
                      <a:rPr lang="en-US" altLang="zh-CN" i="1" dirty="0" smtClean="0">
                        <a:latin typeface="Cambria Math" panose="02040503050406030204" pitchFamily="18" charset="0"/>
                        <a:ea typeface="+mn-ea"/>
                      </a:rPr>
                      <m:t>0</m:t>
                    </m:r>
                    <m:r>
                      <a:rPr lang="en-US" altLang="zh-CN" i="1" dirty="0">
                        <a:latin typeface="Cambria Math" panose="02040503050406030204" pitchFamily="18" charset="0"/>
                        <a:ea typeface="+mn-ea"/>
                      </a:rPr>
                      <m:t>𝑢𝐵𝑞</m:t>
                    </m:r>
                    <m:r>
                      <a:rPr lang="en-US" altLang="zh-CN" i="1" dirty="0">
                        <a:latin typeface="Cambria Math" panose="02040503050406030204" pitchFamily="18" charset="0"/>
                        <a:ea typeface="+mn-ea"/>
                      </a:rPr>
                      <m:t>/</m:t>
                    </m:r>
                    <m:sSup>
                      <m:sSupPr>
                        <m:ctrlPr>
                          <a:rPr lang="en-US" altLang="zh-CN" i="1" dirty="0">
                            <a:latin typeface="Cambria Math" panose="02040503050406030204" pitchFamily="18" charset="0"/>
                            <a:ea typeface="+mn-ea"/>
                          </a:rPr>
                        </m:ctrlPr>
                      </m:sSupPr>
                      <m:e>
                        <m:r>
                          <a:rPr lang="en-US" altLang="zh-CN" i="1" dirty="0">
                            <a:latin typeface="Cambria Math" panose="02040503050406030204" pitchFamily="18" charset="0"/>
                            <a:ea typeface="+mn-ea"/>
                          </a:rPr>
                          <m:t>𝑚</m:t>
                        </m:r>
                      </m:e>
                      <m:sup>
                        <m:r>
                          <a:rPr lang="en-US" altLang="zh-CN" i="1" dirty="0">
                            <a:latin typeface="Cambria Math" panose="02040503050406030204" pitchFamily="18" charset="0"/>
                            <a:ea typeface="+mn-ea"/>
                          </a:rPr>
                          <m:t>3</m:t>
                        </m:r>
                      </m:sup>
                    </m:sSup>
                  </m:oMath>
                </a14:m>
                <a:r>
                  <a:rPr lang="en-US" altLang="zh-CN" dirty="0">
                    <a:latin typeface="+mn-ea"/>
                    <a:ea typeface="+mn-ea"/>
                  </a:rPr>
                  <a:t>. </a:t>
                </a:r>
                <a:r>
                  <a:rPr lang="zh-CN" altLang="en-US" dirty="0">
                    <a:latin typeface="+mn-ea"/>
                    <a:ea typeface="+mn-ea"/>
                  </a:rPr>
                  <a:t>故富集运行第</a:t>
                </a:r>
                <a:r>
                  <a:rPr lang="en-US" altLang="zh-CN" dirty="0">
                    <a:latin typeface="+mn-ea"/>
                    <a:ea typeface="+mn-ea"/>
                  </a:rPr>
                  <a:t>10</a:t>
                </a:r>
                <a:r>
                  <a:rPr lang="zh-CN" altLang="en-US" dirty="0">
                    <a:latin typeface="+mn-ea"/>
                    <a:ea typeface="+mn-ea"/>
                  </a:rPr>
                  <a:t>天，</a:t>
                </a:r>
                <a:r>
                  <a:rPr lang="en-US" altLang="zh-CN" dirty="0">
                    <a:latin typeface="+mn-ea"/>
                    <a:ea typeface="+mn-ea"/>
                  </a:rPr>
                  <a:t>11</a:t>
                </a:r>
                <a:r>
                  <a:rPr lang="zh-CN" altLang="en-US" dirty="0">
                    <a:latin typeface="+mn-ea"/>
                    <a:ea typeface="+mn-ea"/>
                  </a:rPr>
                  <a:t>天的氮气，综合判断高纯氮气氡浓度</a:t>
                </a:r>
                <a:endParaRPr lang="en-US" altLang="zh-CN" dirty="0">
                  <a:latin typeface="+mn-ea"/>
                  <a:ea typeface="+mn-ea"/>
                </a:endParaRPr>
              </a:p>
              <a:p>
                <a:pPr marL="342900" indent="-342900" eaLnBrk="1" hangingPunct="1">
                  <a:buFont typeface="Wingdings" panose="05000000000000000000" pitchFamily="2" charset="2"/>
                  <a:buChar char="Ø"/>
                  <a:defRPr/>
                </a:pPr>
                <a:r>
                  <a:rPr lang="en-US" altLang="zh-CN" dirty="0">
                    <a:latin typeface="+mn-ea"/>
                    <a:ea typeface="+mn-ea"/>
                  </a:rPr>
                  <a:t>A</a:t>
                </a:r>
                <a:r>
                  <a:rPr lang="zh-CN" altLang="en-US" dirty="0">
                    <a:latin typeface="+mn-ea"/>
                    <a:ea typeface="+mn-ea"/>
                  </a:rPr>
                  <a:t>低温吸附器经过</a:t>
                </a:r>
                <a:r>
                  <a:rPr lang="en-US" altLang="zh-CN" dirty="0">
                    <a:latin typeface="+mn-ea"/>
                    <a:ea typeface="+mn-ea"/>
                  </a:rPr>
                  <a:t>10</a:t>
                </a:r>
                <a:r>
                  <a:rPr lang="zh-CN" altLang="en-US" dirty="0">
                    <a:latin typeface="+mn-ea"/>
                    <a:ea typeface="+mn-ea"/>
                  </a:rPr>
                  <a:t>天运行后，探测器平均的氡浓度是</a:t>
                </a:r>
                <a:r>
                  <a:rPr lang="en-US" altLang="zh-CN" dirty="0">
                    <a:latin typeface="+mn-ea"/>
                    <a:ea typeface="+mn-ea"/>
                  </a:rPr>
                  <a:t>1.1 </a:t>
                </a:r>
                <a14:m>
                  <m:oMath xmlns:m="http://schemas.openxmlformats.org/officeDocument/2006/math">
                    <m:r>
                      <a:rPr lang="en-US" altLang="zh-CN" i="1" smtClean="0">
                        <a:latin typeface="Cambria Math" panose="02040503050406030204" pitchFamily="18" charset="0"/>
                        <a:ea typeface="+mn-ea"/>
                      </a:rPr>
                      <m:t>±</m:t>
                    </m:r>
                    <m:r>
                      <a:rPr lang="en-US" altLang="zh-CN" i="1">
                        <a:latin typeface="Cambria Math" panose="02040503050406030204" pitchFamily="18" charset="0"/>
                        <a:ea typeface="+mn-ea"/>
                      </a:rPr>
                      <m:t>0</m:t>
                    </m:r>
                    <m:r>
                      <a:rPr lang="en-US" altLang="zh-CN" b="0" i="1" smtClean="0">
                        <a:latin typeface="Cambria Math" panose="02040503050406030204" pitchFamily="18" charset="0"/>
                        <a:ea typeface="+mn-ea"/>
                      </a:rPr>
                      <m:t>.2</m:t>
                    </m:r>
                    <m:r>
                      <a:rPr lang="en-US" altLang="zh-CN" i="1" smtClean="0">
                        <a:latin typeface="Cambria Math" panose="02040503050406030204" pitchFamily="18" charset="0"/>
                        <a:ea typeface="+mn-ea"/>
                      </a:rPr>
                      <m:t> </m:t>
                    </m:r>
                    <m:r>
                      <a:rPr lang="en-US" altLang="zh-CN" b="0" i="1" smtClean="0">
                        <a:latin typeface="Cambria Math" panose="02040503050406030204" pitchFamily="18" charset="0"/>
                        <a:ea typeface="+mn-ea"/>
                      </a:rPr>
                      <m:t>𝑚</m:t>
                    </m:r>
                    <m:r>
                      <a:rPr lang="en-US" altLang="zh-CN" i="1" dirty="0">
                        <a:latin typeface="Cambria Math" panose="02040503050406030204" pitchFamily="18" charset="0"/>
                        <a:ea typeface="+mn-ea"/>
                      </a:rPr>
                      <m:t>𝐵𝑞</m:t>
                    </m:r>
                    <m:r>
                      <a:rPr lang="en-US" altLang="zh-CN" i="1" dirty="0">
                        <a:latin typeface="Cambria Math" panose="02040503050406030204" pitchFamily="18" charset="0"/>
                        <a:ea typeface="+mn-ea"/>
                      </a:rPr>
                      <m:t>/</m:t>
                    </m:r>
                    <m:sSup>
                      <m:sSupPr>
                        <m:ctrlPr>
                          <a:rPr lang="en-US" altLang="zh-CN" i="1" dirty="0">
                            <a:latin typeface="Cambria Math" panose="02040503050406030204" pitchFamily="18" charset="0"/>
                            <a:ea typeface="+mn-ea"/>
                          </a:rPr>
                        </m:ctrlPr>
                      </m:sSupPr>
                      <m:e>
                        <m:r>
                          <a:rPr lang="en-US" altLang="zh-CN" i="1" dirty="0">
                            <a:latin typeface="Cambria Math" panose="02040503050406030204" pitchFamily="18" charset="0"/>
                            <a:ea typeface="+mn-ea"/>
                          </a:rPr>
                          <m:t>𝑚</m:t>
                        </m:r>
                      </m:e>
                      <m:sup>
                        <m:r>
                          <a:rPr lang="en-US" altLang="zh-CN" i="1" dirty="0">
                            <a:latin typeface="Cambria Math" panose="02040503050406030204" pitchFamily="18" charset="0"/>
                            <a:ea typeface="+mn-ea"/>
                          </a:rPr>
                          <m:t>3</m:t>
                        </m:r>
                      </m:sup>
                    </m:sSup>
                  </m:oMath>
                </a14:m>
                <a:r>
                  <a:rPr lang="en-US" altLang="zh-CN" dirty="0">
                    <a:latin typeface="+mn-ea"/>
                    <a:ea typeface="+mn-ea"/>
                  </a:rPr>
                  <a:t>, </a:t>
                </a:r>
                <a:r>
                  <a:rPr lang="zh-CN" altLang="en-US" dirty="0">
                    <a:latin typeface="+mn-ea"/>
                    <a:ea typeface="+mn-ea"/>
                  </a:rPr>
                  <a:t>总的氮气富集体积是</a:t>
                </a:r>
                <a:r>
                  <a:rPr lang="en-US" altLang="zh-CN" dirty="0">
                    <a:latin typeface="+mn-ea"/>
                    <a:ea typeface="+mn-ea"/>
                  </a:rPr>
                  <a:t>242 </a:t>
                </a:r>
                <a14:m>
                  <m:oMath xmlns:m="http://schemas.openxmlformats.org/officeDocument/2006/math">
                    <m:sSup>
                      <m:sSupPr>
                        <m:ctrlPr>
                          <a:rPr lang="en-US" altLang="zh-CN" i="1" dirty="0">
                            <a:latin typeface="Cambria Math" panose="02040503050406030204" pitchFamily="18" charset="0"/>
                            <a:ea typeface="+mn-ea"/>
                          </a:rPr>
                        </m:ctrlPr>
                      </m:sSupPr>
                      <m:e>
                        <m:r>
                          <a:rPr lang="en-US" altLang="zh-CN" i="1" dirty="0">
                            <a:latin typeface="Cambria Math" panose="02040503050406030204" pitchFamily="18" charset="0"/>
                            <a:ea typeface="+mn-ea"/>
                          </a:rPr>
                          <m:t>𝑚</m:t>
                        </m:r>
                      </m:e>
                      <m:sup>
                        <m:r>
                          <a:rPr lang="en-US" altLang="zh-CN" i="1" dirty="0">
                            <a:latin typeface="Cambria Math" panose="02040503050406030204" pitchFamily="18" charset="0"/>
                            <a:ea typeface="+mn-ea"/>
                          </a:rPr>
                          <m:t>3</m:t>
                        </m:r>
                      </m:sup>
                    </m:sSup>
                  </m:oMath>
                </a14:m>
                <a:endParaRPr lang="en-US" altLang="zh-CN" dirty="0">
                  <a:latin typeface="+mn-ea"/>
                  <a:ea typeface="+mn-ea"/>
                </a:endParaRPr>
              </a:p>
              <a:p>
                <a:pPr marL="342900" indent="-342900" eaLnBrk="1" hangingPunct="1">
                  <a:buFont typeface="Wingdings" panose="05000000000000000000" pitchFamily="2" charset="2"/>
                  <a:buChar char="Ø"/>
                  <a:defRPr/>
                </a:pPr>
                <a:r>
                  <a:rPr lang="en-US" altLang="zh-CN" dirty="0">
                    <a:latin typeface="+mn-ea"/>
                    <a:ea typeface="+mn-ea"/>
                  </a:rPr>
                  <a:t>B</a:t>
                </a:r>
                <a:r>
                  <a:rPr lang="zh-CN" altLang="en-US" dirty="0">
                    <a:latin typeface="+mn-ea"/>
                    <a:ea typeface="+mn-ea"/>
                  </a:rPr>
                  <a:t>低温吸附器经过</a:t>
                </a:r>
                <a:r>
                  <a:rPr lang="en-US" altLang="zh-CN" dirty="0">
                    <a:latin typeface="+mn-ea"/>
                    <a:ea typeface="+mn-ea"/>
                  </a:rPr>
                  <a:t>10</a:t>
                </a:r>
                <a:r>
                  <a:rPr lang="zh-CN" altLang="en-US" dirty="0">
                    <a:latin typeface="+mn-ea"/>
                    <a:ea typeface="+mn-ea"/>
                  </a:rPr>
                  <a:t>天运行后，探测器平均的氡浓度是</a:t>
                </a:r>
                <a:r>
                  <a:rPr lang="en-US" altLang="zh-CN" dirty="0">
                    <a:latin typeface="+mn-ea"/>
                    <a:ea typeface="+mn-ea"/>
                  </a:rPr>
                  <a:t>1.0 </a:t>
                </a:r>
                <a14:m>
                  <m:oMath xmlns:m="http://schemas.openxmlformats.org/officeDocument/2006/math">
                    <m:r>
                      <a:rPr lang="en-US" altLang="zh-CN" i="1">
                        <a:latin typeface="Cambria Math" panose="02040503050406030204" pitchFamily="18" charset="0"/>
                        <a:ea typeface="+mn-ea"/>
                      </a:rPr>
                      <m:t>± </m:t>
                    </m:r>
                  </m:oMath>
                </a14:m>
                <a:r>
                  <a:rPr lang="en-US" altLang="zh-CN" dirty="0">
                    <a:latin typeface="+mn-ea"/>
                    <a:ea typeface="+mn-ea"/>
                  </a:rPr>
                  <a:t>0.2</a:t>
                </a:r>
                <a14:m>
                  <m:oMath xmlns:m="http://schemas.openxmlformats.org/officeDocument/2006/math">
                    <m:r>
                      <a:rPr lang="en-US" altLang="zh-CN" i="1" dirty="0">
                        <a:latin typeface="Cambria Math" panose="02040503050406030204" pitchFamily="18" charset="0"/>
                        <a:ea typeface="+mn-ea"/>
                      </a:rPr>
                      <m:t>𝑢𝐵𝑞</m:t>
                    </m:r>
                    <m:r>
                      <a:rPr lang="en-US" altLang="zh-CN" i="1" dirty="0">
                        <a:latin typeface="Cambria Math" panose="02040503050406030204" pitchFamily="18" charset="0"/>
                        <a:ea typeface="+mn-ea"/>
                      </a:rPr>
                      <m:t>/</m:t>
                    </m:r>
                    <m:sSup>
                      <m:sSupPr>
                        <m:ctrlPr>
                          <a:rPr lang="en-US" altLang="zh-CN" i="1" dirty="0">
                            <a:latin typeface="Cambria Math" panose="02040503050406030204" pitchFamily="18" charset="0"/>
                            <a:ea typeface="+mn-ea"/>
                          </a:rPr>
                        </m:ctrlPr>
                      </m:sSupPr>
                      <m:e>
                        <m:r>
                          <a:rPr lang="en-US" altLang="zh-CN" i="1" dirty="0">
                            <a:latin typeface="Cambria Math" panose="02040503050406030204" pitchFamily="18" charset="0"/>
                            <a:ea typeface="+mn-ea"/>
                          </a:rPr>
                          <m:t>𝑚</m:t>
                        </m:r>
                      </m:e>
                      <m:sup>
                        <m:r>
                          <a:rPr lang="en-US" altLang="zh-CN" i="1" dirty="0">
                            <a:latin typeface="Cambria Math" panose="02040503050406030204" pitchFamily="18" charset="0"/>
                            <a:ea typeface="+mn-ea"/>
                          </a:rPr>
                          <m:t>3</m:t>
                        </m:r>
                      </m:sup>
                    </m:sSup>
                  </m:oMath>
                </a14:m>
                <a:r>
                  <a:rPr lang="en-US" altLang="zh-CN" dirty="0">
                    <a:latin typeface="+mn-ea"/>
                    <a:ea typeface="+mn-ea"/>
                  </a:rPr>
                  <a:t>, </a:t>
                </a:r>
                <a:r>
                  <a:rPr lang="zh-CN" altLang="en-US" dirty="0">
                    <a:latin typeface="+mn-ea"/>
                    <a:ea typeface="+mn-ea"/>
                  </a:rPr>
                  <a:t>总的氮气富集体积是</a:t>
                </a:r>
                <a:r>
                  <a:rPr lang="en-US" altLang="zh-CN" dirty="0">
                    <a:latin typeface="+mn-ea"/>
                    <a:ea typeface="+mn-ea"/>
                  </a:rPr>
                  <a:t>242 </a:t>
                </a:r>
                <a14:m>
                  <m:oMath xmlns:m="http://schemas.openxmlformats.org/officeDocument/2006/math">
                    <m:sSup>
                      <m:sSupPr>
                        <m:ctrlPr>
                          <a:rPr lang="en-US" altLang="zh-CN" i="1" dirty="0">
                            <a:latin typeface="Cambria Math" panose="02040503050406030204" pitchFamily="18" charset="0"/>
                            <a:ea typeface="+mn-ea"/>
                          </a:rPr>
                        </m:ctrlPr>
                      </m:sSupPr>
                      <m:e>
                        <m:r>
                          <a:rPr lang="en-US" altLang="zh-CN" i="1" dirty="0">
                            <a:latin typeface="Cambria Math" panose="02040503050406030204" pitchFamily="18" charset="0"/>
                            <a:ea typeface="+mn-ea"/>
                          </a:rPr>
                          <m:t>𝑚</m:t>
                        </m:r>
                      </m:e>
                      <m:sup>
                        <m:r>
                          <a:rPr lang="en-US" altLang="zh-CN" i="1" dirty="0">
                            <a:latin typeface="Cambria Math" panose="02040503050406030204" pitchFamily="18" charset="0"/>
                            <a:ea typeface="+mn-ea"/>
                          </a:rPr>
                          <m:t>3</m:t>
                        </m:r>
                      </m:sup>
                    </m:sSup>
                  </m:oMath>
                </a14:m>
                <a:endParaRPr lang="en-US" altLang="zh-CN" dirty="0">
                  <a:latin typeface="+mn-ea"/>
                  <a:ea typeface="+mn-ea"/>
                </a:endParaRPr>
              </a:p>
              <a:p>
                <a:pPr marL="342900" indent="-342900" eaLnBrk="1" hangingPunct="1">
                  <a:buFont typeface="Wingdings" panose="05000000000000000000" pitchFamily="2" charset="2"/>
                  <a:buChar char="Ø"/>
                  <a:defRPr/>
                </a:pPr>
                <a:r>
                  <a:rPr lang="zh-CN" altLang="en-US" dirty="0">
                    <a:latin typeface="+mn-ea"/>
                    <a:ea typeface="+mn-ea"/>
                  </a:rPr>
                  <a:t>高纯氮富集后氡没有引起测量罐氡浓度变化，给出富集后探测器的探测限</a:t>
                </a:r>
                <a:r>
                  <a:rPr lang="en-US" altLang="zh-CN" dirty="0">
                    <a:latin typeface="+mn-ea"/>
                    <a:ea typeface="+mn-ea"/>
                  </a:rPr>
                  <a:t>1.33 </a:t>
                </a:r>
                <a14:m>
                  <m:oMath xmlns:m="http://schemas.openxmlformats.org/officeDocument/2006/math">
                    <m:r>
                      <a:rPr lang="en-US" altLang="zh-CN" i="1" dirty="0">
                        <a:latin typeface="Cambria Math" panose="02040503050406030204" pitchFamily="18" charset="0"/>
                        <a:ea typeface="+mn-ea"/>
                      </a:rPr>
                      <m:t>𝑢𝐵𝑞</m:t>
                    </m:r>
                    <m:r>
                      <a:rPr lang="en-US" altLang="zh-CN" i="1" dirty="0">
                        <a:latin typeface="Cambria Math" panose="02040503050406030204" pitchFamily="18" charset="0"/>
                        <a:ea typeface="+mn-ea"/>
                      </a:rPr>
                      <m:t>/</m:t>
                    </m:r>
                    <m:sSup>
                      <m:sSupPr>
                        <m:ctrlPr>
                          <a:rPr lang="en-US" altLang="zh-CN" i="1" dirty="0">
                            <a:latin typeface="Cambria Math" panose="02040503050406030204" pitchFamily="18" charset="0"/>
                            <a:ea typeface="+mn-ea"/>
                          </a:rPr>
                        </m:ctrlPr>
                      </m:sSupPr>
                      <m:e>
                        <m:r>
                          <a:rPr lang="en-US" altLang="zh-CN" i="1" dirty="0">
                            <a:latin typeface="Cambria Math" panose="02040503050406030204" pitchFamily="18" charset="0"/>
                            <a:ea typeface="+mn-ea"/>
                          </a:rPr>
                          <m:t>𝑚</m:t>
                        </m:r>
                      </m:e>
                      <m:sup>
                        <m:r>
                          <a:rPr lang="en-US" altLang="zh-CN" i="1" dirty="0">
                            <a:latin typeface="Cambria Math" panose="02040503050406030204" pitchFamily="18" charset="0"/>
                            <a:ea typeface="+mn-ea"/>
                          </a:rPr>
                          <m:t>3</m:t>
                        </m:r>
                      </m:sup>
                    </m:sSup>
                    <m:r>
                      <a:rPr lang="en-US" altLang="zh-CN" i="1" dirty="0">
                        <a:latin typeface="Cambria Math" panose="02040503050406030204" pitchFamily="18" charset="0"/>
                        <a:ea typeface="+mn-ea"/>
                      </a:rPr>
                      <m:t> </m:t>
                    </m:r>
                    <m:r>
                      <a:rPr lang="en-US" altLang="zh-CN" b="0" i="1" dirty="0" smtClean="0">
                        <a:latin typeface="Cambria Math" panose="02040503050406030204" pitchFamily="18" charset="0"/>
                        <a:ea typeface="+mn-ea"/>
                      </a:rPr>
                      <m:t>(</m:t>
                    </m:r>
                  </m:oMath>
                </a14:m>
                <a:r>
                  <a:rPr lang="en-US" altLang="zh-CN" dirty="0">
                    <a:latin typeface="+mn-ea"/>
                    <a:ea typeface="+mn-ea"/>
                  </a:rPr>
                  <a:t>backup 3)</a:t>
                </a:r>
                <a:endParaRPr lang="zh-CN" altLang="en-US" dirty="0">
                  <a:latin typeface="+mn-ea"/>
                  <a:ea typeface="+mn-ea"/>
                </a:endParaRPr>
              </a:p>
            </p:txBody>
          </p:sp>
        </mc:Choice>
        <mc:Fallback xmlns="">
          <p:sp>
            <p:nvSpPr>
              <p:cNvPr id="18" name="文本框 17">
                <a:extLst>
                  <a:ext uri="{FF2B5EF4-FFF2-40B4-BE49-F238E27FC236}">
                    <a16:creationId xmlns:a16="http://schemas.microsoft.com/office/drawing/2014/main" id="{14E80287-4C5E-40C0-BA67-8CAE01A2AB47}"/>
                  </a:ext>
                </a:extLst>
              </p:cNvPr>
              <p:cNvSpPr txBox="1">
                <a:spLocks noRot="1" noChangeAspect="1" noMove="1" noResize="1" noEditPoints="1" noAdjustHandles="1" noChangeArrowheads="1" noChangeShapeType="1" noTextEdit="1"/>
              </p:cNvSpPr>
              <p:nvPr/>
            </p:nvSpPr>
            <p:spPr>
              <a:xfrm>
                <a:off x="374788" y="748719"/>
                <a:ext cx="10273547" cy="2308324"/>
              </a:xfrm>
              <a:prstGeom prst="rect">
                <a:avLst/>
              </a:prstGeom>
              <a:blipFill>
                <a:blip r:embed="rId7"/>
                <a:stretch>
                  <a:fillRect l="-356" t="-6878" r="-771" b="-3439"/>
                </a:stretch>
              </a:blipFill>
            </p:spPr>
            <p:txBody>
              <a:bodyPr/>
              <a:lstStyle/>
              <a:p>
                <a:r>
                  <a:rPr lang="zh-CN" altLang="en-US">
                    <a:noFill/>
                  </a:rPr>
                  <a:t> </a:t>
                </a:r>
              </a:p>
            </p:txBody>
          </p:sp>
        </mc:Fallback>
      </mc:AlternateContent>
      <p:sp>
        <p:nvSpPr>
          <p:cNvPr id="15" name="文本框 14">
            <a:extLst>
              <a:ext uri="{FF2B5EF4-FFF2-40B4-BE49-F238E27FC236}">
                <a16:creationId xmlns:a16="http://schemas.microsoft.com/office/drawing/2014/main" id="{7F0D21F1-D169-451E-BAA2-5DAF04CEFB66}"/>
              </a:ext>
            </a:extLst>
          </p:cNvPr>
          <p:cNvSpPr txBox="1"/>
          <p:nvPr/>
        </p:nvSpPr>
        <p:spPr>
          <a:xfrm>
            <a:off x="6937017" y="5418312"/>
            <a:ext cx="4260850" cy="254000"/>
          </a:xfrm>
          <a:prstGeom prst="rect">
            <a:avLst/>
          </a:prstGeom>
          <a:noFill/>
        </p:spPr>
        <p:txBody>
          <a:bodyPr>
            <a:spAutoFit/>
          </a:bodyPr>
          <a:lstStyle/>
          <a:p>
            <a:pPr>
              <a:defRPr/>
            </a:pPr>
            <a:r>
              <a:rPr lang="en-US" altLang="zh-CN" sz="1050" b="1" dirty="0">
                <a:latin typeface="+mn-lt"/>
                <a:ea typeface="+mn-ea"/>
              </a:rPr>
              <a:t>B</a:t>
            </a:r>
            <a:r>
              <a:rPr lang="zh-CN" altLang="en-US" sz="1050" b="1" dirty="0">
                <a:latin typeface="+mn-lt"/>
                <a:ea typeface="+mn-ea"/>
              </a:rPr>
              <a:t>低温吸附器富集后探测器氡浓度</a:t>
            </a:r>
            <a:endParaRPr lang="zh-CN" altLang="en-US" sz="1050" dirty="0"/>
          </a:p>
        </p:txBody>
      </p:sp>
    </p:spTree>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COMMONDATA" val="eyJoZGlkIjoiMzEwNTM5NzYwMDRjMzkwZTVkZjY2ODkwMGIxNGU0OTUifQ=="/>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3808</TotalTime>
  <Words>1640</Words>
  <Application>Microsoft Office PowerPoint</Application>
  <PresentationFormat>宽屏</PresentationFormat>
  <Paragraphs>206</Paragraphs>
  <Slides>18</Slides>
  <Notes>13</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18</vt:i4>
      </vt:variant>
    </vt:vector>
  </HeadingPairs>
  <TitlesOfParts>
    <vt:vector size="27" baseType="lpstr">
      <vt:lpstr>等线</vt:lpstr>
      <vt:lpstr>微软雅黑</vt:lpstr>
      <vt:lpstr>Arial</vt:lpstr>
      <vt:lpstr>Calibri</vt:lpstr>
      <vt:lpstr>Calibri Light</vt:lpstr>
      <vt:lpstr>Cambria Math</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鑫 凌</cp:lastModifiedBy>
  <cp:revision>1023</cp:revision>
  <dcterms:created xsi:type="dcterms:W3CDTF">2015-07-31T01:43:00Z</dcterms:created>
  <dcterms:modified xsi:type="dcterms:W3CDTF">2023-08-09T16:15:09Z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2052-12.1.0.15120</vt:lpwstr>
  </property>
  <property fmtid="{D5CDD505-2E9C-101B-9397-08002B2CF9AE}" pid="3" name="ICV">
    <vt:lpwstr>3DFDA201013245B0AD308DA55055310B_12</vt:lpwstr>
  </property>
</Properties>
</file>