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3" r:id="rId2"/>
  </p:sldMasterIdLst>
  <p:notesMasterIdLst>
    <p:notesMasterId r:id="rId27"/>
  </p:notesMasterIdLst>
  <p:handoutMasterIdLst>
    <p:handoutMasterId r:id="rId28"/>
  </p:handoutMasterIdLst>
  <p:sldIdLst>
    <p:sldId id="651" r:id="rId3"/>
    <p:sldId id="547" r:id="rId4"/>
    <p:sldId id="339" r:id="rId5"/>
    <p:sldId id="337" r:id="rId6"/>
    <p:sldId id="679" r:id="rId7"/>
    <p:sldId id="395" r:id="rId8"/>
    <p:sldId id="615" r:id="rId9"/>
    <p:sldId id="616" r:id="rId10"/>
    <p:sldId id="639" r:id="rId11"/>
    <p:sldId id="681" r:id="rId12"/>
    <p:sldId id="686" r:id="rId13"/>
    <p:sldId id="640" r:id="rId14"/>
    <p:sldId id="598" r:id="rId15"/>
    <p:sldId id="600" r:id="rId16"/>
    <p:sldId id="601" r:id="rId17"/>
    <p:sldId id="603" r:id="rId18"/>
    <p:sldId id="682" r:id="rId19"/>
    <p:sldId id="625" r:id="rId20"/>
    <p:sldId id="683" r:id="rId21"/>
    <p:sldId id="684" r:id="rId22"/>
    <p:sldId id="685" r:id="rId23"/>
    <p:sldId id="687" r:id="rId24"/>
    <p:sldId id="678" r:id="rId25"/>
    <p:sldId id="680" r:id="rId26"/>
  </p:sldIdLst>
  <p:sldSz cx="12192000" cy="6858000"/>
  <p:notesSz cx="7099300" cy="10234613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sng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sng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sng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sng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sng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sng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sng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sng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sng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EST" initials="C" lastIdx="1" clrIdx="0">
    <p:extLst>
      <p:ext uri="{19B8F6BF-5375-455C-9EA6-DF929625EA0E}">
        <p15:presenceInfo xmlns:p15="http://schemas.microsoft.com/office/powerpoint/2012/main" userId="CRES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2F5597"/>
    <a:srgbClr val="0033CC"/>
    <a:srgbClr val="CCFFFF"/>
    <a:srgbClr val="C4E7FE"/>
    <a:srgbClr val="FF6600"/>
    <a:srgbClr val="00569D"/>
    <a:srgbClr val="FFFFFF"/>
    <a:srgbClr val="FFFF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3889"/>
  </p:normalViewPr>
  <p:slideViewPr>
    <p:cSldViewPr showGuides="1">
      <p:cViewPr>
        <p:scale>
          <a:sx n="75" d="100"/>
          <a:sy n="75" d="100"/>
        </p:scale>
        <p:origin x="684" y="620"/>
      </p:cViewPr>
      <p:guideLst>
        <p:guide orient="horz" pos="2160"/>
        <p:guide pos="38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ject\newstar2TSMC\&#27979;&#35797;&#25991;&#26723;\newstar2&#27979;&#35797;\&#25968;&#25454;&#21644;&#22270;20230213\&#25968;&#25454;&#21450;&#25972;&#2970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ject\newstar2TSMC\&#27979;&#35797;&#25991;&#26723;\newstar2&#27979;&#35797;\&#27605;&#35774;&#25968;&#25454;\ENC%20VS%20Cin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ject\newstar2TSMC\&#27979;&#35797;&#25991;&#26723;\newstar2&#27979;&#35797;\&#27605;&#35774;&#25968;&#25454;\5.15_&#33455;&#29255;&#27169;&#25311;&#37096;&#20998;&#25968;&#25454;&#24635;&#32467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ject\newstar2TSMC\&#27979;&#35797;&#25991;&#26723;\newstar2&#27979;&#35797;\&#27605;&#35774;&#25968;&#25454;\LDO&#27979;&#35797;&#37096;&#20998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ject\newstar2TSMC\&#27979;&#35797;&#25991;&#26723;\newstar2&#27979;&#35797;\&#27605;&#35774;&#25968;&#25454;\LDO&#27979;&#35797;&#37096;&#20998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ject\newstar2TSMC\&#27979;&#35797;&#25991;&#26723;\newstar2&#27979;&#35797;\&#27605;&#35774;&#25968;&#25454;\LDO&#27979;&#35797;&#37096;&#20998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1"/>
          <c:order val="0"/>
          <c:tx>
            <c:strRef>
              <c:f>"空穴"</c:f>
              <c:strCache>
                <c:ptCount val="1"/>
                <c:pt idx="0">
                  <c:v>空穴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[数据及整理.xlsx]原始数据!$L$3:$L$39</c:f>
              <c:numCache>
                <c:formatCode>General</c:formatCode>
                <c:ptCount val="37"/>
                <c:pt idx="0">
                  <c:v>1.25</c:v>
                </c:pt>
                <c:pt idx="1">
                  <c:v>2.5</c:v>
                </c:pt>
                <c:pt idx="2">
                  <c:v>3.75</c:v>
                </c:pt>
                <c:pt idx="3">
                  <c:v>5</c:v>
                </c:pt>
                <c:pt idx="4">
                  <c:v>6.25</c:v>
                </c:pt>
                <c:pt idx="5">
                  <c:v>7.5</c:v>
                </c:pt>
                <c:pt idx="6">
                  <c:v>8.75</c:v>
                </c:pt>
                <c:pt idx="7">
                  <c:v>10</c:v>
                </c:pt>
                <c:pt idx="8">
                  <c:v>11.25</c:v>
                </c:pt>
                <c:pt idx="9">
                  <c:v>12.5</c:v>
                </c:pt>
                <c:pt idx="10">
                  <c:v>15</c:v>
                </c:pt>
                <c:pt idx="11">
                  <c:v>17.5</c:v>
                </c:pt>
                <c:pt idx="12">
                  <c:v>20</c:v>
                </c:pt>
                <c:pt idx="13">
                  <c:v>22.5</c:v>
                </c:pt>
                <c:pt idx="14">
                  <c:v>25</c:v>
                </c:pt>
                <c:pt idx="15">
                  <c:v>27.5</c:v>
                </c:pt>
                <c:pt idx="16">
                  <c:v>30</c:v>
                </c:pt>
                <c:pt idx="17">
                  <c:v>32.5</c:v>
                </c:pt>
                <c:pt idx="18">
                  <c:v>35</c:v>
                </c:pt>
                <c:pt idx="19">
                  <c:v>37.5</c:v>
                </c:pt>
                <c:pt idx="20">
                  <c:v>40</c:v>
                </c:pt>
                <c:pt idx="21">
                  <c:v>42.5</c:v>
                </c:pt>
                <c:pt idx="22">
                  <c:v>45</c:v>
                </c:pt>
                <c:pt idx="23">
                  <c:v>47.5</c:v>
                </c:pt>
                <c:pt idx="24">
                  <c:v>50</c:v>
                </c:pt>
                <c:pt idx="25">
                  <c:v>52</c:v>
                </c:pt>
                <c:pt idx="26">
                  <c:v>54</c:v>
                </c:pt>
                <c:pt idx="27">
                  <c:v>56</c:v>
                </c:pt>
                <c:pt idx="28">
                  <c:v>58</c:v>
                </c:pt>
                <c:pt idx="29">
                  <c:v>60</c:v>
                </c:pt>
                <c:pt idx="30">
                  <c:v>62</c:v>
                </c:pt>
                <c:pt idx="31">
                  <c:v>64</c:v>
                </c:pt>
                <c:pt idx="32">
                  <c:v>66</c:v>
                </c:pt>
                <c:pt idx="33">
                  <c:v>68</c:v>
                </c:pt>
                <c:pt idx="34">
                  <c:v>70</c:v>
                </c:pt>
                <c:pt idx="35">
                  <c:v>72</c:v>
                </c:pt>
                <c:pt idx="36">
                  <c:v>74</c:v>
                </c:pt>
              </c:numCache>
            </c:numRef>
          </c:xVal>
          <c:yVal>
            <c:numRef>
              <c:f>[数据及整理.xlsx]原始数据!$N$3:$N$39</c:f>
              <c:numCache>
                <c:formatCode>0.00_ </c:formatCode>
                <c:ptCount val="37"/>
                <c:pt idx="0">
                  <c:v>36.585365853658502</c:v>
                </c:pt>
                <c:pt idx="1">
                  <c:v>65.410199556541002</c:v>
                </c:pt>
                <c:pt idx="2">
                  <c:v>94.235033259423503</c:v>
                </c:pt>
                <c:pt idx="3">
                  <c:v>123.059866962306</c:v>
                </c:pt>
                <c:pt idx="4">
                  <c:v>150.77605321507801</c:v>
                </c:pt>
                <c:pt idx="5">
                  <c:v>178.492239467849</c:v>
                </c:pt>
                <c:pt idx="6">
                  <c:v>202.88248337028801</c:v>
                </c:pt>
                <c:pt idx="7">
                  <c:v>229.49002217294901</c:v>
                </c:pt>
                <c:pt idx="8">
                  <c:v>257.206208425721</c:v>
                </c:pt>
                <c:pt idx="9">
                  <c:v>282.70509977826998</c:v>
                </c:pt>
                <c:pt idx="10">
                  <c:v>327.050997782705</c:v>
                </c:pt>
                <c:pt idx="11">
                  <c:v>370.28824833702902</c:v>
                </c:pt>
                <c:pt idx="12">
                  <c:v>409.09090909090901</c:v>
                </c:pt>
                <c:pt idx="13">
                  <c:v>444.56762749445699</c:v>
                </c:pt>
                <c:pt idx="14">
                  <c:v>475.60975609756099</c:v>
                </c:pt>
                <c:pt idx="15">
                  <c:v>501.10864745011099</c:v>
                </c:pt>
                <c:pt idx="16">
                  <c:v>523.28159645232802</c:v>
                </c:pt>
                <c:pt idx="17">
                  <c:v>542.12860310421297</c:v>
                </c:pt>
                <c:pt idx="18">
                  <c:v>557.64966740576494</c:v>
                </c:pt>
                <c:pt idx="19">
                  <c:v>570.95343680709504</c:v>
                </c:pt>
                <c:pt idx="20">
                  <c:v>582.03991130820395</c:v>
                </c:pt>
                <c:pt idx="21">
                  <c:v>590.90909090909099</c:v>
                </c:pt>
                <c:pt idx="22">
                  <c:v>598.66962305986704</c:v>
                </c:pt>
                <c:pt idx="23">
                  <c:v>603.10421286030999</c:v>
                </c:pt>
                <c:pt idx="24">
                  <c:v>607.53880266075396</c:v>
                </c:pt>
                <c:pt idx="25">
                  <c:v>606.43015521064297</c:v>
                </c:pt>
                <c:pt idx="26">
                  <c:v>610.86474501108603</c:v>
                </c:pt>
                <c:pt idx="27">
                  <c:v>614.19068736141901</c:v>
                </c:pt>
                <c:pt idx="28">
                  <c:v>617.51662971175199</c:v>
                </c:pt>
                <c:pt idx="29">
                  <c:v>619.73392461197295</c:v>
                </c:pt>
                <c:pt idx="30">
                  <c:v>623.05986696230605</c:v>
                </c:pt>
                <c:pt idx="31">
                  <c:v>625.27716186252803</c:v>
                </c:pt>
                <c:pt idx="32">
                  <c:v>626.38580931263903</c:v>
                </c:pt>
                <c:pt idx="33">
                  <c:v>628.60310421285999</c:v>
                </c:pt>
                <c:pt idx="34">
                  <c:v>629.71175166297098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B08-4A26-BF91-BDE2A7FD7668}"/>
            </c:ext>
          </c:extLst>
        </c:ser>
        <c:ser>
          <c:idx val="0"/>
          <c:order val="1"/>
          <c:tx>
            <c:strRef>
              <c:f>"电子"</c:f>
              <c:strCache>
                <c:ptCount val="1"/>
                <c:pt idx="0">
                  <c:v>电子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[数据及整理.xlsx]原始数据!$L$3:$L$37</c:f>
              <c:numCache>
                <c:formatCode>General</c:formatCode>
                <c:ptCount val="35"/>
                <c:pt idx="0">
                  <c:v>1.25</c:v>
                </c:pt>
                <c:pt idx="1">
                  <c:v>2.5</c:v>
                </c:pt>
                <c:pt idx="2">
                  <c:v>3.75</c:v>
                </c:pt>
                <c:pt idx="3">
                  <c:v>5</c:v>
                </c:pt>
                <c:pt idx="4">
                  <c:v>6.25</c:v>
                </c:pt>
                <c:pt idx="5">
                  <c:v>7.5</c:v>
                </c:pt>
                <c:pt idx="6">
                  <c:v>8.75</c:v>
                </c:pt>
                <c:pt idx="7">
                  <c:v>10</c:v>
                </c:pt>
                <c:pt idx="8">
                  <c:v>11.25</c:v>
                </c:pt>
                <c:pt idx="9">
                  <c:v>12.5</c:v>
                </c:pt>
                <c:pt idx="10">
                  <c:v>15</c:v>
                </c:pt>
                <c:pt idx="11">
                  <c:v>17.5</c:v>
                </c:pt>
                <c:pt idx="12">
                  <c:v>20</c:v>
                </c:pt>
                <c:pt idx="13">
                  <c:v>22.5</c:v>
                </c:pt>
                <c:pt idx="14">
                  <c:v>25</c:v>
                </c:pt>
                <c:pt idx="15">
                  <c:v>27.5</c:v>
                </c:pt>
                <c:pt idx="16">
                  <c:v>30</c:v>
                </c:pt>
                <c:pt idx="17">
                  <c:v>32.5</c:v>
                </c:pt>
                <c:pt idx="18">
                  <c:v>35</c:v>
                </c:pt>
                <c:pt idx="19">
                  <c:v>37.5</c:v>
                </c:pt>
                <c:pt idx="20">
                  <c:v>40</c:v>
                </c:pt>
                <c:pt idx="21">
                  <c:v>42.5</c:v>
                </c:pt>
                <c:pt idx="22">
                  <c:v>45</c:v>
                </c:pt>
                <c:pt idx="23">
                  <c:v>47.5</c:v>
                </c:pt>
                <c:pt idx="24">
                  <c:v>50</c:v>
                </c:pt>
                <c:pt idx="25">
                  <c:v>52</c:v>
                </c:pt>
                <c:pt idx="26">
                  <c:v>54</c:v>
                </c:pt>
                <c:pt idx="27">
                  <c:v>56</c:v>
                </c:pt>
                <c:pt idx="28">
                  <c:v>58</c:v>
                </c:pt>
                <c:pt idx="29">
                  <c:v>60</c:v>
                </c:pt>
                <c:pt idx="30">
                  <c:v>62</c:v>
                </c:pt>
                <c:pt idx="31">
                  <c:v>64</c:v>
                </c:pt>
                <c:pt idx="32">
                  <c:v>66</c:v>
                </c:pt>
                <c:pt idx="33">
                  <c:v>68</c:v>
                </c:pt>
                <c:pt idx="34">
                  <c:v>70</c:v>
                </c:pt>
              </c:numCache>
            </c:numRef>
          </c:xVal>
          <c:yVal>
            <c:numRef>
              <c:f>[数据及整理.xlsx]原始数据!$M$3:$M$37</c:f>
              <c:numCache>
                <c:formatCode>0.00_ </c:formatCode>
                <c:ptCount val="35"/>
                <c:pt idx="0">
                  <c:v>37.694013303769403</c:v>
                </c:pt>
                <c:pt idx="1">
                  <c:v>68.736141906873598</c:v>
                </c:pt>
                <c:pt idx="2">
                  <c:v>100.88691796008899</c:v>
                </c:pt>
                <c:pt idx="3">
                  <c:v>135.25498891352501</c:v>
                </c:pt>
                <c:pt idx="4">
                  <c:v>167.405764966741</c:v>
                </c:pt>
                <c:pt idx="5">
                  <c:v>202.88248337028801</c:v>
                </c:pt>
                <c:pt idx="6">
                  <c:v>238.35920177383599</c:v>
                </c:pt>
                <c:pt idx="7">
                  <c:v>274.944567627494</c:v>
                </c:pt>
                <c:pt idx="8">
                  <c:v>313.74722838137501</c:v>
                </c:pt>
                <c:pt idx="9">
                  <c:v>352.549889135255</c:v>
                </c:pt>
                <c:pt idx="10">
                  <c:v>431.26385809312598</c:v>
                </c:pt>
                <c:pt idx="11">
                  <c:v>513.30376940132999</c:v>
                </c:pt>
                <c:pt idx="12">
                  <c:v>606.43015521064297</c:v>
                </c:pt>
                <c:pt idx="13">
                  <c:v>697.33924611973396</c:v>
                </c:pt>
                <c:pt idx="14">
                  <c:v>788.24833702882495</c:v>
                </c:pt>
                <c:pt idx="15">
                  <c:v>882.48337028824801</c:v>
                </c:pt>
                <c:pt idx="16">
                  <c:v>977.82705099778298</c:v>
                </c:pt>
                <c:pt idx="17">
                  <c:v>1070.9534368070999</c:v>
                </c:pt>
                <c:pt idx="18">
                  <c:v>1164.07982261641</c:v>
                </c:pt>
                <c:pt idx="19">
                  <c:v>1250.5543237250599</c:v>
                </c:pt>
                <c:pt idx="20">
                  <c:v>1333.7028824833701</c:v>
                </c:pt>
                <c:pt idx="21">
                  <c:v>1411.3082039911301</c:v>
                </c:pt>
                <c:pt idx="22">
                  <c:v>1482.26164079823</c:v>
                </c:pt>
                <c:pt idx="23">
                  <c:v>1544.34589800443</c:v>
                </c:pt>
                <c:pt idx="24">
                  <c:v>1603.1042128603101</c:v>
                </c:pt>
                <c:pt idx="25">
                  <c:v>1621.9512195121999</c:v>
                </c:pt>
                <c:pt idx="26">
                  <c:v>1660.7538802660799</c:v>
                </c:pt>
                <c:pt idx="27">
                  <c:v>1696.2305986696199</c:v>
                </c:pt>
                <c:pt idx="28">
                  <c:v>1727.27272727273</c:v>
                </c:pt>
                <c:pt idx="29">
                  <c:v>1754.9889135255</c:v>
                </c:pt>
                <c:pt idx="30">
                  <c:v>1780.4878048780499</c:v>
                </c:pt>
                <c:pt idx="31">
                  <c:v>1802.66075388027</c:v>
                </c:pt>
                <c:pt idx="32">
                  <c:v>1823.72505543237</c:v>
                </c:pt>
                <c:pt idx="33">
                  <c:v>1843.68070953437</c:v>
                </c:pt>
                <c:pt idx="34">
                  <c:v>1856.9844789357001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B08-4A26-BF91-BDE2A7FD7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1023373"/>
        <c:axId val="815360194"/>
      </c:scatterChart>
      <c:valAx>
        <c:axId val="531023373"/>
        <c:scaling>
          <c:orientation val="minMax"/>
          <c:max val="7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CN" sz="1600" b="1" i="0" u="none" strike="noStrike" kern="1200" baseline="0">
                    <a:solidFill>
                      <a:schemeClr val="tx1"/>
                    </a:solidFill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  <a:sym typeface="Times New Roman" panose="02020603050405020304" charset="0"/>
                  </a:defRPr>
                </a:pPr>
                <a:r>
                  <a:rPr lang="en-US"/>
                  <a:t>Qin (fC)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CN" sz="1600" b="1" i="0" u="none" strike="noStrike" kern="1200" baseline="0">
                  <a:solidFill>
                    <a:schemeClr val="tx1"/>
                  </a:solidFill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  <a:endParaRPr lang="zh-CN"/>
          </a:p>
        </c:txPr>
        <c:crossAx val="815360194"/>
        <c:crosses val="autoZero"/>
        <c:crossBetween val="midCat"/>
      </c:valAx>
      <c:valAx>
        <c:axId val="81536019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1600" b="1" i="0" u="none" strike="noStrike" kern="1200" baseline="0">
                    <a:solidFill>
                      <a:schemeClr val="tx1"/>
                    </a:solidFill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  <a:sym typeface="Times New Roman" panose="02020603050405020304" charset="0"/>
                  </a:defRPr>
                </a:pPr>
                <a:r>
                  <a:rPr lang="en-US"/>
                  <a:t>Vamp(mV)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CN" sz="1600" b="1" i="0" u="none" strike="noStrike" kern="1200" baseline="0">
                  <a:solidFill>
                    <a:schemeClr val="tx1"/>
                  </a:solidFill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defRPr>
              </a:pPr>
              <a:endParaRPr lang="zh-CN"/>
            </a:p>
          </c:txPr>
        </c:title>
        <c:numFmt formatCode="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  <a:endParaRPr lang="zh-CN"/>
          </a:p>
        </c:txPr>
        <c:crossAx val="53102337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  <a:endParaRPr lang="zh-CN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600" b="1" i="0" u="none" strike="noStrike" kern="1200" baseline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600" b="1">
          <a:solidFill>
            <a:schemeClr val="tx1"/>
          </a:solidFill>
          <a:latin typeface="Times New Roman" panose="02020603050405020304" charset="0"/>
          <a:ea typeface="Times New Roman" panose="02020603050405020304" charset="0"/>
          <a:cs typeface="Times New Roman" panose="02020603050405020304" charset="0"/>
          <a:sym typeface="Times New Roman" panose="02020603050405020304" charset="0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2400" b="1" i="0" u="none" strike="noStrike" kern="1200" spc="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  <a:r>
              <a:rPr lang="en-US"/>
              <a:t>ENC VS Cin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2400" b="1" i="0" u="none" strike="noStrike" kern="1200" spc="0" baseline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defRPr>
          </a:pPr>
          <a:endParaRPr lang="zh-CN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elete val="1"/>
          </c:dLbls>
          <c:xVal>
            <c:numRef>
              <c:f>'[ENC VS Cin.xlsx]Sheet1'!$C$4:$C$8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'[ENC VS Cin.xlsx]Sheet1'!$F$4:$F$8</c:f>
              <c:numCache>
                <c:formatCode>General</c:formatCode>
                <c:ptCount val="5"/>
                <c:pt idx="0">
                  <c:v>458.85</c:v>
                </c:pt>
                <c:pt idx="1">
                  <c:v>466.3</c:v>
                </c:pt>
                <c:pt idx="2">
                  <c:v>472.57</c:v>
                </c:pt>
                <c:pt idx="3">
                  <c:v>486.08</c:v>
                </c:pt>
                <c:pt idx="4">
                  <c:v>500.07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B8C-460E-B725-04F99EB9DC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646998680"/>
        <c:axId val="646997040"/>
      </c:scatterChart>
      <c:valAx>
        <c:axId val="646998680"/>
        <c:scaling>
          <c:orientation val="minMax"/>
          <c:max val="5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CN" sz="2000" b="1" i="0" u="none" strike="noStrike" kern="1200" baseline="0">
                    <a:solidFill>
                      <a:schemeClr val="tx1"/>
                    </a:solidFill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  <a:sym typeface="Times New Roman" panose="02020603050405020304" charset="0"/>
                  </a:defRPr>
                </a:pPr>
                <a:r>
                  <a:rPr lang="en-US"/>
                  <a:t>Cin/pF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CN" sz="2000" b="1" i="0" u="none" strike="noStrike" kern="1200" baseline="0">
                  <a:solidFill>
                    <a:schemeClr val="tx1"/>
                  </a:solidFill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2000" b="1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  <a:endParaRPr lang="zh-CN"/>
          </a:p>
        </c:txPr>
        <c:crossAx val="646997040"/>
        <c:crosses val="autoZero"/>
        <c:crossBetween val="midCat"/>
      </c:valAx>
      <c:valAx>
        <c:axId val="64699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2000" b="1" i="0" u="none" strike="noStrike" kern="1200" baseline="0">
                    <a:solidFill>
                      <a:schemeClr val="tx1"/>
                    </a:solidFill>
                    <a:latin typeface="Times New Roman" panose="02020603050405020304" charset="0"/>
                    <a:ea typeface="Times New Roman" panose="02020603050405020304" charset="0"/>
                    <a:cs typeface="Times New Roman" panose="02020603050405020304" charset="0"/>
                    <a:sym typeface="Times New Roman" panose="02020603050405020304" charset="0"/>
                  </a:defRPr>
                </a:pPr>
                <a:r>
                  <a:rPr lang="en-US"/>
                  <a:t>ENC/e-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CN" sz="2000" b="1" i="0" u="none" strike="noStrike" kern="1200" baseline="0">
                  <a:solidFill>
                    <a:schemeClr val="tx1"/>
                  </a:solidFill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  <a:sym typeface="Times New Roman" panose="02020603050405020304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2000" b="1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  <a:endParaRPr lang="zh-CN"/>
          </a:p>
        </c:txPr>
        <c:crossAx val="6469986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2000" b="1">
          <a:solidFill>
            <a:schemeClr val="tx1"/>
          </a:solidFill>
          <a:latin typeface="Times New Roman" panose="02020603050405020304" charset="0"/>
          <a:ea typeface="Times New Roman" panose="02020603050405020304" charset="0"/>
          <a:cs typeface="Times New Roman" panose="02020603050405020304" charset="0"/>
          <a:sym typeface="Times New Roman" panose="02020603050405020304" charset="0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2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r>
              <a:rPr lang="en-US"/>
              <a:t>ENC VS VTP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2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elete val="1"/>
          </c:dLbls>
          <c:xVal>
            <c:numRef>
              <c:f>'[5.15_芯片模拟部分数据总结.xlsx]ENC VS Vtp'!$A$6:$A$15</c:f>
              <c:numCache>
                <c:formatCode>General</c:formatCode>
                <c:ptCount val="10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</c:numCache>
            </c:numRef>
          </c:xVal>
          <c:yVal>
            <c:numRef>
              <c:f>'[5.15_芯片模拟部分数据总结.xlsx]ENC VS Vtp'!$E$6:$E$15</c:f>
              <c:numCache>
                <c:formatCode>General</c:formatCode>
                <c:ptCount val="10"/>
                <c:pt idx="0">
                  <c:v>317.19</c:v>
                </c:pt>
                <c:pt idx="1">
                  <c:v>305.95999999999998</c:v>
                </c:pt>
                <c:pt idx="2">
                  <c:v>291.47000000000003</c:v>
                </c:pt>
                <c:pt idx="3">
                  <c:v>283.66000000000003</c:v>
                </c:pt>
                <c:pt idx="4">
                  <c:v>274.43</c:v>
                </c:pt>
                <c:pt idx="5">
                  <c:v>250.79</c:v>
                </c:pt>
                <c:pt idx="6">
                  <c:v>239.12</c:v>
                </c:pt>
                <c:pt idx="7">
                  <c:v>233.82</c:v>
                </c:pt>
                <c:pt idx="8">
                  <c:v>204.43</c:v>
                </c:pt>
                <c:pt idx="9">
                  <c:v>187.59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266-4898-A736-E8BC07D3BD9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482720936"/>
        <c:axId val="187508761"/>
      </c:scatterChart>
      <c:valAx>
        <c:axId val="482720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CN"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defRPr>
                </a:pPr>
                <a:r>
                  <a:rPr lang="en-US"/>
                  <a:t>Vtp/V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CN" sz="20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187508761"/>
        <c:crosses val="autoZero"/>
        <c:crossBetween val="midCat"/>
      </c:valAx>
      <c:valAx>
        <c:axId val="187508761"/>
        <c:scaling>
          <c:orientation val="minMax"/>
          <c:min val="1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defRPr>
                </a:pPr>
                <a:r>
                  <a:rPr lang="en-US"/>
                  <a:t>ENC/e-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CN" sz="20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482720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2000" b="1">
          <a:solidFill>
            <a:schemeClr val="tx1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[LDO测试部分.xlsx]线性调整率!$B$5:$B$11</c:f>
              <c:numCache>
                <c:formatCode>General</c:formatCode>
                <c:ptCount val="7"/>
                <c:pt idx="0">
                  <c:v>3.15</c:v>
                </c:pt>
                <c:pt idx="1">
                  <c:v>3.2</c:v>
                </c:pt>
                <c:pt idx="2">
                  <c:v>3.22</c:v>
                </c:pt>
                <c:pt idx="3">
                  <c:v>3.24</c:v>
                </c:pt>
                <c:pt idx="4">
                  <c:v>3.26</c:v>
                </c:pt>
                <c:pt idx="5">
                  <c:v>3.28</c:v>
                </c:pt>
                <c:pt idx="6">
                  <c:v>3.3</c:v>
                </c:pt>
              </c:numCache>
            </c:numRef>
          </c:xVal>
          <c:yVal>
            <c:numRef>
              <c:f>[LDO测试部分.xlsx]线性调整率!$D$5:$D$11</c:f>
              <c:numCache>
                <c:formatCode>General</c:formatCode>
                <c:ptCount val="7"/>
                <c:pt idx="0">
                  <c:v>3.06237</c:v>
                </c:pt>
                <c:pt idx="1">
                  <c:v>3.0945499999999999</c:v>
                </c:pt>
                <c:pt idx="2">
                  <c:v>3.1204299999999998</c:v>
                </c:pt>
                <c:pt idx="3">
                  <c:v>3.1253600000000001</c:v>
                </c:pt>
                <c:pt idx="4">
                  <c:v>3.1283599999999998</c:v>
                </c:pt>
                <c:pt idx="5">
                  <c:v>3.1284399999999999</c:v>
                </c:pt>
                <c:pt idx="6">
                  <c:v>3.1301199999999998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232-42E7-98A2-A9C499EAE2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9135289"/>
        <c:axId val="843207287"/>
      </c:scatterChart>
      <c:valAx>
        <c:axId val="73913528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CN"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defRPr>
                </a:pPr>
                <a:r>
                  <a:rPr lang="zh-CN"/>
                  <a:t>输入电压</a:t>
                </a:r>
                <a:r>
                  <a:rPr lang="en-US"/>
                  <a:t>/V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CN" sz="1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843207287"/>
        <c:crosses val="autoZero"/>
        <c:crossBetween val="midCat"/>
      </c:valAx>
      <c:valAx>
        <c:axId val="843207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defRPr>
                </a:pPr>
                <a:r>
                  <a:rPr lang="en-US"/>
                  <a:t>VDDA/V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CN" sz="1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73913528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800" b="1">
          <a:solidFill>
            <a:schemeClr val="tx1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star"/>
            <c:size val="7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[LDO测试部分.xlsx]负载调整率!$C$3:$C$11</c:f>
              <c:numCache>
                <c:formatCode>General</c:formatCode>
                <c:ptCount val="9"/>
                <c:pt idx="0">
                  <c:v>70</c:v>
                </c:pt>
                <c:pt idx="1">
                  <c:v>80</c:v>
                </c:pt>
                <c:pt idx="2">
                  <c:v>90</c:v>
                </c:pt>
                <c:pt idx="3">
                  <c:v>100</c:v>
                </c:pt>
                <c:pt idx="4">
                  <c:v>110</c:v>
                </c:pt>
                <c:pt idx="5">
                  <c:v>120</c:v>
                </c:pt>
                <c:pt idx="6">
                  <c:v>130</c:v>
                </c:pt>
                <c:pt idx="7">
                  <c:v>140</c:v>
                </c:pt>
                <c:pt idx="8">
                  <c:v>150</c:v>
                </c:pt>
              </c:numCache>
            </c:numRef>
          </c:xVal>
          <c:yVal>
            <c:numRef>
              <c:f>[LDO测试部分.xlsx]负载调整率!$D$3:$D$11</c:f>
              <c:numCache>
                <c:formatCode>General</c:formatCode>
                <c:ptCount val="9"/>
                <c:pt idx="0">
                  <c:v>3.1315499999999998</c:v>
                </c:pt>
                <c:pt idx="1">
                  <c:v>3.13062</c:v>
                </c:pt>
                <c:pt idx="2" formatCode="0.00000_ ">
                  <c:v>3.1282999999999999</c:v>
                </c:pt>
                <c:pt idx="3">
                  <c:v>3.1265399999999999</c:v>
                </c:pt>
                <c:pt idx="4">
                  <c:v>3.1248800000000001</c:v>
                </c:pt>
                <c:pt idx="5">
                  <c:v>3.12263</c:v>
                </c:pt>
                <c:pt idx="6">
                  <c:v>3.1207799999999999</c:v>
                </c:pt>
                <c:pt idx="7">
                  <c:v>3.1184599999999998</c:v>
                </c:pt>
                <c:pt idx="8" formatCode="0.00000_ ">
                  <c:v>3.1162999999999998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7FD-49FB-BDFA-92418BC877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7423091"/>
        <c:axId val="582697827"/>
      </c:scatterChart>
      <c:valAx>
        <c:axId val="807423091"/>
        <c:scaling>
          <c:orientation val="minMax"/>
          <c:max val="150"/>
          <c:min val="7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CN"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defRPr>
                </a:pPr>
                <a:r>
                  <a:rPr lang="en-US"/>
                  <a:t>Iout/mA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CN" sz="1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582697827"/>
        <c:crosses val="autoZero"/>
        <c:crossBetween val="midCat"/>
      </c:valAx>
      <c:valAx>
        <c:axId val="582697827"/>
        <c:scaling>
          <c:orientation val="minMax"/>
          <c:max val="3.1349999999999998"/>
          <c:min val="3.1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defRPr>
                </a:pPr>
                <a:r>
                  <a:rPr lang="en-US"/>
                  <a:t>Vout/V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CN" sz="1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80742309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800" b="1">
          <a:solidFill>
            <a:schemeClr val="tx1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"70mA"</c:f>
              <c:strCache>
                <c:ptCount val="1"/>
                <c:pt idx="0">
                  <c:v>70mA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elete val="1"/>
          </c:dLbls>
          <c:cat>
            <c:strRef>
              <c:f>[LDO测试部分.xlsx]电源抑制比_6.6重测!$C$2:$C$10</c:f>
              <c:strCache>
                <c:ptCount val="8"/>
                <c:pt idx="0">
                  <c:v>1k</c:v>
                </c:pt>
                <c:pt idx="1">
                  <c:v>10k</c:v>
                </c:pt>
                <c:pt idx="2">
                  <c:v>100k</c:v>
                </c:pt>
                <c:pt idx="3">
                  <c:v>400k</c:v>
                </c:pt>
                <c:pt idx="4">
                  <c:v>800k</c:v>
                </c:pt>
                <c:pt idx="5">
                  <c:v>1M</c:v>
                </c:pt>
                <c:pt idx="6">
                  <c:v>3M</c:v>
                </c:pt>
                <c:pt idx="7">
                  <c:v>5M</c:v>
                </c:pt>
              </c:strCache>
              <c:extLst/>
            </c:strRef>
          </c:cat>
          <c:val>
            <c:numRef>
              <c:f>电源抑制比_6.6重测!$E$2:$E$10</c:f>
              <c:numCache>
                <c:formatCode>General</c:formatCode>
                <c:ptCount val="8"/>
                <c:pt idx="0">
                  <c:v>-48.24</c:v>
                </c:pt>
                <c:pt idx="1">
                  <c:v>-40.130000000000003</c:v>
                </c:pt>
                <c:pt idx="2">
                  <c:v>-19.46</c:v>
                </c:pt>
                <c:pt idx="3">
                  <c:v>-17.27</c:v>
                </c:pt>
                <c:pt idx="4">
                  <c:v>-15.91</c:v>
                </c:pt>
                <c:pt idx="5">
                  <c:v>-20.13</c:v>
                </c:pt>
                <c:pt idx="6">
                  <c:v>-32.33</c:v>
                </c:pt>
                <c:pt idx="7">
                  <c:v>-36.909999999999997</c:v>
                </c:pt>
              </c:numCache>
              <c:extLst/>
            </c:numRef>
          </c:val>
          <c:smooth val="1"/>
          <c:extLst>
            <c:ext xmlns:c16="http://schemas.microsoft.com/office/drawing/2014/chart" uri="{C3380CC4-5D6E-409C-BE32-E72D297353CC}">
              <c16:uniqueId val="{00000000-BBDD-4C68-BD01-7DFF786E006C}"/>
            </c:ext>
          </c:extLst>
        </c:ser>
        <c:ser>
          <c:idx val="1"/>
          <c:order val="1"/>
          <c:tx>
            <c:strRef>
              <c:f>"100mA"</c:f>
              <c:strCache>
                <c:ptCount val="1"/>
                <c:pt idx="0">
                  <c:v>100mA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x"/>
            <c:size val="7"/>
            <c:spPr>
              <a:noFill/>
              <a:ln w="9525">
                <a:solidFill>
                  <a:schemeClr val="accent2"/>
                </a:solidFill>
              </a:ln>
              <a:effectLst/>
            </c:spPr>
          </c:marker>
          <c:dLbls>
            <c:delete val="1"/>
          </c:dLbls>
          <c:cat>
            <c:strRef>
              <c:f>[LDO测试部分.xlsx]电源抑制比_6.6重测!$C$2:$C$10</c:f>
              <c:strCache>
                <c:ptCount val="8"/>
                <c:pt idx="0">
                  <c:v>1k</c:v>
                </c:pt>
                <c:pt idx="1">
                  <c:v>10k</c:v>
                </c:pt>
                <c:pt idx="2">
                  <c:v>100k</c:v>
                </c:pt>
                <c:pt idx="3">
                  <c:v>400k</c:v>
                </c:pt>
                <c:pt idx="4">
                  <c:v>800k</c:v>
                </c:pt>
                <c:pt idx="5">
                  <c:v>1M</c:v>
                </c:pt>
                <c:pt idx="6">
                  <c:v>3M</c:v>
                </c:pt>
                <c:pt idx="7">
                  <c:v>5M</c:v>
                </c:pt>
              </c:strCache>
              <c:extLst/>
            </c:strRef>
          </c:cat>
          <c:val>
            <c:numRef>
              <c:f>电源抑制比_6.6重测!$E$13:$E$21</c:f>
              <c:numCache>
                <c:formatCode>General</c:formatCode>
                <c:ptCount val="8"/>
                <c:pt idx="0">
                  <c:v>-47.12</c:v>
                </c:pt>
                <c:pt idx="1">
                  <c:v>-37.43</c:v>
                </c:pt>
                <c:pt idx="2">
                  <c:v>-18.71</c:v>
                </c:pt>
                <c:pt idx="3">
                  <c:v>-15.23</c:v>
                </c:pt>
                <c:pt idx="4">
                  <c:v>-12.32</c:v>
                </c:pt>
                <c:pt idx="5">
                  <c:v>-13.67</c:v>
                </c:pt>
                <c:pt idx="6">
                  <c:v>-20.32</c:v>
                </c:pt>
                <c:pt idx="7">
                  <c:v>-28.65</c:v>
                </c:pt>
              </c:numCache>
              <c:extLst/>
            </c:numRef>
          </c:val>
          <c:smooth val="1"/>
          <c:extLst>
            <c:ext xmlns:c16="http://schemas.microsoft.com/office/drawing/2014/chart" uri="{C3380CC4-5D6E-409C-BE32-E72D297353CC}">
              <c16:uniqueId val="{00000001-BBDD-4C68-BD01-7DFF786E006C}"/>
            </c:ext>
          </c:extLst>
        </c:ser>
        <c:ser>
          <c:idx val="2"/>
          <c:order val="2"/>
          <c:tx>
            <c:strRef>
              <c:f>"130mA"</c:f>
              <c:strCache>
                <c:ptCount val="1"/>
                <c:pt idx="0">
                  <c:v>130mA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[LDO测试部分.xlsx]电源抑制比_6.6重测!$C$2:$C$10</c:f>
              <c:strCache>
                <c:ptCount val="8"/>
                <c:pt idx="0">
                  <c:v>1k</c:v>
                </c:pt>
                <c:pt idx="1">
                  <c:v>10k</c:v>
                </c:pt>
                <c:pt idx="2">
                  <c:v>100k</c:v>
                </c:pt>
                <c:pt idx="3">
                  <c:v>400k</c:v>
                </c:pt>
                <c:pt idx="4">
                  <c:v>800k</c:v>
                </c:pt>
                <c:pt idx="5">
                  <c:v>1M</c:v>
                </c:pt>
                <c:pt idx="6">
                  <c:v>3M</c:v>
                </c:pt>
                <c:pt idx="7">
                  <c:v>5M</c:v>
                </c:pt>
              </c:strCache>
              <c:extLst/>
            </c:strRef>
          </c:cat>
          <c:val>
            <c:numRef>
              <c:f>电源抑制比_6.6重测!$E$23:$E$31</c:f>
              <c:numCache>
                <c:formatCode>General</c:formatCode>
                <c:ptCount val="8"/>
                <c:pt idx="0">
                  <c:v>-45.86</c:v>
                </c:pt>
                <c:pt idx="1">
                  <c:v>-36.119999999999997</c:v>
                </c:pt>
                <c:pt idx="2">
                  <c:v>-18.34</c:v>
                </c:pt>
                <c:pt idx="3">
                  <c:v>-14.18</c:v>
                </c:pt>
                <c:pt idx="4">
                  <c:v>-11.02</c:v>
                </c:pt>
                <c:pt idx="5">
                  <c:v>-12.46</c:v>
                </c:pt>
                <c:pt idx="6">
                  <c:v>-20.87</c:v>
                </c:pt>
                <c:pt idx="7" formatCode="0.00_ ">
                  <c:v>-27.1</c:v>
                </c:pt>
              </c:numCache>
              <c:extLst/>
            </c:numRef>
          </c:val>
          <c:smooth val="1"/>
          <c:extLst>
            <c:ext xmlns:c16="http://schemas.microsoft.com/office/drawing/2014/chart" uri="{C3380CC4-5D6E-409C-BE32-E72D297353CC}">
              <c16:uniqueId val="{00000002-BBDD-4C68-BD01-7DFF786E006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47120074"/>
        <c:axId val="769069528"/>
      </c:lineChart>
      <c:catAx>
        <c:axId val="84712007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769069528"/>
        <c:crosses val="autoZero"/>
        <c:auto val="1"/>
        <c:lblAlgn val="ctr"/>
        <c:lblOffset val="100"/>
        <c:noMultiLvlLbl val="0"/>
      </c:catAx>
      <c:valAx>
        <c:axId val="769069528"/>
        <c:scaling>
          <c:orientation val="minMax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0" vertOverflow="ellipsis" vert="horz" wrap="square" anchor="ctr" anchorCtr="1"/>
              <a:lstStyle/>
              <a:p>
                <a:pPr defTabSz="914400">
                  <a:defRPr lang="zh-CN"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defRPr>
                </a:pPr>
                <a:r>
                  <a:rPr lang="en-US" altLang="zh-CN" sz="16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PSR/dB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0" vertOverflow="ellipsis" vert="horz" wrap="square" anchor="ctr" anchorCtr="1"/>
            <a:lstStyle/>
            <a:p>
              <a:pPr defTabSz="914400">
                <a:defRPr lang="zh-CN"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  <c:crossAx val="84712007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pPr>
            <a:endParaRPr lang="zh-CN"/>
          </a:p>
        </c:txPr>
      </c:legendEntry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600" b="1"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016" tIns="47008" rIns="94016" bIns="47008" rtlCol="0"/>
          <a:lstStyle>
            <a:lvl1pPr algn="l">
              <a:defRPr sz="1100">
                <a:ea typeface="宋体" panose="02010600030101010101" pitchFamily="2" charset="-122"/>
              </a:defRPr>
            </a:lvl1pPr>
          </a:lstStyle>
          <a:p>
            <a:pPr defTabSz="947684" rtl="0">
              <a:defRPr/>
            </a:pPr>
            <a:endParaRPr kumimoji="1" lang="zh-CN" altLang="en-US"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2163" y="0"/>
            <a:ext cx="3075480" cy="512304"/>
          </a:xfrm>
          <a:prstGeom prst="rect">
            <a:avLst/>
          </a:prstGeom>
        </p:spPr>
        <p:txBody>
          <a:bodyPr vert="horz" lIns="94016" tIns="47008" rIns="94016" bIns="47008" rtlCol="0"/>
          <a:lstStyle>
            <a:lvl1pPr algn="r">
              <a:defRPr sz="1100">
                <a:ea typeface="宋体" panose="02010600030101010101" pitchFamily="2" charset="-122"/>
              </a:defRPr>
            </a:lvl1pPr>
          </a:lstStyle>
          <a:p>
            <a:pPr defTabSz="947684" rtl="0">
              <a:defRPr/>
            </a:pPr>
            <a:fld id="{173910FF-2205-42D2-B322-258D2623A744}" type="datetime1">
              <a:rPr kumimoji="1" lang="zh-CN" altLang="en-US" smtClean="0">
                <a:cs typeface="+mn-cs"/>
              </a:rPr>
              <a:t>2023/8/9</a:t>
            </a:fld>
            <a:endParaRPr kumimoji="1" lang="zh-CN" altLang="en-US"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673"/>
            <a:ext cx="3077137" cy="512304"/>
          </a:xfrm>
          <a:prstGeom prst="rect">
            <a:avLst/>
          </a:prstGeom>
        </p:spPr>
        <p:txBody>
          <a:bodyPr vert="horz" lIns="94016" tIns="47008" rIns="94016" bIns="47008" rtlCol="0" anchor="b"/>
          <a:lstStyle>
            <a:lvl1pPr algn="l">
              <a:defRPr sz="1100">
                <a:ea typeface="宋体" panose="02010600030101010101" pitchFamily="2" charset="-122"/>
              </a:defRPr>
            </a:lvl1pPr>
          </a:lstStyle>
          <a:p>
            <a:pPr defTabSz="947684" rtl="0">
              <a:defRPr/>
            </a:pPr>
            <a:endParaRPr kumimoji="1" lang="zh-CN" altLang="en-US"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2163" y="9720673"/>
            <a:ext cx="3075480" cy="512304"/>
          </a:xfrm>
          <a:prstGeom prst="rect">
            <a:avLst/>
          </a:prstGeom>
        </p:spPr>
        <p:txBody>
          <a:bodyPr vert="horz" lIns="94016" tIns="47008" rIns="94016" bIns="47008" rtlCol="0" anchor="b"/>
          <a:lstStyle/>
          <a:p>
            <a:pPr lvl="0" algn="r" eaLnBrk="1" hangingPunct="1"/>
            <a:fld id="{9A0DB2DC-4C9A-4742-B13C-FB6460FD3503}" type="slidenum">
              <a:rPr lang="zh-CN" altLang="en-US" sz="1100" dirty="0"/>
              <a:t>‹#›</a:t>
            </a:fld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08613666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30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016" tIns="47008" rIns="94016" bIns="47008" numCol="1" anchor="t" anchorCtr="0" compatLnSpc="1"/>
          <a:lstStyle>
            <a:lvl1pPr>
              <a:defRPr kumimoji="0" sz="1100" u="none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947684" rtl="0">
              <a:defRPr/>
            </a:pPr>
            <a:endParaRPr lang="en-US" altLang="zh-CN">
              <a:cs typeface="+mn-cs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163" y="0"/>
            <a:ext cx="3075480" cy="51230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016" tIns="47008" rIns="94016" bIns="47008" numCol="1" anchor="t" anchorCtr="0" compatLnSpc="1"/>
          <a:lstStyle>
            <a:lvl1pPr algn="r">
              <a:defRPr kumimoji="0" sz="1100" u="none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947684" rtl="0">
              <a:defRPr/>
            </a:pPr>
            <a:fld id="{7A27C0A0-346D-44EA-A169-9B72FF6B180E}" type="datetime1">
              <a:rPr lang="zh-CN" altLang="en-US" smtClean="0">
                <a:cs typeface="+mn-cs"/>
              </a:rPr>
              <a:t>2023/8/9</a:t>
            </a:fld>
            <a:endParaRPr lang="en-US" altLang="zh-CN">
              <a:cs typeface="+mn-cs"/>
            </a:endParaRPr>
          </a:p>
        </p:txBody>
      </p:sp>
      <p:sp>
        <p:nvSpPr>
          <p:cNvPr id="14340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8113" y="766763"/>
            <a:ext cx="6823075" cy="38385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599" y="4861155"/>
            <a:ext cx="5680103" cy="460745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016" tIns="47008" rIns="94016" bIns="47008" numCol="1" anchor="t" anchorCtr="0" compatLnSpc="1"/>
          <a:lstStyle/>
          <a:p>
            <a:pPr marL="0" marR="0" lvl="0" indent="0" algn="l" defTabSz="947684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473842" marR="0" lvl="1" indent="0" algn="l" defTabSz="947684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947684" marR="0" lvl="2" indent="0" algn="l" defTabSz="947684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421526" marR="0" lvl="3" indent="0" algn="l" defTabSz="947684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1895368" marR="0" lvl="4" indent="0" algn="l" defTabSz="947684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673"/>
            <a:ext cx="3077137" cy="51230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016" tIns="47008" rIns="94016" bIns="47008" numCol="1" anchor="b" anchorCtr="0" compatLnSpc="1"/>
          <a:lstStyle>
            <a:lvl1pPr>
              <a:defRPr kumimoji="0" sz="1100" u="none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947684" rtl="0">
              <a:defRPr/>
            </a:pPr>
            <a:endParaRPr lang="en-US" altLang="zh-CN">
              <a:cs typeface="+mn-cs"/>
            </a:endParaRP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163" y="9720673"/>
            <a:ext cx="3075480" cy="51230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016" tIns="47008" rIns="94016" bIns="47008" numCol="1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100" u="none" dirty="0">
                <a:latin typeface="Arial" panose="020B0604020202020204" pitchFamily="34" charset="0"/>
              </a:rPr>
              <a:t>‹#›</a:t>
            </a:fld>
            <a:endParaRPr lang="en-US" altLang="zh-CN" sz="1100" u="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630558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BC63E519-8707-4B35-8C76-0E9F8E941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  <a:ln/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CAA600B6-A816-40AA-BF4C-8D6E1EC56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20" name="日期占位符 3">
            <a:extLst>
              <a:ext uri="{FF2B5EF4-FFF2-40B4-BE49-F238E27FC236}">
                <a16:creationId xmlns:a16="http://schemas.microsoft.com/office/drawing/2014/main" id="{48307592-F3C3-4C18-B5CC-CE24C9D311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69993" indent="-296151"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84605" indent="-236921"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58447" indent="-236921"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132289" indent="-236921"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A0F82898-AA1D-4FC5-AC59-6B46E491DDB1}" type="datetime1">
              <a:rPr kumimoji="0" lang="zh-CN" altLang="en-US" sz="1100" u="none" smtClean="0">
                <a:latin typeface="Arial" panose="020B0604020202020204" pitchFamily="34" charset="0"/>
              </a:rPr>
              <a:t>2023/8/9</a:t>
            </a:fld>
            <a:endParaRPr kumimoji="0" lang="en-US" altLang="zh-CN" sz="1100" u="none">
              <a:latin typeface="Arial" panose="020B0604020202020204" pitchFamily="34" charset="0"/>
            </a:endParaRPr>
          </a:p>
        </p:txBody>
      </p:sp>
      <p:sp>
        <p:nvSpPr>
          <p:cNvPr id="9221" name="灯片编号占位符 4">
            <a:extLst>
              <a:ext uri="{FF2B5EF4-FFF2-40B4-BE49-F238E27FC236}">
                <a16:creationId xmlns:a16="http://schemas.microsoft.com/office/drawing/2014/main" id="{BD57CC71-8321-4EB1-A03B-25378EB818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69993" indent="-296151"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84605" indent="-236921"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58447" indent="-236921"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132289" indent="-236921"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97ADF4F7-EE45-4B52-A2CC-BE02AB8147F7}" type="slidenum">
              <a:rPr kumimoji="0" lang="en-US" altLang="zh-CN" sz="1100" u="none">
                <a:latin typeface="Arial" panose="020B0604020202020204" pitchFamily="34" charset="0"/>
              </a:rPr>
              <a:pPr/>
              <a:t>1</a:t>
            </a:fld>
            <a:endParaRPr kumimoji="0" lang="en-US" altLang="zh-CN" sz="1100" u="non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cadmium zinc telluride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947684" rtl="0">
              <a:defRPr/>
            </a:pPr>
            <a:fld id="{10565DA3-0E8C-4785-BA08-AB2F1797F160}" type="datetime1">
              <a:rPr lang="zh-CN" altLang="en-US" smtClean="0">
                <a:cs typeface="+mn-cs"/>
              </a:rPr>
              <a:t>2023/8/9</a:t>
            </a:fld>
            <a:endParaRPr lang="en-US" altLang="zh-CN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614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BC63E519-8707-4B35-8C76-0E9F8E941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  <a:ln/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CAA600B6-A816-40AA-BF4C-8D6E1EC56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20" name="日期占位符 3">
            <a:extLst>
              <a:ext uri="{FF2B5EF4-FFF2-40B4-BE49-F238E27FC236}">
                <a16:creationId xmlns:a16="http://schemas.microsoft.com/office/drawing/2014/main" id="{48307592-F3C3-4C18-B5CC-CE24C9D311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69993" indent="-296151"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84605" indent="-236921"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58447" indent="-236921"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132289" indent="-236921"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507C4B77-0FFF-4CCA-84F3-E49D93A37E66}" type="datetime1">
              <a:rPr kumimoji="0" lang="zh-CN" altLang="en-US" sz="1100" u="none" smtClean="0">
                <a:latin typeface="Arial" panose="020B0604020202020204" pitchFamily="34" charset="0"/>
              </a:rPr>
              <a:t>2023/8/9</a:t>
            </a:fld>
            <a:endParaRPr kumimoji="0" lang="en-US" altLang="zh-CN" sz="1100" u="none">
              <a:latin typeface="Arial" panose="020B0604020202020204" pitchFamily="34" charset="0"/>
            </a:endParaRPr>
          </a:p>
        </p:txBody>
      </p:sp>
      <p:sp>
        <p:nvSpPr>
          <p:cNvPr id="9221" name="灯片编号占位符 4">
            <a:extLst>
              <a:ext uri="{FF2B5EF4-FFF2-40B4-BE49-F238E27FC236}">
                <a16:creationId xmlns:a16="http://schemas.microsoft.com/office/drawing/2014/main" id="{BD57CC71-8321-4EB1-A03B-25378EB818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69993" indent="-296151"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84605" indent="-236921"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58447" indent="-236921"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132289" indent="-236921"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 kumimoji="1" sz="21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97ADF4F7-EE45-4B52-A2CC-BE02AB8147F7}" type="slidenum">
              <a:rPr kumimoji="0" lang="en-US" altLang="zh-CN" sz="1100" u="none">
                <a:latin typeface="Arial" panose="020B0604020202020204" pitchFamily="34" charset="0"/>
              </a:rPr>
              <a:pPr/>
              <a:t>24</a:t>
            </a:fld>
            <a:endParaRPr kumimoji="0" lang="en-US" altLang="zh-CN" sz="1100" u="non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449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none"/>
            </a:lvl1pPr>
          </a:lstStyle>
          <a:p>
            <a:pPr algn="r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none"/>
            </a:lvl1pPr>
          </a:lstStyle>
          <a:p>
            <a:pPr algn="r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943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943600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400" dirty="0">
                <a:latin typeface="Arial" panose="020B0604020202020204" pitchFamily="34" charset="0"/>
              </a:rPr>
              <a:t>‹#›</a:t>
            </a:fld>
            <a:endParaRPr lang="en-US" altLang="zh-CN" sz="1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911424" y="692696"/>
            <a:ext cx="10363200" cy="66673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914400" y="1412776"/>
            <a:ext cx="10363200" cy="48965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u="none"/>
            </a:lvl1pPr>
          </a:lstStyle>
          <a:p>
            <a:pPr algn="r"/>
            <a:fld id="{9A0DB2DC-4C9A-4742-B13C-FB6460FD3503}" type="slidenum">
              <a:rPr lang="zh-CN" altLang="en-US" sz="1400" smtClean="0">
                <a:latin typeface="Arial" panose="020B0604020202020204" pitchFamily="34" charset="0"/>
              </a:rPr>
              <a:pPr algn="r"/>
              <a:t>‹#›</a:t>
            </a:fld>
            <a:endParaRPr lang="zh-CN" altLang="en-US" sz="1400" u="none" dirty="0">
              <a:latin typeface="Arial" panose="020B0604020202020204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6667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914400" y="1391444"/>
            <a:ext cx="10363200" cy="49712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u="none"/>
            </a:lvl1pPr>
          </a:lstStyle>
          <a:p>
            <a:pPr algn="r"/>
            <a:fld id="{9A0DB2DC-4C9A-4742-B13C-FB6460FD3503}" type="slidenum">
              <a:rPr lang="zh-CN" altLang="en-US" sz="1400" smtClean="0">
                <a:latin typeface="Arial" panose="020B0604020202020204" pitchFamily="34" charset="0"/>
              </a:rPr>
              <a:pPr algn="r"/>
              <a:t>‹#›</a:t>
            </a:fld>
            <a:endParaRPr lang="zh-CN" altLang="en-US" sz="1400" u="none" dirty="0">
              <a:latin typeface="Arial" panose="020B0604020202020204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38884" y="641118"/>
            <a:ext cx="10995683" cy="389006"/>
          </a:xfrm>
          <a:prstGeom prst="rect">
            <a:avLst/>
          </a:prstGeom>
        </p:spPr>
        <p:txBody>
          <a:bodyPr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8784167" y="252413"/>
            <a:ext cx="2844800" cy="36353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/>
            <a:fld id="{9A0DB2DC-4C9A-4742-B13C-FB6460FD3503}" type="slidenum">
              <a:rPr lang="zh-CN" altLang="en-US" sz="900" dirty="0">
                <a:latin typeface="Arial" panose="020B0604020202020204" pitchFamily="34" charset="0"/>
                <a:ea typeface="Arial" panose="020B0604020202020204" pitchFamily="34" charset="0"/>
              </a:rPr>
              <a:t>‹#›</a:t>
            </a:fld>
            <a:endParaRPr lang="zh-CN" altLang="en-US" sz="9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740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10058400" cy="1325563"/>
          </a:xfrm>
        </p:spPr>
        <p:txBody>
          <a:bodyPr>
            <a:normAutofit/>
          </a:bodyPr>
          <a:lstStyle>
            <a:lvl1pPr>
              <a:defRPr sz="36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>
            <a:lvl1pPr>
              <a:defRPr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defRPr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>
              <a:defRPr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>
              <a:defRPr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>
              <a:defRPr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 u="none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 u="none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492875"/>
            <a:ext cx="584200" cy="365125"/>
          </a:xfrm>
        </p:spPr>
        <p:txBody>
          <a:bodyPr/>
          <a:lstStyle>
            <a:lvl1pPr>
              <a:defRPr u="none"/>
            </a:lvl1pPr>
          </a:lstStyle>
          <a:p>
            <a:fld id="{9A0DB2DC-4C9A-4742-B13C-FB6460FD3503}" type="slidenum">
              <a:rPr lang="en-US" altLang="zh-CN" sz="1400" smtClean="0">
                <a:solidFill>
                  <a:srgbClr val="003399"/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zh-CN" sz="1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867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338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07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10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762000"/>
          </a:xfrm>
        </p:spPr>
        <p:txBody>
          <a:bodyPr/>
          <a:lstStyle>
            <a:lvl1pPr>
              <a:defRPr sz="3600">
                <a:solidFill>
                  <a:srgbClr val="003399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5105400"/>
          </a:xfrm>
        </p:spPr>
        <p:txBody>
          <a:bodyPr/>
          <a:lstStyle>
            <a:lvl1pPr>
              <a:defRPr i="0" u="none">
                <a:solidFill>
                  <a:srgbClr val="003399"/>
                </a:solidFill>
              </a:defRPr>
            </a:lvl1pPr>
            <a:lvl2pPr>
              <a:defRPr i="0" u="none">
                <a:solidFill>
                  <a:srgbClr val="003399"/>
                </a:solidFill>
              </a:defRPr>
            </a:lvl2pPr>
            <a:lvl3pPr>
              <a:defRPr i="0" u="none">
                <a:solidFill>
                  <a:srgbClr val="003399"/>
                </a:solidFill>
              </a:defRPr>
            </a:lvl3pPr>
            <a:lvl4pPr>
              <a:defRPr i="0" u="none">
                <a:solidFill>
                  <a:srgbClr val="003399"/>
                </a:solidFill>
              </a:defRPr>
            </a:lvl4pPr>
            <a:lvl5pPr>
              <a:defRPr i="0" u="none">
                <a:solidFill>
                  <a:srgbClr val="003399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u="none">
                <a:solidFill>
                  <a:srgbClr val="003399"/>
                </a:solidFill>
              </a:defRPr>
            </a:lvl1pPr>
          </a:lstStyle>
          <a:p>
            <a:pPr rtl="0">
              <a:defRPr/>
            </a:pPr>
            <a:endParaRPr kumimoji="1" lang="en-US" altLang="zh-CN" u="none"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u="none">
                <a:solidFill>
                  <a:srgbClr val="003399"/>
                </a:solidFill>
              </a:defRPr>
            </a:lvl1pPr>
          </a:lstStyle>
          <a:p>
            <a:pPr rtl="0">
              <a:defRPr/>
            </a:pPr>
            <a:endParaRPr kumimoji="1" lang="en-US" altLang="zh-CN" u="none"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u="none"/>
            </a:lvl1pPr>
          </a:lstStyle>
          <a:p>
            <a:pPr algn="r"/>
            <a:fld id="{9A0DB2DC-4C9A-4742-B13C-FB6460FD3503}" type="slidenum">
              <a:rPr lang="en-US" altLang="zh-CN" sz="1400" smtClean="0">
                <a:solidFill>
                  <a:srgbClr val="003399"/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687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640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769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496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992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t>‹#›</a:t>
            </a:fld>
            <a:endParaRPr lang="en-US" altLang="zh-CN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0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none"/>
            </a:lvl1pPr>
          </a:lstStyle>
          <a:p>
            <a:pPr algn="r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8748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748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none"/>
            </a:lvl1pPr>
          </a:lstStyle>
          <a:p>
            <a:pPr algn="r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none"/>
            </a:lvl1pPr>
          </a:lstStyle>
          <a:p>
            <a:pPr algn="r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none"/>
            </a:lvl1pPr>
          </a:lstStyle>
          <a:p>
            <a:pPr algn="r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none"/>
            </a:lvl1pPr>
          </a:lstStyle>
          <a:p>
            <a:pPr algn="r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none"/>
            </a:lvl1pPr>
          </a:lstStyle>
          <a:p>
            <a:pPr algn="r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none"/>
            </a:lvl1pPr>
          </a:lstStyle>
          <a:p>
            <a:pPr algn="r"/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 algn="r"/>
              <a:t>‹#›</a:t>
            </a:fld>
            <a:endParaRPr lang="en-US" altLang="zh-CN" sz="1400" u="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349ACD91-FF1D-4FB1-B27E-DEC6E632D3DF}"/>
              </a:ext>
            </a:extLst>
          </p:cNvPr>
          <p:cNvSpPr/>
          <p:nvPr userDrawn="1"/>
        </p:nvSpPr>
        <p:spPr bwMode="auto">
          <a:xfrm>
            <a:off x="0" y="0"/>
            <a:ext cx="12192000" cy="401042"/>
          </a:xfrm>
          <a:prstGeom prst="rect">
            <a:avLst/>
          </a:prstGeom>
          <a:solidFill>
            <a:srgbClr val="2F55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endParaRPr lang="zh-CN" altLang="zh-CN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874838"/>
            <a:ext cx="10972800" cy="45259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 algn="r" eaLnBrk="1" hangingPunct="1"/>
            <a:fld id="{9A0DB2DC-4C9A-4742-B13C-FB6460FD3503}" type="slidenum">
              <a:rPr lang="en-US" altLang="zh-CN" sz="1400" dirty="0">
                <a:latin typeface="Arial" panose="020B0604020202020204" pitchFamily="34" charset="0"/>
              </a:rPr>
              <a:t>‹#›</a:t>
            </a:fld>
            <a:endParaRPr lang="en-US" altLang="zh-CN" sz="1400" dirty="0">
              <a:latin typeface="Arial" panose="020B0604020202020204" pitchFamily="34" charset="0"/>
            </a:endParaRPr>
          </a:p>
        </p:txBody>
      </p:sp>
      <p:pic>
        <p:nvPicPr>
          <p:cNvPr id="16" name="西北工业大学">
            <a:extLst>
              <a:ext uri="{FF2B5EF4-FFF2-40B4-BE49-F238E27FC236}">
                <a16:creationId xmlns:a16="http://schemas.microsoft.com/office/drawing/2014/main" id="{284DB349-7DA8-497B-A5A0-B7B87CE1C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4187" y="1"/>
            <a:ext cx="1977813" cy="388933"/>
          </a:xfrm>
          <a:prstGeom prst="rect">
            <a:avLst/>
          </a:prstGeom>
          <a:solidFill>
            <a:srgbClr val="4472C4">
              <a:lumMod val="75000"/>
            </a:srgbClr>
          </a:solidFill>
        </p:spPr>
      </p:pic>
      <p:pic>
        <p:nvPicPr>
          <p:cNvPr id="17" name="校徽">
            <a:extLst>
              <a:ext uri="{FF2B5EF4-FFF2-40B4-BE49-F238E27FC236}">
                <a16:creationId xmlns:a16="http://schemas.microsoft.com/office/drawing/2014/main" id="{19D1074B-C806-499B-BA3E-B98D55B999B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0"/>
            <a:ext cx="377666" cy="375658"/>
          </a:xfrm>
          <a:prstGeom prst="rect">
            <a:avLst/>
          </a:prstGeom>
          <a:solidFill>
            <a:srgbClr val="4472C4">
              <a:lumMod val="75000"/>
            </a:srgbClr>
          </a:solidFill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>
              <a:defRPr/>
            </a:pPr>
            <a:endParaRPr kumimoji="1" lang="en-US" altLang="zh-CN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u="none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DB2DC-4C9A-4742-B13C-FB6460FD3503}" type="slidenum">
              <a:rPr lang="en-US" altLang="zh-CN" sz="1400" smtClean="0">
                <a:latin typeface="Arial" panose="020B0604020202020204" pitchFamily="34" charset="0"/>
              </a:rPr>
              <a:pPr/>
              <a:t>‹#›</a:t>
            </a:fld>
            <a:endParaRPr lang="en-US" altLang="zh-CN" sz="1400" dirty="0">
              <a:latin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B1147A1-297C-F62D-0219-BEA256CC6736}"/>
              </a:ext>
            </a:extLst>
          </p:cNvPr>
          <p:cNvSpPr/>
          <p:nvPr userDrawn="1"/>
        </p:nvSpPr>
        <p:spPr bwMode="auto">
          <a:xfrm>
            <a:off x="0" y="0"/>
            <a:ext cx="12192000" cy="401042"/>
          </a:xfrm>
          <a:prstGeom prst="rect">
            <a:avLst/>
          </a:prstGeom>
          <a:solidFill>
            <a:srgbClr val="2F55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" name="西北工业大学">
            <a:extLst>
              <a:ext uri="{FF2B5EF4-FFF2-40B4-BE49-F238E27FC236}">
                <a16:creationId xmlns:a16="http://schemas.microsoft.com/office/drawing/2014/main" id="{3C6DAE29-9F22-0EC3-8E00-C9F7356B0D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4187" y="1"/>
            <a:ext cx="1977813" cy="388933"/>
          </a:xfrm>
          <a:prstGeom prst="rect">
            <a:avLst/>
          </a:prstGeom>
          <a:solidFill>
            <a:srgbClr val="4472C4">
              <a:lumMod val="75000"/>
            </a:srgbClr>
          </a:solidFill>
        </p:spPr>
      </p:pic>
      <p:pic>
        <p:nvPicPr>
          <p:cNvPr id="11" name="校徽">
            <a:extLst>
              <a:ext uri="{FF2B5EF4-FFF2-40B4-BE49-F238E27FC236}">
                <a16:creationId xmlns:a16="http://schemas.microsoft.com/office/drawing/2014/main" id="{CEAEE39F-FB6B-01D7-78E7-BDB261D0EAB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0"/>
            <a:ext cx="377666" cy="375658"/>
          </a:xfrm>
          <a:prstGeom prst="rect">
            <a:avLst/>
          </a:prstGeom>
          <a:solidFill>
            <a:srgbClr val="4472C4">
              <a:lumMod val="75000"/>
            </a:srgbClr>
          </a:solidFill>
        </p:spPr>
      </p:pic>
    </p:spTree>
    <p:extLst>
      <p:ext uri="{BB962C8B-B14F-4D97-AF65-F5344CB8AC3E}">
        <p14:creationId xmlns:p14="http://schemas.microsoft.com/office/powerpoint/2010/main" val="123984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package" Target="../embeddings/Microsoft_Visio_Drawing2.vsdx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package" Target="../embeddings/Microsoft_Visio_Drawing.vsdx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package" Target="../embeddings/Microsoft_Visio_Drawing1.vsdx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2" descr="title_01">
            <a:extLst>
              <a:ext uri="{FF2B5EF4-FFF2-40B4-BE49-F238E27FC236}">
                <a16:creationId xmlns:a16="http://schemas.microsoft.com/office/drawing/2014/main" id="{2A7CE1EC-9DE6-9613-DD6F-BE44806C6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3"/>
          <a:stretch/>
        </p:blipFill>
        <p:spPr bwMode="auto">
          <a:xfrm>
            <a:off x="0" y="0"/>
            <a:ext cx="325755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4">
            <a:extLst>
              <a:ext uri="{FF2B5EF4-FFF2-40B4-BE49-F238E27FC236}">
                <a16:creationId xmlns:a16="http://schemas.microsoft.com/office/drawing/2014/main" id="{18D27680-F366-45FE-8402-74BD06CAAF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062117"/>
            <a:ext cx="12192000" cy="1541509"/>
          </a:xfrm>
          <a:solidFill>
            <a:srgbClr val="003399"/>
          </a:solidFill>
        </p:spPr>
        <p:txBody>
          <a:bodyPr lIns="0" rIns="0" anchor="ctr"/>
          <a:lstStyle/>
          <a:p>
            <a:pPr algn="ctr" eaLnBrk="1" hangingPunct="1"/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一种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32</a:t>
            </a: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通道地址触发前端读出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ASIC</a:t>
            </a: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712688D-65AF-EB79-94F0-25B1CBC162AF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95" name="矩形 4">
            <a:extLst>
              <a:ext uri="{FF2B5EF4-FFF2-40B4-BE49-F238E27FC236}">
                <a16:creationId xmlns:a16="http://schemas.microsoft.com/office/drawing/2014/main" id="{12C0A9A6-1FD8-4FBF-8276-E39888151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962400"/>
            <a:ext cx="1036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u="none">
                <a:solidFill>
                  <a:srgbClr val="003399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王佳，蔡耀，付宇豪，郑然，魏晓敏，薛菲菲，赵瑞光，胡永才</a:t>
            </a:r>
            <a:endParaRPr lang="en-US" altLang="zh-CN" sz="2800" u="none" dirty="0">
              <a:solidFill>
                <a:srgbClr val="003399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93F5D28-4D11-B23A-C02A-7371A7B5F153}"/>
              </a:ext>
            </a:extLst>
          </p:cNvPr>
          <p:cNvSpPr txBox="1"/>
          <p:nvPr/>
        </p:nvSpPr>
        <p:spPr>
          <a:xfrm>
            <a:off x="3200400" y="6324600"/>
            <a:ext cx="6004112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u="none" dirty="0">
                <a:solidFill>
                  <a:srgbClr val="003399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手机：</a:t>
            </a:r>
            <a:r>
              <a:rPr lang="en-US" altLang="zh-CN" sz="1800" u="none" dirty="0">
                <a:solidFill>
                  <a:srgbClr val="003399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18092635509        </a:t>
            </a:r>
            <a:r>
              <a:rPr lang="zh-CN" altLang="en-US" sz="1800" u="none" dirty="0">
                <a:solidFill>
                  <a:srgbClr val="003399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电子邮箱：</a:t>
            </a:r>
            <a:r>
              <a:rPr lang="en-US" altLang="zh-CN" sz="1800" u="none" dirty="0">
                <a:solidFill>
                  <a:srgbClr val="003399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 jwang@nwpu.edu.cn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97B36F8A-AB91-0C5C-599A-869A67611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1066800"/>
            <a:ext cx="12827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F7A96B4-2268-03F8-C9E1-6EB85D00B8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90600"/>
            <a:ext cx="1066800" cy="1066800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7ADB2ED3-AC3E-0339-D2EA-B5EDBB22A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648200"/>
            <a:ext cx="7620000" cy="94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000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西北工业大学 电子信息学院 计算机学院</a:t>
            </a:r>
            <a:endParaRPr lang="en-US" altLang="zh-CN" sz="2000" b="1" u="none" dirty="0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000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微电子学研究所</a:t>
            </a:r>
            <a:r>
              <a:rPr lang="en-US" altLang="zh-CN" sz="2000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000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辐射探测材料与器件工信部重点实验室</a:t>
            </a:r>
            <a:endParaRPr lang="en-US" altLang="zh-CN" sz="2000" b="1" u="none" dirty="0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5E8D609-F860-3E43-F15A-B622812D24A3}"/>
              </a:ext>
            </a:extLst>
          </p:cNvPr>
          <p:cNvSpPr txBox="1"/>
          <p:nvPr/>
        </p:nvSpPr>
        <p:spPr>
          <a:xfrm>
            <a:off x="3048000" y="5791200"/>
            <a:ext cx="5963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2023.8 </a:t>
            </a:r>
            <a:r>
              <a:rPr lang="zh-CN" altLang="en-US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湖北 恩施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372CDCE-8101-2E9A-7832-D83274D42289}"/>
              </a:ext>
            </a:extLst>
          </p:cNvPr>
          <p:cNvSpPr txBox="1"/>
          <p:nvPr/>
        </p:nvSpPr>
        <p:spPr>
          <a:xfrm>
            <a:off x="4038600" y="1295400"/>
            <a:ext cx="6172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第二十一届全国核电子学与核探测技术学术年会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74E65D3-9292-E05C-054F-228D3808F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2"/>
          <a:stretch/>
        </p:blipFill>
        <p:spPr>
          <a:xfrm>
            <a:off x="7010400" y="0"/>
            <a:ext cx="1687606" cy="97350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B5CCD-B19D-0860-0C61-0215DE4866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0"/>
            <a:ext cx="2170502" cy="972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A224034-AC15-CAFC-40C4-2774965846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14854" cy="9906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453402A-F0FB-0546-A954-6C690CEE75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6115" y="0"/>
            <a:ext cx="1835885" cy="9906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C61EBED-6553-2068-D9F3-C0A4D39726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3000" y="0"/>
            <a:ext cx="1448634" cy="972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A2CD71-785C-6365-B9DA-9CB029770E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2600" y="0"/>
            <a:ext cx="1467025" cy="9906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9CC7B4A-6751-3C9E-E56E-040B494430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400" y="0"/>
            <a:ext cx="1636240" cy="972000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63AFB9-4BC9-76A6-538D-EC35F9390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81001"/>
            <a:ext cx="10439400" cy="914400"/>
          </a:xfrm>
        </p:spPr>
        <p:txBody>
          <a:bodyPr/>
          <a:lstStyle/>
          <a:p>
            <a:r>
              <a:rPr lang="en-US" altLang="zh-CN" dirty="0"/>
              <a:t>LDO</a:t>
            </a:r>
            <a:r>
              <a:rPr lang="zh-CN" altLang="en-US" dirty="0"/>
              <a:t>电路结构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BA191F-3CC0-F58B-91D0-661922660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sz="1400" smtClean="0">
                <a:solidFill>
                  <a:srgbClr val="003399"/>
                </a:solidFill>
                <a:latin typeface="Arial" panose="020B0604020202020204" pitchFamily="34" charset="0"/>
              </a:rPr>
              <a:pPr/>
              <a:t>10</a:t>
            </a:fld>
            <a:endParaRPr lang="en-US" altLang="zh-CN" sz="1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D5F79CA-5A07-E1FF-FC90-0722FB91C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43000"/>
            <a:ext cx="8001000" cy="426068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4FD66CC-B316-7DE6-95A5-C2D1027A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3886200"/>
            <a:ext cx="4300008" cy="224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负载调整率_0.084mVmA">
            <a:extLst>
              <a:ext uri="{FF2B5EF4-FFF2-40B4-BE49-F238E27FC236}">
                <a16:creationId xmlns:a16="http://schemas.microsoft.com/office/drawing/2014/main" id="{4E130313-0A41-5338-4D01-B9531F7A0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533400"/>
            <a:ext cx="4865338" cy="289560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F00E51-4379-279F-F222-DF28013A0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953000"/>
            <a:ext cx="6019800" cy="16764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3399"/>
                </a:solidFill>
              </a:rPr>
              <a:t>功率管驱动级</a:t>
            </a:r>
            <a:endParaRPr lang="en-US" altLang="zh-CN" dirty="0">
              <a:solidFill>
                <a:srgbClr val="003399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3399"/>
                </a:solidFill>
              </a:rPr>
              <a:t>负载电流分段补偿方法</a:t>
            </a:r>
            <a:endParaRPr lang="en-US" altLang="zh-CN" dirty="0">
              <a:solidFill>
                <a:srgbClr val="003399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3399"/>
                </a:solidFill>
              </a:rPr>
              <a:t>补偿器件：</a:t>
            </a:r>
            <a:r>
              <a:rPr lang="en-US" altLang="zh-CN" dirty="0">
                <a:solidFill>
                  <a:srgbClr val="003399"/>
                </a:solidFill>
              </a:rPr>
              <a:t>MOS</a:t>
            </a:r>
            <a:r>
              <a:rPr lang="zh-CN" altLang="en-US" dirty="0">
                <a:solidFill>
                  <a:srgbClr val="003399"/>
                </a:solidFill>
              </a:rPr>
              <a:t>管电阻、电容</a:t>
            </a:r>
            <a:endParaRPr lang="en-US" altLang="zh-CN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75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>
            <a:extLst>
              <a:ext uri="{FF2B5EF4-FFF2-40B4-BE49-F238E27FC236}">
                <a16:creationId xmlns:a16="http://schemas.microsoft.com/office/drawing/2014/main" id="{C930B8BB-E1A7-4519-8E71-EA2FD19FA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685800"/>
            <a:ext cx="8610600" cy="762000"/>
          </a:xfrm>
        </p:spPr>
        <p:txBody>
          <a:bodyPr/>
          <a:lstStyle/>
          <a:p>
            <a:r>
              <a:rPr lang="zh-CN" altLang="en-US" b="1" dirty="0">
                <a:ea typeface="黑体" panose="02010609060101010101" pitchFamily="49" charset="-122"/>
              </a:rPr>
              <a:t>内容安排</a:t>
            </a:r>
          </a:p>
        </p:txBody>
      </p:sp>
      <p:sp>
        <p:nvSpPr>
          <p:cNvPr id="10243" name="灯片编号占位符 3">
            <a:extLst>
              <a:ext uri="{FF2B5EF4-FFF2-40B4-BE49-F238E27FC236}">
                <a16:creationId xmlns:a16="http://schemas.microsoft.com/office/drawing/2014/main" id="{3ACCE4E6-9AA6-4272-BB49-9EB56BCD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1400" u="none" kern="1200" smtClean="0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BEB2E52-721A-492A-8C4C-BF05395C0170}" type="slidenum">
              <a:rPr lang="en-US" altLang="zh-CN" smtClean="0"/>
              <a:pPr>
                <a:spcBef>
                  <a:spcPct val="0"/>
                </a:spcBef>
                <a:buFontTx/>
                <a:buNone/>
                <a:defRPr/>
              </a:pPr>
              <a:t>11</a:t>
            </a:fld>
            <a:endParaRPr lang="en-US" altLang="zh-CN"/>
          </a:p>
        </p:txBody>
      </p:sp>
      <p:sp>
        <p:nvSpPr>
          <p:cNvPr id="10244" name="六边形 6">
            <a:extLst>
              <a:ext uri="{FF2B5EF4-FFF2-40B4-BE49-F238E27FC236}">
                <a16:creationId xmlns:a16="http://schemas.microsoft.com/office/drawing/2014/main" id="{539A901B-3986-47E6-961D-E3C3F0273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038" y="1987551"/>
            <a:ext cx="601663" cy="560387"/>
          </a:xfrm>
          <a:prstGeom prst="hexagon">
            <a:avLst>
              <a:gd name="adj" fmla="val 25002"/>
              <a:gd name="vf" fmla="val 115470"/>
            </a:avLst>
          </a:prstGeom>
          <a:noFill/>
          <a:ln w="19050" algn="ctr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245" name="TextBox 9">
            <a:extLst>
              <a:ext uri="{FF2B5EF4-FFF2-40B4-BE49-F238E27FC236}">
                <a16:creationId xmlns:a16="http://schemas.microsoft.com/office/drawing/2014/main" id="{546203A1-C241-4B5C-A0F5-D2410EB0F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7" y="1987551"/>
            <a:ext cx="30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u="none" dirty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zh-CN" altLang="en-US" sz="2800" u="none" dirty="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0246" name="直接连接符 12">
            <a:extLst>
              <a:ext uri="{FF2B5EF4-FFF2-40B4-BE49-F238E27FC236}">
                <a16:creationId xmlns:a16="http://schemas.microsoft.com/office/drawing/2014/main" id="{B0FABD29-F948-491F-8F1E-AB6CFA078CA9}"/>
              </a:ext>
            </a:extLst>
          </p:cNvPr>
          <p:cNvCxnSpPr>
            <a:cxnSpLocks noChangeShapeType="1"/>
            <a:stCxn id="10244" idx="2"/>
          </p:cNvCxnSpPr>
          <p:nvPr/>
        </p:nvCxnSpPr>
        <p:spPr bwMode="auto">
          <a:xfrm>
            <a:off x="2171700" y="2268537"/>
            <a:ext cx="214312" cy="2809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47" name="直接连接符 14">
            <a:extLst>
              <a:ext uri="{FF2B5EF4-FFF2-40B4-BE49-F238E27FC236}">
                <a16:creationId xmlns:a16="http://schemas.microsoft.com/office/drawing/2014/main" id="{33674067-8832-4E5B-9D86-BF92CC7F836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86013" y="2547937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8" name="六边形 6">
            <a:extLst>
              <a:ext uri="{FF2B5EF4-FFF2-40B4-BE49-F238E27FC236}">
                <a16:creationId xmlns:a16="http://schemas.microsoft.com/office/drawing/2014/main" id="{A1C9064C-CFA0-4BC7-A848-F22379CDE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038" y="2749551"/>
            <a:ext cx="601663" cy="560387"/>
          </a:xfrm>
          <a:prstGeom prst="hexagon">
            <a:avLst>
              <a:gd name="adj" fmla="val 25002"/>
              <a:gd name="vf" fmla="val 115470"/>
            </a:avLst>
          </a:prstGeom>
          <a:noFill/>
          <a:ln w="19050" algn="ctr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249" name="TextBox 9">
            <a:extLst>
              <a:ext uri="{FF2B5EF4-FFF2-40B4-BE49-F238E27FC236}">
                <a16:creationId xmlns:a16="http://schemas.microsoft.com/office/drawing/2014/main" id="{C191DDC4-E7D0-4D51-8A65-0A29E551E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7" y="2749551"/>
            <a:ext cx="30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u="none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zh-CN" altLang="en-US" sz="2800" u="none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0250" name="直接连接符 12">
            <a:extLst>
              <a:ext uri="{FF2B5EF4-FFF2-40B4-BE49-F238E27FC236}">
                <a16:creationId xmlns:a16="http://schemas.microsoft.com/office/drawing/2014/main" id="{64860A12-46C3-4161-B8C2-69E197EBA9B0}"/>
              </a:ext>
            </a:extLst>
          </p:cNvPr>
          <p:cNvCxnSpPr>
            <a:cxnSpLocks noChangeShapeType="1"/>
            <a:stCxn id="10248" idx="2"/>
          </p:cNvCxnSpPr>
          <p:nvPr/>
        </p:nvCxnSpPr>
        <p:spPr bwMode="auto">
          <a:xfrm>
            <a:off x="2171700" y="3030537"/>
            <a:ext cx="214312" cy="2809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1" name="直接连接符 14">
            <a:extLst>
              <a:ext uri="{FF2B5EF4-FFF2-40B4-BE49-F238E27FC236}">
                <a16:creationId xmlns:a16="http://schemas.microsoft.com/office/drawing/2014/main" id="{DC59E32B-8488-41CB-9B6A-9B2A8E0D8A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86013" y="3309937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2" name="六边形 6">
            <a:extLst>
              <a:ext uri="{FF2B5EF4-FFF2-40B4-BE49-F238E27FC236}">
                <a16:creationId xmlns:a16="http://schemas.microsoft.com/office/drawing/2014/main" id="{6E5CE876-E73A-4A8F-ACD5-8701C8CF7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3511551"/>
            <a:ext cx="601663" cy="560387"/>
          </a:xfrm>
          <a:prstGeom prst="hexagon">
            <a:avLst>
              <a:gd name="adj" fmla="val 25002"/>
              <a:gd name="vf" fmla="val 115470"/>
            </a:avLst>
          </a:prstGeom>
          <a:noFill/>
          <a:ln w="19050" algn="ctr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253" name="TextBox 9">
            <a:extLst>
              <a:ext uri="{FF2B5EF4-FFF2-40B4-BE49-F238E27FC236}">
                <a16:creationId xmlns:a16="http://schemas.microsoft.com/office/drawing/2014/main" id="{82A66CF0-4DB3-41DF-B101-BD5B9C900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2" y="3511551"/>
            <a:ext cx="30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u="none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zh-CN" altLang="en-US" sz="2800" u="none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0254" name="直接连接符 12">
            <a:extLst>
              <a:ext uri="{FF2B5EF4-FFF2-40B4-BE49-F238E27FC236}">
                <a16:creationId xmlns:a16="http://schemas.microsoft.com/office/drawing/2014/main" id="{570CE328-FAC9-4179-82D4-9D791451F049}"/>
              </a:ext>
            </a:extLst>
          </p:cNvPr>
          <p:cNvCxnSpPr>
            <a:cxnSpLocks noChangeShapeType="1"/>
            <a:stCxn id="10252" idx="2"/>
          </p:cNvCxnSpPr>
          <p:nvPr/>
        </p:nvCxnSpPr>
        <p:spPr bwMode="auto">
          <a:xfrm>
            <a:off x="2174875" y="3792537"/>
            <a:ext cx="214312" cy="2809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5" name="直接连接符 14">
            <a:extLst>
              <a:ext uri="{FF2B5EF4-FFF2-40B4-BE49-F238E27FC236}">
                <a16:creationId xmlns:a16="http://schemas.microsoft.com/office/drawing/2014/main" id="{AD9F861D-3075-4661-B553-6B27C6EE7C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89188" y="4071937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6" name="TextBox 10">
            <a:extLst>
              <a:ext uri="{FF2B5EF4-FFF2-40B4-BE49-F238E27FC236}">
                <a16:creationId xmlns:a16="http://schemas.microsoft.com/office/drawing/2014/main" id="{D4C73D53-3546-4DD0-AAA9-C20BC3FFD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38" y="2681288"/>
            <a:ext cx="510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800" b="1" u="none" dirty="0">
                <a:solidFill>
                  <a:srgbClr val="CC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电路设计</a:t>
            </a:r>
            <a:endParaRPr lang="en-US" altLang="zh-CN" sz="2800" b="1" u="none" dirty="0">
              <a:solidFill>
                <a:srgbClr val="CC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62" name="TextBox 10">
            <a:extLst>
              <a:ext uri="{FF2B5EF4-FFF2-40B4-BE49-F238E27FC236}">
                <a16:creationId xmlns:a16="http://schemas.microsoft.com/office/drawing/2014/main" id="{76042779-E7CD-4329-997A-E9A60AD6B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1938338"/>
            <a:ext cx="510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800" b="1" u="none" dirty="0">
                <a:solidFill>
                  <a:srgbClr val="CC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34" charset="-122"/>
              </a:rPr>
              <a:t>研究背景</a:t>
            </a:r>
            <a:endParaRPr lang="en-US" altLang="zh-CN" sz="2800" b="1" u="none" dirty="0">
              <a:solidFill>
                <a:srgbClr val="CCFFFF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itchFamily="34" charset="-122"/>
            </a:endParaRPr>
          </a:p>
        </p:txBody>
      </p:sp>
      <p:sp>
        <p:nvSpPr>
          <p:cNvPr id="10263" name="TextBox 10">
            <a:extLst>
              <a:ext uri="{FF2B5EF4-FFF2-40B4-BE49-F238E27FC236}">
                <a16:creationId xmlns:a16="http://schemas.microsoft.com/office/drawing/2014/main" id="{20FF4AD7-0B3F-488B-818E-AA8B62B13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05200"/>
            <a:ext cx="5586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34" charset="-122"/>
              </a:rPr>
              <a:t>测试结果分析</a:t>
            </a:r>
            <a:endParaRPr lang="en-US" altLang="zh-CN" sz="2800" b="1" u="none" dirty="0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itchFamily="34" charset="-122"/>
            </a:endParaRPr>
          </a:p>
        </p:txBody>
      </p:sp>
      <p:cxnSp>
        <p:nvCxnSpPr>
          <p:cNvPr id="2" name="直接连接符 14">
            <a:extLst>
              <a:ext uri="{FF2B5EF4-FFF2-40B4-BE49-F238E27FC236}">
                <a16:creationId xmlns:a16="http://schemas.microsoft.com/office/drawing/2014/main" id="{FE81F4D5-B5A7-74E8-7065-BB249FA860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62201" y="4114800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六边形 6">
            <a:extLst>
              <a:ext uri="{FF2B5EF4-FFF2-40B4-BE49-F238E27FC236}">
                <a16:creationId xmlns:a16="http://schemas.microsoft.com/office/drawing/2014/main" id="{3B08586F-C0A4-DD0C-68F6-E59682D3A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401" y="4316414"/>
            <a:ext cx="601663" cy="560387"/>
          </a:xfrm>
          <a:prstGeom prst="hexagon">
            <a:avLst>
              <a:gd name="adj" fmla="val 25002"/>
              <a:gd name="vf" fmla="val 115470"/>
            </a:avLst>
          </a:prstGeom>
          <a:noFill/>
          <a:ln w="19050" algn="ctr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3A4CE97-C829-32C0-F4FF-886602F39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0" y="4316414"/>
            <a:ext cx="30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u="none" dirty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zh-CN" altLang="en-US" sz="2800" u="none" dirty="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FCCE4210-9F97-69C1-463B-05EAD9F5FACE}"/>
              </a:ext>
            </a:extLst>
          </p:cNvPr>
          <p:cNvCxnSpPr>
            <a:cxnSpLocks noChangeShapeType="1"/>
            <a:stCxn id="3" idx="2"/>
          </p:cNvCxnSpPr>
          <p:nvPr/>
        </p:nvCxnSpPr>
        <p:spPr bwMode="auto">
          <a:xfrm>
            <a:off x="2151063" y="4597400"/>
            <a:ext cx="214312" cy="2809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直接连接符 14">
            <a:extLst>
              <a:ext uri="{FF2B5EF4-FFF2-40B4-BE49-F238E27FC236}">
                <a16:creationId xmlns:a16="http://schemas.microsoft.com/office/drawing/2014/main" id="{7DF671AD-2A03-1E08-748A-A05D232BCCB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65376" y="4876800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10">
            <a:extLst>
              <a:ext uri="{FF2B5EF4-FFF2-40B4-BE49-F238E27FC236}">
                <a16:creationId xmlns:a16="http://schemas.microsoft.com/office/drawing/2014/main" id="{1B2BEA0D-C5BA-1D77-9691-1BD4666DB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88" y="4310063"/>
            <a:ext cx="4062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34" charset="-122"/>
              </a:rPr>
              <a:t>总结与下一步工作</a:t>
            </a:r>
            <a:endParaRPr lang="en-US" altLang="zh-CN" sz="2800" b="1" u="none" dirty="0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7162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99EB47-D700-48A3-9B94-1F77DE618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芯片显微镜照片</a:t>
            </a:r>
          </a:p>
        </p:txBody>
      </p:sp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FC46850F-87C7-40F1-92C1-48A289A34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/>
            <a:fld id="{9A0DB2DC-4C9A-4742-B13C-FB6460FD3503}" type="slidenum">
              <a:rPr lang="en-US" altLang="zh-CN" sz="1400">
                <a:solidFill>
                  <a:srgbClr val="003399"/>
                </a:solidFill>
                <a:latin typeface="Arial" panose="020B0604020202020204" pitchFamily="34" charset="0"/>
              </a:rPr>
              <a:t>12</a:t>
            </a:fld>
            <a:endParaRPr lang="en-US" altLang="zh-CN" sz="1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BF89726D-85DC-4812-A4EC-9A30BC9F2828}"/>
              </a:ext>
            </a:extLst>
          </p:cNvPr>
          <p:cNvSpPr txBox="1">
            <a:spLocks/>
          </p:cNvSpPr>
          <p:nvPr/>
        </p:nvSpPr>
        <p:spPr>
          <a:xfrm>
            <a:off x="1981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 spc="-100">
                <a:solidFill>
                  <a:srgbClr val="0B1746"/>
                </a:solidFill>
                <a:latin typeface="黑体" pitchFamily="49" charset="-122"/>
                <a:ea typeface="黑体" pitchFamily="49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方正舒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方正舒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方正舒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方正舒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方正舒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方正舒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方正舒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方正舒体" pitchFamily="2" charset="-122"/>
              </a:defRPr>
            </a:lvl9pPr>
          </a:lstStyle>
          <a:p>
            <a:pPr>
              <a:defRPr/>
            </a:pPr>
            <a:endParaRPr lang="zh-CN" altLang="en-US" u="none" dirty="0"/>
          </a:p>
        </p:txBody>
      </p:sp>
      <p:sp>
        <p:nvSpPr>
          <p:cNvPr id="13" name="矩形 5">
            <a:extLst>
              <a:ext uri="{FF2B5EF4-FFF2-40B4-BE49-F238E27FC236}">
                <a16:creationId xmlns:a16="http://schemas.microsoft.com/office/drawing/2014/main" id="{6839930F-458B-478C-A57E-5C254DE9C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447800"/>
            <a:ext cx="5867400" cy="141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rtl="0">
              <a:lnSpc>
                <a:spcPct val="150000"/>
              </a:lnSpc>
            </a:pPr>
            <a:r>
              <a:rPr lang="zh-CN" altLang="en-US" b="1" u="none" dirty="0">
                <a:solidFill>
                  <a:srgbClr val="000000"/>
                </a:solidFill>
                <a:cs typeface="Times New Roman" panose="02020603050405020304" pitchFamily="18" charset="0"/>
              </a:rPr>
              <a:t>工艺：</a:t>
            </a:r>
            <a:r>
              <a:rPr lang="en-US" altLang="zh-CN" b="1" u="none" dirty="0">
                <a:solidFill>
                  <a:srgbClr val="000000"/>
                </a:solidFill>
                <a:cs typeface="Times New Roman" panose="02020603050405020304" pitchFamily="18" charset="0"/>
              </a:rPr>
              <a:t>0.18um 1.8V/3.3V 1P6M Mix-Signal CMOS</a:t>
            </a:r>
          </a:p>
          <a:p>
            <a:pPr rtl="0">
              <a:lnSpc>
                <a:spcPct val="150000"/>
              </a:lnSpc>
            </a:pPr>
            <a:r>
              <a:rPr lang="zh-CN" altLang="en-US" b="1" u="none" dirty="0">
                <a:solidFill>
                  <a:srgbClr val="000000"/>
                </a:solidFill>
                <a:cs typeface="Times New Roman" panose="02020603050405020304" pitchFamily="18" charset="0"/>
              </a:rPr>
              <a:t>单通道：</a:t>
            </a:r>
            <a:r>
              <a:rPr lang="en-US" altLang="zh-CN" b="1" u="none" dirty="0">
                <a:solidFill>
                  <a:prstClr val="black"/>
                </a:solidFill>
                <a:cs typeface="Times New Roman" panose="02020603050405020304" pitchFamily="18" charset="0"/>
              </a:rPr>
              <a:t> 80×938 µm</a:t>
            </a:r>
            <a:r>
              <a:rPr lang="en-US" altLang="zh-CN" b="1" u="none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endParaRPr lang="en-US" altLang="zh-CN" b="1" u="none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rtl="0">
              <a:lnSpc>
                <a:spcPct val="150000"/>
              </a:lnSpc>
            </a:pPr>
            <a:r>
              <a:rPr lang="zh-CN" altLang="en-US" b="1" u="none" dirty="0">
                <a:solidFill>
                  <a:srgbClr val="000000"/>
                </a:solidFill>
                <a:cs typeface="Times New Roman" panose="02020603050405020304" pitchFamily="18" charset="0"/>
              </a:rPr>
              <a:t>芯片面积：</a:t>
            </a:r>
            <a:r>
              <a:rPr lang="en-US" altLang="zh-CN" b="1" u="none" dirty="0">
                <a:solidFill>
                  <a:prstClr val="black"/>
                </a:solidFill>
                <a:cs typeface="Times New Roman" panose="02020603050405020304" pitchFamily="18" charset="0"/>
              </a:rPr>
              <a:t>1.5×3.6 mm</a:t>
            </a:r>
            <a:r>
              <a:rPr lang="en-US" altLang="zh-CN" b="1" u="none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endParaRPr lang="zh-CN" altLang="en-US" b="1" u="none" baseline="300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36130706-63C4-4735-29C1-10469282D1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7011381"/>
              </p:ext>
            </p:extLst>
          </p:nvPr>
        </p:nvGraphicFramePr>
        <p:xfrm>
          <a:off x="6629400" y="-152400"/>
          <a:ext cx="3454400" cy="724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2331000" imgH="4887000" progId="Visio.Drawing.15">
                  <p:embed/>
                </p:oleObj>
              </mc:Choice>
              <mc:Fallback>
                <p:oleObj name="Visio" r:id="rId2" imgW="2331000" imgH="488700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29400" y="-152400"/>
                        <a:ext cx="3454400" cy="7246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组合 8">
            <a:extLst>
              <a:ext uri="{FF2B5EF4-FFF2-40B4-BE49-F238E27FC236}">
                <a16:creationId xmlns:a16="http://schemas.microsoft.com/office/drawing/2014/main" id="{2064A793-FB3F-2D31-3B51-5F47550D760C}"/>
              </a:ext>
            </a:extLst>
          </p:cNvPr>
          <p:cNvGrpSpPr>
            <a:grpSpLocks noChangeAspect="1"/>
          </p:cNvGrpSpPr>
          <p:nvPr/>
        </p:nvGrpSpPr>
        <p:grpSpPr>
          <a:xfrm>
            <a:off x="914400" y="3124200"/>
            <a:ext cx="5257800" cy="3406565"/>
            <a:chOff x="4690538" y="1735551"/>
            <a:chExt cx="1913463" cy="123974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565C1EE-F842-BEB4-628B-96DB65324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027397" y="1398692"/>
              <a:ext cx="1239746" cy="1913463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2B30286-89A7-0EE2-1E1F-286CBBB1AB4B}"/>
                </a:ext>
              </a:extLst>
            </p:cNvPr>
            <p:cNvSpPr/>
            <p:nvPr/>
          </p:nvSpPr>
          <p:spPr>
            <a:xfrm>
              <a:off x="5257800" y="2174523"/>
              <a:ext cx="506589" cy="5023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821B68F1-355B-22C3-4896-138AE4E88CD9}"/>
                </a:ext>
              </a:extLst>
            </p:cNvPr>
            <p:cNvSpPr txBox="1"/>
            <p:nvPr/>
          </p:nvSpPr>
          <p:spPr>
            <a:xfrm>
              <a:off x="5300138" y="2345151"/>
              <a:ext cx="463906" cy="2092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b="1" i="0" u="non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ASIC</a:t>
              </a:r>
              <a:endPara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矩形 5">
            <a:extLst>
              <a:ext uri="{FF2B5EF4-FFF2-40B4-BE49-F238E27FC236}">
                <a16:creationId xmlns:a16="http://schemas.microsoft.com/office/drawing/2014/main" id="{75A36957-F114-BD05-76EC-233D21D32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990600"/>
            <a:ext cx="2438400" cy="94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rtl="0">
              <a:lnSpc>
                <a:spcPct val="150000"/>
              </a:lnSpc>
            </a:pPr>
            <a:r>
              <a:rPr lang="zh-CN" altLang="en-US" b="1" u="none" dirty="0">
                <a:solidFill>
                  <a:srgbClr val="000000"/>
                </a:solidFill>
                <a:cs typeface="Times New Roman" panose="02020603050405020304" pitchFamily="18" charset="0"/>
              </a:rPr>
              <a:t>单通道数字模块版图与模拟一一对齐</a:t>
            </a:r>
            <a:endParaRPr lang="zh-CN" altLang="en-US" b="1" u="none" baseline="300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730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</a:t>
            </a:r>
            <a:r>
              <a:rPr lang="en-US" altLang="zh-CN" dirty="0"/>
              <a:t>. Shaper</a:t>
            </a:r>
            <a:r>
              <a:rPr lang="zh-CN" altLang="en-US" dirty="0"/>
              <a:t>输出幅度 </a:t>
            </a:r>
            <a:r>
              <a:rPr lang="en-US" altLang="zh-CN" dirty="0"/>
              <a:t>VS </a:t>
            </a:r>
            <a:r>
              <a:rPr lang="zh-CN" altLang="en-US" dirty="0"/>
              <a:t>输入电荷量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9B8C980-9579-4E57-A8C3-C954100E2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/>
            <a:fld id="{9A0DB2DC-4C9A-4742-B13C-FB6460FD3503}" type="slidenum">
              <a:rPr lang="en-US" altLang="zh-CN" sz="1400">
                <a:solidFill>
                  <a:srgbClr val="003399"/>
                </a:solidFill>
                <a:latin typeface="Arial" panose="020B0604020202020204" pitchFamily="34" charset="0"/>
              </a:rPr>
              <a:t>13</a:t>
            </a:fld>
            <a:endParaRPr lang="en-US" altLang="zh-CN" sz="1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857D4EA2-ECBF-6258-3E7A-D82A38AA27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4111683"/>
              </p:ext>
            </p:extLst>
          </p:nvPr>
        </p:nvGraphicFramePr>
        <p:xfrm>
          <a:off x="1981200" y="1752600"/>
          <a:ext cx="6781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D4FE8BD8-C4DE-AC5E-3FCD-6BD05C546F41}"/>
              </a:ext>
            </a:extLst>
          </p:cNvPr>
          <p:cNvSpPr txBox="1"/>
          <p:nvPr/>
        </p:nvSpPr>
        <p:spPr>
          <a:xfrm>
            <a:off x="4876800" y="19812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u="none" dirty="0"/>
              <a:t>~25mV/</a:t>
            </a:r>
            <a:r>
              <a:rPr lang="en-US" altLang="zh-CN" u="none" dirty="0" err="1"/>
              <a:t>fC</a:t>
            </a:r>
            <a:endParaRPr lang="zh-CN" altLang="en-US" u="none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6A98594-892D-A19D-F3AF-C587361D028E}"/>
              </a:ext>
            </a:extLst>
          </p:cNvPr>
          <p:cNvSpPr txBox="1"/>
          <p:nvPr/>
        </p:nvSpPr>
        <p:spPr>
          <a:xfrm>
            <a:off x="5334000" y="48006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u="none" dirty="0"/>
              <a:t>~17mV/</a:t>
            </a:r>
            <a:r>
              <a:rPr lang="en-US" altLang="zh-CN" u="none" dirty="0" err="1"/>
              <a:t>fC</a:t>
            </a:r>
            <a:endParaRPr lang="zh-CN" altLang="en-US" u="none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7FCC588-6BDF-72C0-36E1-2B62AF977D67}"/>
              </a:ext>
            </a:extLst>
          </p:cNvPr>
          <p:cNvCxnSpPr>
            <a:cxnSpLocks/>
          </p:cNvCxnSpPr>
          <p:nvPr/>
        </p:nvCxnSpPr>
        <p:spPr>
          <a:xfrm>
            <a:off x="5029200" y="3886200"/>
            <a:ext cx="0" cy="205740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061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</a:t>
            </a:r>
            <a:r>
              <a:rPr lang="en-US" altLang="zh-CN" dirty="0"/>
              <a:t>. ENC VS </a:t>
            </a:r>
            <a:r>
              <a:rPr lang="en-US" altLang="zh-CN" dirty="0" err="1"/>
              <a:t>C</a:t>
            </a:r>
            <a:r>
              <a:rPr lang="en-US" altLang="zh-CN" baseline="-25000" dirty="0" err="1"/>
              <a:t>in</a:t>
            </a:r>
            <a:endParaRPr lang="zh-CN" altLang="en-US" baseline="-25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C163C1-BFE0-4C2F-85CE-AE3BCB3A2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/>
            <a:fld id="{9A0DB2DC-4C9A-4742-B13C-FB6460FD3503}" type="slidenum">
              <a:rPr lang="en-US" altLang="zh-CN" sz="1400">
                <a:solidFill>
                  <a:srgbClr val="003399"/>
                </a:solidFill>
                <a:latin typeface="Arial" panose="020B0604020202020204" pitchFamily="34" charset="0"/>
              </a:rPr>
              <a:t>14</a:t>
            </a:fld>
            <a:endParaRPr lang="en-US" altLang="zh-CN" sz="1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739629BF-9BE5-426A-8833-2DC718E5EFD4}"/>
              </a:ext>
            </a:extLst>
          </p:cNvPr>
          <p:cNvSpPr txBox="1"/>
          <p:nvPr/>
        </p:nvSpPr>
        <p:spPr>
          <a:xfrm>
            <a:off x="3657600" y="5791200"/>
            <a:ext cx="7320356" cy="9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u="none" dirty="0">
                <a:ea typeface="黑体" panose="02010609060101010101" pitchFamily="49" charset="-122"/>
                <a:cs typeface="Times New Roman" panose="02020603050405020304" pitchFamily="18" charset="0"/>
              </a:rPr>
              <a:t>噪声斜率：</a:t>
            </a:r>
            <a:r>
              <a:rPr lang="en-US" altLang="zh-CN" u="none" dirty="0">
                <a:ea typeface="黑体" panose="02010609060101010101" pitchFamily="49" charset="-122"/>
                <a:cs typeface="Times New Roman" panose="02020603050405020304" pitchFamily="18" charset="0"/>
              </a:rPr>
              <a:t>&lt;12 e</a:t>
            </a:r>
            <a:r>
              <a:rPr lang="en-US" altLang="zh-CN" u="none" baseline="30000" dirty="0"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u="none" dirty="0">
                <a:ea typeface="黑体" panose="02010609060101010101" pitchFamily="49" charset="-122"/>
                <a:cs typeface="Times New Roman" panose="02020603050405020304" pitchFamily="18" charset="0"/>
              </a:rPr>
              <a:t>/pF</a:t>
            </a:r>
            <a:endParaRPr lang="zh-CN" altLang="zh-CN" u="none" dirty="0"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u="none" dirty="0">
                <a:ea typeface="黑体" panose="02010609060101010101" pitchFamily="49" charset="-122"/>
                <a:cs typeface="Times New Roman" panose="02020603050405020304" pitchFamily="18" charset="0"/>
              </a:rPr>
              <a:t>ENC</a:t>
            </a:r>
            <a:r>
              <a:rPr lang="en-US" altLang="zh-CN" u="none" baseline="-25000" dirty="0">
                <a:ea typeface="黑体" panose="02010609060101010101" pitchFamily="49" charset="-122"/>
                <a:cs typeface="Times New Roman" panose="02020603050405020304" pitchFamily="18" charset="0"/>
              </a:rPr>
              <a:t>0</a:t>
            </a:r>
            <a:r>
              <a:rPr lang="zh-CN" altLang="zh-CN" u="none" dirty="0">
                <a:ea typeface="黑体" panose="02010609060101010101" pitchFamily="49" charset="-122"/>
                <a:cs typeface="Times New Roman" panose="02020603050405020304" pitchFamily="18" charset="0"/>
              </a:rPr>
              <a:t>为</a:t>
            </a:r>
            <a:r>
              <a:rPr lang="en-US" altLang="zh-CN" u="none" dirty="0">
                <a:ea typeface="黑体" panose="02010609060101010101" pitchFamily="49" charset="-122"/>
                <a:cs typeface="Times New Roman" panose="02020603050405020304" pitchFamily="18" charset="0"/>
              </a:rPr>
              <a:t>180 e</a:t>
            </a:r>
            <a:r>
              <a:rPr lang="en-US" altLang="zh-CN" u="none" baseline="30000" dirty="0"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zh-CN" u="none" dirty="0"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zh-CN" altLang="en-US" u="none" dirty="0">
                <a:ea typeface="黑体" panose="02010609060101010101" pitchFamily="49" charset="-122"/>
                <a:cs typeface="Times New Roman" panose="02020603050405020304" pitchFamily="18" charset="0"/>
              </a:rPr>
              <a:t>（测试电容直接焊在通道输入端）</a:t>
            </a:r>
            <a:endParaRPr lang="en-US" altLang="zh-CN" u="none" dirty="0"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42B7B952-C2A8-BF71-2130-DB97575D59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3931079"/>
              </p:ext>
            </p:extLst>
          </p:nvPr>
        </p:nvGraphicFramePr>
        <p:xfrm>
          <a:off x="3657600" y="762000"/>
          <a:ext cx="78486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4543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</a:t>
            </a:r>
            <a:r>
              <a:rPr lang="en-US" altLang="zh-CN" dirty="0"/>
              <a:t>. ENC VS </a:t>
            </a:r>
            <a:r>
              <a:rPr lang="en-US" altLang="zh-CN" dirty="0" err="1"/>
              <a:t>t</a:t>
            </a:r>
            <a:r>
              <a:rPr lang="en-US" altLang="zh-CN" baseline="-25000" dirty="0" err="1"/>
              <a:t>p</a:t>
            </a:r>
            <a:endParaRPr lang="zh-CN" altLang="en-US" baseline="-25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74EF8E-F837-4100-AA42-0A7A9C40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/>
            <a:fld id="{9A0DB2DC-4C9A-4742-B13C-FB6460FD3503}" type="slidenum">
              <a:rPr lang="en-US" altLang="zh-CN" sz="1400">
                <a:solidFill>
                  <a:srgbClr val="003399"/>
                </a:solidFill>
                <a:latin typeface="Arial" panose="020B0604020202020204" pitchFamily="34" charset="0"/>
              </a:rPr>
              <a:t>15</a:t>
            </a:fld>
            <a:endParaRPr lang="en-US" altLang="zh-CN" sz="1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31A51F6-10DB-41BD-846B-E7D132A87CEC}"/>
              </a:ext>
            </a:extLst>
          </p:cNvPr>
          <p:cNvSpPr txBox="1"/>
          <p:nvPr/>
        </p:nvSpPr>
        <p:spPr>
          <a:xfrm>
            <a:off x="3200400" y="617220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u="none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主要噪声贡献为热噪声，增加成形时间可以减小</a:t>
            </a:r>
            <a:r>
              <a:rPr lang="en-US" altLang="zh-CN" u="none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ENC</a:t>
            </a:r>
            <a:r>
              <a:rPr lang="zh-CN" altLang="en-US" u="none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u="none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9C44FC90-3E75-5981-42ED-862422FA1D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674846"/>
              </p:ext>
            </p:extLst>
          </p:nvPr>
        </p:nvGraphicFramePr>
        <p:xfrm>
          <a:off x="2209800" y="1524000"/>
          <a:ext cx="80772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995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510D4BA3-47AF-A2BC-88A1-B68F2BE3B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11506200" cy="312162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81001"/>
            <a:ext cx="10515600" cy="53340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三</a:t>
            </a:r>
            <a:r>
              <a:rPr lang="en-US" altLang="zh-CN" dirty="0"/>
              <a:t>. </a:t>
            </a:r>
            <a:r>
              <a:rPr lang="zh-CN" altLang="en-US" dirty="0"/>
              <a:t>数字功能测试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6A55F-7235-4A34-984E-322B511F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/>
            <a:fld id="{9A0DB2DC-4C9A-4742-B13C-FB6460FD3503}" type="slidenum">
              <a:rPr lang="en-US" altLang="zh-CN" sz="1400">
                <a:solidFill>
                  <a:srgbClr val="003399"/>
                </a:solidFill>
                <a:latin typeface="Arial" panose="020B0604020202020204" pitchFamily="34" charset="0"/>
              </a:rPr>
              <a:t>16</a:t>
            </a:fld>
            <a:endParaRPr lang="en-US" altLang="zh-CN" sz="1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4B3F01B-350A-E04C-64E9-7339B61B8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621212"/>
            <a:ext cx="11734800" cy="322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38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DF8398-9ED3-EA60-82C1-9456A7BA1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0"/>
            <a:ext cx="1135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400" dirty="0"/>
              <a:t>基于</a:t>
            </a:r>
            <a:r>
              <a:rPr lang="en-US" altLang="zh-CN" sz="2400" dirty="0"/>
              <a:t>FPGA</a:t>
            </a:r>
            <a:r>
              <a:rPr lang="zh-CN" altLang="en-US" sz="2400" dirty="0"/>
              <a:t>的上位机设计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F0242B-53BF-28DE-D67F-C1B3264B9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sz="1400" smtClean="0">
                <a:solidFill>
                  <a:srgbClr val="003399"/>
                </a:solidFill>
                <a:latin typeface="Arial" panose="020B0604020202020204" pitchFamily="34" charset="0"/>
              </a:rPr>
              <a:pPr/>
              <a:t>17</a:t>
            </a:fld>
            <a:endParaRPr lang="en-US" altLang="zh-CN" sz="1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D61039-FE29-2AAB-E962-E91DCAA1D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879677"/>
            <a:ext cx="8305800" cy="574972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E467E3D-4BC7-B566-8A4A-FA1B06B6E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7" y="457200"/>
            <a:ext cx="10058400" cy="685800"/>
          </a:xfrm>
        </p:spPr>
        <p:txBody>
          <a:bodyPr/>
          <a:lstStyle/>
          <a:p>
            <a:r>
              <a:rPr lang="zh-CN" altLang="en-US" dirty="0"/>
              <a:t>三</a:t>
            </a:r>
            <a:r>
              <a:rPr lang="en-US" altLang="zh-CN" dirty="0"/>
              <a:t>. </a:t>
            </a:r>
            <a:r>
              <a:rPr lang="zh-CN" altLang="en-US" dirty="0"/>
              <a:t>数字功能测试</a:t>
            </a:r>
          </a:p>
        </p:txBody>
      </p:sp>
    </p:spTree>
    <p:extLst>
      <p:ext uri="{BB962C8B-B14F-4D97-AF65-F5344CB8AC3E}">
        <p14:creationId xmlns:p14="http://schemas.microsoft.com/office/powerpoint/2010/main" val="2928999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B7DC06E-E6B2-2B64-B97A-E80BA05CD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6326119" cy="473672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9697A0B-3AD8-4AC8-B27B-FA5E0035E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57200"/>
            <a:ext cx="10058400" cy="685800"/>
          </a:xfrm>
        </p:spPr>
        <p:txBody>
          <a:bodyPr/>
          <a:lstStyle/>
          <a:p>
            <a:r>
              <a:rPr lang="zh-CN" altLang="en-US" sz="3200" dirty="0"/>
              <a:t>四</a:t>
            </a:r>
            <a:r>
              <a:rPr lang="en-US" altLang="zh-CN" sz="3200" dirty="0"/>
              <a:t>. </a:t>
            </a:r>
            <a:r>
              <a:rPr lang="zh-CN" altLang="en-US" sz="3200" dirty="0"/>
              <a:t>能谱测试结果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02E9191-2B81-4432-A7F9-D3A6144CB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/>
            <a:fld id="{9A0DB2DC-4C9A-4742-B13C-FB6460FD3503}" type="slidenum">
              <a:rPr lang="en-US" altLang="zh-CN" sz="1400">
                <a:solidFill>
                  <a:srgbClr val="003399"/>
                </a:solidFill>
                <a:latin typeface="Arial" panose="020B0604020202020204" pitchFamily="34" charset="0"/>
              </a:rPr>
              <a:t>18</a:t>
            </a:fld>
            <a:endParaRPr lang="en-US" altLang="zh-CN" sz="1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8B0F87F-F063-4070-833E-84E68B9AC3AF}"/>
              </a:ext>
            </a:extLst>
          </p:cNvPr>
          <p:cNvSpPr txBox="1"/>
          <p:nvPr/>
        </p:nvSpPr>
        <p:spPr>
          <a:xfrm>
            <a:off x="8077200" y="1219200"/>
            <a:ext cx="3124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u="none" dirty="0"/>
              <a:t>半球型</a:t>
            </a:r>
            <a:r>
              <a:rPr lang="en-US" altLang="zh-CN" sz="2400" u="none" dirty="0"/>
              <a:t>CZT</a:t>
            </a:r>
            <a:r>
              <a:rPr lang="zh-CN" altLang="en-US" sz="2400" u="none" dirty="0"/>
              <a:t>探测器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7345C2D-8782-2DB8-AFBE-812E64CA8D2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9886" y="1828800"/>
            <a:ext cx="6460581" cy="475873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9114F88-94B3-491B-E623-E2DB54761A95}"/>
              </a:ext>
            </a:extLst>
          </p:cNvPr>
          <p:cNvSpPr txBox="1"/>
          <p:nvPr/>
        </p:nvSpPr>
        <p:spPr>
          <a:xfrm>
            <a:off x="6781800" y="2133600"/>
            <a:ext cx="2362200" cy="41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0" algn="just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u="none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1.7%@662keV</a:t>
            </a:r>
            <a:endParaRPr lang="en-US" altLang="zh-CN" sz="2400" u="none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51207FB-BEBE-2018-788E-22D9B4490F03}"/>
              </a:ext>
            </a:extLst>
          </p:cNvPr>
          <p:cNvSpPr txBox="1"/>
          <p:nvPr/>
        </p:nvSpPr>
        <p:spPr>
          <a:xfrm>
            <a:off x="838200" y="2057400"/>
            <a:ext cx="2895600" cy="416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0" algn="just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u="none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6.5%@59.5keV</a:t>
            </a:r>
            <a:endParaRPr lang="en-US" altLang="zh-CN" sz="2400" u="none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788C629-951E-2967-F40F-27050569480B}"/>
              </a:ext>
            </a:extLst>
          </p:cNvPr>
          <p:cNvSpPr txBox="1"/>
          <p:nvPr/>
        </p:nvSpPr>
        <p:spPr>
          <a:xfrm>
            <a:off x="2057400" y="1219200"/>
            <a:ext cx="3124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u="none" dirty="0"/>
              <a:t>平面型</a:t>
            </a:r>
            <a:r>
              <a:rPr lang="en-US" altLang="zh-CN" sz="2400" u="none" dirty="0"/>
              <a:t>CZT</a:t>
            </a:r>
            <a:r>
              <a:rPr lang="zh-CN" altLang="en-US" sz="2400" u="none" dirty="0"/>
              <a:t>探测器</a:t>
            </a:r>
          </a:p>
        </p:txBody>
      </p:sp>
    </p:spTree>
    <p:extLst>
      <p:ext uri="{BB962C8B-B14F-4D97-AF65-F5344CB8AC3E}">
        <p14:creationId xmlns:p14="http://schemas.microsoft.com/office/powerpoint/2010/main" val="2552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DE9BD3-4B2F-8CA0-E0AF-678E6789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1"/>
            <a:ext cx="10515600" cy="914400"/>
          </a:xfrm>
        </p:spPr>
        <p:txBody>
          <a:bodyPr/>
          <a:lstStyle/>
          <a:p>
            <a:r>
              <a:rPr lang="zh-CN" altLang="en-US" dirty="0"/>
              <a:t>五</a:t>
            </a:r>
            <a:r>
              <a:rPr lang="en-US" altLang="zh-CN" dirty="0"/>
              <a:t>. </a:t>
            </a:r>
            <a:r>
              <a:rPr lang="zh-CN" altLang="en-US" dirty="0"/>
              <a:t>片上</a:t>
            </a:r>
            <a:r>
              <a:rPr lang="en-US" altLang="zh-CN" dirty="0"/>
              <a:t>LDO</a:t>
            </a:r>
            <a:r>
              <a:rPr lang="zh-CN" altLang="en-US" dirty="0"/>
              <a:t>测试结果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05FE0F-B3FA-1EE4-1716-19848034A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sz="1400" smtClean="0">
                <a:solidFill>
                  <a:srgbClr val="003399"/>
                </a:solidFill>
                <a:latin typeface="Arial" panose="020B0604020202020204" pitchFamily="34" charset="0"/>
              </a:rPr>
              <a:pPr/>
              <a:t>19</a:t>
            </a:fld>
            <a:endParaRPr lang="en-US" altLang="zh-CN" sz="1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752BF6D1-FBFE-033E-2DE1-AB3C2ED18F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6333150"/>
              </p:ext>
            </p:extLst>
          </p:nvPr>
        </p:nvGraphicFramePr>
        <p:xfrm>
          <a:off x="609600" y="1447800"/>
          <a:ext cx="9144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78A29-13E6-F08F-C34E-A698E0250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0" y="2819400"/>
            <a:ext cx="3429000" cy="220980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线性调整率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11.8mV/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V@I</a:t>
            </a:r>
            <a:r>
              <a:rPr lang="en-US" altLang="zh-C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load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=100mA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946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>
            <a:extLst>
              <a:ext uri="{FF2B5EF4-FFF2-40B4-BE49-F238E27FC236}">
                <a16:creationId xmlns:a16="http://schemas.microsoft.com/office/drawing/2014/main" id="{C930B8BB-E1A7-4519-8E71-EA2FD19FA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685800"/>
            <a:ext cx="8610600" cy="762000"/>
          </a:xfrm>
        </p:spPr>
        <p:txBody>
          <a:bodyPr/>
          <a:lstStyle/>
          <a:p>
            <a:r>
              <a:rPr lang="zh-CN" altLang="en-US" b="1" dirty="0">
                <a:ea typeface="黑体" panose="02010609060101010101" pitchFamily="49" charset="-122"/>
              </a:rPr>
              <a:t>内容安排</a:t>
            </a:r>
          </a:p>
        </p:txBody>
      </p:sp>
      <p:sp>
        <p:nvSpPr>
          <p:cNvPr id="10243" name="灯片编号占位符 3">
            <a:extLst>
              <a:ext uri="{FF2B5EF4-FFF2-40B4-BE49-F238E27FC236}">
                <a16:creationId xmlns:a16="http://schemas.microsoft.com/office/drawing/2014/main" id="{3ACCE4E6-9AA6-4272-BB49-9EB56BCD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1400" u="none" kern="1200" smtClean="0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BEB2E52-721A-492A-8C4C-BF05395C0170}" type="slidenum">
              <a:rPr lang="en-US" altLang="zh-CN" smtClean="0"/>
              <a:pPr>
                <a:spcBef>
                  <a:spcPct val="0"/>
                </a:spcBef>
                <a:buFontTx/>
                <a:buNone/>
                <a:defRPr/>
              </a:pPr>
              <a:t>2</a:t>
            </a:fld>
            <a:endParaRPr lang="en-US" altLang="zh-CN"/>
          </a:p>
        </p:txBody>
      </p:sp>
      <p:sp>
        <p:nvSpPr>
          <p:cNvPr id="10244" name="六边形 6">
            <a:extLst>
              <a:ext uri="{FF2B5EF4-FFF2-40B4-BE49-F238E27FC236}">
                <a16:creationId xmlns:a16="http://schemas.microsoft.com/office/drawing/2014/main" id="{539A901B-3986-47E6-961D-E3C3F0273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038" y="1987551"/>
            <a:ext cx="601663" cy="560387"/>
          </a:xfrm>
          <a:prstGeom prst="hexagon">
            <a:avLst>
              <a:gd name="adj" fmla="val 25002"/>
              <a:gd name="vf" fmla="val 115470"/>
            </a:avLst>
          </a:prstGeom>
          <a:noFill/>
          <a:ln w="19050" algn="ctr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245" name="TextBox 9">
            <a:extLst>
              <a:ext uri="{FF2B5EF4-FFF2-40B4-BE49-F238E27FC236}">
                <a16:creationId xmlns:a16="http://schemas.microsoft.com/office/drawing/2014/main" id="{546203A1-C241-4B5C-A0F5-D2410EB0F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7" y="1987551"/>
            <a:ext cx="30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u="none" dirty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zh-CN" altLang="en-US" sz="2800" u="none" dirty="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0246" name="直接连接符 12">
            <a:extLst>
              <a:ext uri="{FF2B5EF4-FFF2-40B4-BE49-F238E27FC236}">
                <a16:creationId xmlns:a16="http://schemas.microsoft.com/office/drawing/2014/main" id="{B0FABD29-F948-491F-8F1E-AB6CFA078CA9}"/>
              </a:ext>
            </a:extLst>
          </p:cNvPr>
          <p:cNvCxnSpPr>
            <a:cxnSpLocks noChangeShapeType="1"/>
            <a:stCxn id="10244" idx="2"/>
          </p:cNvCxnSpPr>
          <p:nvPr/>
        </p:nvCxnSpPr>
        <p:spPr bwMode="auto">
          <a:xfrm>
            <a:off x="2171700" y="2268537"/>
            <a:ext cx="214312" cy="2809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47" name="直接连接符 14">
            <a:extLst>
              <a:ext uri="{FF2B5EF4-FFF2-40B4-BE49-F238E27FC236}">
                <a16:creationId xmlns:a16="http://schemas.microsoft.com/office/drawing/2014/main" id="{33674067-8832-4E5B-9D86-BF92CC7F836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86013" y="2547937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8" name="六边形 6">
            <a:extLst>
              <a:ext uri="{FF2B5EF4-FFF2-40B4-BE49-F238E27FC236}">
                <a16:creationId xmlns:a16="http://schemas.microsoft.com/office/drawing/2014/main" id="{A1C9064C-CFA0-4BC7-A848-F22379CDE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038" y="2749551"/>
            <a:ext cx="601663" cy="560387"/>
          </a:xfrm>
          <a:prstGeom prst="hexagon">
            <a:avLst>
              <a:gd name="adj" fmla="val 25002"/>
              <a:gd name="vf" fmla="val 115470"/>
            </a:avLst>
          </a:prstGeom>
          <a:noFill/>
          <a:ln w="19050" algn="ctr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249" name="TextBox 9">
            <a:extLst>
              <a:ext uri="{FF2B5EF4-FFF2-40B4-BE49-F238E27FC236}">
                <a16:creationId xmlns:a16="http://schemas.microsoft.com/office/drawing/2014/main" id="{C191DDC4-E7D0-4D51-8A65-0A29E551E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7" y="2749551"/>
            <a:ext cx="30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u="none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zh-CN" altLang="en-US" sz="2800" u="none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0250" name="直接连接符 12">
            <a:extLst>
              <a:ext uri="{FF2B5EF4-FFF2-40B4-BE49-F238E27FC236}">
                <a16:creationId xmlns:a16="http://schemas.microsoft.com/office/drawing/2014/main" id="{64860A12-46C3-4161-B8C2-69E197EBA9B0}"/>
              </a:ext>
            </a:extLst>
          </p:cNvPr>
          <p:cNvCxnSpPr>
            <a:cxnSpLocks noChangeShapeType="1"/>
            <a:stCxn id="10248" idx="2"/>
          </p:cNvCxnSpPr>
          <p:nvPr/>
        </p:nvCxnSpPr>
        <p:spPr bwMode="auto">
          <a:xfrm>
            <a:off x="2171700" y="3030537"/>
            <a:ext cx="214312" cy="2809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1" name="直接连接符 14">
            <a:extLst>
              <a:ext uri="{FF2B5EF4-FFF2-40B4-BE49-F238E27FC236}">
                <a16:creationId xmlns:a16="http://schemas.microsoft.com/office/drawing/2014/main" id="{DC59E32B-8488-41CB-9B6A-9B2A8E0D8A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86013" y="3309937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2" name="六边形 6">
            <a:extLst>
              <a:ext uri="{FF2B5EF4-FFF2-40B4-BE49-F238E27FC236}">
                <a16:creationId xmlns:a16="http://schemas.microsoft.com/office/drawing/2014/main" id="{6E5CE876-E73A-4A8F-ACD5-8701C8CF7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3511551"/>
            <a:ext cx="601663" cy="560387"/>
          </a:xfrm>
          <a:prstGeom prst="hexagon">
            <a:avLst>
              <a:gd name="adj" fmla="val 25002"/>
              <a:gd name="vf" fmla="val 115470"/>
            </a:avLst>
          </a:prstGeom>
          <a:noFill/>
          <a:ln w="19050" algn="ctr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253" name="TextBox 9">
            <a:extLst>
              <a:ext uri="{FF2B5EF4-FFF2-40B4-BE49-F238E27FC236}">
                <a16:creationId xmlns:a16="http://schemas.microsoft.com/office/drawing/2014/main" id="{82A66CF0-4DB3-41DF-B101-BD5B9C900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2" y="3511551"/>
            <a:ext cx="30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u="none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zh-CN" altLang="en-US" sz="2800" u="none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0254" name="直接连接符 12">
            <a:extLst>
              <a:ext uri="{FF2B5EF4-FFF2-40B4-BE49-F238E27FC236}">
                <a16:creationId xmlns:a16="http://schemas.microsoft.com/office/drawing/2014/main" id="{570CE328-FAC9-4179-82D4-9D791451F049}"/>
              </a:ext>
            </a:extLst>
          </p:cNvPr>
          <p:cNvCxnSpPr>
            <a:cxnSpLocks noChangeShapeType="1"/>
            <a:stCxn id="10252" idx="2"/>
          </p:cNvCxnSpPr>
          <p:nvPr/>
        </p:nvCxnSpPr>
        <p:spPr bwMode="auto">
          <a:xfrm>
            <a:off x="2174875" y="3792537"/>
            <a:ext cx="214312" cy="2809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5" name="直接连接符 14">
            <a:extLst>
              <a:ext uri="{FF2B5EF4-FFF2-40B4-BE49-F238E27FC236}">
                <a16:creationId xmlns:a16="http://schemas.microsoft.com/office/drawing/2014/main" id="{AD9F861D-3075-4661-B553-6B27C6EE7C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89188" y="4071937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6" name="TextBox 10">
            <a:extLst>
              <a:ext uri="{FF2B5EF4-FFF2-40B4-BE49-F238E27FC236}">
                <a16:creationId xmlns:a16="http://schemas.microsoft.com/office/drawing/2014/main" id="{D4C73D53-3546-4DD0-AAA9-C20BC3FFD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38" y="2681288"/>
            <a:ext cx="510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800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34" charset="-122"/>
              </a:rPr>
              <a:t>电路设计</a:t>
            </a:r>
            <a:endParaRPr lang="en-US" altLang="zh-CN" sz="2800" b="1" u="none" dirty="0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itchFamily="34" charset="-122"/>
            </a:endParaRPr>
          </a:p>
        </p:txBody>
      </p:sp>
      <p:sp>
        <p:nvSpPr>
          <p:cNvPr id="10262" name="TextBox 10">
            <a:extLst>
              <a:ext uri="{FF2B5EF4-FFF2-40B4-BE49-F238E27FC236}">
                <a16:creationId xmlns:a16="http://schemas.microsoft.com/office/drawing/2014/main" id="{76042779-E7CD-4329-997A-E9A60AD6B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1938338"/>
            <a:ext cx="510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800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34" charset="-122"/>
              </a:rPr>
              <a:t>研究背景</a:t>
            </a:r>
            <a:endParaRPr lang="en-US" altLang="zh-CN" sz="2800" b="1" u="none" dirty="0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itchFamily="34" charset="-122"/>
            </a:endParaRPr>
          </a:p>
        </p:txBody>
      </p:sp>
      <p:sp>
        <p:nvSpPr>
          <p:cNvPr id="10263" name="TextBox 10">
            <a:extLst>
              <a:ext uri="{FF2B5EF4-FFF2-40B4-BE49-F238E27FC236}">
                <a16:creationId xmlns:a16="http://schemas.microsoft.com/office/drawing/2014/main" id="{20FF4AD7-0B3F-488B-818E-AA8B62B13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05200"/>
            <a:ext cx="5586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34" charset="-122"/>
              </a:rPr>
              <a:t>测试结果分析</a:t>
            </a:r>
            <a:endParaRPr lang="en-US" altLang="zh-CN" sz="2800" b="1" u="none" dirty="0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itchFamily="34" charset="-122"/>
            </a:endParaRPr>
          </a:p>
        </p:txBody>
      </p:sp>
      <p:cxnSp>
        <p:nvCxnSpPr>
          <p:cNvPr id="2" name="直接连接符 14">
            <a:extLst>
              <a:ext uri="{FF2B5EF4-FFF2-40B4-BE49-F238E27FC236}">
                <a16:creationId xmlns:a16="http://schemas.microsoft.com/office/drawing/2014/main" id="{FE81F4D5-B5A7-74E8-7065-BB249FA860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62201" y="4114800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六边形 6">
            <a:extLst>
              <a:ext uri="{FF2B5EF4-FFF2-40B4-BE49-F238E27FC236}">
                <a16:creationId xmlns:a16="http://schemas.microsoft.com/office/drawing/2014/main" id="{3B08586F-C0A4-DD0C-68F6-E59682D3A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401" y="4316414"/>
            <a:ext cx="601663" cy="560387"/>
          </a:xfrm>
          <a:prstGeom prst="hexagon">
            <a:avLst>
              <a:gd name="adj" fmla="val 25002"/>
              <a:gd name="vf" fmla="val 115470"/>
            </a:avLst>
          </a:prstGeom>
          <a:noFill/>
          <a:ln w="19050" algn="ctr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3A4CE97-C829-32C0-F4FF-886602F39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0" y="4316414"/>
            <a:ext cx="30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u="none" dirty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zh-CN" altLang="en-US" sz="2800" u="none" dirty="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FCCE4210-9F97-69C1-463B-05EAD9F5FACE}"/>
              </a:ext>
            </a:extLst>
          </p:cNvPr>
          <p:cNvCxnSpPr>
            <a:cxnSpLocks noChangeShapeType="1"/>
            <a:stCxn id="3" idx="2"/>
          </p:cNvCxnSpPr>
          <p:nvPr/>
        </p:nvCxnSpPr>
        <p:spPr bwMode="auto">
          <a:xfrm>
            <a:off x="2151063" y="4597400"/>
            <a:ext cx="214312" cy="2809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直接连接符 14">
            <a:extLst>
              <a:ext uri="{FF2B5EF4-FFF2-40B4-BE49-F238E27FC236}">
                <a16:creationId xmlns:a16="http://schemas.microsoft.com/office/drawing/2014/main" id="{7DF671AD-2A03-1E08-748A-A05D232BCCB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65376" y="4876800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10">
            <a:extLst>
              <a:ext uri="{FF2B5EF4-FFF2-40B4-BE49-F238E27FC236}">
                <a16:creationId xmlns:a16="http://schemas.microsoft.com/office/drawing/2014/main" id="{1B2BEA0D-C5BA-1D77-9691-1BD4666DB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88" y="4310063"/>
            <a:ext cx="4062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34" charset="-122"/>
              </a:rPr>
              <a:t>总结与下一步工作</a:t>
            </a:r>
            <a:endParaRPr lang="en-US" altLang="zh-CN" sz="2800" b="1" u="none" dirty="0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48B0C39D-773F-C7B7-10A3-86A74EAB07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7024586"/>
              </p:ext>
            </p:extLst>
          </p:nvPr>
        </p:nvGraphicFramePr>
        <p:xfrm>
          <a:off x="533400" y="1447800"/>
          <a:ext cx="8077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74DE9BD3-4B2F-8CA0-E0AF-678E6789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1"/>
            <a:ext cx="10515600" cy="914400"/>
          </a:xfrm>
        </p:spPr>
        <p:txBody>
          <a:bodyPr/>
          <a:lstStyle/>
          <a:p>
            <a:r>
              <a:rPr lang="zh-CN" altLang="en-US" dirty="0"/>
              <a:t>五</a:t>
            </a:r>
            <a:r>
              <a:rPr lang="en-US" altLang="zh-CN" dirty="0"/>
              <a:t>. </a:t>
            </a:r>
            <a:r>
              <a:rPr lang="zh-CN" altLang="en-US" dirty="0"/>
              <a:t>片上</a:t>
            </a:r>
            <a:r>
              <a:rPr lang="en-US" altLang="zh-CN" dirty="0"/>
              <a:t>LDO</a:t>
            </a:r>
            <a:r>
              <a:rPr lang="zh-CN" altLang="en-US" dirty="0"/>
              <a:t>测试结果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78A29-13E6-F08F-C34E-A698E0250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0" y="1905000"/>
            <a:ext cx="4191000" cy="1447800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负载调整率</a:t>
            </a:r>
            <a:endParaRPr lang="en-US" altLang="zh-CN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 mV/A </a:t>
            </a:r>
            <a:r>
              <a:rPr lang="zh-CN" altLang="en-US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6.1%/A </a:t>
            </a:r>
            <a:r>
              <a:rPr lang="zh-CN" altLang="en-US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05FE0F-B3FA-1EE4-1716-19848034A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sz="1400" smtClean="0">
                <a:solidFill>
                  <a:srgbClr val="003399"/>
                </a:solidFill>
                <a:latin typeface="Arial" panose="020B0604020202020204" pitchFamily="34" charset="0"/>
              </a:rPr>
              <a:pPr/>
              <a:t>20</a:t>
            </a:fld>
            <a:endParaRPr lang="en-US" altLang="zh-CN" sz="1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3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DE9BD3-4B2F-8CA0-E0AF-678E6789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1"/>
            <a:ext cx="10515600" cy="914400"/>
          </a:xfrm>
        </p:spPr>
        <p:txBody>
          <a:bodyPr/>
          <a:lstStyle/>
          <a:p>
            <a:r>
              <a:rPr lang="zh-CN" altLang="en-US" dirty="0"/>
              <a:t>五</a:t>
            </a:r>
            <a:r>
              <a:rPr lang="en-US" altLang="zh-CN" dirty="0"/>
              <a:t>. </a:t>
            </a:r>
            <a:r>
              <a:rPr lang="zh-CN" altLang="en-US" dirty="0"/>
              <a:t>片上</a:t>
            </a:r>
            <a:r>
              <a:rPr lang="en-US" altLang="zh-CN" dirty="0"/>
              <a:t>LDO</a:t>
            </a:r>
            <a:r>
              <a:rPr lang="zh-CN" altLang="en-US" dirty="0"/>
              <a:t>测试结果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05FE0F-B3FA-1EE4-1716-19848034A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sz="1400" smtClean="0">
                <a:solidFill>
                  <a:srgbClr val="003399"/>
                </a:solidFill>
                <a:latin typeface="Arial" panose="020B0604020202020204" pitchFamily="34" charset="0"/>
              </a:rPr>
              <a:pPr/>
              <a:t>21</a:t>
            </a:fld>
            <a:endParaRPr lang="en-US" altLang="zh-CN" sz="1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035CF281-F96D-554D-B02A-F424444264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1578754"/>
              </p:ext>
            </p:extLst>
          </p:nvPr>
        </p:nvGraphicFramePr>
        <p:xfrm>
          <a:off x="1066800" y="1295400"/>
          <a:ext cx="9144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7105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>
            <a:extLst>
              <a:ext uri="{FF2B5EF4-FFF2-40B4-BE49-F238E27FC236}">
                <a16:creationId xmlns:a16="http://schemas.microsoft.com/office/drawing/2014/main" id="{C930B8BB-E1A7-4519-8E71-EA2FD19FA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685800"/>
            <a:ext cx="8610600" cy="762000"/>
          </a:xfrm>
        </p:spPr>
        <p:txBody>
          <a:bodyPr/>
          <a:lstStyle/>
          <a:p>
            <a:r>
              <a:rPr lang="zh-CN" altLang="en-US" b="1" dirty="0">
                <a:ea typeface="黑体" panose="02010609060101010101" pitchFamily="49" charset="-122"/>
              </a:rPr>
              <a:t>内容安排</a:t>
            </a:r>
          </a:p>
        </p:txBody>
      </p:sp>
      <p:sp>
        <p:nvSpPr>
          <p:cNvPr id="10243" name="灯片编号占位符 3">
            <a:extLst>
              <a:ext uri="{FF2B5EF4-FFF2-40B4-BE49-F238E27FC236}">
                <a16:creationId xmlns:a16="http://schemas.microsoft.com/office/drawing/2014/main" id="{3ACCE4E6-9AA6-4272-BB49-9EB56BCD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1400" u="none" kern="1200" smtClean="0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BEB2E52-721A-492A-8C4C-BF05395C0170}" type="slidenum">
              <a:rPr lang="en-US" altLang="zh-CN" smtClean="0"/>
              <a:pPr>
                <a:spcBef>
                  <a:spcPct val="0"/>
                </a:spcBef>
                <a:buFontTx/>
                <a:buNone/>
                <a:defRPr/>
              </a:pPr>
              <a:t>22</a:t>
            </a:fld>
            <a:endParaRPr lang="en-US" altLang="zh-CN"/>
          </a:p>
        </p:txBody>
      </p:sp>
      <p:sp>
        <p:nvSpPr>
          <p:cNvPr id="10244" name="六边形 6">
            <a:extLst>
              <a:ext uri="{FF2B5EF4-FFF2-40B4-BE49-F238E27FC236}">
                <a16:creationId xmlns:a16="http://schemas.microsoft.com/office/drawing/2014/main" id="{539A901B-3986-47E6-961D-E3C3F0273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038" y="1987551"/>
            <a:ext cx="601663" cy="560387"/>
          </a:xfrm>
          <a:prstGeom prst="hexagon">
            <a:avLst>
              <a:gd name="adj" fmla="val 25002"/>
              <a:gd name="vf" fmla="val 115470"/>
            </a:avLst>
          </a:prstGeom>
          <a:noFill/>
          <a:ln w="19050" algn="ctr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245" name="TextBox 9">
            <a:extLst>
              <a:ext uri="{FF2B5EF4-FFF2-40B4-BE49-F238E27FC236}">
                <a16:creationId xmlns:a16="http://schemas.microsoft.com/office/drawing/2014/main" id="{546203A1-C241-4B5C-A0F5-D2410EB0F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7" y="1987551"/>
            <a:ext cx="30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u="none" dirty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zh-CN" altLang="en-US" sz="2800" u="none" dirty="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0246" name="直接连接符 12">
            <a:extLst>
              <a:ext uri="{FF2B5EF4-FFF2-40B4-BE49-F238E27FC236}">
                <a16:creationId xmlns:a16="http://schemas.microsoft.com/office/drawing/2014/main" id="{B0FABD29-F948-491F-8F1E-AB6CFA078CA9}"/>
              </a:ext>
            </a:extLst>
          </p:cNvPr>
          <p:cNvCxnSpPr>
            <a:cxnSpLocks noChangeShapeType="1"/>
            <a:stCxn id="10244" idx="2"/>
          </p:cNvCxnSpPr>
          <p:nvPr/>
        </p:nvCxnSpPr>
        <p:spPr bwMode="auto">
          <a:xfrm>
            <a:off x="2171700" y="2268537"/>
            <a:ext cx="214312" cy="2809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47" name="直接连接符 14">
            <a:extLst>
              <a:ext uri="{FF2B5EF4-FFF2-40B4-BE49-F238E27FC236}">
                <a16:creationId xmlns:a16="http://schemas.microsoft.com/office/drawing/2014/main" id="{33674067-8832-4E5B-9D86-BF92CC7F836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86013" y="2547937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8" name="六边形 6">
            <a:extLst>
              <a:ext uri="{FF2B5EF4-FFF2-40B4-BE49-F238E27FC236}">
                <a16:creationId xmlns:a16="http://schemas.microsoft.com/office/drawing/2014/main" id="{A1C9064C-CFA0-4BC7-A848-F22379CDE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038" y="2749551"/>
            <a:ext cx="601663" cy="560387"/>
          </a:xfrm>
          <a:prstGeom prst="hexagon">
            <a:avLst>
              <a:gd name="adj" fmla="val 25002"/>
              <a:gd name="vf" fmla="val 115470"/>
            </a:avLst>
          </a:prstGeom>
          <a:noFill/>
          <a:ln w="19050" algn="ctr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249" name="TextBox 9">
            <a:extLst>
              <a:ext uri="{FF2B5EF4-FFF2-40B4-BE49-F238E27FC236}">
                <a16:creationId xmlns:a16="http://schemas.microsoft.com/office/drawing/2014/main" id="{C191DDC4-E7D0-4D51-8A65-0A29E551E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7" y="2749551"/>
            <a:ext cx="30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u="none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zh-CN" altLang="en-US" sz="2800" u="none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0250" name="直接连接符 12">
            <a:extLst>
              <a:ext uri="{FF2B5EF4-FFF2-40B4-BE49-F238E27FC236}">
                <a16:creationId xmlns:a16="http://schemas.microsoft.com/office/drawing/2014/main" id="{64860A12-46C3-4161-B8C2-69E197EBA9B0}"/>
              </a:ext>
            </a:extLst>
          </p:cNvPr>
          <p:cNvCxnSpPr>
            <a:cxnSpLocks noChangeShapeType="1"/>
            <a:stCxn id="10248" idx="2"/>
          </p:cNvCxnSpPr>
          <p:nvPr/>
        </p:nvCxnSpPr>
        <p:spPr bwMode="auto">
          <a:xfrm>
            <a:off x="2171700" y="3030537"/>
            <a:ext cx="214312" cy="2809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1" name="直接连接符 14">
            <a:extLst>
              <a:ext uri="{FF2B5EF4-FFF2-40B4-BE49-F238E27FC236}">
                <a16:creationId xmlns:a16="http://schemas.microsoft.com/office/drawing/2014/main" id="{DC59E32B-8488-41CB-9B6A-9B2A8E0D8A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86013" y="3309937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2" name="六边形 6">
            <a:extLst>
              <a:ext uri="{FF2B5EF4-FFF2-40B4-BE49-F238E27FC236}">
                <a16:creationId xmlns:a16="http://schemas.microsoft.com/office/drawing/2014/main" id="{6E5CE876-E73A-4A8F-ACD5-8701C8CF7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3511551"/>
            <a:ext cx="601663" cy="560387"/>
          </a:xfrm>
          <a:prstGeom prst="hexagon">
            <a:avLst>
              <a:gd name="adj" fmla="val 25002"/>
              <a:gd name="vf" fmla="val 115470"/>
            </a:avLst>
          </a:prstGeom>
          <a:noFill/>
          <a:ln w="19050" algn="ctr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253" name="TextBox 9">
            <a:extLst>
              <a:ext uri="{FF2B5EF4-FFF2-40B4-BE49-F238E27FC236}">
                <a16:creationId xmlns:a16="http://schemas.microsoft.com/office/drawing/2014/main" id="{82A66CF0-4DB3-41DF-B101-BD5B9C900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2" y="3511551"/>
            <a:ext cx="30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u="none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zh-CN" altLang="en-US" sz="2800" u="none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0254" name="直接连接符 12">
            <a:extLst>
              <a:ext uri="{FF2B5EF4-FFF2-40B4-BE49-F238E27FC236}">
                <a16:creationId xmlns:a16="http://schemas.microsoft.com/office/drawing/2014/main" id="{570CE328-FAC9-4179-82D4-9D791451F049}"/>
              </a:ext>
            </a:extLst>
          </p:cNvPr>
          <p:cNvCxnSpPr>
            <a:cxnSpLocks noChangeShapeType="1"/>
            <a:stCxn id="10252" idx="2"/>
          </p:cNvCxnSpPr>
          <p:nvPr/>
        </p:nvCxnSpPr>
        <p:spPr bwMode="auto">
          <a:xfrm>
            <a:off x="2174875" y="3792537"/>
            <a:ext cx="214312" cy="2809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5" name="直接连接符 14">
            <a:extLst>
              <a:ext uri="{FF2B5EF4-FFF2-40B4-BE49-F238E27FC236}">
                <a16:creationId xmlns:a16="http://schemas.microsoft.com/office/drawing/2014/main" id="{AD9F861D-3075-4661-B553-6B27C6EE7C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89188" y="4071937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6" name="TextBox 10">
            <a:extLst>
              <a:ext uri="{FF2B5EF4-FFF2-40B4-BE49-F238E27FC236}">
                <a16:creationId xmlns:a16="http://schemas.microsoft.com/office/drawing/2014/main" id="{D4C73D53-3546-4DD0-AAA9-C20BC3FFD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38" y="2681288"/>
            <a:ext cx="510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800" b="1" u="none" dirty="0">
                <a:solidFill>
                  <a:srgbClr val="CC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电路设计</a:t>
            </a:r>
            <a:endParaRPr lang="en-US" altLang="zh-CN" sz="2800" b="1" u="none" dirty="0">
              <a:solidFill>
                <a:srgbClr val="CC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62" name="TextBox 10">
            <a:extLst>
              <a:ext uri="{FF2B5EF4-FFF2-40B4-BE49-F238E27FC236}">
                <a16:creationId xmlns:a16="http://schemas.microsoft.com/office/drawing/2014/main" id="{76042779-E7CD-4329-997A-E9A60AD6B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1938338"/>
            <a:ext cx="510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800" b="1" u="none" dirty="0">
                <a:solidFill>
                  <a:srgbClr val="CC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34" charset="-122"/>
              </a:rPr>
              <a:t>研究背景</a:t>
            </a:r>
            <a:endParaRPr lang="en-US" altLang="zh-CN" sz="2800" b="1" u="none" dirty="0">
              <a:solidFill>
                <a:srgbClr val="CCFFFF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itchFamily="34" charset="-122"/>
            </a:endParaRPr>
          </a:p>
        </p:txBody>
      </p:sp>
      <p:sp>
        <p:nvSpPr>
          <p:cNvPr id="10263" name="TextBox 10">
            <a:extLst>
              <a:ext uri="{FF2B5EF4-FFF2-40B4-BE49-F238E27FC236}">
                <a16:creationId xmlns:a16="http://schemas.microsoft.com/office/drawing/2014/main" id="{20FF4AD7-0B3F-488B-818E-AA8B62B13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05200"/>
            <a:ext cx="5586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800" b="1" u="none" dirty="0">
                <a:solidFill>
                  <a:srgbClr val="CC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测试结果分析</a:t>
            </a:r>
            <a:endParaRPr lang="en-US" altLang="zh-CN" sz="2800" b="1" u="none" dirty="0">
              <a:solidFill>
                <a:srgbClr val="CC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" name="直接连接符 14">
            <a:extLst>
              <a:ext uri="{FF2B5EF4-FFF2-40B4-BE49-F238E27FC236}">
                <a16:creationId xmlns:a16="http://schemas.microsoft.com/office/drawing/2014/main" id="{FE81F4D5-B5A7-74E8-7065-BB249FA860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62201" y="4114800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六边形 6">
            <a:extLst>
              <a:ext uri="{FF2B5EF4-FFF2-40B4-BE49-F238E27FC236}">
                <a16:creationId xmlns:a16="http://schemas.microsoft.com/office/drawing/2014/main" id="{3B08586F-C0A4-DD0C-68F6-E59682D3A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401" y="4316414"/>
            <a:ext cx="601663" cy="560387"/>
          </a:xfrm>
          <a:prstGeom prst="hexagon">
            <a:avLst>
              <a:gd name="adj" fmla="val 25002"/>
              <a:gd name="vf" fmla="val 115470"/>
            </a:avLst>
          </a:prstGeom>
          <a:noFill/>
          <a:ln w="19050" algn="ctr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3A4CE97-C829-32C0-F4FF-886602F39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0" y="4316414"/>
            <a:ext cx="30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u="none" dirty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zh-CN" altLang="en-US" sz="2800" u="none" dirty="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FCCE4210-9F97-69C1-463B-05EAD9F5FACE}"/>
              </a:ext>
            </a:extLst>
          </p:cNvPr>
          <p:cNvCxnSpPr>
            <a:cxnSpLocks noChangeShapeType="1"/>
            <a:stCxn id="3" idx="2"/>
          </p:cNvCxnSpPr>
          <p:nvPr/>
        </p:nvCxnSpPr>
        <p:spPr bwMode="auto">
          <a:xfrm>
            <a:off x="2151063" y="4597400"/>
            <a:ext cx="214312" cy="2809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直接连接符 14">
            <a:extLst>
              <a:ext uri="{FF2B5EF4-FFF2-40B4-BE49-F238E27FC236}">
                <a16:creationId xmlns:a16="http://schemas.microsoft.com/office/drawing/2014/main" id="{7DF671AD-2A03-1E08-748A-A05D232BCCB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65376" y="4876800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10">
            <a:extLst>
              <a:ext uri="{FF2B5EF4-FFF2-40B4-BE49-F238E27FC236}">
                <a16:creationId xmlns:a16="http://schemas.microsoft.com/office/drawing/2014/main" id="{1B2BEA0D-C5BA-1D77-9691-1BD4666DB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88" y="4310063"/>
            <a:ext cx="4062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34" charset="-122"/>
              </a:rPr>
              <a:t>下一步工作</a:t>
            </a:r>
            <a:endParaRPr lang="en-US" altLang="zh-CN" sz="2800" b="1" u="none" dirty="0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2343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EE1F75-A6CD-0716-8CA4-1B602020D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下一步工作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C4F149-242E-776E-FBDC-55B0ECF77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0896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通道一致性测试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采用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QFP128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封装后进行测试。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通道读出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设计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BA03DD-9156-3CAA-5D21-058C89A23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400" smtClean="0">
                <a:solidFill>
                  <a:srgbClr val="003399"/>
                </a:solidFill>
                <a:latin typeface="Arial" panose="020B0604020202020204" pitchFamily="34" charset="0"/>
              </a:rPr>
              <a:pPr algn="r"/>
              <a:t>23</a:t>
            </a:fld>
            <a:endParaRPr lang="en-US" altLang="zh-CN" sz="1400" u="none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56C3444-7217-2C36-F713-42EA19F01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2209800"/>
            <a:ext cx="3276352" cy="370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92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2" descr="title_01">
            <a:extLst>
              <a:ext uri="{FF2B5EF4-FFF2-40B4-BE49-F238E27FC236}">
                <a16:creationId xmlns:a16="http://schemas.microsoft.com/office/drawing/2014/main" id="{2A7CE1EC-9DE6-9613-DD6F-BE44806C6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3"/>
          <a:stretch/>
        </p:blipFill>
        <p:spPr bwMode="auto">
          <a:xfrm>
            <a:off x="0" y="0"/>
            <a:ext cx="325755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4">
            <a:extLst>
              <a:ext uri="{FF2B5EF4-FFF2-40B4-BE49-F238E27FC236}">
                <a16:creationId xmlns:a16="http://schemas.microsoft.com/office/drawing/2014/main" id="{18D27680-F366-45FE-8402-74BD06CAAF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062117"/>
            <a:ext cx="12192000" cy="1541509"/>
          </a:xfrm>
          <a:solidFill>
            <a:srgbClr val="003399"/>
          </a:solidFill>
        </p:spPr>
        <p:txBody>
          <a:bodyPr lIns="0" rIns="0" anchor="ctr"/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一种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32</a:t>
            </a: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通道地址触发前端读出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ASIC</a:t>
            </a: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</a:t>
            </a:r>
            <a:b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Thanks</a:t>
            </a:r>
            <a:r>
              <a:rPr lang="zh-C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</a:t>
            </a:r>
            <a:r>
              <a:rPr lang="zh-C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your</a:t>
            </a:r>
            <a:r>
              <a:rPr lang="zh-C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attention!   ^</a:t>
            </a:r>
            <a:r>
              <a:rPr lang="en-US" altLang="zh-CN" sz="44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︶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^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712688D-65AF-EB79-94F0-25B1CBC162AF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95" name="矩形 4">
            <a:extLst>
              <a:ext uri="{FF2B5EF4-FFF2-40B4-BE49-F238E27FC236}">
                <a16:creationId xmlns:a16="http://schemas.microsoft.com/office/drawing/2014/main" id="{12C0A9A6-1FD8-4FBF-8276-E39888151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962400"/>
            <a:ext cx="1036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 u="none">
                <a:solidFill>
                  <a:srgbClr val="003399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王佳，蔡耀，付宇豪，郑然，魏晓敏，薛菲菲，赵瑞光，胡永才</a:t>
            </a:r>
            <a:endParaRPr lang="en-US" altLang="zh-CN" sz="2800" u="none" dirty="0">
              <a:solidFill>
                <a:srgbClr val="003399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93F5D28-4D11-B23A-C02A-7371A7B5F153}"/>
              </a:ext>
            </a:extLst>
          </p:cNvPr>
          <p:cNvSpPr txBox="1"/>
          <p:nvPr/>
        </p:nvSpPr>
        <p:spPr>
          <a:xfrm>
            <a:off x="3200400" y="6324600"/>
            <a:ext cx="6004112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u="none" dirty="0">
                <a:solidFill>
                  <a:srgbClr val="003399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手机：</a:t>
            </a:r>
            <a:r>
              <a:rPr lang="en-US" altLang="zh-CN" sz="1800" u="none" dirty="0">
                <a:solidFill>
                  <a:srgbClr val="003399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18092635509        </a:t>
            </a:r>
            <a:r>
              <a:rPr lang="zh-CN" altLang="en-US" sz="1800" u="none" dirty="0">
                <a:solidFill>
                  <a:srgbClr val="003399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电子邮箱：</a:t>
            </a:r>
            <a:r>
              <a:rPr lang="en-US" altLang="zh-CN" sz="1800" u="none" dirty="0">
                <a:solidFill>
                  <a:srgbClr val="003399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 jwang@nwpu.edu.cn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97B36F8A-AB91-0C5C-599A-869A67611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1066800"/>
            <a:ext cx="12827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F7A96B4-2268-03F8-C9E1-6EB85D00B8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90600"/>
            <a:ext cx="1066800" cy="1066800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7ADB2ED3-AC3E-0339-D2EA-B5EDBB22A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648200"/>
            <a:ext cx="7620000" cy="94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000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西北工业大学 电子信息学院 计算机学院</a:t>
            </a:r>
            <a:endParaRPr lang="en-US" altLang="zh-CN" sz="2000" b="1" u="none" dirty="0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000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微电子学研究所</a:t>
            </a:r>
            <a:r>
              <a:rPr lang="en-US" altLang="zh-CN" sz="2000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000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辐射探测材料与器件工信部重点实验室</a:t>
            </a:r>
            <a:endParaRPr lang="en-US" altLang="zh-CN" sz="2000" b="1" u="none" dirty="0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5E8D609-F860-3E43-F15A-B622812D24A3}"/>
              </a:ext>
            </a:extLst>
          </p:cNvPr>
          <p:cNvSpPr txBox="1"/>
          <p:nvPr/>
        </p:nvSpPr>
        <p:spPr>
          <a:xfrm>
            <a:off x="3048000" y="5791200"/>
            <a:ext cx="5963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2023.8 </a:t>
            </a:r>
            <a:r>
              <a:rPr lang="zh-CN" altLang="en-US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湖北 恩施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372CDCE-8101-2E9A-7832-D83274D42289}"/>
              </a:ext>
            </a:extLst>
          </p:cNvPr>
          <p:cNvSpPr txBox="1"/>
          <p:nvPr/>
        </p:nvSpPr>
        <p:spPr>
          <a:xfrm>
            <a:off x="4038600" y="1295400"/>
            <a:ext cx="6172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第二十一届全国核电子学与核探测技术学术年会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74E65D3-9292-E05C-054F-228D3808F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2"/>
          <a:stretch/>
        </p:blipFill>
        <p:spPr>
          <a:xfrm>
            <a:off x="7010400" y="0"/>
            <a:ext cx="1687606" cy="97350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B5CCD-B19D-0860-0C61-0215DE4866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0"/>
            <a:ext cx="2170502" cy="972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A224034-AC15-CAFC-40C4-2774965846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14854" cy="9906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453402A-F0FB-0546-A954-6C690CEE75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6115" y="0"/>
            <a:ext cx="1835885" cy="9906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C61EBED-6553-2068-D9F3-C0A4D39726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3000" y="0"/>
            <a:ext cx="1448634" cy="972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A2CD71-785C-6365-B9DA-9CB029770E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2600" y="0"/>
            <a:ext cx="1467025" cy="9906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9CC7B4A-6751-3C9E-E56E-040B494430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400" y="0"/>
            <a:ext cx="1636240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81023"/>
      </p:ext>
    </p:extLst>
  </p:cSld>
  <p:clrMapOvr>
    <a:masterClrMapping/>
  </p:clrMapOvr>
  <p:transition advTm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D1D31E-FD37-4E6A-BA15-5DE763EAE6EE}"/>
              </a:ext>
            </a:extLst>
          </p:cNvPr>
          <p:cNvSpPr txBox="1"/>
          <p:nvPr/>
        </p:nvSpPr>
        <p:spPr>
          <a:xfrm>
            <a:off x="914400" y="1219200"/>
            <a:ext cx="10668000" cy="5008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u="none" dirty="0">
                <a:ea typeface="宋体" charset="-122"/>
              </a:rPr>
              <a:t>优点</a:t>
            </a:r>
            <a:r>
              <a:rPr lang="en-US" altLang="zh-CN" sz="2400" u="none" dirty="0">
                <a:ea typeface="宋体" charset="-122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zh-CN" altLang="en-US" sz="2400" u="none" dirty="0">
                <a:ea typeface="宋体" charset="-122"/>
              </a:rPr>
              <a:t>能量</a:t>
            </a:r>
            <a:r>
              <a:rPr lang="en-US" altLang="zh-CN" sz="2400" u="none" dirty="0">
                <a:ea typeface="宋体" charset="-122"/>
              </a:rPr>
              <a:t>/</a:t>
            </a:r>
            <a:r>
              <a:rPr lang="zh-CN" altLang="en-US" sz="2400" u="none" dirty="0">
                <a:ea typeface="宋体" charset="-122"/>
              </a:rPr>
              <a:t>空间分辨率高</a:t>
            </a:r>
            <a:endParaRPr lang="en-US" altLang="zh-CN" sz="2400" u="none" dirty="0">
              <a:ea typeface="宋体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zh-CN" altLang="en-US" sz="2400" u="none" dirty="0">
                <a:ea typeface="宋体" charset="-122"/>
              </a:rPr>
              <a:t>体积小</a:t>
            </a:r>
            <a:endParaRPr lang="en-US" altLang="zh-CN" sz="2400" u="none" dirty="0">
              <a:ea typeface="宋体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zh-CN" altLang="en-US" sz="2400" u="none" dirty="0">
                <a:ea typeface="宋体" charset="-122"/>
              </a:rPr>
              <a:t>读出速度快</a:t>
            </a:r>
            <a:endParaRPr lang="en-US" altLang="zh-CN" sz="2400" u="none" dirty="0">
              <a:ea typeface="宋体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zh-CN" altLang="en-US" sz="2400" u="none" dirty="0">
                <a:ea typeface="宋体" charset="-122"/>
              </a:rPr>
              <a:t>电荷收集效率高</a:t>
            </a:r>
            <a:endParaRPr lang="en-US" altLang="zh-CN" sz="2400" u="none" dirty="0">
              <a:ea typeface="宋体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altLang="zh-CN" sz="2400" u="none" dirty="0">
                <a:ea typeface="宋体" charset="-122"/>
              </a:rPr>
              <a:t>…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  <a:defRPr/>
            </a:pPr>
            <a:endParaRPr lang="en-US" altLang="zh-CN" sz="2400" u="none" dirty="0">
              <a:ea typeface="宋体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u="none" dirty="0">
                <a:ea typeface="宋体" charset="-122"/>
              </a:rPr>
              <a:t>半导体像素探测器已经成为核医学成像、空间探测、安全检测等领域具有较大发展潜力的探测器。</a:t>
            </a:r>
          </a:p>
        </p:txBody>
      </p:sp>
      <p:sp>
        <p:nvSpPr>
          <p:cNvPr id="8194" name="标题 1">
            <a:extLst>
              <a:ext uri="{FF2B5EF4-FFF2-40B4-BE49-F238E27FC236}">
                <a16:creationId xmlns:a16="http://schemas.microsoft.com/office/drawing/2014/main" id="{E17DC1EE-A1F8-4127-B759-7A0E8FC8B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3200" dirty="0"/>
              <a:t>像素型半导体探测器</a:t>
            </a:r>
          </a:p>
        </p:txBody>
      </p:sp>
      <p:pic>
        <p:nvPicPr>
          <p:cNvPr id="8196" name="Picture 2">
            <a:extLst>
              <a:ext uri="{FF2B5EF4-FFF2-40B4-BE49-F238E27FC236}">
                <a16:creationId xmlns:a16="http://schemas.microsoft.com/office/drawing/2014/main" id="{890208F3-824E-4F25-84BC-2CBD8FFF5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076" y="1235591"/>
            <a:ext cx="2292124" cy="207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F5772DB-81D0-4A5C-8C5A-9646F8B1A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215130"/>
            <a:ext cx="2084613" cy="213480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F8C854F-A9B4-4445-9BAB-D08F3B66AB3D}"/>
              </a:ext>
            </a:extLst>
          </p:cNvPr>
          <p:cNvSpPr txBox="1"/>
          <p:nvPr/>
        </p:nvSpPr>
        <p:spPr>
          <a:xfrm>
            <a:off x="5486400" y="3409890"/>
            <a:ext cx="5105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u="none" dirty="0"/>
              <a:t>Silicon Drift Detector            </a:t>
            </a:r>
            <a:r>
              <a:rPr lang="en-US" altLang="zh-CN" u="none" dirty="0" err="1"/>
              <a:t>CdZnTe</a:t>
            </a:r>
            <a:r>
              <a:rPr lang="en-US" altLang="zh-CN" u="none" dirty="0"/>
              <a:t> Detector</a:t>
            </a:r>
            <a:endParaRPr lang="zh-CN" altLang="en-US" u="none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69D51E4E-BD77-D202-96AA-7DAEC34A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400" smtClean="0">
                <a:solidFill>
                  <a:srgbClr val="003399"/>
                </a:solidFill>
                <a:latin typeface="Arial" panose="020B0604020202020204" pitchFamily="34" charset="0"/>
              </a:rPr>
              <a:pPr algn="r"/>
              <a:t>3</a:t>
            </a:fld>
            <a:endParaRPr lang="en-US" altLang="zh-CN" sz="1400" u="none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>
            <a:extLst>
              <a:ext uri="{FF2B5EF4-FFF2-40B4-BE49-F238E27FC236}">
                <a16:creationId xmlns:a16="http://schemas.microsoft.com/office/drawing/2014/main" id="{A69901C5-C98A-41C7-A291-17FF95ABC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前端读出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ASIC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A298B9B6-0AAF-4FBD-8645-BC7B1F27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400">
                <a:solidFill>
                  <a:srgbClr val="003399"/>
                </a:solidFill>
                <a:latin typeface="Arial" panose="020B0604020202020204" pitchFamily="34" charset="0"/>
              </a:rPr>
              <a:pPr algn="r"/>
              <a:t>4</a:t>
            </a:fld>
            <a:endParaRPr lang="en-US" altLang="zh-CN" sz="1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id="{ED646C6F-5C7B-40DD-AB05-B8F341D5A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6" y="4495801"/>
            <a:ext cx="17811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197" name="组合 19">
            <a:extLst>
              <a:ext uri="{FF2B5EF4-FFF2-40B4-BE49-F238E27FC236}">
                <a16:creationId xmlns:a16="http://schemas.microsoft.com/office/drawing/2014/main" id="{15DC3C78-7B40-4E82-A57A-FDF07EC49ECF}"/>
              </a:ext>
            </a:extLst>
          </p:cNvPr>
          <p:cNvGrpSpPr>
            <a:grpSpLocks/>
          </p:cNvGrpSpPr>
          <p:nvPr/>
        </p:nvGrpSpPr>
        <p:grpSpPr bwMode="auto">
          <a:xfrm>
            <a:off x="2271713" y="1873250"/>
            <a:ext cx="1524000" cy="1905000"/>
            <a:chOff x="838200" y="2192655"/>
            <a:chExt cx="1524000" cy="1905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7BBB74A-CE74-48B1-AFE0-6AFDBC13B228}"/>
                </a:ext>
              </a:extLst>
            </p:cNvPr>
            <p:cNvSpPr/>
            <p:nvPr/>
          </p:nvSpPr>
          <p:spPr>
            <a:xfrm>
              <a:off x="838200" y="2430780"/>
              <a:ext cx="1524000" cy="114300"/>
            </a:xfrm>
            <a:prstGeom prst="rect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u="none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93D2776-D416-451B-BA98-8923DDD139B0}"/>
                </a:ext>
              </a:extLst>
            </p:cNvPr>
            <p:cNvSpPr/>
            <p:nvPr/>
          </p:nvSpPr>
          <p:spPr>
            <a:xfrm>
              <a:off x="838200" y="2545080"/>
              <a:ext cx="1524000" cy="1095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u="none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14AFA50-124A-493B-AD60-C60256E46900}"/>
                </a:ext>
              </a:extLst>
            </p:cNvPr>
            <p:cNvSpPr/>
            <p:nvPr/>
          </p:nvSpPr>
          <p:spPr>
            <a:xfrm>
              <a:off x="838200" y="3638868"/>
              <a:ext cx="1524000" cy="114300"/>
            </a:xfrm>
            <a:prstGeom prst="rect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u="none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7F1AC22F-882D-4CAD-AC5A-1C0A749A182F}"/>
                </a:ext>
              </a:extLst>
            </p:cNvPr>
            <p:cNvSpPr/>
            <p:nvPr/>
          </p:nvSpPr>
          <p:spPr>
            <a:xfrm>
              <a:off x="1600200" y="2649855"/>
              <a:ext cx="114300" cy="1143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algn="ctr">
                <a:defRPr/>
              </a:pPr>
              <a:r>
                <a:rPr lang="en-US" altLang="zh-CN" u="none" dirty="0">
                  <a:solidFill>
                    <a:schemeClr val="bg2">
                      <a:lumMod val="75000"/>
                    </a:schemeClr>
                  </a:solidFill>
                </a:rPr>
                <a:t>-</a:t>
              </a:r>
              <a:endParaRPr lang="zh-CN" altLang="en-US" u="none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4CD18FBA-B9CE-44A1-AD03-53A7184F7E53}"/>
                </a:ext>
              </a:extLst>
            </p:cNvPr>
            <p:cNvSpPr/>
            <p:nvPr/>
          </p:nvSpPr>
          <p:spPr>
            <a:xfrm>
              <a:off x="1543050" y="3392805"/>
              <a:ext cx="114300" cy="1143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anchor="ctr"/>
            <a:lstStyle/>
            <a:p>
              <a:pPr algn="ctr">
                <a:defRPr/>
              </a:pPr>
              <a:r>
                <a:rPr lang="en-US" altLang="zh-CN" sz="1400" u="none" dirty="0">
                  <a:solidFill>
                    <a:schemeClr val="bg2">
                      <a:lumMod val="75000"/>
                    </a:schemeClr>
                  </a:solidFill>
                </a:rPr>
                <a:t>+</a:t>
              </a:r>
              <a:endParaRPr lang="zh-CN" altLang="en-US" u="none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F6C9288C-259D-4DBF-865D-BBE9DE492E05}"/>
                </a:ext>
              </a:extLst>
            </p:cNvPr>
            <p:cNvCxnSpPr/>
            <p:nvPr/>
          </p:nvCxnSpPr>
          <p:spPr>
            <a:xfrm flipH="1">
              <a:off x="1295400" y="2192655"/>
              <a:ext cx="609600" cy="1905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1201811-94E8-4CDC-816B-D486DC3350D0}"/>
                </a:ext>
              </a:extLst>
            </p:cNvPr>
            <p:cNvSpPr/>
            <p:nvPr/>
          </p:nvSpPr>
          <p:spPr>
            <a:xfrm>
              <a:off x="1543050" y="2878455"/>
              <a:ext cx="114300" cy="1143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algn="ctr">
                <a:defRPr/>
              </a:pPr>
              <a:r>
                <a:rPr lang="en-US" altLang="zh-CN" u="none" dirty="0">
                  <a:solidFill>
                    <a:schemeClr val="bg2">
                      <a:lumMod val="75000"/>
                    </a:schemeClr>
                  </a:solidFill>
                </a:rPr>
                <a:t>-</a:t>
              </a:r>
              <a:endParaRPr lang="zh-CN" altLang="en-US" u="none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3C9F020A-B5A6-49B8-B2A3-9013BFA1E3A7}"/>
                </a:ext>
              </a:extLst>
            </p:cNvPr>
            <p:cNvSpPr/>
            <p:nvPr/>
          </p:nvSpPr>
          <p:spPr>
            <a:xfrm>
              <a:off x="1452562" y="3097530"/>
              <a:ext cx="114300" cy="1143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algn="ctr">
                <a:defRPr/>
              </a:pPr>
              <a:r>
                <a:rPr lang="en-US" altLang="zh-CN" u="none" dirty="0">
                  <a:solidFill>
                    <a:schemeClr val="bg2">
                      <a:lumMod val="75000"/>
                    </a:schemeClr>
                  </a:solidFill>
                </a:rPr>
                <a:t>-</a:t>
              </a:r>
              <a:endParaRPr lang="zh-CN" altLang="en-US" u="none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7652162F-02BB-4B5B-B023-D2057E55002B}"/>
                </a:ext>
              </a:extLst>
            </p:cNvPr>
            <p:cNvSpPr/>
            <p:nvPr/>
          </p:nvSpPr>
          <p:spPr>
            <a:xfrm>
              <a:off x="1395412" y="3335655"/>
              <a:ext cx="114300" cy="1143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algn="ctr">
                <a:defRPr/>
              </a:pPr>
              <a:r>
                <a:rPr lang="en-US" altLang="zh-CN" u="none" dirty="0">
                  <a:solidFill>
                    <a:schemeClr val="bg2">
                      <a:lumMod val="75000"/>
                    </a:schemeClr>
                  </a:solidFill>
                </a:rPr>
                <a:t>-</a:t>
              </a:r>
              <a:endParaRPr lang="zh-CN" altLang="en-US" u="none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A76C05C4-1919-46AD-AADB-69650F0F15F0}"/>
                </a:ext>
              </a:extLst>
            </p:cNvPr>
            <p:cNvSpPr/>
            <p:nvPr/>
          </p:nvSpPr>
          <p:spPr>
            <a:xfrm>
              <a:off x="1585912" y="3154680"/>
              <a:ext cx="114300" cy="1143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anchor="ctr"/>
            <a:lstStyle/>
            <a:p>
              <a:pPr algn="ctr">
                <a:defRPr/>
              </a:pPr>
              <a:r>
                <a:rPr lang="en-US" altLang="zh-CN" sz="1400" u="none" dirty="0">
                  <a:solidFill>
                    <a:schemeClr val="bg2">
                      <a:lumMod val="75000"/>
                    </a:schemeClr>
                  </a:solidFill>
                </a:rPr>
                <a:t>+</a:t>
              </a:r>
              <a:endParaRPr lang="zh-CN" altLang="en-US" u="none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8F55E699-8E31-4A70-A841-3EB83CC70ABE}"/>
                </a:ext>
              </a:extLst>
            </p:cNvPr>
            <p:cNvSpPr/>
            <p:nvPr/>
          </p:nvSpPr>
          <p:spPr>
            <a:xfrm>
              <a:off x="1662112" y="2945130"/>
              <a:ext cx="114300" cy="1143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anchor="ctr"/>
            <a:lstStyle/>
            <a:p>
              <a:pPr algn="ctr">
                <a:defRPr/>
              </a:pPr>
              <a:r>
                <a:rPr lang="en-US" altLang="zh-CN" sz="1400" u="none" dirty="0">
                  <a:solidFill>
                    <a:schemeClr val="bg2">
                      <a:lumMod val="75000"/>
                    </a:schemeClr>
                  </a:solidFill>
                </a:rPr>
                <a:t>+</a:t>
              </a:r>
              <a:endParaRPr lang="zh-CN" altLang="en-US" u="none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54237C3A-ECD6-48F0-A7F0-FFD44F73B5F9}"/>
                </a:ext>
              </a:extLst>
            </p:cNvPr>
            <p:cNvSpPr/>
            <p:nvPr/>
          </p:nvSpPr>
          <p:spPr>
            <a:xfrm>
              <a:off x="1719262" y="2711768"/>
              <a:ext cx="114300" cy="1143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anchor="ctr"/>
            <a:lstStyle/>
            <a:p>
              <a:pPr algn="ctr">
                <a:defRPr/>
              </a:pPr>
              <a:r>
                <a:rPr lang="en-US" altLang="zh-CN" sz="1400" u="none" dirty="0">
                  <a:solidFill>
                    <a:schemeClr val="bg2">
                      <a:lumMod val="75000"/>
                    </a:schemeClr>
                  </a:solidFill>
                </a:rPr>
                <a:t>+</a:t>
              </a:r>
              <a:endParaRPr lang="zh-CN" altLang="en-US" u="none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528E0674-DCB8-43AE-AEE3-0DB72EB785C1}"/>
              </a:ext>
            </a:extLst>
          </p:cNvPr>
          <p:cNvCxnSpPr/>
          <p:nvPr/>
        </p:nvCxnSpPr>
        <p:spPr>
          <a:xfrm flipV="1">
            <a:off x="3067050" y="1644651"/>
            <a:ext cx="0" cy="4667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58E766D-31B2-4396-A19D-1E28C3DFF20A}"/>
              </a:ext>
            </a:extLst>
          </p:cNvPr>
          <p:cNvCxnSpPr/>
          <p:nvPr/>
        </p:nvCxnSpPr>
        <p:spPr>
          <a:xfrm flipV="1">
            <a:off x="3019426" y="3414714"/>
            <a:ext cx="4763" cy="363537"/>
          </a:xfrm>
          <a:prstGeom prst="line">
            <a:avLst/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DE45A104-A61A-489E-9EFE-2534EF86BF7B}"/>
              </a:ext>
            </a:extLst>
          </p:cNvPr>
          <p:cNvSpPr/>
          <p:nvPr/>
        </p:nvSpPr>
        <p:spPr>
          <a:xfrm>
            <a:off x="4724400" y="2254250"/>
            <a:ext cx="1600200" cy="117475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u="none" dirty="0"/>
              <a:t>Readout</a:t>
            </a:r>
          </a:p>
          <a:p>
            <a:pPr algn="ctr">
              <a:defRPr/>
            </a:pPr>
            <a:r>
              <a:rPr lang="en-US" altLang="zh-CN" sz="2400" u="none" dirty="0"/>
              <a:t>ASIC</a:t>
            </a:r>
            <a:endParaRPr lang="zh-CN" altLang="en-US" sz="2400" u="none" dirty="0"/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CBA903CE-B557-4270-BF09-EEB42B95EED5}"/>
              </a:ext>
            </a:extLst>
          </p:cNvPr>
          <p:cNvCxnSpPr/>
          <p:nvPr/>
        </p:nvCxnSpPr>
        <p:spPr>
          <a:xfrm>
            <a:off x="3067050" y="1644650"/>
            <a:ext cx="1047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E3160BB6-4916-4AD4-84CD-B9D057804181}"/>
              </a:ext>
            </a:extLst>
          </p:cNvPr>
          <p:cNvCxnSpPr/>
          <p:nvPr/>
        </p:nvCxnSpPr>
        <p:spPr>
          <a:xfrm>
            <a:off x="4114800" y="1644650"/>
            <a:ext cx="0" cy="1181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3" name="Picture 3">
            <a:extLst>
              <a:ext uri="{FF2B5EF4-FFF2-40B4-BE49-F238E27FC236}">
                <a16:creationId xmlns:a16="http://schemas.microsoft.com/office/drawing/2014/main" id="{DD4FEA7B-3972-4A5E-8F06-BB216F1D3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4267201"/>
            <a:ext cx="45339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4" name="computr2">
            <a:extLst>
              <a:ext uri="{FF2B5EF4-FFF2-40B4-BE49-F238E27FC236}">
                <a16:creationId xmlns:a16="http://schemas.microsoft.com/office/drawing/2014/main" id="{96B3AE58-320C-4C21-8DD9-26EA0D5FBB7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705850" y="4305300"/>
            <a:ext cx="1809750" cy="18097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 u="none"/>
          </a:p>
        </p:txBody>
      </p:sp>
      <p:cxnSp>
        <p:nvCxnSpPr>
          <p:cNvPr id="140292" name="直接连接符 140291">
            <a:extLst>
              <a:ext uri="{FF2B5EF4-FFF2-40B4-BE49-F238E27FC236}">
                <a16:creationId xmlns:a16="http://schemas.microsoft.com/office/drawing/2014/main" id="{B0F7998A-8AEF-4582-942A-C2D2A9D38F35}"/>
              </a:ext>
            </a:extLst>
          </p:cNvPr>
          <p:cNvCxnSpPr>
            <a:cxnSpLocks/>
          </p:cNvCxnSpPr>
          <p:nvPr/>
        </p:nvCxnSpPr>
        <p:spPr>
          <a:xfrm>
            <a:off x="4200574" y="2825750"/>
            <a:ext cx="5238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293" name="左大括号 140292">
            <a:extLst>
              <a:ext uri="{FF2B5EF4-FFF2-40B4-BE49-F238E27FC236}">
                <a16:creationId xmlns:a16="http://schemas.microsoft.com/office/drawing/2014/main" id="{31F31D03-F40E-41EB-AD9F-84FB3F96137E}"/>
              </a:ext>
            </a:extLst>
          </p:cNvPr>
          <p:cNvSpPr/>
          <p:nvPr/>
        </p:nvSpPr>
        <p:spPr>
          <a:xfrm rot="5400000">
            <a:off x="5241925" y="2968625"/>
            <a:ext cx="527050" cy="17526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u="none"/>
          </a:p>
        </p:txBody>
      </p:sp>
      <p:sp>
        <p:nvSpPr>
          <p:cNvPr id="8207" name="TextBox 140293">
            <a:extLst>
              <a:ext uri="{FF2B5EF4-FFF2-40B4-BE49-F238E27FC236}">
                <a16:creationId xmlns:a16="http://schemas.microsoft.com/office/drawing/2014/main" id="{91EDA9E9-6C7A-4900-B280-04120B26B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950" y="5621308"/>
            <a:ext cx="32993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u="none" dirty="0"/>
              <a:t>One channel of readout circuit</a:t>
            </a:r>
            <a:endParaRPr lang="zh-CN" altLang="en-US" u="none" dirty="0"/>
          </a:p>
        </p:txBody>
      </p:sp>
      <p:sp>
        <p:nvSpPr>
          <p:cNvPr id="8208" name="TextBox 39">
            <a:extLst>
              <a:ext uri="{FF2B5EF4-FFF2-40B4-BE49-F238E27FC236}">
                <a16:creationId xmlns:a16="http://schemas.microsoft.com/office/drawing/2014/main" id="{97A0105A-C620-4B7A-B89E-3E179C178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819400"/>
            <a:ext cx="30235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u="none" dirty="0"/>
              <a:t>Information of the particles:</a:t>
            </a:r>
          </a:p>
          <a:p>
            <a:pPr eaLnBrk="1" hangingPunct="1"/>
            <a:r>
              <a:rPr lang="en-US" altLang="zh-CN" u="none" dirty="0"/>
              <a:t>Position</a:t>
            </a:r>
          </a:p>
          <a:p>
            <a:pPr eaLnBrk="1" hangingPunct="1"/>
            <a:r>
              <a:rPr lang="en-US" altLang="zh-CN" u="none" dirty="0"/>
              <a:t>Energy</a:t>
            </a:r>
          </a:p>
          <a:p>
            <a:pPr eaLnBrk="1" hangingPunct="1"/>
            <a:r>
              <a:rPr lang="en-US" altLang="zh-CN" u="none" dirty="0"/>
              <a:t>Arriving time</a:t>
            </a:r>
          </a:p>
        </p:txBody>
      </p:sp>
      <p:sp>
        <p:nvSpPr>
          <p:cNvPr id="140300" name="矩形 140299">
            <a:extLst>
              <a:ext uri="{FF2B5EF4-FFF2-40B4-BE49-F238E27FC236}">
                <a16:creationId xmlns:a16="http://schemas.microsoft.com/office/drawing/2014/main" id="{94C6783B-A600-43B5-9744-246BC1A3CED2}"/>
              </a:ext>
            </a:extLst>
          </p:cNvPr>
          <p:cNvSpPr/>
          <p:nvPr/>
        </p:nvSpPr>
        <p:spPr>
          <a:xfrm rot="20513633">
            <a:off x="2536825" y="5040314"/>
            <a:ext cx="46038" cy="58737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u="none"/>
          </a:p>
        </p:txBody>
      </p:sp>
      <p:cxnSp>
        <p:nvCxnSpPr>
          <p:cNvPr id="140302" name="直接连接符 140301">
            <a:extLst>
              <a:ext uri="{FF2B5EF4-FFF2-40B4-BE49-F238E27FC236}">
                <a16:creationId xmlns:a16="http://schemas.microsoft.com/office/drawing/2014/main" id="{BED0AE12-D84B-4E89-A13A-FE2F63E1066E}"/>
              </a:ext>
            </a:extLst>
          </p:cNvPr>
          <p:cNvCxnSpPr>
            <a:endCxn id="8" idx="1"/>
          </p:cNvCxnSpPr>
          <p:nvPr/>
        </p:nvCxnSpPr>
        <p:spPr>
          <a:xfrm flipH="1" flipV="1">
            <a:off x="2271714" y="3376614"/>
            <a:ext cx="257175" cy="1658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62BBC936-E6D1-4E1E-8E42-C2EDF943E8BF}"/>
              </a:ext>
            </a:extLst>
          </p:cNvPr>
          <p:cNvCxnSpPr>
            <a:endCxn id="8" idx="3"/>
          </p:cNvCxnSpPr>
          <p:nvPr/>
        </p:nvCxnSpPr>
        <p:spPr>
          <a:xfrm flipV="1">
            <a:off x="2590801" y="3376613"/>
            <a:ext cx="1204913" cy="16938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>
            <a:extLst>
              <a:ext uri="{FF2B5EF4-FFF2-40B4-BE49-F238E27FC236}">
                <a16:creationId xmlns:a16="http://schemas.microsoft.com/office/drawing/2014/main" id="{362FFF4F-949B-4F4D-A2FF-843D5B73836D}"/>
              </a:ext>
            </a:extLst>
          </p:cNvPr>
          <p:cNvSpPr/>
          <p:nvPr/>
        </p:nvSpPr>
        <p:spPr>
          <a:xfrm>
            <a:off x="2671814" y="3810001"/>
            <a:ext cx="147587" cy="131763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4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u="none"/>
          </a:p>
        </p:txBody>
      </p:sp>
      <p:sp>
        <p:nvSpPr>
          <p:cNvPr id="8215" name="TextBox 3">
            <a:extLst>
              <a:ext uri="{FF2B5EF4-FFF2-40B4-BE49-F238E27FC236}">
                <a16:creationId xmlns:a16="http://schemas.microsoft.com/office/drawing/2014/main" id="{BB773DF7-2738-4833-A526-D1C6E930A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925" y="3810000"/>
            <a:ext cx="5838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u="none"/>
              <a:t>-Hv</a:t>
            </a:r>
            <a:endParaRPr lang="zh-CN" altLang="en-US" u="none"/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8E2BF63C-4935-4BB0-9352-4E5B588FA5C0}"/>
              </a:ext>
            </a:extLst>
          </p:cNvPr>
          <p:cNvCxnSpPr>
            <a:cxnSpLocks/>
          </p:cNvCxnSpPr>
          <p:nvPr/>
        </p:nvCxnSpPr>
        <p:spPr>
          <a:xfrm flipV="1">
            <a:off x="4229102" y="5181600"/>
            <a:ext cx="80911" cy="1112670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A14325BE-4923-47DA-9409-6B7010125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1" y="1371601"/>
            <a:ext cx="973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i="1" u="none" dirty="0" err="1">
                <a:solidFill>
                  <a:srgbClr val="FF0000"/>
                </a:solidFill>
              </a:rPr>
              <a:t>i</a:t>
            </a:r>
            <a:r>
              <a:rPr lang="en-US" altLang="zh-CN" sz="2400" i="1" u="none" baseline="-25000" dirty="0" err="1">
                <a:solidFill>
                  <a:srgbClr val="FF0000"/>
                </a:solidFill>
              </a:rPr>
              <a:t>q</a:t>
            </a:r>
            <a:r>
              <a:rPr lang="en-US" altLang="zh-CN" sz="2400" u="none" dirty="0" err="1">
                <a:solidFill>
                  <a:srgbClr val="FF0000"/>
                </a:solidFill>
              </a:rPr>
              <a:t>+</a:t>
            </a:r>
            <a:r>
              <a:rPr lang="en-US" altLang="zh-CN" sz="2400" i="1" u="none" dirty="0" err="1">
                <a:solidFill>
                  <a:srgbClr val="FF0000"/>
                </a:solidFill>
              </a:rPr>
              <a:t>i</a:t>
            </a:r>
            <a:r>
              <a:rPr lang="en-US" altLang="zh-CN" sz="2400" i="1" u="none" baseline="-25000" dirty="0" err="1">
                <a:solidFill>
                  <a:srgbClr val="FF0000"/>
                </a:solidFill>
              </a:rPr>
              <a:t>leak</a:t>
            </a:r>
            <a:endParaRPr lang="zh-CN" altLang="en-US" i="1" u="none" baseline="-250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F90028-40BE-464C-8CE1-BDBFA8588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81000"/>
            <a:ext cx="5791200" cy="234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u="none" dirty="0">
                <a:solidFill>
                  <a:srgbClr val="003399"/>
                </a:solidFill>
              </a:rPr>
              <a:t>能够检测空穴和电子</a:t>
            </a:r>
            <a:r>
              <a:rPr lang="en-US" altLang="zh-CN" u="none" dirty="0">
                <a:solidFill>
                  <a:srgbClr val="003399"/>
                </a:solidFill>
                <a:sym typeface="Wingdings" panose="05000000000000000000" pitchFamily="2" charset="2"/>
              </a:rPr>
              <a:t></a:t>
            </a:r>
            <a:r>
              <a:rPr lang="zh-CN" altLang="en-US" u="none" dirty="0">
                <a:solidFill>
                  <a:srgbClr val="003399"/>
                </a:solidFill>
                <a:sym typeface="Wingdings" panose="05000000000000000000" pitchFamily="2" charset="2"/>
              </a:rPr>
              <a:t>双极性信号处理</a:t>
            </a:r>
            <a:endParaRPr lang="en-US" altLang="zh-CN" u="none" dirty="0">
              <a:solidFill>
                <a:srgbClr val="003399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u="none" dirty="0">
                <a:solidFill>
                  <a:srgbClr val="003399"/>
                </a:solidFill>
              </a:rPr>
              <a:t>覆盖更大粒子能量范围</a:t>
            </a:r>
            <a:r>
              <a:rPr lang="en-US" altLang="zh-CN" u="none" dirty="0">
                <a:solidFill>
                  <a:srgbClr val="003399"/>
                </a:solidFill>
                <a:sym typeface="Wingdings" panose="05000000000000000000" pitchFamily="2" charset="2"/>
              </a:rPr>
              <a:t></a:t>
            </a:r>
            <a:r>
              <a:rPr lang="zh-CN" altLang="en-US" u="none" dirty="0">
                <a:solidFill>
                  <a:srgbClr val="003399"/>
                </a:solidFill>
                <a:sym typeface="Wingdings" panose="05000000000000000000" pitchFamily="2" charset="2"/>
              </a:rPr>
              <a:t>大动态范围</a:t>
            </a:r>
            <a:endParaRPr lang="en-US" altLang="zh-CN" u="none" dirty="0">
              <a:solidFill>
                <a:srgbClr val="003399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u="none" dirty="0">
                <a:solidFill>
                  <a:srgbClr val="003399"/>
                </a:solidFill>
              </a:rPr>
              <a:t>通道数量增多</a:t>
            </a:r>
            <a:r>
              <a:rPr lang="en-US" altLang="zh-CN" u="none" dirty="0">
                <a:solidFill>
                  <a:srgbClr val="003399"/>
                </a:solidFill>
                <a:sym typeface="Wingdings" panose="05000000000000000000" pitchFamily="2" charset="2"/>
              </a:rPr>
              <a:t></a:t>
            </a:r>
            <a:r>
              <a:rPr lang="zh-CN" altLang="en-US" u="none" dirty="0">
                <a:solidFill>
                  <a:srgbClr val="003399"/>
                </a:solidFill>
                <a:sym typeface="Wingdings" panose="05000000000000000000" pitchFamily="2" charset="2"/>
              </a:rPr>
              <a:t>芯片管脚数量有限</a:t>
            </a:r>
            <a:r>
              <a:rPr lang="en-US" altLang="zh-CN" u="none" dirty="0">
                <a:solidFill>
                  <a:srgbClr val="003399"/>
                </a:solidFill>
                <a:sym typeface="Wingdings" panose="05000000000000000000" pitchFamily="2" charset="2"/>
              </a:rPr>
              <a:t>&amp;</a:t>
            </a:r>
            <a:r>
              <a:rPr lang="zh-CN" altLang="en-US" u="none" dirty="0">
                <a:solidFill>
                  <a:srgbClr val="003399"/>
                </a:solidFill>
                <a:sym typeface="Wingdings" panose="05000000000000000000" pitchFamily="2" charset="2"/>
              </a:rPr>
              <a:t>信号读出方法</a:t>
            </a:r>
            <a:endParaRPr lang="en-US" altLang="zh-CN" u="none" dirty="0">
              <a:solidFill>
                <a:srgbClr val="003399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u="none" dirty="0">
                <a:solidFill>
                  <a:srgbClr val="003399"/>
                </a:solidFill>
              </a:rPr>
              <a:t>直流耦合方式</a:t>
            </a:r>
            <a:r>
              <a:rPr lang="en-US" altLang="zh-CN" u="none" dirty="0">
                <a:solidFill>
                  <a:srgbClr val="003399"/>
                </a:solidFill>
              </a:rPr>
              <a:t> </a:t>
            </a:r>
            <a:r>
              <a:rPr lang="en-US" altLang="zh-CN" u="none" dirty="0">
                <a:solidFill>
                  <a:srgbClr val="003399"/>
                </a:solidFill>
                <a:sym typeface="Wingdings" panose="05000000000000000000" pitchFamily="2" charset="2"/>
              </a:rPr>
              <a:t> </a:t>
            </a:r>
            <a:r>
              <a:rPr lang="zh-CN" altLang="en-US" u="none" dirty="0">
                <a:solidFill>
                  <a:srgbClr val="003399"/>
                </a:solidFill>
                <a:sym typeface="Wingdings" panose="05000000000000000000" pitchFamily="2" charset="2"/>
              </a:rPr>
              <a:t>探测器像素泄露电流补偿方法</a:t>
            </a:r>
            <a:endParaRPr lang="en-US" altLang="zh-CN" u="none" dirty="0">
              <a:solidFill>
                <a:srgbClr val="003399"/>
              </a:solidFill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u="none" dirty="0">
                <a:solidFill>
                  <a:srgbClr val="003399"/>
                </a:solidFill>
                <a:sym typeface="Wingdings" panose="05000000000000000000" pitchFamily="2" charset="2"/>
              </a:rPr>
              <a:t>像素阵列</a:t>
            </a:r>
            <a:r>
              <a:rPr lang="en-US" altLang="zh-CN" u="none" dirty="0">
                <a:solidFill>
                  <a:srgbClr val="003399"/>
                </a:solidFill>
                <a:sym typeface="Wingdings" panose="05000000000000000000" pitchFamily="2" charset="2"/>
              </a:rPr>
              <a:t>    </a:t>
            </a:r>
            <a:r>
              <a:rPr lang="zh-CN" altLang="en-US" u="none" dirty="0">
                <a:solidFill>
                  <a:srgbClr val="003399"/>
                </a:solidFill>
                <a:sym typeface="Wingdings" panose="05000000000000000000" pitchFamily="2" charset="2"/>
              </a:rPr>
              <a:t>降低单通道面积和功耗</a:t>
            </a:r>
            <a:endParaRPr lang="zh-CN" altLang="en-US" u="none" dirty="0">
              <a:solidFill>
                <a:srgbClr val="003399"/>
              </a:solidFill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6ED704A4-81BE-4E6A-B740-8733CD90794A}"/>
              </a:ext>
            </a:extLst>
          </p:cNvPr>
          <p:cNvCxnSpPr/>
          <p:nvPr/>
        </p:nvCxnSpPr>
        <p:spPr bwMode="auto">
          <a:xfrm>
            <a:off x="2057400" y="2202656"/>
            <a:ext cx="0" cy="115093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2253DBD9-E116-4345-8711-3D0677470B7F}"/>
              </a:ext>
            </a:extLst>
          </p:cNvPr>
          <p:cNvSpPr txBox="1"/>
          <p:nvPr/>
        </p:nvSpPr>
        <p:spPr>
          <a:xfrm>
            <a:off x="1752600" y="2673350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u="none" dirty="0"/>
              <a:t>E</a:t>
            </a:r>
            <a:endParaRPr lang="zh-CN" altLang="en-US" u="none" dirty="0" err="1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44B523C-87BB-4ADA-84CF-35486CA1F8F7}"/>
              </a:ext>
            </a:extLst>
          </p:cNvPr>
          <p:cNvSpPr txBox="1"/>
          <p:nvPr/>
        </p:nvSpPr>
        <p:spPr>
          <a:xfrm>
            <a:off x="1812552" y="6303915"/>
            <a:ext cx="67980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u="none" dirty="0"/>
              <a:t>The generated charge </a:t>
            </a:r>
            <a:r>
              <a:rPr lang="en-US" altLang="zh-CN" i="1" u="none" dirty="0"/>
              <a:t>t*</a:t>
            </a:r>
            <a:r>
              <a:rPr lang="en-US" altLang="zh-CN" i="1" u="none" dirty="0" err="1"/>
              <a:t>i</a:t>
            </a:r>
            <a:r>
              <a:rPr lang="en-US" altLang="zh-CN" i="1" u="none" baseline="-25000" dirty="0" err="1"/>
              <a:t>q</a:t>
            </a:r>
            <a:r>
              <a:rPr lang="en-US" altLang="zh-CN" u="none" dirty="0"/>
              <a:t> is in proportion to the particle energy.</a:t>
            </a:r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FD170A25-B7D9-4182-A150-52B28838226A}"/>
              </a:ext>
            </a:extLst>
          </p:cNvPr>
          <p:cNvCxnSpPr>
            <a:cxnSpLocks/>
          </p:cNvCxnSpPr>
          <p:nvPr/>
        </p:nvCxnSpPr>
        <p:spPr>
          <a:xfrm flipH="1">
            <a:off x="3529121" y="1547267"/>
            <a:ext cx="476797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2290059C-8340-4396-8EDD-65B9F584451A}"/>
              </a:ext>
            </a:extLst>
          </p:cNvPr>
          <p:cNvGrpSpPr/>
          <p:nvPr/>
        </p:nvGrpSpPr>
        <p:grpSpPr>
          <a:xfrm>
            <a:off x="4231330" y="2632869"/>
            <a:ext cx="156954" cy="385763"/>
            <a:chOff x="220422" y="1258887"/>
            <a:chExt cx="156954" cy="385763"/>
          </a:xfrm>
        </p:grpSpPr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C8B00B15-C106-4174-A83F-85FCF47B3304}"/>
                </a:ext>
              </a:extLst>
            </p:cNvPr>
            <p:cNvCxnSpPr/>
            <p:nvPr/>
          </p:nvCxnSpPr>
          <p:spPr bwMode="auto">
            <a:xfrm>
              <a:off x="220422" y="1258887"/>
              <a:ext cx="0" cy="38576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2269D447-B5B8-4DCC-B0AA-094EA7A2EA0D}"/>
                </a:ext>
              </a:extLst>
            </p:cNvPr>
            <p:cNvCxnSpPr/>
            <p:nvPr/>
          </p:nvCxnSpPr>
          <p:spPr bwMode="auto">
            <a:xfrm>
              <a:off x="377376" y="1258887"/>
              <a:ext cx="0" cy="38576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A2A8D340-6419-4D46-95EB-31BF72153EAF}"/>
              </a:ext>
            </a:extLst>
          </p:cNvPr>
          <p:cNvSpPr txBox="1"/>
          <p:nvPr/>
        </p:nvSpPr>
        <p:spPr>
          <a:xfrm>
            <a:off x="3886659" y="3093349"/>
            <a:ext cx="788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200" u="none" dirty="0"/>
              <a:t>Coupled capacitor</a:t>
            </a:r>
            <a:endParaRPr lang="zh-CN" altLang="en-US" sz="1200" u="none" dirty="0" err="1"/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43B910BA-9E81-4FA8-8264-9E569001D3F2}"/>
              </a:ext>
            </a:extLst>
          </p:cNvPr>
          <p:cNvCxnSpPr/>
          <p:nvPr/>
        </p:nvCxnSpPr>
        <p:spPr bwMode="auto">
          <a:xfrm>
            <a:off x="4114800" y="2825749"/>
            <a:ext cx="1143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429B2B48-7575-4535-AB52-72FC44F42C55}"/>
              </a:ext>
            </a:extLst>
          </p:cNvPr>
          <p:cNvGrpSpPr/>
          <p:nvPr/>
        </p:nvGrpSpPr>
        <p:grpSpPr>
          <a:xfrm>
            <a:off x="4070123" y="2936137"/>
            <a:ext cx="130450" cy="239707"/>
            <a:chOff x="276225" y="1751025"/>
            <a:chExt cx="130450" cy="239707"/>
          </a:xfrm>
        </p:grpSpPr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A449CDFD-971E-435E-A0C7-A8844FBDD996}"/>
                </a:ext>
              </a:extLst>
            </p:cNvPr>
            <p:cNvCxnSpPr/>
            <p:nvPr/>
          </p:nvCxnSpPr>
          <p:spPr bwMode="auto">
            <a:xfrm flipH="1">
              <a:off x="276225" y="1752600"/>
              <a:ext cx="123255" cy="22860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83D8E373-348C-45FB-9C6B-75B2FA16CFA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8551" y="1751025"/>
              <a:ext cx="118124" cy="23970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B34AC2D5-5F42-43AB-9048-BE7EA7A34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155826" y="2711450"/>
            <a:ext cx="749300" cy="241300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E7473B75-528E-49BC-A0E9-7D7706420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532153" y="1576363"/>
            <a:ext cx="508026" cy="463574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A5F4B970-7F91-4F96-A6A2-B9D6D48D1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083729" y="4668043"/>
            <a:ext cx="508026" cy="4635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>
            <a:extLst>
              <a:ext uri="{FF2B5EF4-FFF2-40B4-BE49-F238E27FC236}">
                <a16:creationId xmlns:a16="http://schemas.microsoft.com/office/drawing/2014/main" id="{C930B8BB-E1A7-4519-8E71-EA2FD19FA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685800"/>
            <a:ext cx="8610600" cy="762000"/>
          </a:xfrm>
        </p:spPr>
        <p:txBody>
          <a:bodyPr/>
          <a:lstStyle/>
          <a:p>
            <a:r>
              <a:rPr lang="zh-CN" altLang="en-US" b="1" dirty="0">
                <a:ea typeface="黑体" panose="02010609060101010101" pitchFamily="49" charset="-122"/>
              </a:rPr>
              <a:t>内容安排</a:t>
            </a:r>
          </a:p>
        </p:txBody>
      </p:sp>
      <p:sp>
        <p:nvSpPr>
          <p:cNvPr id="10243" name="灯片编号占位符 3">
            <a:extLst>
              <a:ext uri="{FF2B5EF4-FFF2-40B4-BE49-F238E27FC236}">
                <a16:creationId xmlns:a16="http://schemas.microsoft.com/office/drawing/2014/main" id="{3ACCE4E6-9AA6-4272-BB49-9EB56BCD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1400" u="none" kern="1200" smtClean="0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2000" u="sng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BEB2E52-721A-492A-8C4C-BF05395C0170}" type="slidenum">
              <a:rPr lang="en-US" altLang="zh-CN" smtClean="0"/>
              <a:pPr>
                <a:spcBef>
                  <a:spcPct val="0"/>
                </a:spcBef>
                <a:buFontTx/>
                <a:buNone/>
                <a:defRPr/>
              </a:pPr>
              <a:t>5</a:t>
            </a:fld>
            <a:endParaRPr lang="en-US" altLang="zh-CN"/>
          </a:p>
        </p:txBody>
      </p:sp>
      <p:sp>
        <p:nvSpPr>
          <p:cNvPr id="10244" name="六边形 6">
            <a:extLst>
              <a:ext uri="{FF2B5EF4-FFF2-40B4-BE49-F238E27FC236}">
                <a16:creationId xmlns:a16="http://schemas.microsoft.com/office/drawing/2014/main" id="{539A901B-3986-47E6-961D-E3C3F0273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038" y="1987551"/>
            <a:ext cx="601663" cy="560387"/>
          </a:xfrm>
          <a:prstGeom prst="hexagon">
            <a:avLst>
              <a:gd name="adj" fmla="val 25002"/>
              <a:gd name="vf" fmla="val 115470"/>
            </a:avLst>
          </a:prstGeom>
          <a:noFill/>
          <a:ln w="19050" algn="ctr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245" name="TextBox 9">
            <a:extLst>
              <a:ext uri="{FF2B5EF4-FFF2-40B4-BE49-F238E27FC236}">
                <a16:creationId xmlns:a16="http://schemas.microsoft.com/office/drawing/2014/main" id="{546203A1-C241-4B5C-A0F5-D2410EB0F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7" y="1987551"/>
            <a:ext cx="30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u="none" dirty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zh-CN" altLang="en-US" sz="2800" u="none" dirty="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0246" name="直接连接符 12">
            <a:extLst>
              <a:ext uri="{FF2B5EF4-FFF2-40B4-BE49-F238E27FC236}">
                <a16:creationId xmlns:a16="http://schemas.microsoft.com/office/drawing/2014/main" id="{B0FABD29-F948-491F-8F1E-AB6CFA078CA9}"/>
              </a:ext>
            </a:extLst>
          </p:cNvPr>
          <p:cNvCxnSpPr>
            <a:cxnSpLocks noChangeShapeType="1"/>
            <a:stCxn id="10244" idx="2"/>
          </p:cNvCxnSpPr>
          <p:nvPr/>
        </p:nvCxnSpPr>
        <p:spPr bwMode="auto">
          <a:xfrm>
            <a:off x="2171700" y="2268537"/>
            <a:ext cx="214312" cy="2809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47" name="直接连接符 14">
            <a:extLst>
              <a:ext uri="{FF2B5EF4-FFF2-40B4-BE49-F238E27FC236}">
                <a16:creationId xmlns:a16="http://schemas.microsoft.com/office/drawing/2014/main" id="{33674067-8832-4E5B-9D86-BF92CC7F836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86013" y="2547937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8" name="六边形 6">
            <a:extLst>
              <a:ext uri="{FF2B5EF4-FFF2-40B4-BE49-F238E27FC236}">
                <a16:creationId xmlns:a16="http://schemas.microsoft.com/office/drawing/2014/main" id="{A1C9064C-CFA0-4BC7-A848-F22379CDE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038" y="2749551"/>
            <a:ext cx="601663" cy="560387"/>
          </a:xfrm>
          <a:prstGeom prst="hexagon">
            <a:avLst>
              <a:gd name="adj" fmla="val 25002"/>
              <a:gd name="vf" fmla="val 115470"/>
            </a:avLst>
          </a:prstGeom>
          <a:noFill/>
          <a:ln w="19050" algn="ctr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249" name="TextBox 9">
            <a:extLst>
              <a:ext uri="{FF2B5EF4-FFF2-40B4-BE49-F238E27FC236}">
                <a16:creationId xmlns:a16="http://schemas.microsoft.com/office/drawing/2014/main" id="{C191DDC4-E7D0-4D51-8A65-0A29E551E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7" y="2749551"/>
            <a:ext cx="30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u="none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zh-CN" altLang="en-US" sz="2800" u="none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0250" name="直接连接符 12">
            <a:extLst>
              <a:ext uri="{FF2B5EF4-FFF2-40B4-BE49-F238E27FC236}">
                <a16:creationId xmlns:a16="http://schemas.microsoft.com/office/drawing/2014/main" id="{64860A12-46C3-4161-B8C2-69E197EBA9B0}"/>
              </a:ext>
            </a:extLst>
          </p:cNvPr>
          <p:cNvCxnSpPr>
            <a:cxnSpLocks noChangeShapeType="1"/>
            <a:stCxn id="10248" idx="2"/>
          </p:cNvCxnSpPr>
          <p:nvPr/>
        </p:nvCxnSpPr>
        <p:spPr bwMode="auto">
          <a:xfrm>
            <a:off x="2171700" y="3030537"/>
            <a:ext cx="214312" cy="2809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1" name="直接连接符 14">
            <a:extLst>
              <a:ext uri="{FF2B5EF4-FFF2-40B4-BE49-F238E27FC236}">
                <a16:creationId xmlns:a16="http://schemas.microsoft.com/office/drawing/2014/main" id="{DC59E32B-8488-41CB-9B6A-9B2A8E0D8A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86013" y="3309937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2" name="六边形 6">
            <a:extLst>
              <a:ext uri="{FF2B5EF4-FFF2-40B4-BE49-F238E27FC236}">
                <a16:creationId xmlns:a16="http://schemas.microsoft.com/office/drawing/2014/main" id="{6E5CE876-E73A-4A8F-ACD5-8701C8CF7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3511551"/>
            <a:ext cx="601663" cy="560387"/>
          </a:xfrm>
          <a:prstGeom prst="hexagon">
            <a:avLst>
              <a:gd name="adj" fmla="val 25002"/>
              <a:gd name="vf" fmla="val 115470"/>
            </a:avLst>
          </a:prstGeom>
          <a:noFill/>
          <a:ln w="19050" algn="ctr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253" name="TextBox 9">
            <a:extLst>
              <a:ext uri="{FF2B5EF4-FFF2-40B4-BE49-F238E27FC236}">
                <a16:creationId xmlns:a16="http://schemas.microsoft.com/office/drawing/2014/main" id="{82A66CF0-4DB3-41DF-B101-BD5B9C900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2" y="3511551"/>
            <a:ext cx="30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u="none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zh-CN" altLang="en-US" sz="2800" u="none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0254" name="直接连接符 12">
            <a:extLst>
              <a:ext uri="{FF2B5EF4-FFF2-40B4-BE49-F238E27FC236}">
                <a16:creationId xmlns:a16="http://schemas.microsoft.com/office/drawing/2014/main" id="{570CE328-FAC9-4179-82D4-9D791451F049}"/>
              </a:ext>
            </a:extLst>
          </p:cNvPr>
          <p:cNvCxnSpPr>
            <a:cxnSpLocks noChangeShapeType="1"/>
            <a:stCxn id="10252" idx="2"/>
          </p:cNvCxnSpPr>
          <p:nvPr/>
        </p:nvCxnSpPr>
        <p:spPr bwMode="auto">
          <a:xfrm>
            <a:off x="2174875" y="3792537"/>
            <a:ext cx="214312" cy="2809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5" name="直接连接符 14">
            <a:extLst>
              <a:ext uri="{FF2B5EF4-FFF2-40B4-BE49-F238E27FC236}">
                <a16:creationId xmlns:a16="http://schemas.microsoft.com/office/drawing/2014/main" id="{AD9F861D-3075-4661-B553-6B27C6EE7C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89188" y="4071937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6" name="TextBox 10">
            <a:extLst>
              <a:ext uri="{FF2B5EF4-FFF2-40B4-BE49-F238E27FC236}">
                <a16:creationId xmlns:a16="http://schemas.microsoft.com/office/drawing/2014/main" id="{D4C73D53-3546-4DD0-AAA9-C20BC3FFD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38" y="2681288"/>
            <a:ext cx="510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800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34" charset="-122"/>
              </a:rPr>
              <a:t>电路设计</a:t>
            </a:r>
            <a:endParaRPr lang="en-US" altLang="zh-CN" sz="2800" b="1" u="none" dirty="0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itchFamily="34" charset="-122"/>
            </a:endParaRPr>
          </a:p>
        </p:txBody>
      </p:sp>
      <p:sp>
        <p:nvSpPr>
          <p:cNvPr id="10262" name="TextBox 10">
            <a:extLst>
              <a:ext uri="{FF2B5EF4-FFF2-40B4-BE49-F238E27FC236}">
                <a16:creationId xmlns:a16="http://schemas.microsoft.com/office/drawing/2014/main" id="{76042779-E7CD-4329-997A-E9A60AD6B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1938338"/>
            <a:ext cx="510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800" b="1" u="none" dirty="0">
                <a:solidFill>
                  <a:srgbClr val="CC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34" charset="-122"/>
              </a:rPr>
              <a:t>研究背景</a:t>
            </a:r>
            <a:endParaRPr lang="en-US" altLang="zh-CN" sz="2800" b="1" u="none" dirty="0">
              <a:solidFill>
                <a:srgbClr val="CCFFFF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itchFamily="34" charset="-122"/>
            </a:endParaRPr>
          </a:p>
        </p:txBody>
      </p:sp>
      <p:sp>
        <p:nvSpPr>
          <p:cNvPr id="10263" name="TextBox 10">
            <a:extLst>
              <a:ext uri="{FF2B5EF4-FFF2-40B4-BE49-F238E27FC236}">
                <a16:creationId xmlns:a16="http://schemas.microsoft.com/office/drawing/2014/main" id="{20FF4AD7-0B3F-488B-818E-AA8B62B13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05200"/>
            <a:ext cx="5586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34" charset="-122"/>
              </a:rPr>
              <a:t>测试结果分析</a:t>
            </a:r>
            <a:endParaRPr lang="en-US" altLang="zh-CN" sz="2800" b="1" u="none" dirty="0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itchFamily="34" charset="-122"/>
            </a:endParaRPr>
          </a:p>
        </p:txBody>
      </p:sp>
      <p:cxnSp>
        <p:nvCxnSpPr>
          <p:cNvPr id="2" name="直接连接符 14">
            <a:extLst>
              <a:ext uri="{FF2B5EF4-FFF2-40B4-BE49-F238E27FC236}">
                <a16:creationId xmlns:a16="http://schemas.microsoft.com/office/drawing/2014/main" id="{FE81F4D5-B5A7-74E8-7065-BB249FA860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62201" y="4114800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六边形 6">
            <a:extLst>
              <a:ext uri="{FF2B5EF4-FFF2-40B4-BE49-F238E27FC236}">
                <a16:creationId xmlns:a16="http://schemas.microsoft.com/office/drawing/2014/main" id="{3B08586F-C0A4-DD0C-68F6-E59682D3A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401" y="4316414"/>
            <a:ext cx="601663" cy="560387"/>
          </a:xfrm>
          <a:prstGeom prst="hexagon">
            <a:avLst>
              <a:gd name="adj" fmla="val 25002"/>
              <a:gd name="vf" fmla="val 115470"/>
            </a:avLst>
          </a:prstGeom>
          <a:noFill/>
          <a:ln w="19050" algn="ctr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3A4CE97-C829-32C0-F4FF-886602F39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0" y="4316414"/>
            <a:ext cx="30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u="none" dirty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zh-CN" altLang="en-US" sz="2800" u="none" dirty="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FCCE4210-9F97-69C1-463B-05EAD9F5FACE}"/>
              </a:ext>
            </a:extLst>
          </p:cNvPr>
          <p:cNvCxnSpPr>
            <a:cxnSpLocks noChangeShapeType="1"/>
            <a:stCxn id="3" idx="2"/>
          </p:cNvCxnSpPr>
          <p:nvPr/>
        </p:nvCxnSpPr>
        <p:spPr bwMode="auto">
          <a:xfrm>
            <a:off x="2151063" y="4597400"/>
            <a:ext cx="214312" cy="2809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直接连接符 14">
            <a:extLst>
              <a:ext uri="{FF2B5EF4-FFF2-40B4-BE49-F238E27FC236}">
                <a16:creationId xmlns:a16="http://schemas.microsoft.com/office/drawing/2014/main" id="{7DF671AD-2A03-1E08-748A-A05D232BCCB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65376" y="4876800"/>
            <a:ext cx="5072063" cy="1588"/>
          </a:xfrm>
          <a:prstGeom prst="line">
            <a:avLst/>
          </a:prstGeom>
          <a:noFill/>
          <a:ln w="19050" algn="ctr">
            <a:solidFill>
              <a:srgbClr val="00339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10">
            <a:extLst>
              <a:ext uri="{FF2B5EF4-FFF2-40B4-BE49-F238E27FC236}">
                <a16:creationId xmlns:a16="http://schemas.microsoft.com/office/drawing/2014/main" id="{1B2BEA0D-C5BA-1D77-9691-1BD4666DB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88" y="4310063"/>
            <a:ext cx="4062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u="none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34" charset="-122"/>
              </a:rPr>
              <a:t>总结与下一步工作</a:t>
            </a:r>
            <a:endParaRPr lang="en-US" altLang="zh-CN" sz="2800" b="1" u="none" dirty="0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3852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EE7D0B-16CE-493E-9273-5DB6645D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设计指标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323EEE0-E13C-4301-99DA-D1A90ED0F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266052"/>
              </p:ext>
            </p:extLst>
          </p:nvPr>
        </p:nvGraphicFramePr>
        <p:xfrm>
          <a:off x="228600" y="1524000"/>
          <a:ext cx="6257925" cy="425637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787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0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032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000" kern="1200" dirty="0"/>
                        <a:t>主要参数</a:t>
                      </a:r>
                      <a:endParaRPr lang="zh-CN" altLang="en-US" sz="2000" b="0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23" marR="91423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设计要求</a:t>
                      </a:r>
                      <a:endParaRPr lang="zh-CN" altLang="en-US" sz="2000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23" marR="91423"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2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kern="1200" dirty="0"/>
                        <a:t>通道数</a:t>
                      </a:r>
                      <a:endParaRPr lang="zh-CN" altLang="en-US" sz="2000" b="0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23" marR="91423" marT="45710" marB="4571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kern="1200" dirty="0"/>
                        <a:t>32</a:t>
                      </a:r>
                      <a:endParaRPr lang="zh-CN" altLang="zh-CN" sz="2000" b="0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9201" marR="119201" marT="59598" marB="595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2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kern="1200" dirty="0"/>
                        <a:t>输入范围</a:t>
                      </a:r>
                      <a:endParaRPr lang="zh-CN" altLang="en-US" sz="20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23" marR="91423" marT="45710" marB="4571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it-IT" altLang="zh-CN" sz="2000" kern="1200" dirty="0"/>
                        <a:t>20</a:t>
                      </a:r>
                      <a:r>
                        <a:rPr lang="en-US" altLang="zh-CN" sz="2000" kern="1200" dirty="0" err="1"/>
                        <a:t>fC</a:t>
                      </a:r>
                      <a:r>
                        <a:rPr lang="zh-CN" altLang="en-US" sz="2000" kern="1200" dirty="0"/>
                        <a:t>，</a:t>
                      </a:r>
                      <a:r>
                        <a:rPr lang="it-IT" altLang="zh-CN" sz="2000" kern="1200" dirty="0"/>
                        <a:t>-1.5fC — -60fC</a:t>
                      </a:r>
                      <a:endParaRPr lang="zh-CN" altLang="zh-CN" sz="2000" b="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9201" marR="119201" marT="59598" marB="5959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2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kern="1200" dirty="0"/>
                        <a:t>成形时间</a:t>
                      </a:r>
                      <a:endParaRPr lang="zh-CN" altLang="en-US" sz="2000" b="0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9201" marR="119201" marT="59598" marB="5959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kern="1200" dirty="0"/>
                        <a:t>1µs </a:t>
                      </a:r>
                      <a:r>
                        <a:rPr lang="it-IT" altLang="zh-CN" sz="2000" kern="1200" dirty="0"/>
                        <a:t>—</a:t>
                      </a:r>
                      <a:r>
                        <a:rPr lang="en-US" altLang="zh-CN" sz="2000" kern="1200" dirty="0"/>
                        <a:t> 4</a:t>
                      </a: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</a:rPr>
                        <a:t>µs</a:t>
                      </a:r>
                      <a:r>
                        <a:rPr lang="zh-CN" altLang="en-US" sz="2000" kern="1200" dirty="0"/>
                        <a:t>连续可调</a:t>
                      </a:r>
                      <a:endParaRPr lang="en-US" altLang="zh-CN" sz="2000" b="0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9201" marR="119201" marT="59598" marB="5959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2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kern="1200" dirty="0"/>
                        <a:t>等效噪声电荷</a:t>
                      </a:r>
                      <a:endParaRPr lang="zh-CN" altLang="en-US" sz="2000" b="0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9201" marR="119201" marT="59598" marB="5959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kern="1200" dirty="0"/>
                        <a:t>&lt;200 e</a:t>
                      </a:r>
                      <a:r>
                        <a:rPr lang="en-US" altLang="zh-CN" sz="2000" kern="1200" baseline="30000" dirty="0"/>
                        <a:t>- </a:t>
                      </a:r>
                      <a:r>
                        <a:rPr lang="en-US" altLang="zh-CN" sz="2000" kern="1200" baseline="0" dirty="0"/>
                        <a:t>@ Cin=0pF</a:t>
                      </a:r>
                      <a:endParaRPr lang="zh-CN" altLang="zh-CN" sz="2000" b="0" kern="1200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9201" marR="119201" marT="59598" marB="5959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2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000" kern="1200" dirty="0"/>
                        <a:t>功耗</a:t>
                      </a:r>
                      <a:endParaRPr lang="zh-CN" altLang="en-US" sz="20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9201" marR="119201" marT="59598" marB="5959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it-IT" altLang="zh-CN" sz="2000" kern="1200" dirty="0"/>
                        <a:t>&lt;</a:t>
                      </a:r>
                      <a:r>
                        <a:rPr lang="en-US" altLang="zh-CN" sz="2000" kern="1200" dirty="0"/>
                        <a:t>8</a:t>
                      </a:r>
                      <a:r>
                        <a:rPr lang="it-IT" altLang="zh-CN" sz="2000" kern="1200" dirty="0"/>
                        <a:t> mW/channel</a:t>
                      </a:r>
                      <a:endParaRPr lang="zh-CN" altLang="zh-CN" sz="20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9201" marR="119201" marT="59598" marB="5959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32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kern="1200" dirty="0"/>
                        <a:t>耦合方式</a:t>
                      </a:r>
                      <a:endParaRPr lang="zh-CN" altLang="zh-CN" sz="20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9201" marR="119201" marT="59598" marB="5959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000" kern="1200" dirty="0"/>
                        <a:t>交</a:t>
                      </a:r>
                      <a:r>
                        <a:rPr lang="en-US" altLang="zh-CN" sz="2000" kern="1200" dirty="0"/>
                        <a:t>/</a:t>
                      </a:r>
                      <a:r>
                        <a:rPr lang="zh-CN" altLang="en-US" sz="2000" kern="1200" dirty="0"/>
                        <a:t>直</a:t>
                      </a:r>
                      <a:r>
                        <a:rPr lang="zh-CN" altLang="zh-CN" sz="2000" kern="1200" dirty="0"/>
                        <a:t>流耦合</a:t>
                      </a:r>
                      <a:endParaRPr lang="zh-CN" altLang="zh-CN" sz="20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9201" marR="119201" marT="59598" marB="5959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32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000" kern="1200" dirty="0"/>
                        <a:t>偏置</a:t>
                      </a:r>
                      <a:r>
                        <a:rPr lang="zh-CN" altLang="en-US" sz="2000" kern="1200" dirty="0"/>
                        <a:t>方式</a:t>
                      </a:r>
                      <a:endParaRPr lang="zh-CN" altLang="zh-CN" sz="2000" b="0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9201" marR="119201" marT="59598" marB="5959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000" kern="1200" dirty="0"/>
                        <a:t>内</a:t>
                      </a:r>
                      <a:r>
                        <a:rPr lang="zh-CN" altLang="en-US" sz="2000" kern="1200" dirty="0"/>
                        <a:t>偏</a:t>
                      </a:r>
                      <a:r>
                        <a:rPr lang="zh-CN" altLang="zh-CN" sz="2000" kern="1200" dirty="0"/>
                        <a:t>置</a:t>
                      </a:r>
                      <a:endParaRPr lang="zh-CN" altLang="zh-CN" sz="2000" b="0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9201" marR="119201" marT="59598" marB="5959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32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</a:rPr>
                        <a:t>电源</a:t>
                      </a:r>
                      <a:endParaRPr lang="zh-CN" altLang="zh-CN" sz="20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9201" marR="119201" marT="59598" marB="5959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</a:rPr>
                        <a:t>3.3/1.8V</a:t>
                      </a:r>
                      <a:endParaRPr lang="zh-CN" altLang="zh-CN" sz="20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9201" marR="119201" marT="59598" marB="59598"/>
                </a:tc>
                <a:extLst>
                  <a:ext uri="{0D108BD9-81ED-4DB2-BD59-A6C34878D82A}">
                    <a16:rowId xmlns:a16="http://schemas.microsoft.com/office/drawing/2014/main" val="519663645"/>
                  </a:ext>
                </a:extLst>
              </a:tr>
            </a:tbl>
          </a:graphicData>
        </a:graphic>
      </p:graphicFrame>
      <p:sp>
        <p:nvSpPr>
          <p:cNvPr id="5" name="椭圆 4">
            <a:extLst>
              <a:ext uri="{FF2B5EF4-FFF2-40B4-BE49-F238E27FC236}">
                <a16:creationId xmlns:a16="http://schemas.microsoft.com/office/drawing/2014/main" id="{7D41A1E7-CECB-4B6C-80B7-F40D97328432}"/>
              </a:ext>
            </a:extLst>
          </p:cNvPr>
          <p:cNvSpPr/>
          <p:nvPr/>
        </p:nvSpPr>
        <p:spPr>
          <a:xfrm>
            <a:off x="8621712" y="3025775"/>
            <a:ext cx="1512888" cy="936625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u="none" dirty="0">
                <a:latin typeface="宋体" panose="02010600030101010101" pitchFamily="2" charset="-122"/>
                <a:ea typeface="宋体" panose="02010600030101010101" pitchFamily="2" charset="-122"/>
              </a:rPr>
              <a:t>噪声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73B74C8-3223-4616-BD96-5B02B7074851}"/>
              </a:ext>
            </a:extLst>
          </p:cNvPr>
          <p:cNvSpPr/>
          <p:nvPr/>
        </p:nvSpPr>
        <p:spPr>
          <a:xfrm>
            <a:off x="6640512" y="3482975"/>
            <a:ext cx="1512887" cy="936625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u="none" dirty="0">
                <a:latin typeface="宋体" panose="02010600030101010101" pitchFamily="2" charset="-122"/>
                <a:ea typeface="宋体" panose="02010600030101010101" pitchFamily="2" charset="-122"/>
              </a:rPr>
              <a:t>线性</a:t>
            </a:r>
            <a:endParaRPr lang="en-US" altLang="zh-CN" u="none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defRPr/>
            </a:pPr>
            <a:r>
              <a:rPr lang="zh-CN" altLang="en-US" u="none" dirty="0">
                <a:latin typeface="宋体" panose="02010600030101010101" pitchFamily="2" charset="-122"/>
                <a:ea typeface="宋体" panose="02010600030101010101" pitchFamily="2" charset="-122"/>
              </a:rPr>
              <a:t>范围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FE45279-1B69-4583-BB28-F3902F4D48D7}"/>
              </a:ext>
            </a:extLst>
          </p:cNvPr>
          <p:cNvSpPr/>
          <p:nvPr/>
        </p:nvSpPr>
        <p:spPr>
          <a:xfrm>
            <a:off x="10526712" y="2339975"/>
            <a:ext cx="1511300" cy="936625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u="none" dirty="0">
                <a:latin typeface="宋体" panose="02010600030101010101" pitchFamily="2" charset="-122"/>
                <a:ea typeface="宋体" panose="02010600030101010101" pitchFamily="2" charset="-122"/>
              </a:rPr>
              <a:t>功耗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5A0C8FA2-B097-4EFE-90FF-30DA63120C82}"/>
              </a:ext>
            </a:extLst>
          </p:cNvPr>
          <p:cNvCxnSpPr>
            <a:cxnSpLocks/>
            <a:stCxn id="5" idx="4"/>
            <a:endCxn id="12" idx="0"/>
          </p:cNvCxnSpPr>
          <p:nvPr/>
        </p:nvCxnSpPr>
        <p:spPr>
          <a:xfrm flipH="1">
            <a:off x="9149556" y="3962400"/>
            <a:ext cx="228600" cy="58737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2F4636B3-E5F5-4706-B6B6-AB1A6929B2BA}"/>
              </a:ext>
            </a:extLst>
          </p:cNvPr>
          <p:cNvCxnSpPr>
            <a:cxnSpLocks/>
          </p:cNvCxnSpPr>
          <p:nvPr/>
        </p:nvCxnSpPr>
        <p:spPr>
          <a:xfrm flipH="1" flipV="1">
            <a:off x="9993312" y="3711575"/>
            <a:ext cx="609600" cy="3048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459466D-674B-4386-8B8B-D09049D42E97}"/>
              </a:ext>
            </a:extLst>
          </p:cNvPr>
          <p:cNvCxnSpPr>
            <a:cxnSpLocks/>
            <a:stCxn id="6" idx="6"/>
          </p:cNvCxnSpPr>
          <p:nvPr/>
        </p:nvCxnSpPr>
        <p:spPr>
          <a:xfrm flipV="1">
            <a:off x="8153399" y="3635375"/>
            <a:ext cx="554038" cy="31591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0496B85A-8F76-078D-56D9-21BF0EC81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2449" y="5715000"/>
            <a:ext cx="2242089" cy="49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kumimoji="1" lang="en-US" altLang="zh-CN" u="none" dirty="0">
                <a:solidFill>
                  <a:srgbClr val="FF0000"/>
                </a:solidFill>
                <a:ea typeface="思源黑体 CN Light"/>
                <a:cs typeface="Times New Roman" panose="02020603050405020304" pitchFamily="18" charset="0"/>
              </a:rPr>
              <a:t>Trade-off </a:t>
            </a:r>
            <a:r>
              <a:rPr kumimoji="1" lang="zh-CN" altLang="en-US" u="none" dirty="0">
                <a:solidFill>
                  <a:srgbClr val="FF0000"/>
                </a:solidFill>
                <a:ea typeface="思源黑体 CN Light"/>
                <a:cs typeface="Times New Roman" panose="02020603050405020304" pitchFamily="18" charset="0"/>
              </a:rPr>
              <a:t>此消彼长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5CA24F1-B4F4-342E-1868-DA3DE44B9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400" smtClean="0">
                <a:solidFill>
                  <a:srgbClr val="003399"/>
                </a:solidFill>
                <a:latin typeface="Arial" panose="020B0604020202020204" pitchFamily="34" charset="0"/>
              </a:rPr>
              <a:pPr algn="r"/>
              <a:t>6</a:t>
            </a:fld>
            <a:endParaRPr lang="en-US" altLang="zh-CN" sz="1400" u="none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D39DCE3B-67CC-226A-1004-B1160BDF644D}"/>
              </a:ext>
            </a:extLst>
          </p:cNvPr>
          <p:cNvSpPr/>
          <p:nvPr/>
        </p:nvSpPr>
        <p:spPr>
          <a:xfrm>
            <a:off x="8393112" y="4549775"/>
            <a:ext cx="1512888" cy="936625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u="none" dirty="0">
                <a:latin typeface="宋体" panose="02010600030101010101" pitchFamily="2" charset="-122"/>
                <a:ea typeface="宋体" panose="02010600030101010101" pitchFamily="2" charset="-122"/>
              </a:rPr>
              <a:t>转换</a:t>
            </a:r>
            <a:endParaRPr lang="en-US" altLang="zh-CN" u="none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defRPr/>
            </a:pPr>
            <a:r>
              <a:rPr lang="zh-CN" altLang="en-US" u="none" dirty="0">
                <a:latin typeface="宋体" panose="02010600030101010101" pitchFamily="2" charset="-122"/>
                <a:ea typeface="宋体" panose="02010600030101010101" pitchFamily="2" charset="-122"/>
              </a:rPr>
              <a:t>增益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E9511FB-FE76-D8E3-B95E-0117A72D15A8}"/>
              </a:ext>
            </a:extLst>
          </p:cNvPr>
          <p:cNvSpPr/>
          <p:nvPr/>
        </p:nvSpPr>
        <p:spPr>
          <a:xfrm>
            <a:off x="10526712" y="3863975"/>
            <a:ext cx="1512888" cy="936625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u="none" dirty="0">
                <a:latin typeface="宋体" panose="02010600030101010101" pitchFamily="2" charset="-122"/>
                <a:ea typeface="宋体" panose="02010600030101010101" pitchFamily="2" charset="-122"/>
              </a:rPr>
              <a:t>面积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C441DC8-2EC4-6DED-4F85-F3AD16545D48}"/>
              </a:ext>
            </a:extLst>
          </p:cNvPr>
          <p:cNvSpPr/>
          <p:nvPr/>
        </p:nvSpPr>
        <p:spPr>
          <a:xfrm>
            <a:off x="9002712" y="1501775"/>
            <a:ext cx="1512888" cy="936625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u="none" dirty="0">
                <a:latin typeface="宋体" panose="02010600030101010101" pitchFamily="2" charset="-122"/>
                <a:ea typeface="宋体" panose="02010600030101010101" pitchFamily="2" charset="-122"/>
              </a:rPr>
              <a:t>线性度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AB243D0-CF72-F3D0-A6C8-8C76BDE2DC86}"/>
              </a:ext>
            </a:extLst>
          </p:cNvPr>
          <p:cNvSpPr/>
          <p:nvPr/>
        </p:nvSpPr>
        <p:spPr>
          <a:xfrm>
            <a:off x="7021512" y="1806575"/>
            <a:ext cx="1512888" cy="936625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u="none" dirty="0">
                <a:latin typeface="宋体" panose="02010600030101010101" pitchFamily="2" charset="-122"/>
                <a:ea typeface="宋体" panose="02010600030101010101" pitchFamily="2" charset="-122"/>
              </a:rPr>
              <a:t>双极性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0176E29D-299D-3A8F-E4AB-CE98036D7C7B}"/>
              </a:ext>
            </a:extLst>
          </p:cNvPr>
          <p:cNvCxnSpPr>
            <a:cxnSpLocks/>
          </p:cNvCxnSpPr>
          <p:nvPr/>
        </p:nvCxnSpPr>
        <p:spPr>
          <a:xfrm flipV="1">
            <a:off x="7707312" y="2187575"/>
            <a:ext cx="1371600" cy="130651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BBDA0025-A78B-6F1B-97E0-550E06836F9B}"/>
              </a:ext>
            </a:extLst>
          </p:cNvPr>
          <p:cNvCxnSpPr>
            <a:cxnSpLocks/>
          </p:cNvCxnSpPr>
          <p:nvPr/>
        </p:nvCxnSpPr>
        <p:spPr>
          <a:xfrm flipV="1">
            <a:off x="9993312" y="2949575"/>
            <a:ext cx="554038" cy="31591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64DB2118-F793-A315-4396-D0ADE3583F6F}"/>
              </a:ext>
            </a:extLst>
          </p:cNvPr>
          <p:cNvCxnSpPr>
            <a:cxnSpLocks/>
            <a:stCxn id="15" idx="3"/>
          </p:cNvCxnSpPr>
          <p:nvPr/>
        </p:nvCxnSpPr>
        <p:spPr>
          <a:xfrm flipH="1">
            <a:off x="7173912" y="2606034"/>
            <a:ext cx="69157" cy="88805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F3234AB7-10F6-DAD4-FFEB-5EC644F07A86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8316912" y="1970088"/>
            <a:ext cx="68580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FA2F018D-A073-8704-FD05-2EFE3B03DD75}"/>
              </a:ext>
            </a:extLst>
          </p:cNvPr>
          <p:cNvCxnSpPr>
            <a:cxnSpLocks/>
            <a:stCxn id="6" idx="4"/>
            <a:endCxn id="12" idx="2"/>
          </p:cNvCxnSpPr>
          <p:nvPr/>
        </p:nvCxnSpPr>
        <p:spPr>
          <a:xfrm>
            <a:off x="7396956" y="4419600"/>
            <a:ext cx="996156" cy="59848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9B009C09-E823-8882-F9F1-57AA4B30ACD1}"/>
              </a:ext>
            </a:extLst>
          </p:cNvPr>
          <p:cNvCxnSpPr>
            <a:cxnSpLocks/>
            <a:stCxn id="7" idx="3"/>
          </p:cNvCxnSpPr>
          <p:nvPr/>
        </p:nvCxnSpPr>
        <p:spPr>
          <a:xfrm flipH="1">
            <a:off x="9917112" y="3139434"/>
            <a:ext cx="830925" cy="176911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2D1D3420-BE66-9E48-D7CA-04D744CE1EF4}"/>
              </a:ext>
            </a:extLst>
          </p:cNvPr>
          <p:cNvCxnSpPr>
            <a:cxnSpLocks/>
            <a:endCxn id="14" idx="4"/>
          </p:cNvCxnSpPr>
          <p:nvPr/>
        </p:nvCxnSpPr>
        <p:spPr>
          <a:xfrm flipV="1">
            <a:off x="9383712" y="2438400"/>
            <a:ext cx="375444" cy="59848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014850-4885-445E-A0EE-7138F322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2514600" cy="762000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芯片结构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909523F-2804-4CFE-B9A8-B6D55EA54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/>
            <a:fld id="{9A0DB2DC-4C9A-4742-B13C-FB6460FD3503}" type="slidenum">
              <a:rPr lang="en-US" altLang="zh-CN" sz="1400">
                <a:solidFill>
                  <a:srgbClr val="003399"/>
                </a:solidFill>
                <a:latin typeface="Arial" panose="020B0604020202020204" pitchFamily="34" charset="0"/>
              </a:rPr>
              <a:t>7</a:t>
            </a:fld>
            <a:endParaRPr lang="en-US" altLang="zh-CN" sz="1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6" name="文本框 4">
            <a:extLst>
              <a:ext uri="{FF2B5EF4-FFF2-40B4-BE49-F238E27FC236}">
                <a16:creationId xmlns:a16="http://schemas.microsoft.com/office/drawing/2014/main" id="{798C1604-6F6A-2CCE-8C16-7F3BFC260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6800"/>
            <a:ext cx="3352800" cy="461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800" u="none" dirty="0">
                <a:solidFill>
                  <a:srgbClr val="003399"/>
                </a:solidFill>
              </a:rPr>
              <a:t>1.</a:t>
            </a:r>
            <a:r>
              <a:rPr lang="zh-CN" altLang="en-US" sz="1800" u="none" dirty="0">
                <a:solidFill>
                  <a:srgbClr val="003399"/>
                </a:solidFill>
              </a:rPr>
              <a:t>单通道</a:t>
            </a:r>
            <a:endParaRPr lang="en-US" altLang="zh-CN" sz="1800" u="none" dirty="0">
              <a:solidFill>
                <a:srgbClr val="003399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800" u="none" dirty="0" err="1">
                <a:solidFill>
                  <a:srgbClr val="003399"/>
                </a:solidFill>
              </a:rPr>
              <a:t>CSA+slow</a:t>
            </a:r>
            <a:r>
              <a:rPr lang="en-US" altLang="zh-CN" sz="1800" u="none" dirty="0">
                <a:solidFill>
                  <a:srgbClr val="003399"/>
                </a:solidFill>
              </a:rPr>
              <a:t> </a:t>
            </a:r>
            <a:r>
              <a:rPr lang="en-US" altLang="zh-CN" sz="1800" u="none" dirty="0" err="1">
                <a:solidFill>
                  <a:srgbClr val="003399"/>
                </a:solidFill>
              </a:rPr>
              <a:t>shaper+PDH</a:t>
            </a:r>
            <a:r>
              <a:rPr lang="zh-CN" altLang="en-US" sz="1800" u="none" dirty="0">
                <a:solidFill>
                  <a:srgbClr val="003399"/>
                </a:solidFill>
              </a:rPr>
              <a:t>（能量）</a:t>
            </a:r>
            <a:r>
              <a:rPr lang="en-US" altLang="zh-CN" sz="1800" u="none" dirty="0" err="1">
                <a:solidFill>
                  <a:srgbClr val="003399"/>
                </a:solidFill>
              </a:rPr>
              <a:t>CSA+fast</a:t>
            </a:r>
            <a:r>
              <a:rPr lang="en-US" altLang="zh-CN" sz="1800" u="none" dirty="0">
                <a:solidFill>
                  <a:srgbClr val="003399"/>
                </a:solidFill>
              </a:rPr>
              <a:t> </a:t>
            </a:r>
            <a:r>
              <a:rPr lang="en-US" altLang="zh-CN" sz="1800" u="none" dirty="0" err="1">
                <a:solidFill>
                  <a:srgbClr val="003399"/>
                </a:solidFill>
              </a:rPr>
              <a:t>shaper+Discri</a:t>
            </a:r>
            <a:r>
              <a:rPr lang="en-US" altLang="zh-CN" sz="1800" u="none" dirty="0">
                <a:solidFill>
                  <a:srgbClr val="003399"/>
                </a:solidFill>
              </a:rPr>
              <a:t>.</a:t>
            </a:r>
            <a:r>
              <a:rPr lang="zh-CN" altLang="en-US" sz="1800" u="none" dirty="0">
                <a:solidFill>
                  <a:srgbClr val="003399"/>
                </a:solidFill>
              </a:rPr>
              <a:t>（时间）</a:t>
            </a:r>
            <a:endParaRPr lang="en-US" altLang="zh-CN" sz="1800" u="none" dirty="0">
              <a:solidFill>
                <a:srgbClr val="003399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800" u="none" dirty="0">
                <a:solidFill>
                  <a:srgbClr val="003399"/>
                </a:solidFill>
              </a:rPr>
              <a:t>2.</a:t>
            </a:r>
            <a:r>
              <a:rPr lang="zh-CN" altLang="en-US" sz="1800" u="none" dirty="0">
                <a:solidFill>
                  <a:srgbClr val="003399"/>
                </a:solidFill>
              </a:rPr>
              <a:t>数字模块</a:t>
            </a:r>
            <a:endParaRPr lang="en-US" altLang="zh-CN" sz="1800" u="none" dirty="0">
              <a:solidFill>
                <a:srgbClr val="003399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u="none" dirty="0">
                <a:solidFill>
                  <a:srgbClr val="003399"/>
                </a:solidFill>
              </a:rPr>
              <a:t>通道地址编码</a:t>
            </a:r>
            <a:endParaRPr lang="en-US" altLang="zh-CN" sz="1800" u="none" dirty="0">
              <a:solidFill>
                <a:srgbClr val="003399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u="none" dirty="0">
                <a:solidFill>
                  <a:srgbClr val="003399"/>
                </a:solidFill>
              </a:rPr>
              <a:t>选通峰保电压输出</a:t>
            </a:r>
            <a:endParaRPr lang="en-US" altLang="zh-CN" sz="1800" u="none" dirty="0">
              <a:solidFill>
                <a:srgbClr val="003399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u="none" dirty="0">
                <a:solidFill>
                  <a:srgbClr val="003399"/>
                </a:solidFill>
              </a:rPr>
              <a:t>复位</a:t>
            </a:r>
            <a:r>
              <a:rPr lang="en-US" altLang="zh-CN" sz="1800" u="none" dirty="0">
                <a:solidFill>
                  <a:srgbClr val="003399"/>
                </a:solidFill>
              </a:rPr>
              <a:t>PDH</a:t>
            </a:r>
            <a:r>
              <a:rPr lang="zh-CN" altLang="en-US" sz="1800" u="none" dirty="0">
                <a:solidFill>
                  <a:srgbClr val="003399"/>
                </a:solidFill>
              </a:rPr>
              <a:t>中保持电容</a:t>
            </a:r>
            <a:endParaRPr lang="en-US" altLang="zh-CN" sz="1800" u="none" dirty="0">
              <a:solidFill>
                <a:srgbClr val="003399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800" u="none" dirty="0">
                <a:solidFill>
                  <a:srgbClr val="003399"/>
                </a:solidFill>
              </a:rPr>
              <a:t>3.LDO</a:t>
            </a:r>
            <a:r>
              <a:rPr lang="zh-CN" altLang="en-US" sz="1800" u="none" dirty="0">
                <a:solidFill>
                  <a:srgbClr val="003399"/>
                </a:solidFill>
              </a:rPr>
              <a:t>：片上产生模拟电源，提高电源噪声抑制能力。</a:t>
            </a:r>
            <a:endParaRPr lang="en-US" altLang="zh-CN" sz="1800" u="none" dirty="0">
              <a:solidFill>
                <a:srgbClr val="003399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800" u="none" dirty="0">
                <a:solidFill>
                  <a:srgbClr val="003399"/>
                </a:solidFill>
              </a:rPr>
              <a:t>4.</a:t>
            </a:r>
            <a:r>
              <a:rPr lang="zh-CN" altLang="en-US" sz="1800" u="none" dirty="0">
                <a:solidFill>
                  <a:srgbClr val="003399"/>
                </a:solidFill>
              </a:rPr>
              <a:t>基准和偏置电压：内置，便于探测器板级系统的设计。</a:t>
            </a:r>
          </a:p>
        </p:txBody>
      </p: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2B6258A6-B944-ADB4-324C-49419DA29F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97384"/>
              </p:ext>
            </p:extLst>
          </p:nvPr>
        </p:nvGraphicFramePr>
        <p:xfrm>
          <a:off x="3429000" y="533400"/>
          <a:ext cx="8629650" cy="5488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9334837" imgH="5937294" progId="Visio.Drawing.15">
                  <p:embed/>
                </p:oleObj>
              </mc:Choice>
              <mc:Fallback>
                <p:oleObj name="Visio" r:id="rId2" imgW="9334837" imgH="5937294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29000" y="533400"/>
                        <a:ext cx="8629650" cy="54889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5A453D1D-C71E-F886-0FB4-368CF8D88719}"/>
              </a:ext>
            </a:extLst>
          </p:cNvPr>
          <p:cNvSpPr txBox="1"/>
          <p:nvPr/>
        </p:nvSpPr>
        <p:spPr>
          <a:xfrm>
            <a:off x="2895600" y="6172200"/>
            <a:ext cx="8305800" cy="495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u="none" dirty="0">
                <a:solidFill>
                  <a:srgbClr val="003399"/>
                </a:solidFill>
              </a:rPr>
              <a:t>读出方式：事件</a:t>
            </a:r>
            <a:r>
              <a:rPr lang="en-US" altLang="zh-CN" sz="2000" u="none" dirty="0">
                <a:solidFill>
                  <a:srgbClr val="003399"/>
                </a:solidFill>
              </a:rPr>
              <a:t>/</a:t>
            </a:r>
            <a:r>
              <a:rPr lang="zh-CN" altLang="en-US" sz="2000" u="none" dirty="0">
                <a:solidFill>
                  <a:srgbClr val="003399"/>
                </a:solidFill>
              </a:rPr>
              <a:t>事例触发，并串转换，降低功耗。减少芯片管脚数量。</a:t>
            </a:r>
            <a:endParaRPr lang="en-US" altLang="zh-CN" sz="2000" u="none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57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BB0344-2883-4349-AAA8-78A427DD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81000"/>
            <a:ext cx="10363200" cy="1325563"/>
          </a:xfrm>
        </p:spPr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读出时序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76A7797-030D-4A6C-AB94-DC33D7DE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/>
            <a:fld id="{9A0DB2DC-4C9A-4742-B13C-FB6460FD3503}" type="slidenum">
              <a:rPr lang="en-US" altLang="zh-CN" sz="1400">
                <a:solidFill>
                  <a:srgbClr val="003399"/>
                </a:solidFill>
                <a:latin typeface="Arial" panose="020B0604020202020204" pitchFamily="34" charset="0"/>
              </a:rPr>
              <a:t>8</a:t>
            </a:fld>
            <a:endParaRPr lang="en-US" altLang="zh-CN" sz="1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7BEBB2D2-357E-F106-0BD6-B0C606700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886200"/>
            <a:ext cx="5105400" cy="28956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33CC"/>
                </a:solidFill>
              </a:rPr>
              <a:t>事件驱动读出方式</a:t>
            </a:r>
            <a:endParaRPr lang="en-US" altLang="zh-CN" dirty="0">
              <a:solidFill>
                <a:srgbClr val="0033CC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solidFill>
                  <a:srgbClr val="0033CC"/>
                </a:solidFill>
              </a:rPr>
              <a:t>通道地址编码输出（</a:t>
            </a:r>
            <a:r>
              <a:rPr lang="zh-CN" altLang="en-US" b="1" dirty="0">
                <a:solidFill>
                  <a:srgbClr val="0033CC"/>
                </a:solidFill>
              </a:rPr>
              <a:t>两种</a:t>
            </a:r>
            <a:r>
              <a:rPr lang="zh-CN" altLang="en-US" dirty="0">
                <a:solidFill>
                  <a:srgbClr val="0033CC"/>
                </a:solidFill>
              </a:rPr>
              <a:t>编码方式）</a:t>
            </a:r>
            <a:endParaRPr lang="en-US" altLang="zh-CN" dirty="0">
              <a:solidFill>
                <a:srgbClr val="0033CC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solidFill>
                  <a:srgbClr val="0033CC"/>
                </a:solidFill>
              </a:rPr>
              <a:t>多路选通器控制</a:t>
            </a:r>
            <a:endParaRPr lang="en-US" altLang="zh-CN" dirty="0">
              <a:solidFill>
                <a:srgbClr val="0033CC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solidFill>
                  <a:srgbClr val="0033CC"/>
                </a:solidFill>
              </a:rPr>
              <a:t>峰保复位</a:t>
            </a:r>
            <a:endParaRPr lang="en-US" altLang="zh-CN" dirty="0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0033CC"/>
                </a:solidFill>
              </a:rPr>
              <a:t>增加数据传输效率</a:t>
            </a:r>
            <a:endParaRPr lang="en-US" altLang="zh-CN" dirty="0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0033CC"/>
                </a:solidFill>
              </a:rPr>
              <a:t>减少管脚数量</a:t>
            </a:r>
            <a:endParaRPr lang="en-US" altLang="zh-CN" dirty="0">
              <a:solidFill>
                <a:srgbClr val="0033CC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1244DAE-799E-F735-CE03-8E52C9D59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906"/>
          <a:stretch/>
        </p:blipFill>
        <p:spPr>
          <a:xfrm>
            <a:off x="-25400" y="1447800"/>
            <a:ext cx="5342467" cy="2345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826DA5E-F8A8-30DC-CEF5-28A84AB4B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676400"/>
            <a:ext cx="6619685" cy="50292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DD036EF-849D-A282-C348-7010C8915CD4}"/>
              </a:ext>
            </a:extLst>
          </p:cNvPr>
          <p:cNvSpPr txBox="1"/>
          <p:nvPr/>
        </p:nvSpPr>
        <p:spPr>
          <a:xfrm rot="16200000">
            <a:off x="6213921" y="415480"/>
            <a:ext cx="492443" cy="16426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u="none" dirty="0"/>
              <a:t>Trigger</a:t>
            </a:r>
            <a:r>
              <a:rPr lang="zh-CN" altLang="en-US" u="none" dirty="0"/>
              <a:t>下降沿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88B75D11-CFAF-F6D4-32D0-D940C0B7D0A2}"/>
              </a:ext>
            </a:extLst>
          </p:cNvPr>
          <p:cNvCxnSpPr>
            <a:cxnSpLocks/>
          </p:cNvCxnSpPr>
          <p:nvPr/>
        </p:nvCxnSpPr>
        <p:spPr>
          <a:xfrm>
            <a:off x="7010400" y="1371600"/>
            <a:ext cx="271082" cy="380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467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32DCAB-3010-4B03-B5B3-F086D5FAD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467" y="76200"/>
            <a:ext cx="10058400" cy="1325563"/>
          </a:xfrm>
        </p:spPr>
        <p:txBody>
          <a:bodyPr/>
          <a:lstStyle/>
          <a:p>
            <a:r>
              <a:rPr lang="zh-CN" altLang="en-US" sz="3200" dirty="0"/>
              <a:t>单通道电路结构</a:t>
            </a:r>
          </a:p>
        </p:txBody>
      </p:sp>
      <p:sp>
        <p:nvSpPr>
          <p:cNvPr id="22" name="灯片编号占位符 21">
            <a:extLst>
              <a:ext uri="{FF2B5EF4-FFF2-40B4-BE49-F238E27FC236}">
                <a16:creationId xmlns:a16="http://schemas.microsoft.com/office/drawing/2014/main" id="{EE186505-2BE0-4217-B8AC-A175E65E4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/>
            <a:fld id="{9A0DB2DC-4C9A-4742-B13C-FB6460FD3503}" type="slidenum">
              <a:rPr lang="en-US" altLang="zh-CN" sz="1400">
                <a:solidFill>
                  <a:srgbClr val="003399"/>
                </a:solidFill>
                <a:latin typeface="Arial" panose="020B0604020202020204" pitchFamily="34" charset="0"/>
              </a:rPr>
              <a:t>9</a:t>
            </a:fld>
            <a:endParaRPr lang="en-US" altLang="zh-CN" sz="1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3" name="AutoShape 25">
            <a:extLst>
              <a:ext uri="{FF2B5EF4-FFF2-40B4-BE49-F238E27FC236}">
                <a16:creationId xmlns:a16="http://schemas.microsoft.com/office/drawing/2014/main" id="{F0A9E287-726B-4B87-B985-1F374FD3C1A5}"/>
              </a:ext>
            </a:extLst>
          </p:cNvPr>
          <p:cNvSpPr/>
          <p:nvPr/>
        </p:nvSpPr>
        <p:spPr bwMode="auto">
          <a:xfrm>
            <a:off x="533400" y="4572000"/>
            <a:ext cx="4724400" cy="17745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marL="457200" indent="-457200" algn="just" rtl="0" eaLnBrk="1" hangingPunct="0">
              <a:lnSpc>
                <a:spcPct val="150000"/>
              </a:lnSpc>
              <a:buAutoNum type="arabicPeriod"/>
              <a:defRPr/>
            </a:pPr>
            <a:r>
              <a:rPr kumimoji="1" lang="en-US" altLang="zh-CN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CSA</a:t>
            </a:r>
          </a:p>
          <a:p>
            <a:pPr marL="342900" indent="-342900" algn="just" rtl="0" eaLnBrk="1" hangingPunct="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1" lang="zh-CN" altLang="en-US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反馈电容可调</a:t>
            </a:r>
            <a:r>
              <a:rPr kumimoji="1" lang="en-US" altLang="zh-CN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</a:t>
            </a:r>
            <a:r>
              <a:rPr kumimoji="1" lang="zh-CN" altLang="en-US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增益可调</a:t>
            </a:r>
            <a:endParaRPr kumimoji="1" lang="en-US" altLang="zh-CN" sz="2000" b="0" u="none" dirty="0">
              <a:solidFill>
                <a:srgbClr val="2F5597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  <a:sym typeface="Wingdings" panose="05000000000000000000" pitchFamily="2" charset="2"/>
            </a:endParaRPr>
          </a:p>
          <a:p>
            <a:pPr marL="342900" indent="-342900" algn="just" rtl="0" eaLnBrk="1" hangingPunct="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1" lang="zh-CN" altLang="en-US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增大</a:t>
            </a:r>
            <a:r>
              <a:rPr kumimoji="1" lang="en-US" altLang="zh-CN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RESCSA</a:t>
            </a:r>
            <a:r>
              <a:rPr kumimoji="1" lang="zh-CN" altLang="en-US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补偿泄露电流</a:t>
            </a:r>
            <a:endParaRPr kumimoji="1" lang="en-US" altLang="zh-CN" sz="2000" b="0" u="none" dirty="0">
              <a:solidFill>
                <a:srgbClr val="2F5597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algn="just" rtl="0" eaLnBrk="1" hangingPunct="0">
              <a:lnSpc>
                <a:spcPct val="150000"/>
              </a:lnSpc>
              <a:defRPr/>
            </a:pPr>
            <a:r>
              <a:rPr kumimoji="1" lang="en-US" altLang="zh-CN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2. PZC</a:t>
            </a:r>
            <a:r>
              <a:rPr kumimoji="1" lang="zh-CN" altLang="en-US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：消除</a:t>
            </a:r>
            <a:r>
              <a:rPr kumimoji="1" lang="en-US" altLang="zh-CN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shaper</a:t>
            </a:r>
            <a:r>
              <a:rPr kumimoji="1" lang="zh-CN" altLang="en-US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波形的过冲，</a:t>
            </a:r>
            <a:r>
              <a:rPr kumimoji="1" lang="en-US" altLang="zh-CN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MOS</a:t>
            </a:r>
            <a:r>
              <a:rPr kumimoji="1" lang="zh-CN" altLang="en-US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电阻</a:t>
            </a:r>
            <a:endParaRPr kumimoji="1" lang="en-US" altLang="zh-CN" sz="2000" b="0" u="none" dirty="0">
              <a:solidFill>
                <a:srgbClr val="2F5597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63AF4C46-9F90-134E-B138-7747B0172E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645838"/>
              </p:ext>
            </p:extLst>
          </p:nvPr>
        </p:nvGraphicFramePr>
        <p:xfrm>
          <a:off x="25400" y="1066800"/>
          <a:ext cx="11937427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11017254" imgH="2813094" progId="Visio.Drawing.15">
                  <p:embed/>
                </p:oleObj>
              </mc:Choice>
              <mc:Fallback>
                <p:oleObj name="Visio" r:id="rId2" imgW="11017254" imgH="2813094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400" y="1066800"/>
                        <a:ext cx="11937427" cy="304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椭圆 6">
            <a:extLst>
              <a:ext uri="{FF2B5EF4-FFF2-40B4-BE49-F238E27FC236}">
                <a16:creationId xmlns:a16="http://schemas.microsoft.com/office/drawing/2014/main" id="{9A44FB3A-9130-9E70-E04D-E398DACFAA5D}"/>
              </a:ext>
            </a:extLst>
          </p:cNvPr>
          <p:cNvSpPr/>
          <p:nvPr/>
        </p:nvSpPr>
        <p:spPr>
          <a:xfrm>
            <a:off x="762000" y="1752600"/>
            <a:ext cx="8382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080F60B-5876-620B-5567-E8502BC3A6AC}"/>
              </a:ext>
            </a:extLst>
          </p:cNvPr>
          <p:cNvSpPr txBox="1"/>
          <p:nvPr/>
        </p:nvSpPr>
        <p:spPr>
          <a:xfrm>
            <a:off x="5638800" y="4648200"/>
            <a:ext cx="5952066" cy="1866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eaLnBrk="1" hangingPunct="0">
              <a:lnSpc>
                <a:spcPct val="150000"/>
              </a:lnSpc>
              <a:defRPr/>
            </a:pPr>
            <a:r>
              <a:rPr kumimoji="1" lang="en-US" altLang="zh-CN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3. </a:t>
            </a:r>
            <a:r>
              <a:rPr kumimoji="1" lang="zh-CN" altLang="en-US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基于差分放大器的</a:t>
            </a:r>
            <a:r>
              <a:rPr kumimoji="1" lang="en-US" altLang="zh-CN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shaper</a:t>
            </a:r>
            <a:r>
              <a:rPr kumimoji="1" lang="zh-CN" altLang="en-US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电路</a:t>
            </a:r>
            <a:endParaRPr kumimoji="1" lang="en-US" altLang="zh-CN" sz="2000" b="0" u="none" dirty="0">
              <a:solidFill>
                <a:srgbClr val="2F5597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indent="-342900" algn="just" rtl="0" eaLnBrk="1" hangingPunct="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1" lang="zh-CN" altLang="en-US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补偿探测器的泄漏电流（</a:t>
            </a:r>
            <a:r>
              <a:rPr kumimoji="1" lang="en-US" altLang="zh-CN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&lt;500pA</a:t>
            </a:r>
            <a:r>
              <a:rPr kumimoji="1" lang="zh-CN" altLang="en-US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）</a:t>
            </a:r>
            <a:endParaRPr kumimoji="1" lang="en-US" altLang="zh-CN" sz="2000" b="0" u="none" dirty="0">
              <a:solidFill>
                <a:srgbClr val="2F5597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indent="-342900" algn="just" rtl="0" eaLnBrk="1" hangingPunct="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1" lang="zh-CN" altLang="en-US" sz="2000" b="0" u="none" dirty="0">
                <a:solidFill>
                  <a:srgbClr val="2F5597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双极性放大</a:t>
            </a:r>
            <a:endParaRPr kumimoji="1" lang="en-US" altLang="zh-CN" sz="2000" b="0" u="none" dirty="0">
              <a:solidFill>
                <a:srgbClr val="2F5597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indent="-342900" algn="just" rtl="0" eaLnBrk="1" hangingPunct="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1" lang="zh-CN" altLang="en-US" u="none" dirty="0">
                <a:solidFill>
                  <a:srgbClr val="2F5597"/>
                </a:solidFill>
                <a:latin typeface="宋体" panose="02010600030101010101" pitchFamily="2" charset="-122"/>
                <a:cs typeface="+mn-cs"/>
              </a:rPr>
              <a:t>成形时间可调</a:t>
            </a:r>
            <a:endParaRPr kumimoji="1" lang="en-US" altLang="zh-CN" sz="2000" b="0" u="none" dirty="0">
              <a:solidFill>
                <a:srgbClr val="2F5597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037174"/>
      </p:ext>
    </p:extLst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23082</TotalTime>
  <Words>900</Words>
  <Application>Microsoft Office PowerPoint</Application>
  <PresentationFormat>宽屏</PresentationFormat>
  <Paragraphs>220</Paragraphs>
  <Slides>24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黑体</vt:lpstr>
      <vt:lpstr>宋体</vt:lpstr>
      <vt:lpstr>Arial</vt:lpstr>
      <vt:lpstr>Calibri</vt:lpstr>
      <vt:lpstr>Calibri Light</vt:lpstr>
      <vt:lpstr>Cambria</vt:lpstr>
      <vt:lpstr>Times New Roman</vt:lpstr>
      <vt:lpstr>Wingdings</vt:lpstr>
      <vt:lpstr>默认设计模板</vt:lpstr>
      <vt:lpstr>Office 主题​​</vt:lpstr>
      <vt:lpstr>Microsoft Visio 绘图</vt:lpstr>
      <vt:lpstr>一种32通道地址触发前端读出ASIC设计</vt:lpstr>
      <vt:lpstr>内容安排</vt:lpstr>
      <vt:lpstr>像素型半导体探测器</vt:lpstr>
      <vt:lpstr>前端读出ASIC</vt:lpstr>
      <vt:lpstr>内容安排</vt:lpstr>
      <vt:lpstr>设计指标</vt:lpstr>
      <vt:lpstr>芯片结构</vt:lpstr>
      <vt:lpstr>读出时序</vt:lpstr>
      <vt:lpstr>单通道电路结构</vt:lpstr>
      <vt:lpstr>LDO电路结构</vt:lpstr>
      <vt:lpstr>内容安排</vt:lpstr>
      <vt:lpstr>芯片显微镜照片</vt:lpstr>
      <vt:lpstr>一. Shaper输出幅度 VS 输入电荷量</vt:lpstr>
      <vt:lpstr>二. ENC VS Cin</vt:lpstr>
      <vt:lpstr>二. ENC VS tp</vt:lpstr>
      <vt:lpstr>三. 数字功能测试</vt:lpstr>
      <vt:lpstr>三. 数字功能测试</vt:lpstr>
      <vt:lpstr>四. 能谱测试结果</vt:lpstr>
      <vt:lpstr>五. 片上LDO测试结果</vt:lpstr>
      <vt:lpstr>五. 片上LDO测试结果</vt:lpstr>
      <vt:lpstr>五. 片上LDO测试结果</vt:lpstr>
      <vt:lpstr>内容安排</vt:lpstr>
      <vt:lpstr>下一步工作</vt:lpstr>
      <vt:lpstr>一种32通道地址触发前端读出ASIC设计 Thanks for your attention!   ^︶^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jwq</dc:creator>
  <cp:lastModifiedBy>CREST</cp:lastModifiedBy>
  <cp:revision>1439</cp:revision>
  <cp:lastPrinted>2023-08-08T17:15:46Z</cp:lastPrinted>
  <dcterms:created xsi:type="dcterms:W3CDTF">2016-09-23T05:15:00Z</dcterms:created>
  <dcterms:modified xsi:type="dcterms:W3CDTF">2023-08-09T18:17:17Z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KSOProductBuildVer">
    <vt:lpwstr>2052-10.1.0.6393</vt:lpwstr>
  </property>
</Properties>
</file>