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664" r:id="rId3"/>
    <p:sldId id="579" r:id="rId4"/>
    <p:sldId id="667" r:id="rId5"/>
    <p:sldId id="682" r:id="rId6"/>
    <p:sldId id="665" r:id="rId7"/>
    <p:sldId id="668" r:id="rId8"/>
    <p:sldId id="683" r:id="rId9"/>
    <p:sldId id="670" r:id="rId10"/>
    <p:sldId id="671" r:id="rId11"/>
    <p:sldId id="672" r:id="rId12"/>
    <p:sldId id="673" r:id="rId13"/>
    <p:sldId id="674" r:id="rId14"/>
    <p:sldId id="684" r:id="rId15"/>
    <p:sldId id="681" r:id="rId16"/>
    <p:sldId id="678" r:id="rId17"/>
    <p:sldId id="679" r:id="rId18"/>
    <p:sldId id="680" r:id="rId19"/>
    <p:sldId id="388" r:id="rId20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66FF"/>
    <a:srgbClr val="FFFF99"/>
    <a:srgbClr val="EAEAEA"/>
    <a:srgbClr val="DDDDDD"/>
    <a:srgbClr val="CCECFF"/>
    <a:srgbClr val="FFFF66"/>
    <a:srgbClr val="CC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86435" autoAdjust="0"/>
  </p:normalViewPr>
  <p:slideViewPr>
    <p:cSldViewPr>
      <p:cViewPr varScale="1">
        <p:scale>
          <a:sx n="96" d="100"/>
          <a:sy n="96" d="100"/>
        </p:scale>
        <p:origin x="666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2A771-69E8-4391-8FF1-B0FE80E5A224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AFA73-F482-4923-904E-CD038A4626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83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91BE1-0C37-407B-AEB2-0478BDA525B4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5B9E2-9388-4D6E-A5F2-959E97307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02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8750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5BC7-851A-43AD-9DDE-C511D12F5B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7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732-AEEA-44D2-81B9-C10B29A1130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6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30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732-AEEA-44D2-81B9-C10B29A113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3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732-AEEA-44D2-81B9-C10B29A1130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3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732-AEEA-44D2-81B9-C10B29A113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8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EFC7-2964-428C-8993-6CEFC80458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1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2013.5</a:t>
            </a: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博士论文答辩会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F9F61-E466-4312-BE56-1FC24D8FC67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378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2023-08-09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6"/>
          <p:cNvGrpSpPr>
            <a:grpSpLocks/>
          </p:cNvGrpSpPr>
          <p:nvPr/>
        </p:nvGrpSpPr>
        <p:grpSpPr bwMode="auto">
          <a:xfrm>
            <a:off x="4763" y="573529"/>
            <a:ext cx="9117176" cy="40481"/>
            <a:chOff x="0" y="624"/>
            <a:chExt cx="5760" cy="34"/>
          </a:xfrm>
        </p:grpSpPr>
        <p:sp>
          <p:nvSpPr>
            <p:cNvPr id="15367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7544" y="1023173"/>
            <a:ext cx="8136904" cy="828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b="1" dirty="0">
                <a:ea typeface="黑体" pitchFamily="49" charset="-122"/>
                <a:cs typeface="Times New Roman" pitchFamily="18" charset="0"/>
              </a:rPr>
              <a:t>桌面式数字化仪的</a:t>
            </a:r>
            <a:r>
              <a:rPr lang="zh-CN" altLang="en-US" sz="3600" b="1" dirty="0" smtClean="0">
                <a:ea typeface="黑体" pitchFamily="49" charset="-122"/>
                <a:cs typeface="Times New Roman" pitchFamily="18" charset="0"/>
              </a:rPr>
              <a:t>研制</a:t>
            </a:r>
            <a:endParaRPr lang="en-US" altLang="zh-CN" sz="3600" b="1" dirty="0" smtClean="0"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6558" y="2115309"/>
            <a:ext cx="65988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报  告  人：童腾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位：中科院高能物理研究所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济南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中科核技术研究院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报告时间：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2023.8.10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6" y="741"/>
            <a:ext cx="2987918" cy="5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199"/>
            <a:ext cx="3672408" cy="5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0"/>
    </mc:Choice>
    <mc:Fallback xmlns="">
      <p:transition spd="slow" advTm="92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全波形采样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能谱测量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10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7584" y="2643758"/>
            <a:ext cx="393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正弦波（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-500mV~500mV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10MHz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0180" name="Picture 4" descr="C:\Users\tongt\Desktop\核电子学年会资料\照片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5526"/>
            <a:ext cx="4981670" cy="21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C:\Users\tongt\Desktop\数字化仪内测\内测记录\1. 数字化仪2_阮玉芳\内测2-数据和视图\采集波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70" y="2715766"/>
            <a:ext cx="3779912" cy="2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:\Users\tongt\Desktop\数字化仪内测\内测记录\1. 数字化仪2_阮玉芳\内测2-数据和视图\f7d749a2c3944d12898ac70a375ba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70" y="576064"/>
            <a:ext cx="3779912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02564" y="4750506"/>
            <a:ext cx="26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6MeV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光机信号波形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182618" y="3651870"/>
            <a:ext cx="9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137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Cs</a:t>
            </a:r>
          </a:p>
          <a:p>
            <a:pPr algn="ctr"/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能谱图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应用示例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56308"/>
            <a:ext cx="4166991" cy="21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能谱测量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11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205" name="Picture 5" descr="C:\Users\tongt\Desktop\核电子学年会资料\核电子学年会素材\核电子学年会素材\Ortec能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526"/>
            <a:ext cx="2638392" cy="1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C:\Users\tongt\Desktop\核电子学年会资料\核电子学年会素材\核电子学年会素材\Ortec能谱拟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4320"/>
            <a:ext cx="2638392" cy="20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496" y="451596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左上图：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Ortec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实时能量分辨率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0.223%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左下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图：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Ortec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线下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处理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能量分辨率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0.224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%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（波形采样）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" name="Picture 2" descr="C:\Users\tongt\Desktop\核电子学年会资料\核电子学年会素材\核电子学年会素材\CH6_30dB衰减_无平滑CsEn高斯拟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5" y="2534321"/>
            <a:ext cx="2513828" cy="19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5" y="555527"/>
            <a:ext cx="2500465" cy="19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3209"/>
            <a:ext cx="3720847" cy="19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14308" y="2715766"/>
            <a:ext cx="3620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上图：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CAEN DT5730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能量分辨率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0.292%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下图：高能所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NDA812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能量分辨率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0.225%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（波形采样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）；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右上图：高能所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NDA812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能量分辨率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0.290%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（能谱模式）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应用示例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能谱测量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46522"/>
              </p:ext>
            </p:extLst>
          </p:nvPr>
        </p:nvGraphicFramePr>
        <p:xfrm>
          <a:off x="35496" y="834266"/>
          <a:ext cx="4536504" cy="34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2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公司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设备型号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能量分辨率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备注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err="1" smtClean="0">
                          <a:latin typeface="+mn-lt"/>
                        </a:rPr>
                        <a:t>Ortec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MCA927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0.223%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11">
                <a:tc rowSpan="4">
                  <a:txBody>
                    <a:bodyPr/>
                    <a:lstStyle/>
                    <a:p>
                      <a:pPr algn="ctr"/>
                      <a:endParaRPr lang="en-US" altLang="zh-CN" sz="1600" b="1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CN" altLang="en-US" sz="1600" b="1" dirty="0" smtClean="0">
                          <a:latin typeface="+mn-lt"/>
                        </a:rPr>
                        <a:t>高能所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sz="1600" b="1" dirty="0" smtClean="0">
                        <a:latin typeface="+mn-lt"/>
                      </a:endParaRPr>
                    </a:p>
                    <a:p>
                      <a:pPr algn="ctr"/>
                      <a:endParaRPr lang="en-US" altLang="zh-CN" sz="16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NDA812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+mn-lt"/>
                        </a:rPr>
                        <a:t>CH0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0.229%</a:t>
                      </a:r>
                      <a:endParaRPr lang="zh-CN" altLang="en-US" sz="1600" b="1" dirty="0" smtClean="0">
                        <a:latin typeface="+mn-lt"/>
                      </a:endParaRPr>
                    </a:p>
                  </a:txBody>
                  <a:tcPr marT="45730" marB="4573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 smtClean="0">
                          <a:latin typeface="+mn-lt"/>
                        </a:rPr>
                        <a:t>波形采样</a:t>
                      </a:r>
                      <a:endParaRPr lang="en-US" altLang="zh-CN" sz="16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（平滑滤波</a:t>
                      </a:r>
                      <a:endParaRPr lang="en-US" altLang="zh-CN" sz="16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高斯拟合）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11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+mn-lt"/>
                      </a:endParaRP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CH1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0.222%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8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1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CH4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0.220%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1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CH6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0.225%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1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CAEN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DT5730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CH0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0.292%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能谱测量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21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600" b="1" dirty="0" smtClean="0">
                          <a:latin typeface="+mn-lt"/>
                        </a:rPr>
                        <a:t>高能所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600" b="1" dirty="0" smtClean="0">
                          <a:latin typeface="+mn-lt"/>
                        </a:rPr>
                        <a:t>NDA812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CH0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0.227%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波形采样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211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</a:rPr>
                        <a:t>CH0</a:t>
                      </a:r>
                      <a:r>
                        <a:rPr lang="zh-CN" altLang="en-US" sz="1600" b="1" dirty="0" smtClean="0">
                          <a:latin typeface="+mn-lt"/>
                        </a:rPr>
                        <a:t>：</a:t>
                      </a:r>
                      <a:r>
                        <a:rPr lang="en-US" altLang="zh-CN" sz="1600" b="1" dirty="0" smtClean="0">
                          <a:latin typeface="+mn-lt"/>
                        </a:rPr>
                        <a:t>0.290%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lt"/>
                        </a:rPr>
                        <a:t>能谱测量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" name="Picture 2" descr="C:\Users\tongt\Desktop\数字化仪内测\内测现场照片\高纯锗探测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45" y="978282"/>
            <a:ext cx="22142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ongt\Desktop\数字化仪内测\内测现场照片\高纯锗探测器读出电子学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78282"/>
            <a:ext cx="221424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10083" y="4002618"/>
            <a:ext cx="307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高纯锗探测器试验现场图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10" y="465998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自研数字化仪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NDA812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能量分辨率与</a:t>
            </a:r>
            <a:r>
              <a:rPr lang="en-US" altLang="zh-CN" b="1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Ortec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CAEN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公司同类产品达到了同一水平。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应用示例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0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逻辑与或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13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" name="图片 11" descr="C:\Users\lizdao\Documents\WeChat Files\wxid_b1aivoonw2wi22\FileStorage\Temp\169051042176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1999"/>
            <a:ext cx="2340260" cy="2439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779912" y="2787774"/>
            <a:ext cx="1800200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250" name="Picture 2" descr="C:\Users\tongt\Desktop\核电子学年会资料\核电子学年会素材\核电子学年会素材\Na22-平滑-峰值-~400mV-分辨率3.9道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98" y="1621999"/>
            <a:ext cx="3257755" cy="24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76225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光电转换器：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SiPM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     闪烁体：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16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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16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LYSO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阵列，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1.6mm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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1.6mm 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像素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2434" y="4122664"/>
            <a:ext cx="13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位置散点图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5214" y="4122664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一维投影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" y="1851669"/>
            <a:ext cx="3439006" cy="1984075"/>
          </a:xfrm>
          <a:prstGeom prst="rect">
            <a:avLst/>
          </a:prstGeom>
        </p:spPr>
      </p:pic>
      <p:sp>
        <p:nvSpPr>
          <p:cNvPr id="14" name="TextBox 15"/>
          <p:cNvSpPr txBox="1"/>
          <p:nvPr/>
        </p:nvSpPr>
        <p:spPr>
          <a:xfrm>
            <a:off x="764450" y="4120589"/>
            <a:ext cx="20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通道探测器信号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应用示例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0538"/>
            <a:ext cx="8229600" cy="8572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提纲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1819474" y="5097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1512887" y="941785"/>
            <a:ext cx="3024188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8" name="AutoShape 50"/>
          <p:cNvSpPr>
            <a:spLocks noChangeArrowheads="1"/>
          </p:cNvSpPr>
          <p:nvPr/>
        </p:nvSpPr>
        <p:spPr bwMode="gray">
          <a:xfrm>
            <a:off x="2374900" y="3857659"/>
            <a:ext cx="460000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964506" y="3034343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应用示例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2964506" y="222668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基本结构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AutoShape 52"/>
          <p:cNvSpPr>
            <a:spLocks noChangeArrowheads="1"/>
          </p:cNvSpPr>
          <p:nvPr/>
        </p:nvSpPr>
        <p:spPr bwMode="gray">
          <a:xfrm>
            <a:off x="2393220" y="1415690"/>
            <a:ext cx="458168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研制目标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07504" y="791841"/>
            <a:ext cx="8928992" cy="0"/>
          </a:xfrm>
          <a:prstGeom prst="line">
            <a:avLst/>
          </a:prstGeom>
          <a:ln w="63500" cap="rnd" cmpd="sng">
            <a:solidFill>
              <a:srgbClr val="FF0000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14</a:t>
            </a:fld>
            <a:endParaRPr lang="en-US" altLang="zh-CN" dirty="0"/>
          </a:p>
        </p:txBody>
      </p:sp>
      <p:sp>
        <p:nvSpPr>
          <p:cNvPr id="41" name="AutoShape 51"/>
          <p:cNvSpPr>
            <a:spLocks noChangeArrowheads="1"/>
          </p:cNvSpPr>
          <p:nvPr/>
        </p:nvSpPr>
        <p:spPr bwMode="gray">
          <a:xfrm>
            <a:off x="2377424" y="385765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设备特性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1907704" y="1418416"/>
            <a:ext cx="381000" cy="381000"/>
            <a:chOff x="2078" y="1680"/>
            <a:chExt cx="1615" cy="1615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2462808" y="2232215"/>
            <a:ext cx="381000" cy="381000"/>
            <a:chOff x="2078" y="1680"/>
            <a:chExt cx="1615" cy="1615"/>
          </a:xfrm>
        </p:grpSpPr>
        <p:sp>
          <p:nvSpPr>
            <p:cNvPr id="6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6" name="Group 60"/>
          <p:cNvGrpSpPr>
            <a:grpSpLocks/>
          </p:cNvGrpSpPr>
          <p:nvPr/>
        </p:nvGrpSpPr>
        <p:grpSpPr bwMode="auto">
          <a:xfrm>
            <a:off x="2462808" y="3034343"/>
            <a:ext cx="381000" cy="381000"/>
            <a:chOff x="2078" y="1680"/>
            <a:chExt cx="1615" cy="1615"/>
          </a:xfrm>
        </p:grpSpPr>
        <p:sp>
          <p:nvSpPr>
            <p:cNvPr id="6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3" name="Group 67"/>
          <p:cNvGrpSpPr>
            <a:grpSpLocks/>
          </p:cNvGrpSpPr>
          <p:nvPr/>
        </p:nvGrpSpPr>
        <p:grpSpPr bwMode="auto">
          <a:xfrm>
            <a:off x="1907704" y="3857659"/>
            <a:ext cx="381000" cy="381000"/>
            <a:chOff x="2078" y="1680"/>
            <a:chExt cx="1615" cy="1615"/>
          </a:xfrm>
        </p:grpSpPr>
        <p:sp>
          <p:nvSpPr>
            <p:cNvPr id="7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59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"/>
    </mc:Choice>
    <mc:Fallback xmlns="">
      <p:transition spd="slow" advTm="27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主要基本性能参数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15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07504" y="557855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通道、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250 MSPS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14-bit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全波形采样、能谱测量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、逻辑与或、计数、</a:t>
            </a:r>
            <a:r>
              <a:rPr lang="en-US" altLang="zh-CN" sz="1600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n/γ</a:t>
            </a:r>
            <a:r>
              <a:rPr lang="zh-CN" altLang="en-US" sz="1600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甄别、</a:t>
            </a:r>
            <a:r>
              <a:rPr lang="zh-CN" altLang="en-US" sz="1600" b="1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数字滤波（低通滤波、梯形滤波）</a:t>
            </a:r>
            <a:r>
              <a:rPr lang="zh-CN" altLang="en-US" sz="1600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endParaRPr lang="en-US" altLang="zh-CN" sz="1600" b="1" i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</a:t>
            </a:r>
            <a:r>
              <a:rPr lang="zh-CN" altLang="en-US" sz="1600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时间</a:t>
            </a:r>
            <a:r>
              <a:rPr lang="zh-CN" altLang="en-US" sz="1600" b="1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戳、抗堆积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模拟输入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带宽（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 dB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）：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100 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MHz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DC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耦合）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满量程输入电平：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 </a:t>
            </a:r>
            <a:r>
              <a:rPr lang="en-US" altLang="zh-CN" sz="1600" b="1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Vpp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-1000 mV~1000 mV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最大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存储容量：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576 Mb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72 Mb/</a:t>
            </a:r>
            <a:r>
              <a:rPr lang="en-US" altLang="zh-CN" sz="16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最大存储事例数：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5.12 MS/</a:t>
            </a:r>
            <a:r>
              <a:rPr lang="en-US" altLang="zh-CN" sz="16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ENOB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en-US" altLang="zh-CN" sz="1600" b="1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10.9 bit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触发方式：内触发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外触发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通信方式：千兆以太网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光纤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信号接口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LEMO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输入阻抗：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50 Ω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设备特性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3388"/>
            <a:ext cx="4104456" cy="3078342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5301081" y="4248393"/>
            <a:ext cx="307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自研数字化仪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NDA812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通用化功能设计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16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07504" y="557855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全波形采样</a:t>
            </a:r>
            <a:endParaRPr lang="en-US" altLang="zh-CN" sz="1600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通道选择：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0~7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信号极性：正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负信号选择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基线：幅值调节、动态减基线功能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触发：幅值调节、类型选择（内触发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外触发）、方式选择（边沿触发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电平触发）、预触发点数选择（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0~999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个点）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存储：连续数据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当前数据、存储深度点数（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10K~500K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个点）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标尺：时间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幅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值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滤波：滑动平均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数据格式：二进制数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十进制数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运行状况：当前包号、总包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采集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计时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202879"/>
            <a:ext cx="4968552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90537"/>
            <a:ext cx="4968552" cy="71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设备特性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1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通用化功能设计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17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07504" y="557855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能谱测量</a:t>
            </a:r>
            <a:endParaRPr lang="en-US" altLang="zh-CN" sz="1600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采集方式：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积分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峰值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采集时间：手动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定时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积分：积分位置选择、长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短积分点数选择（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0~65535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个点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）、阈值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标尺：道址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计数、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ROI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能谱系数：调节范围（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16~8192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倍）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存储：连续数据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当前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数据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数据格式：二进制数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十进制数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逻辑与或</a:t>
            </a:r>
            <a:endParaRPr lang="en-US" altLang="zh-CN" sz="1600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类型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选择（与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或）、通道选择（二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四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八通道符合）、符合窗口长度（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10ns~20000ns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计数</a:t>
            </a:r>
            <a:endParaRPr lang="en-US" altLang="zh-CN" sz="1600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计数率、总计数、统计间隔（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100ms~1000ms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）、存储、时间戳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36" y="607378"/>
            <a:ext cx="4419650" cy="11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95045"/>
            <a:ext cx="1800200" cy="180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13" y="2276848"/>
            <a:ext cx="2670835" cy="124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设备特性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75" y="607378"/>
            <a:ext cx="2159729" cy="123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关于国产化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18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07504" y="557855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NDA812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8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250 MSPS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14-bit 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FPGA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：复旦微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JFM7K325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直替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Xilinx 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XC7K325</a:t>
            </a:r>
          </a:p>
          <a:p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ADC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：中电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24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所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SAD14250BQC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直替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TI ADS4149</a:t>
            </a:r>
          </a:p>
          <a:p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NDA8110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4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 GSPS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14-bit 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ADC</a:t>
            </a:r>
            <a:r>
              <a:rPr lang="zh-CN" altLang="en-US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：中电</a:t>
            </a:r>
            <a:r>
              <a:rPr lang="en-US" altLang="zh-CN" sz="1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24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所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GAD14D1GPE</a:t>
            </a:r>
            <a:r>
              <a:rPr lang="zh-CN" altLang="en-US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直替</a:t>
            </a:r>
            <a:r>
              <a:rPr lang="en-US" altLang="zh-CN" sz="1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TI AD9680</a:t>
            </a:r>
          </a:p>
          <a:p>
            <a:endParaRPr lang="en-US" altLang="zh-CN" sz="16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国产化也是重要目标，</a:t>
            </a:r>
            <a:endParaRPr lang="en-US" altLang="zh-CN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目前实现了核心器件的国产化选型与替代。</a:t>
            </a:r>
            <a:endParaRPr lang="en-US" altLang="zh-CN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2316" y="279384"/>
            <a:ext cx="2088896" cy="278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36" y="3302587"/>
            <a:ext cx="6599125" cy="155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994" y="3897884"/>
            <a:ext cx="217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中电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24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所高速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ADC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1561" y="2698933"/>
            <a:ext cx="199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复旦微电子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FPGA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设备特性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F9F61-E466-4312-BE56-1FC24D8FC674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48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174" y="1336458"/>
            <a:ext cx="5899178" cy="5872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latin typeface="华文细黑" pitchFamily="2" charset="-122"/>
                <a:ea typeface="华文细黑" pitchFamily="2" charset="-122"/>
                <a:cs typeface="Arial" charset="0"/>
              </a:rPr>
              <a:t>请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  <a:cs typeface="Arial" charset="0"/>
              </a:rPr>
              <a:t>各位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  <a:cs typeface="Arial" charset="0"/>
              </a:rPr>
              <a:t>老师同学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  <a:cs typeface="Arial" charset="0"/>
              </a:rPr>
              <a:t>交流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  <a:cs typeface="Arial" charset="0"/>
              </a:rPr>
              <a:t>指正！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graphicFrame>
        <p:nvGraphicFramePr>
          <p:cNvPr id="9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771776" y="1982392"/>
          <a:ext cx="3241675" cy="134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6" name="CorelDRAW" r:id="rId3" imgW="1866199" imgH="1034186" progId="CorelDRAW.Graphic.9">
                  <p:embed/>
                </p:oleObj>
              </mc:Choice>
              <mc:Fallback>
                <p:oleObj name="CorelDRAW" r:id="rId3" imgW="1866199" imgH="103418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6" y="1982392"/>
                        <a:ext cx="3241675" cy="1345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41174" y="678117"/>
            <a:ext cx="5472608" cy="533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162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0538"/>
            <a:ext cx="8229600" cy="8572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提纲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1819474" y="5097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1512887" y="941785"/>
            <a:ext cx="3024188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8" name="AutoShape 50"/>
          <p:cNvSpPr>
            <a:spLocks noChangeArrowheads="1"/>
          </p:cNvSpPr>
          <p:nvPr/>
        </p:nvSpPr>
        <p:spPr bwMode="gray">
          <a:xfrm>
            <a:off x="2374900" y="3857659"/>
            <a:ext cx="460000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964506" y="3034343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应用示例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2964506" y="222668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基本结构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AutoShape 52"/>
          <p:cNvSpPr>
            <a:spLocks noChangeArrowheads="1"/>
          </p:cNvSpPr>
          <p:nvPr/>
        </p:nvSpPr>
        <p:spPr bwMode="gray">
          <a:xfrm>
            <a:off x="2393220" y="1415690"/>
            <a:ext cx="458168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研制目标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07504" y="791841"/>
            <a:ext cx="8928992" cy="0"/>
          </a:xfrm>
          <a:prstGeom prst="line">
            <a:avLst/>
          </a:prstGeom>
          <a:ln w="63500" cap="rnd" cmpd="sng">
            <a:solidFill>
              <a:srgbClr val="FF0000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2</a:t>
            </a:fld>
            <a:endParaRPr lang="en-US" altLang="zh-CN" dirty="0"/>
          </a:p>
        </p:txBody>
      </p:sp>
      <p:sp>
        <p:nvSpPr>
          <p:cNvPr id="41" name="AutoShape 51"/>
          <p:cNvSpPr>
            <a:spLocks noChangeArrowheads="1"/>
          </p:cNvSpPr>
          <p:nvPr/>
        </p:nvSpPr>
        <p:spPr bwMode="gray">
          <a:xfrm>
            <a:off x="2377424" y="385765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设备特性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1907704" y="1418416"/>
            <a:ext cx="381000" cy="381000"/>
            <a:chOff x="2078" y="1680"/>
            <a:chExt cx="1615" cy="1615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2462808" y="2232215"/>
            <a:ext cx="381000" cy="381000"/>
            <a:chOff x="2078" y="1680"/>
            <a:chExt cx="1615" cy="1615"/>
          </a:xfrm>
        </p:grpSpPr>
        <p:sp>
          <p:nvSpPr>
            <p:cNvPr id="6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6" name="Group 60"/>
          <p:cNvGrpSpPr>
            <a:grpSpLocks/>
          </p:cNvGrpSpPr>
          <p:nvPr/>
        </p:nvGrpSpPr>
        <p:grpSpPr bwMode="auto">
          <a:xfrm>
            <a:off x="2462808" y="3034343"/>
            <a:ext cx="381000" cy="381000"/>
            <a:chOff x="2078" y="1680"/>
            <a:chExt cx="1615" cy="1615"/>
          </a:xfrm>
        </p:grpSpPr>
        <p:sp>
          <p:nvSpPr>
            <p:cNvPr id="6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3" name="Group 67"/>
          <p:cNvGrpSpPr>
            <a:grpSpLocks/>
          </p:cNvGrpSpPr>
          <p:nvPr/>
        </p:nvGrpSpPr>
        <p:grpSpPr bwMode="auto">
          <a:xfrm>
            <a:off x="1907704" y="3857659"/>
            <a:ext cx="381000" cy="381000"/>
            <a:chOff x="2078" y="1680"/>
            <a:chExt cx="1615" cy="1615"/>
          </a:xfrm>
        </p:grpSpPr>
        <p:sp>
          <p:nvSpPr>
            <p:cNvPr id="7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70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"/>
    </mc:Choice>
    <mc:Fallback xmlns="">
      <p:transition spd="slow" advTm="27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研制目标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3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573524"/>
            <a:ext cx="8905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波形数字化技术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，是将入射粒子在探测器上产生的信号波形直接数字化采集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与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处理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，可以获得信号的全部物理信息，从而能够进行精确的科学分析，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数字化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仪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是实现波形数字化技术的设备载体。</a:t>
            </a:r>
          </a:p>
          <a:p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kern="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2000" kern="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射线探测、数据采集等方面的长期技术积累为基础</a:t>
            </a:r>
            <a:r>
              <a:rPr lang="zh-CN" altLang="en-US" sz="2000" kern="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kern="0" dirty="0" smtClean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kern="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研制</a:t>
            </a:r>
            <a:r>
              <a:rPr lang="zh-CN" altLang="en-US" sz="2000" kern="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一批数字化仪，满足国内相关领域需求</a:t>
            </a:r>
            <a:r>
              <a:rPr lang="zh-CN" altLang="en-US" sz="2000" kern="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kern="0" dirty="0" smtClean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endParaRPr lang="en-US" altLang="zh-CN" sz="2000" b="1" kern="0" dirty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设计目标：通用化、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标准化</a:t>
            </a:r>
            <a:r>
              <a:rPr lang="zh-CN" altLang="en-US" sz="2000" b="1" i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、国产化</a:t>
            </a:r>
            <a:endParaRPr lang="en-US" altLang="zh-CN" sz="2000" b="1" i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000" b="1" i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桌面式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数字化仪：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250 MSPS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14-bit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sz="2000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92" y="2312461"/>
            <a:ext cx="2685989" cy="12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研制目标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6693964" y="3638358"/>
            <a:ext cx="170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CAEN DT5725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ongt\Desktop\核电子学年会资料\照片\数x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9622"/>
            <a:ext cx="1938659" cy="14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4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数字电路技术积累</a:t>
            </a:r>
            <a:endParaRPr lang="en-US" altLang="zh-CN" sz="2400" b="1" kern="0" dirty="0">
              <a:solidFill>
                <a:srgbClr val="11111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Line 252"/>
          <p:cNvSpPr>
            <a:spLocks noChangeShapeType="1"/>
          </p:cNvSpPr>
          <p:nvPr/>
        </p:nvSpPr>
        <p:spPr bwMode="gray">
          <a:xfrm flipV="1">
            <a:off x="23888" y="2834074"/>
            <a:ext cx="9120112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7"/>
          <p:cNvCxnSpPr>
            <a:cxnSpLocks noChangeShapeType="1"/>
          </p:cNvCxnSpPr>
          <p:nvPr/>
        </p:nvCxnSpPr>
        <p:spPr bwMode="auto">
          <a:xfrm>
            <a:off x="4716016" y="627534"/>
            <a:ext cx="0" cy="4381242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9868" y="537011"/>
            <a:ext cx="316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板卡工程化（依托济南研究部）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2411760" y="285978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829816" y="4704548"/>
            <a:ext cx="3163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基于商用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ASIC</a:t>
            </a: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芯片的数据采集系统</a:t>
            </a:r>
            <a:endParaRPr lang="en-US" altLang="zh-CN" sz="12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580838" y="249148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1701115" y="2482219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2849969" y="249045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16"/>
          <p:cNvSpPr>
            <a:spLocks noChangeArrowheads="1"/>
          </p:cNvSpPr>
          <p:nvPr/>
        </p:nvSpPr>
        <p:spPr bwMode="auto">
          <a:xfrm>
            <a:off x="6012160" y="248989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接连接符 33"/>
          <p:cNvCxnSpPr>
            <a:cxnSpLocks noChangeShapeType="1"/>
          </p:cNvCxnSpPr>
          <p:nvPr/>
        </p:nvCxnSpPr>
        <p:spPr bwMode="auto">
          <a:xfrm>
            <a:off x="2843808" y="2482553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5" descr="DSC_03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" y="1126177"/>
            <a:ext cx="1080000" cy="13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28" y="1103094"/>
            <a:ext cx="1079302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58148" y="699542"/>
            <a:ext cx="2125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32</a:t>
            </a:r>
            <a:r>
              <a:rPr lang="zh-CN" altLang="en-US" sz="1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通道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Calibri" panose="020F0502020204030204" pitchFamily="34" charset="0"/>
              </a:rPr>
              <a:t>数字板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Virtex-5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978692" y="791877"/>
            <a:ext cx="1851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64</a:t>
            </a:r>
            <a:r>
              <a:rPr lang="zh-CN" altLang="en-US" sz="1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通道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Calibri" panose="020F0502020204030204" pitchFamily="34" charset="0"/>
              </a:rPr>
              <a:t>数字板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Calibri" panose="020F050202020403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3" y="3222440"/>
            <a:ext cx="10001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82" y="3208152"/>
            <a:ext cx="1016546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16"/>
          <p:cNvSpPr>
            <a:spLocks noChangeArrowheads="1"/>
          </p:cNvSpPr>
          <p:nvPr/>
        </p:nvSpPr>
        <p:spPr bwMode="auto">
          <a:xfrm>
            <a:off x="5868144" y="286128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5899750" y="4862325"/>
            <a:ext cx="227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定制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ASIC</a:t>
            </a: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读出电子学系统</a:t>
            </a:r>
            <a:endParaRPr lang="en-US" altLang="zh-CN" sz="12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6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2" y="4041501"/>
            <a:ext cx="1000125" cy="8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19" y="4041500"/>
            <a:ext cx="1016545" cy="8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824154" y="782583"/>
            <a:ext cx="236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Calibri" panose="020F0502020204030204" pitchFamily="34" charset="0"/>
              </a:rPr>
              <a:t>新</a:t>
            </a: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数据采集系统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Kintex-7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16"/>
          <p:cNvSpPr>
            <a:spLocks noChangeArrowheads="1"/>
          </p:cNvSpPr>
          <p:nvPr/>
        </p:nvSpPr>
        <p:spPr bwMode="auto">
          <a:xfrm>
            <a:off x="7880548" y="282953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16"/>
          <p:cNvSpPr>
            <a:spLocks noChangeArrowheads="1"/>
          </p:cNvSpPr>
          <p:nvPr/>
        </p:nvSpPr>
        <p:spPr bwMode="auto">
          <a:xfrm>
            <a:off x="8170167" y="249974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灯片编号占位符 3"/>
          <p:cNvSpPr txBox="1">
            <a:spLocks/>
          </p:cNvSpPr>
          <p:nvPr/>
        </p:nvSpPr>
        <p:spPr bwMode="auto">
          <a:xfrm>
            <a:off x="9070163" y="56052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F0ACF-655D-4A78-AD58-CD6FB2DBE770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4" name="图片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64" y="1109477"/>
            <a:ext cx="997583" cy="127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 b="37778"/>
          <a:stretch>
            <a:fillRect/>
          </a:stretch>
        </p:blipFill>
        <p:spPr bwMode="auto">
          <a:xfrm>
            <a:off x="6985382" y="3367614"/>
            <a:ext cx="920723" cy="1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7356" r="6467" b="5968"/>
          <a:stretch>
            <a:fillRect/>
          </a:stretch>
        </p:blipFill>
        <p:spPr bwMode="auto">
          <a:xfrm>
            <a:off x="7960409" y="3367613"/>
            <a:ext cx="1148095" cy="10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84" y="1015082"/>
            <a:ext cx="1060113" cy="141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32657" r="51889" b="31107"/>
          <a:stretch>
            <a:fillRect/>
          </a:stretch>
        </p:blipFill>
        <p:spPr bwMode="auto">
          <a:xfrm>
            <a:off x="7225506" y="988233"/>
            <a:ext cx="1824099" cy="8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7060604" y="791874"/>
            <a:ext cx="236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桌面式系统</a:t>
            </a:r>
            <a:endParaRPr lang="en-US" altLang="zh-CN" sz="12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2" name="图片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7696"/>
          <a:stretch/>
        </p:blipFill>
        <p:spPr bwMode="auto">
          <a:xfrm rot="5400000">
            <a:off x="2209073" y="1240157"/>
            <a:ext cx="1390264" cy="11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2480" y="1346509"/>
            <a:ext cx="1375203" cy="888371"/>
          </a:xfrm>
          <a:prstGeom prst="rect">
            <a:avLst/>
          </a:prstGeom>
        </p:spPr>
      </p:pic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3154568" y="791877"/>
            <a:ext cx="1851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256</a:t>
            </a:r>
            <a:r>
              <a:rPr lang="zh-CN" altLang="en-US" sz="12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通道数字板</a:t>
            </a:r>
            <a:endParaRPr lang="en-US" altLang="zh-CN" sz="12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6" name="矩形 16"/>
          <p:cNvSpPr>
            <a:spLocks noChangeArrowheads="1"/>
          </p:cNvSpPr>
          <p:nvPr/>
        </p:nvSpPr>
        <p:spPr bwMode="auto">
          <a:xfrm>
            <a:off x="3995936" y="249045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zh-CN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图片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9113"/>
            <a:ext cx="1180128" cy="138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5" y="3240537"/>
            <a:ext cx="958473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88" y="3240537"/>
            <a:ext cx="929943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11"/>
          <p:cNvSpPr txBox="1">
            <a:spLocks noChangeArrowheads="1"/>
          </p:cNvSpPr>
          <p:nvPr/>
        </p:nvSpPr>
        <p:spPr bwMode="auto">
          <a:xfrm>
            <a:off x="-84296" y="699543"/>
            <a:ext cx="1352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32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通道数字板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Virtex-2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8" name="直接连接符 33"/>
          <p:cNvCxnSpPr>
            <a:cxnSpLocks noChangeShapeType="1"/>
          </p:cNvCxnSpPr>
          <p:nvPr/>
        </p:nvCxnSpPr>
        <p:spPr bwMode="auto">
          <a:xfrm>
            <a:off x="1691680" y="2493623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直接连接符 33"/>
          <p:cNvCxnSpPr>
            <a:cxnSpLocks noChangeShapeType="1"/>
          </p:cNvCxnSpPr>
          <p:nvPr/>
        </p:nvCxnSpPr>
        <p:spPr bwMode="auto">
          <a:xfrm>
            <a:off x="580838" y="2482553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33"/>
          <p:cNvCxnSpPr>
            <a:cxnSpLocks noChangeShapeType="1"/>
          </p:cNvCxnSpPr>
          <p:nvPr/>
        </p:nvCxnSpPr>
        <p:spPr bwMode="auto">
          <a:xfrm>
            <a:off x="3995936" y="2490450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接连接符 33"/>
          <p:cNvCxnSpPr>
            <a:cxnSpLocks noChangeShapeType="1"/>
          </p:cNvCxnSpPr>
          <p:nvPr/>
        </p:nvCxnSpPr>
        <p:spPr bwMode="auto">
          <a:xfrm>
            <a:off x="5868144" y="2865870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接连接符 33"/>
          <p:cNvCxnSpPr>
            <a:cxnSpLocks noChangeShapeType="1"/>
          </p:cNvCxnSpPr>
          <p:nvPr/>
        </p:nvCxnSpPr>
        <p:spPr bwMode="auto">
          <a:xfrm>
            <a:off x="2411760" y="2862716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33"/>
          <p:cNvCxnSpPr>
            <a:cxnSpLocks noChangeShapeType="1"/>
          </p:cNvCxnSpPr>
          <p:nvPr/>
        </p:nvCxnSpPr>
        <p:spPr bwMode="auto">
          <a:xfrm>
            <a:off x="7906105" y="2859782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33"/>
          <p:cNvCxnSpPr>
            <a:cxnSpLocks noChangeShapeType="1"/>
          </p:cNvCxnSpPr>
          <p:nvPr/>
        </p:nvCxnSpPr>
        <p:spPr bwMode="auto">
          <a:xfrm>
            <a:off x="6006048" y="2499742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接连接符 33"/>
          <p:cNvCxnSpPr>
            <a:cxnSpLocks noChangeShapeType="1"/>
          </p:cNvCxnSpPr>
          <p:nvPr/>
        </p:nvCxnSpPr>
        <p:spPr bwMode="auto">
          <a:xfrm>
            <a:off x="8137555" y="2491482"/>
            <a:ext cx="0" cy="30352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文本框 53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研制目标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8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89"/>
    </mc:Choice>
    <mc:Fallback xmlns="">
      <p:transition spd="slow" advTm="251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0538"/>
            <a:ext cx="8229600" cy="8572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提纲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1819474" y="5097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1512887" y="941785"/>
            <a:ext cx="3024188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8" name="AutoShape 50"/>
          <p:cNvSpPr>
            <a:spLocks noChangeArrowheads="1"/>
          </p:cNvSpPr>
          <p:nvPr/>
        </p:nvSpPr>
        <p:spPr bwMode="gray">
          <a:xfrm>
            <a:off x="2374900" y="3857659"/>
            <a:ext cx="460000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964506" y="3034343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应用示例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2964506" y="222668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AutoShape 52"/>
          <p:cNvSpPr>
            <a:spLocks noChangeArrowheads="1"/>
          </p:cNvSpPr>
          <p:nvPr/>
        </p:nvSpPr>
        <p:spPr bwMode="gray">
          <a:xfrm>
            <a:off x="2393220" y="1415690"/>
            <a:ext cx="458168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研制目标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07504" y="791841"/>
            <a:ext cx="8928992" cy="0"/>
          </a:xfrm>
          <a:prstGeom prst="line">
            <a:avLst/>
          </a:prstGeom>
          <a:ln w="63500" cap="rnd" cmpd="sng">
            <a:solidFill>
              <a:srgbClr val="FF0000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5</a:t>
            </a:fld>
            <a:endParaRPr lang="en-US" altLang="zh-CN" dirty="0"/>
          </a:p>
        </p:txBody>
      </p:sp>
      <p:sp>
        <p:nvSpPr>
          <p:cNvPr id="41" name="AutoShape 51"/>
          <p:cNvSpPr>
            <a:spLocks noChangeArrowheads="1"/>
          </p:cNvSpPr>
          <p:nvPr/>
        </p:nvSpPr>
        <p:spPr bwMode="gray">
          <a:xfrm>
            <a:off x="2377424" y="385765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设备特性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1907704" y="1418416"/>
            <a:ext cx="381000" cy="381000"/>
            <a:chOff x="2078" y="1680"/>
            <a:chExt cx="1615" cy="1615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2462808" y="2232215"/>
            <a:ext cx="381000" cy="381000"/>
            <a:chOff x="2078" y="1680"/>
            <a:chExt cx="1615" cy="1615"/>
          </a:xfrm>
        </p:grpSpPr>
        <p:sp>
          <p:nvSpPr>
            <p:cNvPr id="6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6" name="Group 60"/>
          <p:cNvGrpSpPr>
            <a:grpSpLocks/>
          </p:cNvGrpSpPr>
          <p:nvPr/>
        </p:nvGrpSpPr>
        <p:grpSpPr bwMode="auto">
          <a:xfrm>
            <a:off x="2462808" y="3034343"/>
            <a:ext cx="381000" cy="381000"/>
            <a:chOff x="2078" y="1680"/>
            <a:chExt cx="1615" cy="1615"/>
          </a:xfrm>
        </p:grpSpPr>
        <p:sp>
          <p:nvSpPr>
            <p:cNvPr id="6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3" name="Group 67"/>
          <p:cNvGrpSpPr>
            <a:grpSpLocks/>
          </p:cNvGrpSpPr>
          <p:nvPr/>
        </p:nvGrpSpPr>
        <p:grpSpPr bwMode="auto">
          <a:xfrm>
            <a:off x="1907704" y="3857659"/>
            <a:ext cx="381000" cy="381000"/>
            <a:chOff x="2078" y="1680"/>
            <a:chExt cx="1615" cy="1615"/>
          </a:xfrm>
        </p:grpSpPr>
        <p:sp>
          <p:nvSpPr>
            <p:cNvPr id="7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85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"/>
    </mc:Choice>
    <mc:Fallback xmlns="">
      <p:transition spd="slow" advTm="27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tongt\Desktop\电路板照片（精）\NDA812主子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501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硬件架构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8130" name="Picture 2" descr="C:\Users\tongt\Desktop\电路板照片（精）\NDA812子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606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C:\Users\tongt\Desktop\电路板照片（精）\NDA812主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6065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C:\Users\tongt\Desktop\核电子学年会资料\硬件架构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44459"/>
            <a:ext cx="2952327" cy="22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48462" y="1406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主板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9266" y="139152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子板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9266" y="3358887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主子板结合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8461" y="3357200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硬件架构图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12616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子板：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模拟信号调理与采集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模数转换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固件算法处理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高速数据串并转换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主板：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对子板数据解串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用户指令分发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与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PC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基本结构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3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固件算法结构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7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496" y="612616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79512" y="6126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基础版：全波形采样、能谱测量、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</a:t>
            </a:r>
            <a:r>
              <a:rPr lang="zh-CN" altLang="en-US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通道逻辑与或、计数</a:t>
            </a:r>
            <a:endParaRPr lang="en-US" altLang="zh-CN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en-US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升级版：数字滤波（低通滤波、梯形滤波）、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n/γ</a:t>
            </a:r>
            <a:r>
              <a:rPr lang="zh-CN" altLang="en-US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甄别、时间戳、抗堆积</a:t>
            </a:r>
            <a:endParaRPr lang="zh-CN" altLang="en-US" i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2962"/>
            <a:ext cx="8105727" cy="3184167"/>
          </a:xfrm>
          <a:prstGeom prst="rect">
            <a:avLst/>
          </a:prstGeom>
        </p:spPr>
      </p:pic>
      <p:sp>
        <p:nvSpPr>
          <p:cNvPr id="18" name="TextBox 14"/>
          <p:cNvSpPr txBox="1"/>
          <p:nvPr/>
        </p:nvSpPr>
        <p:spPr>
          <a:xfrm>
            <a:off x="3246386" y="4586151"/>
            <a:ext cx="269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全波形采样数据流程图</a:t>
            </a:r>
            <a:endParaRPr lang="zh-CN" altLang="en-US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基本结构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9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0538"/>
            <a:ext cx="8229600" cy="8572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提纲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1819474" y="5097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1512887" y="941785"/>
            <a:ext cx="3024188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38" name="AutoShape 50"/>
          <p:cNvSpPr>
            <a:spLocks noChangeArrowheads="1"/>
          </p:cNvSpPr>
          <p:nvPr/>
        </p:nvSpPr>
        <p:spPr bwMode="gray">
          <a:xfrm>
            <a:off x="2374900" y="3857659"/>
            <a:ext cx="460000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964506" y="3034343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应用示例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2964506" y="222668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基本结构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AutoShape 52"/>
          <p:cNvSpPr>
            <a:spLocks noChangeArrowheads="1"/>
          </p:cNvSpPr>
          <p:nvPr/>
        </p:nvSpPr>
        <p:spPr bwMode="gray">
          <a:xfrm>
            <a:off x="2393220" y="1415690"/>
            <a:ext cx="4581680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研制目标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07504" y="791841"/>
            <a:ext cx="8928992" cy="0"/>
          </a:xfrm>
          <a:prstGeom prst="line">
            <a:avLst/>
          </a:prstGeom>
          <a:ln w="63500" cap="rnd" cmpd="sng">
            <a:solidFill>
              <a:srgbClr val="FF0000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8</a:t>
            </a:fld>
            <a:endParaRPr lang="en-US" altLang="zh-CN" dirty="0"/>
          </a:p>
        </p:txBody>
      </p:sp>
      <p:sp>
        <p:nvSpPr>
          <p:cNvPr id="41" name="AutoShape 51"/>
          <p:cNvSpPr>
            <a:spLocks noChangeArrowheads="1"/>
          </p:cNvSpPr>
          <p:nvPr/>
        </p:nvSpPr>
        <p:spPr bwMode="gray">
          <a:xfrm>
            <a:off x="2377424" y="3857659"/>
            <a:ext cx="4576192" cy="381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设备特性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1907704" y="1418416"/>
            <a:ext cx="381000" cy="381000"/>
            <a:chOff x="2078" y="1680"/>
            <a:chExt cx="1615" cy="1615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2462808" y="2232215"/>
            <a:ext cx="381000" cy="381000"/>
            <a:chOff x="2078" y="1680"/>
            <a:chExt cx="1615" cy="1615"/>
          </a:xfrm>
        </p:grpSpPr>
        <p:sp>
          <p:nvSpPr>
            <p:cNvPr id="6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6" name="Group 60"/>
          <p:cNvGrpSpPr>
            <a:grpSpLocks/>
          </p:cNvGrpSpPr>
          <p:nvPr/>
        </p:nvGrpSpPr>
        <p:grpSpPr bwMode="auto">
          <a:xfrm>
            <a:off x="2462808" y="3034343"/>
            <a:ext cx="381000" cy="381000"/>
            <a:chOff x="2078" y="1680"/>
            <a:chExt cx="1615" cy="1615"/>
          </a:xfrm>
        </p:grpSpPr>
        <p:sp>
          <p:nvSpPr>
            <p:cNvPr id="6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3" name="Group 67"/>
          <p:cNvGrpSpPr>
            <a:grpSpLocks/>
          </p:cNvGrpSpPr>
          <p:nvPr/>
        </p:nvGrpSpPr>
        <p:grpSpPr bwMode="auto">
          <a:xfrm>
            <a:off x="1907704" y="3857659"/>
            <a:ext cx="381000" cy="381000"/>
            <a:chOff x="2078" y="1680"/>
            <a:chExt cx="1615" cy="1615"/>
          </a:xfrm>
        </p:grpSpPr>
        <p:sp>
          <p:nvSpPr>
            <p:cNvPr id="7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47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"/>
    </mc:Choice>
    <mc:Fallback xmlns="">
      <p:transition spd="slow" advTm="27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323529" y="21853"/>
            <a:ext cx="854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全波形采样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16416" y="4683919"/>
            <a:ext cx="552945" cy="357188"/>
          </a:xfrm>
        </p:spPr>
        <p:txBody>
          <a:bodyPr/>
          <a:lstStyle/>
          <a:p>
            <a:pPr algn="ctr">
              <a:defRPr/>
            </a:pPr>
            <a:fld id="{A2AF9F61-E466-4312-BE56-1FC24D8FC674}" type="slidenum">
              <a:rPr lang="en-US" altLang="zh-CN" smtClean="0"/>
              <a:pPr algn="ctr">
                <a:defRPr/>
              </a:pPr>
              <a:t>9</a:t>
            </a:fld>
            <a:endParaRPr lang="en-US" altLang="zh-CN" dirty="0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478" y="499281"/>
            <a:ext cx="9144000" cy="40481"/>
            <a:chOff x="0" y="624"/>
            <a:chExt cx="5760" cy="3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0" y="658"/>
              <a:ext cx="5760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0" y="624"/>
              <a:ext cx="5760" cy="0"/>
            </a:xfrm>
            <a:prstGeom prst="line">
              <a:avLst/>
            </a:prstGeom>
            <a:ln>
              <a:solidFill>
                <a:srgbClr val="7030A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9155" name="Picture 3" descr="C:\Users\tongt\Desktop\核电子学年会资料\照片\used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58" y="591716"/>
            <a:ext cx="6976440" cy="37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1" y="4428742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CH0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（深黄）：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1MHz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正弦波；              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CH1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（红色）：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100KHz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脉冲波（上升沿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7ns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，下降沿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10ns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16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CH4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（淡黄）：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1MHz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指数衰减信号；  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CH5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（紫色）：</a:t>
            </a:r>
            <a:r>
              <a:rPr lang="en-US" altLang="zh-CN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LYSO</a:t>
            </a:r>
            <a:r>
              <a:rPr lang="zh-CN" altLang="en-US" sz="16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探测器本底信号</a:t>
            </a:r>
            <a:endParaRPr lang="zh-CN" altLang="en-US" sz="16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95" y="21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应用示例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9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64808</TotalTime>
  <Words>1062</Words>
  <Application>Microsoft Office PowerPoint</Application>
  <PresentationFormat>全屏显示(16:9)</PresentationFormat>
  <Paragraphs>233</Paragraphs>
  <Slides>19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华文细黑</vt:lpstr>
      <vt:lpstr>华文新魏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Office 主题</vt:lpstr>
      <vt:lpstr>CorelDRAW</vt:lpstr>
      <vt:lpstr>PowerPoint 演示文稿</vt:lpstr>
      <vt:lpstr>报告提纲</vt:lpstr>
      <vt:lpstr>PowerPoint 演示文稿</vt:lpstr>
      <vt:lpstr>PowerPoint 演示文稿</vt:lpstr>
      <vt:lpstr>报告提纲</vt:lpstr>
      <vt:lpstr>PowerPoint 演示文稿</vt:lpstr>
      <vt:lpstr>PowerPoint 演示文稿</vt:lpstr>
      <vt:lpstr>报告提纲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报告提纲</vt:lpstr>
      <vt:lpstr>PowerPoint 演示文稿</vt:lpstr>
      <vt:lpstr>PowerPoint 演示文稿</vt:lpstr>
      <vt:lpstr>PowerPoint 演示文稿</vt:lpstr>
      <vt:lpstr>PowerPoint 演示文稿</vt:lpstr>
      <vt:lpstr>请各位老师同学交流指正！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IMP</dc:creator>
  <cp:lastModifiedBy>Administrator</cp:lastModifiedBy>
  <cp:revision>5193</cp:revision>
  <dcterms:created xsi:type="dcterms:W3CDTF">2014-04-28T01:38:36Z</dcterms:created>
  <dcterms:modified xsi:type="dcterms:W3CDTF">2023-08-09T15:53:16Z</dcterms:modified>
</cp:coreProperties>
</file>