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7" r:id="rId2"/>
    <p:sldId id="681" r:id="rId3"/>
    <p:sldId id="682" r:id="rId4"/>
    <p:sldId id="683" r:id="rId5"/>
    <p:sldId id="698" r:id="rId6"/>
    <p:sldId id="679" r:id="rId7"/>
    <p:sldId id="697" r:id="rId8"/>
    <p:sldId id="699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5"/>
    <p:restoredTop sz="94192"/>
  </p:normalViewPr>
  <p:slideViewPr>
    <p:cSldViewPr snapToGrid="0" snapToObjects="1">
      <p:cViewPr varScale="1">
        <p:scale>
          <a:sx n="51" d="100"/>
          <a:sy n="51" d="100"/>
        </p:scale>
        <p:origin x="125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613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613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5702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9603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5534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News on MOST2 project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389" y="4229548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Project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timescale 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（执行期）：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to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April 30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,2023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June 20 –July 21: </a:t>
            </a:r>
            <a:r>
              <a:rPr lang="en" altLang="zh-CN" dirty="0">
                <a:solidFill>
                  <a:schemeClr val="tx1"/>
                </a:solidFill>
                <a:effectLst/>
              </a:rPr>
              <a:t>submission of final reports and review report into MOST2 system </a:t>
            </a:r>
          </a:p>
          <a:p>
            <a:pPr lvl="1"/>
            <a:r>
              <a:rPr lang="en" altLang="zh-CN" sz="4400" dirty="0">
                <a:solidFill>
                  <a:schemeClr val="tx1"/>
                </a:solidFill>
                <a:effectLst/>
              </a:rPr>
              <a:t>Reviews on silicon task 2 and reviews on MOST2 project are likely take place </a:t>
            </a:r>
            <a:r>
              <a:rPr lang="en" altLang="zh-CN" sz="4400" dirty="0">
                <a:solidFill>
                  <a:srgbClr val="FFFF00"/>
                </a:solidFill>
                <a:effectLst/>
              </a:rPr>
              <a:t>in May/June</a:t>
            </a:r>
          </a:p>
          <a:p>
            <a:pPr lvl="1"/>
            <a:r>
              <a:rPr lang="en" altLang="zh-CN" sz="4400" dirty="0">
                <a:solidFill>
                  <a:srgbClr val="FFFF00"/>
                </a:solidFill>
                <a:effectLst/>
              </a:rPr>
              <a:t>Final reports needs to be ready  </a:t>
            </a:r>
          </a:p>
          <a:p>
            <a:pPr lvl="1"/>
            <a:r>
              <a:rPr lang="en" altLang="zh-CN" sz="4400" dirty="0">
                <a:solidFill>
                  <a:srgbClr val="FFFF00"/>
                </a:solidFill>
                <a:effectLst/>
              </a:rPr>
              <a:t>Reviews  on key parameter (</a:t>
            </a:r>
            <a:r>
              <a:rPr lang="zh-CN" altLang="en" sz="4400" dirty="0">
                <a:solidFill>
                  <a:srgbClr val="FFFF00"/>
                </a:solidFill>
                <a:effectLst/>
              </a:rPr>
              <a:t>考核</a:t>
            </a:r>
            <a:r>
              <a:rPr lang="zh-CN" altLang="en-US" sz="4400" dirty="0">
                <a:solidFill>
                  <a:srgbClr val="FFFF00"/>
                </a:solidFill>
                <a:effectLst/>
              </a:rPr>
              <a:t>指标）</a:t>
            </a:r>
            <a:endParaRPr lang="en" altLang="zh-CN" sz="4400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09864DB-7207-4FED-757E-C5682B245E4A}"/>
              </a:ext>
            </a:extLst>
          </p:cNvPr>
          <p:cNvSpPr/>
          <p:nvPr/>
        </p:nvSpPr>
        <p:spPr>
          <a:xfrm>
            <a:off x="21931723" y="8732018"/>
            <a:ext cx="1045028" cy="298580"/>
          </a:xfrm>
          <a:prstGeom prst="ellipse">
            <a:avLst/>
          </a:prstGeom>
          <a:noFill/>
          <a:ln w="444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070BC4-71C8-C6D2-00D6-C5ED530A2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117214"/>
            <a:ext cx="13406632" cy="26631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2513F4-28C8-18C4-B5DF-07CE0A6D0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8919" y="6858000"/>
            <a:ext cx="11577832" cy="654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253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D4B4A66-9BA3-35E9-A1EB-AFF439963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710" y="6570546"/>
            <a:ext cx="15726003" cy="683599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for prototype 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effectLst/>
              </a:rPr>
              <a:t>January : debugging the flex communication </a:t>
            </a:r>
          </a:p>
          <a:p>
            <a:pPr lvl="1"/>
            <a:r>
              <a:rPr lang="en" altLang="zh-CN" dirty="0">
                <a:effectLst/>
              </a:rPr>
              <a:t>February: Ladder assembly and testing </a:t>
            </a:r>
          </a:p>
          <a:p>
            <a:pPr lvl="1"/>
            <a:r>
              <a:rPr lang="en" altLang="zh-CN" dirty="0">
                <a:effectLst/>
              </a:rPr>
              <a:t>March: Detector assembly </a:t>
            </a:r>
          </a:p>
          <a:p>
            <a:pPr lvl="1"/>
            <a:r>
              <a:rPr lang="en" altLang="zh-CN" dirty="0">
                <a:effectLst/>
              </a:rPr>
              <a:t>Early April: </a:t>
            </a:r>
            <a:r>
              <a:rPr lang="en" altLang="zh-CN" dirty="0" err="1">
                <a:effectLst/>
              </a:rPr>
              <a:t>Testbeam</a:t>
            </a:r>
            <a:r>
              <a:rPr lang="en" altLang="zh-CN" dirty="0">
                <a:effectLst/>
              </a:rPr>
              <a:t> at BSRF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Apr 11- Apr 23: </a:t>
            </a:r>
            <a:r>
              <a:rPr lang="en" altLang="zh-CN" dirty="0" err="1">
                <a:solidFill>
                  <a:srgbClr val="FFFF00"/>
                </a:solidFill>
                <a:effectLst/>
              </a:rPr>
              <a:t>Testbeam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 at DESY(reserved) </a:t>
            </a: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09864DB-7207-4FED-757E-C5682B245E4A}"/>
              </a:ext>
            </a:extLst>
          </p:cNvPr>
          <p:cNvSpPr/>
          <p:nvPr/>
        </p:nvSpPr>
        <p:spPr>
          <a:xfrm>
            <a:off x="17099280" y="12070080"/>
            <a:ext cx="2407919" cy="761999"/>
          </a:xfrm>
          <a:prstGeom prst="ellipse">
            <a:avLst/>
          </a:prstGeom>
          <a:noFill/>
          <a:ln w="444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24808052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2" y="-272527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Plan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24954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2</a:t>
            </a:r>
            <a:r>
              <a:rPr lang="en" altLang="zh-CN" baseline="30000" dirty="0">
                <a:solidFill>
                  <a:srgbClr val="FFFF00"/>
                </a:solidFill>
                <a:effectLst/>
              </a:rPr>
              <a:t>nd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 round of flex production : </a:t>
            </a:r>
          </a:p>
          <a:p>
            <a:pPr lvl="1"/>
            <a:r>
              <a:rPr lang="en" altLang="zh-CN" dirty="0">
                <a:effectLst/>
              </a:rPr>
              <a:t>submitted, expected to got ~20 more flex early next week 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rgbClr val="FFFF00"/>
                </a:solidFill>
                <a:effectLst/>
              </a:rPr>
              <a:t>   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2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nd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round of </a:t>
            </a:r>
            <a:r>
              <a:rPr lang="en-US" altLang="zh-CN" dirty="0" err="1">
                <a:solidFill>
                  <a:srgbClr val="FFFF00"/>
                </a:solidFill>
                <a:effectLst/>
              </a:rPr>
              <a:t>Taichu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chip delivery 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effectLst/>
              </a:rPr>
              <a:t>Wafer level testing</a:t>
            </a:r>
            <a:r>
              <a:rPr lang="zh-CN" altLang="en-US" dirty="0">
                <a:solidFill>
                  <a:schemeClr val="tx1"/>
                </a:solidFill>
                <a:effectLst/>
              </a:rPr>
              <a:t> （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doing</a:t>
            </a:r>
            <a:r>
              <a:rPr lang="zh-CN" altLang="en-US" dirty="0">
                <a:solidFill>
                  <a:schemeClr val="tx1"/>
                </a:solidFill>
                <a:effectLst/>
              </a:rPr>
              <a:t> 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now</a:t>
            </a:r>
            <a:r>
              <a:rPr lang="zh-CN" altLang="en-US" dirty="0">
                <a:solidFill>
                  <a:schemeClr val="tx1"/>
                </a:solidFill>
                <a:effectLst/>
              </a:rPr>
              <a:t>）</a:t>
            </a:r>
            <a:endParaRPr lang="en-US" altLang="zh-CN" dirty="0">
              <a:solidFill>
                <a:schemeClr val="tx1"/>
              </a:solidFill>
              <a:effectLst/>
            </a:endParaRPr>
          </a:p>
          <a:p>
            <a:pPr lvl="1"/>
            <a:r>
              <a:rPr lang="en-US" altLang="zh-CN">
                <a:solidFill>
                  <a:schemeClr val="tx1"/>
                </a:solidFill>
                <a:effectLst/>
              </a:rPr>
              <a:t>,thinning 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to 100um, dicing (in 1</a:t>
            </a:r>
            <a:r>
              <a:rPr lang="zh-CN" altLang="en-US" dirty="0">
                <a:solidFill>
                  <a:schemeClr val="tx1"/>
                </a:solidFill>
                <a:effectLst/>
              </a:rPr>
              <a:t>～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2 weeks)</a:t>
            </a:r>
            <a:endParaRPr lang="en" altLang="zh-CN" dirty="0">
              <a:solidFill>
                <a:schemeClr val="tx1"/>
              </a:solidFill>
              <a:effectLst/>
            </a:endParaRP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Focus on assembly and testing ladder</a:t>
            </a:r>
          </a:p>
          <a:p>
            <a:pPr lvl="1"/>
            <a:r>
              <a:rPr lang="en" altLang="zh-CN" dirty="0">
                <a:effectLst/>
              </a:rPr>
              <a:t>Goal: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12 flexes </a:t>
            </a:r>
            <a:r>
              <a:rPr lang="en" altLang="zh-CN" dirty="0">
                <a:effectLst/>
              </a:rPr>
              <a:t>needed for prototype,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6~10 flex </a:t>
            </a:r>
            <a:r>
              <a:rPr lang="en" altLang="zh-CN" dirty="0">
                <a:effectLst/>
              </a:rPr>
              <a:t>needed for flex based telescope </a:t>
            </a:r>
          </a:p>
          <a:p>
            <a:pPr lvl="1"/>
            <a:r>
              <a:rPr lang="en" altLang="zh-CN" dirty="0">
                <a:effectLst/>
              </a:rPr>
              <a:t>Aiming to build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10~12 </a:t>
            </a:r>
            <a:r>
              <a:rPr lang="en" altLang="zh-CN" dirty="0">
                <a:effectLst/>
              </a:rPr>
              <a:t>ladder with 4 metal-layer flex  (at least 2 chips on each flex  )</a:t>
            </a:r>
          </a:p>
          <a:p>
            <a:pPr lvl="1"/>
            <a:r>
              <a:rPr lang="en" altLang="zh-CN" dirty="0">
                <a:effectLst/>
              </a:rPr>
              <a:t>Build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~6</a:t>
            </a:r>
            <a:r>
              <a:rPr lang="en" altLang="zh-CN" dirty="0">
                <a:effectLst/>
              </a:rPr>
              <a:t> ladder with 2 metal layer flex </a:t>
            </a:r>
          </a:p>
          <a:p>
            <a:pPr lvl="1"/>
            <a:r>
              <a:rPr lang="en" altLang="zh-CN" sz="4600" dirty="0">
                <a:solidFill>
                  <a:srgbClr val="FFFF00"/>
                </a:solidFill>
                <a:effectLst/>
              </a:rPr>
              <a:t>Testing for ladder </a:t>
            </a:r>
          </a:p>
          <a:p>
            <a:pPr lvl="2"/>
            <a:r>
              <a:rPr lang="en" altLang="zh-CN" sz="4000" dirty="0">
                <a:effectLst/>
              </a:rPr>
              <a:t>Electronics tests</a:t>
            </a:r>
          </a:p>
          <a:p>
            <a:pPr lvl="2"/>
            <a:r>
              <a:rPr lang="en" altLang="zh-CN" sz="4000" dirty="0">
                <a:effectLst/>
              </a:rPr>
              <a:t>Laser tests </a:t>
            </a:r>
          </a:p>
          <a:p>
            <a:pPr lvl="2"/>
            <a:r>
              <a:rPr lang="en" altLang="zh-CN" sz="4000" dirty="0">
                <a:effectLst/>
              </a:rPr>
              <a:t>Beta tests </a:t>
            </a: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8FA740-24C8-0D34-8E2A-8A4C72812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23" y="7213375"/>
            <a:ext cx="10780134" cy="58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6668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2" y="-272527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Plan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24954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Investigation on ladder stability issue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 (2 weeks) </a:t>
            </a:r>
          </a:p>
          <a:p>
            <a:pPr lvl="1"/>
            <a:r>
              <a:rPr lang="en" altLang="zh-CN" dirty="0">
                <a:solidFill>
                  <a:schemeClr val="tx1"/>
                </a:solidFill>
                <a:effectLst/>
              </a:rPr>
              <a:t>Connector</a:t>
            </a:r>
            <a:r>
              <a:rPr lang="zh-CN" altLang="en-US" dirty="0">
                <a:solidFill>
                  <a:schemeClr val="tx1"/>
                </a:solidFill>
                <a:effectLst/>
              </a:rPr>
              <a:t> 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issue</a:t>
            </a:r>
            <a:r>
              <a:rPr lang="zh-CN" altLang="en-US" dirty="0">
                <a:solidFill>
                  <a:schemeClr val="tx1"/>
                </a:solidFill>
                <a:effectLst/>
              </a:rPr>
              <a:t> 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--》</a:t>
            </a:r>
            <a:r>
              <a:rPr lang="zh-CN" altLang="en-US" dirty="0">
                <a:solidFill>
                  <a:schemeClr val="tx1"/>
                </a:solidFill>
                <a:effectLst/>
              </a:rPr>
              <a:t> 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Tooling for connecting the flex 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effectLst/>
              </a:rPr>
              <a:t>ESD </a:t>
            </a:r>
            <a:r>
              <a:rPr lang="en-US" altLang="zh-CN" dirty="0">
                <a:solidFill>
                  <a:schemeClr val="tx1"/>
                </a:solidFill>
                <a:effectLst/>
                <a:sym typeface="Wingdings" pitchFamily="2" charset="2"/>
              </a:rPr>
              <a:t> try to be very careful about ESD issue </a:t>
            </a:r>
            <a:endParaRPr lang="en" altLang="zh-CN" dirty="0">
              <a:solidFill>
                <a:schemeClr val="tx1"/>
              </a:solidFill>
              <a:effectLst/>
            </a:endParaRP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First Ladder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prototype 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gluing two flex on carbon fiber support</a:t>
            </a: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ladder prototype production ( next week) </a:t>
            </a:r>
            <a:r>
              <a:rPr lang="en-US" altLang="zh-CN" dirty="0">
                <a:solidFill>
                  <a:srgbClr val="FFFF00"/>
                </a:solidFill>
                <a:effectLst/>
                <a:sym typeface="Wingdings" pitchFamily="2" charset="2"/>
              </a:rPr>
              <a:t> </a:t>
            </a:r>
            <a:r>
              <a:rPr lang="en-US" altLang="zh-CN" dirty="0">
                <a:solidFill>
                  <a:schemeClr val="tx1"/>
                </a:solidFill>
                <a:effectLst/>
                <a:sym typeface="Wingdings" pitchFamily="2" charset="2"/>
              </a:rPr>
              <a:t>~ 4 ladders </a:t>
            </a: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Assembly ladders in final vertex detector (before April)</a:t>
            </a: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Test prototype with BSRF beam or beta source (1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st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week of April)</a:t>
            </a: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Ladder based telescope (by 1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st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week of April)</a:t>
            </a: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F615242-7268-8A8B-9DDC-1F36966702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84" r="3443"/>
          <a:stretch/>
        </p:blipFill>
        <p:spPr>
          <a:xfrm>
            <a:off x="15745212" y="266058"/>
            <a:ext cx="5842000" cy="2840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43D402-A3BB-780D-0764-AE6C06E11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9862" y="5093342"/>
            <a:ext cx="4700588" cy="8356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52DD22A-2331-9C99-9FAB-CC44C5DEA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0" y="8117423"/>
            <a:ext cx="7340600" cy="550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1525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7AB69C-1D00-480D-6976-5BBC0BF1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Publication plan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9FDAC7-6C9A-E2A0-69FC-547203F62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Taichu2 Laser test  (NIMA):  </a:t>
            </a:r>
            <a:r>
              <a:rPr kumimoji="1" lang="en-US" altLang="zh-CN" dirty="0">
                <a:solidFill>
                  <a:srgbClr val="FFFF00"/>
                </a:solidFill>
              </a:rPr>
              <a:t>submitted</a:t>
            </a:r>
          </a:p>
          <a:p>
            <a:r>
              <a:rPr kumimoji="1" lang="en-US" altLang="zh-CN" dirty="0"/>
              <a:t>DESY Test beam 1</a:t>
            </a:r>
            <a:r>
              <a:rPr kumimoji="1" lang="en-US" altLang="zh-CN" baseline="30000" dirty="0"/>
              <a:t>st</a:t>
            </a:r>
            <a:r>
              <a:rPr kumimoji="1" lang="en-US" altLang="zh-CN" dirty="0"/>
              <a:t> paper: submission date: </a:t>
            </a:r>
            <a:r>
              <a:rPr kumimoji="1" lang="en-US" altLang="zh-CN" dirty="0">
                <a:solidFill>
                  <a:srgbClr val="FFFF00"/>
                </a:solidFill>
              </a:rPr>
              <a:t>Early March (!!!)</a:t>
            </a:r>
          </a:p>
          <a:p>
            <a:r>
              <a:rPr kumimoji="1" lang="en-US" altLang="zh-CN" dirty="0"/>
              <a:t>Paper about vertex prototype </a:t>
            </a:r>
            <a:r>
              <a:rPr kumimoji="1" lang="en-US" altLang="zh-CN" dirty="0" err="1"/>
              <a:t>testbeam</a:t>
            </a:r>
            <a:r>
              <a:rPr kumimoji="1" lang="en-US" altLang="zh-CN" dirty="0"/>
              <a:t> : </a:t>
            </a:r>
            <a:r>
              <a:rPr kumimoji="1" lang="en-US" altLang="zh-CN" dirty="0">
                <a:solidFill>
                  <a:srgbClr val="FFFF00"/>
                </a:solidFill>
              </a:rPr>
              <a:t>before May 15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     (!!!)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Need to decide on modified process result</a:t>
            </a:r>
          </a:p>
          <a:p>
            <a:r>
              <a:rPr kumimoji="1" lang="en-US" altLang="zh-CN" dirty="0"/>
              <a:t>Electronics for ladder and prototype (JINST):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Paper about the prototype :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Paper of TaichuPix3: 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Document about irradiation hardness: </a:t>
            </a:r>
            <a:r>
              <a:rPr kumimoji="1" lang="en-US" altLang="zh-CN" dirty="0">
                <a:solidFill>
                  <a:srgbClr val="FFFF00"/>
                </a:solidFill>
              </a:rPr>
              <a:t>Before May (!!!)</a:t>
            </a:r>
          </a:p>
          <a:p>
            <a:r>
              <a:rPr kumimoji="1" lang="en-US" altLang="zh-CN" dirty="0"/>
              <a:t>Final report (</a:t>
            </a:r>
            <a:r>
              <a:rPr kumimoji="1" lang="zh-CN" altLang="en-US" dirty="0"/>
              <a:t>结题科技报告）</a:t>
            </a:r>
            <a:r>
              <a:rPr kumimoji="1" lang="en-US" altLang="zh-CN" dirty="0">
                <a:solidFill>
                  <a:srgbClr val="FFFF00"/>
                </a:solidFill>
              </a:rPr>
              <a:t>(Before May). (!!!)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0AC98B-0C52-9DFA-22FF-9C5922A5739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27248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3130A8-0694-07EA-EDC6-E090EA87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 </a:t>
            </a:r>
            <a:r>
              <a:rPr kumimoji="1" lang="en-US" altLang="zh-CN" dirty="0">
                <a:solidFill>
                  <a:srgbClr val="FFFF00"/>
                </a:solidFill>
              </a:rPr>
              <a:t>(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Apr 11- Apr 23,2023)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64CF71-9DFA-6D99-3311-B9858D1E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151929"/>
            <a:ext cx="24384001" cy="11412142"/>
          </a:xfrm>
        </p:spPr>
        <p:txBody>
          <a:bodyPr/>
          <a:lstStyle/>
          <a:p>
            <a:r>
              <a:rPr kumimoji="1" lang="en" altLang="zh-CN" dirty="0"/>
              <a:t>Person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 expertise </a:t>
            </a:r>
            <a:endParaRPr kumimoji="1" lang="en" altLang="zh-CN" dirty="0"/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Joao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Zhijun Liang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Tianya (IHEP</a:t>
            </a:r>
            <a:r>
              <a:rPr kumimoji="1" lang="en-US" altLang="zh-CN" dirty="0">
                <a:solidFill>
                  <a:srgbClr val="FFFF00"/>
                </a:solidFill>
              </a:rPr>
              <a:t>, ASIC</a:t>
            </a:r>
            <a:r>
              <a:rPr kumimoji="1" lang="en" altLang="zh-CN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Xiaomin</a:t>
            </a:r>
            <a:r>
              <a:rPr kumimoji="1" lang="en" altLang="zh-CN" dirty="0">
                <a:solidFill>
                  <a:srgbClr val="FFFF00"/>
                </a:solidFill>
              </a:rPr>
              <a:t> </a:t>
            </a:r>
            <a:r>
              <a:rPr kumimoji="1" lang="en" altLang="zh-CN" dirty="0" err="1">
                <a:solidFill>
                  <a:srgbClr val="FFFF00"/>
                </a:solidFill>
              </a:rPr>
              <a:t>WuWei</a:t>
            </a:r>
            <a:r>
              <a:rPr kumimoji="1" lang="en" altLang="zh-CN" dirty="0">
                <a:solidFill>
                  <a:srgbClr val="FFFF00"/>
                </a:solidFill>
              </a:rPr>
              <a:t>(NWPU, ASIC )?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Wei Wang(IHEP,ASIC, offline)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Jia Zhou (IHEP ,DAQ)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Xinhui</a:t>
            </a:r>
            <a:r>
              <a:rPr kumimoji="1" lang="en-US" altLang="zh-CN" dirty="0">
                <a:solidFill>
                  <a:srgbClr val="FFFF00"/>
                </a:solidFill>
              </a:rPr>
              <a:t> Huang (IHEP, mechanism) 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Shuqi</a:t>
            </a:r>
            <a:r>
              <a:rPr kumimoji="1" lang="en-US" altLang="zh-CN" dirty="0">
                <a:solidFill>
                  <a:srgbClr val="FFFF00"/>
                </a:solidFill>
              </a:rPr>
              <a:t> Li (IHEP, offline)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Hao Zeng(IHEP, offline) 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Xuewei</a:t>
            </a:r>
            <a:r>
              <a:rPr kumimoji="1" lang="en-US" altLang="zh-CN" dirty="0">
                <a:solidFill>
                  <a:srgbClr val="FFFF00"/>
                </a:solidFill>
              </a:rPr>
              <a:t> Jia(IHEP, offline)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Yuhang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Guo(IHEP, CSNS, </a:t>
            </a:r>
            <a:r>
              <a:rPr kumimoji="1" lang="en-US" altLang="zh-CN" dirty="0" err="1">
                <a:solidFill>
                  <a:srgbClr val="FFFF00"/>
                </a:solidFill>
              </a:rPr>
              <a:t>testbeam</a:t>
            </a:r>
            <a:r>
              <a:rPr kumimoji="1" lang="en-US" altLang="zh-CN" dirty="0">
                <a:solidFill>
                  <a:srgbClr val="FFFF00"/>
                </a:solidFill>
              </a:rPr>
              <a:t>) </a:t>
            </a:r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137D0B-F729-53EB-6395-7218858EA6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55C480-15C7-00F0-742A-C4701627F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23" y="3263167"/>
            <a:ext cx="10780134" cy="58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839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2A2DA-4757-3FE9-135A-3031BB99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Conference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6636F6-84D5-DF0C-B11A-80918FC1CB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AECB382-59EE-7EC0-FCF6-CF51A2720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01" y="4614516"/>
            <a:ext cx="23740120" cy="784562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A803942-7F10-9D45-9B1C-929EA4164F40}"/>
              </a:ext>
            </a:extLst>
          </p:cNvPr>
          <p:cNvSpPr txBox="1"/>
          <p:nvPr/>
        </p:nvSpPr>
        <p:spPr>
          <a:xfrm>
            <a:off x="2061712" y="3450045"/>
            <a:ext cx="2110308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https://twiki.cern.ch/twiki/bin/view/CLIC/UpcomingConferences</a:t>
            </a:r>
          </a:p>
        </p:txBody>
      </p:sp>
    </p:spTree>
    <p:extLst>
      <p:ext uri="{BB962C8B-B14F-4D97-AF65-F5344CB8AC3E}">
        <p14:creationId xmlns:p14="http://schemas.microsoft.com/office/powerpoint/2010/main" val="367232926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16259</TotalTime>
  <Words>531</Words>
  <Application>Microsoft Macintosh PowerPoint</Application>
  <PresentationFormat>自定义</PresentationFormat>
  <Paragraphs>75</Paragraphs>
  <Slides>8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4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 News on MOST2 project </vt:lpstr>
      <vt:lpstr>Time line for prototype  </vt:lpstr>
      <vt:lpstr>Plan</vt:lpstr>
      <vt:lpstr>Plan </vt:lpstr>
      <vt:lpstr> Publication plan </vt:lpstr>
      <vt:lpstr>Plan for test beam (Apr 11- Apr 23,2023) </vt:lpstr>
      <vt:lpstr> Conference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493</cp:revision>
  <dcterms:modified xsi:type="dcterms:W3CDTF">2023-03-16T05:59:49Z</dcterms:modified>
</cp:coreProperties>
</file>