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heme/themeOverride5.xml" ContentType="application/vnd.openxmlformats-officedocument.themeOverr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heme/themeOverride6.xml" ContentType="application/vnd.openxmlformats-officedocument.themeOverride+xml"/>
  <Override PartName="/ppt/notesSlides/notesSlide13.xml" ContentType="application/vnd.openxmlformats-officedocument.presentationml.notesSlide+xml"/>
  <Override PartName="/ppt/theme/themeOverride7.xml" ContentType="application/vnd.openxmlformats-officedocument.themeOverride+xml"/>
  <Override PartName="/ppt/tags/tag11.xml" ContentType="application/vnd.openxmlformats-officedocument.presentationml.tags+xml"/>
  <Override PartName="/ppt/notesSlides/notesSlide14.xml" ContentType="application/vnd.openxmlformats-officedocument.presentationml.notesSlide+xml"/>
  <Override PartName="/ppt/theme/themeOverride8.xml" ContentType="application/vnd.openxmlformats-officedocument.themeOverride+xml"/>
  <Override PartName="/ppt/tags/tag12.xml" ContentType="application/vnd.openxmlformats-officedocument.presentationml.tags+xml"/>
  <Override PartName="/ppt/notesSlides/notesSlide15.xml" ContentType="application/vnd.openxmlformats-officedocument.presentationml.notesSlide+xml"/>
  <Override PartName="/ppt/theme/themeOverride9.xml" ContentType="application/vnd.openxmlformats-officedocument.themeOverride+xml"/>
  <Override PartName="/ppt/tags/tag13.xml" ContentType="application/vnd.openxmlformats-officedocument.presentationml.tags+xml"/>
  <Override PartName="/ppt/notesSlides/notesSlide16.xml" ContentType="application/vnd.openxmlformats-officedocument.presentationml.notesSlide+xml"/>
  <Override PartName="/ppt/theme/themeOverride10.xml" ContentType="application/vnd.openxmlformats-officedocument.themeOverr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8.xml" ContentType="application/vnd.openxmlformats-officedocument.presentationml.notesSlide+xml"/>
  <Override PartName="/ppt/theme/themeOverride11.xml" ContentType="application/vnd.openxmlformats-officedocument.themeOverr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1.xml" ContentType="application/vnd.openxmlformats-officedocument.presentationml.notesSlide+xml"/>
  <Override PartName="/ppt/theme/themeOverride12.xml" ContentType="application/vnd.openxmlformats-officedocument.themeOverride+xml"/>
  <Override PartName="/ppt/notesSlides/notesSlide22.xml" ContentType="application/vnd.openxmlformats-officedocument.presentationml.notesSlide+xml"/>
  <Override PartName="/ppt/theme/themeOverride13.xml" ContentType="application/vnd.openxmlformats-officedocument.themeOverr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3.xml" ContentType="application/vnd.openxmlformats-officedocument.presentationml.notesSlide+xml"/>
  <Override PartName="/ppt/theme/themeOverride14.xml" ContentType="application/vnd.openxmlformats-officedocument.themeOverride+xml"/>
  <Override PartName="/ppt/tags/tag33.xml" ContentType="application/vnd.openxmlformats-officedocument.presentationml.tags+xml"/>
  <Override PartName="/ppt/tags/tag34.xml" ContentType="application/vnd.openxmlformats-officedocument.presentationml.tags+xml"/>
  <Override PartName="/ppt/notesSlides/notesSlide24.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25.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2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7.xml" ContentType="application/vnd.openxmlformats-officedocument.presentationml.notesSlide+xml"/>
  <Override PartName="/ppt/theme/themeOverride15.xml" ContentType="application/vnd.openxmlformats-officedocument.themeOverride+xml"/>
  <Override PartName="/ppt/tags/tag47.xml" ContentType="application/vnd.openxmlformats-officedocument.presentationml.tags+xml"/>
  <Override PartName="/ppt/notesSlides/notesSlide28.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heme/themeOverride16.xml" ContentType="application/vnd.openxmlformats-officedocument.themeOverride+xml"/>
  <Override PartName="/ppt/tags/tag69.xml" ContentType="application/vnd.openxmlformats-officedocument.presentationml.tags+xml"/>
  <Override PartName="/ppt/notesSlides/notesSlide29.xml" ContentType="application/vnd.openxmlformats-officedocument.presentationml.notesSlide+xml"/>
  <Override PartName="/ppt/theme/themeOverride17.xml" ContentType="application/vnd.openxmlformats-officedocument.themeOverr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handoutMasterIdLst>
    <p:handoutMasterId r:id="rId37"/>
  </p:handoutMasterIdLst>
  <p:sldIdLst>
    <p:sldId id="256" r:id="rId2"/>
    <p:sldId id="257" r:id="rId3"/>
    <p:sldId id="309" r:id="rId4"/>
    <p:sldId id="310" r:id="rId5"/>
    <p:sldId id="447" r:id="rId6"/>
    <p:sldId id="388" r:id="rId7"/>
    <p:sldId id="311" r:id="rId8"/>
    <p:sldId id="397" r:id="rId9"/>
    <p:sldId id="421" r:id="rId10"/>
    <p:sldId id="398" r:id="rId11"/>
    <p:sldId id="399" r:id="rId12"/>
    <p:sldId id="396" r:id="rId13"/>
    <p:sldId id="400" r:id="rId14"/>
    <p:sldId id="317" r:id="rId15"/>
    <p:sldId id="314" r:id="rId16"/>
    <p:sldId id="385" r:id="rId17"/>
    <p:sldId id="386" r:id="rId18"/>
    <p:sldId id="352" r:id="rId19"/>
    <p:sldId id="448" r:id="rId20"/>
    <p:sldId id="315" r:id="rId21"/>
    <p:sldId id="449" r:id="rId22"/>
    <p:sldId id="389" r:id="rId23"/>
    <p:sldId id="318" r:id="rId24"/>
    <p:sldId id="321" r:id="rId25"/>
    <p:sldId id="320" r:id="rId26"/>
    <p:sldId id="390" r:id="rId27"/>
    <p:sldId id="446" r:id="rId28"/>
    <p:sldId id="450" r:id="rId29"/>
    <p:sldId id="451" r:id="rId30"/>
    <p:sldId id="347" r:id="rId31"/>
    <p:sldId id="423" r:id="rId32"/>
    <p:sldId id="422" r:id="rId33"/>
    <p:sldId id="354" r:id="rId34"/>
    <p:sldId id="387" r:id="rId35"/>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2" userDrawn="1">
          <p15:clr>
            <a:srgbClr val="A4A3A4"/>
          </p15:clr>
        </p15:guide>
        <p15:guide id="2" pos="3848" userDrawn="1">
          <p15:clr>
            <a:srgbClr val="A4A3A4"/>
          </p15:clr>
        </p15:guide>
        <p15:guide id="3" pos="732" userDrawn="1">
          <p15:clr>
            <a:srgbClr val="A4A3A4"/>
          </p15:clr>
        </p15:guide>
        <p15:guide id="4" pos="6813" userDrawn="1">
          <p15:clr>
            <a:srgbClr val="A4A3A4"/>
          </p15:clr>
        </p15:guide>
        <p15:guide id="5" orient="horz" pos="969" userDrawn="1">
          <p15:clr>
            <a:srgbClr val="A4A3A4"/>
          </p15:clr>
        </p15:guide>
        <p15:guide id="6" orient="horz" pos="39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7" name="1206988966@qq.com" initials="1" lastIdx="1" clrIdx="2"/>
  <p:cmAuthor id="1" name="Origin60801" initials="O" lastIdx="1" clrIdx="0"/>
  <p:cmAuthor id="8" name="姜伟光" initials="姜" lastIdx="1" clrIdx="0"/>
  <p:cmAuthor id="2" name="作者" initials="A" lastIdx="0" clrIdx="1"/>
  <p:cmAuthor id="3" name="Y.Xia" initials="Y" lastIdx="1" clrIdx="2"/>
  <p:cmAuthor id="10" name="Origi151601" initials="O" lastIdx="5" clrIdx="9"/>
  <p:cmAuthor id="4" name="Administrator" initials="A" lastIdx="4" clrIdx="3"/>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71E0"/>
    <a:srgbClr val="000028"/>
    <a:srgbClr val="000073"/>
    <a:srgbClr val="001AEC"/>
    <a:srgbClr val="00E8F4"/>
    <a:srgbClr val="131F90"/>
    <a:srgbClr val="000063"/>
    <a:srgbClr val="9BFFFF"/>
    <a:srgbClr val="00FFFF"/>
    <a:srgbClr val="00F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84848" autoAdjust="0"/>
  </p:normalViewPr>
  <p:slideViewPr>
    <p:cSldViewPr snapToGrid="0" showGuides="1">
      <p:cViewPr varScale="1">
        <p:scale>
          <a:sx n="97" d="100"/>
          <a:sy n="97" d="100"/>
        </p:scale>
        <p:origin x="1056" y="78"/>
      </p:cViewPr>
      <p:guideLst>
        <p:guide orient="horz" pos="2042"/>
        <p:guide pos="3848"/>
        <p:guide pos="732"/>
        <p:guide pos="6813"/>
        <p:guide orient="horz" pos="969"/>
        <p:guide orient="horz" pos="393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2023/3/30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1C2CAC-5DA4-4233-8CBF-678FD34A6B31}" type="datetimeFigureOut">
              <a:rPr lang="zh-CN" altLang="en-US" smtClean="0"/>
              <a:t>2023/3/30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3FC0EC-DBD8-497B-BB1E-E0F9A1C29C2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大家好！我是本源量子李蕾，下面由我向大家汇报</a:t>
            </a:r>
            <a:r>
              <a:rPr lang="en-US" altLang="zh-CN" dirty="0"/>
              <a:t>《</a:t>
            </a:r>
            <a:r>
              <a:rPr lang="zh-CN" altLang="en-US" dirty="0"/>
              <a:t>量子计算发展以及应用现状</a:t>
            </a:r>
            <a:r>
              <a:rPr lang="en-US" altLang="zh-CN" dirty="0"/>
              <a:t>》</a:t>
            </a:r>
            <a:r>
              <a:rPr lang="zh-CN" altLang="en-US" dirty="0"/>
              <a:t>相关内容</a:t>
            </a:r>
          </a:p>
        </p:txBody>
      </p:sp>
      <p:sp>
        <p:nvSpPr>
          <p:cNvPr id="4" name="灯片编号占位符 3"/>
          <p:cNvSpPr>
            <a:spLocks noGrp="1"/>
          </p:cNvSpPr>
          <p:nvPr>
            <p:ph type="sldNum" sz="quarter" idx="5"/>
          </p:nvPr>
        </p:nvSpPr>
        <p:spPr/>
        <p:txBody>
          <a:bodyPr/>
          <a:lstStyle/>
          <a:p>
            <a:fld id="{C43FC0EC-DBD8-497B-BB1E-E0F9A1C29C2F}"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----Page 9----</a:t>
            </a:r>
          </a:p>
          <a:p>
            <a:r>
              <a:rPr lang="zh-CN" altLang="en-US" dirty="0"/>
              <a:t>而在我们更关心的机器学习领域，目前谷歌，</a:t>
            </a:r>
            <a:r>
              <a:rPr lang="en-US" altLang="zh-CN" dirty="0"/>
              <a:t>IBM</a:t>
            </a:r>
            <a:r>
              <a:rPr lang="zh-CN" altLang="en-US" dirty="0"/>
              <a:t>，</a:t>
            </a:r>
            <a:r>
              <a:rPr lang="en-US" altLang="zh-CN" dirty="0"/>
              <a:t>Xanadu</a:t>
            </a:r>
            <a:r>
              <a:rPr lang="zh-CN" altLang="en-US" dirty="0"/>
              <a:t>，百度等国内外知名公司均在开展量子计算在机器学习领域上的探索性研究，其中利用量子计算加速机器学习是其中的重要课题。尽管前面我们已经解释了量子计算的优势和其巨大的应用潜力，但量子计算到底如何赋能机器学习？这个问题的答案则是行业人员更关心的。</a:t>
            </a:r>
            <a:endParaRPr lang="en-US" altLang="zh-CN" dirty="0"/>
          </a:p>
          <a:p>
            <a:r>
              <a:rPr lang="en-US" altLang="zh-CN" dirty="0"/>
              <a: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43FC0EC-DBD8-497B-BB1E-E0F9A1C29C2F}"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----Page 12----</a:t>
            </a:r>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目前随着科学技术的发展，大规模机器学习算法需要大量的计算资源和存储资源，而这些资源的开销很高。例如</a:t>
            </a:r>
            <a:r>
              <a:rPr lang="en-US" altLang="zh-CN" sz="1200" dirty="0">
                <a:solidFill>
                  <a:schemeClr val="bg1"/>
                </a:solidFill>
                <a:latin typeface="思源黑体 CN Bold" panose="020B0800000000000000" charset="-122"/>
                <a:ea typeface="思源黑体 CN Bold" panose="020B0800000000000000" charset="-122"/>
                <a:cs typeface="思源黑体 CN Bold" panose="020B0800000000000000" charset="-122"/>
              </a:rPr>
              <a:t>GPT-3</a:t>
            </a:r>
            <a:r>
              <a:rPr lang="zh-CN" altLang="en-US" sz="1200" dirty="0">
                <a:solidFill>
                  <a:schemeClr val="bg1"/>
                </a:solidFill>
                <a:latin typeface="思源黑体 CN Bold" panose="020B0800000000000000" charset="-122"/>
                <a:ea typeface="思源黑体 CN Bold" panose="020B0800000000000000" charset="-122"/>
                <a:cs typeface="思源黑体 CN Bold" panose="020B0800000000000000" charset="-122"/>
              </a:rPr>
              <a:t>使用了</a:t>
            </a:r>
            <a:r>
              <a:rPr lang="en-US" altLang="zh-CN" sz="1200" dirty="0">
                <a:solidFill>
                  <a:schemeClr val="bg1"/>
                </a:solidFill>
                <a:latin typeface="思源黑体 CN Bold" panose="020B0800000000000000" charset="-122"/>
                <a:ea typeface="思源黑体 CN Bold" panose="020B0800000000000000" charset="-122"/>
                <a:cs typeface="思源黑体 CN Bold" panose="020B0800000000000000" charset="-122"/>
              </a:rPr>
              <a:t>1750</a:t>
            </a:r>
            <a:r>
              <a:rPr lang="zh-CN" altLang="en-US" sz="1200" dirty="0">
                <a:solidFill>
                  <a:schemeClr val="bg1"/>
                </a:solidFill>
                <a:latin typeface="思源黑体 CN Bold" panose="020B0800000000000000" charset="-122"/>
                <a:ea typeface="思源黑体 CN Bold" panose="020B0800000000000000" charset="-122"/>
                <a:cs typeface="思源黑体 CN Bold" panose="020B0800000000000000" charset="-122"/>
              </a:rPr>
              <a:t>亿个参数，训练时使用了超过</a:t>
            </a:r>
            <a:r>
              <a:rPr lang="en-US" altLang="zh-CN" sz="1200" dirty="0">
                <a:solidFill>
                  <a:schemeClr val="bg1"/>
                </a:solidFill>
                <a:latin typeface="思源黑体 CN Bold" panose="020B0800000000000000" charset="-122"/>
                <a:ea typeface="思源黑体 CN Bold" panose="020B0800000000000000" charset="-122"/>
                <a:cs typeface="思源黑体 CN Bold" panose="020B0800000000000000" charset="-122"/>
              </a:rPr>
              <a:t>3000</a:t>
            </a:r>
            <a:r>
              <a:rPr lang="zh-CN" altLang="en-US" sz="1200" dirty="0">
                <a:solidFill>
                  <a:schemeClr val="bg1"/>
                </a:solidFill>
                <a:latin typeface="思源黑体 CN Bold" panose="020B0800000000000000" charset="-122"/>
                <a:ea typeface="思源黑体 CN Bold" panose="020B0800000000000000" charset="-122"/>
                <a:cs typeface="思源黑体 CN Bold" panose="020B0800000000000000" charset="-122"/>
              </a:rPr>
              <a:t>块</a:t>
            </a:r>
            <a:r>
              <a:rPr lang="en-US" altLang="zh-CN" sz="1200" dirty="0">
                <a:solidFill>
                  <a:schemeClr val="bg1"/>
                </a:solidFill>
                <a:latin typeface="思源黑体 CN Bold" panose="020B0800000000000000" charset="-122"/>
                <a:ea typeface="思源黑体 CN Bold" panose="020B0800000000000000" charset="-122"/>
                <a:cs typeface="思源黑体 CN Bold" panose="020B0800000000000000" charset="-122"/>
              </a:rPr>
              <a:t>GPU</a:t>
            </a:r>
            <a:r>
              <a:rPr lang="zh-CN" altLang="en-US" sz="1200" dirty="0">
                <a:solidFill>
                  <a:schemeClr val="bg1"/>
                </a:solidFill>
                <a:latin typeface="思源黑体 CN Bold" panose="020B0800000000000000" charset="-122"/>
                <a:ea typeface="思源黑体 CN Bold" panose="020B0800000000000000" charset="-122"/>
                <a:cs typeface="思源黑体 CN Bold" panose="020B0800000000000000" charset="-122"/>
              </a:rPr>
              <a:t>训练，耗时数个月完成，花费了数百万美元</a:t>
            </a:r>
            <a:r>
              <a:rPr lang="zh-CN" altLang="en-US" dirty="0"/>
              <a:t>。</a:t>
            </a:r>
            <a:r>
              <a:rPr lang="en-US" altLang="zh-CN" dirty="0"/>
              <a:t>GPT-4</a:t>
            </a:r>
            <a:r>
              <a:rPr lang="zh-CN" altLang="en-US" dirty="0"/>
              <a:t>模型比</a:t>
            </a:r>
            <a:r>
              <a:rPr lang="en-US" altLang="zh-CN" dirty="0"/>
              <a:t>GPT-3</a:t>
            </a:r>
            <a:r>
              <a:rPr lang="zh-CN" altLang="en-US" dirty="0"/>
              <a:t>模型更复杂，参数规模更大，使用的算力更多，花费更高。</a:t>
            </a:r>
          </a:p>
          <a:p>
            <a:r>
              <a:rPr lang="en-US" altLang="zh-CN" dirty="0"/>
              <a: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43FC0EC-DBD8-497B-BB1E-E0F9A1C29C2F}"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----Page 13----</a:t>
            </a:r>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全球数据规模增长趋势越来越庞大，而算力增长与数据增长之间的鸿沟越来越大，全球对算力的需求不断提高，特别是在针对数据的科学</a:t>
            </a:r>
            <a:r>
              <a:rPr lang="en-US" altLang="zh-CN" dirty="0"/>
              <a:t>——</a:t>
            </a:r>
            <a:r>
              <a:rPr lang="zh-CN" altLang="en-US" dirty="0"/>
              <a:t>机器学习方面，这种需求从前面的模型中也可窥见一斑，亟需一种新型高性能计算技术来解决，量子计算应运而生。</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43FC0EC-DBD8-497B-BB1E-E0F9A1C29C2F}"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既然量子计算与机器学习之间能发生共鸣，那下面着重介绍一下量子计算在机器学习中的应用相关内容。</a:t>
            </a:r>
          </a:p>
        </p:txBody>
      </p:sp>
      <p:sp>
        <p:nvSpPr>
          <p:cNvPr id="4" name="灯片编号占位符 3"/>
          <p:cNvSpPr>
            <a:spLocks noGrp="1"/>
          </p:cNvSpPr>
          <p:nvPr>
            <p:ph type="sldNum" sz="quarter" idx="5"/>
          </p:nvPr>
        </p:nvSpPr>
        <p:spPr/>
        <p:txBody>
          <a:bodyPr/>
          <a:lstStyle/>
          <a:p>
            <a:fld id="{C43FC0EC-DBD8-497B-BB1E-E0F9A1C29C2F}"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----Page 15----</a:t>
            </a:r>
          </a:p>
          <a:p>
            <a:r>
              <a:rPr lang="zh-CN" altLang="en-US" dirty="0"/>
              <a:t>现阶段实现量子计算与机器学习融合的主要方法是利用量子计算加速机器学习中某些关键的计算过程，并非利用量子计算实现机器学习的全部流程。需要注意的是，尽管量子计算在存储效率和计算效率上有优势，受限于逻辑门必须是幺正算符这一约束，对于某些计算过程，经典计算则更有优势。因此依据计算过程的自身特点，对应的选择经典计算或量子计算去实现，建立经典</a:t>
            </a:r>
            <a:r>
              <a:rPr lang="en-US" altLang="zh-CN" dirty="0"/>
              <a:t>-</a:t>
            </a:r>
            <a:r>
              <a:rPr lang="zh-CN" altLang="en-US" dirty="0"/>
              <a:t>量子异构计算平台，才能充分发挥两种计算技术优势，发展出适用于机器学习的新型高性能计算技术。</a:t>
            </a:r>
            <a:endParaRPr lang="en-US" altLang="zh-CN" dirty="0"/>
          </a:p>
          <a:p>
            <a:r>
              <a:rPr lang="en-US" altLang="zh-CN" dirty="0"/>
              <a: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43FC0EC-DBD8-497B-BB1E-E0F9A1C29C2F}" type="slidenum">
              <a:rPr lang="zh-CN" altLang="en-US" smtClean="0"/>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----Page 16---</a:t>
            </a:r>
          </a:p>
          <a:p>
            <a:r>
              <a:rPr lang="zh-CN" altLang="en-US" dirty="0"/>
              <a:t>确定了经典</a:t>
            </a:r>
            <a:r>
              <a:rPr lang="en-US" altLang="zh-CN" dirty="0"/>
              <a:t>-</a:t>
            </a:r>
            <a:r>
              <a:rPr lang="zh-CN" altLang="en-US" dirty="0"/>
              <a:t>量子混合这一基础框架，需要进一步确定量子计算加速的关键计算过程具体是哪些流程。例如对于监督学习、无监督学习和半监督学习，量子计算将被用来加速这类方法中涉及的相关过程。通过量子支持向量机，量子卷积网络，量子</a:t>
            </a:r>
            <a:r>
              <a:rPr lang="en-US" altLang="zh-CN" dirty="0"/>
              <a:t>Transformer</a:t>
            </a:r>
            <a:r>
              <a:rPr lang="zh-CN" altLang="en-US" dirty="0"/>
              <a:t>等模型加速经典算法，利用量子聚类算法和量子主成分分析等算法加速数据分析过程，利用量子核方法和量子生成模型加速数据回归生成等过程。</a:t>
            </a:r>
            <a:endParaRPr lang="en-US" altLang="zh-CN" dirty="0"/>
          </a:p>
          <a:p>
            <a:r>
              <a:rPr lang="en-US" altLang="zh-CN" dirty="0"/>
              <a: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43FC0EC-DBD8-497B-BB1E-E0F9A1C29C2F}"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----Page 17----</a:t>
            </a:r>
          </a:p>
          <a:p>
            <a:r>
              <a:rPr lang="en-US" altLang="zh-CN" dirty="0"/>
              <a:t>QSVM</a:t>
            </a:r>
            <a:r>
              <a:rPr lang="zh-CN" altLang="en-US" dirty="0"/>
              <a:t>算法对经典</a:t>
            </a:r>
            <a:r>
              <a:rPr lang="en-US" altLang="zh-CN" dirty="0"/>
              <a:t>SVM</a:t>
            </a:r>
            <a:r>
              <a:rPr lang="zh-CN" altLang="en-US" dirty="0"/>
              <a:t>算法的加速，具体需要解决内积计算问题和方程求解问题。首先需要量子态制备，将经典的系数矩阵和右端项编码为量子态数据，该过程可以使用量子随机存储器实现，其复杂度可以被证明是矩阵维度的对数级别。完成量子态制备后，可利用量子内积计算算法得到核函数内积，与经典内积算法相比量子算法的复杂度由多项式复杂度降到了</a:t>
            </a:r>
            <a:r>
              <a:rPr lang="en-US" altLang="zh-CN" dirty="0"/>
              <a:t>log</a:t>
            </a:r>
            <a:r>
              <a:rPr lang="zh-CN" altLang="en-US" dirty="0"/>
              <a:t>级别复杂度，其次，是利用</a:t>
            </a:r>
            <a:r>
              <a:rPr lang="en-US" altLang="zh-CN" dirty="0"/>
              <a:t>HHL</a:t>
            </a:r>
            <a:r>
              <a:rPr lang="zh-CN" altLang="en-US" dirty="0"/>
              <a:t>算法求解支持向量机的超平面的解，其可以对经典过程进行指数级加速。</a:t>
            </a:r>
            <a:endParaRPr lang="en-US" altLang="zh-CN" dirty="0"/>
          </a:p>
          <a:p>
            <a:r>
              <a:rPr lang="en-US" altLang="zh-CN" dirty="0"/>
              <a:t>----------------</a:t>
            </a:r>
            <a:endParaRPr lang="zh-CN" altLang="en-US" dirty="0"/>
          </a:p>
        </p:txBody>
      </p:sp>
      <p:sp>
        <p:nvSpPr>
          <p:cNvPr id="4" name="灯片编号占位符 3"/>
          <p:cNvSpPr>
            <a:spLocks noGrp="1"/>
          </p:cNvSpPr>
          <p:nvPr>
            <p:ph type="sldNum" sz="quarter" idx="5"/>
          </p:nvPr>
        </p:nvSpPr>
        <p:spPr/>
        <p:txBody>
          <a:bodyPr/>
          <a:lstStyle/>
          <a:p>
            <a:fld id="{C43FC0EC-DBD8-497B-BB1E-E0F9A1C29C2F}" type="slidenum">
              <a:rPr lang="zh-CN" altLang="en-US" smtClean="0"/>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----Page 18----</a:t>
            </a:r>
          </a:p>
          <a:p>
            <a:r>
              <a:rPr lang="zh-CN" altLang="en-US" dirty="0"/>
              <a:t>量子卷积神经网络</a:t>
            </a:r>
            <a:r>
              <a:rPr lang="en-US" altLang="zh-CN" dirty="0"/>
              <a:t>QCNN</a:t>
            </a:r>
            <a:r>
              <a:rPr lang="zh-CN" altLang="en-US" dirty="0"/>
              <a:t>算法可以实现对</a:t>
            </a:r>
            <a:r>
              <a:rPr lang="en-US" altLang="zh-CN" dirty="0"/>
              <a:t>N</a:t>
            </a:r>
            <a:r>
              <a:rPr lang="zh-CN" altLang="en-US" dirty="0"/>
              <a:t>个比特的输入态，将参数复杂度降到</a:t>
            </a:r>
            <a:r>
              <a:rPr lang="en-US" altLang="zh-CN" dirty="0"/>
              <a:t>O</a:t>
            </a:r>
            <a:r>
              <a:rPr lang="zh-CN" altLang="en-US" dirty="0"/>
              <a:t>（</a:t>
            </a:r>
            <a:r>
              <a:rPr lang="en-US" altLang="zh-CN" dirty="0"/>
              <a:t>log</a:t>
            </a:r>
            <a:r>
              <a:rPr lang="zh-CN" altLang="en-US" dirty="0"/>
              <a:t>（</a:t>
            </a:r>
            <a:r>
              <a:rPr lang="en-US" altLang="zh-CN" dirty="0"/>
              <a:t>N</a:t>
            </a:r>
            <a:r>
              <a:rPr lang="zh-CN" altLang="en-US" dirty="0"/>
              <a:t>））</a:t>
            </a:r>
            <a:endParaRPr lang="en-US" altLang="zh-CN" dirty="0"/>
          </a:p>
          <a:p>
            <a:r>
              <a:rPr lang="en-US" altLang="zh-CN" dirty="0"/>
              <a:t>----------------</a:t>
            </a:r>
            <a:endParaRPr lang="zh-CN" altLang="en-US" dirty="0"/>
          </a:p>
        </p:txBody>
      </p:sp>
      <p:sp>
        <p:nvSpPr>
          <p:cNvPr id="4" name="灯片编号占位符 3"/>
          <p:cNvSpPr>
            <a:spLocks noGrp="1"/>
          </p:cNvSpPr>
          <p:nvPr>
            <p:ph type="sldNum" sz="quarter" idx="5"/>
          </p:nvPr>
        </p:nvSpPr>
        <p:spPr/>
        <p:txBody>
          <a:bodyPr/>
          <a:lstStyle/>
          <a:p>
            <a:fld id="{C43FC0EC-DBD8-497B-BB1E-E0F9A1C29C2F}" type="slidenum">
              <a:rPr lang="zh-CN" altLang="en-US" smtClean="0"/>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----Page 19----</a:t>
            </a:r>
          </a:p>
          <a:p>
            <a:r>
              <a:rPr lang="en-US" altLang="zh-CN" dirty="0"/>
              <a:t>QLSTM</a:t>
            </a:r>
            <a:r>
              <a:rPr lang="zh-CN" altLang="en-US" dirty="0"/>
              <a:t>算法相对经典</a:t>
            </a:r>
            <a:r>
              <a:rPr lang="en-US" altLang="zh-CN" dirty="0"/>
              <a:t>LSTM</a:t>
            </a:r>
            <a:r>
              <a:rPr lang="zh-CN" altLang="en-US" dirty="0"/>
              <a:t>算法的优势，在参数数量相似的约束下，</a:t>
            </a:r>
            <a:r>
              <a:rPr lang="en-US" altLang="zh-CN" dirty="0"/>
              <a:t>QLSTM</a:t>
            </a:r>
            <a:r>
              <a:rPr lang="zh-CN" altLang="en-US" dirty="0"/>
              <a:t>在第一个训练轮次之后比</a:t>
            </a:r>
            <a:r>
              <a:rPr lang="en-US" altLang="zh-CN" dirty="0"/>
              <a:t>LSTM</a:t>
            </a:r>
            <a:r>
              <a:rPr lang="zh-CN" altLang="en-US" dirty="0"/>
              <a:t>学习到的信息多得多，并且其损失减少得更多稳定且比其经典更快，并且学习局部特征（最小值、最大值等）通常比</a:t>
            </a:r>
            <a:r>
              <a:rPr lang="en-US" altLang="zh-CN" dirty="0"/>
              <a:t>LSTM</a:t>
            </a:r>
            <a:r>
              <a:rPr lang="zh-CN" altLang="en-US" dirty="0"/>
              <a:t>更好，尤其是当输入数据具有复杂的时间结构。</a:t>
            </a:r>
          </a:p>
          <a:p>
            <a:r>
              <a:rPr lang="zh-CN" altLang="en-US" dirty="0"/>
              <a:t>通过数据准备和预处理，对数据进行嵌入编码，输入到</a:t>
            </a:r>
            <a:r>
              <a:rPr lang="en-US" altLang="zh-CN" dirty="0"/>
              <a:t>QLSTM</a:t>
            </a:r>
            <a:r>
              <a:rPr lang="zh-CN" altLang="en-US" dirty="0"/>
              <a:t>的单元进行隐状态编码和计算，并且将得到的隐状态作为下一步长的输入，在最后一个步长输出最后时刻的隐状态并进行真实结果和预测结果进行损失计算，通过梯度下降求解最优参数，得到最有模型并进行预测。</a:t>
            </a:r>
          </a:p>
          <a:p>
            <a:r>
              <a:rPr lang="en-US" altLang="zh-CN" dirty="0"/>
              <a: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43FC0EC-DBD8-497B-BB1E-E0F9A1C29C2F}" type="slidenum">
              <a:rPr lang="zh-CN" altLang="en-US" smtClean="0"/>
              <a:t>19</a:t>
            </a:fld>
            <a:endParaRPr lang="zh-CN" altLang="en-US"/>
          </a:p>
        </p:txBody>
      </p:sp>
    </p:spTree>
    <p:extLst>
      <p:ext uri="{BB962C8B-B14F-4D97-AF65-F5344CB8AC3E}">
        <p14:creationId xmlns:p14="http://schemas.microsoft.com/office/powerpoint/2010/main" val="4042278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----Page 19----</a:t>
            </a:r>
          </a:p>
          <a:p>
            <a:r>
              <a:rPr lang="zh-CN" altLang="en-US" dirty="0"/>
              <a:t>在自然语言处理领域，</a:t>
            </a:r>
            <a:r>
              <a:rPr lang="en-US" altLang="zh-CN" dirty="0" err="1"/>
              <a:t>QTransformer</a:t>
            </a:r>
            <a:r>
              <a:rPr lang="zh-CN" altLang="en-US" dirty="0"/>
              <a:t>利用变分量子线路实现</a:t>
            </a:r>
            <a:r>
              <a:rPr lang="en-US" altLang="zh-CN" dirty="0"/>
              <a:t>Q,K,V</a:t>
            </a:r>
            <a:r>
              <a:rPr lang="zh-CN" altLang="en-US" dirty="0"/>
              <a:t>的量子态编码和最优量子态学习，实现如下的</a:t>
            </a:r>
            <a:r>
              <a:rPr lang="en-US" altLang="zh-CN" dirty="0" err="1"/>
              <a:t>QTransformer</a:t>
            </a:r>
            <a:r>
              <a:rPr lang="zh-CN" altLang="en-US" dirty="0"/>
              <a:t>，特别是在公共数据集上的文本分类任务中，通过</a:t>
            </a:r>
            <a:r>
              <a:rPr lang="en-US" altLang="zh-CN" dirty="0" err="1"/>
              <a:t>QTransformer</a:t>
            </a:r>
            <a:r>
              <a:rPr lang="zh-CN" altLang="en-US" dirty="0"/>
              <a:t>实现更加优于经典的自注意力神经网络。</a:t>
            </a:r>
            <a:endParaRPr lang="en-US" altLang="zh-CN" dirty="0"/>
          </a:p>
          <a:p>
            <a:r>
              <a:rPr lang="en-US" altLang="zh-CN" dirty="0"/>
              <a: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43FC0EC-DBD8-497B-BB1E-E0F9A1C29C2F}"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----Page 2----</a:t>
            </a:r>
          </a:p>
          <a:p>
            <a:r>
              <a:rPr lang="zh-CN" altLang="en-US" dirty="0"/>
              <a:t>围绕量子计算在发展以及应用这一主题，本次报告内容包括量子计算原理，量子计算技术和产业现状，机器学习与高性能计算，量子计算在机器学习中的应用以及本源量子公司在量子机器学习领域的工作介绍。</a:t>
            </a:r>
          </a:p>
          <a:p>
            <a:r>
              <a:rPr lang="en-US" altLang="zh-CN" dirty="0"/>
              <a: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43FC0EC-DBD8-497B-BB1E-E0F9A1C29C2F}"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----Page 20----</a:t>
            </a:r>
          </a:p>
          <a:p>
            <a:r>
              <a:rPr lang="zh-CN" altLang="en-US" dirty="0"/>
              <a:t>对于聚类算法</a:t>
            </a:r>
            <a:r>
              <a:rPr lang="en-US" altLang="zh-CN" dirty="0"/>
              <a:t>k-means</a:t>
            </a:r>
            <a:r>
              <a:rPr lang="zh-CN" altLang="en-US" dirty="0"/>
              <a:t>算法，经典算法求解的时间复杂度为</a:t>
            </a:r>
            <a:r>
              <a:rPr lang="en-US" altLang="zh-CN" dirty="0"/>
              <a:t>0(MNK)</a:t>
            </a:r>
            <a:r>
              <a:rPr lang="zh-CN" altLang="en-US" dirty="0"/>
              <a:t>，量子的</a:t>
            </a:r>
            <a:r>
              <a:rPr lang="en-US" altLang="zh-CN" dirty="0"/>
              <a:t>K-Means</a:t>
            </a:r>
            <a:r>
              <a:rPr lang="zh-CN" altLang="en-US" dirty="0"/>
              <a:t>算法的时间复杂度为</a:t>
            </a:r>
            <a:r>
              <a:rPr lang="en-US" altLang="zh-CN" dirty="0"/>
              <a:t>O(log(N)MK)</a:t>
            </a:r>
            <a:r>
              <a:rPr lang="zh-CN" altLang="en-US" dirty="0"/>
              <a:t>，</a:t>
            </a:r>
            <a:r>
              <a:rPr lang="en-US" altLang="zh-CN" dirty="0"/>
              <a:t>N</a:t>
            </a:r>
            <a:r>
              <a:rPr lang="zh-CN" altLang="en-US" dirty="0"/>
              <a:t>为数据的维度，量子方法有近似的指数加速，</a:t>
            </a:r>
            <a:r>
              <a:rPr lang="en-US" altLang="zh-CN" dirty="0"/>
              <a:t>M</a:t>
            </a:r>
            <a:r>
              <a:rPr lang="zh-CN" altLang="en-US" dirty="0"/>
              <a:t>为数据量，</a:t>
            </a:r>
            <a:r>
              <a:rPr lang="en-US" altLang="zh-CN" dirty="0"/>
              <a:t>K</a:t>
            </a:r>
            <a:r>
              <a:rPr lang="zh-CN" altLang="en-US" dirty="0"/>
              <a:t>为聚类中心数。</a:t>
            </a:r>
            <a:endParaRPr lang="en-US" altLang="zh-CN" dirty="0"/>
          </a:p>
          <a:p>
            <a:r>
              <a:rPr lang="en-US" altLang="zh-CN" dirty="0"/>
              <a: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43FC0EC-DBD8-497B-BB1E-E0F9A1C29C2F}" type="slidenum">
              <a:rPr lang="zh-CN" altLang="en-US" smtClean="0"/>
              <a:t>21</a:t>
            </a:fld>
            <a:endParaRPr lang="zh-CN" altLang="en-US"/>
          </a:p>
        </p:txBody>
      </p:sp>
    </p:spTree>
    <p:extLst>
      <p:ext uri="{BB962C8B-B14F-4D97-AF65-F5344CB8AC3E}">
        <p14:creationId xmlns:p14="http://schemas.microsoft.com/office/powerpoint/2010/main" val="1609114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----Page 20----</a:t>
            </a:r>
          </a:p>
          <a:p>
            <a:r>
              <a:rPr lang="zh-CN" altLang="en-US" dirty="0"/>
              <a:t>对于聚类算法</a:t>
            </a:r>
            <a:r>
              <a:rPr lang="en-US" altLang="zh-CN" dirty="0"/>
              <a:t>k-means</a:t>
            </a:r>
            <a:r>
              <a:rPr lang="zh-CN" altLang="en-US" dirty="0"/>
              <a:t>算法，经典算法求解的时间复杂度为</a:t>
            </a:r>
            <a:r>
              <a:rPr lang="en-US" altLang="zh-CN" dirty="0"/>
              <a:t>0(MNK)</a:t>
            </a:r>
            <a:r>
              <a:rPr lang="zh-CN" altLang="en-US" dirty="0"/>
              <a:t>，量子的</a:t>
            </a:r>
            <a:r>
              <a:rPr lang="en-US" altLang="zh-CN" dirty="0"/>
              <a:t>K-Means</a:t>
            </a:r>
            <a:r>
              <a:rPr lang="zh-CN" altLang="en-US" dirty="0"/>
              <a:t>算法的时间复杂度为</a:t>
            </a:r>
            <a:r>
              <a:rPr lang="en-US" altLang="zh-CN" dirty="0"/>
              <a:t>O(log(N)MK)</a:t>
            </a:r>
            <a:r>
              <a:rPr lang="zh-CN" altLang="en-US" dirty="0"/>
              <a:t>，</a:t>
            </a:r>
            <a:r>
              <a:rPr lang="en-US" altLang="zh-CN" dirty="0"/>
              <a:t>N</a:t>
            </a:r>
            <a:r>
              <a:rPr lang="zh-CN" altLang="en-US" dirty="0"/>
              <a:t>为数据的维度，量子方法有近似的指数加速，</a:t>
            </a:r>
            <a:r>
              <a:rPr lang="en-US" altLang="zh-CN" dirty="0"/>
              <a:t>M</a:t>
            </a:r>
            <a:r>
              <a:rPr lang="zh-CN" altLang="en-US" dirty="0"/>
              <a:t>为数据量，</a:t>
            </a:r>
            <a:r>
              <a:rPr lang="en-US" altLang="zh-CN" dirty="0"/>
              <a:t>K</a:t>
            </a:r>
            <a:r>
              <a:rPr lang="zh-CN" altLang="en-US" dirty="0"/>
              <a:t>为聚类中心数。</a:t>
            </a:r>
            <a:endParaRPr lang="en-US" altLang="zh-CN" dirty="0"/>
          </a:p>
          <a:p>
            <a:r>
              <a:rPr lang="en-US" altLang="zh-CN" dirty="0"/>
              <a: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43FC0EC-DBD8-497B-BB1E-E0F9A1C29C2F}" type="slidenum">
              <a:rPr lang="zh-CN" altLang="en-US" smtClean="0"/>
              <a:t>22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3FC0EC-DBD8-497B-BB1E-E0F9A1C29C2F}" type="slidenum">
              <a:rPr lang="zh-CN" altLang="en-US" smtClean="0"/>
              <a:t>23</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----Page 23----</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VQNet</a:t>
            </a:r>
            <a:r>
              <a:rPr lang="zh-CN" altLang="en-US" dirty="0"/>
              <a:t>的整体架构，从底层到高层分为后端计算硬件，</a:t>
            </a:r>
            <a:r>
              <a:rPr kumimoji="0" lang="zh-CN" altLang="zh-CN" sz="1200" b="1" i="0" u="none" strike="noStrike" kern="1200" cap="none" spc="0" normalizeH="0" baseline="0" noProof="0" dirty="0">
                <a:ln>
                  <a:noFill/>
                </a:ln>
                <a:solidFill>
                  <a:schemeClr val="bg1"/>
                </a:solidFill>
                <a:effectLst/>
                <a:uLnTx/>
                <a:uFillTx/>
                <a:latin typeface="思源黑体 CN" panose="020B0800000000000000" pitchFamily="34" charset="-122"/>
                <a:ea typeface="思源黑体 CN" panose="020B0800000000000000" pitchFamily="34" charset="-122"/>
              </a:rPr>
              <a:t>量子</a:t>
            </a:r>
            <a:r>
              <a:rPr kumimoji="0" lang="zh-CN" altLang="en-US" sz="1200" b="1" i="0" u="none" strike="noStrike" kern="1200" cap="none" spc="0" normalizeH="0" baseline="0" noProof="0" dirty="0">
                <a:ln>
                  <a:noFill/>
                </a:ln>
                <a:solidFill>
                  <a:schemeClr val="bg1"/>
                </a:solidFill>
                <a:effectLst/>
                <a:uLnTx/>
                <a:uFillTx/>
                <a:latin typeface="思源黑体 CN" panose="020B0800000000000000" pitchFamily="34" charset="-122"/>
                <a:ea typeface="思源黑体 CN" panose="020B0800000000000000" pitchFamily="34" charset="-122"/>
              </a:rPr>
              <a:t>计算与神经网络计算结构，计算层，量子应用层。</a:t>
            </a:r>
            <a:r>
              <a:rPr lang="zh-CN" altLang="en-US" sz="2000" dirty="0">
                <a:solidFill>
                  <a:schemeClr val="bg1"/>
                </a:solidFill>
                <a:latin typeface="思源黑体 CN" panose="020B0800000000000000" pitchFamily="34" charset="-122"/>
                <a:ea typeface="思源黑体 CN" panose="020B0800000000000000" pitchFamily="34" charset="-122"/>
              </a:rPr>
              <a:t>是新一代量子与经典统一的机器学习框架，同时支持量子机器学习和经典机器学习模型的构建、训练。</a:t>
            </a:r>
            <a:endParaRPr lang="en-US" altLang="zh-CN" sz="2000" dirty="0">
              <a:solidFill>
                <a:schemeClr val="bg1"/>
              </a:solidFill>
              <a:latin typeface="思源黑体 CN" panose="020B0800000000000000" pitchFamily="34" charset="-122"/>
              <a:ea typeface="思源黑体 CN" panose="020B08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43FC0EC-DBD8-497B-BB1E-E0F9A1C29C2F}" type="slidenum">
              <a:rPr lang="zh-CN" altLang="en-US" smtClean="0"/>
              <a:t>24</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----Page 24----</a:t>
            </a:r>
          </a:p>
          <a:p>
            <a:r>
              <a:rPr lang="zh-CN" altLang="en-US" dirty="0"/>
              <a:t>量子机器学习在图像修复领域的应用</a:t>
            </a:r>
            <a:endParaRPr lang="en-US" altLang="zh-CN" dirty="0"/>
          </a:p>
          <a:p>
            <a:r>
              <a:rPr lang="en-US" altLang="zh-CN" dirty="0"/>
              <a: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43FC0EC-DBD8-497B-BB1E-E0F9A1C29C2F}" type="slidenum">
              <a:rPr lang="zh-CN" altLang="en-US" smtClean="0"/>
              <a:t>25</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----Page 25----</a:t>
            </a:r>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a:t>我们实现了多种业界主流的量子机器学习算法， </a:t>
            </a:r>
            <a:r>
              <a:rPr lang="en-US" altLang="zh-CN" dirty="0"/>
              <a:t>QLSTM</a:t>
            </a:r>
            <a:r>
              <a:rPr lang="zh-CN" altLang="en-US" dirty="0"/>
              <a:t>算法，</a:t>
            </a:r>
            <a:r>
              <a:rPr lang="en-US" altLang="zh-CN" dirty="0" err="1"/>
              <a:t>Qtransformers</a:t>
            </a:r>
            <a:r>
              <a:rPr lang="zh-CN" altLang="en-US" dirty="0"/>
              <a:t>算法</a:t>
            </a:r>
            <a:endParaRPr lang="en-US" altLang="zh-CN" dirty="0"/>
          </a:p>
          <a:p>
            <a:r>
              <a:rPr lang="en-US" altLang="zh-CN" dirty="0"/>
              <a: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43FC0EC-DBD8-497B-BB1E-E0F9A1C29C2F}" type="slidenum">
              <a:rPr lang="zh-CN" altLang="en-US" smtClean="0"/>
              <a:t>26</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----Page 26----</a:t>
            </a:r>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a:t>基于变分量子线路进行二分类任务，利用量子数据重上传算法，可以建设量子比特数量，提高性能。这里展示了聚类算法的量子化和生成对抗网络生成图像算法的量子版，模型效果保持差不多的情况下，性能更好。</a:t>
            </a:r>
            <a:endParaRPr lang="en-US" altLang="zh-CN" dirty="0"/>
          </a:p>
          <a:p>
            <a:r>
              <a:rPr lang="en-US" altLang="zh-CN" dirty="0"/>
              <a: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43FC0EC-DBD8-497B-BB1E-E0F9A1C29C2F}" type="slidenum">
              <a:rPr lang="zh-CN" altLang="en-US" smtClean="0"/>
              <a:t>28</a:t>
            </a:fld>
            <a:endParaRPr lang="zh-CN" altLang="en-US"/>
          </a:p>
        </p:txBody>
      </p:sp>
    </p:spTree>
    <p:extLst>
      <p:ext uri="{BB962C8B-B14F-4D97-AF65-F5344CB8AC3E}">
        <p14:creationId xmlns:p14="http://schemas.microsoft.com/office/powerpoint/2010/main" val="1652383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----Page 26----</a:t>
            </a:r>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a:t>基于变分量子线路进行二分类任务，利用量子数据重上传算法，可以建设量子比特数量，提高性能。这里展示了聚类算法的量子化和生成对抗网络生成图像算法的量子版，模型效果保持差不多的情况下，性能更好。</a:t>
            </a:r>
            <a:endParaRPr lang="en-US" altLang="zh-CN" dirty="0"/>
          </a:p>
          <a:p>
            <a:r>
              <a:rPr lang="en-US" altLang="zh-CN" dirty="0"/>
              <a: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43FC0EC-DBD8-497B-BB1E-E0F9A1C29C2F}" type="slidenum">
              <a:rPr lang="zh-CN" altLang="en-US" smtClean="0"/>
              <a:t>29</a:t>
            </a:fld>
            <a:endParaRPr lang="zh-CN" altLang="en-US"/>
          </a:p>
        </p:txBody>
      </p:sp>
    </p:spTree>
    <p:extLst>
      <p:ext uri="{BB962C8B-B14F-4D97-AF65-F5344CB8AC3E}">
        <p14:creationId xmlns:p14="http://schemas.microsoft.com/office/powerpoint/2010/main" val="3968347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3FC0EC-DBD8-497B-BB1E-E0F9A1C29C2F}" type="slidenum">
              <a:rPr lang="zh-CN" altLang="en-US" smtClean="0"/>
              <a:t>30</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3FC0EC-DBD8-497B-BB1E-E0F9A1C29C2F}" type="slidenum">
              <a:rPr lang="zh-CN" altLang="en-US" smtClean="0"/>
              <a:t>33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3FC0EC-DBD8-497B-BB1E-E0F9A1C29C2F}"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3FC0EC-DBD8-497B-BB1E-E0F9A1C29C2F}" type="slidenum">
              <a:rPr lang="zh-CN" altLang="en-US" smtClean="0"/>
              <a:t>34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----Page 4----</a:t>
            </a:r>
          </a:p>
          <a:p>
            <a:endParaRPr lang="en-US" altLang="zh-CN" dirty="0"/>
          </a:p>
          <a:p>
            <a:r>
              <a:rPr lang="en-US" altLang="zh-CN" dirty="0"/>
              <a:t>---------------</a:t>
            </a:r>
            <a:endParaRPr lang="zh-CN" altLang="en-US" dirty="0"/>
          </a:p>
        </p:txBody>
      </p:sp>
      <p:sp>
        <p:nvSpPr>
          <p:cNvPr id="4" name="灯片编号占位符 3"/>
          <p:cNvSpPr>
            <a:spLocks noGrp="1"/>
          </p:cNvSpPr>
          <p:nvPr>
            <p:ph type="sldNum" sz="quarter" idx="5"/>
          </p:nvPr>
        </p:nvSpPr>
        <p:spPr/>
        <p:txBody>
          <a:bodyPr/>
          <a:lstStyle/>
          <a:p>
            <a:fld id="{C43FC0EC-DBD8-497B-BB1E-E0F9A1C29C2F}"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----Page 4----</a:t>
            </a:r>
          </a:p>
          <a:p>
            <a:r>
              <a:rPr lang="zh-CN" altLang="en-US" dirty="0"/>
              <a:t>量子计算是一种遵循量子力学规律调控量子比特进行计算的新型计算模式。</a:t>
            </a:r>
            <a:endParaRPr lang="en-US" altLang="zh-CN" dirty="0"/>
          </a:p>
          <a:p>
            <a:r>
              <a:rPr lang="en-US" altLang="zh-CN" dirty="0"/>
              <a:t>---------------</a:t>
            </a:r>
            <a:endParaRPr lang="zh-CN" altLang="en-US" dirty="0"/>
          </a:p>
        </p:txBody>
      </p:sp>
      <p:sp>
        <p:nvSpPr>
          <p:cNvPr id="4" name="灯片编号占位符 3"/>
          <p:cNvSpPr>
            <a:spLocks noGrp="1"/>
          </p:cNvSpPr>
          <p:nvPr>
            <p:ph type="sldNum" sz="quarter" idx="5"/>
          </p:nvPr>
        </p:nvSpPr>
        <p:spPr/>
        <p:txBody>
          <a:bodyPr/>
          <a:lstStyle/>
          <a:p>
            <a:fld id="{C43FC0EC-DBD8-497B-BB1E-E0F9A1C29C2F}" type="slidenum">
              <a:rPr lang="zh-CN" altLang="en-US" smtClean="0"/>
              <a:t>5</a:t>
            </a:fld>
            <a:endParaRPr lang="zh-CN" altLang="en-US"/>
          </a:p>
        </p:txBody>
      </p:sp>
    </p:spTree>
    <p:extLst>
      <p:ext uri="{BB962C8B-B14F-4D97-AF65-F5344CB8AC3E}">
        <p14:creationId xmlns:p14="http://schemas.microsoft.com/office/powerpoint/2010/main" val="2416861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----Page 5----</a:t>
            </a:r>
          </a:p>
          <a:p>
            <a:r>
              <a:rPr lang="zh-CN" altLang="en-US" dirty="0"/>
              <a:t>基于以上的量子特性，量子计算机与经典计算机相比具有如下特点。第一，量子比特的存储量会随着比特数的增加呈现指数级增长，</a:t>
            </a:r>
            <a:r>
              <a:rPr lang="en-US" altLang="zh-CN" dirty="0"/>
              <a:t>n</a:t>
            </a:r>
            <a:r>
              <a:rPr lang="zh-CN" altLang="en-US" dirty="0"/>
              <a:t>个量子比特能够同时存储</a:t>
            </a:r>
            <a:r>
              <a:rPr lang="en-US" altLang="zh-CN" dirty="0"/>
              <a:t>2</a:t>
            </a:r>
            <a:r>
              <a:rPr lang="zh-CN" altLang="en-US" dirty="0"/>
              <a:t>的</a:t>
            </a:r>
            <a:r>
              <a:rPr lang="en-US" altLang="zh-CN" dirty="0"/>
              <a:t>n</a:t>
            </a:r>
            <a:r>
              <a:rPr lang="zh-CN" altLang="en-US" dirty="0"/>
              <a:t>次方的数据，而</a:t>
            </a:r>
            <a:r>
              <a:rPr lang="en-US" altLang="zh-CN" dirty="0"/>
              <a:t>n</a:t>
            </a:r>
            <a:r>
              <a:rPr lang="zh-CN" altLang="en-US" dirty="0"/>
              <a:t>个经典比特智能存储</a:t>
            </a:r>
            <a:r>
              <a:rPr lang="en-US" altLang="zh-CN" dirty="0"/>
              <a:t>2</a:t>
            </a:r>
            <a:r>
              <a:rPr lang="zh-CN" altLang="en-US" dirty="0"/>
              <a:t>的</a:t>
            </a:r>
            <a:r>
              <a:rPr lang="en-US" altLang="zh-CN" dirty="0"/>
              <a:t>n</a:t>
            </a:r>
            <a:r>
              <a:rPr lang="zh-CN" altLang="en-US" dirty="0"/>
              <a:t>次方个数据中的某一个。第二，经典计算机一次运算只能改变一个数据，而量子计算机一次操作能够对所有数据进行运算。第三，经典计算机的计算性能随着晶体管增加呈线性增长，而量子计算机计算性能随着比特数增加呈指数级的增长。总结而言，量子计算机在存储量、计算效率及计算效率扩展性上具有巨大的优势。基于这些优势，研究人员可以设计相应的量子算法。可以证明在某些重要的计算场景中，量子计算最高可实现指数级别的加速效果。</a:t>
            </a:r>
            <a:endParaRPr lang="en-US" altLang="zh-CN" dirty="0"/>
          </a:p>
          <a:p>
            <a:r>
              <a:rPr lang="en-US" altLang="zh-CN" dirty="0"/>
              <a:t>---------------</a:t>
            </a:r>
            <a:endParaRPr lang="zh-CN" altLang="en-US" dirty="0"/>
          </a:p>
        </p:txBody>
      </p:sp>
      <p:sp>
        <p:nvSpPr>
          <p:cNvPr id="4" name="灯片编号占位符 3"/>
          <p:cNvSpPr>
            <a:spLocks noGrp="1"/>
          </p:cNvSpPr>
          <p:nvPr>
            <p:ph type="sldNum" sz="quarter" idx="5"/>
          </p:nvPr>
        </p:nvSpPr>
        <p:spPr/>
        <p:txBody>
          <a:bodyPr/>
          <a:lstStyle/>
          <a:p>
            <a:fld id="{C43FC0EC-DBD8-497B-BB1E-E0F9A1C29C2F}"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----Page 6----</a:t>
            </a:r>
          </a:p>
          <a:p>
            <a:r>
              <a:rPr lang="en-US" altLang="zh-CN" dirty="0"/>
              <a:t>PPT</a:t>
            </a:r>
            <a:r>
              <a:rPr lang="zh-CN" altLang="en-US" dirty="0"/>
              <a:t>中展示了两个重要的量子算法。其中</a:t>
            </a:r>
            <a:r>
              <a:rPr lang="en-US" altLang="zh-CN" dirty="0"/>
              <a:t>Shor</a:t>
            </a:r>
            <a:r>
              <a:rPr lang="zh-CN" altLang="en-US" dirty="0"/>
              <a:t>分解算法是一类大数分解算法，该算法在信息安全领域具有重要的意义。利用已知的最优的经典算法</a:t>
            </a:r>
            <a:r>
              <a:rPr lang="en-US" altLang="zh-CN" dirty="0"/>
              <a:t>-</a:t>
            </a:r>
            <a:r>
              <a:rPr lang="zh-CN" altLang="en-US" dirty="0"/>
              <a:t>普通数域筛选法，目前人类的算力极限能够实现对</a:t>
            </a:r>
            <a:r>
              <a:rPr lang="en-US" altLang="zh-CN" dirty="0"/>
              <a:t>230</a:t>
            </a:r>
            <a:r>
              <a:rPr lang="zh-CN" altLang="en-US" dirty="0"/>
              <a:t>位左右的大数进行分解。而</a:t>
            </a:r>
            <a:r>
              <a:rPr lang="en-US" altLang="zh-CN" dirty="0"/>
              <a:t>Shor</a:t>
            </a:r>
            <a:r>
              <a:rPr lang="zh-CN" altLang="en-US" dirty="0"/>
              <a:t>算法相比于普通数域筛选法具有近似的指数级加速效果，这代表利用</a:t>
            </a:r>
            <a:r>
              <a:rPr lang="en-US" altLang="zh-CN" dirty="0"/>
              <a:t>Shor</a:t>
            </a:r>
            <a:r>
              <a:rPr lang="zh-CN" altLang="en-US" dirty="0"/>
              <a:t>算法可以轻松的对经典加密进行破译。而在数据搜索这一应用场景十分广泛的问题上，量子算法同样具有更加优异的表现，相比于经典算法具有平方级的加速效果。由于划时代的算力优势和应用前景，量子计算领域目前正在飞速发展中。</a:t>
            </a:r>
            <a:endParaRPr lang="en-US" altLang="zh-CN" dirty="0"/>
          </a:p>
          <a:p>
            <a:r>
              <a:rPr lang="en-US" altLang="zh-CN" dirty="0"/>
              <a:t>---------------</a:t>
            </a:r>
            <a:endParaRPr lang="zh-CN" altLang="en-US" dirty="0"/>
          </a:p>
        </p:txBody>
      </p:sp>
      <p:sp>
        <p:nvSpPr>
          <p:cNvPr id="4" name="灯片编号占位符 3"/>
          <p:cNvSpPr>
            <a:spLocks noGrp="1"/>
          </p:cNvSpPr>
          <p:nvPr>
            <p:ph type="sldNum" sz="quarter" idx="5"/>
          </p:nvPr>
        </p:nvSpPr>
        <p:spPr/>
        <p:txBody>
          <a:bodyPr/>
          <a:lstStyle/>
          <a:p>
            <a:fld id="{C43FC0EC-DBD8-497B-BB1E-E0F9A1C29C2F}"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3FC0EC-DBD8-497B-BB1E-E0F9A1C29C2F}"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----Page 10----</a:t>
            </a:r>
          </a:p>
          <a:p>
            <a:r>
              <a:rPr lang="zh-CN" altLang="en-US" dirty="0"/>
              <a:t>从国外项目投入来看，目前美国、英国等国外主要发达国家均十分重视量子计算领域的发展</a:t>
            </a:r>
            <a:r>
              <a:rPr lang="en-US" altLang="zh-CN" dirty="0"/>
              <a:t>…</a:t>
            </a:r>
            <a:r>
              <a:rPr lang="zh-CN" altLang="en-US" dirty="0"/>
              <a:t>  从量子计算领域论文发表数量来看，当前我国量子计算领域也在高速发展阶段。目前全球范围内已经涌现出大量量子计算研究成果，覆盖了优化、金融、解密、仿真、基础代数计算等大量应用场景。</a:t>
            </a:r>
            <a:endParaRPr lang="en-US" altLang="zh-CN" dirty="0"/>
          </a:p>
          <a:p>
            <a:r>
              <a:rPr lang="en-US" altLang="zh-CN" dirty="0"/>
              <a:t>-----------------</a:t>
            </a:r>
            <a:endParaRPr lang="zh-CN" altLang="en-US" dirty="0"/>
          </a:p>
        </p:txBody>
      </p:sp>
      <p:sp>
        <p:nvSpPr>
          <p:cNvPr id="4" name="灯片编号占位符 3"/>
          <p:cNvSpPr>
            <a:spLocks noGrp="1"/>
          </p:cNvSpPr>
          <p:nvPr>
            <p:ph type="sldNum" sz="quarter" idx="5"/>
          </p:nvPr>
        </p:nvSpPr>
        <p:spPr/>
        <p:txBody>
          <a:bodyPr/>
          <a:lstStyle/>
          <a:p>
            <a:fld id="{C43FC0EC-DBD8-497B-BB1E-E0F9A1C29C2F}"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ED24FC-9D9C-4A81-924A-9CD1BC4ACC6F}" type="datetimeFigureOut">
              <a:rPr lang="zh-CN" altLang="en-US" smtClean="0"/>
              <a:t>2023/3/30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265154-7896-4514-934D-A32D6755484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FEED24FC-9D9C-4A81-924A-9CD1BC4ACC6F}" type="datetimeFigureOut">
              <a:rPr lang="zh-CN" altLang="en-US" smtClean="0"/>
              <a:t>2023/3/30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265154-7896-4514-934D-A32D6755484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FEED24FC-9D9C-4A81-924A-9CD1BC4ACC6F}" type="datetimeFigureOut">
              <a:rPr lang="zh-CN" altLang="en-US" smtClean="0"/>
              <a:t>2023/3/30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265154-7896-4514-934D-A32D6755484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FEED24FC-9D9C-4A81-924A-9CD1BC4ACC6F}" type="datetimeFigureOut">
              <a:rPr lang="zh-CN" altLang="en-US" smtClean="0"/>
              <a:t>2023/3/30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265154-7896-4514-934D-A32D6755484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EED24FC-9D9C-4A81-924A-9CD1BC4ACC6F}" type="datetimeFigureOut">
              <a:rPr lang="zh-CN" altLang="en-US" smtClean="0"/>
              <a:t>2023/3/30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265154-7896-4514-934D-A32D6755484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FEED24FC-9D9C-4A81-924A-9CD1BC4ACC6F}" type="datetimeFigureOut">
              <a:rPr lang="zh-CN" altLang="en-US" smtClean="0"/>
              <a:t>2023/3/30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2265154-7896-4514-934D-A32D6755484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FEED24FC-9D9C-4A81-924A-9CD1BC4ACC6F}" type="datetimeFigureOut">
              <a:rPr lang="zh-CN" altLang="en-US" smtClean="0"/>
              <a:t>2023/3/30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2265154-7896-4514-934D-A32D6755484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ED24FC-9D9C-4A81-924A-9CD1BC4ACC6F}" type="datetimeFigureOut">
              <a:rPr lang="zh-CN" altLang="en-US" smtClean="0"/>
              <a:t>2023/3/30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2265154-7896-4514-934D-A32D6755484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ED24FC-9D9C-4A81-924A-9CD1BC4ACC6F}" type="datetimeFigureOut">
              <a:rPr lang="zh-CN" altLang="en-US" smtClean="0"/>
              <a:t>2023/3/30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2265154-7896-4514-934D-A32D6755484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EED24FC-9D9C-4A81-924A-9CD1BC4ACC6F}" type="datetimeFigureOut">
              <a:rPr lang="zh-CN" altLang="en-US" smtClean="0"/>
              <a:t>2023/3/30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2265154-7896-4514-934D-A32D6755484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EED24FC-9D9C-4A81-924A-9CD1BC4ACC6F}" type="datetimeFigureOut">
              <a:rPr lang="zh-CN" altLang="en-US" smtClean="0"/>
              <a:t>2023/3/30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2265154-7896-4514-934D-A32D6755484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73"/>
            </a:gs>
            <a:gs pos="100000">
              <a:srgbClr val="000028"/>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ED24FC-9D9C-4A81-924A-9CD1BC4ACC6F}" type="datetimeFigureOut">
              <a:rPr lang="zh-CN" altLang="en-US" smtClean="0"/>
              <a:t>2023/3/30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265154-7896-4514-934D-A32D6755484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399"/>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png"/><Relationship Id="rId3" Type="http://schemas.openxmlformats.org/officeDocument/2006/relationships/notesSlide" Target="../notesSlides/notesSlide9.xml"/><Relationship Id="rId7" Type="http://schemas.openxmlformats.org/officeDocument/2006/relationships/image" Target="../media/image24.png"/><Relationship Id="rId12"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0.xml"/><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hemeOverride" Target="../theme/themeOverride6.xml"/><Relationship Id="rId5" Type="http://schemas.microsoft.com/office/2007/relationships/hdphoto" Target="../media/hdphoto1.wdp"/><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tags" Target="../tags/tag11.xml"/><Relationship Id="rId1" Type="http://schemas.openxmlformats.org/officeDocument/2006/relationships/themeOverride" Target="../theme/themeOverride7.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43.jpeg"/><Relationship Id="rId4" Type="http://schemas.openxmlformats.org/officeDocument/2006/relationships/notesSlide" Target="../notesSlides/notesSlide14.xml"/><Relationship Id="rId9"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xml"/><Relationship Id="rId1" Type="http://schemas.openxmlformats.org/officeDocument/2006/relationships/themeOverride" Target="../theme/themeOverride8.xml"/><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hemeOverride" Target="../theme/themeOverride9.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xml"/><Relationship Id="rId1" Type="http://schemas.openxmlformats.org/officeDocument/2006/relationships/themeOverride" Target="../theme/themeOverride10.xml"/><Relationship Id="rId6" Type="http://schemas.openxmlformats.org/officeDocument/2006/relationships/image" Target="../media/image45.pn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7.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46.jpg"/><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tags" Target="../tags/tag17.xml"/><Relationship Id="rId1" Type="http://schemas.openxmlformats.org/officeDocument/2006/relationships/themeOverride" Target="../theme/themeOverride11.xml"/><Relationship Id="rId6" Type="http://schemas.openxmlformats.org/officeDocument/2006/relationships/image" Target="../media/image48.png"/><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image" Target="../media/image520.png"/><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notesSlide" Target="../notesSlides/notesSlide21.xml"/><Relationship Id="rId2" Type="http://schemas.openxmlformats.org/officeDocument/2006/relationships/tags" Target="../tags/tag20.xml"/><Relationship Id="rId16" Type="http://schemas.openxmlformats.org/officeDocument/2006/relationships/image" Target="../media/image54.png"/><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slideLayout" Target="../slideLayouts/slideLayout7.xml"/><Relationship Id="rId5" Type="http://schemas.openxmlformats.org/officeDocument/2006/relationships/tags" Target="../tags/tag23.xml"/><Relationship Id="rId15" Type="http://schemas.openxmlformats.org/officeDocument/2006/relationships/image" Target="../media/image53.png"/><Relationship Id="rId10" Type="http://schemas.openxmlformats.org/officeDocument/2006/relationships/tags" Target="../tags/tag28.xml"/><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hemeOverride" Target="../theme/themeOverride12.xml"/><Relationship Id="rId5" Type="http://schemas.microsoft.com/office/2007/relationships/hdphoto" Target="../media/hdphoto1.wdp"/><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0.xml"/><Relationship Id="rId7" Type="http://schemas.openxmlformats.org/officeDocument/2006/relationships/notesSlide" Target="../notesSlides/notesSlide23.xml"/><Relationship Id="rId2" Type="http://schemas.openxmlformats.org/officeDocument/2006/relationships/tags" Target="../tags/tag29.xml"/><Relationship Id="rId1" Type="http://schemas.openxmlformats.org/officeDocument/2006/relationships/themeOverride" Target="../theme/themeOverride13.xml"/><Relationship Id="rId6" Type="http://schemas.openxmlformats.org/officeDocument/2006/relationships/slideLayout" Target="../slideLayouts/slideLayout7.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56.png"/><Relationship Id="rId2" Type="http://schemas.openxmlformats.org/officeDocument/2006/relationships/tags" Target="../tags/tag33.xml"/><Relationship Id="rId1" Type="http://schemas.openxmlformats.org/officeDocument/2006/relationships/themeOverride" Target="../theme/themeOverride14.xml"/><Relationship Id="rId6" Type="http://schemas.openxmlformats.org/officeDocument/2006/relationships/image" Target="../media/image2.png"/><Relationship Id="rId5" Type="http://schemas.openxmlformats.org/officeDocument/2006/relationships/notesSlide" Target="../notesSlides/notesSlide24.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tags" Target="../tags/tag37.xml"/><Relationship Id="rId7" Type="http://schemas.openxmlformats.org/officeDocument/2006/relationships/image" Target="../media/image2.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notesSlide" Target="../notesSlides/notesSlide25.xml"/><Relationship Id="rId5" Type="http://schemas.openxmlformats.org/officeDocument/2006/relationships/slideLayout" Target="../slideLayouts/slideLayout7.xml"/><Relationship Id="rId4" Type="http://schemas.openxmlformats.org/officeDocument/2006/relationships/tags" Target="../tags/tag38.xml"/><Relationship Id="rId9"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tags" Target="../tags/tag41.xml"/><Relationship Id="rId7" Type="http://schemas.openxmlformats.org/officeDocument/2006/relationships/image" Target="../media/image59.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2.png"/><Relationship Id="rId5" Type="http://schemas.openxmlformats.org/officeDocument/2006/relationships/slideLayout" Target="../slideLayouts/slideLayout7.xml"/><Relationship Id="rId4" Type="http://schemas.openxmlformats.org/officeDocument/2006/relationships/tags" Target="../tags/tag4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61.png"/><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62.jpeg"/><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microsoft.com/office/2007/relationships/hdphoto" Target="../media/hdphoto1.wdp"/><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png"/><Relationship Id="rId3" Type="http://schemas.openxmlformats.org/officeDocument/2006/relationships/slideLayout" Target="../slideLayouts/slideLayout7.xml"/><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tags" Target="../tags/tag47.xml"/><Relationship Id="rId16" Type="http://schemas.openxmlformats.org/officeDocument/2006/relationships/image" Target="../media/image2.png"/><Relationship Id="rId1" Type="http://schemas.openxmlformats.org/officeDocument/2006/relationships/themeOverride" Target="../theme/themeOverride15.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notesSlide" Target="../notesSlides/notesSlide28.xml"/><Relationship Id="rId9" Type="http://schemas.openxmlformats.org/officeDocument/2006/relationships/image" Target="../media/image68.jpeg"/><Relationship Id="rId14" Type="http://schemas.openxmlformats.org/officeDocument/2006/relationships/image" Target="../media/image73.jpeg"/></Relationships>
</file>

<file path=ppt/slides/_rels/slide3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tags" Target="../tags/tag50.xml"/><Relationship Id="rId7" Type="http://schemas.openxmlformats.org/officeDocument/2006/relationships/image" Target="../media/image77.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79.png"/></Relationships>
</file>

<file path=ppt/slides/_rels/slide32.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tags" Target="../tags/tag63.xml"/><Relationship Id="rId18" Type="http://schemas.openxmlformats.org/officeDocument/2006/relationships/tags" Target="../tags/tag68.xml"/><Relationship Id="rId26" Type="http://schemas.openxmlformats.org/officeDocument/2006/relationships/image" Target="../media/image87.png"/><Relationship Id="rId3" Type="http://schemas.openxmlformats.org/officeDocument/2006/relationships/tags" Target="../tags/tag53.xml"/><Relationship Id="rId21" Type="http://schemas.openxmlformats.org/officeDocument/2006/relationships/image" Target="../media/image81.png"/><Relationship Id="rId7" Type="http://schemas.openxmlformats.org/officeDocument/2006/relationships/tags" Target="../tags/tag57.xml"/><Relationship Id="rId12" Type="http://schemas.openxmlformats.org/officeDocument/2006/relationships/tags" Target="../tags/tag62.xml"/><Relationship Id="rId17" Type="http://schemas.openxmlformats.org/officeDocument/2006/relationships/tags" Target="../tags/tag67.xml"/><Relationship Id="rId25" Type="http://schemas.openxmlformats.org/officeDocument/2006/relationships/image" Target="../media/image86.png"/><Relationship Id="rId2" Type="http://schemas.openxmlformats.org/officeDocument/2006/relationships/tags" Target="../tags/tag52.xml"/><Relationship Id="rId16" Type="http://schemas.openxmlformats.org/officeDocument/2006/relationships/tags" Target="../tags/tag66.xml"/><Relationship Id="rId20" Type="http://schemas.openxmlformats.org/officeDocument/2006/relationships/image" Target="../media/image80.jpeg"/><Relationship Id="rId29" Type="http://schemas.openxmlformats.org/officeDocument/2006/relationships/image" Target="../media/image90.png"/><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tags" Target="../tags/tag61.xml"/><Relationship Id="rId24" Type="http://schemas.openxmlformats.org/officeDocument/2006/relationships/image" Target="../media/image85.png"/><Relationship Id="rId32" Type="http://schemas.openxmlformats.org/officeDocument/2006/relationships/image" Target="../media/image2.png"/><Relationship Id="rId5" Type="http://schemas.openxmlformats.org/officeDocument/2006/relationships/tags" Target="../tags/tag55.xml"/><Relationship Id="rId15" Type="http://schemas.openxmlformats.org/officeDocument/2006/relationships/tags" Target="../tags/tag65.xml"/><Relationship Id="rId23" Type="http://schemas.openxmlformats.org/officeDocument/2006/relationships/image" Target="../media/image84.png"/><Relationship Id="rId28" Type="http://schemas.openxmlformats.org/officeDocument/2006/relationships/image" Target="../media/image89.png"/><Relationship Id="rId10" Type="http://schemas.openxmlformats.org/officeDocument/2006/relationships/tags" Target="../tags/tag60.xml"/><Relationship Id="rId19" Type="http://schemas.openxmlformats.org/officeDocument/2006/relationships/slideLayout" Target="../slideLayouts/slideLayout7.xml"/><Relationship Id="rId31" Type="http://schemas.openxmlformats.org/officeDocument/2006/relationships/image" Target="../media/image92.png"/><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tags" Target="../tags/tag64.xml"/><Relationship Id="rId22" Type="http://schemas.openxmlformats.org/officeDocument/2006/relationships/image" Target="../media/image83.png"/><Relationship Id="rId27" Type="http://schemas.openxmlformats.org/officeDocument/2006/relationships/image" Target="../media/image88.png"/><Relationship Id="rId30"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9.xml"/><Relationship Id="rId1" Type="http://schemas.openxmlformats.org/officeDocument/2006/relationships/themeOverride" Target="../theme/themeOverride16.xml"/><Relationship Id="rId6" Type="http://schemas.openxmlformats.org/officeDocument/2006/relationships/image" Target="../media/image2.png"/><Relationship Id="rId5" Type="http://schemas.openxmlformats.org/officeDocument/2006/relationships/image" Target="../media/image93.jpe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7.xml"/><Relationship Id="rId7" Type="http://schemas.openxmlformats.org/officeDocument/2006/relationships/image" Target="../media/image4.jpg"/><Relationship Id="rId2" Type="http://schemas.openxmlformats.org/officeDocument/2006/relationships/tags" Target="../tags/tag2.xml"/><Relationship Id="rId1" Type="http://schemas.openxmlformats.org/officeDocument/2006/relationships/themeOverride" Target="../theme/themeOverride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5.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63.png"/><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2.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tags" Target="../tags/tag5.xml"/><Relationship Id="rId1" Type="http://schemas.openxmlformats.org/officeDocument/2006/relationships/themeOverride" Target="../theme/themeOverride5.xml"/><Relationship Id="rId6" Type="http://schemas.openxmlformats.org/officeDocument/2006/relationships/image" Target="../media/image14.png"/><Relationship Id="rId11" Type="http://schemas.openxmlformats.org/officeDocument/2006/relationships/image" Target="../media/image8.tiff"/><Relationship Id="rId5" Type="http://schemas.openxmlformats.org/officeDocument/2006/relationships/image" Target="../media/image7.tiff"/><Relationship Id="rId10" Type="http://schemas.openxmlformats.org/officeDocument/2006/relationships/image" Target="../media/image2.png"/><Relationship Id="rId4" Type="http://schemas.openxmlformats.org/officeDocument/2006/relationships/notesSlide" Target="../notesSlides/notesSlide7.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2.jpeg"/><Relationship Id="rId11" Type="http://schemas.openxmlformats.org/officeDocument/2006/relationships/image" Target="../media/image20.jpeg"/><Relationship Id="rId5" Type="http://schemas.openxmlformats.org/officeDocument/2006/relationships/image" Target="../media/image11.jpeg"/><Relationship Id="rId10" Type="http://schemas.openxmlformats.org/officeDocument/2006/relationships/image" Target="../media/image19.png"/><Relationship Id="rId4" Type="http://schemas.openxmlformats.org/officeDocument/2006/relationships/image" Target="../media/image10.jpe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cstate="screen">
            <a:alphaModFix amt="49000"/>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0" y="0"/>
            <a:ext cx="12192000" cy="6858000"/>
          </a:xfrm>
          <a:prstGeom prst="rect">
            <a:avLst/>
          </a:prstGeom>
        </p:spPr>
      </p:pic>
      <p:sp>
        <p:nvSpPr>
          <p:cNvPr id="10" name="平行四边形 9"/>
          <p:cNvSpPr/>
          <p:nvPr/>
        </p:nvSpPr>
        <p:spPr>
          <a:xfrm>
            <a:off x="4184015" y="3783965"/>
            <a:ext cx="3823970" cy="523875"/>
          </a:xfrm>
          <a:prstGeom prst="parallelogram">
            <a:avLst>
              <a:gd name="adj" fmla="val 107296"/>
            </a:avLst>
          </a:prstGeom>
          <a:gradFill>
            <a:gsLst>
              <a:gs pos="0">
                <a:srgbClr val="00F7FF"/>
              </a:gs>
              <a:gs pos="100000">
                <a:srgbClr val="00F7FF">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思源黑体 CN Regular" panose="020B0500000000000000" charset="-122"/>
                <a:ea typeface="思源黑体 CN Regular" panose="020B0500000000000000" charset="-122"/>
                <a:sym typeface="+mn-ea"/>
              </a:rPr>
              <a:t>汇报人：</a:t>
            </a:r>
            <a:r>
              <a:rPr lang="zh-CN" altLang="en-US" sz="2800" dirty="0">
                <a:solidFill>
                  <a:schemeClr val="bg1"/>
                </a:solidFill>
                <a:latin typeface="思源黑体 CN Bold" panose="020B0800000000000000" charset="-122"/>
                <a:ea typeface="思源黑体 CN Bold" panose="020B0800000000000000" charset="-122"/>
                <a:sym typeface="+mn-ea"/>
              </a:rPr>
              <a:t>李蕾</a:t>
            </a:r>
            <a:endParaRPr lang="zh-CN" altLang="en-US" sz="2800" i="1" dirty="0">
              <a:solidFill>
                <a:schemeClr val="bg1"/>
              </a:solidFill>
              <a:latin typeface="思源黑体 CN Bold" panose="020B0800000000000000" charset="-122"/>
              <a:ea typeface="思源黑体 CN Bold" panose="020B0800000000000000" charset="-122"/>
              <a:cs typeface="思源黑体 CN Bold" panose="020B0800000000000000" charset="-122"/>
              <a:sym typeface="+mn-ea"/>
            </a:endParaRPr>
          </a:p>
        </p:txBody>
      </p:sp>
      <p:sp>
        <p:nvSpPr>
          <p:cNvPr id="5" name="文本框 4"/>
          <p:cNvSpPr txBox="1"/>
          <p:nvPr/>
        </p:nvSpPr>
        <p:spPr>
          <a:xfrm>
            <a:off x="1958658" y="1606550"/>
            <a:ext cx="8274685" cy="1938992"/>
          </a:xfrm>
          <a:prstGeom prst="rect">
            <a:avLst/>
          </a:prstGeom>
          <a:noFill/>
          <a:effectLst>
            <a:outerShdw blurRad="177800" dist="88900" dir="8100000" algn="tr" rotWithShape="0">
              <a:prstClr val="black">
                <a:alpha val="60000"/>
              </a:prstClr>
            </a:outerShdw>
          </a:effectLst>
        </p:spPr>
        <p:txBody>
          <a:bodyPr wrap="square" rtlCol="0">
            <a:spAutoFit/>
          </a:bodyPr>
          <a:lstStyle/>
          <a:p>
            <a:pPr algn="ctr">
              <a:lnSpc>
                <a:spcPct val="100000"/>
              </a:lnSpc>
              <a:spcBef>
                <a:spcPts val="0"/>
              </a:spcBef>
              <a:spcAft>
                <a:spcPts val="0"/>
              </a:spcAft>
            </a:pPr>
            <a:r>
              <a:rPr lang="zh-CN" altLang="en-US" sz="6000" b="1" dirty="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量子计算</a:t>
            </a:r>
            <a:endParaRPr lang="en-US" altLang="zh-CN" sz="6000" b="1" dirty="0">
              <a:solidFill>
                <a:schemeClr val="bg1"/>
              </a:solidFill>
              <a:latin typeface="思源黑体 CN Bold" panose="020B0800000000000000" charset="-122"/>
              <a:ea typeface="思源黑体 CN Bold" panose="020B0800000000000000" charset="-122"/>
              <a:cs typeface="思源黑体 CN Bold" panose="020B0800000000000000" charset="-122"/>
              <a:sym typeface="+mn-ea"/>
            </a:endParaRPr>
          </a:p>
          <a:p>
            <a:pPr algn="ctr">
              <a:lnSpc>
                <a:spcPct val="100000"/>
              </a:lnSpc>
              <a:spcBef>
                <a:spcPts val="0"/>
              </a:spcBef>
              <a:spcAft>
                <a:spcPts val="0"/>
              </a:spcAft>
            </a:pPr>
            <a:r>
              <a:rPr lang="zh-CN" altLang="en-US" sz="6000" b="1" dirty="0">
                <a:solidFill>
                  <a:srgbClr val="00E8F4"/>
                </a:solidFill>
                <a:latin typeface="思源黑体 CN Bold" panose="020B0800000000000000" charset="-122"/>
                <a:ea typeface="思源黑体 CN Bold" panose="020B0800000000000000" charset="-122"/>
                <a:cs typeface="思源黑体 CN Bold" panose="020B0800000000000000" charset="-122"/>
                <a:sym typeface="+mn-ea"/>
              </a:rPr>
              <a:t>发展以及应用</a:t>
            </a:r>
            <a:r>
              <a:rPr lang="zh-CN" altLang="en-US" sz="6000" b="1" dirty="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现状</a:t>
            </a:r>
            <a:endParaRPr lang="en-US" altLang="zh-CN" sz="6000" b="1" dirty="0">
              <a:solidFill>
                <a:schemeClr val="bg1"/>
              </a:solidFill>
              <a:latin typeface="思源黑体 CN Bold" panose="020B0800000000000000" charset="-122"/>
              <a:ea typeface="思源黑体 CN Bold" panose="020B0800000000000000" charset="-122"/>
              <a:cs typeface="思源黑体 CN Bold" panose="020B0800000000000000" charset="-122"/>
              <a:sym typeface="+mn-ea"/>
            </a:endParaRPr>
          </a:p>
        </p:txBody>
      </p:sp>
      <p:sp>
        <p:nvSpPr>
          <p:cNvPr id="2" name="文本框 1"/>
          <p:cNvSpPr txBox="1"/>
          <p:nvPr/>
        </p:nvSpPr>
        <p:spPr>
          <a:xfrm>
            <a:off x="3971608" y="4373880"/>
            <a:ext cx="4248785" cy="306705"/>
          </a:xfrm>
          <a:prstGeom prst="rect">
            <a:avLst/>
          </a:prstGeom>
          <a:noFill/>
        </p:spPr>
        <p:txBody>
          <a:bodyPr wrap="square" rtlCol="0">
            <a:spAutoFit/>
          </a:bodyPr>
          <a:lstStyle/>
          <a:p>
            <a:pPr algn="ctr"/>
            <a:r>
              <a:rPr lang="zh-CN" sz="1400" dirty="0">
                <a:solidFill>
                  <a:schemeClr val="bg1"/>
                </a:solidFill>
                <a:latin typeface="思源黑体 CN Regular" panose="020B0500000000000000" charset="-122"/>
                <a:ea typeface="思源黑体 CN Regular" panose="020B0500000000000000" charset="-122"/>
              </a:rPr>
              <a:t>合肥本源量子计算科技有限责任公司</a:t>
            </a:r>
          </a:p>
        </p:txBody>
      </p:sp>
      <p:sp>
        <p:nvSpPr>
          <p:cNvPr id="3" name="文本框 2"/>
          <p:cNvSpPr txBox="1"/>
          <p:nvPr/>
        </p:nvSpPr>
        <p:spPr>
          <a:xfrm>
            <a:off x="4496912" y="4716780"/>
            <a:ext cx="3198177" cy="491490"/>
          </a:xfrm>
          <a:prstGeom prst="rect">
            <a:avLst/>
          </a:prstGeom>
          <a:noFill/>
        </p:spPr>
        <p:txBody>
          <a:bodyPr wrap="square" rtlCol="0">
            <a:spAutoFit/>
          </a:bodyPr>
          <a:lstStyle/>
          <a:p>
            <a:pPr algn="ctr"/>
            <a:r>
              <a:rPr lang="en-US" sz="1200" dirty="0">
                <a:solidFill>
                  <a:schemeClr val="bg1"/>
                </a:solidFill>
                <a:latin typeface="思源黑体 CN Bold" panose="020B0800000000000000" charset="-122"/>
                <a:ea typeface="思源黑体 CN Bold" panose="020B0800000000000000" charset="-122"/>
                <a:cs typeface="思源黑体 CN Bold" panose="020B0800000000000000" charset="-122"/>
              </a:rPr>
              <a:t>2023.03</a:t>
            </a:r>
            <a:endParaRPr lang="en-US" altLang="zh-CN" sz="1200" dirty="0">
              <a:solidFill>
                <a:schemeClr val="bg1"/>
              </a:solidFill>
              <a:latin typeface="思源黑体 CN Bold" panose="020B0800000000000000" charset="-122"/>
              <a:ea typeface="思源黑体 CN Bold" panose="020B0800000000000000" charset="-122"/>
              <a:cs typeface="思源黑体 CN Bold" panose="020B0800000000000000" charset="-122"/>
            </a:endParaRPr>
          </a:p>
          <a:p>
            <a:pPr algn="ctr"/>
            <a:r>
              <a:rPr lang="zh-CN" altLang="en-US" sz="1400" dirty="0">
                <a:solidFill>
                  <a:schemeClr val="bg1"/>
                </a:solidFill>
                <a:latin typeface="思源黑体 CN Bold" panose="020B0800000000000000" charset="-122"/>
                <a:ea typeface="思源黑体 CN Bold" panose="020B0800000000000000" charset="-122"/>
                <a:cs typeface="思源黑体 CN Bold" panose="020B0800000000000000" charset="-122"/>
              </a:rPr>
              <a:t>中国</a:t>
            </a:r>
            <a:r>
              <a:rPr lang="en-US" altLang="zh-CN" sz="1400" dirty="0">
                <a:solidFill>
                  <a:schemeClr val="bg1"/>
                </a:solidFill>
                <a:latin typeface="思源黑体 CN Bold" panose="020B0800000000000000" charset="-122"/>
                <a:ea typeface="思源黑体 CN Bold" panose="020B0800000000000000" charset="-122"/>
                <a:cs typeface="思源黑体 CN Bold" panose="020B0800000000000000" charset="-122"/>
              </a:rPr>
              <a:t>·</a:t>
            </a:r>
            <a:r>
              <a:rPr lang="zh-CN" altLang="en-US" sz="1400" dirty="0">
                <a:solidFill>
                  <a:schemeClr val="bg1"/>
                </a:solidFill>
                <a:latin typeface="思源黑体 CN Bold" panose="020B0800000000000000" charset="-122"/>
                <a:ea typeface="思源黑体 CN Bold" panose="020B0800000000000000" charset="-122"/>
                <a:cs typeface="思源黑体 CN Bold" panose="020B0800000000000000" charset="-122"/>
              </a:rPr>
              <a:t>合肥</a:t>
            </a:r>
          </a:p>
        </p:txBody>
      </p:sp>
      <p:pic>
        <p:nvPicPr>
          <p:cNvPr id="15" name="图片 14" descr="白LOGO(横版)"/>
          <p:cNvPicPr>
            <a:picLocks noChangeAspect="1"/>
          </p:cNvPicPr>
          <p:nvPr/>
        </p:nvPicPr>
        <p:blipFill>
          <a:blip r:embed="rId6"/>
          <a:stretch>
            <a:fillRect/>
          </a:stretch>
        </p:blipFill>
        <p:spPr>
          <a:xfrm>
            <a:off x="10158730" y="422275"/>
            <a:ext cx="1315085" cy="374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19" name="椭圆 1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20" name="椭圆 1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sp>
        <p:nvSpPr>
          <p:cNvPr id="74" name="标题 73"/>
          <p:cNvSpPr>
            <a:spLocks noGrp="1"/>
          </p:cNvSpPr>
          <p:nvPr/>
        </p:nvSpPr>
        <p:spPr>
          <a:xfrm>
            <a:off x="1127686" y="1567475"/>
            <a:ext cx="10515600" cy="8691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chemeClr val="bg1"/>
                </a:solidFill>
                <a:latin typeface="思源黑体 CN Bold" panose="020B0800000000000000" charset="-122"/>
                <a:ea typeface="思源黑体 CN Bold" panose="020B0800000000000000" charset="-122"/>
              </a:rPr>
              <a:t> </a:t>
            </a:r>
          </a:p>
        </p:txBody>
      </p:sp>
      <p:pic>
        <p:nvPicPr>
          <p:cNvPr id="14" name="图片 13"/>
          <p:cNvPicPr>
            <a:picLocks noChangeAspect="1"/>
          </p:cNvPicPr>
          <p:nvPr/>
        </p:nvPicPr>
        <p:blipFill>
          <a:blip r:embed="rId4"/>
          <a:stretch>
            <a:fillRect/>
          </a:stretch>
        </p:blipFill>
        <p:spPr>
          <a:xfrm>
            <a:off x="1082040" y="1615440"/>
            <a:ext cx="3086100" cy="1637030"/>
          </a:xfrm>
          <a:prstGeom prst="roundRect">
            <a:avLst>
              <a:gd name="adj" fmla="val 8594"/>
            </a:avLst>
          </a:prstGeom>
          <a:solidFill>
            <a:srgbClr val="FFFFFF">
              <a:shade val="85000"/>
            </a:srgbClr>
          </a:solidFill>
          <a:ln>
            <a:noFill/>
          </a:ln>
          <a:effectLst/>
        </p:spPr>
      </p:pic>
      <p:pic>
        <p:nvPicPr>
          <p:cNvPr id="6" name="图片 5"/>
          <p:cNvPicPr>
            <a:picLocks noChangeAspect="1"/>
          </p:cNvPicPr>
          <p:nvPr/>
        </p:nvPicPr>
        <p:blipFill>
          <a:blip r:embed="rId5"/>
          <a:stretch>
            <a:fillRect/>
          </a:stretch>
        </p:blipFill>
        <p:spPr>
          <a:xfrm>
            <a:off x="1938655" y="4356735"/>
            <a:ext cx="3061335" cy="988695"/>
          </a:xfrm>
          <a:prstGeom prst="roundRect">
            <a:avLst>
              <a:gd name="adj" fmla="val 8594"/>
            </a:avLst>
          </a:prstGeom>
          <a:solidFill>
            <a:srgbClr val="FFFFFF">
              <a:shade val="85000"/>
            </a:srgbClr>
          </a:solidFill>
          <a:ln>
            <a:noFill/>
          </a:ln>
          <a:effectLst/>
        </p:spPr>
      </p:pic>
      <p:pic>
        <p:nvPicPr>
          <p:cNvPr id="28" name="图片 27"/>
          <p:cNvPicPr>
            <a:picLocks noChangeAspect="1"/>
          </p:cNvPicPr>
          <p:nvPr/>
        </p:nvPicPr>
        <p:blipFill>
          <a:blip r:embed="rId6"/>
          <a:stretch>
            <a:fillRect/>
          </a:stretch>
        </p:blipFill>
        <p:spPr>
          <a:xfrm>
            <a:off x="5075555" y="4356735"/>
            <a:ext cx="3061335" cy="988060"/>
          </a:xfrm>
          <a:prstGeom prst="roundRect">
            <a:avLst>
              <a:gd name="adj" fmla="val 8594"/>
            </a:avLst>
          </a:prstGeom>
          <a:solidFill>
            <a:srgbClr val="FFFFFF">
              <a:shade val="85000"/>
            </a:srgbClr>
          </a:solidFill>
          <a:ln>
            <a:noFill/>
          </a:ln>
          <a:effectLst/>
        </p:spPr>
      </p:pic>
      <p:pic>
        <p:nvPicPr>
          <p:cNvPr id="29" name="图片 28"/>
          <p:cNvPicPr>
            <a:picLocks noChangeAspect="1"/>
          </p:cNvPicPr>
          <p:nvPr/>
        </p:nvPicPr>
        <p:blipFill>
          <a:blip r:embed="rId7"/>
          <a:stretch>
            <a:fillRect/>
          </a:stretch>
        </p:blipFill>
        <p:spPr>
          <a:xfrm>
            <a:off x="5089525" y="5467350"/>
            <a:ext cx="3047365" cy="913130"/>
          </a:xfrm>
          <a:prstGeom prst="roundRect">
            <a:avLst>
              <a:gd name="adj" fmla="val 8594"/>
            </a:avLst>
          </a:prstGeom>
          <a:solidFill>
            <a:srgbClr val="FFFFFF">
              <a:shade val="85000"/>
            </a:srgbClr>
          </a:solidFill>
          <a:ln>
            <a:noFill/>
          </a:ln>
          <a:effectLst/>
        </p:spPr>
      </p:pic>
      <p:pic>
        <p:nvPicPr>
          <p:cNvPr id="30" name="图片 29"/>
          <p:cNvPicPr>
            <a:picLocks noChangeAspect="1"/>
          </p:cNvPicPr>
          <p:nvPr/>
        </p:nvPicPr>
        <p:blipFill rotWithShape="1">
          <a:blip r:embed="rId8"/>
          <a:srcRect l="7868" r="6078"/>
          <a:stretch>
            <a:fillRect/>
          </a:stretch>
        </p:blipFill>
        <p:spPr>
          <a:xfrm>
            <a:off x="8206740" y="4356735"/>
            <a:ext cx="3334385" cy="981075"/>
          </a:xfrm>
          <a:prstGeom prst="roundRect">
            <a:avLst>
              <a:gd name="adj" fmla="val 8594"/>
            </a:avLst>
          </a:prstGeom>
          <a:solidFill>
            <a:srgbClr val="FFFFFF">
              <a:shade val="85000"/>
            </a:srgbClr>
          </a:solidFill>
          <a:ln>
            <a:noFill/>
          </a:ln>
          <a:effectLst/>
        </p:spPr>
      </p:pic>
      <p:pic>
        <p:nvPicPr>
          <p:cNvPr id="31" name="图片 30"/>
          <p:cNvPicPr>
            <a:picLocks noChangeAspect="1"/>
          </p:cNvPicPr>
          <p:nvPr/>
        </p:nvPicPr>
        <p:blipFill>
          <a:blip r:embed="rId9"/>
          <a:stretch>
            <a:fillRect/>
          </a:stretch>
        </p:blipFill>
        <p:spPr>
          <a:xfrm>
            <a:off x="1939290" y="5467985"/>
            <a:ext cx="3060065" cy="912495"/>
          </a:xfrm>
          <a:prstGeom prst="roundRect">
            <a:avLst>
              <a:gd name="adj" fmla="val 8594"/>
            </a:avLst>
          </a:prstGeom>
          <a:solidFill>
            <a:srgbClr val="FFFFFF">
              <a:shade val="85000"/>
            </a:srgbClr>
          </a:solidFill>
          <a:ln>
            <a:noFill/>
          </a:ln>
          <a:effectLst/>
        </p:spPr>
      </p:pic>
      <p:pic>
        <p:nvPicPr>
          <p:cNvPr id="7" name="图片 6"/>
          <p:cNvPicPr>
            <a:picLocks noChangeAspect="1"/>
          </p:cNvPicPr>
          <p:nvPr/>
        </p:nvPicPr>
        <p:blipFill>
          <a:blip r:embed="rId10"/>
          <a:stretch>
            <a:fillRect/>
          </a:stretch>
        </p:blipFill>
        <p:spPr>
          <a:xfrm>
            <a:off x="8209280" y="5466715"/>
            <a:ext cx="3325495" cy="913765"/>
          </a:xfrm>
          <a:prstGeom prst="roundRect">
            <a:avLst>
              <a:gd name="adj" fmla="val 8594"/>
            </a:avLst>
          </a:prstGeom>
          <a:solidFill>
            <a:srgbClr val="FFFFFF">
              <a:shade val="85000"/>
            </a:srgbClr>
          </a:solidFill>
          <a:ln>
            <a:noFill/>
          </a:ln>
          <a:effectLst/>
        </p:spPr>
      </p:pic>
      <p:sp>
        <p:nvSpPr>
          <p:cNvPr id="24" name="矩形 23"/>
          <p:cNvSpPr/>
          <p:nvPr/>
        </p:nvSpPr>
        <p:spPr>
          <a:xfrm>
            <a:off x="1127125" y="4357370"/>
            <a:ext cx="690880" cy="202311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100" b="1" kern="0">
              <a:solidFill>
                <a:prstClr val="black"/>
              </a:solidFill>
              <a:cs typeface="+mn-ea"/>
              <a:sym typeface="+mn-ea"/>
            </a:endParaRPr>
          </a:p>
        </p:txBody>
      </p:sp>
      <p:sp>
        <p:nvSpPr>
          <p:cNvPr id="35" name="文本框 34"/>
          <p:cNvSpPr txBox="1"/>
          <p:nvPr/>
        </p:nvSpPr>
        <p:spPr>
          <a:xfrm>
            <a:off x="1169035" y="4704080"/>
            <a:ext cx="398145" cy="1329690"/>
          </a:xfrm>
          <a:prstGeom prst="rect">
            <a:avLst/>
          </a:prstGeom>
          <a:noFill/>
        </p:spPr>
        <p:txBody>
          <a:bodyPr vert="eaVert" wrap="square" rtlCol="0">
            <a:spAutoFit/>
          </a:bodyPr>
          <a:lstStyle/>
          <a:p>
            <a:r>
              <a:rPr lang="zh-CN" altLang="en-US" sz="1400" b="1" dirty="0">
                <a:solidFill>
                  <a:srgbClr val="00E8F4"/>
                </a:solidFill>
                <a:latin typeface="思源黑体 CN Bold" panose="020B0800000000000000" charset="-122"/>
                <a:ea typeface="思源黑体 CN Bold" panose="020B0800000000000000" charset="-122"/>
                <a:sym typeface="+mn-ea"/>
              </a:rPr>
              <a:t>大量量子算法</a:t>
            </a:r>
          </a:p>
        </p:txBody>
      </p:sp>
      <p:pic>
        <p:nvPicPr>
          <p:cNvPr id="8" name="图片 7" descr="图片22221"/>
          <p:cNvPicPr>
            <a:picLocks noChangeAspect="1"/>
          </p:cNvPicPr>
          <p:nvPr/>
        </p:nvPicPr>
        <p:blipFill>
          <a:blip r:embed="rId11"/>
          <a:stretch>
            <a:fillRect/>
          </a:stretch>
        </p:blipFill>
        <p:spPr>
          <a:xfrm>
            <a:off x="8070850" y="1615440"/>
            <a:ext cx="3343275" cy="1637030"/>
          </a:xfrm>
          <a:prstGeom prst="rect">
            <a:avLst/>
          </a:prstGeom>
        </p:spPr>
      </p:pic>
      <p:pic>
        <p:nvPicPr>
          <p:cNvPr id="10" name="图片 9" descr="图片33331 拷贝"/>
          <p:cNvPicPr>
            <a:picLocks noChangeAspect="1"/>
          </p:cNvPicPr>
          <p:nvPr/>
        </p:nvPicPr>
        <p:blipFill>
          <a:blip r:embed="rId12"/>
          <a:stretch>
            <a:fillRect/>
          </a:stretch>
        </p:blipFill>
        <p:spPr>
          <a:xfrm>
            <a:off x="4805045" y="1615440"/>
            <a:ext cx="3152140" cy="1637030"/>
          </a:xfrm>
          <a:prstGeom prst="rect">
            <a:avLst/>
          </a:prstGeom>
        </p:spPr>
      </p:pic>
      <p:sp>
        <p:nvSpPr>
          <p:cNvPr id="11" name="文本框 10"/>
          <p:cNvSpPr txBox="1"/>
          <p:nvPr/>
        </p:nvSpPr>
        <p:spPr>
          <a:xfrm>
            <a:off x="1383030" y="4856798"/>
            <a:ext cx="398145" cy="1024255"/>
          </a:xfrm>
          <a:prstGeom prst="rect">
            <a:avLst/>
          </a:prstGeom>
          <a:noFill/>
        </p:spPr>
        <p:txBody>
          <a:bodyPr vert="eaVert" wrap="square" rtlCol="0">
            <a:spAutoFit/>
          </a:bodyPr>
          <a:lstStyle/>
          <a:p>
            <a:pPr algn="ctr"/>
            <a:r>
              <a:rPr lang="zh-CN" altLang="en-US" sz="1400" b="1" dirty="0">
                <a:solidFill>
                  <a:schemeClr val="bg1"/>
                </a:solidFill>
                <a:latin typeface="思源黑体 CN Bold" panose="020B0800000000000000" charset="-122"/>
                <a:ea typeface="思源黑体 CN Bold" panose="020B0800000000000000" charset="-122"/>
                <a:sym typeface="+mn-ea"/>
              </a:rPr>
              <a:t>研究成果</a:t>
            </a:r>
          </a:p>
        </p:txBody>
      </p:sp>
      <p:sp>
        <p:nvSpPr>
          <p:cNvPr id="51" name="矩形 50"/>
          <p:cNvSpPr/>
          <p:nvPr/>
        </p:nvSpPr>
        <p:spPr>
          <a:xfrm>
            <a:off x="1116013" y="3361055"/>
            <a:ext cx="3005455" cy="63754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000" b="1" kern="0">
              <a:solidFill>
                <a:prstClr val="black"/>
              </a:solidFill>
              <a:latin typeface="思源黑体 CN Bold" panose="020B0800000000000000" charset="-122"/>
              <a:ea typeface="思源黑体 CN Bold" panose="020B0800000000000000" charset="-122"/>
              <a:cs typeface="+mn-ea"/>
              <a:sym typeface="+mn-ea"/>
            </a:endParaRPr>
          </a:p>
        </p:txBody>
      </p:sp>
      <p:sp>
        <p:nvSpPr>
          <p:cNvPr id="13" name="矩形 12"/>
          <p:cNvSpPr/>
          <p:nvPr/>
        </p:nvSpPr>
        <p:spPr>
          <a:xfrm>
            <a:off x="4805045" y="3615690"/>
            <a:ext cx="6609080" cy="38354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000" b="1" kern="0">
              <a:solidFill>
                <a:prstClr val="black"/>
              </a:solidFill>
              <a:latin typeface="思源黑体 CN Bold" panose="020B0800000000000000" charset="-122"/>
              <a:ea typeface="思源黑体 CN Bold" panose="020B0800000000000000" charset="-122"/>
              <a:cs typeface="+mn-ea"/>
              <a:sym typeface="+mn-ea"/>
            </a:endParaRPr>
          </a:p>
        </p:txBody>
      </p:sp>
      <p:sp>
        <p:nvSpPr>
          <p:cNvPr id="15" name="文本框 14"/>
          <p:cNvSpPr txBox="1"/>
          <p:nvPr/>
        </p:nvSpPr>
        <p:spPr>
          <a:xfrm>
            <a:off x="6821170" y="3673475"/>
            <a:ext cx="2345690" cy="243205"/>
          </a:xfrm>
          <a:prstGeom prst="rect">
            <a:avLst/>
          </a:prstGeom>
          <a:noFill/>
        </p:spPr>
        <p:txBody>
          <a:bodyPr wrap="square" lIns="0" tIns="0" rIns="0" bIns="0" rtlCol="0" anchor="ctr">
            <a:spAutoFit/>
          </a:bodyPr>
          <a:lstStyle/>
          <a:p>
            <a:pPr marL="0" marR="0" lvl="0" indent="0" algn="ctr" defTabSz="914400" rtl="0" fontAlgn="auto">
              <a:lnSpc>
                <a:spcPts val="1900"/>
              </a:lnSpc>
              <a:spcBef>
                <a:spcPts val="0"/>
              </a:spcBef>
              <a:spcAft>
                <a:spcPts val="0"/>
              </a:spcAft>
              <a:buClrTx/>
              <a:buSzTx/>
              <a:buFontTx/>
              <a:buNone/>
              <a:defRPr/>
            </a:pPr>
            <a:r>
              <a:rPr kumimoji="0" sz="1400"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Bold" panose="020B0800000000000000" charset="-122"/>
              </a:rPr>
              <a:t>国外项目投入</a:t>
            </a:r>
          </a:p>
        </p:txBody>
      </p:sp>
      <p:sp>
        <p:nvSpPr>
          <p:cNvPr id="16" name="文本框 15"/>
          <p:cNvSpPr txBox="1"/>
          <p:nvPr/>
        </p:nvSpPr>
        <p:spPr>
          <a:xfrm>
            <a:off x="5106670" y="3303905"/>
            <a:ext cx="2345690" cy="243205"/>
          </a:xfrm>
          <a:prstGeom prst="rect">
            <a:avLst/>
          </a:prstGeom>
          <a:noFill/>
        </p:spPr>
        <p:txBody>
          <a:bodyPr wrap="square" lIns="0" tIns="0" rIns="0" bIns="0" rtlCol="0" anchor="ctr">
            <a:spAutoFit/>
          </a:bodyPr>
          <a:lstStyle/>
          <a:p>
            <a:pPr marL="0" marR="0" lvl="0" indent="0" algn="ctr" defTabSz="914400" rtl="0" fontAlgn="auto">
              <a:lnSpc>
                <a:spcPts val="1900"/>
              </a:lnSpc>
              <a:spcBef>
                <a:spcPts val="0"/>
              </a:spcBef>
              <a:spcAft>
                <a:spcPts val="0"/>
              </a:spcAft>
              <a:buClrTx/>
              <a:buSzTx/>
              <a:buFontTx/>
              <a:buNone/>
              <a:defRPr/>
            </a:pPr>
            <a:r>
              <a:rPr kumimoji="0" lang="zh-CN" altLang="en-US" sz="1400" i="0" u="none" strike="noStrike" kern="1200" cap="none" spc="0" normalizeH="0" baseline="0" noProof="0" dirty="0">
                <a:ln>
                  <a:noFill/>
                </a:ln>
                <a:solidFill>
                  <a:srgbClr val="00E8F4"/>
                </a:solidFill>
                <a:effectLst/>
                <a:uLnTx/>
                <a:uFillTx/>
                <a:latin typeface="思源黑体 CN Regular" panose="020B0500000000000000" charset="-122"/>
                <a:ea typeface="思源黑体 CN Regular" panose="020B0500000000000000" charset="-122"/>
                <a:cs typeface="思源黑体 CN Bold" panose="020B0800000000000000" charset="-122"/>
              </a:rPr>
              <a:t>美国</a:t>
            </a:r>
          </a:p>
        </p:txBody>
      </p:sp>
      <p:sp>
        <p:nvSpPr>
          <p:cNvPr id="17" name="文本框 16"/>
          <p:cNvSpPr txBox="1"/>
          <p:nvPr/>
        </p:nvSpPr>
        <p:spPr>
          <a:xfrm>
            <a:off x="8738870" y="3312795"/>
            <a:ext cx="2345690" cy="243205"/>
          </a:xfrm>
          <a:prstGeom prst="rect">
            <a:avLst/>
          </a:prstGeom>
          <a:noFill/>
        </p:spPr>
        <p:txBody>
          <a:bodyPr wrap="square" lIns="0" tIns="0" rIns="0" bIns="0" rtlCol="0" anchor="ctr">
            <a:spAutoFit/>
          </a:bodyPr>
          <a:lstStyle/>
          <a:p>
            <a:pPr marL="0" marR="0" lvl="0" indent="0" algn="ctr" defTabSz="914400" rtl="0" fontAlgn="auto">
              <a:lnSpc>
                <a:spcPts val="1900"/>
              </a:lnSpc>
              <a:spcBef>
                <a:spcPts val="0"/>
              </a:spcBef>
              <a:spcAft>
                <a:spcPts val="0"/>
              </a:spcAft>
              <a:buClrTx/>
              <a:buSzTx/>
              <a:buFontTx/>
              <a:buNone/>
              <a:defRPr/>
            </a:pPr>
            <a:r>
              <a:rPr kumimoji="0" lang="zh-CN" altLang="en-US" sz="1400" i="0" u="none" strike="noStrike" kern="1200" cap="none" spc="0" normalizeH="0" baseline="0" noProof="0" dirty="0">
                <a:ln>
                  <a:noFill/>
                </a:ln>
                <a:solidFill>
                  <a:srgbClr val="00E8F4"/>
                </a:solidFill>
                <a:effectLst/>
                <a:uLnTx/>
                <a:uFillTx/>
                <a:latin typeface="思源黑体 CN Regular" panose="020B0500000000000000" charset="-122"/>
                <a:ea typeface="思源黑体 CN Regular" panose="020B0500000000000000" charset="-122"/>
                <a:cs typeface="思源黑体 CN Bold" panose="020B0800000000000000" charset="-122"/>
              </a:rPr>
              <a:t>英国</a:t>
            </a:r>
          </a:p>
        </p:txBody>
      </p:sp>
      <p:sp>
        <p:nvSpPr>
          <p:cNvPr id="52" name="文本框 51"/>
          <p:cNvSpPr txBox="1"/>
          <p:nvPr/>
        </p:nvSpPr>
        <p:spPr>
          <a:xfrm>
            <a:off x="1445895" y="3436620"/>
            <a:ext cx="2345690" cy="487045"/>
          </a:xfrm>
          <a:prstGeom prst="rect">
            <a:avLst/>
          </a:prstGeom>
          <a:noFill/>
        </p:spPr>
        <p:txBody>
          <a:bodyPr wrap="square" lIns="0" tIns="0" rIns="0" bIns="0" rtlCol="0" anchor="ctr">
            <a:spAutoFit/>
          </a:bodyPr>
          <a:lstStyle/>
          <a:p>
            <a:pPr marL="0" marR="0" lvl="0" indent="0" algn="ctr" defTabSz="914400" rtl="0" fontAlgn="auto">
              <a:lnSpc>
                <a:spcPts val="1900"/>
              </a:lnSpc>
              <a:spcBef>
                <a:spcPts val="0"/>
              </a:spcBef>
              <a:spcAft>
                <a:spcPts val="0"/>
              </a:spcAft>
              <a:buClrTx/>
              <a:buSzTx/>
              <a:buFontTx/>
              <a:buNone/>
              <a:defRPr/>
            </a:pPr>
            <a:r>
              <a:rPr kumimoji="0" sz="1400"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Bold" panose="020B0800000000000000" charset="-122"/>
              </a:rPr>
              <a:t>我国量子计算领域正处于</a:t>
            </a:r>
          </a:p>
          <a:p>
            <a:pPr marL="0" marR="0" lvl="0" indent="0" algn="ctr" defTabSz="914400" rtl="0" fontAlgn="auto">
              <a:lnSpc>
                <a:spcPts val="1900"/>
              </a:lnSpc>
              <a:spcBef>
                <a:spcPts val="0"/>
              </a:spcBef>
              <a:spcAft>
                <a:spcPts val="0"/>
              </a:spcAft>
              <a:buClrTx/>
              <a:buSzTx/>
              <a:buFontTx/>
              <a:buNone/>
              <a:defRPr/>
            </a:pPr>
            <a:r>
              <a:rPr kumimoji="0" sz="1400" b="1" i="0" u="none" strike="noStrike" kern="1200" cap="none" spc="0" normalizeH="0" baseline="0" noProof="0" dirty="0">
                <a:ln>
                  <a:noFill/>
                </a:ln>
                <a:solidFill>
                  <a:schemeClr val="bg1"/>
                </a:solidFill>
                <a:effectLst/>
                <a:uLnTx/>
                <a:uFillTx/>
                <a:latin typeface="思源黑体 CN Bold" panose="020B0800000000000000" charset="-122"/>
                <a:ea typeface="思源黑体 CN Bold" panose="020B0800000000000000" charset="-122"/>
                <a:cs typeface="思源黑体 CN Bold" panose="020B0800000000000000" charset="-122"/>
              </a:rPr>
              <a:t>高速发展阶段</a:t>
            </a:r>
          </a:p>
        </p:txBody>
      </p:sp>
      <p:pic>
        <p:nvPicPr>
          <p:cNvPr id="2" name="图片 1" descr="白LOGO(横版)"/>
          <p:cNvPicPr>
            <a:picLocks noChangeAspect="1"/>
          </p:cNvPicPr>
          <p:nvPr/>
        </p:nvPicPr>
        <p:blipFill>
          <a:blip r:embed="rId13"/>
          <a:stretch>
            <a:fillRect/>
          </a:stretch>
        </p:blipFill>
        <p:spPr>
          <a:xfrm>
            <a:off x="10158730" y="801370"/>
            <a:ext cx="1315085" cy="374650"/>
          </a:xfrm>
          <a:prstGeom prst="rect">
            <a:avLst/>
          </a:prstGeom>
        </p:spPr>
      </p:pic>
      <p:sp>
        <p:nvSpPr>
          <p:cNvPr id="23" name="文本框 22"/>
          <p:cNvSpPr txBox="1"/>
          <p:nvPr>
            <p:custDataLst>
              <p:tags r:id="rId1"/>
            </p:custDataLst>
          </p:nvPr>
        </p:nvSpPr>
        <p:spPr>
          <a:xfrm>
            <a:off x="622935" y="569595"/>
            <a:ext cx="4723765" cy="583565"/>
          </a:xfrm>
          <a:prstGeom prst="rect">
            <a:avLst/>
          </a:prstGeom>
          <a:noFill/>
        </p:spPr>
        <p:txBody>
          <a:bodyPr wrap="square" rtlCol="0">
            <a:spAutoFit/>
          </a:bodyPr>
          <a:lstStyle/>
          <a:p>
            <a:pPr algn="l"/>
            <a:r>
              <a:rPr lang="zh-CN" sz="3200" dirty="0" err="1">
                <a:solidFill>
                  <a:srgbClr val="00E8F4"/>
                </a:solidFill>
                <a:latin typeface="思源黑体 CN Bold" panose="020B0800000000000000" charset="-122"/>
                <a:ea typeface="思源黑体 CN Bold" panose="020B0800000000000000" charset="-122"/>
                <a:sym typeface="+mn-ea"/>
              </a:rPr>
              <a:t>量子计算技术发展现状</a:t>
            </a:r>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19" name="椭圆 1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20" name="椭圆 1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sp>
        <p:nvSpPr>
          <p:cNvPr id="11" name="矩形 10"/>
          <p:cNvSpPr/>
          <p:nvPr/>
        </p:nvSpPr>
        <p:spPr>
          <a:xfrm>
            <a:off x="3409315" y="2962275"/>
            <a:ext cx="8039100" cy="793750"/>
          </a:xfrm>
          <a:prstGeom prst="rect">
            <a:avLst/>
          </a:prstGeom>
          <a:solidFill>
            <a:srgbClr val="15236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rgbClr val="FFC000"/>
                </a:solidFill>
              </a:rPr>
              <a:t>IBM </a:t>
            </a:r>
            <a:r>
              <a:rPr lang="zh-CN" altLang="en-US" sz="1600" dirty="0">
                <a:solidFill>
                  <a:srgbClr val="00E8F4"/>
                </a:solidFill>
                <a:latin typeface="思源黑体 CN Bold" panose="020B0800000000000000" charset="-122"/>
                <a:ea typeface="思源黑体 CN Bold" panose="020B0800000000000000" charset="-122"/>
                <a:cs typeface="思源黑体 CN Bold" panose="020B0800000000000000" charset="-122"/>
              </a:rPr>
              <a:t>Qiskit的机器学习模块</a:t>
            </a:r>
          </a:p>
          <a:p>
            <a:pPr algn="just"/>
            <a:r>
              <a:rPr lang="zh-CN" altLang="zh-CN" sz="1800" dirty="0">
                <a:effectLst/>
                <a:latin typeface="Calibri" panose="020F0502020204030204" pitchFamily="34" charset="0"/>
                <a:ea typeface="宋体" panose="02010600030101010101" pitchFamily="2" charset="-122"/>
                <a:cs typeface="Times New Roman" panose="02020603050405020304" pitchFamily="18" charset="0"/>
              </a:rPr>
              <a:t>不仅支持量子计算软件编程，同时还集成了相应的量子机器学习模块，方便用户快速建立量子机器学习模型</a:t>
            </a:r>
            <a:r>
              <a:rPr lang="zh-CN" altLang="en-US" sz="1400" dirty="0">
                <a:latin typeface="等线" panose="02010600030101010101" charset="-122"/>
                <a:ea typeface="等线" panose="02010600030101010101" charset="-122"/>
                <a:cs typeface="等线" panose="02010600030101010101" charset="-122"/>
              </a:rPr>
              <a:t>。</a:t>
            </a:r>
          </a:p>
        </p:txBody>
      </p:sp>
      <p:sp>
        <p:nvSpPr>
          <p:cNvPr id="75" name="矩形 74"/>
          <p:cNvSpPr/>
          <p:nvPr/>
        </p:nvSpPr>
        <p:spPr>
          <a:xfrm>
            <a:off x="3409315" y="1686560"/>
            <a:ext cx="8039100" cy="793750"/>
          </a:xfrm>
          <a:prstGeom prst="rect">
            <a:avLst/>
          </a:prstGeom>
          <a:solidFill>
            <a:srgbClr val="15236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dirty="0">
                <a:solidFill>
                  <a:srgbClr val="FFC000"/>
                </a:solidFill>
                <a:latin typeface="等线" panose="02010600030101010101" charset="-122"/>
                <a:ea typeface="等线" panose="02010600030101010101" charset="-122"/>
                <a:cs typeface="等线" panose="02010600030101010101" charset="-122"/>
                <a:sym typeface="+mn-ea"/>
              </a:rPr>
              <a:t>谷歌</a:t>
            </a:r>
            <a:r>
              <a:rPr lang="en-US" altLang="zh-CN" sz="1600" dirty="0">
                <a:solidFill>
                  <a:srgbClr val="00E8F4"/>
                </a:solidFill>
                <a:latin typeface="思源黑体 CN Bold" panose="020B0800000000000000" charset="-122"/>
                <a:ea typeface="思源黑体 CN Bold" panose="020B0800000000000000" charset="-122"/>
                <a:cs typeface="思源黑体 CN Bold" panose="020B0800000000000000" charset="-122"/>
                <a:sym typeface="+mn-ea"/>
              </a:rPr>
              <a:t> </a:t>
            </a:r>
            <a:r>
              <a:rPr lang="zh-CN" altLang="en-US" sz="1600" dirty="0">
                <a:solidFill>
                  <a:srgbClr val="00E8F4"/>
                </a:solidFill>
                <a:latin typeface="思源黑体 CN Bold" panose="020B0800000000000000" charset="-122"/>
                <a:ea typeface="思源黑体 CN Bold" panose="020B0800000000000000" charset="-122"/>
                <a:cs typeface="思源黑体 CN Bold" panose="020B0800000000000000" charset="-122"/>
              </a:rPr>
              <a:t>TensorFlow Quantum </a:t>
            </a:r>
            <a:endParaRPr lang="en-US" altLang="zh-CN" sz="1400" dirty="0">
              <a:latin typeface="等线" panose="02010600030101010101" charset="-122"/>
              <a:ea typeface="等线" panose="02010600030101010101" charset="-122"/>
              <a:cs typeface="等线" panose="02010600030101010101" charset="-122"/>
            </a:endParaRPr>
          </a:p>
          <a:p>
            <a:pPr indent="0" fontAlgn="base">
              <a:lnSpc>
                <a:spcPct val="120000"/>
              </a:lnSpc>
              <a:spcBef>
                <a:spcPts val="0"/>
              </a:spcBef>
              <a:spcAft>
                <a:spcPts val="0"/>
              </a:spcAft>
              <a:buNone/>
            </a:pPr>
            <a:r>
              <a:rPr lang="zh-CN" altLang="en-US" sz="1400" dirty="0">
                <a:latin typeface="等线" panose="02010600030101010101" charset="-122"/>
                <a:ea typeface="等线" panose="02010600030101010101" charset="-122"/>
                <a:cs typeface="等线" panose="02010600030101010101" charset="-122"/>
              </a:rPr>
              <a:t>该量子机器学习库用于混合量子-经典 ML 模型的快速原型设计，专注于量子数据和构建混合量子经典模型。</a:t>
            </a:r>
            <a:endParaRPr sz="1400" dirty="0">
              <a:latin typeface="思源黑体 CN Regular" panose="020B0500000000000000" charset="-122"/>
              <a:ea typeface="思源黑体 CN Regular" panose="020B0500000000000000" charset="-122"/>
              <a:cs typeface="思源黑体 CN Bold" panose="020B0800000000000000" charset="-122"/>
            </a:endParaRPr>
          </a:p>
        </p:txBody>
      </p:sp>
      <p:sp>
        <p:nvSpPr>
          <p:cNvPr id="39" name="矩形 38"/>
          <p:cNvSpPr/>
          <p:nvPr/>
        </p:nvSpPr>
        <p:spPr>
          <a:xfrm>
            <a:off x="3409315" y="4237990"/>
            <a:ext cx="8039100" cy="793750"/>
          </a:xfrm>
          <a:prstGeom prst="rect">
            <a:avLst/>
          </a:prstGeom>
          <a:solidFill>
            <a:srgbClr val="15236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rgbClr val="FFC000"/>
                </a:solidFill>
              </a:rPr>
              <a:t>Xanadu</a:t>
            </a:r>
            <a:r>
              <a:rPr lang="en-US" altLang="zh-CN" sz="1600" dirty="0">
                <a:solidFill>
                  <a:srgbClr val="FFC000"/>
                </a:solidFill>
              </a:rPr>
              <a:t>&amp;</a:t>
            </a:r>
            <a:r>
              <a:rPr lang="zh-CN" altLang="en-US" sz="1600" dirty="0">
                <a:solidFill>
                  <a:srgbClr val="FFC000"/>
                </a:solidFill>
              </a:rPr>
              <a:t>英伟达 </a:t>
            </a:r>
            <a:r>
              <a:rPr lang="zh-CN" altLang="en-US" sz="1600" dirty="0">
                <a:solidFill>
                  <a:srgbClr val="00E8F4"/>
                </a:solidFill>
                <a:latin typeface="思源黑体 CN Bold" panose="020B0800000000000000" charset="-122"/>
                <a:ea typeface="思源黑体 CN Bold" panose="020B0800000000000000" charset="-122"/>
                <a:cs typeface="思源黑体 CN Bold" panose="020B0800000000000000" charset="-122"/>
                <a:sym typeface="+mn-ea"/>
              </a:rPr>
              <a:t>PennyLane</a:t>
            </a:r>
            <a:endParaRPr lang="zh-CN" altLang="en-US" sz="1600" dirty="0">
              <a:solidFill>
                <a:srgbClr val="00E8F4"/>
              </a:solidFill>
              <a:latin typeface="思源黑体 CN Bold" panose="020B0800000000000000" charset="-122"/>
              <a:ea typeface="思源黑体 CN Bold" panose="020B0800000000000000" charset="-122"/>
              <a:cs typeface="思源黑体 CN Bold" panose="020B0800000000000000" charset="-122"/>
            </a:endParaRPr>
          </a:p>
          <a:p>
            <a:pPr algn="just"/>
            <a:r>
              <a:rPr lang="zh-CN" altLang="en-US" sz="1400" dirty="0">
                <a:latin typeface="等线" panose="02010600030101010101" charset="-122"/>
                <a:ea typeface="等线" panose="02010600030101010101" charset="-122"/>
                <a:cs typeface="等线" panose="02010600030101010101" charset="-122"/>
              </a:rPr>
              <a:t>PennyLane将经典机器学习库与量子硬件和模拟器无缝集成，使用户能够以与神经网络相同的方式训练量子机器学习模型</a:t>
            </a:r>
          </a:p>
        </p:txBody>
      </p:sp>
      <p:sp>
        <p:nvSpPr>
          <p:cNvPr id="46" name="矩形 45"/>
          <p:cNvSpPr/>
          <p:nvPr/>
        </p:nvSpPr>
        <p:spPr>
          <a:xfrm>
            <a:off x="3409315" y="5513705"/>
            <a:ext cx="8039100" cy="793750"/>
          </a:xfrm>
          <a:prstGeom prst="rect">
            <a:avLst/>
          </a:prstGeom>
          <a:solidFill>
            <a:srgbClr val="15236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rgbClr val="FFC000"/>
                </a:solidFill>
                <a:sym typeface="+mn-ea"/>
              </a:rPr>
              <a:t>百度 </a:t>
            </a:r>
            <a:r>
              <a:rPr lang="zh-CN" altLang="en-US" sz="1600" dirty="0">
                <a:solidFill>
                  <a:srgbClr val="00E8F4"/>
                </a:solidFill>
                <a:latin typeface="思源黑体 CN Bold" panose="020B0800000000000000" charset="-122"/>
                <a:ea typeface="思源黑体 CN Bold" panose="020B0800000000000000" charset="-122"/>
                <a:cs typeface="思源黑体 CN Bold" panose="020B0800000000000000" charset="-122"/>
              </a:rPr>
              <a:t>Paddle Quantum</a:t>
            </a:r>
            <a:endParaRPr sz="1600" dirty="0">
              <a:solidFill>
                <a:srgbClr val="00E8F4"/>
              </a:solidFill>
              <a:latin typeface="思源黑体 CN Bold" panose="020B0800000000000000" charset="-122"/>
              <a:ea typeface="思源黑体 CN Bold" panose="020B0800000000000000" charset="-122"/>
              <a:cs typeface="思源黑体 CN Bold" panose="020B0800000000000000" charset="-122"/>
            </a:endParaRPr>
          </a:p>
          <a:p>
            <a:pPr algn="just">
              <a:buClrTx/>
              <a:buSzTx/>
              <a:buNone/>
            </a:pPr>
            <a:r>
              <a:rPr lang="zh-CN" altLang="en-US" sz="1400" dirty="0">
                <a:latin typeface="等线" panose="02010600030101010101" charset="-122"/>
                <a:ea typeface="等线" panose="02010600030101010101" charset="-122"/>
                <a:cs typeface="等线" panose="02010600030101010101" charset="-122"/>
              </a:rPr>
              <a:t>基于百度PaddlePaddle开发的量子机器学习工具（QML）。为构建和训练量子神经网络（QNN）提供了一个平台，具有易于使用的量子机器学习开发套件，支持组合优化，量子化学和其他量子应用。</a:t>
            </a:r>
          </a:p>
        </p:txBody>
      </p:sp>
      <p:pic>
        <p:nvPicPr>
          <p:cNvPr id="2" name="图片 1" descr="白LOGO(横版)"/>
          <p:cNvPicPr>
            <a:picLocks noChangeAspect="1"/>
          </p:cNvPicPr>
          <p:nvPr/>
        </p:nvPicPr>
        <p:blipFill>
          <a:blip r:embed="rId4"/>
          <a:stretch>
            <a:fillRect/>
          </a:stretch>
        </p:blipFill>
        <p:spPr>
          <a:xfrm>
            <a:off x="10158730" y="801370"/>
            <a:ext cx="1315085" cy="374650"/>
          </a:xfrm>
          <a:prstGeom prst="rect">
            <a:avLst/>
          </a:prstGeom>
        </p:spPr>
      </p:pic>
      <p:pic>
        <p:nvPicPr>
          <p:cNvPr id="33" name="Picture 2" descr="查看源图像"/>
          <p:cNvPicPr>
            <a:picLocks noChangeAspect="1" noChangeArrowheads="1"/>
          </p:cNvPicPr>
          <p:nvPr/>
        </p:nvPicPr>
        <p:blipFill>
          <a:blip r:embed="rId5"/>
          <a:srcRect/>
          <a:stretch>
            <a:fillRect/>
          </a:stretch>
        </p:blipFill>
        <p:spPr bwMode="auto">
          <a:xfrm>
            <a:off x="506168" y="1688301"/>
            <a:ext cx="2722245" cy="809625"/>
          </a:xfrm>
          <a:prstGeom prst="rect">
            <a:avLst/>
          </a:prstGeom>
          <a:noFill/>
          <a:effectLst>
            <a:outerShdw blurRad="50800" dist="38100" dir="2700000" algn="tl" rotWithShape="0">
              <a:prstClr val="black">
                <a:alpha val="40000"/>
              </a:prstClr>
            </a:outerShdw>
          </a:effectLst>
        </p:spPr>
      </p:pic>
      <p:grpSp>
        <p:nvGrpSpPr>
          <p:cNvPr id="44" name="组合 43"/>
          <p:cNvGrpSpPr/>
          <p:nvPr/>
        </p:nvGrpSpPr>
        <p:grpSpPr>
          <a:xfrm>
            <a:off x="512835" y="2973172"/>
            <a:ext cx="2708910" cy="803910"/>
            <a:chOff x="1727" y="5306"/>
            <a:chExt cx="3816" cy="877"/>
          </a:xfrm>
        </p:grpSpPr>
        <p:sp>
          <p:nvSpPr>
            <p:cNvPr id="45" name="矩形 44"/>
            <p:cNvSpPr/>
            <p:nvPr/>
          </p:nvSpPr>
          <p:spPr>
            <a:xfrm>
              <a:off x="1727" y="5306"/>
              <a:ext cx="3816" cy="877"/>
            </a:xfrm>
            <a:prstGeom prst="rect">
              <a:avLst/>
            </a:prstGeom>
            <a:solidFill>
              <a:sysClr val="window" lastClr="FFFFFF"/>
            </a:solidFill>
            <a:ln w="127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黑体" panose="02010609060101010101" pitchFamily="49" charset="-122"/>
              </a:endParaRPr>
            </a:p>
          </p:txBody>
        </p:sp>
        <p:pic>
          <p:nvPicPr>
            <p:cNvPr id="48" name="Picture 4" descr="查看源图像"/>
            <p:cNvPicPr>
              <a:picLocks noChangeAspect="1" noChangeArrowheads="1"/>
            </p:cNvPicPr>
            <p:nvPr/>
          </p:nvPicPr>
          <p:blipFill>
            <a:blip r:embed="rId6" cstate="print"/>
            <a:srcRect/>
            <a:stretch>
              <a:fillRect/>
            </a:stretch>
          </p:blipFill>
          <p:spPr bwMode="auto">
            <a:xfrm>
              <a:off x="2681" y="5493"/>
              <a:ext cx="1908" cy="502"/>
            </a:xfrm>
            <a:prstGeom prst="rect">
              <a:avLst/>
            </a:prstGeom>
            <a:noFill/>
            <a:effectLst>
              <a:outerShdw blurRad="50800" dist="38100" dir="2700000" algn="tl" rotWithShape="0">
                <a:prstClr val="black">
                  <a:alpha val="40000"/>
                </a:prstClr>
              </a:outerShdw>
            </a:effectLst>
          </p:spPr>
        </p:pic>
      </p:grpSp>
      <p:grpSp>
        <p:nvGrpSpPr>
          <p:cNvPr id="57" name="组合 56"/>
          <p:cNvGrpSpPr/>
          <p:nvPr/>
        </p:nvGrpSpPr>
        <p:grpSpPr>
          <a:xfrm>
            <a:off x="440763" y="4252328"/>
            <a:ext cx="2853055" cy="786130"/>
            <a:chOff x="12941" y="3905"/>
            <a:chExt cx="4851" cy="1027"/>
          </a:xfrm>
        </p:grpSpPr>
        <p:sp>
          <p:nvSpPr>
            <p:cNvPr id="58" name="矩形 0"/>
            <p:cNvSpPr/>
            <p:nvPr/>
          </p:nvSpPr>
          <p:spPr>
            <a:xfrm>
              <a:off x="12941" y="3905"/>
              <a:ext cx="4851" cy="1027"/>
            </a:xfrm>
            <a:prstGeom prst="rect">
              <a:avLst/>
            </a:prstGeom>
            <a:solidFill>
              <a:sysClr val="window" lastClr="FFFFFF"/>
            </a:solidFill>
            <a:ln w="12700" cap="flat" cmpd="sng" algn="ctr">
              <a:noFill/>
              <a:prstDash val="solid"/>
            </a:ln>
            <a:effectLst>
              <a:outerShdw blurRad="50800" dist="38100" dir="2700000" algn="tl" rotWithShape="0">
                <a:prstClr val="black">
                  <a:alpha val="40000"/>
                </a:prstClr>
              </a:outerShdw>
            </a:effectLst>
          </p:spPr>
          <p:txBody>
            <a:bodyPr vertOverflow="overflow" horzOverflow="overflow" vert="horz" wrap="square"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59" name="图片 46"/>
            <p:cNvPicPr>
              <a:picLocks noChangeAspect="1"/>
            </p:cNvPicPr>
            <p:nvPr/>
          </p:nvPicPr>
          <p:blipFill>
            <a:blip r:embed="rId7"/>
            <a:stretch>
              <a:fillRect/>
            </a:stretch>
          </p:blipFill>
          <p:spPr>
            <a:xfrm>
              <a:off x="13276" y="4174"/>
              <a:ext cx="4177" cy="445"/>
            </a:xfrm>
            <a:prstGeom prst="rect">
              <a:avLst/>
            </a:prstGeom>
            <a:effectLst>
              <a:outerShdw blurRad="50800" dist="38100" dir="2700000" algn="tl" rotWithShape="0">
                <a:prstClr val="black">
                  <a:alpha val="100000"/>
                </a:prstClr>
              </a:outerShdw>
            </a:effectLst>
          </p:spPr>
        </p:pic>
      </p:grpSp>
      <p:pic>
        <p:nvPicPr>
          <p:cNvPr id="60" name="图片 47"/>
          <p:cNvPicPr>
            <a:picLocks noChangeAspect="1"/>
          </p:cNvPicPr>
          <p:nvPr/>
        </p:nvPicPr>
        <p:blipFill rotWithShape="1">
          <a:blip r:embed="rId8"/>
          <a:srcRect l="14943" t="36781" r="14813" b="35318"/>
          <a:stretch>
            <a:fillRect/>
          </a:stretch>
        </p:blipFill>
        <p:spPr>
          <a:xfrm>
            <a:off x="432508" y="5513705"/>
            <a:ext cx="2869565" cy="797560"/>
          </a:xfrm>
          <a:prstGeom prst="rect">
            <a:avLst/>
          </a:prstGeom>
          <a:effectLst>
            <a:outerShdw blurRad="50800" dist="38100" dir="2700000" algn="tl" rotWithShape="0">
              <a:prstClr val="black">
                <a:alpha val="40000"/>
              </a:prstClr>
            </a:outerShdw>
          </a:effectLst>
        </p:spPr>
      </p:pic>
      <p:sp>
        <p:nvSpPr>
          <p:cNvPr id="3" name="文本框 2"/>
          <p:cNvSpPr txBox="1"/>
          <p:nvPr>
            <p:custDataLst>
              <p:tags r:id="rId1"/>
            </p:custDataLst>
          </p:nvPr>
        </p:nvSpPr>
        <p:spPr>
          <a:xfrm>
            <a:off x="622935" y="569595"/>
            <a:ext cx="4723765" cy="583565"/>
          </a:xfrm>
          <a:prstGeom prst="rect">
            <a:avLst/>
          </a:prstGeom>
          <a:noFill/>
        </p:spPr>
        <p:txBody>
          <a:bodyPr wrap="square" rtlCol="0">
            <a:spAutoFit/>
          </a:bodyPr>
          <a:lstStyle/>
          <a:p>
            <a:pPr algn="l"/>
            <a:r>
              <a:rPr lang="zh-CN" sz="3200" dirty="0" err="1">
                <a:solidFill>
                  <a:srgbClr val="00E8F4"/>
                </a:solidFill>
                <a:latin typeface="思源黑体 CN Bold" panose="020B0800000000000000" charset="-122"/>
                <a:ea typeface="思源黑体 CN Bold" panose="020B0800000000000000" charset="-122"/>
                <a:sym typeface="+mn-ea"/>
              </a:rPr>
              <a:t>量子机器学习发展现状</a:t>
            </a:r>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19" name="椭圆 1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20" name="椭圆 1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sp>
        <p:nvSpPr>
          <p:cNvPr id="3" name="文本框 2"/>
          <p:cNvSpPr txBox="1"/>
          <p:nvPr/>
        </p:nvSpPr>
        <p:spPr>
          <a:xfrm>
            <a:off x="1087755" y="1405500"/>
            <a:ext cx="10032365" cy="461665"/>
          </a:xfrm>
          <a:prstGeom prst="rect">
            <a:avLst/>
          </a:prstGeom>
          <a:noFill/>
        </p:spPr>
        <p:txBody>
          <a:bodyPr wrap="square" rtlCol="0">
            <a:spAutoFit/>
          </a:bodyPr>
          <a:lstStyle/>
          <a:p>
            <a:pPr>
              <a:lnSpc>
                <a:spcPct val="120000"/>
              </a:lnSpc>
            </a:pPr>
            <a:r>
              <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rPr>
              <a:t>大规模机器学习模型需要大量的计算资源和存储资源，而这些资源的开销很高</a:t>
            </a:r>
          </a:p>
        </p:txBody>
      </p:sp>
      <p:sp>
        <p:nvSpPr>
          <p:cNvPr id="5" name="椭圆 4"/>
          <p:cNvSpPr/>
          <p:nvPr/>
        </p:nvSpPr>
        <p:spPr>
          <a:xfrm>
            <a:off x="994410" y="1594413"/>
            <a:ext cx="82550" cy="82550"/>
          </a:xfrm>
          <a:prstGeom prst="ellipse">
            <a:avLst/>
          </a:prstGeom>
          <a:solidFill>
            <a:srgbClr val="00E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146019" y="3506325"/>
            <a:ext cx="4931588" cy="3046988"/>
          </a:xfrm>
          <a:prstGeom prst="rect">
            <a:avLst/>
          </a:prstGeom>
          <a:noFill/>
        </p:spPr>
        <p:txBody>
          <a:bodyPr wrap="square" rtlCol="0">
            <a:spAutoFit/>
          </a:bodyPr>
          <a:lstStyle/>
          <a:p>
            <a:pPr>
              <a:lnSpc>
                <a:spcPct val="120000"/>
              </a:lnSpc>
            </a:pPr>
            <a:r>
              <a:rPr lang="en-US" altLang="zh-CN" sz="2000" dirty="0">
                <a:solidFill>
                  <a:schemeClr val="bg1"/>
                </a:solidFill>
                <a:latin typeface="思源黑体 CN Bold" panose="020B0800000000000000" charset="-122"/>
                <a:ea typeface="思源黑体 CN Bold" panose="020B0800000000000000" charset="-122"/>
                <a:cs typeface="思源黑体 CN Bold" panose="020B0800000000000000" charset="-122"/>
              </a:rPr>
              <a:t>GPT-3</a:t>
            </a:r>
          </a:p>
          <a:p>
            <a:pPr marL="342900" indent="-342900">
              <a:lnSpc>
                <a:spcPct val="120000"/>
              </a:lnSpc>
              <a:buFont typeface="Arial" panose="020B0604020202020204" pitchFamily="34" charset="0"/>
              <a:buChar char="•"/>
            </a:pPr>
            <a:r>
              <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rPr>
              <a:t>使用了超过</a:t>
            </a:r>
            <a:r>
              <a:rPr lang="en-US" altLang="zh-CN" sz="2000" dirty="0">
                <a:solidFill>
                  <a:schemeClr val="bg1"/>
                </a:solidFill>
                <a:latin typeface="思源黑体 CN Bold" panose="020B0800000000000000" charset="-122"/>
                <a:ea typeface="思源黑体 CN Bold" panose="020B0800000000000000" charset="-122"/>
                <a:cs typeface="思源黑体 CN Bold" panose="020B0800000000000000" charset="-122"/>
              </a:rPr>
              <a:t>45TB</a:t>
            </a:r>
            <a:r>
              <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rPr>
              <a:t>的数据训练</a:t>
            </a:r>
            <a:endParaRPr lang="en-US" altLang="zh-CN" sz="2000" dirty="0">
              <a:solidFill>
                <a:schemeClr val="bg1"/>
              </a:solidFill>
              <a:latin typeface="思源黑体 CN Bold" panose="020B0800000000000000" charset="-122"/>
              <a:ea typeface="思源黑体 CN Bold" panose="020B0800000000000000" charset="-122"/>
              <a:cs typeface="思源黑体 CN Bold" panose="020B0800000000000000" charset="-122"/>
            </a:endParaRPr>
          </a:p>
          <a:p>
            <a:pPr marL="342900" indent="-342900">
              <a:lnSpc>
                <a:spcPct val="120000"/>
              </a:lnSpc>
              <a:buFont typeface="Arial" panose="020B0604020202020204" pitchFamily="34" charset="0"/>
              <a:buChar char="•"/>
            </a:pPr>
            <a:r>
              <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rPr>
              <a:t>包括中文、英文、法文、德文、西班牙文、俄文等在内的多种语言</a:t>
            </a:r>
            <a:endParaRPr lang="en-US" altLang="zh-CN" sz="2000" dirty="0">
              <a:solidFill>
                <a:schemeClr val="bg1"/>
              </a:solidFill>
              <a:latin typeface="思源黑体 CN Bold" panose="020B0800000000000000" charset="-122"/>
              <a:ea typeface="思源黑体 CN Bold" panose="020B0800000000000000" charset="-122"/>
              <a:cs typeface="思源黑体 CN Bold" panose="020B0800000000000000" charset="-122"/>
            </a:endParaRPr>
          </a:p>
          <a:p>
            <a:pPr marL="342900" indent="-342900">
              <a:lnSpc>
                <a:spcPct val="120000"/>
              </a:lnSpc>
              <a:buFont typeface="Arial" panose="020B0604020202020204" pitchFamily="34" charset="0"/>
              <a:buChar char="•"/>
            </a:pPr>
            <a:r>
              <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rPr>
              <a:t>使用了</a:t>
            </a:r>
            <a:r>
              <a:rPr lang="en-US" altLang="zh-CN" sz="2000" dirty="0">
                <a:solidFill>
                  <a:schemeClr val="bg1"/>
                </a:solidFill>
                <a:latin typeface="思源黑体 CN Bold" panose="020B0800000000000000" charset="-122"/>
                <a:ea typeface="思源黑体 CN Bold" panose="020B0800000000000000" charset="-122"/>
                <a:cs typeface="思源黑体 CN Bold" panose="020B0800000000000000" charset="-122"/>
              </a:rPr>
              <a:t>1750</a:t>
            </a:r>
            <a:r>
              <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rPr>
              <a:t>亿个参数。</a:t>
            </a:r>
            <a:endParaRPr lang="en-US" altLang="zh-CN" sz="2000" dirty="0">
              <a:solidFill>
                <a:schemeClr val="bg1"/>
              </a:solidFill>
              <a:latin typeface="思源黑体 CN Bold" panose="020B0800000000000000" charset="-122"/>
              <a:ea typeface="思源黑体 CN Bold" panose="020B0800000000000000" charset="-122"/>
              <a:cs typeface="思源黑体 CN Bold" panose="020B0800000000000000" charset="-122"/>
            </a:endParaRPr>
          </a:p>
          <a:p>
            <a:pPr marL="342900" indent="-342900">
              <a:lnSpc>
                <a:spcPct val="120000"/>
              </a:lnSpc>
              <a:buFont typeface="Arial" panose="020B0604020202020204" pitchFamily="34" charset="0"/>
              <a:buChar char="•"/>
            </a:pPr>
            <a:r>
              <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rPr>
              <a:t>使用了超过</a:t>
            </a:r>
            <a:r>
              <a:rPr lang="en-US" altLang="zh-CN" sz="2000" dirty="0">
                <a:solidFill>
                  <a:schemeClr val="bg1"/>
                </a:solidFill>
                <a:latin typeface="思源黑体 CN Bold" panose="020B0800000000000000" charset="-122"/>
                <a:ea typeface="思源黑体 CN Bold" panose="020B0800000000000000" charset="-122"/>
                <a:cs typeface="思源黑体 CN Bold" panose="020B0800000000000000" charset="-122"/>
              </a:rPr>
              <a:t>3000</a:t>
            </a:r>
            <a:r>
              <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rPr>
              <a:t>块</a:t>
            </a:r>
            <a:r>
              <a:rPr lang="en-US" altLang="zh-CN" sz="2000" dirty="0">
                <a:solidFill>
                  <a:schemeClr val="bg1"/>
                </a:solidFill>
                <a:latin typeface="思源黑体 CN Bold" panose="020B0800000000000000" charset="-122"/>
                <a:ea typeface="思源黑体 CN Bold" panose="020B0800000000000000" charset="-122"/>
                <a:cs typeface="思源黑体 CN Bold" panose="020B0800000000000000" charset="-122"/>
              </a:rPr>
              <a:t>GPU</a:t>
            </a:r>
            <a:r>
              <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rPr>
              <a:t>训练</a:t>
            </a:r>
            <a:endParaRPr lang="en-US" altLang="zh-CN" sz="2000" dirty="0">
              <a:solidFill>
                <a:schemeClr val="bg1"/>
              </a:solidFill>
              <a:latin typeface="思源黑体 CN Bold" panose="020B0800000000000000" charset="-122"/>
              <a:ea typeface="思源黑体 CN Bold" panose="020B0800000000000000" charset="-122"/>
              <a:cs typeface="思源黑体 CN Bold" panose="020B0800000000000000" charset="-122"/>
            </a:endParaRPr>
          </a:p>
          <a:p>
            <a:pPr marL="342900" indent="-342900">
              <a:lnSpc>
                <a:spcPct val="120000"/>
              </a:lnSpc>
              <a:buFont typeface="Arial" panose="020B0604020202020204" pitchFamily="34" charset="0"/>
              <a:buChar char="•"/>
            </a:pPr>
            <a:r>
              <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rPr>
              <a:t>耗时数个月</a:t>
            </a:r>
            <a:endParaRPr lang="en-US" altLang="zh-CN" sz="2000" dirty="0">
              <a:solidFill>
                <a:schemeClr val="bg1"/>
              </a:solidFill>
              <a:latin typeface="思源黑体 CN Bold" panose="020B0800000000000000" charset="-122"/>
              <a:ea typeface="思源黑体 CN Bold" panose="020B0800000000000000" charset="-122"/>
              <a:cs typeface="思源黑体 CN Bold" panose="020B0800000000000000" charset="-122"/>
            </a:endParaRPr>
          </a:p>
          <a:p>
            <a:pPr marL="342900" indent="-342900">
              <a:lnSpc>
                <a:spcPct val="120000"/>
              </a:lnSpc>
              <a:buFont typeface="Arial" panose="020B0604020202020204" pitchFamily="34" charset="0"/>
              <a:buChar char="•"/>
            </a:pPr>
            <a:r>
              <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rPr>
              <a:t>花费了数百万美元。</a:t>
            </a:r>
          </a:p>
        </p:txBody>
      </p:sp>
      <p:sp>
        <p:nvSpPr>
          <p:cNvPr id="9" name="椭圆 8"/>
          <p:cNvSpPr/>
          <p:nvPr/>
        </p:nvSpPr>
        <p:spPr>
          <a:xfrm>
            <a:off x="983615" y="3709794"/>
            <a:ext cx="82550" cy="82550"/>
          </a:xfrm>
          <a:prstGeom prst="ellipse">
            <a:avLst/>
          </a:prstGeom>
          <a:solidFill>
            <a:srgbClr val="00E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16200000" flipH="1">
            <a:off x="2290289" y="2375921"/>
            <a:ext cx="76200" cy="2113596"/>
          </a:xfrm>
          <a:prstGeom prst="rect">
            <a:avLst/>
          </a:prstGeom>
          <a:gradFill>
            <a:gsLst>
              <a:gs pos="0">
                <a:srgbClr val="008CC8">
                  <a:alpha val="0"/>
                </a:srgbClr>
              </a:gs>
              <a:gs pos="100000">
                <a:srgbClr val="00FFF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cs typeface="+mn-ea"/>
              <a:sym typeface="+mn-lt"/>
            </a:endParaRPr>
          </a:p>
        </p:txBody>
      </p:sp>
      <p:sp>
        <p:nvSpPr>
          <p:cNvPr id="15" name="矩形 14"/>
          <p:cNvSpPr/>
          <p:nvPr/>
        </p:nvSpPr>
        <p:spPr>
          <a:xfrm rot="16200000" flipH="1">
            <a:off x="4895797" y="2596185"/>
            <a:ext cx="83184" cy="1680053"/>
          </a:xfrm>
          <a:prstGeom prst="rect">
            <a:avLst/>
          </a:prstGeom>
          <a:gradFill>
            <a:gsLst>
              <a:gs pos="0">
                <a:srgbClr val="008CC8">
                  <a:alpha val="0"/>
                </a:srgbClr>
              </a:gs>
              <a:gs pos="100000">
                <a:srgbClr val="00FFF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cs typeface="+mn-ea"/>
              <a:sym typeface="+mn-lt"/>
            </a:endParaRPr>
          </a:p>
        </p:txBody>
      </p:sp>
      <p:pic>
        <p:nvPicPr>
          <p:cNvPr id="2" name="图片 1" descr="白LOGO(横版)"/>
          <p:cNvPicPr>
            <a:picLocks noChangeAspect="1"/>
          </p:cNvPicPr>
          <p:nvPr/>
        </p:nvPicPr>
        <p:blipFill>
          <a:blip r:embed="rId4"/>
          <a:stretch>
            <a:fillRect/>
          </a:stretch>
        </p:blipFill>
        <p:spPr>
          <a:xfrm>
            <a:off x="10158730" y="801370"/>
            <a:ext cx="1315085" cy="374650"/>
          </a:xfrm>
          <a:prstGeom prst="rect">
            <a:avLst/>
          </a:prstGeom>
        </p:spPr>
      </p:pic>
      <p:pic>
        <p:nvPicPr>
          <p:cNvPr id="2050" name="Picture 2" descr="deep learn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0150" y="2003257"/>
            <a:ext cx="2049092" cy="13913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PT-3 and beyond - Part 1: The basic recip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1937" y="2003256"/>
            <a:ext cx="1615478" cy="13846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What is GPT3, the language model recently released by OpenAI? - Quor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9355" y="3819876"/>
            <a:ext cx="5568684" cy="2419886"/>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5997677" y="2360953"/>
            <a:ext cx="2281083" cy="1089529"/>
          </a:xfrm>
          <a:prstGeom prst="rect">
            <a:avLst/>
          </a:prstGeom>
        </p:spPr>
        <p:txBody>
          <a:bodyPr wrap="square">
            <a:spAutoFit/>
          </a:bodyPr>
          <a:lstStyle/>
          <a:p>
            <a:pPr>
              <a:lnSpc>
                <a:spcPct val="120000"/>
              </a:lnSpc>
            </a:pPr>
            <a:r>
              <a:rPr lang="en-US" altLang="zh-CN" sz="5400" dirty="0">
                <a:solidFill>
                  <a:schemeClr val="bg1"/>
                </a:solidFill>
                <a:latin typeface="思源黑体 CN Bold" panose="020B0800000000000000" charset="-122"/>
                <a:ea typeface="思源黑体 CN Bold" panose="020B0800000000000000" charset="-122"/>
                <a:cs typeface="思源黑体 CN Bold" panose="020B0800000000000000" charset="-122"/>
              </a:rPr>
              <a:t>GPT-4?</a:t>
            </a:r>
          </a:p>
        </p:txBody>
      </p:sp>
      <p:sp>
        <p:nvSpPr>
          <p:cNvPr id="11" name="矩形 10"/>
          <p:cNvSpPr/>
          <p:nvPr/>
        </p:nvSpPr>
        <p:spPr>
          <a:xfrm>
            <a:off x="8186319" y="2036566"/>
            <a:ext cx="3478625" cy="1754326"/>
          </a:xfrm>
          <a:prstGeom prst="rect">
            <a:avLst/>
          </a:prstGeom>
        </p:spPr>
        <p:txBody>
          <a:bodyPr wrap="square">
            <a:spAutoFit/>
          </a:bodyPr>
          <a:lstStyle/>
          <a:p>
            <a:pPr marL="342900" indent="-342900">
              <a:lnSpc>
                <a:spcPct val="120000"/>
              </a:lnSpc>
              <a:buFont typeface="Arial" panose="020B0604020202020204" pitchFamily="34" charset="0"/>
              <a:buChar char="•"/>
            </a:pPr>
            <a:r>
              <a:rPr lang="zh-CN" altLang="en-US" dirty="0">
                <a:solidFill>
                  <a:schemeClr val="bg1"/>
                </a:solidFill>
                <a:latin typeface="思源黑体 CN Bold" panose="020B0800000000000000" charset="-122"/>
                <a:ea typeface="思源黑体 CN Bold" panose="020B0800000000000000" charset="-122"/>
                <a:cs typeface="思源黑体 CN Bold" panose="020B0800000000000000" charset="-122"/>
              </a:rPr>
              <a:t>数据更加</a:t>
            </a:r>
            <a:r>
              <a:rPr lang="zh-CN" altLang="en-US" dirty="0">
                <a:solidFill>
                  <a:srgbClr val="00E8F4"/>
                </a:solidFill>
                <a:latin typeface="思源黑体 CN Bold" panose="020B0800000000000000" charset="-122"/>
                <a:ea typeface="思源黑体 CN Bold" panose="020B0800000000000000" charset="-122"/>
                <a:cs typeface="思源黑体 CN Bold" panose="020B0800000000000000" charset="-122"/>
              </a:rPr>
              <a:t>庞大</a:t>
            </a:r>
            <a:endParaRPr lang="en-US" altLang="zh-CN" dirty="0">
              <a:solidFill>
                <a:schemeClr val="bg1"/>
              </a:solidFill>
              <a:latin typeface="思源黑体 CN Bold" panose="020B0800000000000000" charset="-122"/>
              <a:ea typeface="思源黑体 CN Bold" panose="020B0800000000000000" charset="-122"/>
              <a:cs typeface="思源黑体 CN Bold" panose="020B0800000000000000" charset="-122"/>
            </a:endParaRPr>
          </a:p>
          <a:p>
            <a:pPr marL="342900" indent="-342900">
              <a:lnSpc>
                <a:spcPct val="120000"/>
              </a:lnSpc>
              <a:buFont typeface="Arial" panose="020B0604020202020204" pitchFamily="34" charset="0"/>
              <a:buChar char="•"/>
            </a:pPr>
            <a:r>
              <a:rPr lang="zh-CN" altLang="en-US" dirty="0">
                <a:solidFill>
                  <a:schemeClr val="bg1"/>
                </a:solidFill>
                <a:latin typeface="思源黑体 CN Bold" panose="020B0800000000000000" charset="-122"/>
                <a:ea typeface="思源黑体 CN Bold" panose="020B0800000000000000" charset="-122"/>
                <a:cs typeface="思源黑体 CN Bold" panose="020B0800000000000000" charset="-122"/>
              </a:rPr>
              <a:t>参数</a:t>
            </a:r>
            <a:r>
              <a:rPr lang="zh-CN" altLang="en-US" dirty="0">
                <a:solidFill>
                  <a:srgbClr val="00E8F4"/>
                </a:solidFill>
                <a:latin typeface="思源黑体 CN Bold" panose="020B0800000000000000" charset="-122"/>
                <a:ea typeface="思源黑体 CN Bold" panose="020B0800000000000000" charset="-122"/>
                <a:cs typeface="思源黑体 CN Bold" panose="020B0800000000000000" charset="-122"/>
              </a:rPr>
              <a:t>更多</a:t>
            </a:r>
            <a:endParaRPr lang="en-US" altLang="zh-CN" dirty="0">
              <a:solidFill>
                <a:srgbClr val="00E8F4"/>
              </a:solidFill>
              <a:latin typeface="思源黑体 CN Bold" panose="020B0800000000000000" charset="-122"/>
              <a:ea typeface="思源黑体 CN Bold" panose="020B0800000000000000" charset="-122"/>
              <a:cs typeface="思源黑体 CN Bold" panose="020B0800000000000000" charset="-122"/>
            </a:endParaRPr>
          </a:p>
          <a:p>
            <a:pPr marL="342900" indent="-342900">
              <a:lnSpc>
                <a:spcPct val="120000"/>
              </a:lnSpc>
              <a:buFont typeface="Arial" panose="020B0604020202020204" pitchFamily="34" charset="0"/>
              <a:buChar char="•"/>
            </a:pPr>
            <a:r>
              <a:rPr lang="zh-CN" altLang="en-US" dirty="0">
                <a:solidFill>
                  <a:schemeClr val="bg1"/>
                </a:solidFill>
                <a:latin typeface="思源黑体 CN Bold" panose="020B0800000000000000" charset="-122"/>
                <a:ea typeface="思源黑体 CN Bold" panose="020B0800000000000000" charset="-122"/>
                <a:cs typeface="思源黑体 CN Bold" panose="020B0800000000000000" charset="-122"/>
              </a:rPr>
              <a:t>训练时间</a:t>
            </a:r>
            <a:r>
              <a:rPr lang="zh-CN" altLang="en-US" dirty="0">
                <a:solidFill>
                  <a:srgbClr val="00E8F4"/>
                </a:solidFill>
                <a:latin typeface="思源黑体 CN Bold" panose="020B0800000000000000" charset="-122"/>
                <a:ea typeface="思源黑体 CN Bold" panose="020B0800000000000000" charset="-122"/>
                <a:cs typeface="思源黑体 CN Bold" panose="020B0800000000000000" charset="-122"/>
              </a:rPr>
              <a:t>更久</a:t>
            </a:r>
            <a:endParaRPr lang="en-US" altLang="zh-CN" dirty="0">
              <a:solidFill>
                <a:srgbClr val="00E8F4"/>
              </a:solidFill>
              <a:latin typeface="思源黑体 CN Bold" panose="020B0800000000000000" charset="-122"/>
              <a:ea typeface="思源黑体 CN Bold" panose="020B0800000000000000" charset="-122"/>
              <a:cs typeface="思源黑体 CN Bold" panose="020B0800000000000000" charset="-122"/>
            </a:endParaRPr>
          </a:p>
          <a:p>
            <a:pPr marL="342900" indent="-342900">
              <a:lnSpc>
                <a:spcPct val="120000"/>
              </a:lnSpc>
              <a:buFont typeface="Arial" panose="020B0604020202020204" pitchFamily="34" charset="0"/>
              <a:buChar char="•"/>
            </a:pPr>
            <a:r>
              <a:rPr lang="en-US" altLang="zh-CN" dirty="0">
                <a:solidFill>
                  <a:schemeClr val="bg1"/>
                </a:solidFill>
                <a:latin typeface="思源黑体 CN Bold" panose="020B0800000000000000" charset="-122"/>
                <a:ea typeface="思源黑体 CN Bold" panose="020B0800000000000000" charset="-122"/>
                <a:cs typeface="思源黑体 CN Bold" panose="020B0800000000000000" charset="-122"/>
              </a:rPr>
              <a:t>GPU</a:t>
            </a:r>
            <a:r>
              <a:rPr lang="zh-CN" altLang="en-US" dirty="0">
                <a:solidFill>
                  <a:schemeClr val="bg1"/>
                </a:solidFill>
                <a:latin typeface="思源黑体 CN Bold" panose="020B0800000000000000" charset="-122"/>
                <a:ea typeface="思源黑体 CN Bold" panose="020B0800000000000000" charset="-122"/>
                <a:cs typeface="思源黑体 CN Bold" panose="020B0800000000000000" charset="-122"/>
              </a:rPr>
              <a:t>算力需求</a:t>
            </a:r>
            <a:r>
              <a:rPr lang="zh-CN" altLang="en-US" dirty="0">
                <a:solidFill>
                  <a:srgbClr val="00E8F4"/>
                </a:solidFill>
                <a:latin typeface="思源黑体 CN Bold" panose="020B0800000000000000" charset="-122"/>
                <a:ea typeface="思源黑体 CN Bold" panose="020B0800000000000000" charset="-122"/>
                <a:cs typeface="思源黑体 CN Bold" panose="020B0800000000000000" charset="-122"/>
              </a:rPr>
              <a:t>更高</a:t>
            </a:r>
            <a:endParaRPr lang="en-US" altLang="zh-CN" dirty="0">
              <a:solidFill>
                <a:srgbClr val="00E8F4"/>
              </a:solidFill>
              <a:latin typeface="思源黑体 CN Bold" panose="020B0800000000000000" charset="-122"/>
              <a:ea typeface="思源黑体 CN Bold" panose="020B0800000000000000" charset="-122"/>
              <a:cs typeface="思源黑体 CN Bold" panose="020B0800000000000000" charset="-122"/>
            </a:endParaRPr>
          </a:p>
          <a:p>
            <a:pPr marL="342900" indent="-342900">
              <a:lnSpc>
                <a:spcPct val="120000"/>
              </a:lnSpc>
              <a:buFont typeface="Arial" panose="020B0604020202020204" pitchFamily="34" charset="0"/>
              <a:buChar char="•"/>
            </a:pPr>
            <a:r>
              <a:rPr lang="zh-CN" altLang="en-US" dirty="0">
                <a:solidFill>
                  <a:schemeClr val="bg1"/>
                </a:solidFill>
                <a:latin typeface="思源黑体 CN Bold" panose="020B0800000000000000" charset="-122"/>
                <a:ea typeface="思源黑体 CN Bold" panose="020B0800000000000000" charset="-122"/>
                <a:cs typeface="思源黑体 CN Bold" panose="020B0800000000000000" charset="-122"/>
              </a:rPr>
              <a:t>花费</a:t>
            </a:r>
            <a:r>
              <a:rPr lang="zh-CN" altLang="en-US" dirty="0">
                <a:solidFill>
                  <a:srgbClr val="00E8F4"/>
                </a:solidFill>
                <a:latin typeface="思源黑体 CN Bold" panose="020B0800000000000000" charset="-122"/>
                <a:ea typeface="思源黑体 CN Bold" panose="020B0800000000000000" charset="-122"/>
                <a:cs typeface="思源黑体 CN Bold" panose="020B0800000000000000" charset="-122"/>
              </a:rPr>
              <a:t>更多</a:t>
            </a:r>
            <a:endParaRPr lang="en-US" altLang="zh-CN" dirty="0">
              <a:solidFill>
                <a:srgbClr val="00E8F4"/>
              </a:solidFill>
              <a:latin typeface="思源黑体 CN Bold" panose="020B0800000000000000" charset="-122"/>
              <a:ea typeface="思源黑体 CN Bold" panose="020B0800000000000000" charset="-122"/>
              <a:cs typeface="思源黑体 CN Bold" panose="020B0800000000000000" charset="-122"/>
            </a:endParaRPr>
          </a:p>
        </p:txBody>
      </p:sp>
      <p:sp>
        <p:nvSpPr>
          <p:cNvPr id="12" name="矩形 11"/>
          <p:cNvSpPr/>
          <p:nvPr/>
        </p:nvSpPr>
        <p:spPr>
          <a:xfrm>
            <a:off x="8406196" y="6268746"/>
            <a:ext cx="2031325" cy="369332"/>
          </a:xfrm>
          <a:prstGeom prst="rect">
            <a:avLst/>
          </a:prstGeom>
        </p:spPr>
        <p:txBody>
          <a:bodyPr wrap="none">
            <a:spAutoFit/>
          </a:bodyPr>
          <a:lstStyle/>
          <a:p>
            <a:r>
              <a:rPr lang="zh-CN" altLang="en-US" dirty="0">
                <a:solidFill>
                  <a:schemeClr val="bg1"/>
                </a:solidFill>
                <a:latin typeface="思源黑体 CN Bold" panose="020B0800000000000000" charset="-122"/>
                <a:ea typeface="思源黑体 CN Bold" panose="020B0800000000000000" charset="-122"/>
                <a:cs typeface="思源黑体 CN Bold" panose="020B0800000000000000" charset="-122"/>
              </a:rPr>
              <a:t>参数规模增长趋势</a:t>
            </a:r>
            <a:endParaRPr lang="zh-CN" altLang="en-US" dirty="0"/>
          </a:p>
        </p:txBody>
      </p:sp>
      <p:sp>
        <p:nvSpPr>
          <p:cNvPr id="4" name="文本框 3"/>
          <p:cNvSpPr txBox="1"/>
          <p:nvPr>
            <p:custDataLst>
              <p:tags r:id="rId1"/>
            </p:custDataLst>
          </p:nvPr>
        </p:nvSpPr>
        <p:spPr>
          <a:xfrm>
            <a:off x="622935" y="569595"/>
            <a:ext cx="4944110" cy="583565"/>
          </a:xfrm>
          <a:prstGeom prst="rect">
            <a:avLst/>
          </a:prstGeom>
          <a:noFill/>
        </p:spPr>
        <p:txBody>
          <a:bodyPr wrap="square" rtlCol="0">
            <a:spAutoFit/>
          </a:bodyPr>
          <a:lstStyle/>
          <a:p>
            <a:pPr algn="l"/>
            <a:r>
              <a:rPr lang="zh-CN" sz="3200" dirty="0" err="1">
                <a:solidFill>
                  <a:srgbClr val="00E8F4"/>
                </a:solidFill>
                <a:latin typeface="思源黑体 CN Bold" panose="020B0800000000000000" charset="-122"/>
                <a:ea typeface="思源黑体 CN Bold" panose="020B0800000000000000" charset="-122"/>
                <a:sym typeface="+mn-ea"/>
              </a:rPr>
              <a:t>机器学习对算力要求提升</a:t>
            </a:r>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19" name="椭圆 1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20" name="椭圆 1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sp>
        <p:nvSpPr>
          <p:cNvPr id="28" name="矩形 27"/>
          <p:cNvSpPr/>
          <p:nvPr/>
        </p:nvSpPr>
        <p:spPr>
          <a:xfrm>
            <a:off x="261187" y="5624388"/>
            <a:ext cx="5500516" cy="666750"/>
          </a:xfrm>
          <a:prstGeom prst="rect">
            <a:avLst/>
          </a:prstGeom>
          <a:solidFill>
            <a:srgbClr val="152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fontAlgn="base">
              <a:lnSpc>
                <a:spcPct val="150000"/>
              </a:lnSpc>
              <a:spcBef>
                <a:spcPct val="0"/>
              </a:spcBef>
              <a:spcAft>
                <a:spcPct val="0"/>
              </a:spcAft>
              <a:buNone/>
            </a:pPr>
            <a:endParaRPr sz="1400" dirty="0">
              <a:latin typeface="思源黑体 CN Bold" panose="020B0800000000000000" charset="-122"/>
              <a:ea typeface="思源黑体 CN Bold" panose="020B0800000000000000" charset="-122"/>
              <a:cs typeface="思源黑体 CN Bold" panose="020B0800000000000000" charset="-122"/>
            </a:endParaRPr>
          </a:p>
        </p:txBody>
      </p:sp>
      <p:sp>
        <p:nvSpPr>
          <p:cNvPr id="30" name="文本框 29"/>
          <p:cNvSpPr txBox="1"/>
          <p:nvPr/>
        </p:nvSpPr>
        <p:spPr>
          <a:xfrm>
            <a:off x="434543" y="5778058"/>
            <a:ext cx="5214782" cy="369332"/>
          </a:xfrm>
          <a:prstGeom prst="rect">
            <a:avLst/>
          </a:prstGeom>
          <a:noFill/>
        </p:spPr>
        <p:txBody>
          <a:bodyPr wrap="square" rtlCol="0">
            <a:spAutoFit/>
          </a:bodyPr>
          <a:lstStyle/>
          <a:p>
            <a:pPr indent="0" fontAlgn="base">
              <a:lnSpc>
                <a:spcPct val="100000"/>
              </a:lnSpc>
              <a:spcBef>
                <a:spcPct val="0"/>
              </a:spcBef>
              <a:spcAft>
                <a:spcPct val="0"/>
              </a:spcAft>
              <a:buNone/>
            </a:pPr>
            <a:r>
              <a:rPr lang="zh-CN" altLang="en-US"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全球</a:t>
            </a:r>
            <a:r>
              <a:rPr dirty="0" err="1">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算力需求不断提高</a:t>
            </a:r>
            <a:r>
              <a:rPr lang="zh-CN"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a:t>
            </a:r>
            <a:r>
              <a:rPr lang="zh-CN" altLang="en-US" b="1"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经典计算机算力趋于瓶颈</a:t>
            </a:r>
            <a:endParaRPr lang="zh-CN" altLang="en-US" b="1" dirty="0">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72" name="等腰三角形 71"/>
          <p:cNvSpPr/>
          <p:nvPr/>
        </p:nvSpPr>
        <p:spPr>
          <a:xfrm rot="5400000">
            <a:off x="6048724" y="5653054"/>
            <a:ext cx="463550" cy="690880"/>
          </a:xfrm>
          <a:prstGeom prst="triangle">
            <a:avLst/>
          </a:prstGeom>
          <a:solidFill>
            <a:srgbClr val="00E8F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等腰三角形 72"/>
          <p:cNvSpPr/>
          <p:nvPr/>
        </p:nvSpPr>
        <p:spPr>
          <a:xfrm rot="5400000">
            <a:off x="6350984" y="5779419"/>
            <a:ext cx="331470" cy="438150"/>
          </a:xfrm>
          <a:prstGeom prst="triangle">
            <a:avLst/>
          </a:prstGeom>
          <a:solidFill>
            <a:srgbClr val="00E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6735794" y="5785540"/>
            <a:ext cx="2240280" cy="368300"/>
          </a:xfrm>
          <a:prstGeom prst="rect">
            <a:avLst/>
          </a:prstGeom>
          <a:noFill/>
        </p:spPr>
        <p:txBody>
          <a:bodyPr wrap="square" rtlCol="0">
            <a:spAutoFit/>
          </a:bodyPr>
          <a:lstStyle/>
          <a:p>
            <a:pPr indent="0" fontAlgn="base">
              <a:lnSpc>
                <a:spcPct val="100000"/>
              </a:lnSpc>
              <a:spcBef>
                <a:spcPct val="0"/>
              </a:spcBef>
              <a:spcAft>
                <a:spcPct val="0"/>
              </a:spcAft>
              <a:buNone/>
            </a:pPr>
            <a:r>
              <a:rPr dirty="0">
                <a:solidFill>
                  <a:schemeClr val="bg1"/>
                </a:solidFill>
                <a:latin typeface="思源黑体 CN Regular" panose="020B0500000000000000" charset="-122"/>
                <a:ea typeface="思源黑体 CN Regular" panose="020B0500000000000000" charset="-122"/>
                <a:cs typeface="思源黑体 CN Regular" panose="020B0500000000000000" charset="-122"/>
                <a:sym typeface="+mn-ea"/>
              </a:rPr>
              <a:t>新型高性能计算技术</a:t>
            </a:r>
            <a:endParaRPr lang="zh-CN" altLang="en-US" b="1" dirty="0">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38" name="矩形 37"/>
          <p:cNvSpPr/>
          <p:nvPr/>
        </p:nvSpPr>
        <p:spPr>
          <a:xfrm>
            <a:off x="6129369" y="5766719"/>
            <a:ext cx="713105" cy="732155"/>
          </a:xfrm>
          <a:prstGeom prst="rect">
            <a:avLst/>
          </a:prstGeom>
        </p:spPr>
        <p:txBody>
          <a:bodyPr wrap="square">
            <a:spAutoFit/>
          </a:bodyPr>
          <a:lstStyle/>
          <a:p>
            <a:pPr indent="0" algn="ctr" fontAlgn="auto">
              <a:lnSpc>
                <a:spcPts val="5000"/>
              </a:lnSpc>
              <a:buFont typeface="黑体" panose="02010609060101010101" pitchFamily="49" charset="-122"/>
              <a:buNone/>
            </a:pPr>
            <a:r>
              <a:rPr lang="zh-CN" altLang="en-US" sz="5400" b="1" dirty="0">
                <a:solidFill>
                  <a:schemeClr val="bg1"/>
                </a:solidFill>
                <a:latin typeface="思源黑体 CN Bold" panose="020B0800000000000000" charset="-122"/>
                <a:ea typeface="思源黑体 CN Bold" panose="020B0800000000000000" charset="-122"/>
                <a:cs typeface="黑体" panose="02010609060101010101" pitchFamily="49" charset="-122"/>
                <a:sym typeface="+mn-ea"/>
              </a:rPr>
              <a:t>？</a:t>
            </a:r>
          </a:p>
        </p:txBody>
      </p:sp>
      <p:pic>
        <p:nvPicPr>
          <p:cNvPr id="2" name="图片 1" descr="白LOGO(横版)"/>
          <p:cNvPicPr>
            <a:picLocks noChangeAspect="1"/>
          </p:cNvPicPr>
          <p:nvPr/>
        </p:nvPicPr>
        <p:blipFill>
          <a:blip r:embed="rId4"/>
          <a:stretch>
            <a:fillRect/>
          </a:stretch>
        </p:blipFill>
        <p:spPr>
          <a:xfrm>
            <a:off x="10158730" y="801370"/>
            <a:ext cx="1315085" cy="374650"/>
          </a:xfrm>
          <a:prstGeom prst="rect">
            <a:avLst/>
          </a:prstGeom>
        </p:spPr>
      </p:pic>
      <p:pic>
        <p:nvPicPr>
          <p:cNvPr id="4" name="图片 3"/>
          <p:cNvPicPr>
            <a:picLocks noChangeAspect="1"/>
          </p:cNvPicPr>
          <p:nvPr/>
        </p:nvPicPr>
        <p:blipFill>
          <a:blip r:embed="rId5"/>
          <a:stretch>
            <a:fillRect/>
          </a:stretch>
        </p:blipFill>
        <p:spPr>
          <a:xfrm>
            <a:off x="6852778" y="1507598"/>
            <a:ext cx="4005685" cy="2229805"/>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753" y="1507598"/>
            <a:ext cx="5395480" cy="3332209"/>
          </a:xfrm>
          <a:prstGeom prst="rect">
            <a:avLst/>
          </a:prstGeom>
        </p:spPr>
      </p:pic>
      <p:sp>
        <p:nvSpPr>
          <p:cNvPr id="10" name="矩形 9"/>
          <p:cNvSpPr/>
          <p:nvPr/>
        </p:nvSpPr>
        <p:spPr>
          <a:xfrm>
            <a:off x="1856317" y="5040025"/>
            <a:ext cx="2475107" cy="369332"/>
          </a:xfrm>
          <a:prstGeom prst="rect">
            <a:avLst/>
          </a:prstGeom>
        </p:spPr>
        <p:txBody>
          <a:bodyPr wrap="square">
            <a:spAutoFit/>
          </a:bodyPr>
          <a:lstStyle/>
          <a:p>
            <a:r>
              <a:rPr lang="zh-CN" altLang="en-US" dirty="0">
                <a:solidFill>
                  <a:schemeClr val="bg1"/>
                </a:solidFill>
                <a:latin typeface="思源黑体 CN Bold" panose="020B0800000000000000" charset="-122"/>
                <a:ea typeface="思源黑体 CN Bold" panose="020B0800000000000000" charset="-122"/>
                <a:cs typeface="思源黑体 CN Bold" panose="020B0800000000000000" charset="-122"/>
              </a:rPr>
              <a:t>全球数据规模指数增长</a:t>
            </a:r>
            <a:endParaRPr lang="zh-CN" altLang="en-US" dirty="0"/>
          </a:p>
        </p:txBody>
      </p:sp>
      <p:sp>
        <p:nvSpPr>
          <p:cNvPr id="27" name="矩形 26"/>
          <p:cNvSpPr/>
          <p:nvPr/>
        </p:nvSpPr>
        <p:spPr>
          <a:xfrm>
            <a:off x="7909271" y="3902794"/>
            <a:ext cx="2249459" cy="369332"/>
          </a:xfrm>
          <a:prstGeom prst="rect">
            <a:avLst/>
          </a:prstGeom>
        </p:spPr>
        <p:txBody>
          <a:bodyPr wrap="square">
            <a:spAutoFit/>
          </a:bodyPr>
          <a:lstStyle/>
          <a:p>
            <a:r>
              <a:rPr lang="zh-CN" altLang="en-US" dirty="0">
                <a:solidFill>
                  <a:schemeClr val="bg1"/>
                </a:solidFill>
                <a:ea typeface="思源黑体 CN Bold" panose="020B0800000000000000" charset="-122"/>
              </a:rPr>
              <a:t>数据增长与算力增长</a:t>
            </a:r>
            <a:endParaRPr lang="zh-CN" altLang="en-US" dirty="0"/>
          </a:p>
        </p:txBody>
      </p:sp>
      <p:sp>
        <p:nvSpPr>
          <p:cNvPr id="11" name="右箭头 10"/>
          <p:cNvSpPr/>
          <p:nvPr/>
        </p:nvSpPr>
        <p:spPr>
          <a:xfrm>
            <a:off x="8982483" y="5610409"/>
            <a:ext cx="356762" cy="6947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9455508" y="5573042"/>
            <a:ext cx="2490685" cy="769441"/>
          </a:xfrm>
          <a:prstGeom prst="rect">
            <a:avLst/>
          </a:prstGeom>
          <a:noFill/>
        </p:spPr>
        <p:txBody>
          <a:bodyPr wrap="square" rtlCol="0">
            <a:spAutoFit/>
          </a:bodyPr>
          <a:lstStyle/>
          <a:p>
            <a:pPr indent="0" fontAlgn="base">
              <a:lnSpc>
                <a:spcPct val="100000"/>
              </a:lnSpc>
              <a:spcBef>
                <a:spcPct val="0"/>
              </a:spcBef>
              <a:spcAft>
                <a:spcPct val="0"/>
              </a:spcAft>
              <a:buNone/>
            </a:pPr>
            <a:r>
              <a:rPr lang="zh-CN" altLang="en-US" sz="4400" dirty="0">
                <a:solidFill>
                  <a:schemeClr val="bg1"/>
                </a:solidFill>
                <a:latin typeface="思源黑体 CN" panose="020B0800000000000000" pitchFamily="34" charset="-122"/>
                <a:ea typeface="思源黑体 CN" panose="020B0800000000000000" pitchFamily="34" charset="-122"/>
                <a:cs typeface="思源黑体 CN Regular" panose="020B0500000000000000" charset="-122"/>
                <a:sym typeface="+mn-ea"/>
              </a:rPr>
              <a:t>量子计算</a:t>
            </a:r>
            <a:endParaRPr lang="zh-CN" altLang="en-US" sz="4400" b="1" dirty="0">
              <a:solidFill>
                <a:schemeClr val="bg1"/>
              </a:solidFill>
              <a:latin typeface="思源黑体 CN" panose="020B0800000000000000" pitchFamily="34" charset="-122"/>
              <a:ea typeface="思源黑体 CN" panose="020B0800000000000000" pitchFamily="34" charset="-122"/>
              <a:cs typeface="思源黑体 CN Regular" panose="020B0500000000000000" charset="-122"/>
            </a:endParaRPr>
          </a:p>
        </p:txBody>
      </p:sp>
      <p:sp>
        <p:nvSpPr>
          <p:cNvPr id="3" name="文本框 2"/>
          <p:cNvSpPr txBox="1"/>
          <p:nvPr>
            <p:custDataLst>
              <p:tags r:id="rId1"/>
            </p:custDataLst>
          </p:nvPr>
        </p:nvSpPr>
        <p:spPr>
          <a:xfrm>
            <a:off x="622935" y="569595"/>
            <a:ext cx="4327525" cy="583565"/>
          </a:xfrm>
          <a:prstGeom prst="rect">
            <a:avLst/>
          </a:prstGeom>
          <a:noFill/>
        </p:spPr>
        <p:txBody>
          <a:bodyPr wrap="square" rtlCol="0">
            <a:spAutoFit/>
          </a:bodyPr>
          <a:lstStyle/>
          <a:p>
            <a:pPr algn="l"/>
            <a:r>
              <a:rPr lang="zh-CN" sz="3200" dirty="0" err="1">
                <a:solidFill>
                  <a:srgbClr val="00E8F4"/>
                </a:solidFill>
                <a:latin typeface="思源黑体 CN Bold" panose="020B0800000000000000" charset="-122"/>
                <a:ea typeface="思源黑体 CN Bold" panose="020B0800000000000000" charset="-122"/>
                <a:sym typeface="+mn-ea"/>
              </a:rPr>
              <a:t>量子计算解决算力瓶颈</a:t>
            </a:r>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4" cstate="screen">
            <a:alphaModFix amt="24000"/>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0" y="0"/>
            <a:ext cx="12192000" cy="6858000"/>
          </a:xfrm>
          <a:prstGeom prst="rect">
            <a:avLst/>
          </a:prstGeom>
        </p:spPr>
      </p:pic>
      <p:sp>
        <p:nvSpPr>
          <p:cNvPr id="7" name="Google Shape;193;p35" descr="e7d195523061f1c01bc539b90b65f09aca9bc726a3a4adba8C9E45B38E36AC8707C5D393223713CC8DD27123EF48A81803B5A1BFF3646AC546C23D4B23F46D5703AE6DAEEEE7BB41433C5E719609FF6BFB4AC47CC6275C475FD9316BF669DE55B1175B7F6CED57FCE79D7962747427223821D72E2A13DB12544F971443F3D415DBDBE3E33BD3AA28BFC02379704FA035"/>
          <p:cNvSpPr txBox="1"/>
          <p:nvPr/>
        </p:nvSpPr>
        <p:spPr>
          <a:xfrm>
            <a:off x="3536848" y="1917352"/>
            <a:ext cx="5118304" cy="277713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1"/>
              </a:buClr>
              <a:buSzPts val="5200"/>
              <a:buFont typeface="DM Serif Display"/>
              <a:buNone/>
              <a:defRPr sz="6500" b="0" i="0" u="none" strike="noStrike" cap="none">
                <a:solidFill>
                  <a:schemeClr val="dk1"/>
                </a:solidFill>
                <a:latin typeface="思源宋体 CN Heavy" panose="02020900000000000000" charset="-122"/>
                <a:ea typeface="思源宋体 CN Heavy" panose="02020900000000000000" charset="-122"/>
                <a:cs typeface="DM Serif Display"/>
                <a:sym typeface="DM Serif Display"/>
              </a:defRPr>
            </a:lvl1pPr>
            <a:lvl2pPr marR="0" lvl="1"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9pPr>
          </a:lstStyle>
          <a:p>
            <a:pPr marL="0" marR="0" lvl="0" indent="0" algn="ctr" defTabSz="914400" rtl="0" eaLnBrk="1" fontAlgn="auto" latinLnBrk="0" hangingPunct="1">
              <a:lnSpc>
                <a:spcPct val="100000"/>
              </a:lnSpc>
              <a:spcBef>
                <a:spcPts val="0"/>
              </a:spcBef>
              <a:spcAft>
                <a:spcPts val="0"/>
              </a:spcAft>
              <a:buClr>
                <a:srgbClr val="FFFFFF"/>
              </a:buClr>
              <a:buSzPts val="5200"/>
              <a:buFont typeface="DM Serif Display"/>
              <a:buNone/>
              <a:defRPr/>
            </a:pPr>
            <a:r>
              <a:rPr kumimoji="0" lang="en-US" altLang="zh-CN" sz="19900" b="1" i="0" u="none" strike="noStrike" kern="0" cap="none" spc="0" normalizeH="0" baseline="0" noProof="0" dirty="0">
                <a:ln w="38100">
                  <a:gradFill>
                    <a:gsLst>
                      <a:gs pos="80000">
                        <a:schemeClr val="accent1">
                          <a:alpha val="0"/>
                        </a:schemeClr>
                      </a:gs>
                      <a:gs pos="0">
                        <a:schemeClr val="accent1">
                          <a:alpha val="50000"/>
                        </a:schemeClr>
                      </a:gs>
                    </a:gsLst>
                    <a:lin ang="5400000" scaled="1"/>
                  </a:gradFill>
                </a:ln>
                <a:noFill/>
                <a:effectLst/>
                <a:uLnTx/>
                <a:uFillTx/>
                <a:latin typeface="思源黑体 CN Bold" panose="020B0800000000000000" charset="-122"/>
                <a:ea typeface="思源黑体 CN Bold" panose="020B0800000000000000" charset="-122"/>
                <a:sym typeface="DM Serif Display"/>
              </a:rPr>
              <a:t>03</a:t>
            </a:r>
          </a:p>
        </p:txBody>
      </p:sp>
      <p:sp>
        <p:nvSpPr>
          <p:cNvPr id="2" name="文本框 1"/>
          <p:cNvSpPr txBox="1"/>
          <p:nvPr/>
        </p:nvSpPr>
        <p:spPr>
          <a:xfrm>
            <a:off x="1993097" y="3781574"/>
            <a:ext cx="8205806" cy="830997"/>
          </a:xfrm>
          <a:prstGeom prst="rect">
            <a:avLst/>
          </a:prstGeom>
          <a:noFill/>
          <a:effectLst>
            <a:outerShdw blurRad="50800" dist="38100" dir="18120000" algn="t" rotWithShape="0">
              <a:prstClr val="black">
                <a:alpha val="66000"/>
              </a:prstClr>
            </a:outerShdw>
          </a:effectLst>
        </p:spPr>
        <p:txBody>
          <a:bodyPr wrap="square" rtlCol="0">
            <a:spAutoFit/>
          </a:bodyPr>
          <a:lstStyle/>
          <a:p>
            <a:pPr algn="ctr"/>
            <a:r>
              <a:rPr lang="zh-CN" altLang="en-US" sz="4800" b="1" dirty="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量子计算在机器学习中的应用</a:t>
            </a:r>
            <a:endParaRPr sz="4800" b="1" dirty="0">
              <a:solidFill>
                <a:schemeClr val="bg1"/>
              </a:solidFill>
              <a:latin typeface="思源黑体 CN Bold" panose="020B0800000000000000" charset="-122"/>
              <a:ea typeface="思源黑体 CN Bold" panose="020B0800000000000000" charset="-122"/>
              <a:cs typeface="思源黑体 CN Bold" panose="020B0800000000000000"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487437" y="4086225"/>
            <a:ext cx="3777615" cy="365125"/>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100" b="1" kern="0">
              <a:solidFill>
                <a:prstClr val="black"/>
              </a:solidFill>
              <a:cs typeface="+mn-ea"/>
              <a:sym typeface="+mn-ea"/>
            </a:endParaRPr>
          </a:p>
        </p:txBody>
      </p:sp>
      <p:sp>
        <p:nvSpPr>
          <p:cNvPr id="6" name="任意多边形: 形状 20"/>
          <p:cNvSpPr/>
          <p:nvPr/>
        </p:nvSpPr>
        <p:spPr>
          <a:xfrm>
            <a:off x="7253757" y="5815965"/>
            <a:ext cx="4074160" cy="429895"/>
          </a:xfrm>
          <a:custGeom>
            <a:avLst/>
            <a:gdLst>
              <a:gd name="connsiteX0" fmla="*/ 622247 w 8963760"/>
              <a:gd name="connsiteY0" fmla="*/ 0 h 1404938"/>
              <a:gd name="connsiteX1" fmla="*/ 8963760 w 8963760"/>
              <a:gd name="connsiteY1" fmla="*/ 0 h 1404938"/>
              <a:gd name="connsiteX2" fmla="*/ 8341513 w 8963760"/>
              <a:gd name="connsiteY2" fmla="*/ 1404938 h 1404938"/>
              <a:gd name="connsiteX3" fmla="*/ 0 w 8963760"/>
              <a:gd name="connsiteY3" fmla="*/ 1404938 h 1404938"/>
            </a:gdLst>
            <a:ahLst/>
            <a:cxnLst>
              <a:cxn ang="0">
                <a:pos x="connsiteX0" y="connsiteY0"/>
              </a:cxn>
              <a:cxn ang="0">
                <a:pos x="connsiteX1" y="connsiteY1"/>
              </a:cxn>
              <a:cxn ang="0">
                <a:pos x="connsiteX2" y="connsiteY2"/>
              </a:cxn>
              <a:cxn ang="0">
                <a:pos x="connsiteX3" y="connsiteY3"/>
              </a:cxn>
            </a:cxnLst>
            <a:rect l="l" t="t" r="r" b="b"/>
            <a:pathLst>
              <a:path w="8963760" h="1404938">
                <a:moveTo>
                  <a:pt x="622247" y="0"/>
                </a:moveTo>
                <a:lnTo>
                  <a:pt x="8963760" y="0"/>
                </a:lnTo>
                <a:lnTo>
                  <a:pt x="8341513" y="1404938"/>
                </a:lnTo>
                <a:lnTo>
                  <a:pt x="0" y="1404938"/>
                </a:lnTo>
                <a:close/>
              </a:path>
            </a:pathLst>
          </a:custGeom>
          <a:gradFill>
            <a:gsLst>
              <a:gs pos="9000">
                <a:srgbClr val="16F7BC">
                  <a:alpha val="0"/>
                </a:srgbClr>
              </a:gs>
              <a:gs pos="100000">
                <a:srgbClr val="00F7FF">
                  <a:alpha val="32000"/>
                </a:srgbClr>
              </a:gs>
            </a:gsLst>
            <a:lin ang="5400000" scaled="1"/>
          </a:gradFill>
          <a:ln w="9525" cap="flat" cmpd="sng" algn="ctr">
            <a:gradFill>
              <a:gsLst>
                <a:gs pos="9000">
                  <a:srgbClr val="16F7BC">
                    <a:alpha val="0"/>
                  </a:srgbClr>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fontAlgn="base">
              <a:spcBef>
                <a:spcPct val="0"/>
              </a:spcBef>
              <a:spcAft>
                <a:spcPct val="0"/>
              </a:spcAft>
            </a:pPr>
            <a:endParaRPr lang="zh-CN" altLang="en-US" sz="1100" b="1" kern="0">
              <a:solidFill>
                <a:prstClr val="black"/>
              </a:solidFill>
              <a:cs typeface="+mn-ea"/>
              <a:sym typeface="+mn-lt"/>
            </a:endParaRPr>
          </a:p>
        </p:txBody>
      </p:sp>
      <p:sp>
        <p:nvSpPr>
          <p:cNvPr id="2" name="任意多边形: 形状 20"/>
          <p:cNvSpPr/>
          <p:nvPr/>
        </p:nvSpPr>
        <p:spPr>
          <a:xfrm>
            <a:off x="1067435" y="5842000"/>
            <a:ext cx="3422015" cy="403860"/>
          </a:xfrm>
          <a:custGeom>
            <a:avLst/>
            <a:gdLst>
              <a:gd name="connsiteX0" fmla="*/ 622247 w 8963760"/>
              <a:gd name="connsiteY0" fmla="*/ 0 h 1404938"/>
              <a:gd name="connsiteX1" fmla="*/ 8963760 w 8963760"/>
              <a:gd name="connsiteY1" fmla="*/ 0 h 1404938"/>
              <a:gd name="connsiteX2" fmla="*/ 8341513 w 8963760"/>
              <a:gd name="connsiteY2" fmla="*/ 1404938 h 1404938"/>
              <a:gd name="connsiteX3" fmla="*/ 0 w 8963760"/>
              <a:gd name="connsiteY3" fmla="*/ 1404938 h 1404938"/>
            </a:gdLst>
            <a:ahLst/>
            <a:cxnLst>
              <a:cxn ang="0">
                <a:pos x="connsiteX0" y="connsiteY0"/>
              </a:cxn>
              <a:cxn ang="0">
                <a:pos x="connsiteX1" y="connsiteY1"/>
              </a:cxn>
              <a:cxn ang="0">
                <a:pos x="connsiteX2" y="connsiteY2"/>
              </a:cxn>
              <a:cxn ang="0">
                <a:pos x="connsiteX3" y="connsiteY3"/>
              </a:cxn>
            </a:cxnLst>
            <a:rect l="l" t="t" r="r" b="b"/>
            <a:pathLst>
              <a:path w="8963760" h="1404938">
                <a:moveTo>
                  <a:pt x="622247" y="0"/>
                </a:moveTo>
                <a:lnTo>
                  <a:pt x="8963760" y="0"/>
                </a:lnTo>
                <a:lnTo>
                  <a:pt x="8341513" y="1404938"/>
                </a:lnTo>
                <a:lnTo>
                  <a:pt x="0" y="1404938"/>
                </a:lnTo>
                <a:close/>
              </a:path>
            </a:pathLst>
          </a:custGeom>
          <a:gradFill>
            <a:gsLst>
              <a:gs pos="9000">
                <a:srgbClr val="16F7BC">
                  <a:alpha val="0"/>
                </a:srgbClr>
              </a:gs>
              <a:gs pos="100000">
                <a:srgbClr val="00F7FF">
                  <a:alpha val="32000"/>
                </a:srgbClr>
              </a:gs>
            </a:gsLst>
            <a:lin ang="5400000" scaled="1"/>
          </a:gradFill>
          <a:ln w="9525" cap="flat" cmpd="sng" algn="ctr">
            <a:gradFill>
              <a:gsLst>
                <a:gs pos="9000">
                  <a:srgbClr val="16F7BC">
                    <a:alpha val="0"/>
                  </a:srgbClr>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fontAlgn="base">
              <a:spcBef>
                <a:spcPct val="0"/>
              </a:spcBef>
              <a:spcAft>
                <a:spcPct val="0"/>
              </a:spcAft>
            </a:pPr>
            <a:endParaRPr lang="zh-CN" altLang="en-US" sz="1100" b="1" kern="0">
              <a:solidFill>
                <a:prstClr val="black"/>
              </a:solidFill>
              <a:cs typeface="+mn-ea"/>
              <a:sym typeface="+mn-lt"/>
            </a:endParaRPr>
          </a:p>
        </p:txBody>
      </p:sp>
      <p:sp>
        <p:nvSpPr>
          <p:cNvPr id="3" name="任意多边形: 形状 20"/>
          <p:cNvSpPr/>
          <p:nvPr/>
        </p:nvSpPr>
        <p:spPr>
          <a:xfrm>
            <a:off x="7644764" y="2954020"/>
            <a:ext cx="3467885" cy="403860"/>
          </a:xfrm>
          <a:custGeom>
            <a:avLst/>
            <a:gdLst>
              <a:gd name="connsiteX0" fmla="*/ 622247 w 8963760"/>
              <a:gd name="connsiteY0" fmla="*/ 0 h 1404938"/>
              <a:gd name="connsiteX1" fmla="*/ 8963760 w 8963760"/>
              <a:gd name="connsiteY1" fmla="*/ 0 h 1404938"/>
              <a:gd name="connsiteX2" fmla="*/ 8341513 w 8963760"/>
              <a:gd name="connsiteY2" fmla="*/ 1404938 h 1404938"/>
              <a:gd name="connsiteX3" fmla="*/ 0 w 8963760"/>
              <a:gd name="connsiteY3" fmla="*/ 1404938 h 1404938"/>
            </a:gdLst>
            <a:ahLst/>
            <a:cxnLst>
              <a:cxn ang="0">
                <a:pos x="connsiteX0" y="connsiteY0"/>
              </a:cxn>
              <a:cxn ang="0">
                <a:pos x="connsiteX1" y="connsiteY1"/>
              </a:cxn>
              <a:cxn ang="0">
                <a:pos x="connsiteX2" y="connsiteY2"/>
              </a:cxn>
              <a:cxn ang="0">
                <a:pos x="connsiteX3" y="connsiteY3"/>
              </a:cxn>
            </a:cxnLst>
            <a:rect l="l" t="t" r="r" b="b"/>
            <a:pathLst>
              <a:path w="8963760" h="1404938">
                <a:moveTo>
                  <a:pt x="622247" y="0"/>
                </a:moveTo>
                <a:lnTo>
                  <a:pt x="8963760" y="0"/>
                </a:lnTo>
                <a:lnTo>
                  <a:pt x="8341513" y="1404938"/>
                </a:lnTo>
                <a:lnTo>
                  <a:pt x="0" y="1404938"/>
                </a:lnTo>
                <a:close/>
              </a:path>
            </a:pathLst>
          </a:custGeom>
          <a:gradFill>
            <a:gsLst>
              <a:gs pos="9000">
                <a:srgbClr val="16F7BC">
                  <a:alpha val="0"/>
                </a:srgbClr>
              </a:gs>
              <a:gs pos="100000">
                <a:srgbClr val="00F7FF">
                  <a:alpha val="32000"/>
                </a:srgbClr>
              </a:gs>
            </a:gsLst>
            <a:lin ang="5400000" scaled="1"/>
          </a:gradFill>
          <a:ln w="9525" cap="flat" cmpd="sng" algn="ctr">
            <a:gradFill>
              <a:gsLst>
                <a:gs pos="9000">
                  <a:srgbClr val="16F7BC">
                    <a:alpha val="0"/>
                  </a:srgbClr>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fontAlgn="base">
              <a:spcBef>
                <a:spcPct val="0"/>
              </a:spcBef>
              <a:spcAft>
                <a:spcPct val="0"/>
              </a:spcAft>
            </a:pPr>
            <a:endParaRPr lang="zh-CN" altLang="en-US" sz="1100" b="1" kern="0">
              <a:solidFill>
                <a:prstClr val="black"/>
              </a:solidFill>
              <a:cs typeface="+mn-ea"/>
              <a:sym typeface="+mn-lt"/>
            </a:endParaRPr>
          </a:p>
        </p:txBody>
      </p:sp>
      <p:sp>
        <p:nvSpPr>
          <p:cNvPr id="21" name="任意多边形: 形状 20"/>
          <p:cNvSpPr/>
          <p:nvPr/>
        </p:nvSpPr>
        <p:spPr>
          <a:xfrm>
            <a:off x="952291" y="2954020"/>
            <a:ext cx="3361524" cy="403860"/>
          </a:xfrm>
          <a:custGeom>
            <a:avLst/>
            <a:gdLst>
              <a:gd name="connsiteX0" fmla="*/ 622247 w 8963760"/>
              <a:gd name="connsiteY0" fmla="*/ 0 h 1404938"/>
              <a:gd name="connsiteX1" fmla="*/ 8963760 w 8963760"/>
              <a:gd name="connsiteY1" fmla="*/ 0 h 1404938"/>
              <a:gd name="connsiteX2" fmla="*/ 8341513 w 8963760"/>
              <a:gd name="connsiteY2" fmla="*/ 1404938 h 1404938"/>
              <a:gd name="connsiteX3" fmla="*/ 0 w 8963760"/>
              <a:gd name="connsiteY3" fmla="*/ 1404938 h 1404938"/>
            </a:gdLst>
            <a:ahLst/>
            <a:cxnLst>
              <a:cxn ang="0">
                <a:pos x="connsiteX0" y="connsiteY0"/>
              </a:cxn>
              <a:cxn ang="0">
                <a:pos x="connsiteX1" y="connsiteY1"/>
              </a:cxn>
              <a:cxn ang="0">
                <a:pos x="connsiteX2" y="connsiteY2"/>
              </a:cxn>
              <a:cxn ang="0">
                <a:pos x="connsiteX3" y="connsiteY3"/>
              </a:cxn>
            </a:cxnLst>
            <a:rect l="l" t="t" r="r" b="b"/>
            <a:pathLst>
              <a:path w="8963760" h="1404938">
                <a:moveTo>
                  <a:pt x="622247" y="0"/>
                </a:moveTo>
                <a:lnTo>
                  <a:pt x="8963760" y="0"/>
                </a:lnTo>
                <a:lnTo>
                  <a:pt x="8341513" y="1404938"/>
                </a:lnTo>
                <a:lnTo>
                  <a:pt x="0" y="1404938"/>
                </a:lnTo>
                <a:close/>
              </a:path>
            </a:pathLst>
          </a:custGeom>
          <a:gradFill>
            <a:gsLst>
              <a:gs pos="9000">
                <a:srgbClr val="16F7BC">
                  <a:alpha val="0"/>
                </a:srgbClr>
              </a:gs>
              <a:gs pos="100000">
                <a:srgbClr val="00F7FF">
                  <a:alpha val="32000"/>
                </a:srgbClr>
              </a:gs>
            </a:gsLst>
            <a:lin ang="5400000" scaled="1"/>
          </a:gradFill>
          <a:ln w="9525" cap="flat" cmpd="sng" algn="ctr">
            <a:gradFill>
              <a:gsLst>
                <a:gs pos="9000">
                  <a:srgbClr val="16F7BC">
                    <a:alpha val="0"/>
                  </a:srgbClr>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fontAlgn="base">
              <a:spcBef>
                <a:spcPct val="0"/>
              </a:spcBef>
              <a:spcAft>
                <a:spcPct val="0"/>
              </a:spcAft>
            </a:pPr>
            <a:endParaRPr lang="zh-CN" altLang="en-US" sz="1100" b="1" kern="0">
              <a:solidFill>
                <a:prstClr val="black"/>
              </a:solidFill>
              <a:cs typeface="+mn-ea"/>
              <a:sym typeface="+mn-lt"/>
            </a:endParaRPr>
          </a:p>
        </p:txBody>
      </p:sp>
      <p:grpSp>
        <p:nvGrpSpPr>
          <p:cNvPr id="18" name="组合 1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19" name="椭圆 1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20" name="椭圆 1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sp>
        <p:nvSpPr>
          <p:cNvPr id="51" name="矩形 50"/>
          <p:cNvSpPr/>
          <p:nvPr/>
        </p:nvSpPr>
        <p:spPr>
          <a:xfrm>
            <a:off x="1147126" y="1507598"/>
            <a:ext cx="3086100" cy="1509287"/>
          </a:xfrm>
          <a:prstGeom prst="rect">
            <a:avLst/>
          </a:prstGeom>
          <a:solidFill>
            <a:schemeClr val="bg1"/>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000" b="1" kern="0">
              <a:solidFill>
                <a:prstClr val="black"/>
              </a:solidFill>
              <a:latin typeface="思源黑体 CN Bold" panose="020B0800000000000000" charset="-122"/>
              <a:ea typeface="思源黑体 CN Bold" panose="020B0800000000000000" charset="-122"/>
              <a:cs typeface="+mn-ea"/>
              <a:sym typeface="+mn-ea"/>
            </a:endParaRPr>
          </a:p>
        </p:txBody>
      </p:sp>
      <p:sp>
        <p:nvSpPr>
          <p:cNvPr id="31" name="文本框 30"/>
          <p:cNvSpPr txBox="1"/>
          <p:nvPr/>
        </p:nvSpPr>
        <p:spPr>
          <a:xfrm>
            <a:off x="1384657" y="3065177"/>
            <a:ext cx="2611039" cy="27559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200" dirty="0">
                <a:solidFill>
                  <a:schemeClr val="bg1"/>
                </a:solidFill>
              </a:rPr>
              <a:t>经典机器学习任务</a:t>
            </a:r>
          </a:p>
        </p:txBody>
      </p:sp>
      <p:sp>
        <p:nvSpPr>
          <p:cNvPr id="32" name="矩形 31"/>
          <p:cNvSpPr/>
          <p:nvPr/>
        </p:nvSpPr>
        <p:spPr>
          <a:xfrm>
            <a:off x="7855432" y="1589405"/>
            <a:ext cx="3171825" cy="1427480"/>
          </a:xfrm>
          <a:prstGeom prst="rect">
            <a:avLst/>
          </a:prstGeom>
          <a:solidFill>
            <a:schemeClr val="bg1"/>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000" b="1" kern="0">
              <a:solidFill>
                <a:prstClr val="black"/>
              </a:solidFill>
              <a:latin typeface="思源黑体 CN Bold" panose="020B0800000000000000" charset="-122"/>
              <a:ea typeface="思源黑体 CN Bold" panose="020B0800000000000000" charset="-122"/>
              <a:cs typeface="+mn-ea"/>
              <a:sym typeface="+mn-ea"/>
            </a:endParaRPr>
          </a:p>
        </p:txBody>
      </p:sp>
      <p:sp>
        <p:nvSpPr>
          <p:cNvPr id="33" name="文本框 32"/>
          <p:cNvSpPr txBox="1"/>
          <p:nvPr/>
        </p:nvSpPr>
        <p:spPr>
          <a:xfrm>
            <a:off x="7940716" y="3054091"/>
            <a:ext cx="2883494" cy="2769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200" dirty="0">
                <a:solidFill>
                  <a:schemeClr val="bg1"/>
                </a:solidFill>
              </a:rPr>
              <a:t>经典输出</a:t>
            </a:r>
          </a:p>
        </p:txBody>
      </p:sp>
      <p:sp>
        <p:nvSpPr>
          <p:cNvPr id="34" name="箭头: 右 10"/>
          <p:cNvSpPr/>
          <p:nvPr/>
        </p:nvSpPr>
        <p:spPr>
          <a:xfrm>
            <a:off x="4929505" y="1905000"/>
            <a:ext cx="2019300" cy="679450"/>
          </a:xfrm>
          <a:prstGeom prst="rightArrow">
            <a:avLst/>
          </a:prstGeom>
          <a:solidFill>
            <a:srgbClr val="00E8F4">
              <a:alpha val="0"/>
            </a:srgbClr>
          </a:solidFill>
          <a:ln>
            <a:solidFill>
              <a:schemeClr val="bg1">
                <a:alpha val="78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endParaRPr>
          </a:p>
        </p:txBody>
      </p:sp>
      <p:sp>
        <p:nvSpPr>
          <p:cNvPr id="37" name="文本框 36"/>
          <p:cNvSpPr txBox="1"/>
          <p:nvPr/>
        </p:nvSpPr>
        <p:spPr>
          <a:xfrm>
            <a:off x="5390514" y="2072640"/>
            <a:ext cx="1005403" cy="338554"/>
          </a:xfrm>
          <a:prstGeom prst="rect">
            <a:avLst/>
          </a:prstGeom>
          <a:noFill/>
        </p:spPr>
        <p:txBody>
          <a:bodyPr wrap="none" rtlCol="0">
            <a:spAutoFit/>
          </a:bodyPr>
          <a:lstStyle/>
          <a:p>
            <a:pPr algn="l"/>
            <a:r>
              <a:rPr lang="zh-CN" altLang="en-US" sz="1600" kern="0" dirty="0">
                <a:solidFill>
                  <a:srgbClr val="00E8F4"/>
                </a:solidFill>
                <a:latin typeface="思源黑体 CN Regular" panose="020B0500000000000000" charset="-122"/>
                <a:ea typeface="思源黑体 CN Regular" panose="020B0500000000000000" charset="-122"/>
                <a:sym typeface="+mn-ea"/>
              </a:rPr>
              <a:t>经典计算</a:t>
            </a:r>
            <a:endParaRPr kumimoji="0" lang="zh-CN" altLang="en-US" sz="1600" i="0" u="none" strike="noStrike" kern="0" cap="none" spc="0" normalizeH="0" baseline="0" noProof="0" dirty="0">
              <a:ln>
                <a:noFill/>
              </a:ln>
              <a:solidFill>
                <a:srgbClr val="00E8F4"/>
              </a:solidFill>
              <a:effectLst/>
              <a:uLnTx/>
              <a:uFillTx/>
              <a:latin typeface="思源黑体 CN Regular" panose="020B0500000000000000" charset="-122"/>
              <a:ea typeface="思源黑体 CN Regular" panose="020B0500000000000000" charset="-122"/>
            </a:endParaRPr>
          </a:p>
        </p:txBody>
      </p:sp>
      <p:sp>
        <p:nvSpPr>
          <p:cNvPr id="38" name="矩形 37"/>
          <p:cNvSpPr/>
          <p:nvPr/>
        </p:nvSpPr>
        <p:spPr>
          <a:xfrm>
            <a:off x="1266190" y="4343741"/>
            <a:ext cx="3163570" cy="1566839"/>
          </a:xfrm>
          <a:prstGeom prst="rect">
            <a:avLst/>
          </a:prstGeom>
          <a:solidFill>
            <a:schemeClr val="bg1"/>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000" b="1" kern="0">
              <a:solidFill>
                <a:prstClr val="black"/>
              </a:solidFill>
              <a:latin typeface="思源黑体 CN Bold" panose="020B0800000000000000" charset="-122"/>
              <a:ea typeface="思源黑体 CN Bold" panose="020B0800000000000000" charset="-122"/>
              <a:cs typeface="+mn-ea"/>
              <a:sym typeface="+mn-ea"/>
            </a:endParaRPr>
          </a:p>
        </p:txBody>
      </p:sp>
      <p:sp>
        <p:nvSpPr>
          <p:cNvPr id="39" name="文本框 38"/>
          <p:cNvSpPr txBox="1"/>
          <p:nvPr/>
        </p:nvSpPr>
        <p:spPr>
          <a:xfrm>
            <a:off x="1543726" y="5947152"/>
            <a:ext cx="2611039" cy="27559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200" dirty="0">
                <a:solidFill>
                  <a:schemeClr val="bg1"/>
                </a:solidFill>
              </a:rPr>
              <a:t>量子机器学习算法与应用</a:t>
            </a:r>
          </a:p>
        </p:txBody>
      </p:sp>
      <p:sp>
        <p:nvSpPr>
          <p:cNvPr id="40" name="箭头: 右 13"/>
          <p:cNvSpPr/>
          <p:nvPr/>
        </p:nvSpPr>
        <p:spPr>
          <a:xfrm rot="5400000">
            <a:off x="2355848" y="3688931"/>
            <a:ext cx="668655" cy="485775"/>
          </a:xfrm>
          <a:prstGeom prst="rightArrow">
            <a:avLst/>
          </a:prstGeom>
          <a:solidFill>
            <a:srgbClr val="00E8F4">
              <a:alpha val="0"/>
            </a:srgbClr>
          </a:solidFill>
          <a:ln>
            <a:solidFill>
              <a:schemeClr val="bg1">
                <a:alpha val="78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微软雅黑" panose="020B0503020204020204" charset="-122"/>
              <a:ea typeface="微软雅黑" panose="020B0503020204020204" charset="-122"/>
              <a:sym typeface="+mn-ea"/>
            </a:endParaRPr>
          </a:p>
        </p:txBody>
      </p:sp>
      <p:sp>
        <p:nvSpPr>
          <p:cNvPr id="41" name="矩形 40"/>
          <p:cNvSpPr/>
          <p:nvPr/>
        </p:nvSpPr>
        <p:spPr>
          <a:xfrm>
            <a:off x="7487437" y="4454525"/>
            <a:ext cx="1824990" cy="1456055"/>
          </a:xfrm>
          <a:prstGeom prst="rect">
            <a:avLst/>
          </a:prstGeom>
          <a:solidFill>
            <a:schemeClr val="bg1"/>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000" b="1" kern="0">
              <a:solidFill>
                <a:prstClr val="black"/>
              </a:solidFill>
              <a:latin typeface="思源黑体 CN Bold" panose="020B0800000000000000" charset="-122"/>
              <a:ea typeface="思源黑体 CN Bold" panose="020B0800000000000000" charset="-122"/>
              <a:cs typeface="+mn-ea"/>
              <a:sym typeface="+mn-ea"/>
            </a:endParaRPr>
          </a:p>
        </p:txBody>
      </p:sp>
      <p:sp>
        <p:nvSpPr>
          <p:cNvPr id="42" name="文本框 41"/>
          <p:cNvSpPr txBox="1"/>
          <p:nvPr/>
        </p:nvSpPr>
        <p:spPr>
          <a:xfrm>
            <a:off x="7784617" y="5947152"/>
            <a:ext cx="1230630" cy="27559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200" dirty="0">
                <a:solidFill>
                  <a:schemeClr val="bg1"/>
                </a:solidFill>
              </a:rPr>
              <a:t>经典计算机</a:t>
            </a:r>
          </a:p>
        </p:txBody>
      </p:sp>
      <p:sp>
        <p:nvSpPr>
          <p:cNvPr id="43" name="箭头: 右 10"/>
          <p:cNvSpPr/>
          <p:nvPr/>
        </p:nvSpPr>
        <p:spPr>
          <a:xfrm>
            <a:off x="4843145" y="4884420"/>
            <a:ext cx="2135505" cy="788670"/>
          </a:xfrm>
          <a:prstGeom prst="rightArrow">
            <a:avLst/>
          </a:prstGeom>
          <a:solidFill>
            <a:srgbClr val="00E8F4">
              <a:alpha val="0"/>
            </a:srgbClr>
          </a:solidFill>
          <a:ln>
            <a:solidFill>
              <a:schemeClr val="bg1">
                <a:alpha val="78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endParaRPr>
          </a:p>
        </p:txBody>
      </p:sp>
      <p:sp>
        <p:nvSpPr>
          <p:cNvPr id="44" name="文本框 43"/>
          <p:cNvSpPr txBox="1"/>
          <p:nvPr/>
        </p:nvSpPr>
        <p:spPr>
          <a:xfrm>
            <a:off x="4791710" y="5107305"/>
            <a:ext cx="2125980" cy="337185"/>
          </a:xfrm>
          <a:prstGeom prst="rect">
            <a:avLst/>
          </a:prstGeom>
          <a:noFill/>
        </p:spPr>
        <p:txBody>
          <a:bodyPr wrap="square" rtlCol="0">
            <a:spAutoFit/>
          </a:bodyPr>
          <a:lstStyle/>
          <a:p>
            <a:pPr algn="ctr"/>
            <a:r>
              <a:rPr lang="zh-CN" altLang="en-US" sz="1600" kern="0" dirty="0">
                <a:solidFill>
                  <a:srgbClr val="00E8F4"/>
                </a:solidFill>
                <a:latin typeface="思源黑体 CN Regular" panose="020B0500000000000000" charset="-122"/>
                <a:ea typeface="思源黑体 CN Regular" panose="020B0500000000000000" charset="-122"/>
                <a:cs typeface="思源黑体 CN Regular" panose="020B0500000000000000" charset="-122"/>
                <a:sym typeface="+mn-ea"/>
              </a:rPr>
              <a:t>经典-量子混合计算</a:t>
            </a:r>
            <a:endParaRPr kumimoji="0" lang="zh-CN" altLang="en-US" sz="1600" i="0" u="none" strike="noStrike" kern="0" cap="none" spc="0" normalizeH="0" baseline="0" noProof="0" dirty="0">
              <a:ln>
                <a:noFill/>
              </a:ln>
              <a:solidFill>
                <a:srgbClr val="00E8F4"/>
              </a:solidFill>
              <a:effectLst/>
              <a:uLnTx/>
              <a:uFillTx/>
              <a:latin typeface="思源黑体 CN Regular" panose="020B0500000000000000" charset="-122"/>
              <a:ea typeface="思源黑体 CN Regular" panose="020B0500000000000000" charset="-122"/>
              <a:cs typeface="思源黑体 CN Regular" panose="020B0500000000000000" charset="-122"/>
              <a:sym typeface="+mn-ea"/>
            </a:endParaRPr>
          </a:p>
        </p:txBody>
      </p:sp>
      <p:sp>
        <p:nvSpPr>
          <p:cNvPr id="50" name="箭头: 右 13"/>
          <p:cNvSpPr/>
          <p:nvPr/>
        </p:nvSpPr>
        <p:spPr>
          <a:xfrm rot="16200000">
            <a:off x="9116846" y="3449320"/>
            <a:ext cx="538480" cy="485775"/>
          </a:xfrm>
          <a:prstGeom prst="rightArrow">
            <a:avLst/>
          </a:prstGeom>
          <a:solidFill>
            <a:srgbClr val="00E8F4">
              <a:alpha val="0"/>
            </a:srgbClr>
          </a:solidFill>
          <a:ln>
            <a:solidFill>
              <a:schemeClr val="bg1">
                <a:alpha val="78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endParaRPr>
          </a:p>
        </p:txBody>
      </p:sp>
      <p:sp>
        <p:nvSpPr>
          <p:cNvPr id="56" name="文本框 55"/>
          <p:cNvSpPr txBox="1"/>
          <p:nvPr/>
        </p:nvSpPr>
        <p:spPr>
          <a:xfrm>
            <a:off x="9733432" y="5947152"/>
            <a:ext cx="1230630" cy="27559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200" dirty="0">
                <a:solidFill>
                  <a:schemeClr val="bg1"/>
                </a:solidFill>
              </a:rPr>
              <a:t>量子计算机</a:t>
            </a:r>
          </a:p>
        </p:txBody>
      </p:sp>
      <p:sp>
        <p:nvSpPr>
          <p:cNvPr id="57" name="矩形 56"/>
          <p:cNvSpPr/>
          <p:nvPr/>
        </p:nvSpPr>
        <p:spPr>
          <a:xfrm>
            <a:off x="9436252" y="4454525"/>
            <a:ext cx="1824990" cy="1456055"/>
          </a:xfrm>
          <a:prstGeom prst="rect">
            <a:avLst/>
          </a:prstGeom>
          <a:solidFill>
            <a:schemeClr val="bg1"/>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000" b="1" kern="0">
              <a:solidFill>
                <a:prstClr val="black"/>
              </a:solidFill>
              <a:latin typeface="思源黑体 CN Bold" panose="020B0800000000000000" charset="-122"/>
              <a:ea typeface="思源黑体 CN Bold" panose="020B0800000000000000" charset="-122"/>
              <a:cs typeface="+mn-ea"/>
              <a:sym typeface="+mn-ea"/>
            </a:endParaRPr>
          </a:p>
        </p:txBody>
      </p:sp>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2517" y="4454525"/>
            <a:ext cx="1819275" cy="1456055"/>
          </a:xfrm>
          <a:prstGeom prst="rect">
            <a:avLst/>
          </a:prstGeom>
        </p:spPr>
      </p:pic>
      <p:sp>
        <p:nvSpPr>
          <p:cNvPr id="60" name="文本框 59"/>
          <p:cNvSpPr txBox="1"/>
          <p:nvPr/>
        </p:nvSpPr>
        <p:spPr>
          <a:xfrm>
            <a:off x="8472322" y="4117975"/>
            <a:ext cx="1828800" cy="337185"/>
          </a:xfrm>
          <a:prstGeom prst="rect">
            <a:avLst/>
          </a:prstGeom>
          <a:noFill/>
        </p:spPr>
        <p:txBody>
          <a:bodyPr wrap="square" rtlCol="0">
            <a:spAutoFit/>
          </a:bodyPr>
          <a:lstStyle/>
          <a:p>
            <a:pPr algn="ctr"/>
            <a:r>
              <a:rPr lang="zh-CN" altLang="en-US" sz="1600" kern="0" dirty="0">
                <a:solidFill>
                  <a:srgbClr val="00E8F4"/>
                </a:solidFill>
                <a:latin typeface="思源黑体 CN Regular" panose="020B0500000000000000" charset="-122"/>
                <a:ea typeface="思源黑体 CN Regular" panose="020B0500000000000000" charset="-122"/>
                <a:sym typeface="+mn-ea"/>
              </a:rPr>
              <a:t>异构计算平台</a:t>
            </a:r>
          </a:p>
        </p:txBody>
      </p:sp>
      <p:sp>
        <p:nvSpPr>
          <p:cNvPr id="87" name="任意多边形: 形状 38"/>
          <p:cNvSpPr/>
          <p:nvPr/>
        </p:nvSpPr>
        <p:spPr>
          <a:xfrm>
            <a:off x="4928870" y="2783205"/>
            <a:ext cx="1901825" cy="1901825"/>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gradFill>
            <a:gsLst>
              <a:gs pos="9000">
                <a:srgbClr val="16F7BC">
                  <a:alpha val="0"/>
                </a:srgbClr>
              </a:gs>
              <a:gs pos="100000">
                <a:srgbClr val="00F7FF">
                  <a:alpha val="32000"/>
                </a:srgbClr>
              </a:gs>
            </a:gsLst>
            <a:lin ang="5400000" scaled="1"/>
          </a:gradFill>
          <a:ln w="9525" cap="flat" cmpd="sng" algn="ctr">
            <a:gradFill>
              <a:gsLst>
                <a:gs pos="9000">
                  <a:srgbClr val="16F7BC">
                    <a:alpha val="0"/>
                  </a:srgbClr>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fontAlgn="base">
              <a:spcBef>
                <a:spcPct val="0"/>
              </a:spcBef>
              <a:spcAft>
                <a:spcPct val="0"/>
              </a:spcAft>
            </a:pPr>
            <a:endParaRPr lang="zh-CN" altLang="en-US" sz="2400" b="1" kern="0">
              <a:solidFill>
                <a:srgbClr val="00FFFF"/>
              </a:solidFill>
              <a:cs typeface="+mn-ea"/>
              <a:sym typeface="+mn-lt"/>
            </a:endParaRPr>
          </a:p>
        </p:txBody>
      </p:sp>
      <p:sp>
        <p:nvSpPr>
          <p:cNvPr id="7" name="文本框 6"/>
          <p:cNvSpPr txBox="1"/>
          <p:nvPr/>
        </p:nvSpPr>
        <p:spPr>
          <a:xfrm>
            <a:off x="4884420" y="3405505"/>
            <a:ext cx="2108835" cy="82994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600" dirty="0">
                <a:solidFill>
                  <a:schemeClr val="bg1"/>
                </a:solidFill>
                <a:latin typeface="思源黑体 CN Bold" panose="020B0800000000000000" charset="-122"/>
                <a:ea typeface="思源黑体 CN Bold" panose="020B0800000000000000" charset="-122"/>
              </a:rPr>
              <a:t>利用量子计算</a:t>
            </a:r>
          </a:p>
          <a:p>
            <a:pPr marL="0" marR="0" lvl="0" indent="0" algn="ctr" defTabSz="914400" eaLnBrk="1" fontAlgn="auto" latinLnBrk="0" hangingPunct="1">
              <a:lnSpc>
                <a:spcPct val="100000"/>
              </a:lnSpc>
              <a:spcBef>
                <a:spcPts val="0"/>
              </a:spcBef>
              <a:spcAft>
                <a:spcPts val="0"/>
              </a:spcAft>
              <a:buClrTx/>
              <a:buSzTx/>
              <a:buFontTx/>
              <a:buNone/>
              <a:defRPr/>
            </a:pPr>
            <a:r>
              <a:rPr lang="zh-CN" altLang="en-US" sz="1600" dirty="0">
                <a:solidFill>
                  <a:schemeClr val="bg1"/>
                </a:solidFill>
                <a:latin typeface="思源黑体 CN Bold" panose="020B0800000000000000" charset="-122"/>
                <a:ea typeface="思源黑体 CN Bold" panose="020B0800000000000000" charset="-122"/>
              </a:rPr>
              <a:t>加速</a:t>
            </a:r>
            <a:r>
              <a:rPr lang="zh-CN" altLang="en-US" sz="1600" dirty="0">
                <a:solidFill>
                  <a:srgbClr val="00E8F4"/>
                </a:solidFill>
                <a:latin typeface="思源黑体 CN Bold" panose="020B0800000000000000" charset="-122"/>
                <a:ea typeface="思源黑体 CN Bold" panose="020B0800000000000000" charset="-122"/>
              </a:rPr>
              <a:t>某些</a:t>
            </a:r>
          </a:p>
          <a:p>
            <a:pPr marL="0" marR="0" lvl="0" indent="0" algn="ctr" defTabSz="914400" eaLnBrk="1" fontAlgn="auto" latinLnBrk="0" hangingPunct="1">
              <a:lnSpc>
                <a:spcPct val="100000"/>
              </a:lnSpc>
              <a:spcBef>
                <a:spcPts val="0"/>
              </a:spcBef>
              <a:spcAft>
                <a:spcPts val="0"/>
              </a:spcAft>
              <a:buClrTx/>
              <a:buSzTx/>
              <a:buFontTx/>
              <a:buNone/>
              <a:defRPr/>
            </a:pPr>
            <a:r>
              <a:rPr lang="zh-CN" altLang="en-US" sz="1600" dirty="0">
                <a:solidFill>
                  <a:schemeClr val="bg1"/>
                </a:solidFill>
                <a:latin typeface="思源黑体 CN Bold" panose="020B0800000000000000" charset="-122"/>
                <a:ea typeface="思源黑体 CN Bold" panose="020B0800000000000000" charset="-122"/>
              </a:rPr>
              <a:t>关键计算过程！</a:t>
            </a:r>
          </a:p>
        </p:txBody>
      </p:sp>
      <p:pic>
        <p:nvPicPr>
          <p:cNvPr id="8" name="图片 7" descr="未标题-2 3333贝"/>
          <p:cNvPicPr>
            <a:picLocks noChangeAspect="1"/>
          </p:cNvPicPr>
          <p:nvPr/>
        </p:nvPicPr>
        <p:blipFill>
          <a:blip r:embed="rId6"/>
          <a:stretch>
            <a:fillRect/>
          </a:stretch>
        </p:blipFill>
        <p:spPr>
          <a:xfrm>
            <a:off x="9447047" y="4458970"/>
            <a:ext cx="1816100" cy="1444625"/>
          </a:xfrm>
          <a:prstGeom prst="rect">
            <a:avLst/>
          </a:prstGeom>
        </p:spPr>
      </p:pic>
      <p:pic>
        <p:nvPicPr>
          <p:cNvPr id="9" name="图片 8" descr="白LOGO(横版)"/>
          <p:cNvPicPr>
            <a:picLocks noChangeAspect="1"/>
          </p:cNvPicPr>
          <p:nvPr/>
        </p:nvPicPr>
        <p:blipFill>
          <a:blip r:embed="rId7"/>
          <a:stretch>
            <a:fillRect/>
          </a:stretch>
        </p:blipFill>
        <p:spPr>
          <a:xfrm>
            <a:off x="10158730" y="801370"/>
            <a:ext cx="1315085" cy="374650"/>
          </a:xfrm>
          <a:prstGeom prst="rect">
            <a:avLst/>
          </a:prstGeom>
        </p:spPr>
      </p:pic>
      <p:pic>
        <p:nvPicPr>
          <p:cNvPr id="14" name="图片 13"/>
          <p:cNvPicPr>
            <a:picLocks noChangeAspect="1"/>
          </p:cNvPicPr>
          <p:nvPr/>
        </p:nvPicPr>
        <p:blipFill>
          <a:blip r:embed="rId8"/>
          <a:stretch>
            <a:fillRect/>
          </a:stretch>
        </p:blipFill>
        <p:spPr>
          <a:xfrm>
            <a:off x="1491635" y="4343741"/>
            <a:ext cx="2674917" cy="1569805"/>
          </a:xfrm>
          <a:prstGeom prst="rect">
            <a:avLst/>
          </a:prstGeom>
        </p:spPr>
      </p:pic>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55432" y="1580197"/>
            <a:ext cx="3171825" cy="1438275"/>
          </a:xfrm>
          <a:prstGeom prst="rect">
            <a:avLst/>
          </a:prstGeom>
        </p:spPr>
      </p:pic>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7125" y="1530985"/>
            <a:ext cx="3086100" cy="1485900"/>
          </a:xfrm>
          <a:prstGeom prst="rect">
            <a:avLst/>
          </a:prstGeom>
        </p:spPr>
      </p:pic>
      <p:sp>
        <p:nvSpPr>
          <p:cNvPr id="23" name="文本框 22"/>
          <p:cNvSpPr txBox="1"/>
          <p:nvPr>
            <p:custDataLst>
              <p:tags r:id="rId2"/>
            </p:custDataLst>
          </p:nvPr>
        </p:nvSpPr>
        <p:spPr>
          <a:xfrm>
            <a:off x="622935" y="569595"/>
            <a:ext cx="6631305" cy="583565"/>
          </a:xfrm>
          <a:prstGeom prst="rect">
            <a:avLst/>
          </a:prstGeom>
          <a:noFill/>
        </p:spPr>
        <p:txBody>
          <a:bodyPr wrap="square" rtlCol="0">
            <a:spAutoFit/>
          </a:bodyPr>
          <a:lstStyle/>
          <a:p>
            <a:pPr algn="l"/>
            <a:r>
              <a:rPr lang="zh-CN" sz="3200" dirty="0" err="1">
                <a:solidFill>
                  <a:srgbClr val="00E8F4"/>
                </a:solidFill>
                <a:latin typeface="思源黑体 CN Bold" panose="020B0800000000000000" charset="-122"/>
                <a:ea typeface="思源黑体 CN Bold" panose="020B0800000000000000" charset="-122"/>
                <a:sym typeface="+mn-ea"/>
              </a:rPr>
              <a:t>经典</a:t>
            </a:r>
            <a:r>
              <a:rPr lang="en-US" altLang="zh-CN" sz="3200" dirty="0" err="1">
                <a:solidFill>
                  <a:srgbClr val="00E8F4"/>
                </a:solidFill>
                <a:latin typeface="思源黑体 CN Bold" panose="020B0800000000000000" charset="-122"/>
                <a:ea typeface="思源黑体 CN Bold" panose="020B0800000000000000" charset="-122"/>
                <a:sym typeface="+mn-ea"/>
              </a:rPr>
              <a:t>-</a:t>
            </a:r>
            <a:r>
              <a:rPr lang="zh-CN" altLang="en-US" sz="3200" dirty="0" err="1">
                <a:solidFill>
                  <a:srgbClr val="00E8F4"/>
                </a:solidFill>
                <a:latin typeface="思源黑体 CN Bold" panose="020B0800000000000000" charset="-122"/>
                <a:ea typeface="思源黑体 CN Bold" panose="020B0800000000000000" charset="-122"/>
                <a:sym typeface="+mn-ea"/>
              </a:rPr>
              <a:t>量子混合计算</a:t>
            </a:r>
            <a:r>
              <a:rPr lang="en-US" altLang="zh-CN" sz="3200" dirty="0" err="1">
                <a:solidFill>
                  <a:srgbClr val="00E8F4"/>
                </a:solidFill>
                <a:latin typeface="思源黑体 CN Bold" panose="020B0800000000000000" charset="-122"/>
                <a:ea typeface="思源黑体 CN Bold" panose="020B0800000000000000" charset="-122"/>
                <a:sym typeface="+mn-ea"/>
              </a:rPr>
              <a:t>—</a:t>
            </a:r>
            <a:r>
              <a:rPr sz="3200" dirty="0" err="1">
                <a:solidFill>
                  <a:srgbClr val="00E8F4"/>
                </a:solidFill>
                <a:latin typeface="思源黑体 CN Bold" panose="020B0800000000000000" charset="-122"/>
                <a:ea typeface="思源黑体 CN Bold" panose="020B0800000000000000" charset="-122"/>
                <a:sym typeface="+mn-ea"/>
              </a:rPr>
              <a:t>量子</a:t>
            </a:r>
            <a:r>
              <a:rPr lang="zh-CN" sz="3200" dirty="0" err="1">
                <a:solidFill>
                  <a:srgbClr val="00E8F4"/>
                </a:solidFill>
                <a:latin typeface="思源黑体 CN Bold" panose="020B0800000000000000" charset="-122"/>
                <a:ea typeface="思源黑体 CN Bold" panose="020B0800000000000000" charset="-122"/>
                <a:sym typeface="+mn-ea"/>
              </a:rPr>
              <a:t>机器学习</a:t>
            </a:r>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矩形 67"/>
          <p:cNvSpPr/>
          <p:nvPr/>
        </p:nvSpPr>
        <p:spPr>
          <a:xfrm>
            <a:off x="1083310" y="3159760"/>
            <a:ext cx="981710" cy="1729105"/>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100" b="1" kern="0">
              <a:solidFill>
                <a:prstClr val="black"/>
              </a:solidFill>
              <a:cs typeface="+mn-ea"/>
              <a:sym typeface="+mn-ea"/>
            </a:endParaRPr>
          </a:p>
        </p:txBody>
      </p:sp>
      <p:grpSp>
        <p:nvGrpSpPr>
          <p:cNvPr id="18" name="组合 1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19" name="椭圆 1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20" name="椭圆 1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sp>
        <p:nvSpPr>
          <p:cNvPr id="2" name="文本框 1"/>
          <p:cNvSpPr txBox="1"/>
          <p:nvPr/>
        </p:nvSpPr>
        <p:spPr>
          <a:xfrm>
            <a:off x="1188085" y="3247390"/>
            <a:ext cx="876935" cy="1569660"/>
          </a:xfrm>
          <a:prstGeom prst="rect">
            <a:avLst/>
          </a:prstGeom>
          <a:noFill/>
        </p:spPr>
        <p:txBody>
          <a:bodyPr wrap="square" rtlCol="0">
            <a:spAutoFit/>
          </a:bodyPr>
          <a:lstStyle/>
          <a:p>
            <a:r>
              <a:rPr lang="zh-CN" altLang="en-US" sz="2400" dirty="0">
                <a:solidFill>
                  <a:schemeClr val="bg1"/>
                </a:solidFill>
                <a:latin typeface="思源黑体 CN Bold" panose="020B0800000000000000" charset="-122"/>
                <a:ea typeface="思源黑体 CN Bold" panose="020B0800000000000000" charset="-122"/>
                <a:cs typeface="思源黑体 CN Bold" panose="020B0800000000000000" charset="-122"/>
              </a:rPr>
              <a:t>机器学习常用</a:t>
            </a:r>
            <a:endParaRPr lang="en-US" altLang="zh-CN" sz="2400" dirty="0">
              <a:solidFill>
                <a:schemeClr val="bg1"/>
              </a:solidFill>
              <a:latin typeface="思源黑体 CN Bold" panose="020B0800000000000000" charset="-122"/>
              <a:ea typeface="思源黑体 CN Bold" panose="020B0800000000000000" charset="-122"/>
              <a:cs typeface="思源黑体 CN Bold" panose="020B0800000000000000" charset="-122"/>
            </a:endParaRPr>
          </a:p>
          <a:p>
            <a:r>
              <a:rPr lang="zh-CN" altLang="en-US" sz="2400" dirty="0">
                <a:solidFill>
                  <a:schemeClr val="bg1"/>
                </a:solidFill>
                <a:latin typeface="思源黑体 CN Bold" panose="020B0800000000000000" charset="-122"/>
                <a:ea typeface="思源黑体 CN Bold" panose="020B0800000000000000" charset="-122"/>
                <a:cs typeface="思源黑体 CN Bold" panose="020B0800000000000000" charset="-122"/>
              </a:rPr>
              <a:t>方法</a:t>
            </a:r>
          </a:p>
        </p:txBody>
      </p:sp>
      <p:cxnSp>
        <p:nvCxnSpPr>
          <p:cNvPr id="10" name="直接连接符 9"/>
          <p:cNvCxnSpPr/>
          <p:nvPr/>
        </p:nvCxnSpPr>
        <p:spPr>
          <a:xfrm>
            <a:off x="2437130" y="1714232"/>
            <a:ext cx="0" cy="45455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2070100" y="4002405"/>
            <a:ext cx="367030" cy="0"/>
          </a:xfrm>
          <a:prstGeom prst="straightConnector1">
            <a:avLst/>
          </a:prstGeom>
          <a:ln w="28575">
            <a:solidFill>
              <a:srgbClr val="00F7FF"/>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 name="图片 4" descr="白LOGO(横版)"/>
          <p:cNvPicPr>
            <a:picLocks noChangeAspect="1"/>
          </p:cNvPicPr>
          <p:nvPr/>
        </p:nvPicPr>
        <p:blipFill>
          <a:blip r:embed="rId5"/>
          <a:stretch>
            <a:fillRect/>
          </a:stretch>
        </p:blipFill>
        <p:spPr>
          <a:xfrm>
            <a:off x="10158730" y="801370"/>
            <a:ext cx="1315085" cy="374650"/>
          </a:xfrm>
          <a:prstGeom prst="rect">
            <a:avLst/>
          </a:prstGeom>
        </p:spPr>
      </p:pic>
      <p:sp>
        <p:nvSpPr>
          <p:cNvPr id="4" name="文本框 3"/>
          <p:cNvSpPr txBox="1"/>
          <p:nvPr>
            <p:custDataLst>
              <p:tags r:id="rId2"/>
            </p:custDataLst>
          </p:nvPr>
        </p:nvSpPr>
        <p:spPr>
          <a:xfrm>
            <a:off x="622935" y="569595"/>
            <a:ext cx="5372100" cy="583565"/>
          </a:xfrm>
          <a:prstGeom prst="rect">
            <a:avLst/>
          </a:prstGeom>
          <a:noFill/>
        </p:spPr>
        <p:txBody>
          <a:bodyPr wrap="square" rtlCol="0">
            <a:spAutoFit/>
          </a:bodyPr>
          <a:lstStyle/>
          <a:p>
            <a:pPr algn="l"/>
            <a:r>
              <a:rPr sz="3200" dirty="0" err="1">
                <a:solidFill>
                  <a:srgbClr val="00E8F4"/>
                </a:solidFill>
                <a:latin typeface="思源黑体 CN Bold" panose="020B0800000000000000" charset="-122"/>
                <a:ea typeface="思源黑体 CN Bold" panose="020B0800000000000000" charset="-122"/>
                <a:sym typeface="+mn-ea"/>
              </a:rPr>
              <a:t>量子</a:t>
            </a:r>
            <a:r>
              <a:rPr lang="zh-CN" sz="3200" dirty="0" err="1">
                <a:solidFill>
                  <a:srgbClr val="00E8F4"/>
                </a:solidFill>
                <a:latin typeface="思源黑体 CN Bold" panose="020B0800000000000000" charset="-122"/>
                <a:ea typeface="思源黑体 CN Bold" panose="020B0800000000000000" charset="-122"/>
                <a:sym typeface="+mn-ea"/>
              </a:rPr>
              <a:t>机器学习常用方法分类</a:t>
            </a:r>
          </a:p>
        </p:txBody>
      </p:sp>
      <p:grpSp>
        <p:nvGrpSpPr>
          <p:cNvPr id="15" name="组合 14"/>
          <p:cNvGrpSpPr/>
          <p:nvPr/>
        </p:nvGrpSpPr>
        <p:grpSpPr>
          <a:xfrm>
            <a:off x="2428875" y="1505952"/>
            <a:ext cx="8612750" cy="421640"/>
            <a:chOff x="2428875" y="1859915"/>
            <a:chExt cx="8612750" cy="421640"/>
          </a:xfrm>
        </p:grpSpPr>
        <p:sp>
          <p:nvSpPr>
            <p:cNvPr id="24" name="矩形 23"/>
            <p:cNvSpPr/>
            <p:nvPr/>
          </p:nvSpPr>
          <p:spPr>
            <a:xfrm>
              <a:off x="3114484" y="1859915"/>
              <a:ext cx="1292225" cy="42164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ctr" fontAlgn="base">
                <a:buClrTx/>
                <a:buSzTx/>
                <a:buFontTx/>
              </a:pPr>
              <a:r>
                <a:rPr lang="zh-CN" altLang="en-US" kern="0" dirty="0">
                  <a:solidFill>
                    <a:schemeClr val="bg1"/>
                  </a:solidFill>
                  <a:latin typeface="思源黑体" panose="020B0500000000000000" pitchFamily="34" charset="-122"/>
                  <a:ea typeface="思源黑体" panose="020B0500000000000000" pitchFamily="34" charset="-122"/>
                  <a:cs typeface="+mn-ea"/>
                  <a:sym typeface="+mn-ea"/>
                </a:rPr>
                <a:t>支持向量机</a:t>
              </a:r>
            </a:p>
          </p:txBody>
        </p:sp>
        <p:cxnSp>
          <p:nvCxnSpPr>
            <p:cNvPr id="64" name="直接箭头连接符 63"/>
            <p:cNvCxnSpPr/>
            <p:nvPr/>
          </p:nvCxnSpPr>
          <p:spPr>
            <a:xfrm flipH="1">
              <a:off x="7767510" y="2070735"/>
              <a:ext cx="1130300"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 name="直接箭头连接符 2"/>
            <p:cNvCxnSpPr/>
            <p:nvPr/>
          </p:nvCxnSpPr>
          <p:spPr>
            <a:xfrm>
              <a:off x="2428875" y="2070735"/>
              <a:ext cx="544195"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flipV="1">
              <a:off x="4548123" y="2068195"/>
              <a:ext cx="998220" cy="5080"/>
            </a:xfrm>
            <a:prstGeom prst="straightConnector1">
              <a:avLst/>
            </a:prstGeom>
            <a:ln w="28575">
              <a:solidFill>
                <a:srgbClr val="00F7FF"/>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5687757" y="1859915"/>
              <a:ext cx="1938339" cy="42164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ctr" fontAlgn="base">
                <a:buClrTx/>
                <a:buSzTx/>
                <a:buFontTx/>
              </a:pPr>
              <a:r>
                <a:rPr lang="zh-CN" altLang="en-US" kern="0" dirty="0">
                  <a:solidFill>
                    <a:schemeClr val="bg1"/>
                  </a:solidFill>
                  <a:latin typeface="思源黑体" panose="020B0500000000000000" pitchFamily="34" charset="-122"/>
                  <a:ea typeface="思源黑体" panose="020B0500000000000000" pitchFamily="34" charset="-122"/>
                  <a:cs typeface="+mn-ea"/>
                  <a:sym typeface="+mn-ea"/>
                </a:rPr>
                <a:t>分类、回归</a:t>
              </a:r>
            </a:p>
          </p:txBody>
        </p:sp>
        <p:sp>
          <p:nvSpPr>
            <p:cNvPr id="61" name="矩形 60"/>
            <p:cNvSpPr/>
            <p:nvPr/>
          </p:nvSpPr>
          <p:spPr>
            <a:xfrm>
              <a:off x="9039224" y="1859915"/>
              <a:ext cx="2002401" cy="42164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ctr" fontAlgn="base">
                <a:buClrTx/>
                <a:buSzTx/>
                <a:buFontTx/>
              </a:pPr>
              <a:r>
                <a:rPr lang="zh-CN" altLang="en-US" kern="0" dirty="0">
                  <a:solidFill>
                    <a:schemeClr val="bg1"/>
                  </a:solidFill>
                  <a:latin typeface="思源黑体" panose="020B0500000000000000" pitchFamily="34" charset="-122"/>
                  <a:ea typeface="思源黑体" panose="020B0500000000000000" pitchFamily="34" charset="-122"/>
                  <a:cs typeface="+mn-ea"/>
                  <a:sym typeface="+mn-ea"/>
                </a:rPr>
                <a:t>量子支持向量机</a:t>
              </a:r>
            </a:p>
          </p:txBody>
        </p:sp>
      </p:grpSp>
      <p:grpSp>
        <p:nvGrpSpPr>
          <p:cNvPr id="29" name="组合 28"/>
          <p:cNvGrpSpPr/>
          <p:nvPr/>
        </p:nvGrpSpPr>
        <p:grpSpPr>
          <a:xfrm>
            <a:off x="2428875" y="2415063"/>
            <a:ext cx="8604495" cy="421640"/>
            <a:chOff x="2437130" y="2777490"/>
            <a:chExt cx="8604495" cy="421640"/>
          </a:xfrm>
        </p:grpSpPr>
        <p:sp>
          <p:nvSpPr>
            <p:cNvPr id="62" name="矩形 61"/>
            <p:cNvSpPr/>
            <p:nvPr/>
          </p:nvSpPr>
          <p:spPr>
            <a:xfrm>
              <a:off x="3114484" y="2777490"/>
              <a:ext cx="1292225" cy="42164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ctr" fontAlgn="base">
                <a:buClrTx/>
                <a:buSzTx/>
                <a:buFontTx/>
              </a:pPr>
              <a:r>
                <a:rPr lang="zh-CN" altLang="en-US" kern="0" dirty="0">
                  <a:solidFill>
                    <a:schemeClr val="bg1"/>
                  </a:solidFill>
                  <a:latin typeface="思源黑体" panose="020B0500000000000000" pitchFamily="34" charset="-122"/>
                  <a:ea typeface="思源黑体" panose="020B0500000000000000" pitchFamily="34" charset="-122"/>
                  <a:cs typeface="+mn-ea"/>
                  <a:sym typeface="+mn-ea"/>
                </a:rPr>
                <a:t>神经网络</a:t>
              </a:r>
            </a:p>
          </p:txBody>
        </p:sp>
        <p:cxnSp>
          <p:nvCxnSpPr>
            <p:cNvPr id="63" name="直接箭头连接符 62"/>
            <p:cNvCxnSpPr/>
            <p:nvPr/>
          </p:nvCxnSpPr>
          <p:spPr>
            <a:xfrm flipH="1">
              <a:off x="7767510" y="2988310"/>
              <a:ext cx="1130300"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p:cNvCxnSpPr/>
            <p:nvPr/>
          </p:nvCxnSpPr>
          <p:spPr>
            <a:xfrm flipV="1">
              <a:off x="4548123" y="2985770"/>
              <a:ext cx="998220" cy="5080"/>
            </a:xfrm>
            <a:prstGeom prst="straightConnector1">
              <a:avLst/>
            </a:prstGeom>
            <a:ln w="28575">
              <a:solidFill>
                <a:srgbClr val="00F7FF"/>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9" name="矩形 68"/>
            <p:cNvSpPr/>
            <p:nvPr/>
          </p:nvSpPr>
          <p:spPr>
            <a:xfrm>
              <a:off x="5687757" y="2777490"/>
              <a:ext cx="1938339" cy="42164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ctr" fontAlgn="base">
                <a:buClrTx/>
                <a:buSzTx/>
                <a:buFontTx/>
              </a:pPr>
              <a:r>
                <a:rPr lang="zh-CN" altLang="en-US" kern="0" dirty="0">
                  <a:solidFill>
                    <a:schemeClr val="bg1"/>
                  </a:solidFill>
                  <a:latin typeface="思源黑体" panose="020B0500000000000000" pitchFamily="34" charset="-122"/>
                  <a:ea typeface="思源黑体" panose="020B0500000000000000" pitchFamily="34" charset="-122"/>
                  <a:cs typeface="+mn-ea"/>
                  <a:sym typeface="+mn-ea"/>
                </a:rPr>
                <a:t>分类、回归等</a:t>
              </a:r>
            </a:p>
          </p:txBody>
        </p:sp>
        <p:sp>
          <p:nvSpPr>
            <p:cNvPr id="70" name="矩形 69"/>
            <p:cNvSpPr/>
            <p:nvPr/>
          </p:nvSpPr>
          <p:spPr>
            <a:xfrm>
              <a:off x="9039224" y="2777490"/>
              <a:ext cx="2002401" cy="42164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ctr" fontAlgn="base">
                <a:buClrTx/>
                <a:buSzTx/>
                <a:buFontTx/>
              </a:pPr>
              <a:r>
                <a:rPr lang="zh-CN" altLang="en-US" kern="0" dirty="0">
                  <a:solidFill>
                    <a:schemeClr val="bg1"/>
                  </a:solidFill>
                  <a:latin typeface="思源黑体" panose="020B0500000000000000" pitchFamily="34" charset="-122"/>
                  <a:ea typeface="思源黑体" panose="020B0500000000000000" pitchFamily="34" charset="-122"/>
                  <a:cs typeface="+mn-ea"/>
                  <a:sym typeface="+mn-ea"/>
                </a:rPr>
                <a:t>量子神经网络</a:t>
              </a:r>
            </a:p>
          </p:txBody>
        </p:sp>
        <p:cxnSp>
          <p:nvCxnSpPr>
            <p:cNvPr id="76" name="直接箭头连接符 75"/>
            <p:cNvCxnSpPr/>
            <p:nvPr/>
          </p:nvCxnSpPr>
          <p:spPr>
            <a:xfrm>
              <a:off x="2437130" y="2985770"/>
              <a:ext cx="544195"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a:off x="2428875" y="3324174"/>
            <a:ext cx="8604495" cy="421640"/>
            <a:chOff x="2437130" y="4199624"/>
            <a:chExt cx="8604495" cy="421640"/>
          </a:xfrm>
        </p:grpSpPr>
        <p:sp>
          <p:nvSpPr>
            <p:cNvPr id="71" name="矩形 70"/>
            <p:cNvSpPr/>
            <p:nvPr/>
          </p:nvSpPr>
          <p:spPr>
            <a:xfrm>
              <a:off x="3114484" y="4199624"/>
              <a:ext cx="1292225" cy="42164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ctr" fontAlgn="base">
                <a:buClrTx/>
                <a:buSzTx/>
                <a:buFontTx/>
              </a:pPr>
              <a:r>
                <a:rPr lang="en-US" altLang="zh-CN" kern="0" dirty="0">
                  <a:solidFill>
                    <a:schemeClr val="bg1"/>
                  </a:solidFill>
                  <a:latin typeface="思源黑体" panose="020B0500000000000000" pitchFamily="34" charset="-122"/>
                  <a:ea typeface="思源黑体" panose="020B0500000000000000" pitchFamily="34" charset="-122"/>
                  <a:cs typeface="+mn-ea"/>
                  <a:sym typeface="+mn-ea"/>
                </a:rPr>
                <a:t>LSTM</a:t>
              </a:r>
              <a:endParaRPr lang="zh-CN" altLang="en-US" kern="0" dirty="0">
                <a:solidFill>
                  <a:schemeClr val="bg1"/>
                </a:solidFill>
                <a:latin typeface="思源黑体" panose="020B0500000000000000" pitchFamily="34" charset="-122"/>
                <a:ea typeface="思源黑体" panose="020B0500000000000000" pitchFamily="34" charset="-122"/>
                <a:cs typeface="+mn-ea"/>
                <a:sym typeface="+mn-ea"/>
              </a:endParaRPr>
            </a:p>
          </p:txBody>
        </p:sp>
        <p:cxnSp>
          <p:nvCxnSpPr>
            <p:cNvPr id="72" name="直接箭头连接符 71"/>
            <p:cNvCxnSpPr/>
            <p:nvPr/>
          </p:nvCxnSpPr>
          <p:spPr>
            <a:xfrm flipH="1">
              <a:off x="7767510" y="4410444"/>
              <a:ext cx="1130300"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72"/>
            <p:cNvCxnSpPr/>
            <p:nvPr/>
          </p:nvCxnSpPr>
          <p:spPr>
            <a:xfrm flipV="1">
              <a:off x="4548123" y="4407904"/>
              <a:ext cx="998220" cy="5080"/>
            </a:xfrm>
            <a:prstGeom prst="straightConnector1">
              <a:avLst/>
            </a:prstGeom>
            <a:ln w="28575">
              <a:solidFill>
                <a:srgbClr val="00F7FF"/>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5687757" y="4199624"/>
              <a:ext cx="1938339" cy="42164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ctr" fontAlgn="base">
                <a:buClrTx/>
                <a:buSzTx/>
                <a:buFontTx/>
              </a:pPr>
              <a:r>
                <a:rPr lang="zh-CN" altLang="en-US" kern="0" dirty="0">
                  <a:solidFill>
                    <a:schemeClr val="bg1"/>
                  </a:solidFill>
                  <a:latin typeface="思源黑体" panose="020B0500000000000000" pitchFamily="34" charset="-122"/>
                  <a:ea typeface="思源黑体" panose="020B0500000000000000" pitchFamily="34" charset="-122"/>
                  <a:cs typeface="+mn-ea"/>
                  <a:sym typeface="+mn-ea"/>
                </a:rPr>
                <a:t>序列处理</a:t>
              </a:r>
            </a:p>
          </p:txBody>
        </p:sp>
        <p:sp>
          <p:nvSpPr>
            <p:cNvPr id="75" name="矩形 74"/>
            <p:cNvSpPr/>
            <p:nvPr/>
          </p:nvSpPr>
          <p:spPr>
            <a:xfrm>
              <a:off x="9039224" y="4199624"/>
              <a:ext cx="2002401" cy="42164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ctr" fontAlgn="base">
                <a:buClrTx/>
                <a:buSzTx/>
                <a:buFontTx/>
              </a:pPr>
              <a:r>
                <a:rPr lang="zh-CN" altLang="en-US" kern="0" dirty="0">
                  <a:solidFill>
                    <a:schemeClr val="bg1"/>
                  </a:solidFill>
                  <a:latin typeface="思源黑体" panose="020B0500000000000000" pitchFamily="34" charset="-122"/>
                  <a:ea typeface="思源黑体" panose="020B0500000000000000" pitchFamily="34" charset="-122"/>
                  <a:cs typeface="+mn-ea"/>
                  <a:sym typeface="+mn-ea"/>
                </a:rPr>
                <a:t>量子</a:t>
              </a:r>
              <a:r>
                <a:rPr lang="en-US" altLang="zh-CN" kern="0" dirty="0">
                  <a:solidFill>
                    <a:schemeClr val="bg1"/>
                  </a:solidFill>
                  <a:latin typeface="思源黑体" panose="020B0500000000000000" pitchFamily="34" charset="-122"/>
                  <a:ea typeface="思源黑体" panose="020B0500000000000000" pitchFamily="34" charset="-122"/>
                  <a:cs typeface="+mn-ea"/>
                  <a:sym typeface="+mn-ea"/>
                </a:rPr>
                <a:t>LSTM</a:t>
              </a:r>
              <a:endParaRPr lang="zh-CN" altLang="en-US" kern="0" dirty="0">
                <a:solidFill>
                  <a:schemeClr val="bg1"/>
                </a:solidFill>
                <a:latin typeface="思源黑体" panose="020B0500000000000000" pitchFamily="34" charset="-122"/>
                <a:ea typeface="思源黑体" panose="020B0500000000000000" pitchFamily="34" charset="-122"/>
                <a:cs typeface="+mn-ea"/>
                <a:sym typeface="+mn-ea"/>
              </a:endParaRPr>
            </a:p>
          </p:txBody>
        </p:sp>
        <p:cxnSp>
          <p:nvCxnSpPr>
            <p:cNvPr id="77" name="直接箭头连接符 76"/>
            <p:cNvCxnSpPr/>
            <p:nvPr/>
          </p:nvCxnSpPr>
          <p:spPr>
            <a:xfrm>
              <a:off x="2437130" y="4407904"/>
              <a:ext cx="544195"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2428875" y="4233285"/>
            <a:ext cx="8612750" cy="421640"/>
            <a:chOff x="2428875" y="5010785"/>
            <a:chExt cx="8612750" cy="421640"/>
          </a:xfrm>
        </p:grpSpPr>
        <p:sp>
          <p:nvSpPr>
            <p:cNvPr id="78" name="矩形 77"/>
            <p:cNvSpPr/>
            <p:nvPr/>
          </p:nvSpPr>
          <p:spPr>
            <a:xfrm>
              <a:off x="3055492" y="5010785"/>
              <a:ext cx="1425384" cy="42164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ctr" fontAlgn="base">
                <a:buClrTx/>
                <a:buSzTx/>
                <a:buFontTx/>
              </a:pPr>
              <a:r>
                <a:rPr lang="en-US" altLang="zh-CN" kern="0" dirty="0">
                  <a:solidFill>
                    <a:schemeClr val="bg1"/>
                  </a:solidFill>
                  <a:latin typeface="思源黑体" panose="020B0500000000000000" pitchFamily="34" charset="-122"/>
                  <a:ea typeface="思源黑体" panose="020B0500000000000000" pitchFamily="34" charset="-122"/>
                  <a:cs typeface="+mn-ea"/>
                  <a:sym typeface="+mn-ea"/>
                </a:rPr>
                <a:t>Transformer</a:t>
              </a:r>
              <a:endParaRPr lang="zh-CN" altLang="en-US" kern="0" dirty="0">
                <a:solidFill>
                  <a:schemeClr val="bg1"/>
                </a:solidFill>
                <a:latin typeface="思源黑体" panose="020B0500000000000000" pitchFamily="34" charset="-122"/>
                <a:ea typeface="思源黑体" panose="020B0500000000000000" pitchFamily="34" charset="-122"/>
                <a:cs typeface="+mn-ea"/>
                <a:sym typeface="+mn-ea"/>
              </a:endParaRPr>
            </a:p>
          </p:txBody>
        </p:sp>
        <p:cxnSp>
          <p:nvCxnSpPr>
            <p:cNvPr id="79" name="直接箭头连接符 78"/>
            <p:cNvCxnSpPr/>
            <p:nvPr/>
          </p:nvCxnSpPr>
          <p:spPr>
            <a:xfrm flipH="1">
              <a:off x="7767510" y="5221605"/>
              <a:ext cx="1130300"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0" name="直接箭头连接符 79"/>
            <p:cNvCxnSpPr/>
            <p:nvPr/>
          </p:nvCxnSpPr>
          <p:spPr>
            <a:xfrm>
              <a:off x="2428875" y="5221605"/>
              <a:ext cx="544195"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1" name="直接箭头连接符 80"/>
            <p:cNvCxnSpPr/>
            <p:nvPr/>
          </p:nvCxnSpPr>
          <p:spPr>
            <a:xfrm flipV="1">
              <a:off x="4548123" y="5219065"/>
              <a:ext cx="998220" cy="5080"/>
            </a:xfrm>
            <a:prstGeom prst="straightConnector1">
              <a:avLst/>
            </a:prstGeom>
            <a:ln w="28575">
              <a:solidFill>
                <a:srgbClr val="00F7FF"/>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2" name="矩形 81"/>
            <p:cNvSpPr/>
            <p:nvPr/>
          </p:nvSpPr>
          <p:spPr>
            <a:xfrm>
              <a:off x="5687757" y="5010785"/>
              <a:ext cx="1938339" cy="42164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ctr" fontAlgn="base">
                <a:buClrTx/>
                <a:buSzTx/>
                <a:buFontTx/>
              </a:pPr>
              <a:r>
                <a:rPr lang="zh-CN" altLang="en-US" kern="0" dirty="0">
                  <a:solidFill>
                    <a:schemeClr val="bg1"/>
                  </a:solidFill>
                  <a:latin typeface="思源黑体" panose="020B0500000000000000" pitchFamily="34" charset="-122"/>
                  <a:ea typeface="思源黑体" panose="020B0500000000000000" pitchFamily="34" charset="-122"/>
                  <a:cs typeface="+mn-ea"/>
                  <a:sym typeface="+mn-ea"/>
                </a:rPr>
                <a:t>自然语言处理</a:t>
              </a:r>
            </a:p>
          </p:txBody>
        </p:sp>
        <p:sp>
          <p:nvSpPr>
            <p:cNvPr id="83" name="矩形 82"/>
            <p:cNvSpPr/>
            <p:nvPr/>
          </p:nvSpPr>
          <p:spPr>
            <a:xfrm>
              <a:off x="9039224" y="5010785"/>
              <a:ext cx="2002401" cy="42164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ctr" fontAlgn="base">
                <a:buClrTx/>
                <a:buSzTx/>
                <a:buFontTx/>
              </a:pPr>
              <a:r>
                <a:rPr lang="zh-CN" altLang="en-US" kern="0" dirty="0">
                  <a:solidFill>
                    <a:schemeClr val="bg1"/>
                  </a:solidFill>
                  <a:latin typeface="思源黑体" panose="020B0500000000000000" pitchFamily="34" charset="-122"/>
                  <a:ea typeface="思源黑体" panose="020B0500000000000000" pitchFamily="34" charset="-122"/>
                  <a:cs typeface="+mn-ea"/>
                  <a:sym typeface="+mn-ea"/>
                </a:rPr>
                <a:t>量子</a:t>
              </a:r>
              <a:r>
                <a:rPr lang="en-US" altLang="zh-CN" kern="0" dirty="0">
                  <a:solidFill>
                    <a:schemeClr val="bg1"/>
                  </a:solidFill>
                  <a:latin typeface="思源黑体" panose="020B0500000000000000" pitchFamily="34" charset="-122"/>
                  <a:ea typeface="思源黑体" panose="020B0500000000000000" pitchFamily="34" charset="-122"/>
                  <a:cs typeface="+mn-ea"/>
                  <a:sym typeface="+mn-ea"/>
                </a:rPr>
                <a:t>Transformer</a:t>
              </a:r>
              <a:endParaRPr lang="zh-CN" altLang="en-US" kern="0" dirty="0">
                <a:solidFill>
                  <a:schemeClr val="bg1"/>
                </a:solidFill>
                <a:latin typeface="思源黑体" panose="020B0500000000000000" pitchFamily="34" charset="-122"/>
                <a:ea typeface="思源黑体" panose="020B0500000000000000" pitchFamily="34" charset="-122"/>
                <a:cs typeface="+mn-ea"/>
                <a:sym typeface="+mn-ea"/>
              </a:endParaRPr>
            </a:p>
          </p:txBody>
        </p:sp>
      </p:grpSp>
      <p:grpSp>
        <p:nvGrpSpPr>
          <p:cNvPr id="39" name="组合 38"/>
          <p:cNvGrpSpPr/>
          <p:nvPr/>
        </p:nvGrpSpPr>
        <p:grpSpPr>
          <a:xfrm>
            <a:off x="2428875" y="5142396"/>
            <a:ext cx="8604495" cy="421640"/>
            <a:chOff x="2437130" y="4199624"/>
            <a:chExt cx="8604495" cy="421640"/>
          </a:xfrm>
        </p:grpSpPr>
        <p:sp>
          <p:nvSpPr>
            <p:cNvPr id="40" name="矩形 39"/>
            <p:cNvSpPr/>
            <p:nvPr/>
          </p:nvSpPr>
          <p:spPr>
            <a:xfrm>
              <a:off x="3114484" y="4199624"/>
              <a:ext cx="1292225" cy="42164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ctr" fontAlgn="base">
                <a:buClrTx/>
                <a:buSzTx/>
                <a:buFontTx/>
              </a:pPr>
              <a:r>
                <a:rPr lang="zh-CN" altLang="en-US" kern="0" dirty="0">
                  <a:solidFill>
                    <a:schemeClr val="bg1"/>
                  </a:solidFill>
                  <a:latin typeface="思源黑体" panose="020B0500000000000000" pitchFamily="34" charset="-122"/>
                  <a:ea typeface="思源黑体" panose="020B0500000000000000" pitchFamily="34" charset="-122"/>
                  <a:cs typeface="+mn-ea"/>
                  <a:sym typeface="+mn-ea"/>
                </a:rPr>
                <a:t>主成分分析</a:t>
              </a:r>
            </a:p>
          </p:txBody>
        </p:sp>
        <p:cxnSp>
          <p:nvCxnSpPr>
            <p:cNvPr id="42" name="直接箭头连接符 41"/>
            <p:cNvCxnSpPr/>
            <p:nvPr/>
          </p:nvCxnSpPr>
          <p:spPr>
            <a:xfrm flipH="1">
              <a:off x="7767510" y="4410444"/>
              <a:ext cx="1130300"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flipV="1">
              <a:off x="4548123" y="4407904"/>
              <a:ext cx="998220" cy="5080"/>
            </a:xfrm>
            <a:prstGeom prst="straightConnector1">
              <a:avLst/>
            </a:prstGeom>
            <a:ln w="28575">
              <a:solidFill>
                <a:srgbClr val="00F7FF"/>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5687757" y="4199624"/>
              <a:ext cx="1938339" cy="42164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ctr" fontAlgn="base">
                <a:buClrTx/>
                <a:buSzTx/>
                <a:buFontTx/>
              </a:pPr>
              <a:r>
                <a:rPr lang="zh-CN" altLang="en-US" kern="0" dirty="0">
                  <a:solidFill>
                    <a:schemeClr val="bg1"/>
                  </a:solidFill>
                  <a:latin typeface="思源黑体" panose="020B0500000000000000" pitchFamily="34" charset="-122"/>
                  <a:ea typeface="思源黑体" panose="020B0500000000000000" pitchFamily="34" charset="-122"/>
                  <a:cs typeface="+mn-ea"/>
                  <a:sym typeface="+mn-ea"/>
                </a:rPr>
                <a:t>降维</a:t>
              </a:r>
            </a:p>
          </p:txBody>
        </p:sp>
        <p:sp>
          <p:nvSpPr>
            <p:cNvPr id="45" name="矩形 44"/>
            <p:cNvSpPr/>
            <p:nvPr/>
          </p:nvSpPr>
          <p:spPr>
            <a:xfrm>
              <a:off x="9039224" y="4199624"/>
              <a:ext cx="2002401" cy="42164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ctr" fontAlgn="base">
                <a:buClrTx/>
                <a:buSzTx/>
                <a:buFontTx/>
              </a:pPr>
              <a:r>
                <a:rPr lang="zh-CN" altLang="en-US" kern="0" dirty="0">
                  <a:solidFill>
                    <a:schemeClr val="bg1"/>
                  </a:solidFill>
                  <a:latin typeface="思源黑体" panose="020B0500000000000000" pitchFamily="34" charset="-122"/>
                  <a:ea typeface="思源黑体" panose="020B0500000000000000" pitchFamily="34" charset="-122"/>
                  <a:cs typeface="+mn-ea"/>
                  <a:sym typeface="+mn-ea"/>
                </a:rPr>
                <a:t>量子主成分分析</a:t>
              </a:r>
            </a:p>
          </p:txBody>
        </p:sp>
        <p:cxnSp>
          <p:nvCxnSpPr>
            <p:cNvPr id="46" name="直接箭头连接符 45"/>
            <p:cNvCxnSpPr/>
            <p:nvPr/>
          </p:nvCxnSpPr>
          <p:spPr>
            <a:xfrm>
              <a:off x="2437130" y="4407904"/>
              <a:ext cx="544195"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2428875" y="6051507"/>
            <a:ext cx="8612750" cy="421640"/>
            <a:chOff x="2428875" y="5010785"/>
            <a:chExt cx="8612750" cy="421640"/>
          </a:xfrm>
        </p:grpSpPr>
        <p:sp>
          <p:nvSpPr>
            <p:cNvPr id="48" name="矩形 47"/>
            <p:cNvSpPr/>
            <p:nvPr/>
          </p:nvSpPr>
          <p:spPr>
            <a:xfrm>
              <a:off x="3114484" y="5010785"/>
              <a:ext cx="1292225" cy="42164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ctr" fontAlgn="base">
                <a:buClrTx/>
                <a:buSzTx/>
                <a:buFontTx/>
              </a:pPr>
              <a:r>
                <a:rPr lang="en-US" altLang="zh-CN" kern="0" dirty="0">
                  <a:solidFill>
                    <a:schemeClr val="bg1"/>
                  </a:solidFill>
                  <a:latin typeface="思源黑体" panose="020B0500000000000000" pitchFamily="34" charset="-122"/>
                  <a:ea typeface="思源黑体" panose="020B0500000000000000" pitchFamily="34" charset="-122"/>
                  <a:cs typeface="+mn-ea"/>
                  <a:sym typeface="+mn-ea"/>
                </a:rPr>
                <a:t>K-Means</a:t>
              </a:r>
              <a:endParaRPr lang="zh-CN" altLang="en-US" kern="0" dirty="0">
                <a:solidFill>
                  <a:schemeClr val="bg1"/>
                </a:solidFill>
                <a:latin typeface="思源黑体" panose="020B0500000000000000" pitchFamily="34" charset="-122"/>
                <a:ea typeface="思源黑体" panose="020B0500000000000000" pitchFamily="34" charset="-122"/>
                <a:cs typeface="+mn-ea"/>
                <a:sym typeface="+mn-ea"/>
              </a:endParaRPr>
            </a:p>
          </p:txBody>
        </p:sp>
        <p:cxnSp>
          <p:nvCxnSpPr>
            <p:cNvPr id="49" name="直接箭头连接符 48"/>
            <p:cNvCxnSpPr/>
            <p:nvPr/>
          </p:nvCxnSpPr>
          <p:spPr>
            <a:xfrm flipH="1">
              <a:off x="7767510" y="5221605"/>
              <a:ext cx="1130300"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a:off x="2428875" y="5221605"/>
              <a:ext cx="544195"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flipV="1">
              <a:off x="4548123" y="5219065"/>
              <a:ext cx="998220" cy="5080"/>
            </a:xfrm>
            <a:prstGeom prst="straightConnector1">
              <a:avLst/>
            </a:prstGeom>
            <a:ln w="28575">
              <a:solidFill>
                <a:srgbClr val="00F7FF"/>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5687757" y="5010785"/>
              <a:ext cx="1938339" cy="42164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ctr" fontAlgn="base">
                <a:buClrTx/>
                <a:buSzTx/>
                <a:buFontTx/>
              </a:pPr>
              <a:r>
                <a:rPr lang="zh-CN" altLang="en-US" kern="0" dirty="0">
                  <a:solidFill>
                    <a:schemeClr val="bg1"/>
                  </a:solidFill>
                  <a:latin typeface="思源黑体" panose="020B0500000000000000" pitchFamily="34" charset="-122"/>
                  <a:ea typeface="思源黑体" panose="020B0500000000000000" pitchFamily="34" charset="-122"/>
                  <a:cs typeface="+mn-ea"/>
                  <a:sym typeface="+mn-ea"/>
                </a:rPr>
                <a:t>聚类</a:t>
              </a:r>
            </a:p>
          </p:txBody>
        </p:sp>
        <p:sp>
          <p:nvSpPr>
            <p:cNvPr id="54" name="矩形 53"/>
            <p:cNvSpPr/>
            <p:nvPr/>
          </p:nvSpPr>
          <p:spPr>
            <a:xfrm>
              <a:off x="9039224" y="5010785"/>
              <a:ext cx="2002401" cy="42164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ctr" fontAlgn="base">
                <a:buClrTx/>
                <a:buSzTx/>
                <a:buFontTx/>
              </a:pPr>
              <a:r>
                <a:rPr lang="zh-CN" altLang="en-US" kern="0" dirty="0">
                  <a:solidFill>
                    <a:schemeClr val="bg1"/>
                  </a:solidFill>
                  <a:latin typeface="思源黑体" panose="020B0500000000000000" pitchFamily="34" charset="-122"/>
                  <a:ea typeface="思源黑体" panose="020B0500000000000000" pitchFamily="34" charset="-122"/>
                  <a:cs typeface="+mn-ea"/>
                  <a:sym typeface="+mn-ea"/>
                </a:rPr>
                <a:t>量子</a:t>
              </a:r>
              <a:r>
                <a:rPr lang="en-US" altLang="zh-CN" kern="0" dirty="0">
                  <a:solidFill>
                    <a:schemeClr val="bg1"/>
                  </a:solidFill>
                  <a:latin typeface="思源黑体" panose="020B0500000000000000" pitchFamily="34" charset="-122"/>
                  <a:ea typeface="思源黑体" panose="020B0500000000000000" pitchFamily="34" charset="-122"/>
                  <a:cs typeface="+mn-ea"/>
                  <a:sym typeface="+mn-ea"/>
                </a:rPr>
                <a:t>K-Means</a:t>
              </a:r>
              <a:endParaRPr lang="zh-CN" altLang="en-US" kern="0" dirty="0">
                <a:solidFill>
                  <a:schemeClr val="bg1"/>
                </a:solidFill>
                <a:latin typeface="思源黑体" panose="020B0500000000000000" pitchFamily="34" charset="-122"/>
                <a:ea typeface="思源黑体" panose="020B0500000000000000" pitchFamily="34" charset="-122"/>
                <a:cs typeface="+mn-ea"/>
                <a:sym typeface="+mn-ea"/>
              </a:endParaRPr>
            </a:p>
          </p:txBody>
        </p:sp>
      </p:gr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组合 8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89" name="椭圆 8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90" name="椭圆 8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sp>
        <p:nvSpPr>
          <p:cNvPr id="51" name="矩形: 圆角 20"/>
          <p:cNvSpPr/>
          <p:nvPr/>
        </p:nvSpPr>
        <p:spPr>
          <a:xfrm>
            <a:off x="1228023" y="3384208"/>
            <a:ext cx="2900814" cy="145478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SWAP-test</a:t>
            </a:r>
            <a:r>
              <a:rPr lang="zh-CN" altLang="en-US" b="1" dirty="0">
                <a:solidFill>
                  <a:schemeClr val="tx1"/>
                </a:solidFill>
              </a:rPr>
              <a:t>内积计算</a:t>
            </a:r>
          </a:p>
        </p:txBody>
      </p:sp>
      <p:sp>
        <p:nvSpPr>
          <p:cNvPr id="111" name="矩形 110"/>
          <p:cNvSpPr/>
          <p:nvPr/>
        </p:nvSpPr>
        <p:spPr>
          <a:xfrm>
            <a:off x="1556526" y="5224592"/>
            <a:ext cx="1445905" cy="3683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E8F4"/>
                </a:solidFill>
                <a:effectLst/>
                <a:uLnTx/>
                <a:uFillTx/>
                <a:latin typeface="思源黑体 CN Bold" panose="020B0800000000000000" charset="-122"/>
                <a:ea typeface="思源黑体 CN Bold" panose="020B0800000000000000" charset="-122"/>
                <a:cs typeface="+mn-ea"/>
                <a:sym typeface="+mn-lt"/>
              </a:rPr>
              <a:t>复杂度</a:t>
            </a:r>
          </a:p>
        </p:txBody>
      </p:sp>
      <p:sp>
        <p:nvSpPr>
          <p:cNvPr id="113" name="矩形 112"/>
          <p:cNvSpPr/>
          <p:nvPr/>
        </p:nvSpPr>
        <p:spPr>
          <a:xfrm>
            <a:off x="4632011" y="4423643"/>
            <a:ext cx="4086854" cy="2163488"/>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b" anchorCtr="0" forceAA="0" compatLnSpc="1">
            <a:noAutofit/>
          </a:bodyPr>
          <a:lstStyle/>
          <a:p>
            <a:pPr algn="ctr" fontAlgn="base"/>
            <a:r>
              <a:rPr lang="en-US" altLang="zh-CN" dirty="0">
                <a:solidFill>
                  <a:schemeClr val="bg1"/>
                </a:solidFill>
                <a:latin typeface="思源黑体 CN Bold" panose="020B0800000000000000" charset="-122"/>
                <a:ea typeface="思源黑体 CN Bold" panose="020B0800000000000000" charset="-122"/>
                <a:cs typeface="+mn-ea"/>
                <a:sym typeface="+mn-lt"/>
              </a:rPr>
              <a:t>HHL</a:t>
            </a:r>
            <a:r>
              <a:rPr lang="zh-CN" altLang="en-US" dirty="0">
                <a:solidFill>
                  <a:schemeClr val="bg1"/>
                </a:solidFill>
                <a:latin typeface="思源黑体 CN Bold" panose="020B0800000000000000" charset="-122"/>
                <a:ea typeface="思源黑体 CN Bold" panose="020B0800000000000000" charset="-122"/>
                <a:cs typeface="+mn-ea"/>
                <a:sym typeface="+mn-lt"/>
              </a:rPr>
              <a:t>算法求解</a:t>
            </a:r>
          </a:p>
        </p:txBody>
      </p:sp>
      <p:sp>
        <p:nvSpPr>
          <p:cNvPr id="115" name="文本框 114"/>
          <p:cNvSpPr txBox="1"/>
          <p:nvPr/>
        </p:nvSpPr>
        <p:spPr>
          <a:xfrm>
            <a:off x="9295937" y="5812653"/>
            <a:ext cx="2407434" cy="609398"/>
          </a:xfrm>
          <a:prstGeom prst="rect">
            <a:avLst/>
          </a:prstGeom>
          <a:noFill/>
        </p:spPr>
        <p:txBody>
          <a:bodyPr wrap="square" rtlCol="0">
            <a:spAutoFit/>
          </a:bodyPr>
          <a:lstStyle/>
          <a:p>
            <a:pPr algn="l">
              <a:lnSpc>
                <a:spcPct val="120000"/>
              </a:lnSpc>
              <a:spcBef>
                <a:spcPts val="0"/>
              </a:spcBef>
              <a:spcAft>
                <a:spcPts val="0"/>
              </a:spcAft>
            </a:pP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量子：O[</a:t>
            </a:r>
            <a:r>
              <a:rPr lang="en-US" altLang="zh-CN"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log</a:t>
            </a: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(N</a:t>
            </a:r>
            <a:r>
              <a:rPr lang="en-US" altLang="zh-CN"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M</a:t>
            </a: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a:t>
            </a:r>
          </a:p>
          <a:p>
            <a:pPr algn="l">
              <a:lnSpc>
                <a:spcPct val="120000"/>
              </a:lnSpc>
              <a:spcBef>
                <a:spcPts val="0"/>
              </a:spcBef>
              <a:spcAft>
                <a:spcPts val="0"/>
              </a:spcAft>
            </a:pP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经典：O[log(1/ϵ)</a:t>
            </a:r>
            <a:r>
              <a:rPr lang="en-US" altLang="zh-CN"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poly(	N,M)</a:t>
            </a: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a:t>
            </a:r>
          </a:p>
        </p:txBody>
      </p:sp>
      <p:sp>
        <p:nvSpPr>
          <p:cNvPr id="116" name="椭圆 115"/>
          <p:cNvSpPr/>
          <p:nvPr/>
        </p:nvSpPr>
        <p:spPr>
          <a:xfrm>
            <a:off x="9234977" y="5949178"/>
            <a:ext cx="76200" cy="76200"/>
          </a:xfrm>
          <a:prstGeom prst="ellipse">
            <a:avLst/>
          </a:prstGeom>
          <a:noFill/>
          <a:ln w="12700" cmpd="sng">
            <a:solidFill>
              <a:srgbClr val="00F7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17" name="椭圆 116"/>
          <p:cNvSpPr/>
          <p:nvPr/>
        </p:nvSpPr>
        <p:spPr>
          <a:xfrm>
            <a:off x="9234977" y="6220323"/>
            <a:ext cx="76200" cy="76200"/>
          </a:xfrm>
          <a:prstGeom prst="ellipse">
            <a:avLst/>
          </a:prstGeom>
          <a:noFill/>
          <a:ln w="12700" cmpd="sng">
            <a:solidFill>
              <a:srgbClr val="00F7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19" name="矩形 118"/>
          <p:cNvSpPr/>
          <p:nvPr/>
        </p:nvSpPr>
        <p:spPr>
          <a:xfrm>
            <a:off x="9094642" y="5453243"/>
            <a:ext cx="8771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E8F4"/>
                </a:solidFill>
                <a:effectLst/>
                <a:uLnTx/>
                <a:uFillTx/>
                <a:latin typeface="思源黑体 CN Bold" panose="020B0800000000000000" charset="-122"/>
                <a:ea typeface="思源黑体 CN Bold" panose="020B0800000000000000" charset="-122"/>
                <a:cs typeface="+mn-ea"/>
                <a:sym typeface="+mn-lt"/>
              </a:rPr>
              <a:t>复杂度</a:t>
            </a:r>
          </a:p>
        </p:txBody>
      </p:sp>
      <p:pic>
        <p:nvPicPr>
          <p:cNvPr id="4" name="图片 3" descr="白LOGO(横版)"/>
          <p:cNvPicPr>
            <a:picLocks noChangeAspect="1"/>
          </p:cNvPicPr>
          <p:nvPr/>
        </p:nvPicPr>
        <p:blipFill>
          <a:blip r:embed="rId5"/>
          <a:stretch>
            <a:fillRect/>
          </a:stretch>
        </p:blipFill>
        <p:spPr>
          <a:xfrm>
            <a:off x="10158730" y="801370"/>
            <a:ext cx="1315085" cy="374650"/>
          </a:xfrm>
          <a:prstGeom prst="rect">
            <a:avLst/>
          </a:prstGeom>
        </p:spPr>
      </p:pic>
      <p:sp>
        <p:nvSpPr>
          <p:cNvPr id="55" name="文本框 54"/>
          <p:cNvSpPr txBox="1"/>
          <p:nvPr/>
        </p:nvSpPr>
        <p:spPr>
          <a:xfrm>
            <a:off x="1798714" y="5599928"/>
            <a:ext cx="1644820" cy="609398"/>
          </a:xfrm>
          <a:prstGeom prst="rect">
            <a:avLst/>
          </a:prstGeom>
          <a:noFill/>
        </p:spPr>
        <p:txBody>
          <a:bodyPr wrap="square" rtlCol="0">
            <a:spAutoFit/>
          </a:bodyPr>
          <a:lstStyle/>
          <a:p>
            <a:pPr algn="l">
              <a:lnSpc>
                <a:spcPct val="120000"/>
              </a:lnSpc>
              <a:spcBef>
                <a:spcPts val="0"/>
              </a:spcBef>
              <a:spcAft>
                <a:spcPts val="0"/>
              </a:spcAft>
            </a:pP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量子：O[</a:t>
            </a:r>
            <a:r>
              <a:rPr lang="en-US" altLang="zh-CN"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log</a:t>
            </a: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(N)]</a:t>
            </a:r>
          </a:p>
          <a:p>
            <a:pPr algn="l">
              <a:lnSpc>
                <a:spcPct val="120000"/>
              </a:lnSpc>
              <a:spcBef>
                <a:spcPts val="0"/>
              </a:spcBef>
              <a:spcAft>
                <a:spcPts val="0"/>
              </a:spcAft>
            </a:pP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经典：O[</a:t>
            </a:r>
            <a:r>
              <a:rPr lang="en-US" altLang="zh-CN"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poly(N)</a:t>
            </a: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a:t>
            </a:r>
          </a:p>
        </p:txBody>
      </p:sp>
      <p:sp>
        <p:nvSpPr>
          <p:cNvPr id="65" name="椭圆 64"/>
          <p:cNvSpPr/>
          <p:nvPr/>
        </p:nvSpPr>
        <p:spPr>
          <a:xfrm>
            <a:off x="1737754" y="5736453"/>
            <a:ext cx="76200" cy="76200"/>
          </a:xfrm>
          <a:prstGeom prst="ellipse">
            <a:avLst/>
          </a:prstGeom>
          <a:noFill/>
          <a:ln w="12700" cmpd="sng">
            <a:solidFill>
              <a:srgbClr val="00F7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6" name="椭圆 65"/>
          <p:cNvSpPr/>
          <p:nvPr/>
        </p:nvSpPr>
        <p:spPr>
          <a:xfrm>
            <a:off x="1737754" y="6007598"/>
            <a:ext cx="76200" cy="76200"/>
          </a:xfrm>
          <a:prstGeom prst="ellipse">
            <a:avLst/>
          </a:prstGeom>
          <a:noFill/>
          <a:ln w="12700" cmpd="sng">
            <a:solidFill>
              <a:srgbClr val="00F7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3" name="文本框 22"/>
          <p:cNvSpPr txBox="1"/>
          <p:nvPr>
            <p:custDataLst>
              <p:tags r:id="rId2"/>
            </p:custDataLst>
          </p:nvPr>
        </p:nvSpPr>
        <p:spPr>
          <a:xfrm>
            <a:off x="622935" y="569595"/>
            <a:ext cx="7565390" cy="583565"/>
          </a:xfrm>
          <a:prstGeom prst="rect">
            <a:avLst/>
          </a:prstGeom>
          <a:noFill/>
        </p:spPr>
        <p:txBody>
          <a:bodyPr wrap="square" rtlCol="0">
            <a:spAutoFit/>
          </a:bodyPr>
          <a:lstStyle/>
          <a:p>
            <a:pPr algn="l"/>
            <a:r>
              <a:rPr sz="3200" dirty="0" err="1">
                <a:solidFill>
                  <a:srgbClr val="00E8F4"/>
                </a:solidFill>
                <a:latin typeface="思源黑体 CN Bold" panose="020B0800000000000000" charset="-122"/>
                <a:ea typeface="思源黑体 CN Bold" panose="020B0800000000000000" charset="-122"/>
                <a:sym typeface="+mn-ea"/>
              </a:rPr>
              <a:t>量子</a:t>
            </a:r>
            <a:r>
              <a:rPr lang="zh-CN" sz="3200" dirty="0" err="1">
                <a:solidFill>
                  <a:srgbClr val="00E8F4"/>
                </a:solidFill>
                <a:latin typeface="思源黑体 CN Bold" panose="020B0800000000000000" charset="-122"/>
                <a:ea typeface="思源黑体 CN Bold" panose="020B0800000000000000" charset="-122"/>
                <a:sym typeface="+mn-ea"/>
              </a:rPr>
              <a:t>计算在机器学习的应用</a:t>
            </a:r>
            <a:r>
              <a:rPr lang="en-US" altLang="zh-CN" sz="3200" dirty="0" err="1">
                <a:solidFill>
                  <a:srgbClr val="00E8F4"/>
                </a:solidFill>
                <a:latin typeface="思源黑体 CN Bold" panose="020B0800000000000000" charset="-122"/>
                <a:ea typeface="思源黑体 CN Bold" panose="020B0800000000000000" charset="-122"/>
                <a:sym typeface="+mn-ea"/>
              </a:rPr>
              <a:t>—QSVM</a:t>
            </a:r>
            <a:r>
              <a:rPr lang="zh-CN" altLang="en-US" sz="3200" dirty="0" err="1">
                <a:solidFill>
                  <a:srgbClr val="00E8F4"/>
                </a:solidFill>
                <a:latin typeface="思源黑体 CN Bold" panose="020B0800000000000000" charset="-122"/>
                <a:ea typeface="思源黑体 CN Bold" panose="020B0800000000000000" charset="-122"/>
                <a:sym typeface="+mn-ea"/>
              </a:rPr>
              <a:t>算法</a:t>
            </a:r>
          </a:p>
        </p:txBody>
      </p:sp>
      <p:sp>
        <p:nvSpPr>
          <p:cNvPr id="3" name="圆角矩形 2"/>
          <p:cNvSpPr/>
          <p:nvPr/>
        </p:nvSpPr>
        <p:spPr>
          <a:xfrm>
            <a:off x="1228023" y="1404729"/>
            <a:ext cx="1015334" cy="1488327"/>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数据准备与预处理</a:t>
            </a:r>
          </a:p>
        </p:txBody>
      </p:sp>
      <p:sp>
        <p:nvSpPr>
          <p:cNvPr id="40" name="圆角矩形 39"/>
          <p:cNvSpPr/>
          <p:nvPr/>
        </p:nvSpPr>
        <p:spPr>
          <a:xfrm>
            <a:off x="2931062" y="1404729"/>
            <a:ext cx="1166872" cy="1488327"/>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数据高维映射</a:t>
            </a:r>
          </a:p>
        </p:txBody>
      </p:sp>
      <p:sp>
        <p:nvSpPr>
          <p:cNvPr id="41" name="圆角矩形 40"/>
          <p:cNvSpPr/>
          <p:nvPr/>
        </p:nvSpPr>
        <p:spPr>
          <a:xfrm>
            <a:off x="4785639" y="1404729"/>
            <a:ext cx="1818044" cy="1488327"/>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核函数相似度计算</a:t>
            </a:r>
            <a:endParaRPr lang="zh-CN" altLang="en-US" dirty="0"/>
          </a:p>
        </p:txBody>
      </p:sp>
      <p:sp>
        <p:nvSpPr>
          <p:cNvPr id="42" name="圆角矩形 41"/>
          <p:cNvSpPr/>
          <p:nvPr/>
        </p:nvSpPr>
        <p:spPr>
          <a:xfrm>
            <a:off x="7291388" y="1404729"/>
            <a:ext cx="1959498" cy="1488327"/>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优化求解超平面参数</a:t>
            </a:r>
          </a:p>
        </p:txBody>
      </p:sp>
      <p:sp>
        <p:nvSpPr>
          <p:cNvPr id="43" name="圆角矩形 42"/>
          <p:cNvSpPr/>
          <p:nvPr/>
        </p:nvSpPr>
        <p:spPr>
          <a:xfrm>
            <a:off x="9938590" y="1404729"/>
            <a:ext cx="1015334" cy="1488327"/>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预测</a:t>
            </a:r>
          </a:p>
        </p:txBody>
      </p:sp>
      <p:cxnSp>
        <p:nvCxnSpPr>
          <p:cNvPr id="44" name="直接箭头连接符 43"/>
          <p:cNvCxnSpPr/>
          <p:nvPr/>
        </p:nvCxnSpPr>
        <p:spPr>
          <a:xfrm>
            <a:off x="2315112" y="2148892"/>
            <a:ext cx="544195"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a:off x="4169689" y="2148892"/>
            <a:ext cx="544195"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a:off x="6675438" y="2148892"/>
            <a:ext cx="544195"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nvCxnSpPr>
        <p:spPr>
          <a:xfrm>
            <a:off x="9322641" y="2148892"/>
            <a:ext cx="544195"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6"/>
          <a:stretch>
            <a:fillRect/>
          </a:stretch>
        </p:blipFill>
        <p:spPr>
          <a:xfrm>
            <a:off x="5209083" y="4668768"/>
            <a:ext cx="2932710" cy="1469436"/>
          </a:xfrm>
          <a:prstGeom prst="rect">
            <a:avLst/>
          </a:prstGeom>
        </p:spPr>
      </p:pic>
      <p:cxnSp>
        <p:nvCxnSpPr>
          <p:cNvPr id="8" name="肘形连接符 7"/>
          <p:cNvCxnSpPr>
            <a:stCxn id="51" idx="3"/>
            <a:endCxn id="41" idx="2"/>
          </p:cNvCxnSpPr>
          <p:nvPr/>
        </p:nvCxnSpPr>
        <p:spPr>
          <a:xfrm flipV="1">
            <a:off x="4128837" y="2893056"/>
            <a:ext cx="1565824" cy="1218545"/>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肘形连接符 9"/>
          <p:cNvCxnSpPr>
            <a:stCxn id="113" idx="0"/>
            <a:endCxn id="42" idx="2"/>
          </p:cNvCxnSpPr>
          <p:nvPr/>
        </p:nvCxnSpPr>
        <p:spPr>
          <a:xfrm rot="5400000" flipH="1" flipV="1">
            <a:off x="6707994" y="2860501"/>
            <a:ext cx="1530587" cy="1595699"/>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任意多边形: 形状 38"/>
          <p:cNvSpPr/>
          <p:nvPr/>
        </p:nvSpPr>
        <p:spPr>
          <a:xfrm>
            <a:off x="1093470" y="3370655"/>
            <a:ext cx="1315085" cy="1315085"/>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gradFill>
            <a:gsLst>
              <a:gs pos="9000">
                <a:srgbClr val="16F7BC">
                  <a:alpha val="0"/>
                </a:srgbClr>
              </a:gs>
              <a:gs pos="100000">
                <a:srgbClr val="00F7FF">
                  <a:alpha val="32000"/>
                </a:srgbClr>
              </a:gs>
            </a:gsLst>
            <a:lin ang="5400000" scaled="1"/>
          </a:gradFill>
          <a:ln w="9525" cap="flat" cmpd="sng" algn="ctr">
            <a:gradFill>
              <a:gsLst>
                <a:gs pos="9000">
                  <a:srgbClr val="16F7BC">
                    <a:alpha val="0"/>
                  </a:srgbClr>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fontAlgn="base">
              <a:spcBef>
                <a:spcPct val="0"/>
              </a:spcBef>
              <a:spcAft>
                <a:spcPct val="0"/>
              </a:spcAft>
            </a:pPr>
            <a:endParaRPr lang="zh-CN" altLang="en-US" sz="2400" b="1" kern="0">
              <a:solidFill>
                <a:srgbClr val="00FFFF"/>
              </a:solidFill>
              <a:cs typeface="+mn-ea"/>
              <a:sym typeface="+mn-lt"/>
            </a:endParaRPr>
          </a:p>
        </p:txBody>
      </p:sp>
      <p:grpSp>
        <p:nvGrpSpPr>
          <p:cNvPr id="88" name="组合 8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89" name="椭圆 8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90" name="椭圆 8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sp>
        <p:nvSpPr>
          <p:cNvPr id="96" name="矩形 95"/>
          <p:cNvSpPr/>
          <p:nvPr/>
        </p:nvSpPr>
        <p:spPr>
          <a:xfrm>
            <a:off x="9000879" y="3323530"/>
            <a:ext cx="2472936" cy="1569660"/>
          </a:xfrm>
          <a:prstGeom prst="rect">
            <a:avLst/>
          </a:prstGeom>
        </p:spPr>
        <p:txBody>
          <a:bodyPr wrap="square">
            <a:spAutoFit/>
          </a:bodyPr>
          <a:lstStyle/>
          <a:p>
            <a:pPr lvl="0">
              <a:defRPr/>
            </a:pPr>
            <a:r>
              <a:rPr lang="en-US" altLang="zh-CN" sz="2400" dirty="0">
                <a:solidFill>
                  <a:schemeClr val="bg1"/>
                </a:solidFill>
                <a:latin typeface="思源黑体 CN Bold" panose="020B0800000000000000" charset="-122"/>
                <a:ea typeface="思源黑体 CN Bold" panose="020B0800000000000000" charset="-122"/>
                <a:cs typeface="思源黑体 CN Regular" panose="020B0500000000000000" charset="-122"/>
              </a:rPr>
              <a:t>QCNN</a:t>
            </a:r>
            <a:r>
              <a:rPr lang="zh-CN" altLang="en-US" sz="2400" dirty="0">
                <a:solidFill>
                  <a:schemeClr val="bg1"/>
                </a:solidFill>
                <a:latin typeface="思源黑体 CN Bold" panose="020B0800000000000000" charset="-122"/>
                <a:ea typeface="思源黑体 CN Bold" panose="020B0800000000000000" charset="-122"/>
                <a:cs typeface="思源黑体 CN Regular" panose="020B0500000000000000" charset="-122"/>
              </a:rPr>
              <a:t>对</a:t>
            </a:r>
            <a:r>
              <a:rPr lang="en-US" altLang="zh-CN" sz="2400" dirty="0">
                <a:solidFill>
                  <a:schemeClr val="bg1"/>
                </a:solidFill>
                <a:latin typeface="思源黑体 CN Bold" panose="020B0800000000000000" charset="-122"/>
                <a:ea typeface="思源黑体 CN Bold" panose="020B0800000000000000" charset="-122"/>
                <a:cs typeface="思源黑体 CN Regular" panose="020B0500000000000000" charset="-122"/>
              </a:rPr>
              <a:t>N</a:t>
            </a:r>
            <a:r>
              <a:rPr lang="zh-CN" altLang="en-US" sz="2400" dirty="0">
                <a:solidFill>
                  <a:schemeClr val="bg1"/>
                </a:solidFill>
                <a:latin typeface="思源黑体 CN Bold" panose="020B0800000000000000" charset="-122"/>
                <a:ea typeface="思源黑体 CN Bold" panose="020B0800000000000000" charset="-122"/>
                <a:cs typeface="思源黑体 CN Regular" panose="020B0500000000000000" charset="-122"/>
              </a:rPr>
              <a:t>个比特的输入态是</a:t>
            </a:r>
            <a:r>
              <a:rPr lang="zh-CN" altLang="en-US" sz="2400" dirty="0">
                <a:solidFill>
                  <a:schemeClr val="bg1"/>
                </a:solidFill>
                <a:latin typeface="思源黑体 CN Regular" panose="020B0500000000000000" charset="-122"/>
                <a:ea typeface="思源黑体 CN Regular" panose="020B0500000000000000" charset="-122"/>
                <a:cs typeface="思源黑体 CN Regular" panose="020B0500000000000000" charset="-122"/>
              </a:rPr>
              <a:t>𝑂</a:t>
            </a:r>
            <a:r>
              <a:rPr lang="en-US" altLang="zh-CN" sz="2400" dirty="0">
                <a:solidFill>
                  <a:schemeClr val="bg1"/>
                </a:solidFill>
                <a:latin typeface="思源黑体 CN Regular" panose="020B0500000000000000" charset="-122"/>
                <a:ea typeface="思源黑体 CN Regular" panose="020B0500000000000000" charset="-122"/>
                <a:cs typeface="思源黑体 CN Regular" panose="020B0500000000000000" charset="-122"/>
              </a:rPr>
              <a:t>(log(</a:t>
            </a:r>
            <a:r>
              <a:rPr lang="zh-CN" altLang="en-US" sz="2400" dirty="0">
                <a:solidFill>
                  <a:schemeClr val="bg1"/>
                </a:solidFill>
                <a:latin typeface="思源黑体 CN Regular" panose="020B0500000000000000" charset="-122"/>
                <a:ea typeface="思源黑体 CN Regular" panose="020B0500000000000000" charset="-122"/>
                <a:cs typeface="思源黑体 CN Regular" panose="020B0500000000000000" charset="-122"/>
              </a:rPr>
              <a:t>𝑁</a:t>
            </a:r>
            <a:r>
              <a:rPr lang="en-US" altLang="zh-CN" sz="2400" dirty="0">
                <a:solidFill>
                  <a:schemeClr val="bg1"/>
                </a:solidFill>
                <a:latin typeface="思源黑体 CN Regular" panose="020B0500000000000000" charset="-122"/>
                <a:ea typeface="思源黑体 CN Regular" panose="020B0500000000000000" charset="-122"/>
                <a:cs typeface="思源黑体 CN Regular" panose="020B0500000000000000" charset="-122"/>
              </a:rPr>
              <a:t>))</a:t>
            </a:r>
            <a:r>
              <a:rPr lang="zh-CN" altLang="en-US" sz="2400" dirty="0">
                <a:solidFill>
                  <a:schemeClr val="bg1"/>
                </a:solidFill>
                <a:latin typeface="思源黑体 CN Regular" panose="020B0500000000000000" charset="-122"/>
                <a:ea typeface="思源黑体 CN Regular" panose="020B0500000000000000" charset="-122"/>
                <a:cs typeface="思源黑体 CN Regular" panose="020B0500000000000000" charset="-122"/>
              </a:rPr>
              <a:t>的参数复杂度</a:t>
            </a:r>
            <a:endParaRPr lang="en-US" altLang="zh-CN" sz="2400" dirty="0">
              <a:solidFill>
                <a:schemeClr val="bg1"/>
              </a:solidFill>
              <a:latin typeface="思源黑体 CN Regular" panose="020B0500000000000000" charset="-122"/>
              <a:ea typeface="思源黑体 CN Regular" panose="020B0500000000000000" charset="-122"/>
              <a:cs typeface="思源黑体 CN Regular" panose="020B0500000000000000" charset="-122"/>
            </a:endParaRPr>
          </a:p>
        </p:txBody>
      </p:sp>
      <p:sp>
        <p:nvSpPr>
          <p:cNvPr id="103" name="文本框 102"/>
          <p:cNvSpPr txBox="1"/>
          <p:nvPr/>
        </p:nvSpPr>
        <p:spPr>
          <a:xfrm>
            <a:off x="1180347" y="3784540"/>
            <a:ext cx="1197975" cy="487313"/>
          </a:xfrm>
          <a:prstGeom prst="rect">
            <a:avLst/>
          </a:prstGeom>
          <a:noFill/>
        </p:spPr>
        <p:txBody>
          <a:bodyPr wrap="square" lIns="0" tIns="0" rIns="0" bIns="0" rtlCol="0" anchor="ctr">
            <a:spAutoFit/>
          </a:bodyPr>
          <a:lstStyle/>
          <a:p>
            <a:pPr marL="0" marR="0" lvl="0" indent="0" algn="ctr" defTabSz="914400" rtl="0" fontAlgn="auto">
              <a:lnSpc>
                <a:spcPts val="1900"/>
              </a:lnSpc>
              <a:spcBef>
                <a:spcPts val="0"/>
              </a:spcBef>
              <a:spcAft>
                <a:spcPts val="0"/>
              </a:spcAft>
              <a:buClrTx/>
              <a:buSzTx/>
              <a:buFontTx/>
              <a:buNone/>
              <a:defRPr/>
            </a:pPr>
            <a:r>
              <a:rPr kumimoji="0" lang="zh-CN" altLang="en-US" sz="1600" b="1" i="0" u="none" strike="noStrike" kern="1200" cap="none" spc="0" normalizeH="0" baseline="0" noProof="0" dirty="0">
                <a:ln>
                  <a:noFill/>
                </a:ln>
                <a:solidFill>
                  <a:schemeClr val="bg2"/>
                </a:solidFill>
                <a:effectLst/>
                <a:uLnTx/>
                <a:uFillTx/>
                <a:latin typeface="思源黑体 CN Bold" panose="020B0800000000000000" charset="-122"/>
                <a:ea typeface="思源黑体 CN Bold" panose="020B0800000000000000" charset="-122"/>
                <a:cs typeface="思源黑体 CN Bold" panose="020B0800000000000000" charset="-122"/>
              </a:rPr>
              <a:t>卷积和池化过程</a:t>
            </a:r>
            <a:endParaRPr kumimoji="0" sz="1600" b="1" i="0" u="none" strike="noStrike" kern="1200" cap="none" spc="0" normalizeH="0" baseline="0" noProof="0" dirty="0">
              <a:ln>
                <a:noFill/>
              </a:ln>
              <a:solidFill>
                <a:schemeClr val="bg2"/>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pic>
        <p:nvPicPr>
          <p:cNvPr id="4" name="图片 3" descr="白LOGO(横版)"/>
          <p:cNvPicPr>
            <a:picLocks noChangeAspect="1"/>
          </p:cNvPicPr>
          <p:nvPr/>
        </p:nvPicPr>
        <p:blipFill>
          <a:blip r:embed="rId5"/>
          <a:stretch>
            <a:fillRect/>
          </a:stretch>
        </p:blipFill>
        <p:spPr>
          <a:xfrm>
            <a:off x="10158730" y="801370"/>
            <a:ext cx="1315085" cy="374650"/>
          </a:xfrm>
          <a:prstGeom prst="rect">
            <a:avLst/>
          </a:prstGeom>
        </p:spPr>
      </p:pic>
      <p:pic>
        <p:nvPicPr>
          <p:cNvPr id="2" name="图片 1"/>
          <p:cNvPicPr>
            <a:picLocks noChangeAspect="1"/>
          </p:cNvPicPr>
          <p:nvPr/>
        </p:nvPicPr>
        <p:blipFill>
          <a:blip r:embed="rId6"/>
          <a:stretch>
            <a:fillRect/>
          </a:stretch>
        </p:blipFill>
        <p:spPr>
          <a:xfrm>
            <a:off x="2985135" y="1990725"/>
            <a:ext cx="5203190" cy="4103370"/>
          </a:xfrm>
          <a:prstGeom prst="rect">
            <a:avLst/>
          </a:prstGeom>
        </p:spPr>
      </p:pic>
      <p:sp>
        <p:nvSpPr>
          <p:cNvPr id="23" name="文本框 22"/>
          <p:cNvSpPr txBox="1"/>
          <p:nvPr>
            <p:custDataLst>
              <p:tags r:id="rId2"/>
            </p:custDataLst>
          </p:nvPr>
        </p:nvSpPr>
        <p:spPr>
          <a:xfrm>
            <a:off x="622935" y="569595"/>
            <a:ext cx="8141970" cy="584775"/>
          </a:xfrm>
          <a:prstGeom prst="rect">
            <a:avLst/>
          </a:prstGeom>
          <a:noFill/>
        </p:spPr>
        <p:txBody>
          <a:bodyPr wrap="square" rtlCol="0">
            <a:spAutoFit/>
          </a:bodyPr>
          <a:lstStyle/>
          <a:p>
            <a:pPr algn="l"/>
            <a:r>
              <a:rPr sz="3200" dirty="0" err="1">
                <a:solidFill>
                  <a:srgbClr val="00E8F4"/>
                </a:solidFill>
                <a:latin typeface="思源黑体 CN Bold" panose="020B0800000000000000" charset="-122"/>
                <a:ea typeface="思源黑体 CN Bold" panose="020B0800000000000000" charset="-122"/>
                <a:sym typeface="+mn-ea"/>
              </a:rPr>
              <a:t>量子</a:t>
            </a:r>
            <a:r>
              <a:rPr lang="zh-CN" sz="3200" dirty="0" err="1">
                <a:solidFill>
                  <a:srgbClr val="00E8F4"/>
                </a:solidFill>
                <a:latin typeface="思源黑体 CN Bold" panose="020B0800000000000000" charset="-122"/>
                <a:ea typeface="思源黑体 CN Bold" panose="020B0800000000000000" charset="-122"/>
                <a:sym typeface="+mn-ea"/>
              </a:rPr>
              <a:t>计算在机器学习的应用</a:t>
            </a:r>
            <a:r>
              <a:rPr lang="en-US" altLang="zh-CN" sz="3200" dirty="0" err="1">
                <a:solidFill>
                  <a:srgbClr val="00E8F4"/>
                </a:solidFill>
                <a:latin typeface="思源黑体 CN Bold" panose="020B0800000000000000" charset="-122"/>
                <a:ea typeface="思源黑体 CN Bold" panose="020B0800000000000000" charset="-122"/>
                <a:sym typeface="+mn-ea"/>
              </a:rPr>
              <a:t>—QCNN</a:t>
            </a:r>
            <a:r>
              <a:rPr lang="zh-CN" altLang="en-US" sz="3200" dirty="0" err="1">
                <a:solidFill>
                  <a:srgbClr val="00E8F4"/>
                </a:solidFill>
                <a:latin typeface="思源黑体 CN Bold" panose="020B0800000000000000" charset="-122"/>
                <a:ea typeface="思源黑体 CN Bold" panose="020B0800000000000000" charset="-122"/>
                <a:sym typeface="+mn-ea"/>
              </a:rPr>
              <a:t>算法</a:t>
            </a:r>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19" name="椭圆 1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20" name="椭圆 1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pic>
        <p:nvPicPr>
          <p:cNvPr id="2" name="图片 1" descr="白LOGO(横版)"/>
          <p:cNvPicPr>
            <a:picLocks noChangeAspect="1"/>
          </p:cNvPicPr>
          <p:nvPr/>
        </p:nvPicPr>
        <p:blipFill>
          <a:blip r:embed="rId5"/>
          <a:stretch>
            <a:fillRect/>
          </a:stretch>
        </p:blipFill>
        <p:spPr>
          <a:xfrm>
            <a:off x="10158730" y="801370"/>
            <a:ext cx="1315085" cy="374650"/>
          </a:xfrm>
          <a:prstGeom prst="rect">
            <a:avLst/>
          </a:prstGeom>
        </p:spPr>
      </p:pic>
      <p:sp>
        <p:nvSpPr>
          <p:cNvPr id="5" name="文本框 4"/>
          <p:cNvSpPr txBox="1"/>
          <p:nvPr>
            <p:custDataLst>
              <p:tags r:id="rId1"/>
            </p:custDataLst>
          </p:nvPr>
        </p:nvSpPr>
        <p:spPr>
          <a:xfrm>
            <a:off x="622936" y="569595"/>
            <a:ext cx="7960626" cy="583565"/>
          </a:xfrm>
          <a:prstGeom prst="rect">
            <a:avLst/>
          </a:prstGeom>
          <a:noFill/>
        </p:spPr>
        <p:txBody>
          <a:bodyPr wrap="square" rtlCol="0">
            <a:spAutoFit/>
          </a:bodyPr>
          <a:lstStyle/>
          <a:p>
            <a:pPr algn="l"/>
            <a:r>
              <a:rPr sz="3200" dirty="0" err="1">
                <a:solidFill>
                  <a:srgbClr val="00E8F4"/>
                </a:solidFill>
                <a:latin typeface="思源黑体 CN Bold" panose="020B0800000000000000" charset="-122"/>
                <a:ea typeface="思源黑体 CN Bold" panose="020B0800000000000000" charset="-122"/>
                <a:sym typeface="+mn-ea"/>
              </a:rPr>
              <a:t>量子</a:t>
            </a:r>
            <a:r>
              <a:rPr lang="zh-CN" sz="3200" dirty="0" err="1">
                <a:solidFill>
                  <a:srgbClr val="00E8F4"/>
                </a:solidFill>
                <a:latin typeface="思源黑体 CN Bold" panose="020B0800000000000000" charset="-122"/>
                <a:ea typeface="思源黑体 CN Bold" panose="020B0800000000000000" charset="-122"/>
                <a:sym typeface="+mn-ea"/>
              </a:rPr>
              <a:t>计算在机器学习的应用</a:t>
            </a:r>
            <a:r>
              <a:rPr lang="en-US" altLang="zh-CN" sz="3200" dirty="0">
                <a:solidFill>
                  <a:srgbClr val="00E8F4"/>
                </a:solidFill>
                <a:latin typeface="思源黑体 CN Bold" panose="020B0800000000000000" charset="-122"/>
                <a:ea typeface="思源黑体 CN Bold" panose="020B0800000000000000" charset="-122"/>
                <a:sym typeface="+mn-ea"/>
              </a:rPr>
              <a:t>—</a:t>
            </a:r>
            <a:r>
              <a:rPr lang="zh-CN" sz="3200" dirty="0">
                <a:solidFill>
                  <a:srgbClr val="00E8F4"/>
                </a:solidFill>
                <a:latin typeface="思源黑体 CN Bold" panose="020B0800000000000000" charset="-122"/>
                <a:ea typeface="思源黑体 CN Bold" panose="020B0800000000000000" charset="-122"/>
                <a:sym typeface="+mn-ea"/>
              </a:rPr>
              <a:t>Q</a:t>
            </a:r>
            <a:r>
              <a:rPr lang="en-US" altLang="zh-CN" sz="3200" dirty="0">
                <a:solidFill>
                  <a:srgbClr val="00E8F4"/>
                </a:solidFill>
                <a:latin typeface="思源黑体 CN Bold" panose="020B0800000000000000" charset="-122"/>
                <a:ea typeface="思源黑体 CN Bold" panose="020B0800000000000000" charset="-122"/>
                <a:sym typeface="+mn-ea"/>
              </a:rPr>
              <a:t>LSTM</a:t>
            </a:r>
            <a:r>
              <a:rPr lang="zh-CN" altLang="en-US" sz="3200" dirty="0">
                <a:solidFill>
                  <a:srgbClr val="00E8F4"/>
                </a:solidFill>
                <a:latin typeface="思源黑体 CN Bold" panose="020B0800000000000000" charset="-122"/>
                <a:ea typeface="思源黑体 CN Bold" panose="020B0800000000000000" charset="-122"/>
                <a:sym typeface="+mn-ea"/>
              </a:rPr>
              <a:t>算法</a:t>
            </a:r>
          </a:p>
        </p:txBody>
      </p:sp>
      <p:sp>
        <p:nvSpPr>
          <p:cNvPr id="41" name="圆角矩形 40"/>
          <p:cNvSpPr/>
          <p:nvPr/>
        </p:nvSpPr>
        <p:spPr>
          <a:xfrm>
            <a:off x="1162457" y="1470865"/>
            <a:ext cx="1015334" cy="1488327"/>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数据准备与预处理</a:t>
            </a:r>
          </a:p>
        </p:txBody>
      </p:sp>
      <p:sp>
        <p:nvSpPr>
          <p:cNvPr id="42" name="圆角矩形 41"/>
          <p:cNvSpPr/>
          <p:nvPr/>
        </p:nvSpPr>
        <p:spPr>
          <a:xfrm>
            <a:off x="2865496" y="1470865"/>
            <a:ext cx="1166872" cy="1488327"/>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数据编码</a:t>
            </a:r>
          </a:p>
        </p:txBody>
      </p:sp>
      <p:sp>
        <p:nvSpPr>
          <p:cNvPr id="43" name="圆角矩形 42"/>
          <p:cNvSpPr/>
          <p:nvPr/>
        </p:nvSpPr>
        <p:spPr>
          <a:xfrm>
            <a:off x="4720073" y="1470865"/>
            <a:ext cx="1818044" cy="1488327"/>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隐状态编码和计算</a:t>
            </a:r>
          </a:p>
        </p:txBody>
      </p:sp>
      <p:sp>
        <p:nvSpPr>
          <p:cNvPr id="44" name="圆角矩形 43"/>
          <p:cNvSpPr/>
          <p:nvPr/>
        </p:nvSpPr>
        <p:spPr>
          <a:xfrm>
            <a:off x="9873024" y="1470865"/>
            <a:ext cx="1015334" cy="1488327"/>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预测</a:t>
            </a:r>
          </a:p>
        </p:txBody>
      </p:sp>
      <p:cxnSp>
        <p:nvCxnSpPr>
          <p:cNvPr id="46" name="直接箭头连接符 45"/>
          <p:cNvCxnSpPr/>
          <p:nvPr/>
        </p:nvCxnSpPr>
        <p:spPr>
          <a:xfrm>
            <a:off x="2249546" y="2215028"/>
            <a:ext cx="544195"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nvCxnSpPr>
        <p:spPr>
          <a:xfrm>
            <a:off x="4104123" y="2215028"/>
            <a:ext cx="544195"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a:off x="6609872" y="2215028"/>
            <a:ext cx="544195"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a:off x="9257075" y="2215028"/>
            <a:ext cx="544195"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1" name="圆角矩形 50"/>
          <p:cNvSpPr/>
          <p:nvPr>
            <p:custDataLst>
              <p:tags r:id="rId2"/>
            </p:custDataLst>
          </p:nvPr>
        </p:nvSpPr>
        <p:spPr>
          <a:xfrm>
            <a:off x="7296903" y="1470865"/>
            <a:ext cx="1818044" cy="1488327"/>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参数更新</a:t>
            </a:r>
            <a:endParaRPr lang="zh-CN" dirty="0"/>
          </a:p>
        </p:txBody>
      </p:sp>
      <p:sp>
        <p:nvSpPr>
          <p:cNvPr id="53" name="矩形 52"/>
          <p:cNvSpPr/>
          <p:nvPr/>
        </p:nvSpPr>
        <p:spPr>
          <a:xfrm>
            <a:off x="745349" y="3401627"/>
            <a:ext cx="2880851" cy="2207835"/>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b" anchorCtr="0" forceAA="0" compatLnSpc="1">
            <a:noAutofit/>
          </a:bodyPr>
          <a:lstStyle/>
          <a:p>
            <a:pPr algn="ctr" fontAlgn="base"/>
            <a:r>
              <a:rPr lang="zh-CN" altLang="en-US" dirty="0">
                <a:solidFill>
                  <a:schemeClr val="bg1"/>
                </a:solidFill>
                <a:latin typeface="思源黑体 CN Bold" panose="020B0800000000000000" charset="-122"/>
                <a:ea typeface="思源黑体 CN Bold" panose="020B0800000000000000" charset="-122"/>
                <a:cs typeface="+mn-ea"/>
                <a:sym typeface="+mn-lt"/>
              </a:rPr>
              <a:t>量子态编码和量子网络</a:t>
            </a:r>
          </a:p>
        </p:txBody>
      </p:sp>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707" y="3490207"/>
            <a:ext cx="2546167" cy="1719634"/>
          </a:xfrm>
          <a:prstGeom prst="rect">
            <a:avLst/>
          </a:prstGeom>
        </p:spPr>
      </p:pic>
      <p:cxnSp>
        <p:nvCxnSpPr>
          <p:cNvPr id="8" name="肘形连接符 7"/>
          <p:cNvCxnSpPr>
            <a:stCxn id="53" idx="3"/>
            <a:endCxn id="43" idx="2"/>
          </p:cNvCxnSpPr>
          <p:nvPr/>
        </p:nvCxnSpPr>
        <p:spPr>
          <a:xfrm flipV="1">
            <a:off x="3626200" y="2959192"/>
            <a:ext cx="2002895" cy="1546353"/>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9" name="文本框 68"/>
          <p:cNvSpPr txBox="1"/>
          <p:nvPr/>
        </p:nvSpPr>
        <p:spPr>
          <a:xfrm>
            <a:off x="3516356" y="6184244"/>
            <a:ext cx="2407434" cy="609398"/>
          </a:xfrm>
          <a:prstGeom prst="rect">
            <a:avLst/>
          </a:prstGeom>
          <a:noFill/>
        </p:spPr>
        <p:txBody>
          <a:bodyPr wrap="square" rtlCol="0">
            <a:spAutoFit/>
          </a:bodyPr>
          <a:lstStyle/>
          <a:p>
            <a:pPr algn="l">
              <a:lnSpc>
                <a:spcPct val="120000"/>
              </a:lnSpc>
              <a:spcBef>
                <a:spcPts val="0"/>
              </a:spcBef>
              <a:spcAft>
                <a:spcPts val="0"/>
              </a:spcAft>
            </a:pP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量子：O[</a:t>
            </a:r>
            <a:r>
              <a:rPr lang="en-US" altLang="zh-CN"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log(N)</a:t>
            </a: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a:t>
            </a:r>
          </a:p>
          <a:p>
            <a:pPr algn="l">
              <a:lnSpc>
                <a:spcPct val="120000"/>
              </a:lnSpc>
              <a:spcBef>
                <a:spcPts val="0"/>
              </a:spcBef>
              <a:spcAft>
                <a:spcPts val="0"/>
              </a:spcAft>
            </a:pP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经典：O[</a:t>
            </a:r>
            <a:r>
              <a:rPr lang="en-US" altLang="zh-CN"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N</a:t>
            </a: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a:t>
            </a:r>
          </a:p>
        </p:txBody>
      </p:sp>
      <p:sp>
        <p:nvSpPr>
          <p:cNvPr id="70" name="椭圆 69"/>
          <p:cNvSpPr/>
          <p:nvPr/>
        </p:nvSpPr>
        <p:spPr>
          <a:xfrm>
            <a:off x="3455396" y="6320769"/>
            <a:ext cx="76200" cy="76200"/>
          </a:xfrm>
          <a:prstGeom prst="ellipse">
            <a:avLst/>
          </a:prstGeom>
          <a:noFill/>
          <a:ln w="12700" cmpd="sng">
            <a:solidFill>
              <a:srgbClr val="00F7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71" name="椭圆 70"/>
          <p:cNvSpPr/>
          <p:nvPr/>
        </p:nvSpPr>
        <p:spPr>
          <a:xfrm>
            <a:off x="3455396" y="6591914"/>
            <a:ext cx="76200" cy="76200"/>
          </a:xfrm>
          <a:prstGeom prst="ellipse">
            <a:avLst/>
          </a:prstGeom>
          <a:noFill/>
          <a:ln w="12700" cmpd="sng">
            <a:solidFill>
              <a:srgbClr val="00F7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72" name="矩形 71"/>
          <p:cNvSpPr/>
          <p:nvPr/>
        </p:nvSpPr>
        <p:spPr>
          <a:xfrm>
            <a:off x="3315061" y="5824834"/>
            <a:ext cx="180049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E8F4"/>
                </a:solidFill>
                <a:effectLst/>
                <a:uLnTx/>
                <a:uFillTx/>
                <a:latin typeface="思源黑体 CN Bold" panose="020B0800000000000000" charset="-122"/>
                <a:ea typeface="思源黑体 CN Bold" panose="020B0800000000000000" charset="-122"/>
                <a:cs typeface="+mn-ea"/>
                <a:sym typeface="+mn-lt"/>
              </a:rPr>
              <a:t>参数规模复杂度</a:t>
            </a:r>
          </a:p>
        </p:txBody>
      </p:sp>
      <p:pic>
        <p:nvPicPr>
          <p:cNvPr id="4" name="图片 3"/>
          <p:cNvPicPr>
            <a:picLocks noChangeAspect="1"/>
          </p:cNvPicPr>
          <p:nvPr/>
        </p:nvPicPr>
        <p:blipFill>
          <a:blip r:embed="rId7"/>
          <a:stretch>
            <a:fillRect/>
          </a:stretch>
        </p:blipFill>
        <p:spPr>
          <a:xfrm>
            <a:off x="5706099" y="3599444"/>
            <a:ext cx="6400700" cy="2584800"/>
          </a:xfrm>
          <a:prstGeom prst="rect">
            <a:avLst/>
          </a:prstGeom>
        </p:spPr>
      </p:pic>
    </p:spTree>
    <p:extLst>
      <p:ext uri="{BB962C8B-B14F-4D97-AF65-F5344CB8AC3E}">
        <p14:creationId xmlns:p14="http://schemas.microsoft.com/office/powerpoint/2010/main" val="1835510642"/>
      </p:ext>
    </p:extLst>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73"/>
            </a:gs>
            <a:gs pos="100000">
              <a:srgbClr val="000028"/>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任意多边形: 形状 20"/>
          <p:cNvSpPr/>
          <p:nvPr/>
        </p:nvSpPr>
        <p:spPr>
          <a:xfrm>
            <a:off x="5767705" y="1070610"/>
            <a:ext cx="3767455" cy="542925"/>
          </a:xfrm>
          <a:custGeom>
            <a:avLst/>
            <a:gdLst>
              <a:gd name="connsiteX0" fmla="*/ 622247 w 8963760"/>
              <a:gd name="connsiteY0" fmla="*/ 0 h 1404938"/>
              <a:gd name="connsiteX1" fmla="*/ 8963760 w 8963760"/>
              <a:gd name="connsiteY1" fmla="*/ 0 h 1404938"/>
              <a:gd name="connsiteX2" fmla="*/ 8341513 w 8963760"/>
              <a:gd name="connsiteY2" fmla="*/ 1404938 h 1404938"/>
              <a:gd name="connsiteX3" fmla="*/ 0 w 8963760"/>
              <a:gd name="connsiteY3" fmla="*/ 1404938 h 1404938"/>
            </a:gdLst>
            <a:ahLst/>
            <a:cxnLst>
              <a:cxn ang="0">
                <a:pos x="connsiteX0" y="connsiteY0"/>
              </a:cxn>
              <a:cxn ang="0">
                <a:pos x="connsiteX1" y="connsiteY1"/>
              </a:cxn>
              <a:cxn ang="0">
                <a:pos x="connsiteX2" y="connsiteY2"/>
              </a:cxn>
              <a:cxn ang="0">
                <a:pos x="connsiteX3" y="connsiteY3"/>
              </a:cxn>
            </a:cxnLst>
            <a:rect l="l" t="t" r="r" b="b"/>
            <a:pathLst>
              <a:path w="8963760" h="1404938">
                <a:moveTo>
                  <a:pt x="622247" y="0"/>
                </a:moveTo>
                <a:lnTo>
                  <a:pt x="8963760" y="0"/>
                </a:lnTo>
                <a:lnTo>
                  <a:pt x="8341513" y="1404938"/>
                </a:lnTo>
                <a:lnTo>
                  <a:pt x="0" y="1404938"/>
                </a:lnTo>
                <a:close/>
              </a:path>
            </a:pathLst>
          </a:custGeom>
          <a:gradFill>
            <a:gsLst>
              <a:gs pos="9000">
                <a:srgbClr val="16F7BC">
                  <a:alpha val="0"/>
                </a:srgbClr>
              </a:gs>
              <a:gs pos="100000">
                <a:srgbClr val="00F7FF">
                  <a:alpha val="32000"/>
                </a:srgbClr>
              </a:gs>
            </a:gsLst>
            <a:lin ang="5400000" scaled="1"/>
          </a:gradFill>
          <a:ln w="9525" cap="flat" cmpd="sng" algn="ctr">
            <a:gradFill>
              <a:gsLst>
                <a:gs pos="9000">
                  <a:srgbClr val="16F7BC">
                    <a:alpha val="0"/>
                  </a:srgbClr>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fontAlgn="base">
              <a:spcBef>
                <a:spcPct val="0"/>
              </a:spcBef>
              <a:spcAft>
                <a:spcPct val="0"/>
              </a:spcAft>
            </a:pPr>
            <a:endParaRPr lang="zh-CN" altLang="en-US" sz="1100" b="1" kern="0">
              <a:solidFill>
                <a:prstClr val="black"/>
              </a:solidFill>
              <a:cs typeface="+mn-ea"/>
              <a:sym typeface="+mn-lt"/>
            </a:endParaRPr>
          </a:p>
        </p:txBody>
      </p:sp>
      <p:sp>
        <p:nvSpPr>
          <p:cNvPr id="5" name="椭圆 4"/>
          <p:cNvSpPr/>
          <p:nvPr/>
        </p:nvSpPr>
        <p:spPr>
          <a:xfrm>
            <a:off x="4917440" y="1198880"/>
            <a:ext cx="405130" cy="405130"/>
          </a:xfrm>
          <a:prstGeom prst="ellipse">
            <a:avLst/>
          </a:prstGeom>
          <a:gradFill>
            <a:gsLst>
              <a:gs pos="9000">
                <a:srgbClr val="16F7BC">
                  <a:alpha val="0"/>
                </a:srgbClr>
              </a:gs>
              <a:gs pos="100000">
                <a:srgbClr val="00F7FF">
                  <a:alpha val="32000"/>
                </a:srgbClr>
              </a:gs>
            </a:gsLst>
            <a:lin ang="5400000" scaled="1"/>
          </a:gradFill>
          <a:ln w="9525" cap="flat" cmpd="sng" algn="ctr">
            <a:gradFill>
              <a:gsLst>
                <a:gs pos="9000">
                  <a:srgbClr val="16F7BC">
                    <a:alpha val="0"/>
                  </a:srgbClr>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fontAlgn="base">
              <a:spcBef>
                <a:spcPct val="0"/>
              </a:spcBef>
              <a:spcAft>
                <a:spcPct val="0"/>
              </a:spcAft>
            </a:pPr>
            <a:endParaRPr lang="zh-CN" altLang="en-US" sz="1100" b="1" kern="0">
              <a:solidFill>
                <a:prstClr val="black"/>
              </a:solidFill>
              <a:cs typeface="+mn-ea"/>
              <a:sym typeface="+mn-lt"/>
            </a:endParaRPr>
          </a:p>
        </p:txBody>
      </p:sp>
      <p:sp>
        <p:nvSpPr>
          <p:cNvPr id="33" name="椭圆 32"/>
          <p:cNvSpPr/>
          <p:nvPr/>
        </p:nvSpPr>
        <p:spPr>
          <a:xfrm>
            <a:off x="5008880" y="1282065"/>
            <a:ext cx="238125" cy="238125"/>
          </a:xfrm>
          <a:prstGeom prst="ellipse">
            <a:avLst/>
          </a:prstGeom>
          <a:gradFill>
            <a:gsLst>
              <a:gs pos="9000">
                <a:srgbClr val="16F7BC">
                  <a:alpha val="0"/>
                </a:srgbClr>
              </a:gs>
              <a:gs pos="100000">
                <a:srgbClr val="00F7FF">
                  <a:alpha val="32000"/>
                </a:srgbClr>
              </a:gs>
            </a:gsLst>
            <a:lin ang="5400000" scaled="1"/>
          </a:gradFill>
          <a:ln w="9525" cap="flat" cmpd="sng" algn="ctr">
            <a:gradFill>
              <a:gsLst>
                <a:gs pos="9000">
                  <a:srgbClr val="16F7BC">
                    <a:alpha val="0"/>
                  </a:srgbClr>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fontAlgn="base">
              <a:spcBef>
                <a:spcPct val="0"/>
              </a:spcBef>
              <a:spcAft>
                <a:spcPct val="0"/>
              </a:spcAft>
            </a:pPr>
            <a:endParaRPr lang="zh-CN" altLang="en-US" sz="1100" b="1" kern="0">
              <a:solidFill>
                <a:prstClr val="black"/>
              </a:solidFill>
              <a:cs typeface="+mn-ea"/>
              <a:sym typeface="+mn-lt"/>
            </a:endParaRPr>
          </a:p>
        </p:txBody>
      </p:sp>
      <p:sp>
        <p:nvSpPr>
          <p:cNvPr id="14" name="矩形 13"/>
          <p:cNvSpPr/>
          <p:nvPr/>
        </p:nvSpPr>
        <p:spPr>
          <a:xfrm>
            <a:off x="6127114" y="1181100"/>
            <a:ext cx="3095543" cy="400110"/>
          </a:xfrm>
          <a:prstGeom prst="rect">
            <a:avLst/>
          </a:prstGeom>
        </p:spPr>
        <p:txBody>
          <a:bodyPr wrap="square">
            <a:spAutoFit/>
          </a:bodyPr>
          <a:lstStyle/>
          <a:p>
            <a:r>
              <a:rPr lang="zh-CN" altLang="en-US" sz="2000" b="1" dirty="0">
                <a:solidFill>
                  <a:schemeClr val="bg1"/>
                </a:solidFill>
                <a:latin typeface="思源黑体 CN Bold" panose="020B0800000000000000" charset="-122"/>
                <a:ea typeface="思源黑体 CN Bold" panose="020B0800000000000000" charset="-122"/>
                <a:cs typeface="思源黑体 CN Bold" panose="020B0800000000000000" charset="-122"/>
              </a:rPr>
              <a:t>新型计算范式</a:t>
            </a:r>
            <a:r>
              <a:rPr lang="en-US" altLang="zh-CN" sz="2000" b="1" dirty="0">
                <a:solidFill>
                  <a:schemeClr val="bg1"/>
                </a:solidFill>
                <a:latin typeface="思源黑体 CN Bold" panose="020B0800000000000000" charset="-122"/>
                <a:ea typeface="思源黑体 CN Bold" panose="020B0800000000000000" charset="-122"/>
                <a:cs typeface="思源黑体 CN Bold" panose="020B0800000000000000" charset="-122"/>
              </a:rPr>
              <a:t>—</a:t>
            </a:r>
            <a:r>
              <a:rPr lang="zh-CN" altLang="en-US" sz="2000" b="1" dirty="0">
                <a:solidFill>
                  <a:schemeClr val="bg1"/>
                </a:solidFill>
                <a:latin typeface="思源黑体 CN Bold" panose="020B0800000000000000" charset="-122"/>
                <a:ea typeface="思源黑体 CN Bold" panose="020B0800000000000000" charset="-122"/>
                <a:cs typeface="思源黑体 CN Bold" panose="020B0800000000000000" charset="-122"/>
              </a:rPr>
              <a:t>量子计算</a:t>
            </a:r>
          </a:p>
        </p:txBody>
      </p:sp>
      <p:grpSp>
        <p:nvGrpSpPr>
          <p:cNvPr id="44" name="组合 43"/>
          <p:cNvGrpSpPr/>
          <p:nvPr/>
        </p:nvGrpSpPr>
        <p:grpSpPr>
          <a:xfrm>
            <a:off x="5420360" y="2508250"/>
            <a:ext cx="4617720" cy="542925"/>
            <a:chOff x="7808" y="3359"/>
            <a:chExt cx="7272" cy="855"/>
          </a:xfrm>
        </p:grpSpPr>
        <p:sp>
          <p:nvSpPr>
            <p:cNvPr id="30" name="椭圆 29"/>
            <p:cNvSpPr/>
            <p:nvPr/>
          </p:nvSpPr>
          <p:spPr>
            <a:xfrm>
              <a:off x="7808" y="3517"/>
              <a:ext cx="638" cy="638"/>
            </a:xfrm>
            <a:prstGeom prst="ellipse">
              <a:avLst/>
            </a:prstGeom>
            <a:gradFill>
              <a:gsLst>
                <a:gs pos="9000">
                  <a:srgbClr val="16F7BC">
                    <a:alpha val="0"/>
                  </a:srgbClr>
                </a:gs>
                <a:gs pos="100000">
                  <a:srgbClr val="00F7FF">
                    <a:alpha val="32000"/>
                  </a:srgbClr>
                </a:gs>
              </a:gsLst>
              <a:lin ang="5400000" scaled="1"/>
            </a:gradFill>
            <a:ln w="9525" cap="flat" cmpd="sng" algn="ctr">
              <a:gradFill>
                <a:gsLst>
                  <a:gs pos="9000">
                    <a:srgbClr val="16F7BC">
                      <a:alpha val="0"/>
                    </a:srgbClr>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fontAlgn="base">
                <a:spcBef>
                  <a:spcPct val="0"/>
                </a:spcBef>
                <a:spcAft>
                  <a:spcPct val="0"/>
                </a:spcAft>
              </a:pPr>
              <a:endParaRPr lang="zh-CN" altLang="en-US" sz="1100" b="1" kern="0">
                <a:solidFill>
                  <a:prstClr val="black"/>
                </a:solidFill>
                <a:cs typeface="+mn-ea"/>
                <a:sym typeface="+mn-lt"/>
              </a:endParaRPr>
            </a:p>
          </p:txBody>
        </p:sp>
        <p:sp>
          <p:nvSpPr>
            <p:cNvPr id="34" name="椭圆 33"/>
            <p:cNvSpPr/>
            <p:nvPr/>
          </p:nvSpPr>
          <p:spPr>
            <a:xfrm>
              <a:off x="7952" y="3649"/>
              <a:ext cx="375" cy="375"/>
            </a:xfrm>
            <a:prstGeom prst="ellipse">
              <a:avLst/>
            </a:prstGeom>
            <a:gradFill>
              <a:gsLst>
                <a:gs pos="9000">
                  <a:srgbClr val="16F7BC">
                    <a:alpha val="0"/>
                  </a:srgbClr>
                </a:gs>
                <a:gs pos="100000">
                  <a:srgbClr val="00F7FF">
                    <a:alpha val="32000"/>
                  </a:srgbClr>
                </a:gs>
              </a:gsLst>
              <a:lin ang="5400000" scaled="1"/>
            </a:gradFill>
            <a:ln w="9525" cap="flat" cmpd="sng" algn="ctr">
              <a:gradFill>
                <a:gsLst>
                  <a:gs pos="9000">
                    <a:srgbClr val="16F7BC">
                      <a:alpha val="0"/>
                    </a:srgbClr>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fontAlgn="base">
                <a:spcBef>
                  <a:spcPct val="0"/>
                </a:spcBef>
                <a:spcAft>
                  <a:spcPct val="0"/>
                </a:spcAft>
              </a:pPr>
              <a:endParaRPr lang="zh-CN" altLang="en-US" sz="1100" b="1" kern="0">
                <a:solidFill>
                  <a:prstClr val="black"/>
                </a:solidFill>
                <a:cs typeface="+mn-ea"/>
                <a:sym typeface="+mn-lt"/>
              </a:endParaRPr>
            </a:p>
          </p:txBody>
        </p:sp>
        <p:sp>
          <p:nvSpPr>
            <p:cNvPr id="18" name="任意多边形: 形状 20"/>
            <p:cNvSpPr/>
            <p:nvPr/>
          </p:nvSpPr>
          <p:spPr>
            <a:xfrm>
              <a:off x="9147" y="3359"/>
              <a:ext cx="5933" cy="855"/>
            </a:xfrm>
            <a:custGeom>
              <a:avLst/>
              <a:gdLst>
                <a:gd name="connsiteX0" fmla="*/ 622247 w 8963760"/>
                <a:gd name="connsiteY0" fmla="*/ 0 h 1404938"/>
                <a:gd name="connsiteX1" fmla="*/ 8963760 w 8963760"/>
                <a:gd name="connsiteY1" fmla="*/ 0 h 1404938"/>
                <a:gd name="connsiteX2" fmla="*/ 8341513 w 8963760"/>
                <a:gd name="connsiteY2" fmla="*/ 1404938 h 1404938"/>
                <a:gd name="connsiteX3" fmla="*/ 0 w 8963760"/>
                <a:gd name="connsiteY3" fmla="*/ 1404938 h 1404938"/>
              </a:gdLst>
              <a:ahLst/>
              <a:cxnLst>
                <a:cxn ang="0">
                  <a:pos x="connsiteX0" y="connsiteY0"/>
                </a:cxn>
                <a:cxn ang="0">
                  <a:pos x="connsiteX1" y="connsiteY1"/>
                </a:cxn>
                <a:cxn ang="0">
                  <a:pos x="connsiteX2" y="connsiteY2"/>
                </a:cxn>
                <a:cxn ang="0">
                  <a:pos x="connsiteX3" y="connsiteY3"/>
                </a:cxn>
              </a:cxnLst>
              <a:rect l="l" t="t" r="r" b="b"/>
              <a:pathLst>
                <a:path w="8963760" h="1404938">
                  <a:moveTo>
                    <a:pt x="622247" y="0"/>
                  </a:moveTo>
                  <a:lnTo>
                    <a:pt x="8963760" y="0"/>
                  </a:lnTo>
                  <a:lnTo>
                    <a:pt x="8341513" y="1404938"/>
                  </a:lnTo>
                  <a:lnTo>
                    <a:pt x="0" y="1404938"/>
                  </a:lnTo>
                  <a:close/>
                </a:path>
              </a:pathLst>
            </a:custGeom>
            <a:gradFill>
              <a:gsLst>
                <a:gs pos="9000">
                  <a:srgbClr val="16F7BC">
                    <a:alpha val="0"/>
                  </a:srgbClr>
                </a:gs>
                <a:gs pos="100000">
                  <a:srgbClr val="00F7FF">
                    <a:alpha val="32000"/>
                  </a:srgbClr>
                </a:gs>
              </a:gsLst>
              <a:lin ang="5400000" scaled="1"/>
            </a:gradFill>
            <a:ln w="9525" cap="flat" cmpd="sng" algn="ctr">
              <a:gradFill>
                <a:gsLst>
                  <a:gs pos="9000">
                    <a:srgbClr val="16F7BC">
                      <a:alpha val="0"/>
                    </a:srgbClr>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fontAlgn="base">
                <a:spcBef>
                  <a:spcPct val="0"/>
                </a:spcBef>
                <a:spcAft>
                  <a:spcPct val="0"/>
                </a:spcAft>
              </a:pPr>
              <a:endParaRPr lang="zh-CN" altLang="en-US" sz="1100" b="1" kern="0">
                <a:solidFill>
                  <a:prstClr val="black"/>
                </a:solidFill>
                <a:cs typeface="+mn-ea"/>
                <a:sym typeface="+mn-lt"/>
              </a:endParaRPr>
            </a:p>
          </p:txBody>
        </p:sp>
        <p:sp>
          <p:nvSpPr>
            <p:cNvPr id="22" name="矩形 21"/>
            <p:cNvSpPr/>
            <p:nvPr/>
          </p:nvSpPr>
          <p:spPr>
            <a:xfrm>
              <a:off x="9713" y="3533"/>
              <a:ext cx="4944" cy="630"/>
            </a:xfrm>
            <a:prstGeom prst="rect">
              <a:avLst/>
            </a:prstGeom>
          </p:spPr>
          <p:txBody>
            <a:bodyPr wrap="square">
              <a:spAutoFit/>
            </a:bodyPr>
            <a:lstStyle/>
            <a:p>
              <a:r>
                <a:rPr lang="zh-CN" altLang="en-US" sz="2000" b="1" dirty="0">
                  <a:solidFill>
                    <a:schemeClr val="bg1"/>
                  </a:solidFill>
                  <a:latin typeface="思源黑体 CN Bold" panose="020B0800000000000000" charset="-122"/>
                  <a:ea typeface="思源黑体 CN Bold" panose="020B0800000000000000" charset="-122"/>
                  <a:cs typeface="思源黑体 CN Bold" panose="020B0800000000000000" charset="-122"/>
                </a:rPr>
                <a:t>技术研究和产业发展现状</a:t>
              </a:r>
              <a:endParaRPr sz="2000" b="1" dirty="0">
                <a:solidFill>
                  <a:schemeClr val="bg1"/>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46" name="组合 45"/>
          <p:cNvGrpSpPr/>
          <p:nvPr/>
        </p:nvGrpSpPr>
        <p:grpSpPr>
          <a:xfrm>
            <a:off x="5420360" y="3873500"/>
            <a:ext cx="4885690" cy="542925"/>
            <a:chOff x="5975" y="6621"/>
            <a:chExt cx="7694" cy="855"/>
          </a:xfrm>
        </p:grpSpPr>
        <p:sp>
          <p:nvSpPr>
            <p:cNvPr id="32" name="椭圆 31"/>
            <p:cNvSpPr/>
            <p:nvPr/>
          </p:nvSpPr>
          <p:spPr>
            <a:xfrm>
              <a:off x="5975" y="6776"/>
              <a:ext cx="638" cy="638"/>
            </a:xfrm>
            <a:prstGeom prst="ellipse">
              <a:avLst/>
            </a:prstGeom>
            <a:gradFill>
              <a:gsLst>
                <a:gs pos="9000">
                  <a:srgbClr val="16F7BC">
                    <a:alpha val="0"/>
                  </a:srgbClr>
                </a:gs>
                <a:gs pos="100000">
                  <a:srgbClr val="00F7FF">
                    <a:alpha val="32000"/>
                  </a:srgbClr>
                </a:gs>
              </a:gsLst>
              <a:lin ang="5400000" scaled="1"/>
            </a:gradFill>
            <a:ln w="9525" cap="flat" cmpd="sng" algn="ctr">
              <a:gradFill>
                <a:gsLst>
                  <a:gs pos="9000">
                    <a:srgbClr val="16F7BC">
                      <a:alpha val="0"/>
                    </a:srgbClr>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fontAlgn="base">
                <a:spcBef>
                  <a:spcPct val="0"/>
                </a:spcBef>
                <a:spcAft>
                  <a:spcPct val="0"/>
                </a:spcAft>
              </a:pPr>
              <a:endParaRPr lang="zh-CN" altLang="en-US" sz="1100" b="1" kern="0">
                <a:solidFill>
                  <a:prstClr val="black"/>
                </a:solidFill>
                <a:cs typeface="+mn-ea"/>
                <a:sym typeface="+mn-lt"/>
              </a:endParaRPr>
            </a:p>
          </p:txBody>
        </p:sp>
        <p:sp>
          <p:nvSpPr>
            <p:cNvPr id="36" name="椭圆 35"/>
            <p:cNvSpPr/>
            <p:nvPr/>
          </p:nvSpPr>
          <p:spPr>
            <a:xfrm>
              <a:off x="6119" y="6908"/>
              <a:ext cx="375" cy="375"/>
            </a:xfrm>
            <a:prstGeom prst="ellipse">
              <a:avLst/>
            </a:prstGeom>
            <a:gradFill>
              <a:gsLst>
                <a:gs pos="9000">
                  <a:srgbClr val="16F7BC">
                    <a:alpha val="0"/>
                  </a:srgbClr>
                </a:gs>
                <a:gs pos="100000">
                  <a:srgbClr val="00F7FF">
                    <a:alpha val="32000"/>
                  </a:srgbClr>
                </a:gs>
              </a:gsLst>
              <a:lin ang="5400000" scaled="1"/>
            </a:gradFill>
            <a:ln w="9525" cap="flat" cmpd="sng" algn="ctr">
              <a:gradFill>
                <a:gsLst>
                  <a:gs pos="9000">
                    <a:srgbClr val="16F7BC">
                      <a:alpha val="0"/>
                    </a:srgbClr>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fontAlgn="base">
                <a:spcBef>
                  <a:spcPct val="0"/>
                </a:spcBef>
                <a:spcAft>
                  <a:spcPct val="0"/>
                </a:spcAft>
              </a:pPr>
              <a:endParaRPr lang="zh-CN" altLang="en-US" sz="1100" b="1" kern="0">
                <a:solidFill>
                  <a:prstClr val="black"/>
                </a:solidFill>
                <a:cs typeface="+mn-ea"/>
                <a:sym typeface="+mn-lt"/>
              </a:endParaRPr>
            </a:p>
          </p:txBody>
        </p:sp>
        <p:sp>
          <p:nvSpPr>
            <p:cNvPr id="37" name="任意多边形: 形状 20"/>
            <p:cNvSpPr/>
            <p:nvPr/>
          </p:nvSpPr>
          <p:spPr>
            <a:xfrm>
              <a:off x="7314" y="6621"/>
              <a:ext cx="6355" cy="855"/>
            </a:xfrm>
            <a:custGeom>
              <a:avLst/>
              <a:gdLst>
                <a:gd name="connsiteX0" fmla="*/ 622247 w 8963760"/>
                <a:gd name="connsiteY0" fmla="*/ 0 h 1404938"/>
                <a:gd name="connsiteX1" fmla="*/ 8963760 w 8963760"/>
                <a:gd name="connsiteY1" fmla="*/ 0 h 1404938"/>
                <a:gd name="connsiteX2" fmla="*/ 8341513 w 8963760"/>
                <a:gd name="connsiteY2" fmla="*/ 1404938 h 1404938"/>
                <a:gd name="connsiteX3" fmla="*/ 0 w 8963760"/>
                <a:gd name="connsiteY3" fmla="*/ 1404938 h 1404938"/>
              </a:gdLst>
              <a:ahLst/>
              <a:cxnLst>
                <a:cxn ang="0">
                  <a:pos x="connsiteX0" y="connsiteY0"/>
                </a:cxn>
                <a:cxn ang="0">
                  <a:pos x="connsiteX1" y="connsiteY1"/>
                </a:cxn>
                <a:cxn ang="0">
                  <a:pos x="connsiteX2" y="connsiteY2"/>
                </a:cxn>
                <a:cxn ang="0">
                  <a:pos x="connsiteX3" y="connsiteY3"/>
                </a:cxn>
              </a:cxnLst>
              <a:rect l="l" t="t" r="r" b="b"/>
              <a:pathLst>
                <a:path w="8963760" h="1404938">
                  <a:moveTo>
                    <a:pt x="622247" y="0"/>
                  </a:moveTo>
                  <a:lnTo>
                    <a:pt x="8963760" y="0"/>
                  </a:lnTo>
                  <a:lnTo>
                    <a:pt x="8341513" y="1404938"/>
                  </a:lnTo>
                  <a:lnTo>
                    <a:pt x="0" y="1404938"/>
                  </a:lnTo>
                  <a:close/>
                </a:path>
              </a:pathLst>
            </a:custGeom>
            <a:gradFill>
              <a:gsLst>
                <a:gs pos="9000">
                  <a:srgbClr val="16F7BC">
                    <a:alpha val="0"/>
                  </a:srgbClr>
                </a:gs>
                <a:gs pos="100000">
                  <a:srgbClr val="00F7FF">
                    <a:alpha val="32000"/>
                  </a:srgbClr>
                </a:gs>
              </a:gsLst>
              <a:lin ang="5400000" scaled="1"/>
            </a:gradFill>
            <a:ln w="9525" cap="flat" cmpd="sng" algn="ctr">
              <a:gradFill>
                <a:gsLst>
                  <a:gs pos="9000">
                    <a:srgbClr val="16F7BC">
                      <a:alpha val="0"/>
                    </a:srgbClr>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fontAlgn="base">
                <a:spcBef>
                  <a:spcPct val="0"/>
                </a:spcBef>
                <a:spcAft>
                  <a:spcPct val="0"/>
                </a:spcAft>
              </a:pPr>
              <a:endParaRPr lang="zh-CN" altLang="en-US" sz="1100" b="1" kern="0">
                <a:solidFill>
                  <a:prstClr val="black"/>
                </a:solidFill>
                <a:cs typeface="+mn-ea"/>
                <a:sym typeface="+mn-lt"/>
              </a:endParaRPr>
            </a:p>
          </p:txBody>
        </p:sp>
        <p:sp>
          <p:nvSpPr>
            <p:cNvPr id="38" name="矩形 37"/>
            <p:cNvSpPr/>
            <p:nvPr/>
          </p:nvSpPr>
          <p:spPr>
            <a:xfrm>
              <a:off x="7846" y="6795"/>
              <a:ext cx="5653" cy="630"/>
            </a:xfrm>
            <a:prstGeom prst="rect">
              <a:avLst/>
            </a:prstGeom>
          </p:spPr>
          <p:txBody>
            <a:bodyPr wrap="square">
              <a:spAutoFit/>
            </a:bodyPr>
            <a:lstStyle/>
            <a:p>
              <a:r>
                <a:rPr lang="zh-CN" altLang="en-US" sz="2000" b="1" dirty="0">
                  <a:solidFill>
                    <a:schemeClr val="bg1"/>
                  </a:solidFill>
                  <a:latin typeface="思源黑体 CN Bold" panose="020B0800000000000000" charset="-122"/>
                  <a:ea typeface="思源黑体 CN Bold" panose="020B0800000000000000" charset="-122"/>
                  <a:cs typeface="思源黑体 CN Bold" panose="020B0800000000000000" charset="-122"/>
                </a:rPr>
                <a:t>量子计算在机器学习中的应用</a:t>
              </a:r>
              <a:endParaRPr sz="2000" b="1" dirty="0">
                <a:solidFill>
                  <a:schemeClr val="bg1"/>
                </a:solidFill>
                <a:latin typeface="思源黑体 CN Bold" panose="020B0800000000000000" charset="-122"/>
                <a:ea typeface="思源黑体 CN Bold" panose="020B0800000000000000" charset="-122"/>
                <a:cs typeface="思源黑体 CN Bold" panose="020B0800000000000000" charset="-122"/>
              </a:endParaRPr>
            </a:p>
          </p:txBody>
        </p:sp>
      </p:grpSp>
      <p:grpSp>
        <p:nvGrpSpPr>
          <p:cNvPr id="47" name="组合 46"/>
          <p:cNvGrpSpPr/>
          <p:nvPr/>
        </p:nvGrpSpPr>
        <p:grpSpPr>
          <a:xfrm>
            <a:off x="4917440" y="5238750"/>
            <a:ext cx="4625340" cy="542290"/>
            <a:chOff x="5126" y="8250"/>
            <a:chExt cx="7284" cy="854"/>
          </a:xfrm>
        </p:grpSpPr>
        <p:sp>
          <p:nvSpPr>
            <p:cNvPr id="12" name="椭圆 11"/>
            <p:cNvSpPr/>
            <p:nvPr/>
          </p:nvSpPr>
          <p:spPr>
            <a:xfrm>
              <a:off x="5126" y="8374"/>
              <a:ext cx="638" cy="638"/>
            </a:xfrm>
            <a:prstGeom prst="ellipse">
              <a:avLst/>
            </a:prstGeom>
            <a:gradFill>
              <a:gsLst>
                <a:gs pos="9000">
                  <a:srgbClr val="16F7BC">
                    <a:alpha val="0"/>
                  </a:srgbClr>
                </a:gs>
                <a:gs pos="100000">
                  <a:srgbClr val="00F7FF">
                    <a:alpha val="32000"/>
                  </a:srgbClr>
                </a:gs>
              </a:gsLst>
              <a:lin ang="5400000" scaled="1"/>
            </a:gradFill>
            <a:ln w="9525" cap="flat" cmpd="sng" algn="ctr">
              <a:gradFill>
                <a:gsLst>
                  <a:gs pos="9000">
                    <a:srgbClr val="16F7BC">
                      <a:alpha val="0"/>
                    </a:srgbClr>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fontAlgn="base">
                <a:spcBef>
                  <a:spcPct val="0"/>
                </a:spcBef>
                <a:spcAft>
                  <a:spcPct val="0"/>
                </a:spcAft>
              </a:pPr>
              <a:endParaRPr lang="zh-CN" altLang="en-US" sz="1100" b="1" kern="0">
                <a:solidFill>
                  <a:prstClr val="black"/>
                </a:solidFill>
                <a:cs typeface="+mn-ea"/>
                <a:sym typeface="+mn-lt"/>
              </a:endParaRPr>
            </a:p>
          </p:txBody>
        </p:sp>
        <p:sp>
          <p:nvSpPr>
            <p:cNvPr id="13" name="椭圆 12"/>
            <p:cNvSpPr/>
            <p:nvPr/>
          </p:nvSpPr>
          <p:spPr>
            <a:xfrm>
              <a:off x="5270" y="8506"/>
              <a:ext cx="375" cy="375"/>
            </a:xfrm>
            <a:prstGeom prst="ellipse">
              <a:avLst/>
            </a:prstGeom>
            <a:gradFill>
              <a:gsLst>
                <a:gs pos="9000">
                  <a:srgbClr val="16F7BC">
                    <a:alpha val="0"/>
                  </a:srgbClr>
                </a:gs>
                <a:gs pos="100000">
                  <a:srgbClr val="00F7FF">
                    <a:alpha val="32000"/>
                  </a:srgbClr>
                </a:gs>
              </a:gsLst>
              <a:lin ang="5400000" scaled="1"/>
            </a:gradFill>
            <a:ln w="9525" cap="flat" cmpd="sng" algn="ctr">
              <a:gradFill>
                <a:gsLst>
                  <a:gs pos="9000">
                    <a:srgbClr val="16F7BC">
                      <a:alpha val="0"/>
                    </a:srgbClr>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fontAlgn="base">
                <a:spcBef>
                  <a:spcPct val="0"/>
                </a:spcBef>
                <a:spcAft>
                  <a:spcPct val="0"/>
                </a:spcAft>
              </a:pPr>
              <a:endParaRPr lang="zh-CN" altLang="en-US" sz="1100" b="1" kern="0">
                <a:solidFill>
                  <a:prstClr val="black"/>
                </a:solidFill>
                <a:cs typeface="+mn-ea"/>
                <a:sym typeface="+mn-lt"/>
              </a:endParaRPr>
            </a:p>
          </p:txBody>
        </p:sp>
        <p:sp>
          <p:nvSpPr>
            <p:cNvPr id="39" name="任意多边形: 形状 20"/>
            <p:cNvSpPr/>
            <p:nvPr/>
          </p:nvSpPr>
          <p:spPr>
            <a:xfrm>
              <a:off x="6478" y="8250"/>
              <a:ext cx="5933" cy="855"/>
            </a:xfrm>
            <a:custGeom>
              <a:avLst/>
              <a:gdLst>
                <a:gd name="connsiteX0" fmla="*/ 622247 w 8963760"/>
                <a:gd name="connsiteY0" fmla="*/ 0 h 1404938"/>
                <a:gd name="connsiteX1" fmla="*/ 8963760 w 8963760"/>
                <a:gd name="connsiteY1" fmla="*/ 0 h 1404938"/>
                <a:gd name="connsiteX2" fmla="*/ 8341513 w 8963760"/>
                <a:gd name="connsiteY2" fmla="*/ 1404938 h 1404938"/>
                <a:gd name="connsiteX3" fmla="*/ 0 w 8963760"/>
                <a:gd name="connsiteY3" fmla="*/ 1404938 h 1404938"/>
              </a:gdLst>
              <a:ahLst/>
              <a:cxnLst>
                <a:cxn ang="0">
                  <a:pos x="connsiteX0" y="connsiteY0"/>
                </a:cxn>
                <a:cxn ang="0">
                  <a:pos x="connsiteX1" y="connsiteY1"/>
                </a:cxn>
                <a:cxn ang="0">
                  <a:pos x="connsiteX2" y="connsiteY2"/>
                </a:cxn>
                <a:cxn ang="0">
                  <a:pos x="connsiteX3" y="connsiteY3"/>
                </a:cxn>
              </a:cxnLst>
              <a:rect l="l" t="t" r="r" b="b"/>
              <a:pathLst>
                <a:path w="8963760" h="1404938">
                  <a:moveTo>
                    <a:pt x="622247" y="0"/>
                  </a:moveTo>
                  <a:lnTo>
                    <a:pt x="8963760" y="0"/>
                  </a:lnTo>
                  <a:lnTo>
                    <a:pt x="8341513" y="1404938"/>
                  </a:lnTo>
                  <a:lnTo>
                    <a:pt x="0" y="1404938"/>
                  </a:lnTo>
                  <a:close/>
                </a:path>
              </a:pathLst>
            </a:custGeom>
            <a:gradFill>
              <a:gsLst>
                <a:gs pos="9000">
                  <a:srgbClr val="16F7BC">
                    <a:alpha val="0"/>
                  </a:srgbClr>
                </a:gs>
                <a:gs pos="100000">
                  <a:srgbClr val="00F7FF">
                    <a:alpha val="32000"/>
                  </a:srgbClr>
                </a:gs>
              </a:gsLst>
              <a:lin ang="5400000" scaled="1"/>
            </a:gradFill>
            <a:ln w="9525" cap="flat" cmpd="sng" algn="ctr">
              <a:gradFill>
                <a:gsLst>
                  <a:gs pos="9000">
                    <a:srgbClr val="16F7BC">
                      <a:alpha val="0"/>
                    </a:srgbClr>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fontAlgn="base">
                <a:spcBef>
                  <a:spcPct val="0"/>
                </a:spcBef>
                <a:spcAft>
                  <a:spcPct val="0"/>
                </a:spcAft>
              </a:pPr>
              <a:endParaRPr lang="zh-CN" altLang="en-US" sz="1100" b="1" kern="0">
                <a:solidFill>
                  <a:prstClr val="black"/>
                </a:solidFill>
                <a:cs typeface="+mn-ea"/>
                <a:sym typeface="+mn-lt"/>
              </a:endParaRPr>
            </a:p>
          </p:txBody>
        </p:sp>
        <p:sp>
          <p:nvSpPr>
            <p:cNvPr id="40" name="矩形 39"/>
            <p:cNvSpPr/>
            <p:nvPr/>
          </p:nvSpPr>
          <p:spPr>
            <a:xfrm>
              <a:off x="7044" y="8424"/>
              <a:ext cx="4051" cy="628"/>
            </a:xfrm>
            <a:prstGeom prst="rect">
              <a:avLst/>
            </a:prstGeom>
          </p:spPr>
          <p:txBody>
            <a:bodyPr wrap="square">
              <a:spAutoFit/>
            </a:bodyPr>
            <a:lstStyle/>
            <a:p>
              <a:r>
                <a:rPr sz="2000" b="1" dirty="0">
                  <a:solidFill>
                    <a:schemeClr val="bg1"/>
                  </a:solidFill>
                  <a:latin typeface="思源黑体 CN Bold" panose="020B0800000000000000" charset="-122"/>
                  <a:ea typeface="思源黑体 CN Bold" panose="020B0800000000000000" charset="-122"/>
                  <a:cs typeface="思源黑体 CN Bold" panose="020B0800000000000000" charset="-122"/>
                </a:rPr>
                <a:t>本源工作</a:t>
              </a:r>
            </a:p>
          </p:txBody>
        </p:sp>
      </p:grpSp>
      <p:sp>
        <p:nvSpPr>
          <p:cNvPr id="49" name="椭圆 48"/>
          <p:cNvSpPr/>
          <p:nvPr/>
        </p:nvSpPr>
        <p:spPr>
          <a:xfrm>
            <a:off x="1412875" y="1610995"/>
            <a:ext cx="3693160" cy="3693160"/>
          </a:xfrm>
          <a:prstGeom prst="ellipse">
            <a:avLst/>
          </a:prstGeom>
          <a:gradFill flip="none" rotWithShape="1">
            <a:gsLst>
              <a:gs pos="0">
                <a:srgbClr val="00FFFF">
                  <a:alpha val="51000"/>
                </a:srgbClr>
              </a:gs>
              <a:gs pos="100000">
                <a:srgbClr val="00FFF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b="1" i="1">
              <a:cs typeface="+mn-ea"/>
              <a:sym typeface="+mn-lt"/>
            </a:endParaRPr>
          </a:p>
        </p:txBody>
      </p:sp>
      <p:sp>
        <p:nvSpPr>
          <p:cNvPr id="50" name="椭圆 49"/>
          <p:cNvSpPr/>
          <p:nvPr/>
        </p:nvSpPr>
        <p:spPr>
          <a:xfrm>
            <a:off x="2240280" y="2431415"/>
            <a:ext cx="2052320" cy="2052320"/>
          </a:xfrm>
          <a:prstGeom prst="ellipse">
            <a:avLst/>
          </a:prstGeom>
          <a:gradFill flip="none" rotWithShape="1">
            <a:gsLst>
              <a:gs pos="0">
                <a:srgbClr val="00FFFF">
                  <a:alpha val="51000"/>
                </a:srgbClr>
              </a:gs>
              <a:gs pos="100000">
                <a:srgbClr val="00FFF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i="1" dirty="0">
              <a:cs typeface="+mn-ea"/>
              <a:sym typeface="+mn-lt"/>
            </a:endParaRPr>
          </a:p>
        </p:txBody>
      </p:sp>
      <p:sp>
        <p:nvSpPr>
          <p:cNvPr id="41" name="文本框 40"/>
          <p:cNvSpPr txBox="1"/>
          <p:nvPr/>
        </p:nvSpPr>
        <p:spPr>
          <a:xfrm>
            <a:off x="2619375" y="2723515"/>
            <a:ext cx="1354455" cy="1445260"/>
          </a:xfrm>
          <a:prstGeom prst="rect">
            <a:avLst/>
          </a:prstGeom>
          <a:noFill/>
          <a:effectLst>
            <a:outerShdw blurRad="50800" dist="38100" dir="5400000" algn="t" rotWithShape="0">
              <a:prstClr val="black">
                <a:alpha val="40000"/>
              </a:prstClr>
            </a:outerShdw>
          </a:effectLst>
        </p:spPr>
        <p:txBody>
          <a:bodyPr wrap="square" rtlCol="0">
            <a:spAutoFit/>
          </a:bodyPr>
          <a:lstStyle/>
          <a:p>
            <a:pPr>
              <a:lnSpc>
                <a:spcPct val="100000"/>
              </a:lnSpc>
              <a:spcBef>
                <a:spcPts val="0"/>
              </a:spcBef>
              <a:spcAft>
                <a:spcPts val="0"/>
              </a:spcAft>
            </a:pPr>
            <a:r>
              <a:rPr lang="zh-CN" altLang="en-US" sz="4400" b="1" kern="2800" spc="200" dirty="0">
                <a:solidFill>
                  <a:schemeClr val="bg1"/>
                </a:solidFill>
                <a:uFillTx/>
                <a:latin typeface="思源黑体 CN Bold" panose="020B0800000000000000" charset="-122"/>
                <a:ea typeface="思源黑体 CN Bold" panose="020B0800000000000000" charset="-122"/>
                <a:cs typeface="思源黑体 CN Bold" panose="020B0800000000000000" charset="-122"/>
                <a:sym typeface="+mn-ea"/>
              </a:rPr>
              <a:t>报告</a:t>
            </a:r>
          </a:p>
          <a:p>
            <a:pPr>
              <a:lnSpc>
                <a:spcPct val="100000"/>
              </a:lnSpc>
              <a:spcBef>
                <a:spcPts val="0"/>
              </a:spcBef>
              <a:spcAft>
                <a:spcPts val="0"/>
              </a:spcAft>
            </a:pPr>
            <a:r>
              <a:rPr lang="zh-CN" altLang="en-US" sz="4400" b="1" kern="2800" spc="200" dirty="0">
                <a:solidFill>
                  <a:schemeClr val="bg1"/>
                </a:solidFill>
                <a:uFillTx/>
                <a:latin typeface="思源黑体 CN Bold" panose="020B0800000000000000" charset="-122"/>
                <a:ea typeface="思源黑体 CN Bold" panose="020B0800000000000000" charset="-122"/>
                <a:cs typeface="思源黑体 CN Bold" panose="020B0800000000000000" charset="-122"/>
                <a:sym typeface="+mn-ea"/>
              </a:rPr>
              <a:t>内容</a:t>
            </a:r>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19" name="椭圆 1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20" name="椭圆 1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pic>
        <p:nvPicPr>
          <p:cNvPr id="2" name="图片 1" descr="白LOGO(横版)"/>
          <p:cNvPicPr>
            <a:picLocks noChangeAspect="1"/>
          </p:cNvPicPr>
          <p:nvPr/>
        </p:nvPicPr>
        <p:blipFill>
          <a:blip r:embed="rId5"/>
          <a:stretch>
            <a:fillRect/>
          </a:stretch>
        </p:blipFill>
        <p:spPr>
          <a:xfrm>
            <a:off x="10158730" y="801370"/>
            <a:ext cx="1315085" cy="374650"/>
          </a:xfrm>
          <a:prstGeom prst="rect">
            <a:avLst/>
          </a:prstGeom>
        </p:spPr>
      </p:pic>
      <p:sp>
        <p:nvSpPr>
          <p:cNvPr id="5" name="文本框 4"/>
          <p:cNvSpPr txBox="1"/>
          <p:nvPr>
            <p:custDataLst>
              <p:tags r:id="rId2"/>
            </p:custDataLst>
          </p:nvPr>
        </p:nvSpPr>
        <p:spPr>
          <a:xfrm>
            <a:off x="622935" y="569595"/>
            <a:ext cx="9317355" cy="583565"/>
          </a:xfrm>
          <a:prstGeom prst="rect">
            <a:avLst/>
          </a:prstGeom>
          <a:noFill/>
        </p:spPr>
        <p:txBody>
          <a:bodyPr wrap="square" rtlCol="0">
            <a:spAutoFit/>
          </a:bodyPr>
          <a:lstStyle/>
          <a:p>
            <a:pPr algn="l"/>
            <a:r>
              <a:rPr sz="3200" dirty="0" err="1">
                <a:solidFill>
                  <a:srgbClr val="00E8F4"/>
                </a:solidFill>
                <a:latin typeface="思源黑体 CN Bold" panose="020B0800000000000000" charset="-122"/>
                <a:ea typeface="思源黑体 CN Bold" panose="020B0800000000000000" charset="-122"/>
                <a:sym typeface="+mn-ea"/>
              </a:rPr>
              <a:t>量子</a:t>
            </a:r>
            <a:r>
              <a:rPr lang="zh-CN" sz="3200" dirty="0" err="1">
                <a:solidFill>
                  <a:srgbClr val="00E8F4"/>
                </a:solidFill>
                <a:latin typeface="思源黑体 CN Bold" panose="020B0800000000000000" charset="-122"/>
                <a:ea typeface="思源黑体 CN Bold" panose="020B0800000000000000" charset="-122"/>
                <a:sym typeface="+mn-ea"/>
              </a:rPr>
              <a:t>计算在机器学习的应用</a:t>
            </a:r>
            <a:r>
              <a:rPr lang="en-US" altLang="zh-CN" sz="3200" dirty="0" err="1">
                <a:solidFill>
                  <a:srgbClr val="00E8F4"/>
                </a:solidFill>
                <a:latin typeface="思源黑体 CN Bold" panose="020B0800000000000000" charset="-122"/>
                <a:ea typeface="思源黑体 CN Bold" panose="020B0800000000000000" charset="-122"/>
                <a:sym typeface="+mn-ea"/>
              </a:rPr>
              <a:t>—</a:t>
            </a:r>
            <a:r>
              <a:rPr lang="zh-CN" sz="3200" dirty="0" err="1">
                <a:solidFill>
                  <a:srgbClr val="00E8F4"/>
                </a:solidFill>
                <a:latin typeface="思源黑体 CN Bold" panose="020B0800000000000000" charset="-122"/>
                <a:ea typeface="思源黑体 CN Bold" panose="020B0800000000000000" charset="-122"/>
                <a:sym typeface="+mn-ea"/>
              </a:rPr>
              <a:t>QTransformer</a:t>
            </a:r>
            <a:r>
              <a:rPr lang="zh-CN" altLang="en-US" sz="3200" dirty="0" err="1">
                <a:solidFill>
                  <a:srgbClr val="00E8F4"/>
                </a:solidFill>
                <a:latin typeface="思源黑体 CN Bold" panose="020B0800000000000000" charset="-122"/>
                <a:ea typeface="思源黑体 CN Bold" panose="020B0800000000000000" charset="-122"/>
                <a:sym typeface="+mn-ea"/>
              </a:rPr>
              <a:t>算法</a:t>
            </a:r>
          </a:p>
        </p:txBody>
      </p:sp>
      <p:sp>
        <p:nvSpPr>
          <p:cNvPr id="17" name="圆角矩形 16"/>
          <p:cNvSpPr/>
          <p:nvPr/>
        </p:nvSpPr>
        <p:spPr>
          <a:xfrm>
            <a:off x="1448995" y="1470865"/>
            <a:ext cx="2183771" cy="432000"/>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数据准备与预处理</a:t>
            </a:r>
          </a:p>
        </p:txBody>
      </p:sp>
      <p:sp>
        <p:nvSpPr>
          <p:cNvPr id="23" name="圆角矩形 22"/>
          <p:cNvSpPr/>
          <p:nvPr/>
        </p:nvSpPr>
        <p:spPr>
          <a:xfrm>
            <a:off x="1687300" y="2182978"/>
            <a:ext cx="1707161" cy="432000"/>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数据特征编码</a:t>
            </a:r>
          </a:p>
        </p:txBody>
      </p:sp>
      <p:sp>
        <p:nvSpPr>
          <p:cNvPr id="25" name="圆角矩形 24"/>
          <p:cNvSpPr/>
          <p:nvPr/>
        </p:nvSpPr>
        <p:spPr>
          <a:xfrm>
            <a:off x="3195664" y="2966822"/>
            <a:ext cx="874204" cy="640381"/>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位置编码</a:t>
            </a:r>
          </a:p>
        </p:txBody>
      </p:sp>
      <p:sp>
        <p:nvSpPr>
          <p:cNvPr id="9" name="椭圆 8"/>
          <p:cNvSpPr/>
          <p:nvPr/>
        </p:nvSpPr>
        <p:spPr>
          <a:xfrm>
            <a:off x="2157422" y="2895091"/>
            <a:ext cx="766917" cy="766917"/>
          </a:xfrm>
          <a:prstGeom prst="ellipse">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思源黑体" panose="020B0500000000000000" pitchFamily="34" charset="-122"/>
                <a:ea typeface="思源黑体" panose="020B0500000000000000" pitchFamily="34" charset="-122"/>
              </a:rPr>
              <a:t>+</a:t>
            </a:r>
            <a:endParaRPr lang="zh-CN" altLang="en-US" sz="4000" dirty="0">
              <a:latin typeface="思源黑体" panose="020B0500000000000000" pitchFamily="34" charset="-122"/>
              <a:ea typeface="思源黑体" panose="020B0500000000000000" pitchFamily="34" charset="-122"/>
            </a:endParaRPr>
          </a:p>
        </p:txBody>
      </p:sp>
      <p:sp>
        <p:nvSpPr>
          <p:cNvPr id="13" name="圆角矩形 12"/>
          <p:cNvSpPr/>
          <p:nvPr/>
        </p:nvSpPr>
        <p:spPr>
          <a:xfrm>
            <a:off x="1448995" y="3942121"/>
            <a:ext cx="2183771" cy="612873"/>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多头注意力模块</a:t>
            </a:r>
          </a:p>
        </p:txBody>
      </p:sp>
      <p:sp>
        <p:nvSpPr>
          <p:cNvPr id="14" name="圆角矩形 13"/>
          <p:cNvSpPr/>
          <p:nvPr/>
        </p:nvSpPr>
        <p:spPr>
          <a:xfrm>
            <a:off x="1687300" y="4835107"/>
            <a:ext cx="1707161" cy="432000"/>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相加标准化</a:t>
            </a:r>
          </a:p>
        </p:txBody>
      </p:sp>
      <p:sp>
        <p:nvSpPr>
          <p:cNvPr id="15" name="圆角矩形 14"/>
          <p:cNvSpPr/>
          <p:nvPr/>
        </p:nvSpPr>
        <p:spPr>
          <a:xfrm>
            <a:off x="1687299" y="6259332"/>
            <a:ext cx="1707162" cy="432000"/>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相加标准化</a:t>
            </a:r>
          </a:p>
        </p:txBody>
      </p:sp>
      <p:sp>
        <p:nvSpPr>
          <p:cNvPr id="22" name="圆角矩形 21"/>
          <p:cNvSpPr/>
          <p:nvPr/>
        </p:nvSpPr>
        <p:spPr>
          <a:xfrm>
            <a:off x="1687300" y="5547220"/>
            <a:ext cx="1707161" cy="432000"/>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全连接层</a:t>
            </a:r>
          </a:p>
        </p:txBody>
      </p:sp>
      <p:cxnSp>
        <p:nvCxnSpPr>
          <p:cNvPr id="6" name="直接箭头连接符 5"/>
          <p:cNvCxnSpPr/>
          <p:nvPr/>
        </p:nvCxnSpPr>
        <p:spPr>
          <a:xfrm>
            <a:off x="2540880" y="1902865"/>
            <a:ext cx="0" cy="2801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2540880" y="2614978"/>
            <a:ext cx="0" cy="2801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2550712" y="3662008"/>
            <a:ext cx="0" cy="2801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2540880" y="4554994"/>
            <a:ext cx="0" cy="2801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a:off x="2550712" y="5267107"/>
            <a:ext cx="0" cy="2801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2540880" y="5979220"/>
            <a:ext cx="0" cy="2801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肘形连接符 35"/>
          <p:cNvCxnSpPr>
            <a:stCxn id="9" idx="4"/>
            <a:endCxn id="14" idx="1"/>
          </p:cNvCxnSpPr>
          <p:nvPr/>
        </p:nvCxnSpPr>
        <p:spPr>
          <a:xfrm rot="5400000">
            <a:off x="1419542" y="3929767"/>
            <a:ext cx="1389099" cy="853581"/>
          </a:xfrm>
          <a:prstGeom prst="bentConnector4">
            <a:avLst>
              <a:gd name="adj1" fmla="val 4711"/>
              <a:gd name="adj2" fmla="val 167097"/>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肘形连接符 39"/>
          <p:cNvCxnSpPr>
            <a:stCxn id="14" idx="2"/>
            <a:endCxn id="15" idx="1"/>
          </p:cNvCxnSpPr>
          <p:nvPr/>
        </p:nvCxnSpPr>
        <p:spPr>
          <a:xfrm rot="5400000">
            <a:off x="1509978" y="5444428"/>
            <a:ext cx="1208225" cy="853582"/>
          </a:xfrm>
          <a:prstGeom prst="bentConnector4">
            <a:avLst>
              <a:gd name="adj1" fmla="val 7696"/>
              <a:gd name="adj2" fmla="val 16479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a:stCxn id="25" idx="1"/>
            <a:endCxn id="9" idx="6"/>
          </p:cNvCxnSpPr>
          <p:nvPr/>
        </p:nvCxnSpPr>
        <p:spPr>
          <a:xfrm flipH="1" flipV="1">
            <a:off x="2924339" y="3278550"/>
            <a:ext cx="271325" cy="84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9" name="圆角矩形 48"/>
          <p:cNvSpPr/>
          <p:nvPr/>
        </p:nvSpPr>
        <p:spPr>
          <a:xfrm>
            <a:off x="5939821" y="2871019"/>
            <a:ext cx="1554760" cy="1683973"/>
          </a:xfrm>
          <a:prstGeom prst="roundRect">
            <a:avLst/>
          </a:prstGeom>
          <a:solidFill>
            <a:srgbClr val="3471E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量子注意力网络模块</a:t>
            </a:r>
          </a:p>
        </p:txBody>
      </p:sp>
      <p:sp>
        <p:nvSpPr>
          <p:cNvPr id="52" name="右箭头 51"/>
          <p:cNvSpPr/>
          <p:nvPr/>
        </p:nvSpPr>
        <p:spPr>
          <a:xfrm>
            <a:off x="4442480" y="3489222"/>
            <a:ext cx="1358553" cy="5211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1350857" y="2895090"/>
            <a:ext cx="2798357" cy="1759144"/>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lgDash"/>
            <a:round/>
            <a:headEnd type="none" w="med" len="med"/>
            <a:tailEnd type="none" w="med" len="med"/>
          </a:ln>
          <a:effectLst/>
        </p:spPr>
        <p:txBody>
          <a:bodyPr rot="0" spcFirstLastPara="0" vertOverflow="overflow" horzOverflow="overflow" vert="horz" wrap="none" lIns="91440" tIns="45720" rIns="91440" bIns="45720" numCol="1" spcCol="0" rtlCol="0" fromWordArt="0" anchor="b" anchorCtr="0" forceAA="0" compatLnSpc="1">
            <a:noAutofit/>
          </a:bodyPr>
          <a:lstStyle/>
          <a:p>
            <a:pPr algn="ctr" fontAlgn="base"/>
            <a:endParaRPr lang="zh-CN" altLang="en-US" dirty="0">
              <a:solidFill>
                <a:schemeClr val="bg1"/>
              </a:solidFill>
              <a:latin typeface="思源黑体 CN Bold" panose="020B0800000000000000" charset="-122"/>
              <a:ea typeface="思源黑体 CN Bold" panose="020B0800000000000000" charset="-122"/>
              <a:cs typeface="+mn-ea"/>
              <a:sym typeface="+mn-lt"/>
            </a:endParaRPr>
          </a:p>
        </p:txBody>
      </p:sp>
      <p:sp>
        <p:nvSpPr>
          <p:cNvPr id="55" name="文本框 54"/>
          <p:cNvSpPr txBox="1"/>
          <p:nvPr/>
        </p:nvSpPr>
        <p:spPr>
          <a:xfrm>
            <a:off x="4619335" y="3119890"/>
            <a:ext cx="1067876" cy="369332"/>
          </a:xfrm>
          <a:prstGeom prst="rect">
            <a:avLst/>
          </a:prstGeom>
          <a:noFill/>
        </p:spPr>
        <p:txBody>
          <a:bodyPr wrap="square" rtlCol="0">
            <a:spAutoFit/>
          </a:bodyPr>
          <a:lstStyle/>
          <a:p>
            <a:r>
              <a:rPr lang="zh-CN" altLang="en-US" dirty="0">
                <a:solidFill>
                  <a:schemeClr val="bg1"/>
                </a:solidFill>
              </a:rPr>
              <a:t>量子化</a:t>
            </a:r>
          </a:p>
        </p:txBody>
      </p:sp>
      <p:sp>
        <p:nvSpPr>
          <p:cNvPr id="56" name="圆角矩形 55"/>
          <p:cNvSpPr/>
          <p:nvPr/>
        </p:nvSpPr>
        <p:spPr>
          <a:xfrm>
            <a:off x="5625761" y="1470864"/>
            <a:ext cx="2183771" cy="432000"/>
          </a:xfrm>
          <a:prstGeom prst="roundRect">
            <a:avLst/>
          </a:prstGeom>
          <a:solidFill>
            <a:srgbClr val="000073"/>
          </a:solidFill>
          <a:ln>
            <a:solidFill>
              <a:srgbClr val="001AE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3471E0"/>
                </a:solidFill>
              </a:rPr>
              <a:t>数据准备与预处理</a:t>
            </a:r>
          </a:p>
        </p:txBody>
      </p:sp>
      <p:sp>
        <p:nvSpPr>
          <p:cNvPr id="57" name="圆角矩形 56"/>
          <p:cNvSpPr/>
          <p:nvPr/>
        </p:nvSpPr>
        <p:spPr>
          <a:xfrm>
            <a:off x="5864066" y="2182977"/>
            <a:ext cx="1707161" cy="432000"/>
          </a:xfrm>
          <a:prstGeom prst="roundRect">
            <a:avLst/>
          </a:prstGeom>
          <a:solidFill>
            <a:srgbClr val="000073"/>
          </a:solidFill>
          <a:ln>
            <a:solidFill>
              <a:srgbClr val="001AE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3471E0"/>
                </a:solidFill>
              </a:rPr>
              <a:t>数据特征编码</a:t>
            </a:r>
          </a:p>
        </p:txBody>
      </p:sp>
      <p:sp>
        <p:nvSpPr>
          <p:cNvPr id="58" name="圆角矩形 57"/>
          <p:cNvSpPr/>
          <p:nvPr/>
        </p:nvSpPr>
        <p:spPr>
          <a:xfrm>
            <a:off x="5864066" y="4835106"/>
            <a:ext cx="1707161" cy="432000"/>
          </a:xfrm>
          <a:prstGeom prst="roundRect">
            <a:avLst/>
          </a:prstGeom>
          <a:solidFill>
            <a:srgbClr val="000073"/>
          </a:solidFill>
          <a:ln>
            <a:solidFill>
              <a:srgbClr val="001AE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3471E0"/>
                </a:solidFill>
              </a:rPr>
              <a:t>相加标准化</a:t>
            </a:r>
          </a:p>
        </p:txBody>
      </p:sp>
      <p:sp>
        <p:nvSpPr>
          <p:cNvPr id="59" name="圆角矩形 58"/>
          <p:cNvSpPr/>
          <p:nvPr/>
        </p:nvSpPr>
        <p:spPr>
          <a:xfrm>
            <a:off x="5864065" y="6259331"/>
            <a:ext cx="1707162" cy="432000"/>
          </a:xfrm>
          <a:prstGeom prst="roundRect">
            <a:avLst/>
          </a:prstGeom>
          <a:solidFill>
            <a:srgbClr val="000073"/>
          </a:solidFill>
          <a:ln>
            <a:solidFill>
              <a:srgbClr val="001AE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3471E0"/>
                </a:solidFill>
              </a:rPr>
              <a:t>相加标准化</a:t>
            </a:r>
          </a:p>
        </p:txBody>
      </p:sp>
      <p:sp>
        <p:nvSpPr>
          <p:cNvPr id="60" name="圆角矩形 59"/>
          <p:cNvSpPr/>
          <p:nvPr/>
        </p:nvSpPr>
        <p:spPr>
          <a:xfrm>
            <a:off x="5864066" y="5547219"/>
            <a:ext cx="1707161" cy="432000"/>
          </a:xfrm>
          <a:prstGeom prst="roundRect">
            <a:avLst/>
          </a:prstGeom>
          <a:solidFill>
            <a:srgbClr val="000073"/>
          </a:solidFill>
          <a:ln>
            <a:solidFill>
              <a:srgbClr val="001AE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3471E0"/>
                </a:solidFill>
              </a:rPr>
              <a:t>全连接层</a:t>
            </a:r>
          </a:p>
        </p:txBody>
      </p:sp>
      <p:cxnSp>
        <p:nvCxnSpPr>
          <p:cNvPr id="61" name="直接箭头连接符 60"/>
          <p:cNvCxnSpPr/>
          <p:nvPr/>
        </p:nvCxnSpPr>
        <p:spPr>
          <a:xfrm>
            <a:off x="6717646" y="1902864"/>
            <a:ext cx="0" cy="280113"/>
          </a:xfrm>
          <a:prstGeom prst="straightConnector1">
            <a:avLst/>
          </a:prstGeom>
          <a:ln w="38100">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p:nvPr/>
        </p:nvCxnSpPr>
        <p:spPr>
          <a:xfrm>
            <a:off x="6717646" y="2614977"/>
            <a:ext cx="0" cy="280113"/>
          </a:xfrm>
          <a:prstGeom prst="straightConnector1">
            <a:avLst/>
          </a:prstGeom>
          <a:ln w="38100">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p:nvPr/>
        </p:nvCxnSpPr>
        <p:spPr>
          <a:xfrm>
            <a:off x="6717646" y="4554993"/>
            <a:ext cx="0" cy="2801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a:off x="6727478" y="5267106"/>
            <a:ext cx="0" cy="2801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p:nvPr/>
        </p:nvCxnSpPr>
        <p:spPr>
          <a:xfrm>
            <a:off x="6717646" y="5979219"/>
            <a:ext cx="0" cy="2801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6" name="肘形连接符 65"/>
          <p:cNvCxnSpPr>
            <a:stCxn id="58" idx="2"/>
            <a:endCxn id="59" idx="1"/>
          </p:cNvCxnSpPr>
          <p:nvPr/>
        </p:nvCxnSpPr>
        <p:spPr>
          <a:xfrm rot="5400000">
            <a:off x="5686744" y="5444427"/>
            <a:ext cx="1208225" cy="853582"/>
          </a:xfrm>
          <a:prstGeom prst="bentConnector4">
            <a:avLst>
              <a:gd name="adj1" fmla="val 7696"/>
              <a:gd name="adj2" fmla="val 16479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8" name="文本框 67"/>
          <p:cNvSpPr txBox="1"/>
          <p:nvPr/>
        </p:nvSpPr>
        <p:spPr>
          <a:xfrm>
            <a:off x="9534026" y="5865933"/>
            <a:ext cx="2407434" cy="609398"/>
          </a:xfrm>
          <a:prstGeom prst="rect">
            <a:avLst/>
          </a:prstGeom>
          <a:noFill/>
        </p:spPr>
        <p:txBody>
          <a:bodyPr wrap="square" rtlCol="0">
            <a:spAutoFit/>
          </a:bodyPr>
          <a:lstStyle/>
          <a:p>
            <a:pPr algn="l">
              <a:lnSpc>
                <a:spcPct val="120000"/>
              </a:lnSpc>
              <a:spcBef>
                <a:spcPts val="0"/>
              </a:spcBef>
              <a:spcAft>
                <a:spcPts val="0"/>
              </a:spcAft>
            </a:pP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量子：O[</a:t>
            </a:r>
            <a:r>
              <a:rPr lang="en-US" altLang="zh-CN"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log(N)</a:t>
            </a: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a:t>
            </a:r>
          </a:p>
          <a:p>
            <a:pPr algn="l">
              <a:lnSpc>
                <a:spcPct val="120000"/>
              </a:lnSpc>
              <a:spcBef>
                <a:spcPts val="0"/>
              </a:spcBef>
              <a:spcAft>
                <a:spcPts val="0"/>
              </a:spcAft>
            </a:pP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经典：O[</a:t>
            </a:r>
            <a:r>
              <a:rPr lang="en-US" altLang="zh-CN"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N</a:t>
            </a: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a:t>
            </a:r>
          </a:p>
        </p:txBody>
      </p:sp>
      <p:sp>
        <p:nvSpPr>
          <p:cNvPr id="69" name="椭圆 68"/>
          <p:cNvSpPr/>
          <p:nvPr/>
        </p:nvSpPr>
        <p:spPr>
          <a:xfrm>
            <a:off x="9473066" y="6002458"/>
            <a:ext cx="76200" cy="76200"/>
          </a:xfrm>
          <a:prstGeom prst="ellipse">
            <a:avLst/>
          </a:prstGeom>
          <a:noFill/>
          <a:ln w="12700" cmpd="sng">
            <a:solidFill>
              <a:srgbClr val="00F7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70" name="椭圆 69"/>
          <p:cNvSpPr/>
          <p:nvPr/>
        </p:nvSpPr>
        <p:spPr>
          <a:xfrm>
            <a:off x="9473066" y="6273603"/>
            <a:ext cx="76200" cy="76200"/>
          </a:xfrm>
          <a:prstGeom prst="ellipse">
            <a:avLst/>
          </a:prstGeom>
          <a:noFill/>
          <a:ln w="12700" cmpd="sng">
            <a:solidFill>
              <a:srgbClr val="00F7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71" name="矩形 70"/>
          <p:cNvSpPr/>
          <p:nvPr/>
        </p:nvSpPr>
        <p:spPr>
          <a:xfrm>
            <a:off x="9332731" y="5506523"/>
            <a:ext cx="180049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E8F4"/>
                </a:solidFill>
                <a:effectLst/>
                <a:uLnTx/>
                <a:uFillTx/>
                <a:latin typeface="思源黑体 CN Bold" panose="020B0800000000000000" charset="-122"/>
                <a:ea typeface="思源黑体 CN Bold" panose="020B0800000000000000" charset="-122"/>
                <a:cs typeface="+mn-ea"/>
                <a:sym typeface="+mn-lt"/>
              </a:rPr>
              <a:t>参数规模复杂度</a:t>
            </a:r>
          </a:p>
        </p:txBody>
      </p:sp>
      <p:pic>
        <p:nvPicPr>
          <p:cNvPr id="3" name="图片 2"/>
          <p:cNvPicPr>
            <a:picLocks noChangeAspect="1"/>
          </p:cNvPicPr>
          <p:nvPr/>
        </p:nvPicPr>
        <p:blipFill>
          <a:blip r:embed="rId6"/>
          <a:stretch>
            <a:fillRect/>
          </a:stretch>
        </p:blipFill>
        <p:spPr>
          <a:xfrm>
            <a:off x="7980207" y="3735202"/>
            <a:ext cx="3920165" cy="1026710"/>
          </a:xfrm>
          <a:prstGeom prst="rect">
            <a:avLst/>
          </a:prstGeom>
        </p:spPr>
      </p:pic>
      <p:pic>
        <p:nvPicPr>
          <p:cNvPr id="7" name="图片 6"/>
          <p:cNvPicPr>
            <a:picLocks noChangeAspect="1"/>
          </p:cNvPicPr>
          <p:nvPr/>
        </p:nvPicPr>
        <p:blipFill>
          <a:blip r:embed="rId7"/>
          <a:stretch>
            <a:fillRect/>
          </a:stretch>
        </p:blipFill>
        <p:spPr>
          <a:xfrm>
            <a:off x="8012019" y="2733462"/>
            <a:ext cx="3856540" cy="7480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19" name="椭圆 1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20" name="椭圆 1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sp>
        <p:nvSpPr>
          <p:cNvPr id="31" name="矩形 30"/>
          <p:cNvSpPr/>
          <p:nvPr/>
        </p:nvSpPr>
        <p:spPr>
          <a:xfrm>
            <a:off x="491932" y="4133137"/>
            <a:ext cx="4086854" cy="2547892"/>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b" anchorCtr="0" forceAA="0" compatLnSpc="1">
            <a:noAutofit/>
          </a:bodyPr>
          <a:lstStyle/>
          <a:p>
            <a:pPr algn="ctr" fontAlgn="base"/>
            <a:r>
              <a:rPr lang="zh-CN" altLang="en-US" dirty="0">
                <a:solidFill>
                  <a:schemeClr val="bg1"/>
                </a:solidFill>
                <a:latin typeface="思源黑体 CN Bold" panose="020B0800000000000000" charset="-122"/>
                <a:ea typeface="思源黑体 CN Bold" panose="020B0800000000000000" charset="-122"/>
                <a:cs typeface="+mn-ea"/>
                <a:sym typeface="+mn-lt"/>
              </a:rPr>
              <a:t>量子求解</a:t>
            </a:r>
          </a:p>
        </p:txBody>
      </p:sp>
      <p:pic>
        <p:nvPicPr>
          <p:cNvPr id="2" name="图片 1" descr="白LOGO(横版)"/>
          <p:cNvPicPr>
            <a:picLocks noChangeAspect="1"/>
          </p:cNvPicPr>
          <p:nvPr/>
        </p:nvPicPr>
        <p:blipFill>
          <a:blip r:embed="rId4"/>
          <a:stretch>
            <a:fillRect/>
          </a:stretch>
        </p:blipFill>
        <p:spPr>
          <a:xfrm>
            <a:off x="10158730" y="801370"/>
            <a:ext cx="1315085" cy="374650"/>
          </a:xfrm>
          <a:prstGeom prst="rect">
            <a:avLst/>
          </a:prstGeom>
        </p:spPr>
      </p:pic>
      <p:sp>
        <p:nvSpPr>
          <p:cNvPr id="6" name="文本框 5"/>
          <p:cNvSpPr txBox="1"/>
          <p:nvPr>
            <p:custDataLst>
              <p:tags r:id="rId1"/>
            </p:custDataLst>
          </p:nvPr>
        </p:nvSpPr>
        <p:spPr>
          <a:xfrm>
            <a:off x="622935" y="569595"/>
            <a:ext cx="8413750" cy="583565"/>
          </a:xfrm>
          <a:prstGeom prst="rect">
            <a:avLst/>
          </a:prstGeom>
          <a:noFill/>
        </p:spPr>
        <p:txBody>
          <a:bodyPr wrap="square" rtlCol="0">
            <a:spAutoFit/>
          </a:bodyPr>
          <a:lstStyle/>
          <a:p>
            <a:pPr algn="l"/>
            <a:r>
              <a:rPr sz="3200" dirty="0" err="1">
                <a:solidFill>
                  <a:srgbClr val="00E8F4"/>
                </a:solidFill>
                <a:latin typeface="思源黑体 CN Bold" panose="020B0800000000000000" charset="-122"/>
                <a:ea typeface="思源黑体 CN Bold" panose="020B0800000000000000" charset="-122"/>
                <a:sym typeface="+mn-ea"/>
              </a:rPr>
              <a:t>量子</a:t>
            </a:r>
            <a:r>
              <a:rPr lang="zh-CN" sz="3200" dirty="0" err="1">
                <a:solidFill>
                  <a:srgbClr val="00E8F4"/>
                </a:solidFill>
                <a:latin typeface="思源黑体 CN Bold" panose="020B0800000000000000" charset="-122"/>
                <a:ea typeface="思源黑体 CN Bold" panose="020B0800000000000000" charset="-122"/>
                <a:sym typeface="+mn-ea"/>
              </a:rPr>
              <a:t>计算在机器学习的应用</a:t>
            </a:r>
            <a:r>
              <a:rPr lang="en-US" altLang="zh-CN" sz="3200" dirty="0">
                <a:solidFill>
                  <a:srgbClr val="00E8F4"/>
                </a:solidFill>
                <a:latin typeface="思源黑体 CN Bold" panose="020B0800000000000000" charset="-122"/>
                <a:ea typeface="思源黑体 CN Bold" panose="020B0800000000000000" charset="-122"/>
                <a:sym typeface="+mn-ea"/>
              </a:rPr>
              <a:t>—</a:t>
            </a:r>
            <a:r>
              <a:rPr lang="zh-CN" sz="3200" dirty="0">
                <a:solidFill>
                  <a:srgbClr val="00E8F4"/>
                </a:solidFill>
                <a:latin typeface="思源黑体 CN Bold" panose="020B0800000000000000" charset="-122"/>
                <a:ea typeface="思源黑体 CN Bold" panose="020B0800000000000000" charset="-122"/>
                <a:sym typeface="+mn-ea"/>
              </a:rPr>
              <a:t>Q</a:t>
            </a:r>
            <a:r>
              <a:rPr lang="en-US" altLang="zh-CN" sz="3200" dirty="0">
                <a:solidFill>
                  <a:srgbClr val="00E8F4"/>
                </a:solidFill>
                <a:latin typeface="思源黑体 CN Bold" panose="020B0800000000000000" charset="-122"/>
                <a:ea typeface="思源黑体 CN Bold" panose="020B0800000000000000" charset="-122"/>
                <a:sym typeface="+mn-ea"/>
              </a:rPr>
              <a:t>PCA</a:t>
            </a:r>
            <a:r>
              <a:rPr lang="zh-CN" altLang="en-US" sz="3200" dirty="0">
                <a:solidFill>
                  <a:srgbClr val="00E8F4"/>
                </a:solidFill>
                <a:latin typeface="思源黑体 CN Bold" panose="020B0800000000000000" charset="-122"/>
                <a:ea typeface="思源黑体 CN Bold" panose="020B0800000000000000" charset="-122"/>
                <a:sym typeface="+mn-ea"/>
              </a:rPr>
              <a:t>算法</a:t>
            </a:r>
          </a:p>
        </p:txBody>
      </p:sp>
      <p:grpSp>
        <p:nvGrpSpPr>
          <p:cNvPr id="21" name="组合 20"/>
          <p:cNvGrpSpPr/>
          <p:nvPr/>
        </p:nvGrpSpPr>
        <p:grpSpPr>
          <a:xfrm>
            <a:off x="1021170" y="1467528"/>
            <a:ext cx="9725901" cy="1488327"/>
            <a:chOff x="1228023" y="1404729"/>
            <a:chExt cx="9725901" cy="1488327"/>
          </a:xfrm>
        </p:grpSpPr>
        <p:sp>
          <p:nvSpPr>
            <p:cNvPr id="22" name="圆角矩形 21"/>
            <p:cNvSpPr/>
            <p:nvPr/>
          </p:nvSpPr>
          <p:spPr>
            <a:xfrm>
              <a:off x="1228023" y="1404729"/>
              <a:ext cx="1015334" cy="1488327"/>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初始化</a:t>
              </a:r>
            </a:p>
          </p:txBody>
        </p:sp>
        <p:sp>
          <p:nvSpPr>
            <p:cNvPr id="23" name="圆角矩形 22"/>
            <p:cNvSpPr/>
            <p:nvPr/>
          </p:nvSpPr>
          <p:spPr>
            <a:xfrm>
              <a:off x="2931062" y="1404729"/>
              <a:ext cx="1166872" cy="1488327"/>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计算协方差矩阵</a:t>
              </a:r>
            </a:p>
          </p:txBody>
        </p:sp>
        <p:sp>
          <p:nvSpPr>
            <p:cNvPr id="24" name="圆角矩形 23"/>
            <p:cNvSpPr/>
            <p:nvPr/>
          </p:nvSpPr>
          <p:spPr>
            <a:xfrm>
              <a:off x="4785639" y="1404729"/>
              <a:ext cx="1818044" cy="1488327"/>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SVD</a:t>
              </a:r>
              <a:r>
                <a:rPr lang="zh-CN" altLang="en-US" dirty="0"/>
                <a:t>分解</a:t>
              </a:r>
            </a:p>
          </p:txBody>
        </p:sp>
        <p:sp>
          <p:nvSpPr>
            <p:cNvPr id="25" name="圆角矩形 24"/>
            <p:cNvSpPr/>
            <p:nvPr/>
          </p:nvSpPr>
          <p:spPr>
            <a:xfrm>
              <a:off x="7291388" y="1404729"/>
              <a:ext cx="1959498" cy="1488327"/>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排序</a:t>
              </a:r>
            </a:p>
          </p:txBody>
        </p:sp>
        <p:sp>
          <p:nvSpPr>
            <p:cNvPr id="26" name="圆角矩形 25"/>
            <p:cNvSpPr/>
            <p:nvPr/>
          </p:nvSpPr>
          <p:spPr>
            <a:xfrm>
              <a:off x="9938590" y="1404729"/>
              <a:ext cx="1015334" cy="1488327"/>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t>降维</a:t>
              </a:r>
            </a:p>
          </p:txBody>
        </p:sp>
        <p:cxnSp>
          <p:nvCxnSpPr>
            <p:cNvPr id="27" name="直接箭头连接符 26"/>
            <p:cNvCxnSpPr/>
            <p:nvPr/>
          </p:nvCxnSpPr>
          <p:spPr>
            <a:xfrm>
              <a:off x="2315112" y="2148892"/>
              <a:ext cx="544195"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a:off x="4169689" y="2148892"/>
              <a:ext cx="544195"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6675438" y="2148892"/>
              <a:ext cx="544195"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a:off x="9322641" y="2148892"/>
              <a:ext cx="544195"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grpSp>
      <p:pic>
        <p:nvPicPr>
          <p:cNvPr id="7" name="图片 6"/>
          <p:cNvPicPr>
            <a:picLocks noChangeAspect="1"/>
          </p:cNvPicPr>
          <p:nvPr/>
        </p:nvPicPr>
        <p:blipFill>
          <a:blip r:embed="rId5"/>
          <a:stretch>
            <a:fillRect/>
          </a:stretch>
        </p:blipFill>
        <p:spPr>
          <a:xfrm>
            <a:off x="6563065" y="3245482"/>
            <a:ext cx="4821137" cy="1366929"/>
          </a:xfrm>
          <a:prstGeom prst="rect">
            <a:avLst/>
          </a:prstGeom>
        </p:spPr>
      </p:pic>
      <p:sp>
        <p:nvSpPr>
          <p:cNvPr id="33" name="矩形 32"/>
          <p:cNvSpPr/>
          <p:nvPr/>
        </p:nvSpPr>
        <p:spPr>
          <a:xfrm>
            <a:off x="5840113" y="5670944"/>
            <a:ext cx="1445905" cy="3683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E8F4"/>
                </a:solidFill>
                <a:effectLst/>
                <a:uLnTx/>
                <a:uFillTx/>
                <a:latin typeface="思源黑体 CN Bold" panose="020B0800000000000000" charset="-122"/>
                <a:ea typeface="思源黑体 CN Bold" panose="020B0800000000000000" charset="-122"/>
                <a:cs typeface="+mn-ea"/>
                <a:sym typeface="+mn-lt"/>
              </a:rPr>
              <a:t>复杂度</a:t>
            </a:r>
          </a:p>
        </p:txBody>
      </p:sp>
      <p:sp>
        <p:nvSpPr>
          <p:cNvPr id="34" name="文本框 33"/>
          <p:cNvSpPr txBox="1"/>
          <p:nvPr/>
        </p:nvSpPr>
        <p:spPr>
          <a:xfrm>
            <a:off x="6082301" y="6046280"/>
            <a:ext cx="1644820" cy="609398"/>
          </a:xfrm>
          <a:prstGeom prst="rect">
            <a:avLst/>
          </a:prstGeom>
          <a:noFill/>
        </p:spPr>
        <p:txBody>
          <a:bodyPr wrap="square" rtlCol="0">
            <a:spAutoFit/>
          </a:bodyPr>
          <a:lstStyle/>
          <a:p>
            <a:pPr algn="l">
              <a:lnSpc>
                <a:spcPct val="120000"/>
              </a:lnSpc>
              <a:spcBef>
                <a:spcPts val="0"/>
              </a:spcBef>
              <a:spcAft>
                <a:spcPts val="0"/>
              </a:spcAft>
            </a:pP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量子：O[</a:t>
            </a:r>
            <a:r>
              <a:rPr lang="en-US" altLang="zh-CN"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log</a:t>
            </a: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a:t>
            </a:r>
            <a:r>
              <a:rPr lang="en-US" altLang="zh-CN"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d</a:t>
            </a: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a:t>
            </a:r>
          </a:p>
          <a:p>
            <a:pPr algn="l">
              <a:lnSpc>
                <a:spcPct val="120000"/>
              </a:lnSpc>
              <a:spcBef>
                <a:spcPts val="0"/>
              </a:spcBef>
              <a:spcAft>
                <a:spcPts val="0"/>
              </a:spcAft>
            </a:pP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经典：O[</a:t>
            </a:r>
            <a:r>
              <a:rPr lang="en-US" altLang="zh-CN"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d</a:t>
            </a: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a:t>
            </a:r>
          </a:p>
        </p:txBody>
      </p:sp>
      <p:sp>
        <p:nvSpPr>
          <p:cNvPr id="35" name="椭圆 34"/>
          <p:cNvSpPr/>
          <p:nvPr/>
        </p:nvSpPr>
        <p:spPr>
          <a:xfrm>
            <a:off x="6021341" y="6182805"/>
            <a:ext cx="76200" cy="76200"/>
          </a:xfrm>
          <a:prstGeom prst="ellipse">
            <a:avLst/>
          </a:prstGeom>
          <a:noFill/>
          <a:ln w="12700" cmpd="sng">
            <a:solidFill>
              <a:srgbClr val="00F7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6" name="椭圆 35"/>
          <p:cNvSpPr/>
          <p:nvPr/>
        </p:nvSpPr>
        <p:spPr>
          <a:xfrm>
            <a:off x="6021341" y="6453950"/>
            <a:ext cx="76200" cy="76200"/>
          </a:xfrm>
          <a:prstGeom prst="ellipse">
            <a:avLst/>
          </a:prstGeom>
          <a:noFill/>
          <a:ln w="12700" cmpd="sng">
            <a:solidFill>
              <a:srgbClr val="00F7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cxnSp>
        <p:nvCxnSpPr>
          <p:cNvPr id="9" name="肘形连接符 8"/>
          <p:cNvCxnSpPr>
            <a:stCxn id="31" idx="3"/>
            <a:endCxn id="24" idx="2"/>
          </p:cNvCxnSpPr>
          <p:nvPr/>
        </p:nvCxnSpPr>
        <p:spPr>
          <a:xfrm flipV="1">
            <a:off x="4578786" y="2955855"/>
            <a:ext cx="909022" cy="2451228"/>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6"/>
          <a:stretch>
            <a:fillRect/>
          </a:stretch>
        </p:blipFill>
        <p:spPr>
          <a:xfrm>
            <a:off x="1138333" y="4267200"/>
            <a:ext cx="2806688" cy="1832691"/>
          </a:xfrm>
          <a:prstGeom prst="rect">
            <a:avLst/>
          </a:prstGeom>
        </p:spPr>
      </p:pic>
      <p:cxnSp>
        <p:nvCxnSpPr>
          <p:cNvPr id="38" name="肘形连接符 37"/>
          <p:cNvCxnSpPr>
            <a:stCxn id="31" idx="0"/>
            <a:endCxn id="23" idx="2"/>
          </p:cNvCxnSpPr>
          <p:nvPr/>
        </p:nvCxnSpPr>
        <p:spPr>
          <a:xfrm rot="5400000" flipH="1" flipV="1">
            <a:off x="2332861" y="3158353"/>
            <a:ext cx="1177282" cy="772286"/>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41" name="图片 40"/>
          <p:cNvPicPr>
            <a:picLocks noChangeAspect="1"/>
          </p:cNvPicPr>
          <p:nvPr/>
        </p:nvPicPr>
        <p:blipFill>
          <a:blip r:embed="rId7"/>
          <a:stretch>
            <a:fillRect/>
          </a:stretch>
        </p:blipFill>
        <p:spPr>
          <a:xfrm>
            <a:off x="7788080" y="4875843"/>
            <a:ext cx="4346395" cy="1383162"/>
          </a:xfrm>
          <a:prstGeom prst="rect">
            <a:avLst/>
          </a:prstGeom>
        </p:spPr>
      </p:pic>
    </p:spTree>
    <p:extLst>
      <p:ext uri="{BB962C8B-B14F-4D97-AF65-F5344CB8AC3E}">
        <p14:creationId xmlns:p14="http://schemas.microsoft.com/office/powerpoint/2010/main" val="2928218785"/>
      </p:ext>
    </p:extLst>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19" name="椭圆 1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20" name="椭圆 1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grpSp>
        <p:nvGrpSpPr>
          <p:cNvPr id="5" name="组合 4"/>
          <p:cNvGrpSpPr/>
          <p:nvPr/>
        </p:nvGrpSpPr>
        <p:grpSpPr>
          <a:xfrm>
            <a:off x="6903328" y="4781983"/>
            <a:ext cx="5055952" cy="1910080"/>
            <a:chOff x="961390" y="4039235"/>
            <a:chExt cx="5460925" cy="1910080"/>
          </a:xfrm>
        </p:grpSpPr>
        <p:sp>
          <p:nvSpPr>
            <p:cNvPr id="32" name="矩形 31"/>
            <p:cNvSpPr/>
            <p:nvPr/>
          </p:nvSpPr>
          <p:spPr>
            <a:xfrm>
              <a:off x="961390" y="4039235"/>
              <a:ext cx="5460925" cy="191008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100" b="1" kern="0">
                <a:solidFill>
                  <a:prstClr val="black"/>
                </a:solidFill>
                <a:cs typeface="+mn-ea"/>
                <a:sym typeface="+mn-ea"/>
              </a:endParaRPr>
            </a:p>
          </p:txBody>
        </p:sp>
        <mc:AlternateContent xmlns:mc="http://schemas.openxmlformats.org/markup-compatibility/2006" xmlns:a14="http://schemas.microsoft.com/office/drawing/2010/main">
          <mc:Choice Requires="a14">
            <p:sp>
              <p:nvSpPr>
                <p:cNvPr id="54" name="文本框 53"/>
                <p:cNvSpPr txBox="1"/>
                <p:nvPr/>
              </p:nvSpPr>
              <p:spPr>
                <a:xfrm>
                  <a:off x="1162457" y="4373328"/>
                  <a:ext cx="4569749" cy="1200329"/>
                </a:xfrm>
                <a:prstGeom prst="rect">
                  <a:avLst/>
                </a:prstGeom>
                <a:noFill/>
              </p:spPr>
              <p:txBody>
                <a:bodyPr wrap="square" rtlCol="0">
                  <a:spAutoFit/>
                </a:bodyPr>
                <a:lstStyle/>
                <a:p>
                  <a:pPr indent="0">
                    <a:lnSpc>
                      <a:spcPct val="150000"/>
                    </a:lnSpc>
                    <a:buFont typeface="Arial" panose="020B0604020202020204" pitchFamily="34" charset="0"/>
                    <a:buNone/>
                  </a:pPr>
                  <a14:m>
                    <m:oMath xmlns:m="http://schemas.openxmlformats.org/officeDocument/2006/math">
                      <m:r>
                        <a:rPr lang="en-US" altLang="zh-CN" sz="1600" i="1">
                          <a:solidFill>
                            <a:srgbClr val="00E8F4"/>
                          </a:solidFill>
                          <a:latin typeface="Cambria Math" panose="02040503050406030204" pitchFamily="18" charset="0"/>
                        </a:rPr>
                        <m:t>𝑁</m:t>
                      </m:r>
                      <m:r>
                        <a:rPr lang="zh-CN" altLang="en-US" sz="1600" i="1">
                          <a:solidFill>
                            <a:srgbClr val="00E8F4"/>
                          </a:solidFill>
                          <a:latin typeface="Cambria Math" panose="02040503050406030204" pitchFamily="18" charset="0"/>
                        </a:rPr>
                        <m:t>：</m:t>
                      </m:r>
                    </m:oMath>
                  </a14:m>
                  <a:r>
                    <a:rPr lang="zh-CN" altLang="en-US" sz="1600" dirty="0">
                      <a:solidFill>
                        <a:schemeClr val="bg1"/>
                      </a:solidFill>
                      <a:sym typeface="+mn-ea"/>
                    </a:rPr>
                    <a:t>数据的维度，量子方法有近似的指数加速</a:t>
                  </a:r>
                  <a:endParaRPr lang="en-US" altLang="zh-CN" sz="1600" dirty="0">
                    <a:solidFill>
                      <a:schemeClr val="bg1"/>
                    </a:solidFill>
                  </a:endParaRPr>
                </a:p>
                <a:p>
                  <a:pPr indent="0">
                    <a:lnSpc>
                      <a:spcPct val="150000"/>
                    </a:lnSpc>
                    <a:buFont typeface="Arial" panose="020B0604020202020204" pitchFamily="34" charset="0"/>
                    <a:buNone/>
                  </a:pPr>
                  <a14:m>
                    <m:oMath xmlns:m="http://schemas.openxmlformats.org/officeDocument/2006/math">
                      <m:r>
                        <a:rPr lang="en-US" altLang="zh-CN" sz="1600" b="0" i="1" smtClean="0">
                          <a:solidFill>
                            <a:srgbClr val="00E8F4"/>
                          </a:solidFill>
                          <a:latin typeface="Cambria Math" panose="02040503050406030204" pitchFamily="18" charset="0"/>
                          <a:sym typeface="+mn-ea"/>
                        </a:rPr>
                        <m:t>𝑀</m:t>
                      </m:r>
                    </m:oMath>
                  </a14:m>
                  <a:r>
                    <a:rPr lang="zh-CN" altLang="en-US" sz="1600" dirty="0">
                      <a:solidFill>
                        <a:srgbClr val="00E8F4"/>
                      </a:solidFill>
                      <a:sym typeface="+mn-ea"/>
                    </a:rPr>
                    <a:t>：</a:t>
                  </a:r>
                  <a:r>
                    <a:rPr lang="zh-CN" altLang="en-US" sz="1600" dirty="0">
                      <a:solidFill>
                        <a:schemeClr val="bg1"/>
                      </a:solidFill>
                      <a:sym typeface="+mn-ea"/>
                    </a:rPr>
                    <a:t>求数据量</a:t>
                  </a:r>
                  <a:endParaRPr lang="en-US" altLang="zh-CN" sz="1600" dirty="0">
                    <a:solidFill>
                      <a:schemeClr val="bg1"/>
                    </a:solidFill>
                  </a:endParaRPr>
                </a:p>
                <a:p>
                  <a:pPr indent="0">
                    <a:lnSpc>
                      <a:spcPct val="150000"/>
                    </a:lnSpc>
                    <a:buFont typeface="Arial" panose="020B0604020202020204" pitchFamily="34" charset="0"/>
                    <a:buNone/>
                  </a:pPr>
                  <a14:m>
                    <m:oMath xmlns:m="http://schemas.openxmlformats.org/officeDocument/2006/math">
                      <m:r>
                        <a:rPr lang="en-US" altLang="zh-CN" sz="1600" b="0" i="1" smtClean="0">
                          <a:solidFill>
                            <a:srgbClr val="00E8F4"/>
                          </a:solidFill>
                          <a:latin typeface="Cambria Math" panose="02040503050406030204" pitchFamily="18" charset="0"/>
                          <a:sym typeface="+mn-ea"/>
                        </a:rPr>
                        <m:t>𝐾</m:t>
                      </m:r>
                    </m:oMath>
                  </a14:m>
                  <a:r>
                    <a:rPr lang="zh-CN" altLang="en-US" sz="1600" dirty="0">
                      <a:solidFill>
                        <a:srgbClr val="00E8F4"/>
                      </a:solidFill>
                      <a:sym typeface="+mn-ea"/>
                    </a:rPr>
                    <a:t>：</a:t>
                  </a:r>
                  <a:r>
                    <a:rPr lang="zh-CN" altLang="en-US" sz="1600" dirty="0">
                      <a:solidFill>
                        <a:schemeClr val="bg1"/>
                      </a:solidFill>
                      <a:sym typeface="+mn-ea"/>
                    </a:rPr>
                    <a:t>聚类中心数</a:t>
                  </a:r>
                  <a:endParaRPr lang="en-US" altLang="zh-CN" sz="1600" dirty="0">
                    <a:solidFill>
                      <a:schemeClr val="bg1"/>
                    </a:solidFill>
                  </a:endParaRPr>
                </a:p>
              </p:txBody>
            </p:sp>
          </mc:Choice>
          <mc:Fallback xmlns="">
            <p:sp>
              <p:nvSpPr>
                <p:cNvPr id="54" name="文本框 53"/>
                <p:cNvSpPr txBox="1">
                  <a:spLocks noRot="1" noChangeAspect="1" noMove="1" noResize="1" noEditPoints="1" noAdjustHandles="1" noChangeArrowheads="1" noChangeShapeType="1" noTextEdit="1"/>
                </p:cNvSpPr>
                <p:nvPr/>
              </p:nvSpPr>
              <p:spPr>
                <a:xfrm>
                  <a:off x="1162457" y="4373328"/>
                  <a:ext cx="4569749" cy="1200329"/>
                </a:xfrm>
                <a:prstGeom prst="rect">
                  <a:avLst/>
                </a:prstGeom>
                <a:blipFill>
                  <a:blip r:embed="rId13"/>
                  <a:stretch>
                    <a:fillRect b="-2030"/>
                  </a:stretch>
                </a:blipFill>
              </p:spPr>
              <p:txBody>
                <a:bodyPr/>
                <a:lstStyle/>
                <a:p>
                  <a:r>
                    <a:rPr lang="zh-CN" altLang="en-US">
                      <a:noFill/>
                    </a:rPr>
                    <a:t> </a:t>
                  </a:r>
                </a:p>
              </p:txBody>
            </p:sp>
          </mc:Fallback>
        </mc:AlternateContent>
      </p:grpSp>
      <p:pic>
        <p:nvPicPr>
          <p:cNvPr id="2" name="图片 1" descr="白LOGO(横版)"/>
          <p:cNvPicPr>
            <a:picLocks noChangeAspect="1"/>
          </p:cNvPicPr>
          <p:nvPr/>
        </p:nvPicPr>
        <p:blipFill>
          <a:blip r:embed="rId14"/>
          <a:stretch>
            <a:fillRect/>
          </a:stretch>
        </p:blipFill>
        <p:spPr>
          <a:xfrm>
            <a:off x="10158730" y="801370"/>
            <a:ext cx="1315085" cy="374650"/>
          </a:xfrm>
          <a:prstGeom prst="rect">
            <a:avLst/>
          </a:prstGeom>
        </p:spPr>
      </p:pic>
      <p:sp>
        <p:nvSpPr>
          <p:cNvPr id="6" name="文本框 5"/>
          <p:cNvSpPr txBox="1"/>
          <p:nvPr>
            <p:custDataLst>
              <p:tags r:id="rId1"/>
            </p:custDataLst>
          </p:nvPr>
        </p:nvSpPr>
        <p:spPr>
          <a:xfrm>
            <a:off x="622935" y="569595"/>
            <a:ext cx="8413750" cy="583565"/>
          </a:xfrm>
          <a:prstGeom prst="rect">
            <a:avLst/>
          </a:prstGeom>
          <a:noFill/>
        </p:spPr>
        <p:txBody>
          <a:bodyPr wrap="square" rtlCol="0">
            <a:spAutoFit/>
          </a:bodyPr>
          <a:lstStyle/>
          <a:p>
            <a:pPr algn="l"/>
            <a:r>
              <a:rPr sz="3200" dirty="0" err="1">
                <a:solidFill>
                  <a:srgbClr val="00E8F4"/>
                </a:solidFill>
                <a:latin typeface="思源黑体 CN Bold" panose="020B0800000000000000" charset="-122"/>
                <a:ea typeface="思源黑体 CN Bold" panose="020B0800000000000000" charset="-122"/>
                <a:sym typeface="+mn-ea"/>
              </a:rPr>
              <a:t>量子</a:t>
            </a:r>
            <a:r>
              <a:rPr lang="zh-CN" sz="3200" dirty="0" err="1">
                <a:solidFill>
                  <a:srgbClr val="00E8F4"/>
                </a:solidFill>
                <a:latin typeface="思源黑体 CN Bold" panose="020B0800000000000000" charset="-122"/>
                <a:ea typeface="思源黑体 CN Bold" panose="020B0800000000000000" charset="-122"/>
                <a:sym typeface="+mn-ea"/>
              </a:rPr>
              <a:t>计算在机器学习的应用</a:t>
            </a:r>
            <a:r>
              <a:rPr lang="en-US" altLang="zh-CN" sz="3200" dirty="0" err="1">
                <a:solidFill>
                  <a:srgbClr val="00E8F4"/>
                </a:solidFill>
                <a:latin typeface="思源黑体 CN Bold" panose="020B0800000000000000" charset="-122"/>
                <a:ea typeface="思源黑体 CN Bold" panose="020B0800000000000000" charset="-122"/>
                <a:sym typeface="+mn-ea"/>
              </a:rPr>
              <a:t>—</a:t>
            </a:r>
            <a:r>
              <a:rPr lang="zh-CN" sz="3200" dirty="0" err="1">
                <a:solidFill>
                  <a:srgbClr val="00E8F4"/>
                </a:solidFill>
                <a:latin typeface="思源黑体 CN Bold" panose="020B0800000000000000" charset="-122"/>
                <a:ea typeface="思源黑体 CN Bold" panose="020B0800000000000000" charset="-122"/>
                <a:sym typeface="+mn-ea"/>
              </a:rPr>
              <a:t>Q</a:t>
            </a:r>
            <a:r>
              <a:rPr lang="en-US" altLang="zh-CN" sz="3200" dirty="0" err="1">
                <a:solidFill>
                  <a:srgbClr val="00E8F4"/>
                </a:solidFill>
                <a:latin typeface="思源黑体 CN Bold" panose="020B0800000000000000" charset="-122"/>
                <a:ea typeface="思源黑体 CN Bold" panose="020B0800000000000000" charset="-122"/>
                <a:sym typeface="+mn-ea"/>
              </a:rPr>
              <a:t>K-means</a:t>
            </a:r>
            <a:r>
              <a:rPr lang="zh-CN" altLang="en-US" sz="3200" dirty="0" err="1">
                <a:solidFill>
                  <a:srgbClr val="00E8F4"/>
                </a:solidFill>
                <a:latin typeface="思源黑体 CN Bold" panose="020B0800000000000000" charset="-122"/>
                <a:ea typeface="思源黑体 CN Bold" panose="020B0800000000000000" charset="-122"/>
                <a:sym typeface="+mn-ea"/>
              </a:rPr>
              <a:t>算法</a:t>
            </a:r>
          </a:p>
        </p:txBody>
      </p:sp>
      <p:grpSp>
        <p:nvGrpSpPr>
          <p:cNvPr id="21" name="组合 20"/>
          <p:cNvGrpSpPr/>
          <p:nvPr/>
        </p:nvGrpSpPr>
        <p:grpSpPr>
          <a:xfrm>
            <a:off x="770753" y="1362889"/>
            <a:ext cx="10447083" cy="1488440"/>
            <a:chOff x="1934" y="2212"/>
            <a:chExt cx="16452" cy="2344"/>
          </a:xfrm>
        </p:grpSpPr>
        <p:sp>
          <p:nvSpPr>
            <p:cNvPr id="22" name="圆角矩形 21"/>
            <p:cNvSpPr/>
            <p:nvPr>
              <p:custDataLst>
                <p:tags r:id="rId2"/>
              </p:custDataLst>
            </p:nvPr>
          </p:nvSpPr>
          <p:spPr>
            <a:xfrm>
              <a:off x="1934" y="2212"/>
              <a:ext cx="1599" cy="2344"/>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数据准备与预处理</a:t>
              </a:r>
            </a:p>
          </p:txBody>
        </p:sp>
        <p:sp>
          <p:nvSpPr>
            <p:cNvPr id="23" name="圆角矩形 22"/>
            <p:cNvSpPr/>
            <p:nvPr>
              <p:custDataLst>
                <p:tags r:id="rId3"/>
              </p:custDataLst>
            </p:nvPr>
          </p:nvSpPr>
          <p:spPr>
            <a:xfrm>
              <a:off x="4616" y="2212"/>
              <a:ext cx="1838" cy="2344"/>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初始化聚类中心</a:t>
              </a:r>
            </a:p>
          </p:txBody>
        </p:sp>
        <p:sp>
          <p:nvSpPr>
            <p:cNvPr id="24" name="圆角矩形 23"/>
            <p:cNvSpPr/>
            <p:nvPr>
              <p:custDataLst>
                <p:tags r:id="rId4"/>
              </p:custDataLst>
            </p:nvPr>
          </p:nvSpPr>
          <p:spPr>
            <a:xfrm>
              <a:off x="7536" y="2212"/>
              <a:ext cx="2863" cy="2344"/>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计算距离和类别分配</a:t>
              </a:r>
            </a:p>
          </p:txBody>
        </p:sp>
        <p:sp>
          <p:nvSpPr>
            <p:cNvPr id="25" name="圆角矩形 24"/>
            <p:cNvSpPr/>
            <p:nvPr>
              <p:custDataLst>
                <p:tags r:id="rId5"/>
              </p:custDataLst>
            </p:nvPr>
          </p:nvSpPr>
          <p:spPr>
            <a:xfrm>
              <a:off x="11483" y="2212"/>
              <a:ext cx="3086" cy="2344"/>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更新聚类中心</a:t>
              </a:r>
            </a:p>
          </p:txBody>
        </p:sp>
        <p:sp>
          <p:nvSpPr>
            <p:cNvPr id="26" name="圆角矩形 25"/>
            <p:cNvSpPr/>
            <p:nvPr>
              <p:custDataLst>
                <p:tags r:id="rId6"/>
              </p:custDataLst>
            </p:nvPr>
          </p:nvSpPr>
          <p:spPr>
            <a:xfrm>
              <a:off x="16250" y="2212"/>
              <a:ext cx="2136" cy="2344"/>
            </a:xfrm>
            <a:prstGeom prst="roundRect">
              <a:avLst/>
            </a:prstGeom>
            <a:solidFill>
              <a:srgbClr val="0070C0"/>
            </a:solidFill>
            <a:ln>
              <a:solidFill>
                <a:srgbClr val="001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聚类结果</a:t>
              </a:r>
            </a:p>
          </p:txBody>
        </p:sp>
        <p:cxnSp>
          <p:nvCxnSpPr>
            <p:cNvPr id="27" name="直接箭头连接符 26"/>
            <p:cNvCxnSpPr/>
            <p:nvPr>
              <p:custDataLst>
                <p:tags r:id="rId7"/>
              </p:custDataLst>
            </p:nvPr>
          </p:nvCxnSpPr>
          <p:spPr>
            <a:xfrm>
              <a:off x="3646" y="3384"/>
              <a:ext cx="857"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custDataLst>
                <p:tags r:id="rId8"/>
              </p:custDataLst>
            </p:nvPr>
          </p:nvCxnSpPr>
          <p:spPr>
            <a:xfrm>
              <a:off x="6566" y="3384"/>
              <a:ext cx="857"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custDataLst>
                <p:tags r:id="rId9"/>
              </p:custDataLst>
            </p:nvPr>
          </p:nvCxnSpPr>
          <p:spPr>
            <a:xfrm>
              <a:off x="10513" y="3384"/>
              <a:ext cx="857"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a:stCxn id="25" idx="3"/>
              <a:endCxn id="26" idx="1"/>
            </p:cNvCxnSpPr>
            <p:nvPr>
              <p:custDataLst>
                <p:tags r:id="rId10"/>
              </p:custDataLst>
            </p:nvPr>
          </p:nvCxnSpPr>
          <p:spPr>
            <a:xfrm>
              <a:off x="14569" y="3384"/>
              <a:ext cx="1681" cy="0"/>
            </a:xfrm>
            <a:prstGeom prst="straightConnector1">
              <a:avLst/>
            </a:prstGeom>
            <a:ln w="28575">
              <a:solidFill>
                <a:srgbClr val="00F7FF"/>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34" name="矩形 33"/>
          <p:cNvSpPr/>
          <p:nvPr/>
        </p:nvSpPr>
        <p:spPr>
          <a:xfrm>
            <a:off x="495241" y="3450405"/>
            <a:ext cx="4086854" cy="2760381"/>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b" anchorCtr="0" forceAA="0" compatLnSpc="1">
            <a:noAutofit/>
          </a:bodyPr>
          <a:lstStyle/>
          <a:p>
            <a:pPr algn="ctr" fontAlgn="base"/>
            <a:r>
              <a:rPr lang="zh-CN" altLang="en-US" dirty="0">
                <a:solidFill>
                  <a:schemeClr val="bg1"/>
                </a:solidFill>
                <a:latin typeface="思源黑体 CN Bold" panose="020B0800000000000000" charset="-122"/>
                <a:ea typeface="思源黑体 CN Bold" panose="020B0800000000000000" charset="-122"/>
                <a:cs typeface="+mn-ea"/>
                <a:sym typeface="+mn-lt"/>
              </a:rPr>
              <a:t>量子算法</a:t>
            </a:r>
          </a:p>
        </p:txBody>
      </p:sp>
      <p:pic>
        <p:nvPicPr>
          <p:cNvPr id="8" name="图片 7"/>
          <p:cNvPicPr>
            <a:picLocks noChangeAspect="1"/>
          </p:cNvPicPr>
          <p:nvPr/>
        </p:nvPicPr>
        <p:blipFill>
          <a:blip r:embed="rId15"/>
          <a:stretch>
            <a:fillRect/>
          </a:stretch>
        </p:blipFill>
        <p:spPr>
          <a:xfrm>
            <a:off x="6903328" y="3211566"/>
            <a:ext cx="5013592" cy="1350195"/>
          </a:xfrm>
          <a:prstGeom prst="rect">
            <a:avLst/>
          </a:prstGeom>
        </p:spPr>
      </p:pic>
      <p:sp>
        <p:nvSpPr>
          <p:cNvPr id="36" name="文本框 35"/>
          <p:cNvSpPr txBox="1"/>
          <p:nvPr/>
        </p:nvSpPr>
        <p:spPr>
          <a:xfrm>
            <a:off x="5014734" y="5601388"/>
            <a:ext cx="2407434" cy="609398"/>
          </a:xfrm>
          <a:prstGeom prst="rect">
            <a:avLst/>
          </a:prstGeom>
          <a:noFill/>
        </p:spPr>
        <p:txBody>
          <a:bodyPr wrap="square" rtlCol="0">
            <a:spAutoFit/>
          </a:bodyPr>
          <a:lstStyle/>
          <a:p>
            <a:pPr>
              <a:lnSpc>
                <a:spcPct val="120000"/>
              </a:lnSpc>
            </a:pP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量子：O[</a:t>
            </a:r>
            <a:r>
              <a:rPr lang="en-US" altLang="zh-CN" sz="1400" dirty="0" err="1">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Klog</a:t>
            </a:r>
            <a:r>
              <a:rPr lang="en-US" altLang="zh-CN"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(NMK)</a:t>
            </a: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a:t>
            </a:r>
          </a:p>
          <a:p>
            <a:pPr algn="l">
              <a:lnSpc>
                <a:spcPct val="120000"/>
              </a:lnSpc>
              <a:spcBef>
                <a:spcPts val="0"/>
              </a:spcBef>
              <a:spcAft>
                <a:spcPts val="0"/>
              </a:spcAft>
            </a:pP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经典：O[</a:t>
            </a:r>
            <a:r>
              <a:rPr lang="en-US" altLang="zh-CN"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NM</a:t>
            </a:r>
            <a:r>
              <a:rPr lang="zh-CN" altLang="en-US" sz="1400" dirty="0">
                <a:solidFill>
                  <a:schemeClr val="bg1"/>
                </a:solidFill>
                <a:latin typeface="Cambria Math" panose="02040503050406030204" pitchFamily="18" charset="0"/>
                <a:ea typeface="思源黑体 CN Regular" panose="020B0500000000000000" charset="-122"/>
                <a:cs typeface="Cambria Math" panose="02040503050406030204" pitchFamily="18" charset="0"/>
                <a:sym typeface="+mn-ea"/>
              </a:rPr>
              <a:t>]</a:t>
            </a:r>
          </a:p>
        </p:txBody>
      </p:sp>
      <p:sp>
        <p:nvSpPr>
          <p:cNvPr id="37" name="椭圆 36"/>
          <p:cNvSpPr/>
          <p:nvPr/>
        </p:nvSpPr>
        <p:spPr>
          <a:xfrm>
            <a:off x="4953774" y="5737913"/>
            <a:ext cx="76200" cy="76200"/>
          </a:xfrm>
          <a:prstGeom prst="ellipse">
            <a:avLst/>
          </a:prstGeom>
          <a:noFill/>
          <a:ln w="12700" cmpd="sng">
            <a:solidFill>
              <a:srgbClr val="00F7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8" name="椭圆 37"/>
          <p:cNvSpPr/>
          <p:nvPr/>
        </p:nvSpPr>
        <p:spPr>
          <a:xfrm>
            <a:off x="4953774" y="6009058"/>
            <a:ext cx="76200" cy="76200"/>
          </a:xfrm>
          <a:prstGeom prst="ellipse">
            <a:avLst/>
          </a:prstGeom>
          <a:noFill/>
          <a:ln w="12700" cmpd="sng">
            <a:solidFill>
              <a:srgbClr val="00F7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9" name="矩形 38"/>
          <p:cNvSpPr/>
          <p:nvPr/>
        </p:nvSpPr>
        <p:spPr>
          <a:xfrm>
            <a:off x="4813439" y="5241978"/>
            <a:ext cx="8771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olidFill>
                  <a:srgbClr val="00E8F4"/>
                </a:solidFill>
                <a:latin typeface="思源黑体 CN Bold" panose="020B0800000000000000" charset="-122"/>
                <a:ea typeface="思源黑体 CN Bold" panose="020B0800000000000000" charset="-122"/>
                <a:cs typeface="+mn-ea"/>
                <a:sym typeface="+mn-lt"/>
              </a:rPr>
              <a:t>复杂度</a:t>
            </a:r>
            <a:endParaRPr kumimoji="0" lang="zh-CN" altLang="en-US" sz="1800" b="0" i="0" u="none" strike="noStrike" kern="1200" cap="none" spc="0" normalizeH="0" baseline="0" noProof="0" dirty="0">
              <a:ln>
                <a:noFill/>
              </a:ln>
              <a:solidFill>
                <a:srgbClr val="00E8F4"/>
              </a:solidFill>
              <a:effectLst/>
              <a:uLnTx/>
              <a:uFillTx/>
              <a:latin typeface="思源黑体 CN Bold" panose="020B0800000000000000" charset="-122"/>
              <a:ea typeface="思源黑体 CN Bold" panose="020B0800000000000000" charset="-122"/>
              <a:cs typeface="+mn-ea"/>
              <a:sym typeface="+mn-lt"/>
            </a:endParaRPr>
          </a:p>
        </p:txBody>
      </p:sp>
      <p:pic>
        <p:nvPicPr>
          <p:cNvPr id="9" name="图片 8"/>
          <p:cNvPicPr>
            <a:picLocks noChangeAspect="1"/>
          </p:cNvPicPr>
          <p:nvPr/>
        </p:nvPicPr>
        <p:blipFill>
          <a:blip r:embed="rId16"/>
          <a:stretch>
            <a:fillRect/>
          </a:stretch>
        </p:blipFill>
        <p:spPr>
          <a:xfrm>
            <a:off x="711822" y="3884339"/>
            <a:ext cx="3726405" cy="946256"/>
          </a:xfrm>
          <a:prstGeom prst="rect">
            <a:avLst/>
          </a:prstGeom>
        </p:spPr>
      </p:pic>
      <p:cxnSp>
        <p:nvCxnSpPr>
          <p:cNvPr id="11" name="肘形连接符 10"/>
          <p:cNvCxnSpPr>
            <a:stCxn id="34" idx="3"/>
            <a:endCxn id="24" idx="2"/>
          </p:cNvCxnSpPr>
          <p:nvPr/>
        </p:nvCxnSpPr>
        <p:spPr>
          <a:xfrm flipV="1">
            <a:off x="4582095" y="2851329"/>
            <a:ext cx="654957" cy="1979267"/>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4" cstate="screen">
            <a:alphaModFix amt="24000"/>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0" y="0"/>
            <a:ext cx="12192000" cy="6858000"/>
          </a:xfrm>
          <a:prstGeom prst="rect">
            <a:avLst/>
          </a:prstGeom>
        </p:spPr>
      </p:pic>
      <p:sp>
        <p:nvSpPr>
          <p:cNvPr id="7" name="Google Shape;193;p35" descr="e7d195523061f1c01bc539b90b65f09aca9bc726a3a4adba8C9E45B38E36AC8707C5D393223713CC8DD27123EF48A81803B5A1BFF3646AC546C23D4B23F46D5703AE6DAEEEE7BB41433C5E719609FF6BFB4AC47CC6275C475FD9316BF669DE55B1175B7F6CED57FCE79D7962747427223821D72E2A13DB12544F971443F3D415DBDBE3E33BD3AA28BFC02379704FA035"/>
          <p:cNvSpPr txBox="1"/>
          <p:nvPr/>
        </p:nvSpPr>
        <p:spPr>
          <a:xfrm>
            <a:off x="3536848" y="1917352"/>
            <a:ext cx="5118304" cy="277713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1"/>
              </a:buClr>
              <a:buSzPts val="5200"/>
              <a:buFont typeface="DM Serif Display"/>
              <a:buNone/>
              <a:defRPr sz="6500" b="0" i="0" u="none" strike="noStrike" cap="none">
                <a:solidFill>
                  <a:schemeClr val="dk1"/>
                </a:solidFill>
                <a:latin typeface="思源宋体 CN Heavy" panose="02020900000000000000" charset="-122"/>
                <a:ea typeface="思源宋体 CN Heavy" panose="02020900000000000000" charset="-122"/>
                <a:cs typeface="DM Serif Display"/>
                <a:sym typeface="DM Serif Display"/>
              </a:defRPr>
            </a:lvl1pPr>
            <a:lvl2pPr marR="0" lvl="1"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9pPr>
          </a:lstStyle>
          <a:p>
            <a:pPr marL="0" marR="0" lvl="0" indent="0" algn="ctr" defTabSz="914400" rtl="0" eaLnBrk="1" fontAlgn="auto" latinLnBrk="0" hangingPunct="1">
              <a:lnSpc>
                <a:spcPct val="100000"/>
              </a:lnSpc>
              <a:spcBef>
                <a:spcPts val="0"/>
              </a:spcBef>
              <a:spcAft>
                <a:spcPts val="0"/>
              </a:spcAft>
              <a:buClr>
                <a:srgbClr val="FFFFFF"/>
              </a:buClr>
              <a:buSzPts val="5200"/>
              <a:buFont typeface="DM Serif Display"/>
              <a:buNone/>
              <a:defRPr/>
            </a:pPr>
            <a:r>
              <a:rPr kumimoji="0" lang="en-US" altLang="zh-CN" sz="19900" b="1" i="0" u="none" strike="noStrike" kern="0" cap="none" spc="0" normalizeH="0" baseline="0" noProof="0" dirty="0">
                <a:ln w="38100">
                  <a:gradFill>
                    <a:gsLst>
                      <a:gs pos="80000">
                        <a:schemeClr val="accent1">
                          <a:alpha val="0"/>
                        </a:schemeClr>
                      </a:gs>
                      <a:gs pos="0">
                        <a:schemeClr val="accent1">
                          <a:alpha val="50000"/>
                        </a:schemeClr>
                      </a:gs>
                    </a:gsLst>
                    <a:lin ang="5400000" scaled="1"/>
                  </a:gradFill>
                </a:ln>
                <a:noFill/>
                <a:effectLst/>
                <a:uLnTx/>
                <a:uFillTx/>
                <a:latin typeface="思源黑体 CN Bold" panose="020B0800000000000000" charset="-122"/>
                <a:ea typeface="思源黑体 CN Bold" panose="020B0800000000000000" charset="-122"/>
                <a:sym typeface="DM Serif Display"/>
              </a:rPr>
              <a:t>04</a:t>
            </a:r>
          </a:p>
        </p:txBody>
      </p:sp>
      <p:sp>
        <p:nvSpPr>
          <p:cNvPr id="2" name="文本框 1"/>
          <p:cNvSpPr txBox="1"/>
          <p:nvPr/>
        </p:nvSpPr>
        <p:spPr>
          <a:xfrm>
            <a:off x="2487295" y="3824605"/>
            <a:ext cx="7217410" cy="829945"/>
          </a:xfrm>
          <a:prstGeom prst="rect">
            <a:avLst/>
          </a:prstGeom>
          <a:noFill/>
          <a:effectLst>
            <a:outerShdw blurRad="50800" dist="38100" dir="18120000" algn="t" rotWithShape="0">
              <a:prstClr val="black">
                <a:alpha val="66000"/>
              </a:prstClr>
            </a:outerShdw>
          </a:effectLst>
        </p:spPr>
        <p:txBody>
          <a:bodyPr wrap="square" rtlCol="0">
            <a:spAutoFit/>
          </a:bodyPr>
          <a:lstStyle/>
          <a:p>
            <a:pPr algn="ctr"/>
            <a:r>
              <a:rPr sz="4800" b="1" dirty="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本源工作</a:t>
            </a:r>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19" name="椭圆 1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思源黑体 CN" panose="020B0800000000000000" pitchFamily="34" charset="-122"/>
                <a:ea typeface="思源黑体 CN" panose="020B0800000000000000" pitchFamily="34" charset="-122"/>
                <a:cs typeface="+mn-ea"/>
                <a:sym typeface="+mn-lt"/>
              </a:endParaRPr>
            </a:p>
          </p:txBody>
        </p:sp>
        <p:sp>
          <p:nvSpPr>
            <p:cNvPr id="20" name="椭圆 1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latin typeface="思源黑体 CN" panose="020B0800000000000000" pitchFamily="34" charset="-122"/>
                <a:ea typeface="思源黑体 CN" panose="020B0800000000000000" pitchFamily="34" charset="-122"/>
                <a:cs typeface="+mn-ea"/>
                <a:sym typeface="+mn-lt"/>
              </a:endParaRPr>
            </a:p>
          </p:txBody>
        </p:sp>
      </p:grpSp>
      <p:pic>
        <p:nvPicPr>
          <p:cNvPr id="2" name="图片 1" descr="白LOGO(横版)"/>
          <p:cNvPicPr>
            <a:picLocks noChangeAspect="1"/>
          </p:cNvPicPr>
          <p:nvPr/>
        </p:nvPicPr>
        <p:blipFill>
          <a:blip r:embed="rId8"/>
          <a:stretch>
            <a:fillRect/>
          </a:stretch>
        </p:blipFill>
        <p:spPr>
          <a:xfrm>
            <a:off x="10158730" y="801370"/>
            <a:ext cx="1315085" cy="374650"/>
          </a:xfrm>
          <a:prstGeom prst="rect">
            <a:avLst/>
          </a:prstGeom>
        </p:spPr>
      </p:pic>
      <p:sp>
        <p:nvSpPr>
          <p:cNvPr id="40" name="文本框 39"/>
          <p:cNvSpPr txBox="1"/>
          <p:nvPr/>
        </p:nvSpPr>
        <p:spPr>
          <a:xfrm>
            <a:off x="6148705" y="1280795"/>
            <a:ext cx="3444875" cy="460375"/>
          </a:xfrm>
          <a:prstGeom prst="rect">
            <a:avLst/>
          </a:prstGeom>
          <a:noFill/>
        </p:spPr>
        <p:txBody>
          <a:bodyPr wrap="square" rtlCol="0">
            <a:spAutoFit/>
          </a:bodyPr>
          <a:lstStyle/>
          <a:p>
            <a:pPr algn="ctr"/>
            <a:r>
              <a:rPr lang="zh-CN" altLang="en-US" sz="2400" b="1" kern="100" dirty="0">
                <a:solidFill>
                  <a:srgbClr val="FFC000"/>
                </a:solidFill>
                <a:latin typeface="思源黑体 CN" panose="020B0800000000000000" pitchFamily="34" charset="-122"/>
                <a:ea typeface="思源黑体 CN" panose="020B0800000000000000" pitchFamily="34" charset="-122"/>
                <a:cs typeface="黑体" panose="02010609060101010101" pitchFamily="49" charset="-122"/>
              </a:rPr>
              <a:t>VQNet整体框架</a:t>
            </a:r>
          </a:p>
        </p:txBody>
      </p:sp>
      <p:grpSp>
        <p:nvGrpSpPr>
          <p:cNvPr id="3" name="组合 2"/>
          <p:cNvGrpSpPr/>
          <p:nvPr/>
        </p:nvGrpSpPr>
        <p:grpSpPr>
          <a:xfrm>
            <a:off x="4334510" y="1867535"/>
            <a:ext cx="7567930" cy="4584065"/>
            <a:chOff x="6610" y="2941"/>
            <a:chExt cx="11918" cy="7219"/>
          </a:xfrm>
        </p:grpSpPr>
        <p:sp>
          <p:nvSpPr>
            <p:cNvPr id="91" name="Rectangle 147"/>
            <p:cNvSpPr>
              <a:spLocks noChangeArrowheads="1"/>
            </p:cNvSpPr>
            <p:nvPr/>
          </p:nvSpPr>
          <p:spPr bwMode="auto">
            <a:xfrm>
              <a:off x="17399" y="3517"/>
              <a:ext cx="1129"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1400" b="1" i="0" u="none" strike="noStrike" kern="1200" cap="none" spc="0" normalizeH="0" baseline="0" noProof="0" dirty="0">
                  <a:ln>
                    <a:noFill/>
                  </a:ln>
                  <a:solidFill>
                    <a:schemeClr val="bg1"/>
                  </a:solidFill>
                  <a:effectLst/>
                  <a:uLnTx/>
                  <a:uFillTx/>
                  <a:latin typeface="思源黑体 CN" panose="020B0800000000000000" pitchFamily="34" charset="-122"/>
                  <a:ea typeface="思源黑体 CN" panose="020B0800000000000000" pitchFamily="34" charset="-122"/>
                </a:rPr>
                <a:t>量子</a:t>
              </a:r>
              <a:r>
                <a:rPr kumimoji="0" lang="zh-CN" altLang="en-US" sz="1400" b="1" i="0" u="none" strike="noStrike" kern="1200" cap="none" spc="0" normalizeH="0" baseline="0" noProof="0" dirty="0">
                  <a:ln>
                    <a:noFill/>
                  </a:ln>
                  <a:solidFill>
                    <a:schemeClr val="bg1"/>
                  </a:solidFill>
                  <a:effectLst/>
                  <a:uLnTx/>
                  <a:uFillTx/>
                  <a:latin typeface="思源黑体 CN" panose="020B0800000000000000" pitchFamily="34" charset="-122"/>
                  <a:ea typeface="思源黑体 CN" panose="020B0800000000000000" pitchFamily="34" charset="-122"/>
                </a:rPr>
                <a:t>应用</a:t>
              </a:r>
              <a:endParaRPr kumimoji="0" lang="zh-CN" altLang="zh-CN" sz="1400" b="0" i="0" u="none" strike="noStrike" kern="1200" cap="none" spc="0" normalizeH="0" baseline="0" noProof="0" dirty="0">
                <a:ln>
                  <a:noFill/>
                </a:ln>
                <a:solidFill>
                  <a:schemeClr val="bg1"/>
                </a:solidFill>
                <a:effectLst/>
                <a:uLnTx/>
                <a:uFillTx/>
                <a:latin typeface="思源黑体 CN" panose="020B0800000000000000" pitchFamily="34" charset="-122"/>
                <a:ea typeface="思源黑体 CN" panose="020B0800000000000000" pitchFamily="34" charset="-122"/>
              </a:endParaRPr>
            </a:p>
          </p:txBody>
        </p:sp>
        <p:sp>
          <p:nvSpPr>
            <p:cNvPr id="92" name="Rectangle 153"/>
            <p:cNvSpPr>
              <a:spLocks noChangeArrowheads="1"/>
            </p:cNvSpPr>
            <p:nvPr/>
          </p:nvSpPr>
          <p:spPr bwMode="auto">
            <a:xfrm>
              <a:off x="17448" y="6772"/>
              <a:ext cx="1062" cy="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1200" b="1" i="0" u="none" strike="noStrike" kern="1200" cap="none" spc="0" normalizeH="0" baseline="0" noProof="0" dirty="0">
                  <a:ln>
                    <a:noFill/>
                  </a:ln>
                  <a:solidFill>
                    <a:schemeClr val="bg1"/>
                  </a:solidFill>
                  <a:effectLst/>
                  <a:uLnTx/>
                  <a:uFillTx/>
                  <a:latin typeface="思源黑体 CN" panose="020B0800000000000000" pitchFamily="34" charset="-122"/>
                  <a:ea typeface="思源黑体 CN" panose="020B0800000000000000" pitchFamily="34" charset="-122"/>
                </a:rPr>
                <a:t>量子</a:t>
              </a:r>
              <a:r>
                <a:rPr kumimoji="0" lang="zh-CN" altLang="en-US" sz="1200" b="1" i="0" u="none" strike="noStrike" kern="1200" cap="none" spc="0" normalizeH="0" baseline="0" noProof="0" dirty="0">
                  <a:ln>
                    <a:noFill/>
                  </a:ln>
                  <a:solidFill>
                    <a:schemeClr val="bg1"/>
                  </a:solidFill>
                  <a:effectLst/>
                  <a:uLnTx/>
                  <a:uFillTx/>
                  <a:latin typeface="思源黑体 CN" panose="020B0800000000000000" pitchFamily="34" charset="-122"/>
                  <a:ea typeface="思源黑体 CN" panose="020B0800000000000000" pitchFamily="34" charset="-122"/>
                </a:rPr>
                <a:t>计算与神经网络计算结构</a:t>
              </a:r>
              <a:endParaRPr kumimoji="0" lang="zh-CN" altLang="zh-CN" sz="2000" b="0" i="0" u="none" strike="noStrike" kern="1200" cap="none" spc="0" normalizeH="0" baseline="0" noProof="0" dirty="0">
                <a:ln>
                  <a:noFill/>
                </a:ln>
                <a:solidFill>
                  <a:schemeClr val="bg1"/>
                </a:solidFill>
                <a:effectLst/>
                <a:uLnTx/>
                <a:uFillTx/>
                <a:latin typeface="思源黑体 CN" panose="020B0800000000000000" pitchFamily="34" charset="-122"/>
                <a:ea typeface="思源黑体 CN" panose="020B0800000000000000" pitchFamily="34" charset="-122"/>
              </a:endParaRPr>
            </a:p>
          </p:txBody>
        </p:sp>
        <p:sp>
          <p:nvSpPr>
            <p:cNvPr id="93" name="Rectangle 158"/>
            <p:cNvSpPr>
              <a:spLocks noChangeArrowheads="1"/>
            </p:cNvSpPr>
            <p:nvPr/>
          </p:nvSpPr>
          <p:spPr bwMode="auto">
            <a:xfrm>
              <a:off x="17448" y="9196"/>
              <a:ext cx="983"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lang="zh-CN" altLang="en-US" sz="1200" b="1">
                  <a:solidFill>
                    <a:schemeClr val="bg1"/>
                  </a:solidFill>
                  <a:latin typeface="思源黑体 CN" panose="020B0800000000000000" pitchFamily="34" charset="-122"/>
                  <a:ea typeface="思源黑体 CN" panose="020B0800000000000000" pitchFamily="34" charset="-122"/>
                </a:rPr>
                <a:t>后端计</a:t>
              </a:r>
              <a:endParaRPr lang="en-US" altLang="zh-CN" sz="1200" b="1">
                <a:solidFill>
                  <a:schemeClr val="bg1"/>
                </a:solidFill>
                <a:latin typeface="思源黑体 CN" panose="020B0800000000000000" pitchFamily="34" charset="-122"/>
                <a:ea typeface="思源黑体 CN" panose="020B0800000000000000"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r>
                <a:rPr lang="zh-CN" altLang="en-US" sz="1200" b="1">
                  <a:solidFill>
                    <a:schemeClr val="bg1"/>
                  </a:solidFill>
                  <a:latin typeface="思源黑体 CN" panose="020B0800000000000000" pitchFamily="34" charset="-122"/>
                  <a:ea typeface="思源黑体 CN" panose="020B0800000000000000" pitchFamily="34" charset="-122"/>
                </a:rPr>
                <a:t>算硬件</a:t>
              </a:r>
              <a:endParaRPr kumimoji="0" lang="zh-CN" altLang="zh-CN" sz="2000" b="0" i="0" u="none" strike="noStrike" kern="1200" cap="none" spc="0" normalizeH="0" baseline="0" noProof="0" dirty="0">
                <a:ln>
                  <a:noFill/>
                </a:ln>
                <a:solidFill>
                  <a:schemeClr val="bg1"/>
                </a:solidFill>
                <a:effectLst/>
                <a:uLnTx/>
                <a:uFillTx/>
                <a:latin typeface="思源黑体 CN" panose="020B0800000000000000" pitchFamily="34" charset="-122"/>
                <a:ea typeface="思源黑体 CN" panose="020B0800000000000000" pitchFamily="34" charset="-122"/>
              </a:endParaRPr>
            </a:p>
          </p:txBody>
        </p:sp>
        <p:sp>
          <p:nvSpPr>
            <p:cNvPr id="94" name="Rectangle 195"/>
            <p:cNvSpPr>
              <a:spLocks noChangeArrowheads="1"/>
            </p:cNvSpPr>
            <p:nvPr/>
          </p:nvSpPr>
          <p:spPr bwMode="auto">
            <a:xfrm>
              <a:off x="17501" y="5061"/>
              <a:ext cx="886"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lang="zh-CN" altLang="en-US" sz="1400" b="1">
                  <a:solidFill>
                    <a:schemeClr val="bg1"/>
                  </a:solidFill>
                  <a:latin typeface="思源黑体 CN" panose="020B0800000000000000" pitchFamily="34" charset="-122"/>
                  <a:ea typeface="思源黑体 CN" panose="020B0800000000000000" pitchFamily="34" charset="-122"/>
                </a:rPr>
                <a:t>计算层</a:t>
              </a:r>
              <a:endParaRPr kumimoji="0" lang="zh-CN" altLang="en-US" sz="1400" b="1" i="0" u="none" strike="noStrike" kern="1200" cap="none" spc="0" normalizeH="0" baseline="0" noProof="0" dirty="0">
                <a:ln>
                  <a:noFill/>
                </a:ln>
                <a:solidFill>
                  <a:schemeClr val="bg1"/>
                </a:solidFill>
                <a:effectLst/>
                <a:uLnTx/>
                <a:uFillTx/>
                <a:latin typeface="思源黑体 CN" panose="020B0800000000000000" pitchFamily="34" charset="-122"/>
                <a:ea typeface="思源黑体 CN" panose="020B0800000000000000" pitchFamily="34" charset="-122"/>
              </a:endParaRPr>
            </a:p>
          </p:txBody>
        </p:sp>
        <p:sp>
          <p:nvSpPr>
            <p:cNvPr id="43" name="Rectangle 193"/>
            <p:cNvSpPr>
              <a:spLocks noChangeArrowheads="1"/>
            </p:cNvSpPr>
            <p:nvPr/>
          </p:nvSpPr>
          <p:spPr bwMode="auto">
            <a:xfrm>
              <a:off x="6610" y="8850"/>
              <a:ext cx="10387" cy="1310"/>
            </a:xfrm>
            <a:prstGeom prst="rect">
              <a:avLst/>
            </a:prstGeom>
            <a:solidFill>
              <a:srgbClr val="FEE599"/>
            </a:solidFill>
            <a:ln w="9525">
              <a:solidFill>
                <a:srgbClr val="000000"/>
              </a:solidFill>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黑体 CN" panose="020B0800000000000000" pitchFamily="34" charset="-122"/>
                <a:ea typeface="思源黑体 CN" panose="020B0800000000000000" pitchFamily="34" charset="-122"/>
              </a:endParaRPr>
            </a:p>
          </p:txBody>
        </p:sp>
        <p:sp>
          <p:nvSpPr>
            <p:cNvPr id="44" name="Rectangle 193"/>
            <p:cNvSpPr>
              <a:spLocks noChangeArrowheads="1"/>
            </p:cNvSpPr>
            <p:nvPr/>
          </p:nvSpPr>
          <p:spPr bwMode="auto">
            <a:xfrm>
              <a:off x="6613" y="6065"/>
              <a:ext cx="10387" cy="2587"/>
            </a:xfrm>
            <a:prstGeom prst="rect">
              <a:avLst/>
            </a:prstGeom>
            <a:solidFill>
              <a:schemeClr val="accent3">
                <a:lumMod val="85000"/>
              </a:schemeClr>
            </a:solidFill>
            <a:ln w="9525">
              <a:solidFill>
                <a:srgbClr val="000000"/>
              </a:solidFill>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黑体 CN" panose="020B0800000000000000" pitchFamily="34" charset="-122"/>
                <a:ea typeface="思源黑体 CN" panose="020B0800000000000000" pitchFamily="34" charset="-122"/>
              </a:endParaRPr>
            </a:p>
          </p:txBody>
        </p:sp>
        <p:sp>
          <p:nvSpPr>
            <p:cNvPr id="45" name="Rectangle 193"/>
            <p:cNvSpPr>
              <a:spLocks noChangeArrowheads="1"/>
            </p:cNvSpPr>
            <p:nvPr/>
          </p:nvSpPr>
          <p:spPr bwMode="auto">
            <a:xfrm>
              <a:off x="6610" y="4542"/>
              <a:ext cx="10387" cy="1310"/>
            </a:xfrm>
            <a:prstGeom prst="rect">
              <a:avLst/>
            </a:prstGeom>
            <a:solidFill>
              <a:srgbClr val="FEE599"/>
            </a:solidFill>
            <a:ln w="9525">
              <a:solidFill>
                <a:srgbClr val="000000"/>
              </a:solidFill>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黑体 CN" panose="020B0800000000000000" pitchFamily="34" charset="-122"/>
                <a:ea typeface="思源黑体 CN" panose="020B0800000000000000" pitchFamily="34" charset="-122"/>
              </a:endParaRPr>
            </a:p>
          </p:txBody>
        </p:sp>
        <p:sp>
          <p:nvSpPr>
            <p:cNvPr id="47" name="Rectangle 193"/>
            <p:cNvSpPr>
              <a:spLocks noChangeArrowheads="1"/>
            </p:cNvSpPr>
            <p:nvPr/>
          </p:nvSpPr>
          <p:spPr bwMode="auto">
            <a:xfrm>
              <a:off x="6610" y="2941"/>
              <a:ext cx="10387" cy="1416"/>
            </a:xfrm>
            <a:prstGeom prst="rect">
              <a:avLst/>
            </a:prstGeom>
            <a:solidFill>
              <a:srgbClr val="C4D6A0"/>
            </a:solidFill>
            <a:ln w="9525">
              <a:solidFill>
                <a:srgbClr val="000000"/>
              </a:solidFill>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思源黑体 CN" panose="020B0800000000000000" pitchFamily="34" charset="-122"/>
                <a:ea typeface="思源黑体 CN" panose="020B0800000000000000" pitchFamily="34" charset="-122"/>
              </a:endParaRPr>
            </a:p>
          </p:txBody>
        </p:sp>
        <p:sp>
          <p:nvSpPr>
            <p:cNvPr id="66" name="圆角矩形 65"/>
            <p:cNvSpPr/>
            <p:nvPr/>
          </p:nvSpPr>
          <p:spPr>
            <a:xfrm>
              <a:off x="6826" y="3120"/>
              <a:ext cx="2490" cy="1064"/>
            </a:xfrm>
            <a:prstGeom prst="roundRect">
              <a:avLst/>
            </a:prstGeom>
            <a:solidFill>
              <a:srgbClr val="FFFF99"/>
            </a:solidFill>
            <a:ln w="12700">
              <a:noFill/>
              <a:tailEnd type="triangle"/>
            </a:ln>
          </p:spPr>
          <p:style>
            <a:lnRef idx="1">
              <a:schemeClr val="accent2"/>
            </a:lnRef>
            <a:fillRef idx="0">
              <a:schemeClr val="accent2"/>
            </a:fillRef>
            <a:effectRef idx="0">
              <a:schemeClr val="accent2"/>
            </a:effectRef>
            <a:fontRef idx="minor">
              <a:schemeClr val="tx1"/>
            </a:fontRef>
          </p:style>
          <p:txBody>
            <a:bodyPr rtlCol="0" anchor="ctr"/>
            <a:lstStyle/>
            <a:p>
              <a:pPr algn="ctr"/>
              <a:r>
                <a:rPr lang="zh-CN" altLang="en-US" sz="1400">
                  <a:solidFill>
                    <a:srgbClr val="000000"/>
                  </a:solidFill>
                  <a:latin typeface="思源黑体 CN" panose="020B0800000000000000" pitchFamily="34" charset="-122"/>
                  <a:ea typeface="思源黑体 CN" panose="020B0800000000000000" pitchFamily="34" charset="-122"/>
                </a:rPr>
                <a:t>量子目标分类</a:t>
              </a:r>
              <a:endParaRPr lang="zh-CN" altLang="en-US" sz="1400" dirty="0">
                <a:solidFill>
                  <a:srgbClr val="000000"/>
                </a:solidFill>
                <a:latin typeface="思源黑体 CN" panose="020B0800000000000000" pitchFamily="34" charset="-122"/>
                <a:ea typeface="思源黑体 CN" panose="020B0800000000000000" pitchFamily="34" charset="-122"/>
              </a:endParaRPr>
            </a:p>
          </p:txBody>
        </p:sp>
        <p:sp>
          <p:nvSpPr>
            <p:cNvPr id="67" name="圆角矩形 66"/>
            <p:cNvSpPr/>
            <p:nvPr/>
          </p:nvSpPr>
          <p:spPr>
            <a:xfrm>
              <a:off x="9616" y="3100"/>
              <a:ext cx="2188" cy="1084"/>
            </a:xfrm>
            <a:prstGeom prst="roundRect">
              <a:avLst/>
            </a:prstGeom>
            <a:solidFill>
              <a:srgbClr val="FFFF99"/>
            </a:solidFill>
            <a:ln w="12700">
              <a:noFill/>
              <a:tailEnd type="triangle"/>
            </a:ln>
          </p:spPr>
          <p:style>
            <a:lnRef idx="1">
              <a:schemeClr val="accent2"/>
            </a:lnRef>
            <a:fillRef idx="0">
              <a:schemeClr val="accent2"/>
            </a:fillRef>
            <a:effectRef idx="0">
              <a:schemeClr val="accent2"/>
            </a:effectRef>
            <a:fontRef idx="minor">
              <a:schemeClr val="tx1"/>
            </a:fontRef>
          </p:style>
          <p:txBody>
            <a:bodyPr rtlCol="0" anchor="ctr"/>
            <a:lstStyle/>
            <a:p>
              <a:pPr algn="ctr"/>
              <a:r>
                <a:rPr lang="zh-CN" altLang="en-US" sz="1400">
                  <a:solidFill>
                    <a:srgbClr val="000000"/>
                  </a:solidFill>
                  <a:latin typeface="思源黑体 CN" panose="020B0800000000000000" pitchFamily="34" charset="-122"/>
                  <a:ea typeface="思源黑体 CN" panose="020B0800000000000000" pitchFamily="34" charset="-122"/>
                </a:rPr>
                <a:t>量子在线优化</a:t>
              </a:r>
              <a:endParaRPr lang="zh-CN" altLang="en-US" sz="1400" dirty="0">
                <a:solidFill>
                  <a:srgbClr val="000000"/>
                </a:solidFill>
                <a:latin typeface="思源黑体 CN" panose="020B0800000000000000" pitchFamily="34" charset="-122"/>
                <a:ea typeface="思源黑体 CN" panose="020B0800000000000000" pitchFamily="34" charset="-122"/>
              </a:endParaRPr>
            </a:p>
          </p:txBody>
        </p:sp>
        <p:sp>
          <p:nvSpPr>
            <p:cNvPr id="71" name="圆角矩形 70"/>
            <p:cNvSpPr/>
            <p:nvPr/>
          </p:nvSpPr>
          <p:spPr>
            <a:xfrm>
              <a:off x="12095" y="3110"/>
              <a:ext cx="2188" cy="1084"/>
            </a:xfrm>
            <a:prstGeom prst="roundRect">
              <a:avLst/>
            </a:prstGeom>
            <a:solidFill>
              <a:srgbClr val="FFFF99"/>
            </a:solidFill>
            <a:ln w="12700">
              <a:noFill/>
              <a:tailEnd type="triangle"/>
            </a:ln>
          </p:spPr>
          <p:style>
            <a:lnRef idx="1">
              <a:schemeClr val="accent2"/>
            </a:lnRef>
            <a:fillRef idx="0">
              <a:schemeClr val="accent2"/>
            </a:fillRef>
            <a:effectRef idx="0">
              <a:schemeClr val="accent2"/>
            </a:effectRef>
            <a:fontRef idx="minor">
              <a:schemeClr val="tx1"/>
            </a:fontRef>
          </p:style>
          <p:txBody>
            <a:bodyPr rtlCol="0" anchor="ctr"/>
            <a:lstStyle/>
            <a:p>
              <a:pPr algn="ctr"/>
              <a:r>
                <a:rPr lang="zh-CN" altLang="en-US" sz="1400">
                  <a:solidFill>
                    <a:srgbClr val="000000"/>
                  </a:solidFill>
                  <a:latin typeface="思源黑体 CN" panose="020B0800000000000000" pitchFamily="34" charset="-122"/>
                  <a:ea typeface="思源黑体 CN" panose="020B0800000000000000" pitchFamily="34" charset="-122"/>
                </a:rPr>
                <a:t>量子情报分析</a:t>
              </a:r>
              <a:endParaRPr lang="zh-CN" altLang="en-US" sz="1400" dirty="0">
                <a:solidFill>
                  <a:srgbClr val="000000"/>
                </a:solidFill>
                <a:latin typeface="思源黑体 CN" panose="020B0800000000000000" pitchFamily="34" charset="-122"/>
                <a:ea typeface="思源黑体 CN" panose="020B0800000000000000" pitchFamily="34" charset="-122"/>
              </a:endParaRPr>
            </a:p>
          </p:txBody>
        </p:sp>
        <p:sp>
          <p:nvSpPr>
            <p:cNvPr id="72" name="圆角矩形 71"/>
            <p:cNvSpPr/>
            <p:nvPr/>
          </p:nvSpPr>
          <p:spPr>
            <a:xfrm>
              <a:off x="14596" y="3111"/>
              <a:ext cx="2188" cy="1084"/>
            </a:xfrm>
            <a:prstGeom prst="roundRect">
              <a:avLst/>
            </a:prstGeom>
            <a:solidFill>
              <a:srgbClr val="FFFF99"/>
            </a:solidFill>
            <a:ln w="12700">
              <a:noFill/>
              <a:tailEnd type="triangle"/>
            </a:ln>
          </p:spPr>
          <p:style>
            <a:lnRef idx="1">
              <a:schemeClr val="accent2"/>
            </a:lnRef>
            <a:fillRef idx="0">
              <a:schemeClr val="accent2"/>
            </a:fillRef>
            <a:effectRef idx="0">
              <a:schemeClr val="accent2"/>
            </a:effectRef>
            <a:fontRef idx="minor">
              <a:schemeClr val="tx1"/>
            </a:fontRef>
          </p:style>
          <p:txBody>
            <a:bodyPr rtlCol="0" anchor="ctr"/>
            <a:lstStyle/>
            <a:p>
              <a:pPr lvl="0" algn="ctr">
                <a:defRPr/>
              </a:pPr>
              <a:r>
                <a:rPr lang="zh-CN" altLang="en-US" sz="1400">
                  <a:solidFill>
                    <a:srgbClr val="000000"/>
                  </a:solidFill>
                  <a:latin typeface="思源黑体 CN" panose="020B0800000000000000" pitchFamily="34" charset="-122"/>
                  <a:ea typeface="思源黑体 CN" panose="020B0800000000000000" pitchFamily="34" charset="-122"/>
                </a:rPr>
                <a:t>量子持续学习</a:t>
              </a:r>
              <a:endParaRPr lang="zh-CN" altLang="en-US" sz="1400" dirty="0">
                <a:solidFill>
                  <a:srgbClr val="000000"/>
                </a:solidFill>
                <a:latin typeface="思源黑体 CN" panose="020B0800000000000000" pitchFamily="34" charset="-122"/>
                <a:ea typeface="思源黑体 CN" panose="020B0800000000000000" pitchFamily="34" charset="-122"/>
              </a:endParaRPr>
            </a:p>
          </p:txBody>
        </p:sp>
        <p:sp>
          <p:nvSpPr>
            <p:cNvPr id="73" name="圆角矩形 72"/>
            <p:cNvSpPr/>
            <p:nvPr/>
          </p:nvSpPr>
          <p:spPr>
            <a:xfrm>
              <a:off x="6826" y="4628"/>
              <a:ext cx="1733" cy="1064"/>
            </a:xfrm>
            <a:prstGeom prst="roundRect">
              <a:avLst/>
            </a:prstGeom>
            <a:solidFill>
              <a:srgbClr val="FF8585"/>
            </a:solidFill>
            <a:ln w="12700">
              <a:noFill/>
              <a:tailEnd type="triangle"/>
            </a:ln>
          </p:spPr>
          <p:style>
            <a:lnRef idx="1">
              <a:schemeClr val="accent2"/>
            </a:lnRef>
            <a:fillRef idx="0">
              <a:schemeClr val="accent2"/>
            </a:fillRef>
            <a:effectRef idx="0">
              <a:schemeClr val="accent2"/>
            </a:effectRef>
            <a:fontRef idx="minor">
              <a:schemeClr val="tx1"/>
            </a:fontRef>
          </p:style>
          <p:txBody>
            <a:bodyPr rtlCol="0" anchor="ctr"/>
            <a:lstStyle/>
            <a:p>
              <a:pPr algn="ctr"/>
              <a:r>
                <a:rPr lang="zh-CN" altLang="en-US" sz="1400" dirty="0">
                  <a:solidFill>
                    <a:srgbClr val="000000"/>
                  </a:solidFill>
                  <a:latin typeface="思源黑体 CN" panose="020B0800000000000000" pitchFamily="34" charset="-122"/>
                  <a:ea typeface="思源黑体 CN" panose="020B0800000000000000" pitchFamily="34" charset="-122"/>
                </a:rPr>
                <a:t>量子变分线路</a:t>
              </a:r>
            </a:p>
          </p:txBody>
        </p:sp>
        <p:sp>
          <p:nvSpPr>
            <p:cNvPr id="74" name="圆角矩形 73"/>
            <p:cNvSpPr/>
            <p:nvPr/>
          </p:nvSpPr>
          <p:spPr>
            <a:xfrm>
              <a:off x="8877" y="4628"/>
              <a:ext cx="1561" cy="1064"/>
            </a:xfrm>
            <a:prstGeom prst="roundRect">
              <a:avLst/>
            </a:prstGeom>
            <a:solidFill>
              <a:srgbClr val="FF8585"/>
            </a:solidFill>
            <a:ln w="12700">
              <a:noFill/>
              <a:tailEnd type="triangle"/>
            </a:ln>
          </p:spPr>
          <p:style>
            <a:lnRef idx="1">
              <a:schemeClr val="accent2"/>
            </a:lnRef>
            <a:fillRef idx="0">
              <a:schemeClr val="accent2"/>
            </a:fillRef>
            <a:effectRef idx="0">
              <a:schemeClr val="accent2"/>
            </a:effectRef>
            <a:fontRef idx="minor">
              <a:schemeClr val="tx1"/>
            </a:fontRef>
          </p:style>
          <p:txBody>
            <a:bodyPr rtlCol="0" anchor="ctr"/>
            <a:lstStyle/>
            <a:p>
              <a:pPr lvl="0" algn="ctr">
                <a:defRPr/>
              </a:pPr>
              <a:r>
                <a:rPr lang="zh-CN" altLang="en-US" sz="1400" dirty="0">
                  <a:solidFill>
                    <a:srgbClr val="000000"/>
                  </a:solidFill>
                  <a:latin typeface="思源黑体 CN" panose="020B0800000000000000" pitchFamily="34" charset="-122"/>
                  <a:ea typeface="思源黑体 CN" panose="020B0800000000000000" pitchFamily="34" charset="-122"/>
                </a:rPr>
                <a:t>量子梯度计算</a:t>
              </a:r>
            </a:p>
          </p:txBody>
        </p:sp>
        <p:sp>
          <p:nvSpPr>
            <p:cNvPr id="75" name="圆角矩形 74"/>
            <p:cNvSpPr/>
            <p:nvPr/>
          </p:nvSpPr>
          <p:spPr>
            <a:xfrm>
              <a:off x="10755" y="4613"/>
              <a:ext cx="1739" cy="1093"/>
            </a:xfrm>
            <a:prstGeom prst="roundRect">
              <a:avLst/>
            </a:prstGeom>
            <a:solidFill>
              <a:srgbClr val="FF8585"/>
            </a:solidFill>
            <a:ln w="12700">
              <a:noFill/>
              <a:tailEnd type="triangle"/>
            </a:ln>
          </p:spPr>
          <p:style>
            <a:lnRef idx="1">
              <a:schemeClr val="accent2"/>
            </a:lnRef>
            <a:fillRef idx="0">
              <a:schemeClr val="accent2"/>
            </a:fillRef>
            <a:effectRef idx="0">
              <a:schemeClr val="accent2"/>
            </a:effectRef>
            <a:fontRef idx="minor">
              <a:schemeClr val="tx1"/>
            </a:fontRef>
          </p:style>
          <p:txBody>
            <a:bodyPr rtlCol="0" anchor="ctr"/>
            <a:lstStyle/>
            <a:p>
              <a:pPr lvl="0" algn="ctr">
                <a:defRPr/>
              </a:pPr>
              <a:r>
                <a:rPr lang="zh-CN" altLang="en-US" sz="1600" dirty="0">
                  <a:solidFill>
                    <a:srgbClr val="000000"/>
                  </a:solidFill>
                  <a:latin typeface="思源黑体 CN" panose="020B0800000000000000" pitchFamily="34" charset="-122"/>
                  <a:ea typeface="思源黑体 CN" panose="020B0800000000000000" pitchFamily="34" charset="-122"/>
                </a:rPr>
                <a:t>量子优化算法</a:t>
              </a:r>
            </a:p>
          </p:txBody>
        </p:sp>
        <p:sp>
          <p:nvSpPr>
            <p:cNvPr id="76" name="圆角矩形 75"/>
            <p:cNvSpPr/>
            <p:nvPr/>
          </p:nvSpPr>
          <p:spPr>
            <a:xfrm>
              <a:off x="13112" y="4613"/>
              <a:ext cx="1938" cy="1093"/>
            </a:xfrm>
            <a:prstGeom prst="roundRect">
              <a:avLst/>
            </a:prstGeom>
            <a:solidFill>
              <a:srgbClr val="CCECFF"/>
            </a:solidFill>
            <a:ln w="12700">
              <a:noFill/>
              <a:tailEnd type="triangle"/>
            </a:ln>
          </p:spPr>
          <p:style>
            <a:lnRef idx="1">
              <a:schemeClr val="accent2"/>
            </a:lnRef>
            <a:fillRef idx="0">
              <a:schemeClr val="accent2"/>
            </a:fillRef>
            <a:effectRef idx="0">
              <a:schemeClr val="accent2"/>
            </a:effectRef>
            <a:fontRef idx="minor">
              <a:schemeClr val="tx1"/>
            </a:fontRef>
          </p:style>
          <p:txBody>
            <a:bodyPr rtlCol="0" anchor="ctr"/>
            <a:lstStyle/>
            <a:p>
              <a:pPr lvl="0" algn="ctr">
                <a:defRPr/>
              </a:pPr>
              <a:r>
                <a:rPr lang="zh-CN" altLang="en-US" sz="1400" dirty="0">
                  <a:solidFill>
                    <a:srgbClr val="000000"/>
                  </a:solidFill>
                  <a:latin typeface="思源黑体 CN" panose="020B0800000000000000" pitchFamily="34" charset="-122"/>
                  <a:ea typeface="思源黑体 CN" panose="020B0800000000000000" pitchFamily="34" charset="-122"/>
                </a:rPr>
                <a:t>经典神经网络算子</a:t>
              </a:r>
            </a:p>
          </p:txBody>
        </p:sp>
        <p:sp>
          <p:nvSpPr>
            <p:cNvPr id="77" name="圆角矩形 76"/>
            <p:cNvSpPr/>
            <p:nvPr/>
          </p:nvSpPr>
          <p:spPr>
            <a:xfrm>
              <a:off x="15272" y="4636"/>
              <a:ext cx="1561" cy="1093"/>
            </a:xfrm>
            <a:prstGeom prst="roundRect">
              <a:avLst/>
            </a:prstGeom>
            <a:solidFill>
              <a:srgbClr val="CCECFF"/>
            </a:solidFill>
            <a:ln w="12700">
              <a:noFill/>
              <a:tailEnd type="triangle"/>
            </a:ln>
          </p:spPr>
          <p:style>
            <a:lnRef idx="1">
              <a:schemeClr val="accent2"/>
            </a:lnRef>
            <a:fillRef idx="0">
              <a:schemeClr val="accent2"/>
            </a:fillRef>
            <a:effectRef idx="0">
              <a:schemeClr val="accent2"/>
            </a:effectRef>
            <a:fontRef idx="minor">
              <a:schemeClr val="tx1"/>
            </a:fontRef>
          </p:style>
          <p:txBody>
            <a:bodyPr rtlCol="0" anchor="ctr"/>
            <a:lstStyle/>
            <a:p>
              <a:pPr lvl="0" algn="ctr">
                <a:defRPr/>
              </a:pPr>
              <a:r>
                <a:rPr lang="zh-CN" altLang="en-US" sz="1400">
                  <a:solidFill>
                    <a:srgbClr val="000000"/>
                  </a:solidFill>
                  <a:latin typeface="思源黑体 CN" panose="020B0800000000000000" pitchFamily="34" charset="-122"/>
                  <a:ea typeface="思源黑体 CN" panose="020B0800000000000000" pitchFamily="34" charset="-122"/>
                </a:rPr>
                <a:t>经典优化算法</a:t>
              </a:r>
              <a:endParaRPr lang="zh-CN" altLang="en-US" sz="1400" dirty="0">
                <a:solidFill>
                  <a:srgbClr val="000000"/>
                </a:solidFill>
                <a:latin typeface="思源黑体 CN" panose="020B0800000000000000" pitchFamily="34" charset="-122"/>
                <a:ea typeface="思源黑体 CN" panose="020B0800000000000000" pitchFamily="34" charset="-122"/>
              </a:endParaRPr>
            </a:p>
          </p:txBody>
        </p:sp>
        <p:sp>
          <p:nvSpPr>
            <p:cNvPr id="78" name="圆角矩形 77"/>
            <p:cNvSpPr/>
            <p:nvPr/>
          </p:nvSpPr>
          <p:spPr>
            <a:xfrm>
              <a:off x="6861" y="6132"/>
              <a:ext cx="1603" cy="1064"/>
            </a:xfrm>
            <a:prstGeom prst="roundRect">
              <a:avLst/>
            </a:prstGeom>
            <a:solidFill>
              <a:srgbClr val="FF8585"/>
            </a:solidFill>
            <a:ln w="12700">
              <a:noFill/>
              <a:tailEnd type="triangle"/>
            </a:ln>
          </p:spPr>
          <p:style>
            <a:lnRef idx="1">
              <a:schemeClr val="accent2"/>
            </a:lnRef>
            <a:fillRef idx="0">
              <a:schemeClr val="accent2"/>
            </a:fillRef>
            <a:effectRef idx="0">
              <a:schemeClr val="accent2"/>
            </a:effectRef>
            <a:fontRef idx="minor">
              <a:schemeClr val="tx1"/>
            </a:fontRef>
          </p:style>
          <p:txBody>
            <a:bodyPr rtlCol="0" anchor="ctr"/>
            <a:lstStyle/>
            <a:p>
              <a:pPr algn="ctr"/>
              <a:r>
                <a:rPr lang="zh-CN" altLang="en-US" sz="1400" dirty="0">
                  <a:solidFill>
                    <a:srgbClr val="000000"/>
                  </a:solidFill>
                  <a:latin typeface="思源黑体 CN" panose="020B0800000000000000" pitchFamily="34" charset="-122"/>
                  <a:ea typeface="思源黑体 CN" panose="020B0800000000000000" pitchFamily="34" charset="-122"/>
                </a:rPr>
                <a:t>量子线路构建</a:t>
              </a:r>
            </a:p>
          </p:txBody>
        </p:sp>
        <p:sp>
          <p:nvSpPr>
            <p:cNvPr id="79" name="圆角矩形 78"/>
            <p:cNvSpPr/>
            <p:nvPr/>
          </p:nvSpPr>
          <p:spPr>
            <a:xfrm>
              <a:off x="8786" y="6132"/>
              <a:ext cx="1603" cy="1064"/>
            </a:xfrm>
            <a:prstGeom prst="roundRect">
              <a:avLst/>
            </a:prstGeom>
            <a:solidFill>
              <a:srgbClr val="FF8585"/>
            </a:solidFill>
            <a:ln w="12700">
              <a:noFill/>
              <a:tailEnd type="triangle"/>
            </a:ln>
          </p:spPr>
          <p:style>
            <a:lnRef idx="1">
              <a:schemeClr val="accent2"/>
            </a:lnRef>
            <a:fillRef idx="0">
              <a:schemeClr val="accent2"/>
            </a:fillRef>
            <a:effectRef idx="0">
              <a:schemeClr val="accent2"/>
            </a:effectRef>
            <a:fontRef idx="minor">
              <a:schemeClr val="tx1"/>
            </a:fontRef>
          </p:style>
          <p:txBody>
            <a:bodyPr rtlCol="0" anchor="ctr"/>
            <a:lstStyle/>
            <a:p>
              <a:pPr algn="ctr"/>
              <a:r>
                <a:rPr lang="zh-CN" altLang="en-US" sz="1400" dirty="0">
                  <a:solidFill>
                    <a:srgbClr val="000000"/>
                  </a:solidFill>
                  <a:latin typeface="思源黑体 CN" panose="020B0800000000000000" pitchFamily="34" charset="-122"/>
                  <a:ea typeface="思源黑体 CN" panose="020B0800000000000000" pitchFamily="34" charset="-122"/>
                </a:rPr>
                <a:t>量子线路自动并行</a:t>
              </a:r>
            </a:p>
          </p:txBody>
        </p:sp>
        <p:sp>
          <p:nvSpPr>
            <p:cNvPr id="80" name="圆角矩形 79"/>
            <p:cNvSpPr/>
            <p:nvPr/>
          </p:nvSpPr>
          <p:spPr>
            <a:xfrm>
              <a:off x="10750" y="6135"/>
              <a:ext cx="1803" cy="1064"/>
            </a:xfrm>
            <a:prstGeom prst="roundRect">
              <a:avLst/>
            </a:prstGeom>
            <a:solidFill>
              <a:srgbClr val="FF8585"/>
            </a:solidFill>
            <a:ln w="12700">
              <a:noFill/>
              <a:tailEnd type="triangle"/>
            </a:ln>
          </p:spPr>
          <p:style>
            <a:lnRef idx="1">
              <a:schemeClr val="accent2"/>
            </a:lnRef>
            <a:fillRef idx="0">
              <a:schemeClr val="accent2"/>
            </a:fillRef>
            <a:effectRef idx="0">
              <a:schemeClr val="accent2"/>
            </a:effectRef>
            <a:fontRef idx="minor">
              <a:schemeClr val="tx1"/>
            </a:fontRef>
          </p:style>
          <p:txBody>
            <a:bodyPr rtlCol="0" anchor="ctr"/>
            <a:lstStyle/>
            <a:p>
              <a:pPr lvl="0" algn="ctr">
                <a:defRPr/>
              </a:pPr>
              <a:r>
                <a:rPr lang="zh-CN" altLang="en-US" sz="1400" dirty="0">
                  <a:solidFill>
                    <a:srgbClr val="000000"/>
                  </a:solidFill>
                  <a:latin typeface="思源黑体 CN" panose="020B0800000000000000" pitchFamily="34" charset="-122"/>
                  <a:ea typeface="思源黑体 CN" panose="020B0800000000000000" pitchFamily="34" charset="-122"/>
                </a:rPr>
                <a:t>自动微分</a:t>
              </a:r>
            </a:p>
          </p:txBody>
        </p:sp>
        <p:sp>
          <p:nvSpPr>
            <p:cNvPr id="81" name="圆角矩形 80"/>
            <p:cNvSpPr/>
            <p:nvPr/>
          </p:nvSpPr>
          <p:spPr>
            <a:xfrm>
              <a:off x="13091" y="6132"/>
              <a:ext cx="1829" cy="1064"/>
            </a:xfrm>
            <a:prstGeom prst="roundRect">
              <a:avLst/>
            </a:prstGeom>
            <a:solidFill>
              <a:srgbClr val="CCECFF"/>
            </a:solidFill>
            <a:ln w="12700">
              <a:noFill/>
              <a:tailEnd type="triangle"/>
            </a:ln>
          </p:spPr>
          <p:style>
            <a:lnRef idx="1">
              <a:schemeClr val="accent2"/>
            </a:lnRef>
            <a:fillRef idx="0">
              <a:schemeClr val="accent2"/>
            </a:fillRef>
            <a:effectRef idx="0">
              <a:schemeClr val="accent2"/>
            </a:effectRef>
            <a:fontRef idx="minor">
              <a:schemeClr val="tx1"/>
            </a:fontRef>
          </p:style>
          <p:txBody>
            <a:bodyPr rtlCol="0" anchor="ctr"/>
            <a:lstStyle/>
            <a:p>
              <a:pPr lvl="0" algn="ctr">
                <a:defRPr/>
              </a:pPr>
              <a:r>
                <a:rPr lang="zh-CN" altLang="en-US" sz="1400">
                  <a:solidFill>
                    <a:srgbClr val="000000"/>
                  </a:solidFill>
                  <a:latin typeface="思源黑体 CN" panose="020B0800000000000000" pitchFamily="34" charset="-122"/>
                  <a:ea typeface="思源黑体 CN" panose="020B0800000000000000" pitchFamily="34" charset="-122"/>
                </a:rPr>
                <a:t>数据批处理运算</a:t>
              </a:r>
              <a:endParaRPr lang="zh-CN" altLang="en-US" sz="1400" dirty="0">
                <a:solidFill>
                  <a:srgbClr val="000000"/>
                </a:solidFill>
                <a:latin typeface="思源黑体 CN" panose="020B0800000000000000" pitchFamily="34" charset="-122"/>
                <a:ea typeface="思源黑体 CN" panose="020B0800000000000000" pitchFamily="34" charset="-122"/>
              </a:endParaRPr>
            </a:p>
          </p:txBody>
        </p:sp>
        <p:sp>
          <p:nvSpPr>
            <p:cNvPr id="82" name="圆角矩形 81"/>
            <p:cNvSpPr/>
            <p:nvPr/>
          </p:nvSpPr>
          <p:spPr>
            <a:xfrm>
              <a:off x="15252" y="6132"/>
              <a:ext cx="1603" cy="1064"/>
            </a:xfrm>
            <a:prstGeom prst="roundRect">
              <a:avLst/>
            </a:prstGeom>
            <a:solidFill>
              <a:srgbClr val="CCECFF"/>
            </a:solidFill>
            <a:ln w="12700">
              <a:noFill/>
              <a:tailEnd type="triangle"/>
            </a:ln>
          </p:spPr>
          <p:style>
            <a:lnRef idx="1">
              <a:schemeClr val="accent2"/>
            </a:lnRef>
            <a:fillRef idx="0">
              <a:schemeClr val="accent2"/>
            </a:fillRef>
            <a:effectRef idx="0">
              <a:schemeClr val="accent2"/>
            </a:effectRef>
            <a:fontRef idx="minor">
              <a:schemeClr val="tx1"/>
            </a:fontRef>
          </p:style>
          <p:txBody>
            <a:bodyPr rtlCol="0" anchor="ctr"/>
            <a:lstStyle/>
            <a:p>
              <a:pPr lvl="0" algn="ctr">
                <a:defRPr/>
              </a:pPr>
              <a:r>
                <a:rPr lang="zh-CN" altLang="en-US" sz="1400">
                  <a:solidFill>
                    <a:srgbClr val="000000"/>
                  </a:solidFill>
                  <a:latin typeface="思源黑体 CN" panose="020B0800000000000000" pitchFamily="34" charset="-122"/>
                  <a:ea typeface="思源黑体 CN" panose="020B0800000000000000" pitchFamily="34" charset="-122"/>
                </a:rPr>
                <a:t>计算图融合</a:t>
              </a:r>
              <a:endParaRPr lang="zh-CN" altLang="en-US" sz="1400" dirty="0">
                <a:solidFill>
                  <a:srgbClr val="000000"/>
                </a:solidFill>
                <a:latin typeface="思源黑体 CN" panose="020B0800000000000000" pitchFamily="34" charset="-122"/>
                <a:ea typeface="思源黑体 CN" panose="020B0800000000000000" pitchFamily="34" charset="-122"/>
              </a:endParaRPr>
            </a:p>
          </p:txBody>
        </p:sp>
        <p:sp>
          <p:nvSpPr>
            <p:cNvPr id="83" name="圆角矩形 82"/>
            <p:cNvSpPr/>
            <p:nvPr/>
          </p:nvSpPr>
          <p:spPr>
            <a:xfrm>
              <a:off x="6856" y="7418"/>
              <a:ext cx="5738" cy="1064"/>
            </a:xfrm>
            <a:prstGeom prst="roundRect">
              <a:avLst/>
            </a:prstGeom>
            <a:solidFill>
              <a:schemeClr val="bg1"/>
            </a:solidFill>
            <a:ln w="12700">
              <a:noFill/>
              <a:tailEnd type="triangle"/>
            </a:ln>
          </p:spPr>
          <p:style>
            <a:lnRef idx="1">
              <a:schemeClr val="accent2"/>
            </a:lnRef>
            <a:fillRef idx="0">
              <a:schemeClr val="accent2"/>
            </a:fillRef>
            <a:effectRef idx="0">
              <a:schemeClr val="accent2"/>
            </a:effectRef>
            <a:fontRef idx="minor">
              <a:schemeClr val="tx1"/>
            </a:fontRef>
          </p:style>
          <p:txBody>
            <a:bodyPr rtlCol="0" anchor="ctr"/>
            <a:lstStyle/>
            <a:p>
              <a:pPr algn="ctr"/>
              <a:r>
                <a:rPr lang="en-US" altLang="zh-CN" sz="1400">
                  <a:solidFill>
                    <a:srgbClr val="000000"/>
                  </a:solidFill>
                  <a:latin typeface="思源黑体 CN" panose="020B0800000000000000" pitchFamily="34" charset="-122"/>
                  <a:ea typeface="思源黑体 CN" panose="020B0800000000000000" pitchFamily="34" charset="-122"/>
                </a:rPr>
                <a:t>QPanda</a:t>
              </a:r>
              <a:r>
                <a:rPr lang="zh-CN" altLang="en-US" sz="1400">
                  <a:solidFill>
                    <a:srgbClr val="000000"/>
                  </a:solidFill>
                  <a:latin typeface="思源黑体 CN" panose="020B0800000000000000" pitchFamily="34" charset="-122"/>
                  <a:ea typeface="思源黑体 CN" panose="020B0800000000000000" pitchFamily="34" charset="-122"/>
                </a:rPr>
                <a:t>量子计算软件框架</a:t>
              </a:r>
              <a:endParaRPr lang="zh-CN" altLang="en-US" sz="1400" dirty="0">
                <a:solidFill>
                  <a:srgbClr val="000000"/>
                </a:solidFill>
                <a:latin typeface="思源黑体 CN" panose="020B0800000000000000" pitchFamily="34" charset="-122"/>
                <a:ea typeface="思源黑体 CN" panose="020B0800000000000000" pitchFamily="34" charset="-122"/>
              </a:endParaRPr>
            </a:p>
          </p:txBody>
        </p:sp>
        <p:sp>
          <p:nvSpPr>
            <p:cNvPr id="84" name="圆角矩形 83"/>
            <p:cNvSpPr/>
            <p:nvPr/>
          </p:nvSpPr>
          <p:spPr>
            <a:xfrm>
              <a:off x="13091" y="7418"/>
              <a:ext cx="3776" cy="1064"/>
            </a:xfrm>
            <a:prstGeom prst="roundRect">
              <a:avLst/>
            </a:prstGeom>
            <a:solidFill>
              <a:schemeClr val="bg1"/>
            </a:solidFill>
            <a:ln w="12700">
              <a:noFill/>
              <a:tailEnd type="triangle"/>
            </a:ln>
          </p:spPr>
          <p:style>
            <a:lnRef idx="1">
              <a:schemeClr val="accent2"/>
            </a:lnRef>
            <a:fillRef idx="0">
              <a:schemeClr val="accent2"/>
            </a:fillRef>
            <a:effectRef idx="0">
              <a:schemeClr val="accent2"/>
            </a:effectRef>
            <a:fontRef idx="minor">
              <a:schemeClr val="tx1"/>
            </a:fontRef>
          </p:style>
          <p:txBody>
            <a:bodyPr rtlCol="0" anchor="ctr"/>
            <a:lstStyle/>
            <a:p>
              <a:pPr algn="ctr"/>
              <a:r>
                <a:rPr lang="en-US" altLang="zh-CN" sz="1400" dirty="0">
                  <a:solidFill>
                    <a:srgbClr val="000000"/>
                  </a:solidFill>
                  <a:latin typeface="思源黑体 CN" panose="020B0800000000000000" pitchFamily="34" charset="-122"/>
                  <a:ea typeface="思源黑体 CN" panose="020B0800000000000000" pitchFamily="34" charset="-122"/>
                </a:rPr>
                <a:t>VQNet2.0</a:t>
              </a:r>
              <a:r>
                <a:rPr lang="zh-CN" altLang="en-US" sz="1400" dirty="0">
                  <a:solidFill>
                    <a:srgbClr val="000000"/>
                  </a:solidFill>
                  <a:latin typeface="思源黑体 CN" panose="020B0800000000000000" pitchFamily="34" charset="-122"/>
                  <a:ea typeface="思源黑体 CN" panose="020B0800000000000000" pitchFamily="34" charset="-122"/>
                </a:rPr>
                <a:t>经典计算软件引擎</a:t>
              </a:r>
            </a:p>
          </p:txBody>
        </p:sp>
        <p:sp>
          <p:nvSpPr>
            <p:cNvPr id="85" name="圆角矩形 84"/>
            <p:cNvSpPr/>
            <p:nvPr/>
          </p:nvSpPr>
          <p:spPr>
            <a:xfrm>
              <a:off x="6824" y="8980"/>
              <a:ext cx="2188" cy="1064"/>
            </a:xfrm>
            <a:prstGeom prst="roundRect">
              <a:avLst/>
            </a:prstGeom>
            <a:solidFill>
              <a:srgbClr val="D9D9D9"/>
            </a:solidFill>
            <a:ln w="12700">
              <a:noFill/>
              <a:tailEnd type="triangle"/>
            </a:ln>
          </p:spPr>
          <p:style>
            <a:lnRef idx="1">
              <a:schemeClr val="accent2"/>
            </a:lnRef>
            <a:fillRef idx="0">
              <a:schemeClr val="accent2"/>
            </a:fillRef>
            <a:effectRef idx="0">
              <a:schemeClr val="accent2"/>
            </a:effectRef>
            <a:fontRef idx="minor">
              <a:schemeClr val="tx1"/>
            </a:fontRef>
          </p:style>
          <p:txBody>
            <a:bodyPr rtlCol="0" anchor="ctr"/>
            <a:lstStyle/>
            <a:p>
              <a:pPr algn="ctr"/>
              <a:r>
                <a:rPr lang="zh-CN" altLang="en-US" sz="1400" dirty="0">
                  <a:solidFill>
                    <a:srgbClr val="000000"/>
                  </a:solidFill>
                  <a:latin typeface="思源黑体 CN" panose="020B0800000000000000" pitchFamily="34" charset="-122"/>
                  <a:ea typeface="思源黑体 CN" panose="020B0800000000000000" pitchFamily="34" charset="-122"/>
                </a:rPr>
                <a:t>量子芯片</a:t>
              </a:r>
            </a:p>
          </p:txBody>
        </p:sp>
        <p:sp>
          <p:nvSpPr>
            <p:cNvPr id="86" name="圆角矩形 85"/>
            <p:cNvSpPr/>
            <p:nvPr/>
          </p:nvSpPr>
          <p:spPr>
            <a:xfrm>
              <a:off x="11659" y="8980"/>
              <a:ext cx="2629" cy="1064"/>
            </a:xfrm>
            <a:prstGeom prst="roundRect">
              <a:avLst/>
            </a:prstGeom>
            <a:solidFill>
              <a:srgbClr val="D9D9D9"/>
            </a:solidFill>
            <a:ln w="12700">
              <a:noFill/>
              <a:tailEnd type="triangle"/>
            </a:ln>
          </p:spPr>
          <p:style>
            <a:lnRef idx="1">
              <a:schemeClr val="accent2"/>
            </a:lnRef>
            <a:fillRef idx="0">
              <a:schemeClr val="accent2"/>
            </a:fillRef>
            <a:effectRef idx="0">
              <a:schemeClr val="accent2"/>
            </a:effectRef>
            <a:fontRef idx="minor">
              <a:schemeClr val="tx1"/>
            </a:fontRef>
          </p:style>
          <p:txBody>
            <a:bodyPr rtlCol="0" anchor="ctr"/>
            <a:lstStyle/>
            <a:p>
              <a:pPr lvl="0" algn="ctr">
                <a:defRPr/>
              </a:pPr>
              <a:r>
                <a:rPr lang="zh-CN" altLang="en-US" sz="1400" dirty="0">
                  <a:solidFill>
                    <a:srgbClr val="000000"/>
                  </a:solidFill>
                  <a:latin typeface="思源黑体 CN" panose="020B0800000000000000" pitchFamily="34" charset="-122"/>
                  <a:ea typeface="思源黑体 CN" panose="020B0800000000000000" pitchFamily="34" charset="-122"/>
                </a:rPr>
                <a:t>量子计算虚拟机</a:t>
              </a:r>
            </a:p>
          </p:txBody>
        </p:sp>
        <p:sp>
          <p:nvSpPr>
            <p:cNvPr id="87" name="圆角矩形 86"/>
            <p:cNvSpPr/>
            <p:nvPr/>
          </p:nvSpPr>
          <p:spPr>
            <a:xfrm>
              <a:off x="9320" y="8980"/>
              <a:ext cx="2032" cy="1064"/>
            </a:xfrm>
            <a:prstGeom prst="roundRect">
              <a:avLst/>
            </a:prstGeom>
            <a:solidFill>
              <a:srgbClr val="D9D9D9"/>
            </a:solidFill>
            <a:ln w="12700">
              <a:noFill/>
              <a:tailEnd type="triangle"/>
            </a:ln>
          </p:spPr>
          <p:style>
            <a:lnRef idx="1">
              <a:schemeClr val="accent2"/>
            </a:lnRef>
            <a:fillRef idx="0">
              <a:schemeClr val="accent2"/>
            </a:fillRef>
            <a:effectRef idx="0">
              <a:schemeClr val="accent2"/>
            </a:effectRef>
            <a:fontRef idx="minor">
              <a:schemeClr val="tx1"/>
            </a:fontRef>
          </p:style>
          <p:txBody>
            <a:bodyPr rtlCol="0" anchor="ctr"/>
            <a:lstStyle/>
            <a:p>
              <a:pPr lvl="0" algn="ctr">
                <a:defRPr/>
              </a:pPr>
              <a:r>
                <a:rPr lang="zh-CN" altLang="en-US" sz="1400" dirty="0">
                  <a:solidFill>
                    <a:srgbClr val="000000"/>
                  </a:solidFill>
                  <a:latin typeface="思源黑体 CN" panose="020B0800000000000000" pitchFamily="34" charset="-122"/>
                  <a:ea typeface="思源黑体 CN" panose="020B0800000000000000" pitchFamily="34" charset="-122"/>
                </a:rPr>
                <a:t>量子云平台</a:t>
              </a:r>
            </a:p>
          </p:txBody>
        </p:sp>
        <p:sp>
          <p:nvSpPr>
            <p:cNvPr id="88" name="圆角矩形 87"/>
            <p:cNvSpPr/>
            <p:nvPr/>
          </p:nvSpPr>
          <p:spPr>
            <a:xfrm>
              <a:off x="14596" y="8980"/>
              <a:ext cx="2233" cy="1064"/>
            </a:xfrm>
            <a:prstGeom prst="roundRect">
              <a:avLst/>
            </a:prstGeom>
            <a:solidFill>
              <a:srgbClr val="D9D9D9"/>
            </a:solidFill>
            <a:ln w="12700">
              <a:noFill/>
              <a:tailEnd type="triangle"/>
            </a:ln>
          </p:spPr>
          <p:style>
            <a:lnRef idx="1">
              <a:schemeClr val="accent2"/>
            </a:lnRef>
            <a:fillRef idx="0">
              <a:schemeClr val="accent2"/>
            </a:fillRef>
            <a:effectRef idx="0">
              <a:schemeClr val="accent2"/>
            </a:effectRef>
            <a:fontRef idx="minor">
              <a:schemeClr val="tx1"/>
            </a:fontRef>
          </p:style>
          <p:txBody>
            <a:bodyPr rtlCol="0" anchor="ctr"/>
            <a:lstStyle/>
            <a:p>
              <a:pPr lvl="0" algn="ctr">
                <a:defRPr/>
              </a:pPr>
              <a:r>
                <a:rPr lang="zh-CN" altLang="en-US" sz="1400" dirty="0">
                  <a:solidFill>
                    <a:srgbClr val="000000"/>
                  </a:solidFill>
                  <a:latin typeface="思源黑体 CN" panose="020B0800000000000000" pitchFamily="34" charset="-122"/>
                  <a:ea typeface="思源黑体 CN" panose="020B0800000000000000" pitchFamily="34" charset="-122"/>
                </a:rPr>
                <a:t>经典计算平台</a:t>
              </a:r>
            </a:p>
          </p:txBody>
        </p:sp>
      </p:grpSp>
      <p:sp>
        <p:nvSpPr>
          <p:cNvPr id="27" name="文本框 33"/>
          <p:cNvSpPr txBox="1"/>
          <p:nvPr>
            <p:custDataLst>
              <p:tags r:id="rId2"/>
            </p:custDataLst>
          </p:nvPr>
        </p:nvSpPr>
        <p:spPr>
          <a:xfrm>
            <a:off x="426085" y="3521075"/>
            <a:ext cx="3749040" cy="2446824"/>
          </a:xfrm>
          <a:prstGeom prst="rect">
            <a:avLst/>
          </a:prstGeom>
          <a:noFill/>
        </p:spPr>
        <p:txBody>
          <a:bodyPr wrap="square">
            <a:spAutoFit/>
          </a:bodyPr>
          <a:lstStyle/>
          <a:p>
            <a:pPr>
              <a:lnSpc>
                <a:spcPct val="200000"/>
              </a:lnSpc>
              <a:spcBef>
                <a:spcPts val="0"/>
              </a:spcBef>
              <a:spcAft>
                <a:spcPts val="0"/>
              </a:spcAft>
            </a:pPr>
            <a:r>
              <a:rPr lang="en-US" altLang="zh-CN" b="1" dirty="0" err="1">
                <a:solidFill>
                  <a:schemeClr val="bg1"/>
                </a:solidFill>
                <a:effectLst/>
                <a:ea typeface="黑体" panose="02010609060101010101" pitchFamily="49" charset="-122"/>
                <a:cs typeface="Arial" panose="020B0604020202020204" pitchFamily="34" charset="0"/>
              </a:rPr>
              <a:t>VQNet</a:t>
            </a:r>
            <a:r>
              <a:rPr lang="en-US" altLang="zh-CN" b="1" dirty="0">
                <a:solidFill>
                  <a:schemeClr val="bg1"/>
                </a:solidFill>
                <a:effectLst/>
                <a:ea typeface="黑体" panose="02010609060101010101" pitchFamily="49" charset="-122"/>
                <a:cs typeface="Arial" panose="020B0604020202020204" pitchFamily="34" charset="0"/>
              </a:rPr>
              <a:t> </a:t>
            </a:r>
            <a:r>
              <a:rPr lang="en-US" altLang="zh-CN" b="1" kern="100" dirty="0">
                <a:solidFill>
                  <a:schemeClr val="bg1"/>
                </a:solidFill>
                <a:ea typeface="黑体" panose="02010609060101010101" pitchFamily="49" charset="-122"/>
                <a:cs typeface="Arial" panose="020B0604020202020204" pitchFamily="34" charset="0"/>
              </a:rPr>
              <a:t>(Variable Quantum Net)</a:t>
            </a:r>
            <a:endParaRPr lang="en-US" altLang="zh-CN" dirty="0">
              <a:solidFill>
                <a:schemeClr val="bg1"/>
              </a:solidFill>
              <a:ea typeface="黑体" panose="02010609060101010101" pitchFamily="49" charset="-122"/>
              <a:cs typeface="黑体" panose="02010609060101010101" pitchFamily="49" charset="-122"/>
            </a:endParaRPr>
          </a:p>
          <a:p>
            <a:pPr>
              <a:lnSpc>
                <a:spcPct val="150000"/>
              </a:lnSpc>
              <a:spcBef>
                <a:spcPts val="0"/>
              </a:spcBef>
              <a:spcAft>
                <a:spcPts val="0"/>
              </a:spcAft>
            </a:pPr>
            <a:r>
              <a:rPr lang="zh-CN" altLang="en-US" sz="1600" dirty="0">
                <a:solidFill>
                  <a:schemeClr val="bg1"/>
                </a:solidFill>
                <a:effectLst/>
                <a:ea typeface="黑体" panose="02010609060101010101" pitchFamily="49" charset="-122"/>
                <a:cs typeface="黑体" panose="02010609060101010101" pitchFamily="49" charset="-122"/>
              </a:rPr>
              <a:t>是一款量子机器学习框架，它集经典机器学习模型和量子机器学习模型于一体，它可以用于构建、运行和优化经典和量子机器学习算法。并且可以在经典计算机和本源量子计算机上运行相应的功能。</a:t>
            </a:r>
          </a:p>
        </p:txBody>
      </p:sp>
      <p:sp>
        <p:nvSpPr>
          <p:cNvPr id="30" name="矩形 29"/>
          <p:cNvSpPr/>
          <p:nvPr>
            <p:custDataLst>
              <p:tags r:id="rId3"/>
            </p:custDataLst>
          </p:nvPr>
        </p:nvSpPr>
        <p:spPr>
          <a:xfrm>
            <a:off x="949960" y="1762125"/>
            <a:ext cx="2705735" cy="1878330"/>
          </a:xfrm>
          <a:prstGeom prst="rect">
            <a:avLst/>
          </a:prstGeom>
          <a:solidFill>
            <a:schemeClr val="bg1"/>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100" b="1" kern="0">
              <a:solidFill>
                <a:prstClr val="black"/>
              </a:solidFill>
              <a:cs typeface="+mn-ea"/>
              <a:sym typeface="+mn-ea"/>
            </a:endParaRPr>
          </a:p>
        </p:txBody>
      </p:sp>
      <p:pic>
        <p:nvPicPr>
          <p:cNvPr id="28" name="图片 34" descr="文本, 徽标&#10;&#10;描述已自动生成"/>
          <p:cNvPicPr>
            <a:picLocks noChangeAspect="1"/>
          </p:cNvPicPr>
          <p:nvPr>
            <p:custDataLst>
              <p:tags r:id="rId4"/>
            </p:custDataLst>
          </p:nvPr>
        </p:nvPicPr>
        <p:blipFill>
          <a:blip r:embed="rId9" cstate="print"/>
          <a:stretch>
            <a:fillRect/>
          </a:stretch>
        </p:blipFill>
        <p:spPr>
          <a:xfrm>
            <a:off x="949960" y="1772285"/>
            <a:ext cx="2707640" cy="1878965"/>
          </a:xfrm>
          <a:prstGeom prst="rect">
            <a:avLst/>
          </a:prstGeom>
          <a:effectLst>
            <a:outerShdw blurRad="50800" dist="38100" dir="2700000" algn="tl" rotWithShape="0">
              <a:prstClr val="black">
                <a:alpha val="40000"/>
              </a:prstClr>
            </a:outerShdw>
          </a:effectLst>
        </p:spPr>
      </p:pic>
      <p:sp>
        <p:nvSpPr>
          <p:cNvPr id="23" name="文本框 22"/>
          <p:cNvSpPr txBox="1"/>
          <p:nvPr>
            <p:custDataLst>
              <p:tags r:id="rId5"/>
            </p:custDataLst>
          </p:nvPr>
        </p:nvSpPr>
        <p:spPr>
          <a:xfrm>
            <a:off x="622935" y="569595"/>
            <a:ext cx="5050790" cy="583565"/>
          </a:xfrm>
          <a:prstGeom prst="rect">
            <a:avLst/>
          </a:prstGeom>
          <a:noFill/>
        </p:spPr>
        <p:txBody>
          <a:bodyPr wrap="square" rtlCol="0">
            <a:spAutoFit/>
          </a:bodyPr>
          <a:lstStyle/>
          <a:p>
            <a:pPr algn="l"/>
            <a:r>
              <a:rPr sz="3200" dirty="0" err="1">
                <a:solidFill>
                  <a:srgbClr val="00E8F4"/>
                </a:solidFill>
                <a:latin typeface="思源黑体 CN Bold" panose="020B0800000000000000" charset="-122"/>
                <a:ea typeface="思源黑体 CN Bold" panose="020B0800000000000000" charset="-122"/>
                <a:sym typeface="+mn-ea"/>
              </a:rPr>
              <a:t>量子</a:t>
            </a:r>
            <a:r>
              <a:rPr lang="zh-CN" sz="3200" dirty="0" err="1">
                <a:solidFill>
                  <a:srgbClr val="00E8F4"/>
                </a:solidFill>
                <a:latin typeface="思源黑体 CN Bold" panose="020B0800000000000000" charset="-122"/>
                <a:ea typeface="思源黑体 CN Bold" panose="020B0800000000000000" charset="-122"/>
                <a:sym typeface="+mn-ea"/>
              </a:rPr>
              <a:t>机器学习框架</a:t>
            </a:r>
            <a:r>
              <a:rPr lang="en-US" altLang="zh-CN" sz="3200" dirty="0" err="1">
                <a:solidFill>
                  <a:srgbClr val="00E8F4"/>
                </a:solidFill>
                <a:latin typeface="思源黑体 CN Bold" panose="020B0800000000000000" charset="-122"/>
                <a:ea typeface="思源黑体 CN Bold" panose="020B0800000000000000" charset="-122"/>
                <a:sym typeface="+mn-ea"/>
              </a:rPr>
              <a:t>-VQNet</a:t>
            </a:r>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19" name="椭圆 1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20" name="椭圆 1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pic>
        <p:nvPicPr>
          <p:cNvPr id="36" name="图片 35" descr="白LOGO(横版)"/>
          <p:cNvPicPr>
            <a:picLocks noChangeAspect="1"/>
          </p:cNvPicPr>
          <p:nvPr/>
        </p:nvPicPr>
        <p:blipFill>
          <a:blip r:embed="rId6"/>
          <a:stretch>
            <a:fillRect/>
          </a:stretch>
        </p:blipFill>
        <p:spPr>
          <a:xfrm>
            <a:off x="10158730" y="801370"/>
            <a:ext cx="1315085" cy="374650"/>
          </a:xfrm>
          <a:prstGeom prst="rect">
            <a:avLst/>
          </a:prstGeom>
        </p:spPr>
      </p:pic>
      <p:pic>
        <p:nvPicPr>
          <p:cNvPr id="40" name="图片 5"/>
          <p:cNvPicPr>
            <a:picLocks noChangeAspect="1"/>
          </p:cNvPicPr>
          <p:nvPr/>
        </p:nvPicPr>
        <p:blipFill>
          <a:blip r:embed="rId7"/>
          <a:srcRect/>
          <a:stretch>
            <a:fillRect/>
          </a:stretch>
        </p:blipFill>
        <p:spPr>
          <a:xfrm>
            <a:off x="843915" y="1553845"/>
            <a:ext cx="4803775" cy="3253740"/>
          </a:xfrm>
          <a:prstGeom prst="rect">
            <a:avLst/>
          </a:prstGeom>
        </p:spPr>
      </p:pic>
      <p:graphicFrame>
        <p:nvGraphicFramePr>
          <p:cNvPr id="42" name="表格 2"/>
          <p:cNvGraphicFramePr>
            <a:graphicFrameLocks noGrp="1"/>
          </p:cNvGraphicFramePr>
          <p:nvPr>
            <p:custDataLst>
              <p:tags r:id="rId2"/>
            </p:custDataLst>
          </p:nvPr>
        </p:nvGraphicFramePr>
        <p:xfrm>
          <a:off x="337185" y="4977130"/>
          <a:ext cx="5759450" cy="1544955"/>
        </p:xfrm>
        <a:graphic>
          <a:graphicData uri="http://schemas.openxmlformats.org/drawingml/2006/table">
            <a:tbl>
              <a:tblPr firstRow="1" firstCol="1" bandRow="1">
                <a:effectLst>
                  <a:outerShdw blurRad="50800" dist="38100" dir="2700000" algn="tl" rotWithShape="0">
                    <a:prstClr val="black">
                      <a:alpha val="40000"/>
                    </a:prstClr>
                  </a:outerShdw>
                </a:effectLst>
                <a:tableStyleId>{5C22544A-7EE6-4342-B048-85BDC9FD1C3A}</a:tableStyleId>
              </a:tblPr>
              <a:tblGrid>
                <a:gridCol w="1956435">
                  <a:extLst>
                    <a:ext uri="{9D8B030D-6E8A-4147-A177-3AD203B41FA5}">
                      <a16:colId xmlns:a16="http://schemas.microsoft.com/office/drawing/2014/main" val="20000"/>
                    </a:ext>
                  </a:extLst>
                </a:gridCol>
                <a:gridCol w="1786890">
                  <a:extLst>
                    <a:ext uri="{9D8B030D-6E8A-4147-A177-3AD203B41FA5}">
                      <a16:colId xmlns:a16="http://schemas.microsoft.com/office/drawing/2014/main" val="20001"/>
                    </a:ext>
                  </a:extLst>
                </a:gridCol>
                <a:gridCol w="2016125">
                  <a:extLst>
                    <a:ext uri="{9D8B030D-6E8A-4147-A177-3AD203B41FA5}">
                      <a16:colId xmlns:a16="http://schemas.microsoft.com/office/drawing/2014/main" val="20002"/>
                    </a:ext>
                  </a:extLst>
                </a:gridCol>
              </a:tblGrid>
              <a:tr h="757555">
                <a:tc>
                  <a:txBody>
                    <a:bodyPr/>
                    <a:lstStyle/>
                    <a:p>
                      <a:pPr marL="0" algn="ctr" defTabSz="914400" rtl="0" eaLnBrk="1" latinLnBrk="0" hangingPunct="1">
                        <a:spcAft>
                          <a:spcPts val="0"/>
                        </a:spcAft>
                      </a:pPr>
                      <a:r>
                        <a:rPr lang="en-US" sz="1600" b="1" kern="0" dirty="0">
                          <a:solidFill>
                            <a:schemeClr val="tx1"/>
                          </a:solidFill>
                          <a:latin typeface="等线" panose="02010600030101010101" charset="-122"/>
                          <a:ea typeface="等线" panose="02010600030101010101" charset="-122"/>
                          <a:cs typeface="等线" panose="02010600030101010101" charset="-122"/>
                        </a:rPr>
                        <a:t> </a:t>
                      </a:r>
                      <a:r>
                        <a:rPr lang="zh-CN" altLang="en-US" sz="1600" b="1" kern="0" dirty="0">
                          <a:solidFill>
                            <a:schemeClr val="tx1"/>
                          </a:solidFill>
                          <a:latin typeface="等线" panose="02010600030101010101" charset="-122"/>
                          <a:ea typeface="等线" panose="02010600030101010101" charset="-122"/>
                          <a:cs typeface="等线" panose="02010600030101010101" charset="-122"/>
                        </a:rPr>
                        <a:t>网络</a:t>
                      </a:r>
                      <a:endParaRPr lang="zh-CN" altLang="en-US" sz="1600" b="1" i="0" u="none" strike="noStrike" kern="0" cap="none" spc="0" normalizeH="0" baseline="0" dirty="0">
                        <a:solidFill>
                          <a:schemeClr val="tx1"/>
                        </a:solidFill>
                        <a:effectLst/>
                        <a:latin typeface="等线" panose="02010600030101010101" charset="-122"/>
                        <a:ea typeface="等线" panose="02010600030101010101" charset="-122"/>
                        <a:cs typeface="等线" panose="02010600030101010101" charset="-122"/>
                      </a:endParaRPr>
                    </a:p>
                  </a:txBody>
                  <a:tcPr marL="68580" marR="68580" marT="0" marB="0" anchor="ctr"/>
                </a:tc>
                <a:tc>
                  <a:txBody>
                    <a:bodyPr/>
                    <a:lstStyle/>
                    <a:p>
                      <a:pPr algn="ctr">
                        <a:spcAft>
                          <a:spcPts val="0"/>
                        </a:spcAft>
                      </a:pPr>
                      <a:r>
                        <a:rPr lang="zh-CN" sz="1600" b="1" kern="1200" dirty="0">
                          <a:solidFill>
                            <a:schemeClr val="tx1"/>
                          </a:solidFill>
                          <a:latin typeface="等线" panose="02010600030101010101" charset="-122"/>
                          <a:ea typeface="等线" panose="02010600030101010101" charset="-122"/>
                          <a:cs typeface="黑体" panose="02010609060101010101" pitchFamily="49" charset="-122"/>
                        </a:rPr>
                        <a:t>经典神经网络</a:t>
                      </a:r>
                    </a:p>
                    <a:p>
                      <a:pPr algn="ctr">
                        <a:spcAft>
                          <a:spcPts val="0"/>
                        </a:spcAft>
                      </a:pPr>
                      <a:r>
                        <a:rPr lang="zh-CN" sz="1600" b="1" kern="1200" dirty="0">
                          <a:solidFill>
                            <a:schemeClr val="tx1"/>
                          </a:solidFill>
                          <a:latin typeface="等线" panose="02010600030101010101" charset="-122"/>
                          <a:ea typeface="等线" panose="02010600030101010101" charset="-122"/>
                          <a:cs typeface="黑体" panose="02010609060101010101" pitchFamily="49" charset="-122"/>
                        </a:rPr>
                        <a:t>参数量</a:t>
                      </a:r>
                    </a:p>
                  </a:txBody>
                  <a:tcPr marL="68580" marR="68580" marT="0" marB="0" anchor="ctr"/>
                </a:tc>
                <a:tc>
                  <a:txBody>
                    <a:bodyPr/>
                    <a:lstStyle/>
                    <a:p>
                      <a:pPr algn="ctr">
                        <a:spcAft>
                          <a:spcPts val="0"/>
                        </a:spcAft>
                      </a:pPr>
                      <a:r>
                        <a:rPr lang="zh-CN" sz="1600" b="1" kern="1200" dirty="0">
                          <a:solidFill>
                            <a:schemeClr val="tx1"/>
                          </a:solidFill>
                          <a:latin typeface="等线" panose="02010600030101010101" charset="-122"/>
                          <a:ea typeface="等线" panose="02010600030101010101" charset="-122"/>
                          <a:cs typeface="黑体" panose="02010609060101010101" pitchFamily="49" charset="-122"/>
                        </a:rPr>
                        <a:t>量子神经网络</a:t>
                      </a:r>
                    </a:p>
                    <a:p>
                      <a:pPr algn="ctr">
                        <a:spcAft>
                          <a:spcPts val="0"/>
                        </a:spcAft>
                      </a:pPr>
                      <a:r>
                        <a:rPr lang="zh-CN" sz="1600" b="1" kern="1200" dirty="0">
                          <a:solidFill>
                            <a:schemeClr val="tx1"/>
                          </a:solidFill>
                          <a:latin typeface="等线" panose="02010600030101010101" charset="-122"/>
                          <a:ea typeface="等线" panose="02010600030101010101" charset="-122"/>
                          <a:cs typeface="黑体" panose="02010609060101010101" pitchFamily="49" charset="-122"/>
                        </a:rPr>
                        <a:t>参数量</a:t>
                      </a:r>
                    </a:p>
                  </a:txBody>
                  <a:tcPr marL="68580" marR="68580" marT="0" marB="0" anchor="ctr"/>
                </a:tc>
                <a:extLst>
                  <a:ext uri="{0D108BD9-81ED-4DB2-BD59-A6C34878D82A}">
                    <a16:rowId xmlns:a16="http://schemas.microsoft.com/office/drawing/2014/main" val="10000"/>
                  </a:ext>
                </a:extLst>
              </a:tr>
              <a:tr h="379095">
                <a:tc>
                  <a:txBody>
                    <a:bodyPr/>
                    <a:lstStyle/>
                    <a:p>
                      <a:pPr algn="ctr">
                        <a:spcAft>
                          <a:spcPts val="0"/>
                        </a:spcAft>
                      </a:pPr>
                      <a:r>
                        <a:rPr lang="zh-CN" altLang="en-US" sz="1400" b="1" kern="1200" dirty="0">
                          <a:solidFill>
                            <a:schemeClr val="tx1"/>
                          </a:solidFill>
                          <a:latin typeface="等线" panose="02010600030101010101" charset="-122"/>
                          <a:ea typeface="等线" panose="02010600030101010101" charset="-122"/>
                          <a:cs typeface="黑体" panose="02010609060101010101" pitchFamily="49" charset="-122"/>
                        </a:rPr>
                        <a:t>经典生成对抗网络</a:t>
                      </a:r>
                    </a:p>
                  </a:txBody>
                  <a:tcPr marL="68580" marR="68580" marT="0" marB="0" anchor="ctr"/>
                </a:tc>
                <a:tc>
                  <a:txBody>
                    <a:bodyPr/>
                    <a:lstStyle/>
                    <a:p>
                      <a:pPr algn="ctr">
                        <a:spcAft>
                          <a:spcPts val="0"/>
                        </a:spcAft>
                      </a:pPr>
                      <a:r>
                        <a:rPr lang="en-US" sz="1400" b="1" kern="1200" dirty="0">
                          <a:solidFill>
                            <a:schemeClr val="dk1"/>
                          </a:solidFill>
                          <a:latin typeface="等线" panose="02010600030101010101" charset="-122"/>
                          <a:ea typeface="等线" panose="02010600030101010101" charset="-122"/>
                          <a:cs typeface="黑体" panose="02010609060101010101" pitchFamily="49" charset="-122"/>
                        </a:rPr>
                        <a:t>3858794</a:t>
                      </a:r>
                    </a:p>
                  </a:txBody>
                  <a:tcPr marL="68580" marR="68580" marT="0" marB="0" anchor="ctr"/>
                </a:tc>
                <a:tc>
                  <a:txBody>
                    <a:bodyPr/>
                    <a:lstStyle/>
                    <a:p>
                      <a:pPr algn="ctr">
                        <a:spcAft>
                          <a:spcPts val="0"/>
                        </a:spcAft>
                      </a:pPr>
                      <a:r>
                        <a:rPr lang="en-US" sz="1400" b="1" kern="1200" dirty="0">
                          <a:solidFill>
                            <a:schemeClr val="dk1"/>
                          </a:solidFill>
                          <a:latin typeface="等线" panose="02010600030101010101" charset="-122"/>
                          <a:ea typeface="等线" panose="02010600030101010101" charset="-122"/>
                          <a:cs typeface="黑体" panose="02010609060101010101" pitchFamily="49" charset="-122"/>
                        </a:rPr>
                        <a:t>0</a:t>
                      </a:r>
                    </a:p>
                  </a:txBody>
                  <a:tcPr marL="68580" marR="68580" marT="0" marB="0" anchor="ctr"/>
                </a:tc>
                <a:extLst>
                  <a:ext uri="{0D108BD9-81ED-4DB2-BD59-A6C34878D82A}">
                    <a16:rowId xmlns:a16="http://schemas.microsoft.com/office/drawing/2014/main" val="10001"/>
                  </a:ext>
                </a:extLst>
              </a:tr>
              <a:tr h="408305">
                <a:tc>
                  <a:txBody>
                    <a:bodyPr/>
                    <a:lstStyle/>
                    <a:p>
                      <a:pPr algn="ctr">
                        <a:spcAft>
                          <a:spcPts val="0"/>
                        </a:spcAft>
                      </a:pPr>
                      <a:r>
                        <a:rPr lang="zh-CN" altLang="en-US" sz="1400" b="1" kern="1200" dirty="0">
                          <a:solidFill>
                            <a:schemeClr val="tx1"/>
                          </a:solidFill>
                          <a:latin typeface="等线" panose="02010600030101010101" charset="-122"/>
                          <a:ea typeface="等线" panose="02010600030101010101" charset="-122"/>
                          <a:cs typeface="黑体" panose="02010609060101010101" pitchFamily="49" charset="-122"/>
                        </a:rPr>
                        <a:t>量子生成对抗网络</a:t>
                      </a:r>
                    </a:p>
                  </a:txBody>
                  <a:tcPr marL="68580" marR="68580" marT="0" marB="0" anchor="ctr"/>
                </a:tc>
                <a:tc>
                  <a:txBody>
                    <a:bodyPr/>
                    <a:lstStyle/>
                    <a:p>
                      <a:pPr algn="ctr">
                        <a:spcAft>
                          <a:spcPts val="0"/>
                        </a:spcAft>
                      </a:pPr>
                      <a:r>
                        <a:rPr lang="en-US" sz="1400" b="1" kern="1200" dirty="0">
                          <a:solidFill>
                            <a:schemeClr val="dk1"/>
                          </a:solidFill>
                          <a:latin typeface="等线" panose="02010600030101010101" charset="-122"/>
                          <a:ea typeface="等线" panose="02010600030101010101" charset="-122"/>
                          <a:cs typeface="黑体" panose="02010609060101010101" pitchFamily="49" charset="-122"/>
                        </a:rPr>
                        <a:t>3334418</a:t>
                      </a:r>
                    </a:p>
                  </a:txBody>
                  <a:tcPr marL="68580" marR="68580" marT="0" marB="0" anchor="ctr"/>
                </a:tc>
                <a:tc>
                  <a:txBody>
                    <a:bodyPr/>
                    <a:lstStyle/>
                    <a:p>
                      <a:pPr algn="ctr">
                        <a:spcAft>
                          <a:spcPts val="0"/>
                        </a:spcAft>
                      </a:pPr>
                      <a:r>
                        <a:rPr lang="en-US" sz="1400" b="1" kern="1200" dirty="0">
                          <a:solidFill>
                            <a:schemeClr val="dk1"/>
                          </a:solidFill>
                          <a:latin typeface="等线" panose="02010600030101010101" charset="-122"/>
                          <a:ea typeface="等线" panose="02010600030101010101" charset="-122"/>
                          <a:cs typeface="黑体" panose="02010609060101010101" pitchFamily="49" charset="-122"/>
                        </a:rPr>
                        <a:t>12</a:t>
                      </a:r>
                    </a:p>
                  </a:txBody>
                  <a:tcPr marL="68580" marR="68580" marT="0" marB="0" anchor="ctr"/>
                </a:tc>
                <a:extLst>
                  <a:ext uri="{0D108BD9-81ED-4DB2-BD59-A6C34878D82A}">
                    <a16:rowId xmlns:a16="http://schemas.microsoft.com/office/drawing/2014/main" val="10002"/>
                  </a:ext>
                </a:extLst>
              </a:tr>
            </a:tbl>
          </a:graphicData>
        </a:graphic>
      </p:graphicFrame>
      <p:sp>
        <p:nvSpPr>
          <p:cNvPr id="43" name="文本框 42"/>
          <p:cNvSpPr txBox="1"/>
          <p:nvPr/>
        </p:nvSpPr>
        <p:spPr>
          <a:xfrm>
            <a:off x="6555740" y="2475865"/>
            <a:ext cx="5081905" cy="1384995"/>
          </a:xfrm>
          <a:prstGeom prst="rect">
            <a:avLst/>
          </a:prstGeom>
          <a:noFill/>
        </p:spPr>
        <p:txBody>
          <a:bodyPr wrap="square" rtlCol="0" anchor="t">
            <a:spAutoFit/>
          </a:bodyPr>
          <a:lstStyle/>
          <a:p>
            <a:pPr lvl="0" algn="ctr">
              <a:spcAft>
                <a:spcPts val="0"/>
              </a:spcAft>
            </a:pPr>
            <a:r>
              <a:rPr lang="zh-CN" altLang="en-US" sz="2800" kern="100" dirty="0">
                <a:solidFill>
                  <a:schemeClr val="bg1"/>
                </a:solidFill>
                <a:latin typeface="思源黑体 CN" panose="020B0800000000000000" pitchFamily="34" charset="-122"/>
                <a:ea typeface="思源黑体 CN" panose="020B0800000000000000" pitchFamily="34" charset="-122"/>
                <a:cs typeface="黑体" panose="02010609060101010101" pitchFamily="49" charset="-122"/>
                <a:sym typeface="+mn-ea"/>
              </a:rPr>
              <a:t>本源量子将经典</a:t>
            </a:r>
            <a:r>
              <a:rPr lang="en-US" altLang="zh-CN" sz="2800" kern="100" dirty="0">
                <a:solidFill>
                  <a:schemeClr val="bg1"/>
                </a:solidFill>
                <a:latin typeface="思源黑体 CN" panose="020B0800000000000000" pitchFamily="34" charset="-122"/>
                <a:ea typeface="思源黑体 CN" panose="020B0800000000000000" pitchFamily="34" charset="-122"/>
                <a:cs typeface="黑体" panose="02010609060101010101" pitchFamily="49" charset="-122"/>
                <a:sym typeface="+mn-ea"/>
              </a:rPr>
              <a:t>GAN</a:t>
            </a:r>
            <a:r>
              <a:rPr lang="zh-CN" altLang="en-US" sz="2800" kern="100" dirty="0">
                <a:solidFill>
                  <a:schemeClr val="bg1"/>
                </a:solidFill>
                <a:latin typeface="思源黑体 CN" panose="020B0800000000000000" pitchFamily="34" charset="-122"/>
                <a:ea typeface="思源黑体 CN" panose="020B0800000000000000" pitchFamily="34" charset="-122"/>
                <a:cs typeface="黑体" panose="02010609060101010101" pitchFamily="49" charset="-122"/>
                <a:sym typeface="+mn-ea"/>
              </a:rPr>
              <a:t>网络中生成器的部分网络采用混合量子经典网络构建模型和训练。</a:t>
            </a:r>
          </a:p>
        </p:txBody>
      </p:sp>
      <p:sp>
        <p:nvSpPr>
          <p:cNvPr id="23" name="文本框 22"/>
          <p:cNvSpPr txBox="1"/>
          <p:nvPr>
            <p:custDataLst>
              <p:tags r:id="rId3"/>
            </p:custDataLst>
          </p:nvPr>
        </p:nvSpPr>
        <p:spPr>
          <a:xfrm>
            <a:off x="622935" y="569595"/>
            <a:ext cx="5620348" cy="583565"/>
          </a:xfrm>
          <a:prstGeom prst="rect">
            <a:avLst/>
          </a:prstGeom>
          <a:noFill/>
        </p:spPr>
        <p:txBody>
          <a:bodyPr wrap="square" rtlCol="0">
            <a:spAutoFit/>
          </a:bodyPr>
          <a:lstStyle/>
          <a:p>
            <a:pPr algn="l"/>
            <a:r>
              <a:rPr lang="zh-CN" sz="3200" dirty="0">
                <a:solidFill>
                  <a:srgbClr val="00E8F4"/>
                </a:solidFill>
                <a:latin typeface="思源黑体 CN Bold" panose="020B0800000000000000" charset="-122"/>
                <a:ea typeface="思源黑体 CN Bold" panose="020B0800000000000000" charset="-122"/>
                <a:sym typeface="+mn-ea"/>
              </a:rPr>
              <a:t>图像</a:t>
            </a:r>
            <a:r>
              <a:rPr lang="zh-CN" altLang="en-US" sz="3200" dirty="0">
                <a:solidFill>
                  <a:srgbClr val="00E8F4"/>
                </a:solidFill>
                <a:latin typeface="思源黑体 CN Bold" panose="020B0800000000000000" charset="-122"/>
                <a:ea typeface="思源黑体 CN Bold" panose="020B0800000000000000" charset="-122"/>
                <a:sym typeface="+mn-ea"/>
              </a:rPr>
              <a:t>修复</a:t>
            </a:r>
            <a:r>
              <a:rPr lang="en-US" altLang="zh-CN" sz="3200" dirty="0">
                <a:solidFill>
                  <a:srgbClr val="00E8F4"/>
                </a:solidFill>
                <a:latin typeface="思源黑体 CN Bold" panose="020B0800000000000000" charset="-122"/>
                <a:ea typeface="思源黑体 CN Bold" panose="020B0800000000000000" charset="-122"/>
                <a:sym typeface="+mn-ea"/>
              </a:rPr>
              <a:t>-QGAN</a:t>
            </a:r>
            <a:r>
              <a:rPr lang="zh-CN" altLang="en-US" sz="3200" dirty="0" err="1">
                <a:solidFill>
                  <a:srgbClr val="00E8F4"/>
                </a:solidFill>
                <a:latin typeface="思源黑体 CN Bold" panose="020B0800000000000000" charset="-122"/>
                <a:ea typeface="思源黑体 CN Bold" panose="020B0800000000000000" charset="-122"/>
                <a:sym typeface="+mn-ea"/>
              </a:rPr>
              <a:t>算法</a:t>
            </a:r>
          </a:p>
        </p:txBody>
      </p:sp>
      <p:sp>
        <p:nvSpPr>
          <p:cNvPr id="2" name="右箭头 1"/>
          <p:cNvSpPr/>
          <p:nvPr/>
        </p:nvSpPr>
        <p:spPr>
          <a:xfrm>
            <a:off x="6243320" y="5506720"/>
            <a:ext cx="979170"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7635978" y="5287942"/>
            <a:ext cx="3714750" cy="923330"/>
          </a:xfrm>
          <a:prstGeom prst="rect">
            <a:avLst/>
          </a:prstGeom>
          <a:noFill/>
        </p:spPr>
        <p:txBody>
          <a:bodyPr wrap="square" rtlCol="0">
            <a:spAutoFit/>
          </a:bodyPr>
          <a:lstStyle/>
          <a:p>
            <a:r>
              <a:rPr lang="zh-CN" altLang="en-US" dirty="0">
                <a:solidFill>
                  <a:schemeClr val="bg1"/>
                </a:solidFill>
              </a:rPr>
              <a:t>结论：通过少量的量子网络参数降低大量的经典网络参数，降低整体网络参数规模复杂度</a:t>
            </a:r>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19" name="椭圆 1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20" name="椭圆 1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pic>
        <p:nvPicPr>
          <p:cNvPr id="36" name="图片 35" descr="白LOGO(横版)"/>
          <p:cNvPicPr>
            <a:picLocks noChangeAspect="1"/>
          </p:cNvPicPr>
          <p:nvPr/>
        </p:nvPicPr>
        <p:blipFill>
          <a:blip r:embed="rId7"/>
          <a:stretch>
            <a:fillRect/>
          </a:stretch>
        </p:blipFill>
        <p:spPr>
          <a:xfrm>
            <a:off x="10158730" y="801370"/>
            <a:ext cx="1315085" cy="374650"/>
          </a:xfrm>
          <a:prstGeom prst="rect">
            <a:avLst/>
          </a:prstGeom>
        </p:spPr>
      </p:pic>
      <p:sp>
        <p:nvSpPr>
          <p:cNvPr id="2" name="文本框 1"/>
          <p:cNvSpPr txBox="1"/>
          <p:nvPr/>
        </p:nvSpPr>
        <p:spPr>
          <a:xfrm>
            <a:off x="6910563" y="4657357"/>
            <a:ext cx="4672330" cy="1753235"/>
          </a:xfrm>
          <a:prstGeom prst="rect">
            <a:avLst/>
          </a:prstGeom>
          <a:noFill/>
        </p:spPr>
        <p:txBody>
          <a:bodyPr wrap="square" rtlCol="0" anchor="t">
            <a:spAutoFit/>
          </a:bodyPr>
          <a:lstStyle/>
          <a:p>
            <a:pPr indent="0" algn="just" fontAlgn="auto">
              <a:lnSpc>
                <a:spcPct val="150000"/>
              </a:lnSpc>
            </a:pPr>
            <a:r>
              <a:rPr lang="en-US" altLang="zh-CN" dirty="0">
                <a:solidFill>
                  <a:schemeClr val="bg1"/>
                </a:solidFill>
                <a:latin typeface="思源黑体 CN" panose="020B0800000000000000" pitchFamily="34" charset="-122"/>
                <a:ea typeface="思源黑体 CN" panose="020B0800000000000000" pitchFamily="34" charset="-122"/>
                <a:sym typeface="+mn-ea"/>
              </a:rPr>
              <a:t>QLSTM</a:t>
            </a:r>
            <a:r>
              <a:rPr lang="zh-CN" altLang="zh-CN" dirty="0">
                <a:solidFill>
                  <a:schemeClr val="bg1"/>
                </a:solidFill>
                <a:latin typeface="思源黑体 CN" panose="020B0800000000000000" pitchFamily="34" charset="-122"/>
                <a:ea typeface="思源黑体 CN" panose="020B0800000000000000" pitchFamily="34" charset="-122"/>
                <a:sym typeface="+mn-ea"/>
              </a:rPr>
              <a:t>在相同条件下，能够有效解决传统</a:t>
            </a:r>
            <a:r>
              <a:rPr lang="en-US" altLang="zh-CN" dirty="0">
                <a:solidFill>
                  <a:schemeClr val="bg1"/>
                </a:solidFill>
                <a:latin typeface="思源黑体 CN" panose="020B0800000000000000" pitchFamily="34" charset="-122"/>
                <a:ea typeface="思源黑体 CN" panose="020B0800000000000000" pitchFamily="34" charset="-122"/>
                <a:sym typeface="+mn-ea"/>
              </a:rPr>
              <a:t>LSTM</a:t>
            </a:r>
            <a:r>
              <a:rPr lang="zh-CN" altLang="zh-CN" dirty="0">
                <a:solidFill>
                  <a:schemeClr val="bg1"/>
                </a:solidFill>
                <a:latin typeface="思源黑体 CN" panose="020B0800000000000000" pitchFamily="34" charset="-122"/>
                <a:ea typeface="思源黑体 CN" panose="020B0800000000000000" pitchFamily="34" charset="-122"/>
                <a:sym typeface="+mn-ea"/>
              </a:rPr>
              <a:t>的性能瓶颈和收敛过慢等问题。利用量子计算的优势，以低维的经典数据就可以达到不错的效果。</a:t>
            </a:r>
          </a:p>
        </p:txBody>
      </p:sp>
      <p:sp>
        <p:nvSpPr>
          <p:cNvPr id="3" name="文本框 2"/>
          <p:cNvSpPr txBox="1"/>
          <p:nvPr>
            <p:custDataLst>
              <p:tags r:id="rId1"/>
            </p:custDataLst>
          </p:nvPr>
        </p:nvSpPr>
        <p:spPr>
          <a:xfrm>
            <a:off x="612575" y="2107401"/>
            <a:ext cx="4672965" cy="1754326"/>
          </a:xfrm>
          <a:prstGeom prst="rect">
            <a:avLst/>
          </a:prstGeom>
          <a:noFill/>
        </p:spPr>
        <p:txBody>
          <a:bodyPr wrap="square" rtlCol="0">
            <a:spAutoFit/>
          </a:bodyPr>
          <a:lstStyle/>
          <a:p>
            <a:r>
              <a:rPr lang="zh-CN" altLang="en-US" dirty="0">
                <a:solidFill>
                  <a:schemeClr val="bg1"/>
                </a:solidFill>
                <a:latin typeface="思源黑体 CN" panose="020B0800000000000000" pitchFamily="34" charset="-122"/>
                <a:ea typeface="思源黑体 CN" panose="020B0800000000000000" pitchFamily="34" charset="-122"/>
                <a:cs typeface="楷体" panose="02010609060101010101" charset="-122"/>
              </a:rPr>
              <a:t>原理介绍：利用变分量子线路实现传统</a:t>
            </a:r>
            <a:r>
              <a:rPr lang="en-US" altLang="zh-CN" dirty="0">
                <a:solidFill>
                  <a:schemeClr val="bg1"/>
                </a:solidFill>
                <a:latin typeface="思源黑体 CN" panose="020B0800000000000000" pitchFamily="34" charset="-122"/>
                <a:ea typeface="思源黑体 CN" panose="020B0800000000000000" pitchFamily="34" charset="-122"/>
                <a:cs typeface="楷体" panose="02010609060101010101" charset="-122"/>
              </a:rPr>
              <a:t>LSTM</a:t>
            </a:r>
            <a:r>
              <a:rPr lang="zh-CN" altLang="en-US" dirty="0">
                <a:solidFill>
                  <a:schemeClr val="bg1"/>
                </a:solidFill>
                <a:latin typeface="思源黑体 CN" panose="020B0800000000000000" pitchFamily="34" charset="-122"/>
                <a:ea typeface="思源黑体 CN" panose="020B0800000000000000" pitchFamily="34" charset="-122"/>
                <a:cs typeface="楷体" panose="02010609060101010101" charset="-122"/>
              </a:rPr>
              <a:t>的隐状态计算和演化过程，将特征表示为希尔伯特空间中的量子态，构建特征高维表达空间，利用少量参数建模自然语言复杂的关联性。</a:t>
            </a:r>
          </a:p>
          <a:p>
            <a:endParaRPr lang="zh-CN" altLang="en-US" dirty="0">
              <a:solidFill>
                <a:schemeClr val="bg1"/>
              </a:solidFill>
              <a:latin typeface="思源黑体 CN" panose="020B0800000000000000" pitchFamily="34" charset="-122"/>
              <a:ea typeface="思源黑体 CN" panose="020B0800000000000000" pitchFamily="34" charset="-122"/>
              <a:cs typeface="楷体" panose="02010609060101010101" charset="-122"/>
            </a:endParaRPr>
          </a:p>
        </p:txBody>
      </p:sp>
      <p:sp>
        <p:nvSpPr>
          <p:cNvPr id="4" name="文本框 3"/>
          <p:cNvSpPr txBox="1"/>
          <p:nvPr>
            <p:custDataLst>
              <p:tags r:id="rId2"/>
            </p:custDataLst>
          </p:nvPr>
        </p:nvSpPr>
        <p:spPr>
          <a:xfrm>
            <a:off x="622935" y="569595"/>
            <a:ext cx="5620348" cy="583565"/>
          </a:xfrm>
          <a:prstGeom prst="rect">
            <a:avLst/>
          </a:prstGeom>
          <a:noFill/>
        </p:spPr>
        <p:txBody>
          <a:bodyPr wrap="square" rtlCol="0">
            <a:spAutoFit/>
          </a:bodyPr>
          <a:lstStyle/>
          <a:p>
            <a:pPr algn="l"/>
            <a:r>
              <a:rPr lang="zh-CN" altLang="en-US" sz="3200" dirty="0">
                <a:solidFill>
                  <a:srgbClr val="00E8F4"/>
                </a:solidFill>
                <a:latin typeface="思源黑体 CN Bold" panose="020B0800000000000000" charset="-122"/>
                <a:ea typeface="思源黑体 CN Bold" panose="020B0800000000000000" charset="-122"/>
                <a:sym typeface="+mn-ea"/>
              </a:rPr>
              <a:t>文本分类</a:t>
            </a:r>
            <a:r>
              <a:rPr lang="en-US" altLang="zh-CN" sz="3200" dirty="0">
                <a:solidFill>
                  <a:srgbClr val="00E8F4"/>
                </a:solidFill>
                <a:latin typeface="思源黑体 CN Bold" panose="020B0800000000000000" charset="-122"/>
                <a:ea typeface="思源黑体 CN Bold" panose="020B0800000000000000" charset="-122"/>
                <a:sym typeface="+mn-ea"/>
              </a:rPr>
              <a:t>-QLSTM</a:t>
            </a:r>
            <a:r>
              <a:rPr lang="zh-CN" altLang="en-US" sz="3200" dirty="0" err="1">
                <a:solidFill>
                  <a:srgbClr val="00E8F4"/>
                </a:solidFill>
                <a:latin typeface="思源黑体 CN Bold" panose="020B0800000000000000" charset="-122"/>
                <a:ea typeface="思源黑体 CN Bold" panose="020B0800000000000000" charset="-122"/>
                <a:sym typeface="+mn-ea"/>
              </a:rPr>
              <a:t>算法</a:t>
            </a:r>
          </a:p>
        </p:txBody>
      </p:sp>
      <p:graphicFrame>
        <p:nvGraphicFramePr>
          <p:cNvPr id="11" name="表格 10"/>
          <p:cNvGraphicFramePr>
            <a:graphicFrameLocks noGrp="1"/>
          </p:cNvGraphicFramePr>
          <p:nvPr>
            <p:extLst>
              <p:ext uri="{D42A27DB-BD31-4B8C-83A1-F6EECF244321}">
                <p14:modId xmlns:p14="http://schemas.microsoft.com/office/powerpoint/2010/main" val="2053957690"/>
              </p:ext>
            </p:extLst>
          </p:nvPr>
        </p:nvGraphicFramePr>
        <p:xfrm>
          <a:off x="569779" y="4821762"/>
          <a:ext cx="5726659" cy="1490840"/>
        </p:xfrm>
        <a:graphic>
          <a:graphicData uri="http://schemas.openxmlformats.org/drawingml/2006/table">
            <a:tbl>
              <a:tblPr>
                <a:tableStyleId>{5C22544A-7EE6-4342-B048-85BDC9FD1C3A}</a:tableStyleId>
              </a:tblPr>
              <a:tblGrid>
                <a:gridCol w="1351304">
                  <a:extLst>
                    <a:ext uri="{9D8B030D-6E8A-4147-A177-3AD203B41FA5}">
                      <a16:colId xmlns:a16="http://schemas.microsoft.com/office/drawing/2014/main" val="1535885116"/>
                    </a:ext>
                  </a:extLst>
                </a:gridCol>
                <a:gridCol w="939359">
                  <a:extLst>
                    <a:ext uri="{9D8B030D-6E8A-4147-A177-3AD203B41FA5}">
                      <a16:colId xmlns:a16="http://schemas.microsoft.com/office/drawing/2014/main" val="502172155"/>
                    </a:ext>
                  </a:extLst>
                </a:gridCol>
                <a:gridCol w="1145332">
                  <a:extLst>
                    <a:ext uri="{9D8B030D-6E8A-4147-A177-3AD203B41FA5}">
                      <a16:colId xmlns:a16="http://schemas.microsoft.com/office/drawing/2014/main" val="2743324000"/>
                    </a:ext>
                  </a:extLst>
                </a:gridCol>
                <a:gridCol w="1145332">
                  <a:extLst>
                    <a:ext uri="{9D8B030D-6E8A-4147-A177-3AD203B41FA5}">
                      <a16:colId xmlns:a16="http://schemas.microsoft.com/office/drawing/2014/main" val="422441366"/>
                    </a:ext>
                  </a:extLst>
                </a:gridCol>
                <a:gridCol w="1145332">
                  <a:extLst>
                    <a:ext uri="{9D8B030D-6E8A-4147-A177-3AD203B41FA5}">
                      <a16:colId xmlns:a16="http://schemas.microsoft.com/office/drawing/2014/main" val="2279499534"/>
                    </a:ext>
                  </a:extLst>
                </a:gridCol>
              </a:tblGrid>
              <a:tr h="337804">
                <a:tc>
                  <a:txBody>
                    <a:bodyPr/>
                    <a:lstStyle/>
                    <a:p>
                      <a:pPr marL="0" algn="l" defTabSz="914400" rtl="0" eaLnBrk="1" latinLnBrk="0" hangingPunct="1">
                        <a:spcAft>
                          <a:spcPts val="0"/>
                        </a:spcAft>
                      </a:pPr>
                      <a:r>
                        <a:rPr lang="zh-CN" sz="1600" b="1" kern="1200" dirty="0">
                          <a:solidFill>
                            <a:schemeClr val="tx1"/>
                          </a:solidFill>
                          <a:latin typeface="等线" panose="02010600030101010101" charset="-122"/>
                          <a:ea typeface="等线" panose="02010600030101010101" charset="-122"/>
                          <a:cs typeface="黑体" panose="02010609060101010101" charset="-122"/>
                        </a:rPr>
                        <a:t>算法模型</a:t>
                      </a:r>
                    </a:p>
                  </a:txBody>
                  <a:tcPr marL="6350" marR="6350" marT="0" marB="0" anchor="ctr">
                    <a:solidFill>
                      <a:schemeClr val="accent1"/>
                    </a:solidFill>
                  </a:tcPr>
                </a:tc>
                <a:tc>
                  <a:txBody>
                    <a:bodyPr/>
                    <a:lstStyle/>
                    <a:p>
                      <a:pPr marL="0" algn="ctr" defTabSz="914400" rtl="0" eaLnBrk="1" latinLnBrk="0" hangingPunct="1">
                        <a:spcAft>
                          <a:spcPts val="0"/>
                        </a:spcAft>
                      </a:pPr>
                      <a:r>
                        <a:rPr lang="en-US" sz="1600" b="1" kern="1200" dirty="0">
                          <a:solidFill>
                            <a:schemeClr val="tx1"/>
                          </a:solidFill>
                          <a:latin typeface="等线" panose="02010600030101010101" charset="-122"/>
                          <a:ea typeface="等线" panose="02010600030101010101" charset="-122"/>
                          <a:cs typeface="黑体" panose="02010609060101010101" charset="-122"/>
                        </a:rPr>
                        <a:t>Accuracy</a:t>
                      </a:r>
                      <a:endParaRPr lang="zh-CN" sz="1600" b="1" kern="1200" dirty="0">
                        <a:solidFill>
                          <a:schemeClr val="tx1"/>
                        </a:solidFill>
                        <a:latin typeface="等线" panose="02010600030101010101" charset="-122"/>
                        <a:ea typeface="等线" panose="02010600030101010101" charset="-122"/>
                        <a:cs typeface="黑体" panose="02010609060101010101" charset="-122"/>
                      </a:endParaRPr>
                    </a:p>
                  </a:txBody>
                  <a:tcPr marL="6350" marR="6350" marT="0" marB="0" anchor="ctr">
                    <a:solidFill>
                      <a:schemeClr val="accent1"/>
                    </a:solidFill>
                  </a:tcPr>
                </a:tc>
                <a:tc>
                  <a:txBody>
                    <a:bodyPr/>
                    <a:lstStyle/>
                    <a:p>
                      <a:pPr marL="0" algn="ctr" defTabSz="914400" rtl="0" eaLnBrk="1" latinLnBrk="0" hangingPunct="1">
                        <a:spcAft>
                          <a:spcPts val="0"/>
                        </a:spcAft>
                      </a:pPr>
                      <a:r>
                        <a:rPr lang="en-US" sz="1600" b="1" kern="1200" dirty="0">
                          <a:solidFill>
                            <a:schemeClr val="tx1"/>
                          </a:solidFill>
                          <a:latin typeface="等线" panose="02010600030101010101" charset="-122"/>
                          <a:ea typeface="等线" panose="02010600030101010101" charset="-122"/>
                          <a:cs typeface="黑体" panose="02010609060101010101" charset="-122"/>
                        </a:rPr>
                        <a:t>precision</a:t>
                      </a:r>
                      <a:endParaRPr lang="zh-CN" sz="1600" b="1" kern="1200" dirty="0">
                        <a:solidFill>
                          <a:schemeClr val="tx1"/>
                        </a:solidFill>
                        <a:latin typeface="等线" panose="02010600030101010101" charset="-122"/>
                        <a:ea typeface="等线" panose="02010600030101010101" charset="-122"/>
                        <a:cs typeface="黑体" panose="02010609060101010101" charset="-122"/>
                      </a:endParaRPr>
                    </a:p>
                  </a:txBody>
                  <a:tcPr marL="6350" marR="6350" marT="0" marB="0" anchor="ctr">
                    <a:solidFill>
                      <a:schemeClr val="accent1"/>
                    </a:solidFill>
                  </a:tcPr>
                </a:tc>
                <a:tc>
                  <a:txBody>
                    <a:bodyPr/>
                    <a:lstStyle/>
                    <a:p>
                      <a:pPr marL="0" algn="ctr" defTabSz="914400" rtl="0" eaLnBrk="1" latinLnBrk="0" hangingPunct="1">
                        <a:spcAft>
                          <a:spcPts val="0"/>
                        </a:spcAft>
                      </a:pPr>
                      <a:r>
                        <a:rPr lang="en-US" sz="1600" b="1" kern="1200" dirty="0">
                          <a:solidFill>
                            <a:schemeClr val="tx1"/>
                          </a:solidFill>
                          <a:latin typeface="等线" panose="02010600030101010101" charset="-122"/>
                          <a:ea typeface="等线" panose="02010600030101010101" charset="-122"/>
                          <a:cs typeface="黑体" panose="02010609060101010101" charset="-122"/>
                        </a:rPr>
                        <a:t>recall</a:t>
                      </a:r>
                      <a:endParaRPr lang="zh-CN" sz="1600" b="1" kern="1200" dirty="0">
                        <a:solidFill>
                          <a:schemeClr val="tx1"/>
                        </a:solidFill>
                        <a:latin typeface="等线" panose="02010600030101010101" charset="-122"/>
                        <a:ea typeface="等线" panose="02010600030101010101" charset="-122"/>
                        <a:cs typeface="黑体" panose="02010609060101010101" charset="-122"/>
                      </a:endParaRPr>
                    </a:p>
                  </a:txBody>
                  <a:tcPr marL="6350" marR="6350" marT="0" marB="0" anchor="ctr">
                    <a:solidFill>
                      <a:schemeClr val="accent1"/>
                    </a:solidFill>
                  </a:tcPr>
                </a:tc>
                <a:tc>
                  <a:txBody>
                    <a:bodyPr/>
                    <a:lstStyle/>
                    <a:p>
                      <a:pPr marL="0" algn="ctr" defTabSz="914400" rtl="0" eaLnBrk="1" latinLnBrk="0" hangingPunct="1">
                        <a:spcAft>
                          <a:spcPts val="0"/>
                        </a:spcAft>
                      </a:pPr>
                      <a:r>
                        <a:rPr lang="en-US" sz="1600" b="1" kern="1200" dirty="0">
                          <a:solidFill>
                            <a:schemeClr val="tx1"/>
                          </a:solidFill>
                          <a:latin typeface="等线" panose="02010600030101010101" charset="-122"/>
                          <a:ea typeface="等线" panose="02010600030101010101" charset="-122"/>
                          <a:cs typeface="黑体" panose="02010609060101010101" charset="-122"/>
                        </a:rPr>
                        <a:t>F1-score</a:t>
                      </a:r>
                      <a:endParaRPr lang="zh-CN" sz="1600" b="1" kern="1200" dirty="0">
                        <a:solidFill>
                          <a:schemeClr val="tx1"/>
                        </a:solidFill>
                        <a:latin typeface="等线" panose="02010600030101010101" charset="-122"/>
                        <a:ea typeface="等线" panose="02010600030101010101" charset="-122"/>
                        <a:cs typeface="黑体" panose="02010609060101010101" charset="-122"/>
                      </a:endParaRPr>
                    </a:p>
                  </a:txBody>
                  <a:tcPr marL="6350" marR="6350" marT="0" marB="0" anchor="ctr">
                    <a:solidFill>
                      <a:schemeClr val="accent1"/>
                    </a:solidFill>
                  </a:tcPr>
                </a:tc>
                <a:extLst>
                  <a:ext uri="{0D108BD9-81ED-4DB2-BD59-A6C34878D82A}">
                    <a16:rowId xmlns:a16="http://schemas.microsoft.com/office/drawing/2014/main" val="2872001738"/>
                  </a:ext>
                </a:extLst>
              </a:tr>
              <a:tr h="576518">
                <a:tc>
                  <a:txBody>
                    <a:bodyPr/>
                    <a:lstStyle/>
                    <a:p>
                      <a:pPr marL="0" algn="l" defTabSz="914400" rtl="0" eaLnBrk="1" latinLnBrk="0" hangingPunct="1">
                        <a:spcAft>
                          <a:spcPts val="0"/>
                        </a:spcAft>
                      </a:pPr>
                      <a:r>
                        <a:rPr lang="en-US" sz="1600" b="1" kern="1200" dirty="0">
                          <a:solidFill>
                            <a:schemeClr val="tx1"/>
                          </a:solidFill>
                          <a:latin typeface="等线" panose="02010600030101010101" charset="-122"/>
                          <a:ea typeface="等线" panose="02010600030101010101" charset="-122"/>
                          <a:cs typeface="黑体" panose="02010609060101010101" charset="-122"/>
                        </a:rPr>
                        <a:t>QLSTM</a:t>
                      </a:r>
                      <a:r>
                        <a:rPr lang="zh-CN" sz="1600" b="1" kern="1200" dirty="0">
                          <a:solidFill>
                            <a:schemeClr val="tx1"/>
                          </a:solidFill>
                          <a:latin typeface="等线" panose="02010600030101010101" charset="-122"/>
                          <a:ea typeface="等线" panose="02010600030101010101" charset="-122"/>
                          <a:cs typeface="黑体" panose="02010609060101010101" charset="-122"/>
                        </a:rPr>
                        <a:t>算法</a:t>
                      </a:r>
                    </a:p>
                  </a:txBody>
                  <a:tcPr marL="6350" marR="6350" marT="0" marB="0" anchor="ctr">
                    <a:solidFill>
                      <a:schemeClr val="accent1"/>
                    </a:solidFill>
                  </a:tcPr>
                </a:tc>
                <a:tc>
                  <a:txBody>
                    <a:bodyPr/>
                    <a:lstStyle/>
                    <a:p>
                      <a:pPr algn="ctr">
                        <a:spcAft>
                          <a:spcPts val="0"/>
                        </a:spcAft>
                      </a:pPr>
                      <a:r>
                        <a:rPr lang="en-US" sz="1400" b="1" kern="1200" dirty="0">
                          <a:solidFill>
                            <a:schemeClr val="dk1"/>
                          </a:solidFill>
                          <a:latin typeface="等线" panose="02010600030101010101" charset="-122"/>
                          <a:ea typeface="等线" panose="02010600030101010101" charset="-122"/>
                          <a:cs typeface="黑体" panose="02010609060101010101" charset="-122"/>
                        </a:rPr>
                        <a:t>0.875</a:t>
                      </a:r>
                      <a:endParaRPr lang="zh-CN" sz="1400" b="1" kern="1200" dirty="0">
                        <a:solidFill>
                          <a:schemeClr val="dk1"/>
                        </a:solidFill>
                        <a:latin typeface="等线" panose="02010600030101010101" charset="-122"/>
                        <a:ea typeface="等线" panose="02010600030101010101" charset="-122"/>
                        <a:cs typeface="黑体" panose="02010609060101010101" charset="-122"/>
                      </a:endParaRPr>
                    </a:p>
                  </a:txBody>
                  <a:tcPr marL="6350" marR="6350" marT="0" marB="0" anchor="ctr"/>
                </a:tc>
                <a:tc>
                  <a:txBody>
                    <a:bodyPr/>
                    <a:lstStyle/>
                    <a:p>
                      <a:pPr algn="ctr">
                        <a:spcAft>
                          <a:spcPts val="0"/>
                        </a:spcAft>
                      </a:pPr>
                      <a:r>
                        <a:rPr lang="en-US" sz="1400" b="1" kern="1200" dirty="0">
                          <a:solidFill>
                            <a:schemeClr val="dk1"/>
                          </a:solidFill>
                          <a:latin typeface="等线" panose="02010600030101010101" charset="-122"/>
                          <a:ea typeface="等线" panose="02010600030101010101" charset="-122"/>
                          <a:cs typeface="黑体" panose="02010609060101010101" charset="-122"/>
                        </a:rPr>
                        <a:t>1.0</a:t>
                      </a:r>
                      <a:endParaRPr lang="zh-CN" sz="1400" b="1" kern="1200" dirty="0">
                        <a:solidFill>
                          <a:schemeClr val="dk1"/>
                        </a:solidFill>
                        <a:latin typeface="等线" panose="02010600030101010101" charset="-122"/>
                        <a:ea typeface="等线" panose="02010600030101010101" charset="-122"/>
                        <a:cs typeface="黑体" panose="02010609060101010101" charset="-122"/>
                      </a:endParaRPr>
                    </a:p>
                  </a:txBody>
                  <a:tcPr marL="6350" marR="6350" marT="0" marB="0" anchor="ctr"/>
                </a:tc>
                <a:tc>
                  <a:txBody>
                    <a:bodyPr/>
                    <a:lstStyle/>
                    <a:p>
                      <a:pPr algn="ctr">
                        <a:spcAft>
                          <a:spcPts val="0"/>
                        </a:spcAft>
                      </a:pPr>
                      <a:r>
                        <a:rPr lang="en-US" sz="1400" b="1" kern="1200" dirty="0">
                          <a:solidFill>
                            <a:schemeClr val="dk1"/>
                          </a:solidFill>
                          <a:latin typeface="等线" panose="02010600030101010101" charset="-122"/>
                          <a:ea typeface="等线" panose="02010600030101010101" charset="-122"/>
                          <a:cs typeface="黑体" panose="02010609060101010101" charset="-122"/>
                        </a:rPr>
                        <a:t>0.83</a:t>
                      </a:r>
                      <a:endParaRPr lang="zh-CN" sz="1400" b="1" kern="1200" dirty="0">
                        <a:solidFill>
                          <a:schemeClr val="dk1"/>
                        </a:solidFill>
                        <a:latin typeface="等线" panose="02010600030101010101" charset="-122"/>
                        <a:ea typeface="等线" panose="02010600030101010101" charset="-122"/>
                        <a:cs typeface="黑体" panose="02010609060101010101" charset="-122"/>
                      </a:endParaRPr>
                    </a:p>
                  </a:txBody>
                  <a:tcPr marL="6350" marR="6350" marT="0" marB="0" anchor="ctr"/>
                </a:tc>
                <a:tc>
                  <a:txBody>
                    <a:bodyPr/>
                    <a:lstStyle/>
                    <a:p>
                      <a:pPr algn="ctr">
                        <a:spcAft>
                          <a:spcPts val="0"/>
                        </a:spcAft>
                      </a:pPr>
                      <a:r>
                        <a:rPr lang="en-US" sz="1400" b="1" kern="1200" dirty="0">
                          <a:solidFill>
                            <a:schemeClr val="dk1"/>
                          </a:solidFill>
                          <a:latin typeface="等线" panose="02010600030101010101" charset="-122"/>
                          <a:ea typeface="等线" panose="02010600030101010101" charset="-122"/>
                          <a:cs typeface="黑体" panose="02010609060101010101" charset="-122"/>
                        </a:rPr>
                        <a:t>0.91</a:t>
                      </a:r>
                      <a:endParaRPr lang="zh-CN" sz="1400" b="1" kern="1200" dirty="0">
                        <a:solidFill>
                          <a:schemeClr val="dk1"/>
                        </a:solidFill>
                        <a:latin typeface="等线" panose="02010600030101010101" charset="-122"/>
                        <a:ea typeface="等线" panose="02010600030101010101" charset="-122"/>
                        <a:cs typeface="黑体" panose="02010609060101010101" charset="-122"/>
                      </a:endParaRPr>
                    </a:p>
                  </a:txBody>
                  <a:tcPr marL="6350" marR="6350" marT="0" marB="0" anchor="ctr"/>
                </a:tc>
                <a:extLst>
                  <a:ext uri="{0D108BD9-81ED-4DB2-BD59-A6C34878D82A}">
                    <a16:rowId xmlns:a16="http://schemas.microsoft.com/office/drawing/2014/main" val="374574240"/>
                  </a:ext>
                </a:extLst>
              </a:tr>
              <a:tr h="576518">
                <a:tc>
                  <a:txBody>
                    <a:bodyPr/>
                    <a:lstStyle/>
                    <a:p>
                      <a:pPr marL="0" algn="l" defTabSz="914400" rtl="0" eaLnBrk="1" latinLnBrk="0" hangingPunct="1">
                        <a:spcAft>
                          <a:spcPts val="0"/>
                        </a:spcAft>
                      </a:pPr>
                      <a:r>
                        <a:rPr lang="zh-CN" sz="1600" b="1" kern="1200" dirty="0">
                          <a:solidFill>
                            <a:schemeClr val="tx1"/>
                          </a:solidFill>
                          <a:latin typeface="等线" panose="02010600030101010101" charset="-122"/>
                          <a:ea typeface="等线" panose="02010600030101010101" charset="-122"/>
                          <a:cs typeface="黑体" panose="02010609060101010101" charset="-122"/>
                        </a:rPr>
                        <a:t>经典</a:t>
                      </a:r>
                      <a:r>
                        <a:rPr lang="en-US" sz="1600" b="1" kern="1200" dirty="0">
                          <a:solidFill>
                            <a:schemeClr val="tx1"/>
                          </a:solidFill>
                          <a:latin typeface="等线" panose="02010600030101010101" charset="-122"/>
                          <a:ea typeface="等线" panose="02010600030101010101" charset="-122"/>
                          <a:cs typeface="黑体" panose="02010609060101010101" charset="-122"/>
                        </a:rPr>
                        <a:t>LSTM</a:t>
                      </a:r>
                      <a:r>
                        <a:rPr lang="zh-CN" sz="1600" b="1" kern="1200" dirty="0">
                          <a:solidFill>
                            <a:schemeClr val="tx1"/>
                          </a:solidFill>
                          <a:latin typeface="等线" panose="02010600030101010101" charset="-122"/>
                          <a:ea typeface="等线" panose="02010600030101010101" charset="-122"/>
                          <a:cs typeface="黑体" panose="02010609060101010101" charset="-122"/>
                        </a:rPr>
                        <a:t>算法</a:t>
                      </a:r>
                    </a:p>
                  </a:txBody>
                  <a:tcPr marL="6350" marR="6350" marT="0" marB="0" anchor="ctr">
                    <a:solidFill>
                      <a:schemeClr val="accent1"/>
                    </a:solidFill>
                  </a:tcPr>
                </a:tc>
                <a:tc>
                  <a:txBody>
                    <a:bodyPr/>
                    <a:lstStyle/>
                    <a:p>
                      <a:pPr algn="ctr">
                        <a:spcAft>
                          <a:spcPts val="0"/>
                        </a:spcAft>
                      </a:pPr>
                      <a:r>
                        <a:rPr lang="en-US" sz="1400" b="1" kern="1200" dirty="0">
                          <a:solidFill>
                            <a:schemeClr val="dk1"/>
                          </a:solidFill>
                          <a:latin typeface="等线" panose="02010600030101010101" charset="-122"/>
                          <a:ea typeface="等线" panose="02010600030101010101" charset="-122"/>
                          <a:cs typeface="黑体" panose="02010609060101010101" charset="-122"/>
                        </a:rPr>
                        <a:t>0.625</a:t>
                      </a:r>
                      <a:endParaRPr lang="zh-CN" sz="1400" b="1" kern="1200" dirty="0">
                        <a:solidFill>
                          <a:schemeClr val="dk1"/>
                        </a:solidFill>
                        <a:latin typeface="等线" panose="02010600030101010101" charset="-122"/>
                        <a:ea typeface="等线" panose="02010600030101010101" charset="-122"/>
                        <a:cs typeface="黑体" panose="02010609060101010101" charset="-122"/>
                      </a:endParaRPr>
                    </a:p>
                  </a:txBody>
                  <a:tcPr marL="6350" marR="6350" marT="0" marB="0" anchor="ctr"/>
                </a:tc>
                <a:tc>
                  <a:txBody>
                    <a:bodyPr/>
                    <a:lstStyle/>
                    <a:p>
                      <a:pPr algn="ctr">
                        <a:spcAft>
                          <a:spcPts val="0"/>
                        </a:spcAft>
                      </a:pPr>
                      <a:r>
                        <a:rPr lang="en-US" sz="1400" b="1" kern="1200" dirty="0">
                          <a:solidFill>
                            <a:schemeClr val="dk1"/>
                          </a:solidFill>
                          <a:latin typeface="等线" panose="02010600030101010101" charset="-122"/>
                          <a:ea typeface="等线" panose="02010600030101010101" charset="-122"/>
                          <a:cs typeface="黑体" panose="02010609060101010101" charset="-122"/>
                        </a:rPr>
                        <a:t>0.8</a:t>
                      </a:r>
                      <a:endParaRPr lang="zh-CN" sz="1400" b="1" kern="1200" dirty="0">
                        <a:solidFill>
                          <a:schemeClr val="dk1"/>
                        </a:solidFill>
                        <a:latin typeface="等线" panose="02010600030101010101" charset="-122"/>
                        <a:ea typeface="等线" panose="02010600030101010101" charset="-122"/>
                        <a:cs typeface="黑体" panose="02010609060101010101" charset="-122"/>
                      </a:endParaRPr>
                    </a:p>
                  </a:txBody>
                  <a:tcPr marL="6350" marR="6350" marT="0" marB="0" anchor="ctr"/>
                </a:tc>
                <a:tc>
                  <a:txBody>
                    <a:bodyPr/>
                    <a:lstStyle/>
                    <a:p>
                      <a:pPr algn="ctr">
                        <a:spcAft>
                          <a:spcPts val="0"/>
                        </a:spcAft>
                      </a:pPr>
                      <a:r>
                        <a:rPr lang="en-US" sz="1400" b="1" kern="1200" dirty="0">
                          <a:solidFill>
                            <a:schemeClr val="dk1"/>
                          </a:solidFill>
                          <a:latin typeface="等线" panose="02010600030101010101" charset="-122"/>
                          <a:ea typeface="等线" panose="02010600030101010101" charset="-122"/>
                          <a:cs typeface="黑体" panose="02010609060101010101" charset="-122"/>
                        </a:rPr>
                        <a:t>0.67</a:t>
                      </a:r>
                      <a:endParaRPr lang="zh-CN" sz="1400" b="1" kern="1200" dirty="0">
                        <a:solidFill>
                          <a:schemeClr val="dk1"/>
                        </a:solidFill>
                        <a:latin typeface="等线" panose="02010600030101010101" charset="-122"/>
                        <a:ea typeface="等线" panose="02010600030101010101" charset="-122"/>
                        <a:cs typeface="黑体" panose="02010609060101010101" charset="-122"/>
                      </a:endParaRPr>
                    </a:p>
                  </a:txBody>
                  <a:tcPr marL="6350" marR="6350" marT="0" marB="0" anchor="ctr"/>
                </a:tc>
                <a:tc>
                  <a:txBody>
                    <a:bodyPr/>
                    <a:lstStyle/>
                    <a:p>
                      <a:pPr algn="ctr">
                        <a:spcAft>
                          <a:spcPts val="0"/>
                        </a:spcAft>
                      </a:pPr>
                      <a:r>
                        <a:rPr lang="en-US" sz="1400" b="1" kern="1200" dirty="0">
                          <a:solidFill>
                            <a:schemeClr val="dk1"/>
                          </a:solidFill>
                          <a:latin typeface="等线" panose="02010600030101010101" charset="-122"/>
                          <a:ea typeface="等线" panose="02010600030101010101" charset="-122"/>
                          <a:cs typeface="黑体" panose="02010609060101010101" charset="-122"/>
                        </a:rPr>
                        <a:t>0.73</a:t>
                      </a:r>
                      <a:endParaRPr lang="zh-CN" sz="1400" b="1" kern="1200" dirty="0">
                        <a:solidFill>
                          <a:schemeClr val="dk1"/>
                        </a:solidFill>
                        <a:latin typeface="等线" panose="02010600030101010101" charset="-122"/>
                        <a:ea typeface="等线" panose="02010600030101010101" charset="-122"/>
                        <a:cs typeface="黑体" panose="02010609060101010101" charset="-122"/>
                      </a:endParaRPr>
                    </a:p>
                  </a:txBody>
                  <a:tcPr marL="6350" marR="6350" marT="0" marB="0" anchor="ctr"/>
                </a:tc>
                <a:extLst>
                  <a:ext uri="{0D108BD9-81ED-4DB2-BD59-A6C34878D82A}">
                    <a16:rowId xmlns:a16="http://schemas.microsoft.com/office/drawing/2014/main" val="1543488189"/>
                  </a:ext>
                </a:extLst>
              </a:tr>
            </a:tbl>
          </a:graphicData>
        </a:graphic>
      </p:graphicFrame>
      <p:pic>
        <p:nvPicPr>
          <p:cNvPr id="10" name="图片 9" descr="training_quantum"/>
          <p:cNvPicPr>
            <a:picLocks noChangeAspect="1"/>
          </p:cNvPicPr>
          <p:nvPr>
            <p:custDataLst>
              <p:tags r:id="rId3"/>
            </p:custDataLst>
          </p:nvPr>
        </p:nvPicPr>
        <p:blipFill>
          <a:blip r:embed="rId8"/>
          <a:stretch>
            <a:fillRect/>
          </a:stretch>
        </p:blipFill>
        <p:spPr>
          <a:xfrm>
            <a:off x="5485762" y="2058202"/>
            <a:ext cx="2872105" cy="1915160"/>
          </a:xfrm>
          <a:prstGeom prst="rect">
            <a:avLst/>
          </a:prstGeom>
        </p:spPr>
      </p:pic>
      <p:pic>
        <p:nvPicPr>
          <p:cNvPr id="12" name="图片 11" descr="training_classical"/>
          <p:cNvPicPr>
            <a:picLocks noChangeAspect="1"/>
          </p:cNvPicPr>
          <p:nvPr>
            <p:custDataLst>
              <p:tags r:id="rId4"/>
            </p:custDataLst>
          </p:nvPr>
        </p:nvPicPr>
        <p:blipFill>
          <a:blip r:embed="rId9"/>
          <a:stretch>
            <a:fillRect/>
          </a:stretch>
        </p:blipFill>
        <p:spPr>
          <a:xfrm>
            <a:off x="8732710" y="2058202"/>
            <a:ext cx="2861310" cy="19081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711822" y="1741595"/>
            <a:ext cx="5469255" cy="1050877"/>
          </a:xfrm>
          <a:prstGeom prst="rect">
            <a:avLst/>
          </a:prstGeom>
        </p:spPr>
        <p:txBody>
          <a:bodyPr wrap="square">
            <a:noAutofit/>
          </a:bodyPr>
          <a:lstStyle/>
          <a:p>
            <a:pPr indent="0" fontAlgn="auto">
              <a:lnSpc>
                <a:spcPct val="150000"/>
              </a:lnSpc>
              <a:spcAft>
                <a:spcPts val="0"/>
              </a:spcAft>
            </a:pPr>
            <a:r>
              <a:rPr lang="en-US" altLang="zh-CN" dirty="0" err="1">
                <a:solidFill>
                  <a:schemeClr val="bg1"/>
                </a:solidFill>
                <a:latin typeface="思源黑体 CN" panose="020B0800000000000000" pitchFamily="34" charset="-122"/>
                <a:ea typeface="思源黑体 CN" panose="020B0800000000000000" pitchFamily="34" charset="-122"/>
                <a:cs typeface="楷体" panose="02010609060101010101" charset="-122"/>
              </a:rPr>
              <a:t>QTransformer</a:t>
            </a:r>
            <a:r>
              <a:rPr lang="zh-CN" altLang="en-US" dirty="0">
                <a:solidFill>
                  <a:schemeClr val="bg1"/>
                </a:solidFill>
                <a:latin typeface="思源黑体 CN" panose="020B0800000000000000" pitchFamily="34" charset="-122"/>
                <a:ea typeface="思源黑体 CN" panose="020B0800000000000000" pitchFamily="34" charset="-122"/>
                <a:cs typeface="楷体" panose="02010609060101010101" charset="-122"/>
              </a:rPr>
              <a:t>的核心思想是量子化经典</a:t>
            </a:r>
            <a:r>
              <a:rPr lang="en-US" altLang="zh-CN" dirty="0">
                <a:solidFill>
                  <a:schemeClr val="bg1"/>
                </a:solidFill>
                <a:latin typeface="思源黑体 CN" panose="020B0800000000000000" pitchFamily="34" charset="-122"/>
                <a:ea typeface="思源黑体 CN" panose="020B0800000000000000" pitchFamily="34" charset="-122"/>
                <a:cs typeface="楷体" panose="02010609060101010101" charset="-122"/>
              </a:rPr>
              <a:t>Transformer</a:t>
            </a:r>
            <a:r>
              <a:rPr lang="zh-CN" altLang="en-US" dirty="0">
                <a:solidFill>
                  <a:schemeClr val="bg1"/>
                </a:solidFill>
                <a:latin typeface="思源黑体 CN" panose="020B0800000000000000" pitchFamily="34" charset="-122"/>
                <a:ea typeface="思源黑体 CN" panose="020B0800000000000000" pitchFamily="34" charset="-122"/>
                <a:cs typeface="楷体" panose="02010609060101010101" charset="-122"/>
              </a:rPr>
              <a:t>核心模块</a:t>
            </a:r>
            <a:endParaRPr lang="zh-CN" altLang="zh-CN" dirty="0">
              <a:solidFill>
                <a:schemeClr val="bg1"/>
              </a:solidFill>
              <a:latin typeface="思源黑体 CN" panose="020B0800000000000000" pitchFamily="34" charset="-122"/>
              <a:ea typeface="思源黑体 CN" panose="020B0800000000000000" pitchFamily="34" charset="-122"/>
            </a:endParaRPr>
          </a:p>
        </p:txBody>
      </p:sp>
      <p:sp>
        <p:nvSpPr>
          <p:cNvPr id="2" name="文本框 1"/>
          <p:cNvSpPr txBox="1"/>
          <p:nvPr/>
        </p:nvSpPr>
        <p:spPr>
          <a:xfrm>
            <a:off x="622934" y="3069435"/>
            <a:ext cx="4656989" cy="1477328"/>
          </a:xfrm>
          <a:prstGeom prst="rect">
            <a:avLst/>
          </a:prstGeom>
          <a:noFill/>
        </p:spPr>
        <p:txBody>
          <a:bodyPr wrap="square" rtlCol="0">
            <a:spAutoFit/>
          </a:bodyPr>
          <a:lstStyle/>
          <a:p>
            <a:r>
              <a:rPr lang="zh-CN" altLang="en-US" dirty="0">
                <a:solidFill>
                  <a:schemeClr val="bg1"/>
                </a:solidFill>
                <a:latin typeface="思源黑体 CN" panose="020B0800000000000000" pitchFamily="34" charset="-122"/>
                <a:ea typeface="思源黑体 CN" panose="020B0800000000000000" pitchFamily="34" charset="-122"/>
                <a:cs typeface="楷体" panose="02010609060101010101" charset="-122"/>
              </a:rPr>
              <a:t>原理介绍：利用变分量子线路实现</a:t>
            </a:r>
            <a:r>
              <a:rPr lang="en-US" altLang="zh-CN" dirty="0">
                <a:solidFill>
                  <a:schemeClr val="bg1"/>
                </a:solidFill>
                <a:latin typeface="思源黑体 CN" panose="020B0800000000000000" pitchFamily="34" charset="-122"/>
                <a:ea typeface="思源黑体 CN" panose="020B0800000000000000" pitchFamily="34" charset="-122"/>
                <a:cs typeface="楷体" panose="02010609060101010101" charset="-122"/>
              </a:rPr>
              <a:t>Transformer</a:t>
            </a:r>
            <a:r>
              <a:rPr lang="zh-CN" altLang="en-US" dirty="0">
                <a:solidFill>
                  <a:schemeClr val="bg1"/>
                </a:solidFill>
                <a:latin typeface="思源黑体 CN" panose="020B0800000000000000" pitchFamily="34" charset="-122"/>
                <a:ea typeface="思源黑体 CN" panose="020B0800000000000000" pitchFamily="34" charset="-122"/>
                <a:cs typeface="楷体" panose="02010609060101010101" charset="-122"/>
              </a:rPr>
              <a:t>中的</a:t>
            </a:r>
            <a:r>
              <a:rPr lang="en-US" altLang="zh-CN" dirty="0">
                <a:solidFill>
                  <a:schemeClr val="bg1"/>
                </a:solidFill>
                <a:latin typeface="思源黑体 CN" panose="020B0800000000000000" pitchFamily="34" charset="-122"/>
                <a:ea typeface="思源黑体 CN" panose="020B0800000000000000" pitchFamily="34" charset="-122"/>
                <a:cs typeface="楷体" panose="02010609060101010101" charset="-122"/>
              </a:rPr>
              <a:t>Q,K,V</a:t>
            </a:r>
            <a:r>
              <a:rPr lang="zh-CN" altLang="en-US" dirty="0">
                <a:solidFill>
                  <a:schemeClr val="bg1"/>
                </a:solidFill>
                <a:latin typeface="思源黑体 CN" panose="020B0800000000000000" pitchFamily="34" charset="-122"/>
                <a:ea typeface="思源黑体 CN" panose="020B0800000000000000" pitchFamily="34" charset="-122"/>
                <a:cs typeface="楷体" panose="02010609060101010101" charset="-122"/>
              </a:rPr>
              <a:t>的编码，实现原始特征的高维度表达构建，引入了高斯投影量子自注意力，它可以有效地挖掘出高维量子特征空间中单词之间的相关性。</a:t>
            </a:r>
          </a:p>
        </p:txBody>
      </p:sp>
      <p:pic>
        <p:nvPicPr>
          <p:cNvPr id="36" name="图片 35" descr="白LOGO(横版)"/>
          <p:cNvPicPr>
            <a:picLocks noChangeAspect="1"/>
          </p:cNvPicPr>
          <p:nvPr>
            <p:custDataLst>
              <p:tags r:id="rId2"/>
            </p:custDataLst>
          </p:nvPr>
        </p:nvPicPr>
        <p:blipFill>
          <a:blip r:embed="rId6"/>
          <a:stretch>
            <a:fillRect/>
          </a:stretch>
        </p:blipFill>
        <p:spPr>
          <a:xfrm>
            <a:off x="10158730" y="801370"/>
            <a:ext cx="1315085" cy="374650"/>
          </a:xfrm>
          <a:prstGeom prst="rect">
            <a:avLst/>
          </a:prstGeom>
        </p:spPr>
      </p:pic>
      <p:grpSp>
        <p:nvGrpSpPr>
          <p:cNvPr id="8" name="组合 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9" name="椭圆 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10" name="椭圆 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sp>
        <p:nvSpPr>
          <p:cNvPr id="4" name="文本框 3"/>
          <p:cNvSpPr txBox="1"/>
          <p:nvPr>
            <p:custDataLst>
              <p:tags r:id="rId3"/>
            </p:custDataLst>
          </p:nvPr>
        </p:nvSpPr>
        <p:spPr>
          <a:xfrm>
            <a:off x="622934" y="569595"/>
            <a:ext cx="6136005" cy="584775"/>
          </a:xfrm>
          <a:prstGeom prst="rect">
            <a:avLst/>
          </a:prstGeom>
          <a:noFill/>
        </p:spPr>
        <p:txBody>
          <a:bodyPr wrap="square" rtlCol="0">
            <a:spAutoFit/>
          </a:bodyPr>
          <a:lstStyle/>
          <a:p>
            <a:pPr algn="l"/>
            <a:r>
              <a:rPr lang="zh-CN" altLang="en-US" sz="3200" dirty="0">
                <a:solidFill>
                  <a:srgbClr val="00E8F4"/>
                </a:solidFill>
                <a:latin typeface="思源黑体 CN Bold" panose="020B0800000000000000" charset="-122"/>
                <a:ea typeface="思源黑体 CN Bold" panose="020B0800000000000000" charset="-122"/>
                <a:sym typeface="+mn-ea"/>
              </a:rPr>
              <a:t>情感分析</a:t>
            </a:r>
            <a:r>
              <a:rPr lang="en-US" altLang="zh-CN" sz="3200" dirty="0">
                <a:solidFill>
                  <a:srgbClr val="00E8F4"/>
                </a:solidFill>
                <a:latin typeface="思源黑体 CN Bold" panose="020B0800000000000000" charset="-122"/>
                <a:ea typeface="思源黑体 CN Bold" panose="020B0800000000000000" charset="-122"/>
                <a:sym typeface="+mn-ea"/>
              </a:rPr>
              <a:t>-</a:t>
            </a:r>
            <a:r>
              <a:rPr lang="en-US" altLang="zh-CN" sz="3200" dirty="0" err="1">
                <a:solidFill>
                  <a:srgbClr val="00E8F4"/>
                </a:solidFill>
                <a:latin typeface="思源黑体 CN Bold" panose="020B0800000000000000" charset="-122"/>
                <a:ea typeface="思源黑体 CN Bold" panose="020B0800000000000000" charset="-122"/>
                <a:sym typeface="+mn-ea"/>
              </a:rPr>
              <a:t>Qtransformer</a:t>
            </a:r>
            <a:r>
              <a:rPr lang="zh-CN" altLang="en-US" sz="3200" dirty="0" err="1">
                <a:solidFill>
                  <a:srgbClr val="00E8F4"/>
                </a:solidFill>
                <a:latin typeface="思源黑体 CN Bold" panose="020B0800000000000000" charset="-122"/>
                <a:ea typeface="思源黑体 CN Bold" panose="020B0800000000000000" charset="-122"/>
                <a:sym typeface="+mn-ea"/>
              </a:rPr>
              <a:t>算法</a:t>
            </a:r>
          </a:p>
        </p:txBody>
      </p:sp>
      <p:graphicFrame>
        <p:nvGraphicFramePr>
          <p:cNvPr id="11" name="表格 10"/>
          <p:cNvGraphicFramePr>
            <a:graphicFrameLocks noGrp="1"/>
          </p:cNvGraphicFramePr>
          <p:nvPr>
            <p:extLst>
              <p:ext uri="{D42A27DB-BD31-4B8C-83A1-F6EECF244321}">
                <p14:modId xmlns:p14="http://schemas.microsoft.com/office/powerpoint/2010/main" val="2268538924"/>
              </p:ext>
            </p:extLst>
          </p:nvPr>
        </p:nvGraphicFramePr>
        <p:xfrm>
          <a:off x="3360734" y="5147905"/>
          <a:ext cx="5640685" cy="1471175"/>
        </p:xfrm>
        <a:graphic>
          <a:graphicData uri="http://schemas.openxmlformats.org/drawingml/2006/table">
            <a:tbl>
              <a:tblPr>
                <a:tableStyleId>{5C22544A-7EE6-4342-B048-85BDC9FD1C3A}</a:tableStyleId>
              </a:tblPr>
              <a:tblGrid>
                <a:gridCol w="1970077">
                  <a:extLst>
                    <a:ext uri="{9D8B030D-6E8A-4147-A177-3AD203B41FA5}">
                      <a16:colId xmlns:a16="http://schemas.microsoft.com/office/drawing/2014/main" val="4208748237"/>
                    </a:ext>
                  </a:extLst>
                </a:gridCol>
                <a:gridCol w="932337">
                  <a:extLst>
                    <a:ext uri="{9D8B030D-6E8A-4147-A177-3AD203B41FA5}">
                      <a16:colId xmlns:a16="http://schemas.microsoft.com/office/drawing/2014/main" val="1564004253"/>
                    </a:ext>
                  </a:extLst>
                </a:gridCol>
                <a:gridCol w="1012723">
                  <a:extLst>
                    <a:ext uri="{9D8B030D-6E8A-4147-A177-3AD203B41FA5}">
                      <a16:colId xmlns:a16="http://schemas.microsoft.com/office/drawing/2014/main" val="3512511411"/>
                    </a:ext>
                  </a:extLst>
                </a:gridCol>
                <a:gridCol w="668594">
                  <a:extLst>
                    <a:ext uri="{9D8B030D-6E8A-4147-A177-3AD203B41FA5}">
                      <a16:colId xmlns:a16="http://schemas.microsoft.com/office/drawing/2014/main" val="974850238"/>
                    </a:ext>
                  </a:extLst>
                </a:gridCol>
                <a:gridCol w="1056954">
                  <a:extLst>
                    <a:ext uri="{9D8B030D-6E8A-4147-A177-3AD203B41FA5}">
                      <a16:colId xmlns:a16="http://schemas.microsoft.com/office/drawing/2014/main" val="2803489449"/>
                    </a:ext>
                  </a:extLst>
                </a:gridCol>
              </a:tblGrid>
              <a:tr h="373627">
                <a:tc>
                  <a:txBody>
                    <a:bodyPr/>
                    <a:lstStyle/>
                    <a:p>
                      <a:pPr algn="l">
                        <a:spcAft>
                          <a:spcPts val="0"/>
                        </a:spcAft>
                      </a:pPr>
                      <a:r>
                        <a:rPr lang="zh-CN" sz="1600" b="1" kern="1200" dirty="0">
                          <a:solidFill>
                            <a:schemeClr val="tx1"/>
                          </a:solidFill>
                          <a:latin typeface="等线" panose="02010600030101010101" charset="-122"/>
                          <a:ea typeface="等线" panose="02010600030101010101" charset="-122"/>
                          <a:cs typeface="黑体" panose="02010609060101010101" charset="-122"/>
                        </a:rPr>
                        <a:t>算法模型</a:t>
                      </a:r>
                    </a:p>
                  </a:txBody>
                  <a:tcPr marL="6350" marR="6350" marT="0" marB="0" anchor="ctr">
                    <a:solidFill>
                      <a:srgbClr val="00E8F4"/>
                    </a:solidFill>
                  </a:tcPr>
                </a:tc>
                <a:tc>
                  <a:txBody>
                    <a:bodyPr/>
                    <a:lstStyle/>
                    <a:p>
                      <a:pPr algn="ctr">
                        <a:spcAft>
                          <a:spcPts val="0"/>
                        </a:spcAft>
                      </a:pPr>
                      <a:r>
                        <a:rPr lang="en-US" sz="1600" b="1" kern="1200" dirty="0">
                          <a:solidFill>
                            <a:schemeClr val="tx1"/>
                          </a:solidFill>
                          <a:latin typeface="等线" panose="02010600030101010101" charset="-122"/>
                          <a:ea typeface="等线" panose="02010600030101010101" charset="-122"/>
                          <a:cs typeface="黑体" panose="02010609060101010101" charset="-122"/>
                        </a:rPr>
                        <a:t>Accuracy</a:t>
                      </a:r>
                      <a:endParaRPr lang="zh-CN" sz="1600" b="1" kern="1200" dirty="0">
                        <a:solidFill>
                          <a:schemeClr val="tx1"/>
                        </a:solidFill>
                        <a:latin typeface="等线" panose="02010600030101010101" charset="-122"/>
                        <a:ea typeface="等线" panose="02010600030101010101" charset="-122"/>
                        <a:cs typeface="黑体" panose="02010609060101010101" charset="-122"/>
                      </a:endParaRPr>
                    </a:p>
                  </a:txBody>
                  <a:tcPr marL="6350" marR="6350" marT="0" marB="0" anchor="ctr">
                    <a:solidFill>
                      <a:srgbClr val="00E8F4"/>
                    </a:solidFill>
                  </a:tcPr>
                </a:tc>
                <a:tc>
                  <a:txBody>
                    <a:bodyPr/>
                    <a:lstStyle/>
                    <a:p>
                      <a:pPr algn="ctr">
                        <a:spcAft>
                          <a:spcPts val="0"/>
                        </a:spcAft>
                      </a:pPr>
                      <a:r>
                        <a:rPr lang="en-US" sz="1600" b="1" kern="1200" dirty="0">
                          <a:solidFill>
                            <a:schemeClr val="tx1"/>
                          </a:solidFill>
                          <a:latin typeface="等线" panose="02010600030101010101" charset="-122"/>
                          <a:ea typeface="等线" panose="02010600030101010101" charset="-122"/>
                          <a:cs typeface="黑体" panose="02010609060101010101" charset="-122"/>
                        </a:rPr>
                        <a:t>precision</a:t>
                      </a:r>
                      <a:endParaRPr lang="zh-CN" sz="1600" b="1" kern="1200" dirty="0">
                        <a:solidFill>
                          <a:schemeClr val="tx1"/>
                        </a:solidFill>
                        <a:latin typeface="等线" panose="02010600030101010101" charset="-122"/>
                        <a:ea typeface="等线" panose="02010600030101010101" charset="-122"/>
                        <a:cs typeface="黑体" panose="02010609060101010101" charset="-122"/>
                      </a:endParaRPr>
                    </a:p>
                  </a:txBody>
                  <a:tcPr marL="6350" marR="6350" marT="0" marB="0" anchor="ctr">
                    <a:solidFill>
                      <a:srgbClr val="00E8F4"/>
                    </a:solidFill>
                  </a:tcPr>
                </a:tc>
                <a:tc>
                  <a:txBody>
                    <a:bodyPr/>
                    <a:lstStyle/>
                    <a:p>
                      <a:pPr algn="ctr">
                        <a:spcAft>
                          <a:spcPts val="0"/>
                        </a:spcAft>
                      </a:pPr>
                      <a:r>
                        <a:rPr lang="en-US" sz="1600" b="1" kern="1200" dirty="0">
                          <a:solidFill>
                            <a:schemeClr val="tx1"/>
                          </a:solidFill>
                          <a:latin typeface="等线" panose="02010600030101010101" charset="-122"/>
                          <a:ea typeface="等线" panose="02010600030101010101" charset="-122"/>
                          <a:cs typeface="黑体" panose="02010609060101010101" charset="-122"/>
                        </a:rPr>
                        <a:t>recall</a:t>
                      </a:r>
                      <a:endParaRPr lang="zh-CN" sz="1600" b="1" kern="1200" dirty="0">
                        <a:solidFill>
                          <a:schemeClr val="tx1"/>
                        </a:solidFill>
                        <a:latin typeface="等线" panose="02010600030101010101" charset="-122"/>
                        <a:ea typeface="等线" panose="02010600030101010101" charset="-122"/>
                        <a:cs typeface="黑体" panose="02010609060101010101" charset="-122"/>
                      </a:endParaRPr>
                    </a:p>
                  </a:txBody>
                  <a:tcPr marL="6350" marR="6350" marT="0" marB="0" anchor="ctr">
                    <a:solidFill>
                      <a:srgbClr val="00E8F4"/>
                    </a:solidFill>
                  </a:tcPr>
                </a:tc>
                <a:tc>
                  <a:txBody>
                    <a:bodyPr/>
                    <a:lstStyle/>
                    <a:p>
                      <a:pPr algn="ctr">
                        <a:spcAft>
                          <a:spcPts val="0"/>
                        </a:spcAft>
                      </a:pPr>
                      <a:r>
                        <a:rPr lang="en-US" sz="1600" b="1" kern="1200" dirty="0">
                          <a:solidFill>
                            <a:schemeClr val="tx1"/>
                          </a:solidFill>
                          <a:latin typeface="等线" panose="02010600030101010101" charset="-122"/>
                          <a:ea typeface="等线" panose="02010600030101010101" charset="-122"/>
                          <a:cs typeface="黑体" panose="02010609060101010101" charset="-122"/>
                        </a:rPr>
                        <a:t>F1-score</a:t>
                      </a:r>
                      <a:endParaRPr lang="zh-CN" sz="1600" b="1" kern="1200" dirty="0">
                        <a:solidFill>
                          <a:schemeClr val="tx1"/>
                        </a:solidFill>
                        <a:latin typeface="等线" panose="02010600030101010101" charset="-122"/>
                        <a:ea typeface="等线" panose="02010600030101010101" charset="-122"/>
                        <a:cs typeface="黑体" panose="02010609060101010101" charset="-122"/>
                      </a:endParaRPr>
                    </a:p>
                  </a:txBody>
                  <a:tcPr marL="6350" marR="6350" marT="0" marB="0" anchor="ctr">
                    <a:solidFill>
                      <a:srgbClr val="00E8F4"/>
                    </a:solidFill>
                  </a:tcPr>
                </a:tc>
                <a:extLst>
                  <a:ext uri="{0D108BD9-81ED-4DB2-BD59-A6C34878D82A}">
                    <a16:rowId xmlns:a16="http://schemas.microsoft.com/office/drawing/2014/main" val="2368841196"/>
                  </a:ext>
                </a:extLst>
              </a:tr>
              <a:tr h="556774">
                <a:tc>
                  <a:txBody>
                    <a:bodyPr/>
                    <a:lstStyle/>
                    <a:p>
                      <a:pPr algn="l">
                        <a:spcAft>
                          <a:spcPts val="0"/>
                        </a:spcAft>
                      </a:pPr>
                      <a:r>
                        <a:rPr lang="en-US" sz="1600" b="1" kern="1200" dirty="0" err="1">
                          <a:solidFill>
                            <a:schemeClr val="tx1"/>
                          </a:solidFill>
                          <a:latin typeface="等线" panose="02010600030101010101" charset="-122"/>
                          <a:ea typeface="等线" panose="02010600030101010101" charset="-122"/>
                          <a:cs typeface="黑体" panose="02010609060101010101" charset="-122"/>
                        </a:rPr>
                        <a:t>QTransformer</a:t>
                      </a:r>
                      <a:r>
                        <a:rPr lang="zh-CN" sz="1600" b="1" kern="1200" dirty="0">
                          <a:solidFill>
                            <a:schemeClr val="tx1"/>
                          </a:solidFill>
                          <a:latin typeface="等线" panose="02010600030101010101" charset="-122"/>
                          <a:ea typeface="等线" panose="02010600030101010101" charset="-122"/>
                          <a:cs typeface="黑体" panose="02010609060101010101" charset="-122"/>
                        </a:rPr>
                        <a:t>算法</a:t>
                      </a:r>
                    </a:p>
                  </a:txBody>
                  <a:tcPr marL="6350" marR="6350" marT="0" marB="0" anchor="ctr">
                    <a:solidFill>
                      <a:srgbClr val="00E8F4"/>
                    </a:solidFill>
                  </a:tcPr>
                </a:tc>
                <a:tc>
                  <a:txBody>
                    <a:bodyPr/>
                    <a:lstStyle/>
                    <a:p>
                      <a:pPr algn="ctr">
                        <a:spcAft>
                          <a:spcPts val="0"/>
                        </a:spcAft>
                      </a:pPr>
                      <a:r>
                        <a:rPr lang="en-US" sz="1400" b="1" kern="1200" dirty="0">
                          <a:solidFill>
                            <a:schemeClr val="dk1"/>
                          </a:solidFill>
                          <a:latin typeface="等线" panose="02010600030101010101" charset="-122"/>
                          <a:ea typeface="等线" panose="02010600030101010101" charset="-122"/>
                          <a:cs typeface="黑体" panose="02010609060101010101" charset="-122"/>
                        </a:rPr>
                        <a:t>0.875</a:t>
                      </a:r>
                      <a:endParaRPr lang="zh-CN" sz="1400" b="1" kern="1200" dirty="0">
                        <a:solidFill>
                          <a:schemeClr val="dk1"/>
                        </a:solidFill>
                        <a:latin typeface="等线" panose="02010600030101010101" charset="-122"/>
                        <a:ea typeface="等线" panose="02010600030101010101" charset="-122"/>
                        <a:cs typeface="黑体" panose="02010609060101010101" charset="-122"/>
                      </a:endParaRPr>
                    </a:p>
                  </a:txBody>
                  <a:tcPr marL="6350" marR="6350" marT="0" marB="0" anchor="ctr"/>
                </a:tc>
                <a:tc>
                  <a:txBody>
                    <a:bodyPr/>
                    <a:lstStyle/>
                    <a:p>
                      <a:pPr algn="ctr">
                        <a:spcAft>
                          <a:spcPts val="0"/>
                        </a:spcAft>
                      </a:pPr>
                      <a:r>
                        <a:rPr lang="en-US" sz="1400" b="1" kern="1200" dirty="0">
                          <a:solidFill>
                            <a:schemeClr val="dk1"/>
                          </a:solidFill>
                          <a:latin typeface="等线" panose="02010600030101010101" charset="-122"/>
                          <a:ea typeface="等线" panose="02010600030101010101" charset="-122"/>
                          <a:cs typeface="黑体" panose="02010609060101010101" charset="-122"/>
                        </a:rPr>
                        <a:t>0.86</a:t>
                      </a:r>
                      <a:endParaRPr lang="zh-CN" sz="1400" b="1" kern="1200" dirty="0">
                        <a:solidFill>
                          <a:schemeClr val="dk1"/>
                        </a:solidFill>
                        <a:latin typeface="等线" panose="02010600030101010101" charset="-122"/>
                        <a:ea typeface="等线" panose="02010600030101010101" charset="-122"/>
                        <a:cs typeface="黑体" panose="02010609060101010101" charset="-122"/>
                      </a:endParaRPr>
                    </a:p>
                  </a:txBody>
                  <a:tcPr marL="6350" marR="6350" marT="0" marB="0" anchor="ctr"/>
                </a:tc>
                <a:tc>
                  <a:txBody>
                    <a:bodyPr/>
                    <a:lstStyle/>
                    <a:p>
                      <a:pPr algn="ctr">
                        <a:spcAft>
                          <a:spcPts val="0"/>
                        </a:spcAft>
                      </a:pPr>
                      <a:r>
                        <a:rPr lang="en-US" sz="1400" b="1" kern="1200" dirty="0">
                          <a:solidFill>
                            <a:schemeClr val="dk1"/>
                          </a:solidFill>
                          <a:latin typeface="等线" panose="02010600030101010101" charset="-122"/>
                          <a:ea typeface="等线" panose="02010600030101010101" charset="-122"/>
                          <a:cs typeface="黑体" panose="02010609060101010101" charset="-122"/>
                        </a:rPr>
                        <a:t>1.0</a:t>
                      </a:r>
                      <a:endParaRPr lang="zh-CN" sz="1400" b="1" kern="1200" dirty="0">
                        <a:solidFill>
                          <a:schemeClr val="dk1"/>
                        </a:solidFill>
                        <a:latin typeface="等线" panose="02010600030101010101" charset="-122"/>
                        <a:ea typeface="等线" panose="02010600030101010101" charset="-122"/>
                        <a:cs typeface="黑体" panose="02010609060101010101" charset="-122"/>
                      </a:endParaRPr>
                    </a:p>
                  </a:txBody>
                  <a:tcPr marL="6350" marR="6350" marT="0" marB="0" anchor="ctr"/>
                </a:tc>
                <a:tc>
                  <a:txBody>
                    <a:bodyPr/>
                    <a:lstStyle/>
                    <a:p>
                      <a:pPr algn="ctr">
                        <a:spcAft>
                          <a:spcPts val="0"/>
                        </a:spcAft>
                      </a:pPr>
                      <a:r>
                        <a:rPr lang="en-US" sz="1400" b="1" kern="1200" dirty="0">
                          <a:solidFill>
                            <a:schemeClr val="dk1"/>
                          </a:solidFill>
                          <a:latin typeface="等线" panose="02010600030101010101" charset="-122"/>
                          <a:ea typeface="等线" panose="02010600030101010101" charset="-122"/>
                          <a:cs typeface="黑体" panose="02010609060101010101" charset="-122"/>
                        </a:rPr>
                        <a:t>0.92</a:t>
                      </a:r>
                      <a:endParaRPr lang="zh-CN" sz="1400" b="1" kern="1200" dirty="0">
                        <a:solidFill>
                          <a:schemeClr val="dk1"/>
                        </a:solidFill>
                        <a:latin typeface="等线" panose="02010600030101010101" charset="-122"/>
                        <a:ea typeface="等线" panose="02010600030101010101" charset="-122"/>
                        <a:cs typeface="黑体" panose="02010609060101010101" charset="-122"/>
                      </a:endParaRPr>
                    </a:p>
                  </a:txBody>
                  <a:tcPr marL="6350" marR="6350" marT="0" marB="0" anchor="ctr"/>
                </a:tc>
                <a:extLst>
                  <a:ext uri="{0D108BD9-81ED-4DB2-BD59-A6C34878D82A}">
                    <a16:rowId xmlns:a16="http://schemas.microsoft.com/office/drawing/2014/main" val="848393324"/>
                  </a:ext>
                </a:extLst>
              </a:tr>
              <a:tr h="540774">
                <a:tc>
                  <a:txBody>
                    <a:bodyPr/>
                    <a:lstStyle/>
                    <a:p>
                      <a:pPr algn="l">
                        <a:spcAft>
                          <a:spcPts val="0"/>
                        </a:spcAft>
                      </a:pPr>
                      <a:r>
                        <a:rPr lang="zh-CN" sz="1600" b="1" kern="1200" dirty="0">
                          <a:solidFill>
                            <a:schemeClr val="tx1"/>
                          </a:solidFill>
                          <a:latin typeface="等线" panose="02010600030101010101" charset="-122"/>
                          <a:ea typeface="等线" panose="02010600030101010101" charset="-122"/>
                          <a:cs typeface="黑体" panose="02010609060101010101" charset="-122"/>
                        </a:rPr>
                        <a:t>经典</a:t>
                      </a:r>
                      <a:r>
                        <a:rPr lang="en-US" sz="1600" b="1" kern="1200" dirty="0">
                          <a:solidFill>
                            <a:schemeClr val="tx1"/>
                          </a:solidFill>
                          <a:latin typeface="等线" panose="02010600030101010101" charset="-122"/>
                          <a:ea typeface="等线" panose="02010600030101010101" charset="-122"/>
                          <a:cs typeface="黑体" panose="02010609060101010101" charset="-122"/>
                        </a:rPr>
                        <a:t>Transformer</a:t>
                      </a:r>
                      <a:r>
                        <a:rPr lang="zh-CN" sz="1600" b="1" kern="1200" dirty="0">
                          <a:solidFill>
                            <a:schemeClr val="tx1"/>
                          </a:solidFill>
                          <a:latin typeface="等线" panose="02010600030101010101" charset="-122"/>
                          <a:ea typeface="等线" panose="02010600030101010101" charset="-122"/>
                          <a:cs typeface="黑体" panose="02010609060101010101" charset="-122"/>
                        </a:rPr>
                        <a:t>算法</a:t>
                      </a:r>
                    </a:p>
                  </a:txBody>
                  <a:tcPr marL="6350" marR="6350" marT="0" marB="0" anchor="ctr">
                    <a:solidFill>
                      <a:srgbClr val="00E8F4"/>
                    </a:solidFill>
                  </a:tcPr>
                </a:tc>
                <a:tc>
                  <a:txBody>
                    <a:bodyPr/>
                    <a:lstStyle/>
                    <a:p>
                      <a:pPr algn="ctr">
                        <a:spcAft>
                          <a:spcPts val="0"/>
                        </a:spcAft>
                      </a:pPr>
                      <a:r>
                        <a:rPr lang="en-US" sz="1400" b="1" kern="1200">
                          <a:solidFill>
                            <a:schemeClr val="dk1"/>
                          </a:solidFill>
                          <a:latin typeface="等线" panose="02010600030101010101" charset="-122"/>
                          <a:ea typeface="等线" panose="02010600030101010101" charset="-122"/>
                          <a:cs typeface="黑体" panose="02010609060101010101" charset="-122"/>
                        </a:rPr>
                        <a:t>0.625</a:t>
                      </a:r>
                      <a:endParaRPr lang="zh-CN" sz="1400" b="1" kern="1200">
                        <a:solidFill>
                          <a:schemeClr val="dk1"/>
                        </a:solidFill>
                        <a:latin typeface="等线" panose="02010600030101010101" charset="-122"/>
                        <a:ea typeface="等线" panose="02010600030101010101" charset="-122"/>
                        <a:cs typeface="黑体" panose="02010609060101010101" charset="-122"/>
                      </a:endParaRPr>
                    </a:p>
                  </a:txBody>
                  <a:tcPr marL="6350" marR="6350" marT="0" marB="0" anchor="ctr"/>
                </a:tc>
                <a:tc>
                  <a:txBody>
                    <a:bodyPr/>
                    <a:lstStyle/>
                    <a:p>
                      <a:pPr algn="ctr">
                        <a:spcAft>
                          <a:spcPts val="0"/>
                        </a:spcAft>
                      </a:pPr>
                      <a:r>
                        <a:rPr lang="en-US" sz="1400" b="1" kern="1200" dirty="0">
                          <a:solidFill>
                            <a:schemeClr val="dk1"/>
                          </a:solidFill>
                          <a:latin typeface="等线" panose="02010600030101010101" charset="-122"/>
                          <a:ea typeface="等线" panose="02010600030101010101" charset="-122"/>
                          <a:cs typeface="黑体" panose="02010609060101010101" charset="-122"/>
                        </a:rPr>
                        <a:t>1.0</a:t>
                      </a:r>
                      <a:endParaRPr lang="zh-CN" sz="1400" b="1" kern="1200" dirty="0">
                        <a:solidFill>
                          <a:schemeClr val="dk1"/>
                        </a:solidFill>
                        <a:latin typeface="等线" panose="02010600030101010101" charset="-122"/>
                        <a:ea typeface="等线" panose="02010600030101010101" charset="-122"/>
                        <a:cs typeface="黑体" panose="02010609060101010101" charset="-122"/>
                      </a:endParaRPr>
                    </a:p>
                  </a:txBody>
                  <a:tcPr marL="6350" marR="6350" marT="0" marB="0" anchor="ctr"/>
                </a:tc>
                <a:tc>
                  <a:txBody>
                    <a:bodyPr/>
                    <a:lstStyle/>
                    <a:p>
                      <a:pPr algn="ctr">
                        <a:spcAft>
                          <a:spcPts val="0"/>
                        </a:spcAft>
                      </a:pPr>
                      <a:r>
                        <a:rPr lang="en-US" sz="1400" b="1" kern="1200" dirty="0">
                          <a:solidFill>
                            <a:schemeClr val="dk1"/>
                          </a:solidFill>
                          <a:latin typeface="等线" panose="02010600030101010101" charset="-122"/>
                          <a:ea typeface="等线" panose="02010600030101010101" charset="-122"/>
                          <a:cs typeface="黑体" panose="02010609060101010101" charset="-122"/>
                        </a:rPr>
                        <a:t>0.5</a:t>
                      </a:r>
                      <a:endParaRPr lang="zh-CN" sz="1400" b="1" kern="1200" dirty="0">
                        <a:solidFill>
                          <a:schemeClr val="dk1"/>
                        </a:solidFill>
                        <a:latin typeface="等线" panose="02010600030101010101" charset="-122"/>
                        <a:ea typeface="等线" panose="02010600030101010101" charset="-122"/>
                        <a:cs typeface="黑体" panose="02010609060101010101" charset="-122"/>
                      </a:endParaRPr>
                    </a:p>
                  </a:txBody>
                  <a:tcPr marL="6350" marR="6350" marT="0" marB="0" anchor="ctr"/>
                </a:tc>
                <a:tc>
                  <a:txBody>
                    <a:bodyPr/>
                    <a:lstStyle/>
                    <a:p>
                      <a:pPr algn="ctr">
                        <a:spcAft>
                          <a:spcPts val="0"/>
                        </a:spcAft>
                      </a:pPr>
                      <a:r>
                        <a:rPr lang="en-US" sz="1400" b="1" kern="1200" dirty="0">
                          <a:solidFill>
                            <a:schemeClr val="dk1"/>
                          </a:solidFill>
                          <a:latin typeface="等线" panose="02010600030101010101" charset="-122"/>
                          <a:ea typeface="等线" panose="02010600030101010101" charset="-122"/>
                          <a:cs typeface="黑体" panose="02010609060101010101" charset="-122"/>
                        </a:rPr>
                        <a:t>0.67</a:t>
                      </a:r>
                      <a:endParaRPr lang="zh-CN" sz="1400" b="1" kern="1200" dirty="0">
                        <a:solidFill>
                          <a:schemeClr val="dk1"/>
                        </a:solidFill>
                        <a:latin typeface="等线" panose="02010600030101010101" charset="-122"/>
                        <a:ea typeface="等线" panose="02010600030101010101" charset="-122"/>
                        <a:cs typeface="黑体" panose="02010609060101010101" charset="-122"/>
                      </a:endParaRPr>
                    </a:p>
                  </a:txBody>
                  <a:tcPr marL="6350" marR="6350" marT="0" marB="0" anchor="ctr"/>
                </a:tc>
                <a:extLst>
                  <a:ext uri="{0D108BD9-81ED-4DB2-BD59-A6C34878D82A}">
                    <a16:rowId xmlns:a16="http://schemas.microsoft.com/office/drawing/2014/main" val="3948611988"/>
                  </a:ext>
                </a:extLst>
              </a:tr>
            </a:tbl>
          </a:graphicData>
        </a:graphic>
      </p:graphicFrame>
      <p:pic>
        <p:nvPicPr>
          <p:cNvPr id="12" name="图片 11"/>
          <p:cNvPicPr>
            <a:picLocks noChangeAspect="1"/>
          </p:cNvPicPr>
          <p:nvPr>
            <p:custDataLst>
              <p:tags r:id="rId4"/>
            </p:custDataLst>
          </p:nvPr>
        </p:nvPicPr>
        <p:blipFill>
          <a:blip r:embed="rId7"/>
          <a:stretch>
            <a:fillRect/>
          </a:stretch>
        </p:blipFill>
        <p:spPr>
          <a:xfrm>
            <a:off x="8938759" y="2153264"/>
            <a:ext cx="3182022" cy="2114548"/>
          </a:xfrm>
          <a:prstGeom prst="rect">
            <a:avLst/>
          </a:prstGeom>
        </p:spPr>
      </p:pic>
      <p:pic>
        <p:nvPicPr>
          <p:cNvPr id="5" name="图片 4">
            <a:extLst>
              <a:ext uri="{FF2B5EF4-FFF2-40B4-BE49-F238E27FC236}">
                <a16:creationId xmlns:a16="http://schemas.microsoft.com/office/drawing/2014/main" id="{E4C3A9BC-9707-43F4-3E21-5EA209FAE7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46143" y="2153264"/>
            <a:ext cx="3182022" cy="21213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19" name="椭圆 1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20" name="椭圆 1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pic>
        <p:nvPicPr>
          <p:cNvPr id="36" name="图片 35" descr="白LOGO(横版)"/>
          <p:cNvPicPr>
            <a:picLocks noChangeAspect="1"/>
          </p:cNvPicPr>
          <p:nvPr/>
        </p:nvPicPr>
        <p:blipFill>
          <a:blip r:embed="rId5"/>
          <a:stretch>
            <a:fillRect/>
          </a:stretch>
        </p:blipFill>
        <p:spPr>
          <a:xfrm>
            <a:off x="10158730" y="801370"/>
            <a:ext cx="1315085" cy="374650"/>
          </a:xfrm>
          <a:prstGeom prst="rect">
            <a:avLst/>
          </a:prstGeom>
        </p:spPr>
      </p:pic>
      <p:sp>
        <p:nvSpPr>
          <p:cNvPr id="30" name="文本框 29"/>
          <p:cNvSpPr txBox="1"/>
          <p:nvPr>
            <p:custDataLst>
              <p:tags r:id="rId1"/>
            </p:custDataLst>
          </p:nvPr>
        </p:nvSpPr>
        <p:spPr>
          <a:xfrm>
            <a:off x="622935" y="569595"/>
            <a:ext cx="5620348" cy="583565"/>
          </a:xfrm>
          <a:prstGeom prst="rect">
            <a:avLst/>
          </a:prstGeom>
          <a:noFill/>
        </p:spPr>
        <p:txBody>
          <a:bodyPr wrap="square" rtlCol="0">
            <a:spAutoFit/>
          </a:bodyPr>
          <a:lstStyle/>
          <a:p>
            <a:pPr algn="l"/>
            <a:r>
              <a:rPr lang="zh-CN" altLang="en-US" sz="3200" dirty="0">
                <a:solidFill>
                  <a:srgbClr val="00E8F4"/>
                </a:solidFill>
                <a:latin typeface="思源黑体 CN Bold" panose="020B0800000000000000" charset="-122"/>
                <a:ea typeface="思源黑体 CN Bold" panose="020B0800000000000000" charset="-122"/>
                <a:sym typeface="+mn-ea"/>
              </a:rPr>
              <a:t>分子性质预测</a:t>
            </a:r>
            <a:r>
              <a:rPr lang="en-US" altLang="zh-CN" sz="3200" dirty="0">
                <a:solidFill>
                  <a:srgbClr val="00E8F4"/>
                </a:solidFill>
                <a:latin typeface="思源黑体 CN Bold" panose="020B0800000000000000" charset="-122"/>
                <a:ea typeface="思源黑体 CN Bold" panose="020B0800000000000000" charset="-122"/>
                <a:sym typeface="+mn-ea"/>
              </a:rPr>
              <a:t>-QGNN</a:t>
            </a:r>
            <a:r>
              <a:rPr lang="zh-CN" altLang="en-US" sz="3200" dirty="0">
                <a:solidFill>
                  <a:srgbClr val="00E8F4"/>
                </a:solidFill>
                <a:latin typeface="思源黑体 CN Bold" panose="020B0800000000000000" charset="-122"/>
                <a:ea typeface="思源黑体 CN Bold" panose="020B0800000000000000" charset="-122"/>
                <a:sym typeface="+mn-ea"/>
              </a:rPr>
              <a:t>算法</a:t>
            </a:r>
          </a:p>
        </p:txBody>
      </p:sp>
      <p:sp>
        <p:nvSpPr>
          <p:cNvPr id="12" name="矩形 7"/>
          <p:cNvSpPr/>
          <p:nvPr/>
        </p:nvSpPr>
        <p:spPr>
          <a:xfrm>
            <a:off x="3753412" y="4499524"/>
            <a:ext cx="6846570" cy="1361911"/>
          </a:xfrm>
          <a:prstGeom prst="rect">
            <a:avLst/>
          </a:prstGeom>
        </p:spPr>
        <p:txBody>
          <a:bodyPr wrap="square">
            <a:spAutoFit/>
          </a:bodyPr>
          <a:lstStyle/>
          <a:p>
            <a:pPr lvl="0" algn="ctr" fontAlgn="auto">
              <a:lnSpc>
                <a:spcPts val="3300"/>
              </a:lnSpc>
              <a:spcAft>
                <a:spcPts val="0"/>
              </a:spcAft>
            </a:pPr>
            <a:r>
              <a:rPr lang="zh-CN" altLang="en-US" sz="2000" kern="100" dirty="0">
                <a:solidFill>
                  <a:schemeClr val="bg1"/>
                </a:solidFill>
                <a:latin typeface="思源黑体" panose="020B0500000000000000" pitchFamily="34" charset="-122"/>
                <a:ea typeface="思源黑体" panose="020B0500000000000000" pitchFamily="34" charset="-122"/>
                <a:cs typeface="黑体" panose="02010609060101010101" charset="-122"/>
                <a:sym typeface="+mn-ea"/>
              </a:rPr>
              <a:t>本源量子</a:t>
            </a:r>
            <a:r>
              <a:rPr lang="zh-CN" altLang="en-US" sz="2000" kern="100" dirty="0">
                <a:solidFill>
                  <a:schemeClr val="bg1"/>
                </a:solidFill>
                <a:latin typeface="思源黑体" panose="020B0500000000000000" pitchFamily="34" charset="-122"/>
                <a:ea typeface="思源黑体" panose="020B0500000000000000" pitchFamily="34" charset="-122"/>
                <a:cs typeface="黑体" panose="02010609060101010101" charset="-122"/>
              </a:rPr>
              <a:t>通过将经典图神经网络模块中部分网络采用量子图神经网络模块构建，发现</a:t>
            </a:r>
            <a:r>
              <a:rPr lang="zh-CN" altLang="en-US" sz="2000" dirty="0">
                <a:solidFill>
                  <a:schemeClr val="bg1"/>
                </a:solidFill>
                <a:latin typeface="思源黑体" panose="020B0500000000000000" pitchFamily="34" charset="-122"/>
                <a:ea typeface="思源黑体" panose="020B0500000000000000" pitchFamily="34" charset="-122"/>
                <a:sym typeface="+mn-ea"/>
              </a:rPr>
              <a:t>量子算法不管在参数量上，还是在精度、</a:t>
            </a:r>
            <a:r>
              <a:rPr lang="en-US" altLang="zh-CN" sz="2000" dirty="0">
                <a:solidFill>
                  <a:schemeClr val="bg1"/>
                </a:solidFill>
                <a:latin typeface="思源黑体" panose="020B0500000000000000" pitchFamily="34" charset="-122"/>
                <a:ea typeface="思源黑体" panose="020B0500000000000000" pitchFamily="34" charset="-122"/>
                <a:sym typeface="+mn-ea"/>
              </a:rPr>
              <a:t>ROC</a:t>
            </a:r>
            <a:r>
              <a:rPr lang="zh-CN" altLang="en-US" sz="2000" dirty="0">
                <a:solidFill>
                  <a:schemeClr val="bg1"/>
                </a:solidFill>
                <a:latin typeface="思源黑体" panose="020B0500000000000000" pitchFamily="34" charset="-122"/>
                <a:ea typeface="思源黑体" panose="020B0500000000000000" pitchFamily="34" charset="-122"/>
                <a:sym typeface="+mn-ea"/>
              </a:rPr>
              <a:t>值、</a:t>
            </a:r>
            <a:r>
              <a:rPr lang="en-US" altLang="zh-CN" sz="2000" dirty="0">
                <a:solidFill>
                  <a:schemeClr val="bg1"/>
                </a:solidFill>
                <a:latin typeface="思源黑体" panose="020B0500000000000000" pitchFamily="34" charset="-122"/>
                <a:ea typeface="思源黑体" panose="020B0500000000000000" pitchFamily="34" charset="-122"/>
                <a:sym typeface="+mn-ea"/>
              </a:rPr>
              <a:t>PRC</a:t>
            </a:r>
            <a:r>
              <a:rPr lang="zh-CN" altLang="en-US" sz="2000" dirty="0">
                <a:solidFill>
                  <a:schemeClr val="bg1"/>
                </a:solidFill>
                <a:latin typeface="思源黑体" panose="020B0500000000000000" pitchFamily="34" charset="-122"/>
                <a:ea typeface="思源黑体" panose="020B0500000000000000" pitchFamily="34" charset="-122"/>
                <a:sym typeface="+mn-ea"/>
              </a:rPr>
              <a:t>值等方面均优于同类型经典算法。</a:t>
            </a:r>
            <a:endParaRPr lang="zh-CN" altLang="en-US" sz="2000" dirty="0">
              <a:solidFill>
                <a:schemeClr val="bg1"/>
              </a:solidFill>
              <a:latin typeface="思源黑体" panose="020B0500000000000000" pitchFamily="34" charset="-122"/>
              <a:ea typeface="思源黑体" panose="020B0500000000000000" pitchFamily="34" charset="-122"/>
            </a:endParaRPr>
          </a:p>
        </p:txBody>
      </p:sp>
      <p:graphicFrame>
        <p:nvGraphicFramePr>
          <p:cNvPr id="13" name="表格 10"/>
          <p:cNvGraphicFramePr>
            <a:graphicFrameLocks noGrp="1"/>
          </p:cNvGraphicFramePr>
          <p:nvPr>
            <p:custDataLst>
              <p:tags r:id="rId2"/>
            </p:custDataLst>
            <p:extLst>
              <p:ext uri="{D42A27DB-BD31-4B8C-83A1-F6EECF244321}">
                <p14:modId xmlns:p14="http://schemas.microsoft.com/office/powerpoint/2010/main" val="2643867809"/>
              </p:ext>
            </p:extLst>
          </p:nvPr>
        </p:nvGraphicFramePr>
        <p:xfrm>
          <a:off x="3732095" y="2608398"/>
          <a:ext cx="6867887" cy="1522140"/>
        </p:xfrm>
        <a:graphic>
          <a:graphicData uri="http://schemas.openxmlformats.org/drawingml/2006/table">
            <a:tbl>
              <a:tblPr firstRow="1" bandRow="1">
                <a:tableStyleId>{5C22544A-7EE6-4342-B048-85BDC9FD1C3A}</a:tableStyleId>
              </a:tblPr>
              <a:tblGrid>
                <a:gridCol w="1093470">
                  <a:extLst>
                    <a:ext uri="{9D8B030D-6E8A-4147-A177-3AD203B41FA5}">
                      <a16:colId xmlns:a16="http://schemas.microsoft.com/office/drawing/2014/main" val="20000"/>
                    </a:ext>
                  </a:extLst>
                </a:gridCol>
                <a:gridCol w="1285240">
                  <a:extLst>
                    <a:ext uri="{9D8B030D-6E8A-4147-A177-3AD203B41FA5}">
                      <a16:colId xmlns:a16="http://schemas.microsoft.com/office/drawing/2014/main" val="20001"/>
                    </a:ext>
                  </a:extLst>
                </a:gridCol>
                <a:gridCol w="1496521">
                  <a:extLst>
                    <a:ext uri="{9D8B030D-6E8A-4147-A177-3AD203B41FA5}">
                      <a16:colId xmlns:a16="http://schemas.microsoft.com/office/drawing/2014/main" val="20002"/>
                    </a:ext>
                  </a:extLst>
                </a:gridCol>
                <a:gridCol w="1496328">
                  <a:extLst>
                    <a:ext uri="{9D8B030D-6E8A-4147-A177-3AD203B41FA5}">
                      <a16:colId xmlns:a16="http://schemas.microsoft.com/office/drawing/2014/main" val="20003"/>
                    </a:ext>
                  </a:extLst>
                </a:gridCol>
                <a:gridCol w="1496328">
                  <a:extLst>
                    <a:ext uri="{9D8B030D-6E8A-4147-A177-3AD203B41FA5}">
                      <a16:colId xmlns:a16="http://schemas.microsoft.com/office/drawing/2014/main" val="20004"/>
                    </a:ext>
                  </a:extLst>
                </a:gridCol>
              </a:tblGrid>
              <a:tr h="432480">
                <a:tc>
                  <a:txBody>
                    <a:bodyPr/>
                    <a:lstStyle/>
                    <a:p>
                      <a:pPr algn="ctr"/>
                      <a:r>
                        <a:rPr lang="zh-CN" altLang="en-US" sz="1600" b="1" kern="1200">
                          <a:solidFill>
                            <a:schemeClr val="tx1"/>
                          </a:solidFill>
                          <a:latin typeface="等线" panose="02010600030101010101" charset="-122"/>
                          <a:ea typeface="等线" panose="02010600030101010101" charset="-122"/>
                          <a:cs typeface="黑体" panose="02010609060101010101" charset="-122"/>
                        </a:rPr>
                        <a:t>算法</a:t>
                      </a:r>
                    </a:p>
                  </a:txBody>
                  <a:tcPr marL="68580" marR="68580" marT="0" marB="0" anchor="ctr"/>
                </a:tc>
                <a:tc>
                  <a:txBody>
                    <a:bodyPr/>
                    <a:lstStyle/>
                    <a:p>
                      <a:pPr algn="ctr"/>
                      <a:r>
                        <a:rPr lang="zh-CN" altLang="en-US" sz="1600" b="1" kern="1200" dirty="0">
                          <a:solidFill>
                            <a:schemeClr val="tx1"/>
                          </a:solidFill>
                          <a:latin typeface="等线" panose="02010600030101010101" charset="-122"/>
                          <a:ea typeface="等线" panose="02010600030101010101" charset="-122"/>
                          <a:cs typeface="黑体" panose="02010609060101010101" charset="-122"/>
                        </a:rPr>
                        <a:t>参数量</a:t>
                      </a:r>
                    </a:p>
                  </a:txBody>
                  <a:tcPr marL="68580" marR="68580" marT="0" marB="0" anchor="ctr"/>
                </a:tc>
                <a:tc>
                  <a:txBody>
                    <a:bodyPr/>
                    <a:lstStyle/>
                    <a:p>
                      <a:pPr algn="ctr"/>
                      <a:r>
                        <a:rPr lang="zh-CN" altLang="en-US" sz="1600" b="1" kern="1200">
                          <a:solidFill>
                            <a:schemeClr val="tx1"/>
                          </a:solidFill>
                          <a:latin typeface="等线" panose="02010600030101010101" charset="-122"/>
                          <a:ea typeface="等线" panose="02010600030101010101" charset="-122"/>
                          <a:cs typeface="黑体" panose="02010609060101010101" charset="-122"/>
                        </a:rPr>
                        <a:t>平均精度</a:t>
                      </a:r>
                    </a:p>
                  </a:txBody>
                  <a:tcPr marL="68580" marR="68580" marT="0" marB="0" anchor="ctr"/>
                </a:tc>
                <a:tc>
                  <a:txBody>
                    <a:bodyPr/>
                    <a:lstStyle/>
                    <a:p>
                      <a:pPr algn="ctr"/>
                      <a:r>
                        <a:rPr lang="en-US" sz="1600" b="1" kern="1200" dirty="0">
                          <a:solidFill>
                            <a:schemeClr val="tx1"/>
                          </a:solidFill>
                          <a:latin typeface="等线" panose="02010600030101010101" charset="-122"/>
                          <a:ea typeface="等线" panose="02010600030101010101" charset="-122"/>
                          <a:cs typeface="黑体" panose="02010609060101010101" charset="-122"/>
                        </a:rPr>
                        <a:t>ROC</a:t>
                      </a:r>
                    </a:p>
                  </a:txBody>
                  <a:tcPr marL="68580" marR="68580" marT="0" marB="0" anchor="ctr"/>
                </a:tc>
                <a:tc>
                  <a:txBody>
                    <a:bodyPr/>
                    <a:lstStyle/>
                    <a:p>
                      <a:pPr algn="ctr"/>
                      <a:r>
                        <a:rPr lang="en-US" sz="1600" b="1" kern="1200" dirty="0">
                          <a:solidFill>
                            <a:schemeClr val="tx1"/>
                          </a:solidFill>
                          <a:latin typeface="等线" panose="02010600030101010101" charset="-122"/>
                          <a:ea typeface="等线" panose="02010600030101010101" charset="-122"/>
                          <a:cs typeface="黑体" panose="02010609060101010101" charset="-122"/>
                        </a:rPr>
                        <a:t>PRC</a:t>
                      </a:r>
                    </a:p>
                  </a:txBody>
                  <a:tcPr marL="68580" marR="68580" marT="0" marB="0" anchor="ctr"/>
                </a:tc>
                <a:extLst>
                  <a:ext uri="{0D108BD9-81ED-4DB2-BD59-A6C34878D82A}">
                    <a16:rowId xmlns:a16="http://schemas.microsoft.com/office/drawing/2014/main" val="10000"/>
                  </a:ext>
                </a:extLst>
              </a:tr>
              <a:tr h="432480">
                <a:tc>
                  <a:txBody>
                    <a:bodyPr/>
                    <a:lstStyle/>
                    <a:p>
                      <a:pPr algn="ctr"/>
                      <a:r>
                        <a:rPr lang="zh-CN" altLang="en-US" sz="1600" dirty="0">
                          <a:effectLst/>
                          <a:latin typeface="黑体" panose="02010609060101010101" charset="-122"/>
                          <a:ea typeface="黑体" panose="02010609060101010101" charset="-122"/>
                          <a:cs typeface="黑体" panose="02010609060101010101" charset="-122"/>
                        </a:rPr>
                        <a:t>量子算法</a:t>
                      </a:r>
                    </a:p>
                  </a:txBody>
                  <a:tcPr marL="68580" marR="68580" marT="0" marB="0" anchor="ctr"/>
                </a:tc>
                <a:tc>
                  <a:txBody>
                    <a:bodyPr/>
                    <a:lstStyle/>
                    <a:p>
                      <a:pPr algn="ctr"/>
                      <a:r>
                        <a:rPr lang="en-US" sz="1600">
                          <a:effectLst/>
                          <a:latin typeface="黑体" panose="02010609060101010101" charset="-122"/>
                          <a:ea typeface="黑体" panose="02010609060101010101" charset="-122"/>
                          <a:cs typeface="黑体" panose="02010609060101010101" charset="-122"/>
                        </a:rPr>
                        <a:t>1789</a:t>
                      </a:r>
                    </a:p>
                  </a:txBody>
                  <a:tcPr marL="68580" marR="68580" marT="0" marB="0" anchor="ctr"/>
                </a:tc>
                <a:tc>
                  <a:txBody>
                    <a:bodyPr/>
                    <a:lstStyle/>
                    <a:p>
                      <a:pPr algn="ctr"/>
                      <a:r>
                        <a:rPr lang="en-US" altLang="zh-CN" sz="1600" dirty="0">
                          <a:effectLst/>
                          <a:latin typeface="黑体" panose="02010609060101010101" charset="-122"/>
                          <a:ea typeface="黑体" panose="02010609060101010101" charset="-122"/>
                          <a:cs typeface="黑体" panose="02010609060101010101" charset="-122"/>
                        </a:rPr>
                        <a:t>0.9284090995788574</a:t>
                      </a:r>
                    </a:p>
                  </a:txBody>
                  <a:tcPr marL="68580" marR="68580" marT="0" marB="0" anchor="ctr"/>
                </a:tc>
                <a:tc>
                  <a:txBody>
                    <a:bodyPr/>
                    <a:lstStyle/>
                    <a:p>
                      <a:pPr algn="ctr"/>
                      <a:r>
                        <a:rPr lang="en-US" sz="1600">
                          <a:effectLst/>
                          <a:latin typeface="黑体" panose="02010609060101010101" charset="-122"/>
                          <a:ea typeface="黑体" panose="02010609060101010101" charset="-122"/>
                          <a:cs typeface="黑体" panose="02010609060101010101" charset="-122"/>
                        </a:rPr>
                        <a:t>0.81</a:t>
                      </a:r>
                    </a:p>
                  </a:txBody>
                  <a:tcPr marL="68580" marR="68580" marT="0" marB="0" anchor="ctr"/>
                </a:tc>
                <a:tc>
                  <a:txBody>
                    <a:bodyPr/>
                    <a:lstStyle/>
                    <a:p>
                      <a:pPr algn="ctr"/>
                      <a:r>
                        <a:rPr lang="en-US" sz="1600">
                          <a:effectLst/>
                          <a:latin typeface="黑体" panose="02010609060101010101" charset="-122"/>
                          <a:ea typeface="黑体" panose="02010609060101010101" charset="-122"/>
                          <a:cs typeface="黑体" panose="02010609060101010101" charset="-122"/>
                        </a:rPr>
                        <a:t>0.88</a:t>
                      </a:r>
                    </a:p>
                  </a:txBody>
                  <a:tcPr marL="68580" marR="68580" marT="0" marB="0" anchor="ctr"/>
                </a:tc>
                <a:extLst>
                  <a:ext uri="{0D108BD9-81ED-4DB2-BD59-A6C34878D82A}">
                    <a16:rowId xmlns:a16="http://schemas.microsoft.com/office/drawing/2014/main" val="10001"/>
                  </a:ext>
                </a:extLst>
              </a:tr>
              <a:tr h="601980">
                <a:tc>
                  <a:txBody>
                    <a:bodyPr/>
                    <a:lstStyle/>
                    <a:p>
                      <a:pPr algn="ctr"/>
                      <a:r>
                        <a:rPr lang="zh-CN" altLang="en-US" sz="1600" dirty="0">
                          <a:effectLst/>
                          <a:latin typeface="黑体" panose="02010609060101010101" charset="-122"/>
                          <a:ea typeface="黑体" panose="02010609060101010101" charset="-122"/>
                          <a:cs typeface="黑体" panose="02010609060101010101" charset="-122"/>
                        </a:rPr>
                        <a:t>经典算法</a:t>
                      </a:r>
                    </a:p>
                  </a:txBody>
                  <a:tcPr marL="68580" marR="68580" marT="0" marB="0" anchor="ctr"/>
                </a:tc>
                <a:tc>
                  <a:txBody>
                    <a:bodyPr/>
                    <a:lstStyle/>
                    <a:p>
                      <a:pPr algn="ctr"/>
                      <a:r>
                        <a:rPr lang="en-US" sz="1600">
                          <a:effectLst/>
                          <a:latin typeface="黑体" panose="02010609060101010101" charset="-122"/>
                          <a:ea typeface="黑体" panose="02010609060101010101" charset="-122"/>
                          <a:cs typeface="黑体" panose="02010609060101010101" charset="-122"/>
                        </a:rPr>
                        <a:t>3346</a:t>
                      </a:r>
                    </a:p>
                  </a:txBody>
                  <a:tcPr marL="68580" marR="68580" marT="0" marB="0" anchor="ctr"/>
                </a:tc>
                <a:tc>
                  <a:txBody>
                    <a:bodyPr/>
                    <a:lstStyle/>
                    <a:p>
                      <a:pPr algn="ctr"/>
                      <a:r>
                        <a:rPr lang="en-US" sz="1600" dirty="0">
                          <a:effectLst/>
                          <a:latin typeface="黑体" panose="02010609060101010101" charset="-122"/>
                          <a:ea typeface="黑体" panose="02010609060101010101" charset="-122"/>
                          <a:cs typeface="黑体" panose="02010609060101010101" charset="-122"/>
                        </a:rPr>
                        <a:t>0.9279545485973358</a:t>
                      </a:r>
                    </a:p>
                  </a:txBody>
                  <a:tcPr marL="68580" marR="68580" marT="0" marB="0" anchor="ctr"/>
                </a:tc>
                <a:tc>
                  <a:txBody>
                    <a:bodyPr/>
                    <a:lstStyle/>
                    <a:p>
                      <a:pPr algn="ctr"/>
                      <a:r>
                        <a:rPr lang="en-US" sz="1600">
                          <a:effectLst/>
                          <a:latin typeface="黑体" panose="02010609060101010101" charset="-122"/>
                          <a:ea typeface="黑体" panose="02010609060101010101" charset="-122"/>
                          <a:cs typeface="黑体" panose="02010609060101010101" charset="-122"/>
                        </a:rPr>
                        <a:t>0.79</a:t>
                      </a:r>
                    </a:p>
                  </a:txBody>
                  <a:tcPr marL="68580" marR="68580" marT="0" marB="0" anchor="ctr"/>
                </a:tc>
                <a:tc>
                  <a:txBody>
                    <a:bodyPr/>
                    <a:lstStyle/>
                    <a:p>
                      <a:pPr algn="ctr"/>
                      <a:r>
                        <a:rPr lang="en-US" sz="1600" dirty="0">
                          <a:effectLst/>
                          <a:latin typeface="黑体" panose="02010609060101010101" charset="-122"/>
                          <a:ea typeface="黑体" panose="02010609060101010101" charset="-122"/>
                          <a:cs typeface="黑体" panose="02010609060101010101" charset="-122"/>
                        </a:rPr>
                        <a:t>0.88</a:t>
                      </a:r>
                    </a:p>
                  </a:txBody>
                  <a:tcPr marL="68580" marR="68580" marT="0" marB="0" anchor="ctr"/>
                </a:tc>
                <a:extLst>
                  <a:ext uri="{0D108BD9-81ED-4DB2-BD59-A6C34878D82A}">
                    <a16:rowId xmlns:a16="http://schemas.microsoft.com/office/drawing/2014/main" val="10002"/>
                  </a:ext>
                </a:extLst>
              </a:tr>
            </a:tbl>
          </a:graphicData>
        </a:graphic>
      </p:graphicFrame>
      <p:pic>
        <p:nvPicPr>
          <p:cNvPr id="14" name="图片 99"/>
          <p:cNvPicPr/>
          <p:nvPr/>
        </p:nvPicPr>
        <p:blipFill>
          <a:blip r:embed="rId6" cstate="screen"/>
          <a:srcRect b="-18"/>
          <a:stretch>
            <a:fillRect/>
          </a:stretch>
        </p:blipFill>
        <p:spPr>
          <a:xfrm>
            <a:off x="524336" y="2329344"/>
            <a:ext cx="2789114" cy="2800218"/>
          </a:xfrm>
          <a:prstGeom prst="rect">
            <a:avLst/>
          </a:prstGeom>
        </p:spPr>
      </p:pic>
    </p:spTree>
    <p:extLst>
      <p:ext uri="{BB962C8B-B14F-4D97-AF65-F5344CB8AC3E}">
        <p14:creationId xmlns:p14="http://schemas.microsoft.com/office/powerpoint/2010/main" val="124015902"/>
      </p:ext>
    </p:extLst>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19" name="椭圆 1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20" name="椭圆 1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pic>
        <p:nvPicPr>
          <p:cNvPr id="36" name="图片 35" descr="白LOGO(横版)"/>
          <p:cNvPicPr>
            <a:picLocks noChangeAspect="1"/>
          </p:cNvPicPr>
          <p:nvPr/>
        </p:nvPicPr>
        <p:blipFill>
          <a:blip r:embed="rId5"/>
          <a:stretch>
            <a:fillRect/>
          </a:stretch>
        </p:blipFill>
        <p:spPr>
          <a:xfrm>
            <a:off x="10158730" y="801370"/>
            <a:ext cx="1315085" cy="374650"/>
          </a:xfrm>
          <a:prstGeom prst="rect">
            <a:avLst/>
          </a:prstGeom>
        </p:spPr>
      </p:pic>
      <p:sp>
        <p:nvSpPr>
          <p:cNvPr id="30" name="文本框 29"/>
          <p:cNvSpPr txBox="1"/>
          <p:nvPr>
            <p:custDataLst>
              <p:tags r:id="rId1"/>
            </p:custDataLst>
          </p:nvPr>
        </p:nvSpPr>
        <p:spPr>
          <a:xfrm>
            <a:off x="622934" y="569595"/>
            <a:ext cx="6387465" cy="584775"/>
          </a:xfrm>
          <a:prstGeom prst="rect">
            <a:avLst/>
          </a:prstGeom>
          <a:noFill/>
        </p:spPr>
        <p:txBody>
          <a:bodyPr wrap="square" rtlCol="0">
            <a:spAutoFit/>
          </a:bodyPr>
          <a:lstStyle/>
          <a:p>
            <a:pPr algn="l"/>
            <a:r>
              <a:rPr lang="zh-CN" altLang="en-US" sz="3200" dirty="0">
                <a:solidFill>
                  <a:srgbClr val="00E8F4"/>
                </a:solidFill>
                <a:latin typeface="思源黑体 CN Bold" panose="020B0800000000000000" charset="-122"/>
                <a:ea typeface="思源黑体 CN Bold" panose="020B0800000000000000" charset="-122"/>
                <a:sym typeface="+mn-ea"/>
              </a:rPr>
              <a:t>电网领域</a:t>
            </a:r>
            <a:r>
              <a:rPr lang="en-US" altLang="zh-CN" sz="3200" dirty="0">
                <a:solidFill>
                  <a:srgbClr val="00E8F4"/>
                </a:solidFill>
                <a:latin typeface="思源黑体 CN Bold" panose="020B0800000000000000" charset="-122"/>
                <a:ea typeface="思源黑体 CN Bold" panose="020B0800000000000000" charset="-122"/>
                <a:sym typeface="+mn-ea"/>
              </a:rPr>
              <a:t>-</a:t>
            </a:r>
            <a:r>
              <a:rPr lang="zh-CN" altLang="en-US" sz="3200" dirty="0">
                <a:solidFill>
                  <a:srgbClr val="00E8F4"/>
                </a:solidFill>
                <a:latin typeface="思源黑体 CN Bold" panose="020B0800000000000000" charset="-122"/>
                <a:ea typeface="思源黑体 CN Bold" panose="020B0800000000000000" charset="-122"/>
                <a:sym typeface="+mn-ea"/>
              </a:rPr>
              <a:t>量子光伏功率预测算法</a:t>
            </a:r>
          </a:p>
        </p:txBody>
      </p:sp>
      <p:graphicFrame>
        <p:nvGraphicFramePr>
          <p:cNvPr id="16" name="表格 10"/>
          <p:cNvGraphicFramePr>
            <a:graphicFrameLocks noGrp="1"/>
          </p:cNvGraphicFramePr>
          <p:nvPr>
            <p:custDataLst>
              <p:tags r:id="rId2"/>
            </p:custDataLst>
            <p:extLst>
              <p:ext uri="{D42A27DB-BD31-4B8C-83A1-F6EECF244321}">
                <p14:modId xmlns:p14="http://schemas.microsoft.com/office/powerpoint/2010/main" val="3099810795"/>
              </p:ext>
            </p:extLst>
          </p:nvPr>
        </p:nvGraphicFramePr>
        <p:xfrm>
          <a:off x="6474294" y="2662048"/>
          <a:ext cx="4357395" cy="2256791"/>
        </p:xfrm>
        <a:graphic>
          <a:graphicData uri="http://schemas.openxmlformats.org/drawingml/2006/table">
            <a:tbl>
              <a:tblPr firstRow="1" bandRow="1">
                <a:tableStyleId>{5C22544A-7EE6-4342-B048-85BDC9FD1C3A}</a:tableStyleId>
              </a:tblPr>
              <a:tblGrid>
                <a:gridCol w="1147665">
                  <a:extLst>
                    <a:ext uri="{9D8B030D-6E8A-4147-A177-3AD203B41FA5}">
                      <a16:colId xmlns:a16="http://schemas.microsoft.com/office/drawing/2014/main" val="20000"/>
                    </a:ext>
                  </a:extLst>
                </a:gridCol>
                <a:gridCol w="1518920">
                  <a:extLst>
                    <a:ext uri="{9D8B030D-6E8A-4147-A177-3AD203B41FA5}">
                      <a16:colId xmlns:a16="http://schemas.microsoft.com/office/drawing/2014/main" val="20001"/>
                    </a:ext>
                  </a:extLst>
                </a:gridCol>
                <a:gridCol w="1690810">
                  <a:extLst>
                    <a:ext uri="{9D8B030D-6E8A-4147-A177-3AD203B41FA5}">
                      <a16:colId xmlns:a16="http://schemas.microsoft.com/office/drawing/2014/main" val="20002"/>
                    </a:ext>
                  </a:extLst>
                </a:gridCol>
              </a:tblGrid>
              <a:tr h="679710">
                <a:tc>
                  <a:txBody>
                    <a:bodyPr/>
                    <a:lstStyle/>
                    <a:p>
                      <a:pPr algn="ctr"/>
                      <a:r>
                        <a:rPr lang="zh-CN" altLang="en-US" sz="1600" b="1" kern="1200">
                          <a:solidFill>
                            <a:schemeClr val="tx1"/>
                          </a:solidFill>
                          <a:latin typeface="等线" panose="02010600030101010101" charset="-122"/>
                          <a:ea typeface="等线" panose="02010600030101010101" charset="-122"/>
                          <a:cs typeface="黑体" panose="02010609060101010101" charset="-122"/>
                        </a:rPr>
                        <a:t>算法</a:t>
                      </a:r>
                    </a:p>
                  </a:txBody>
                  <a:tcPr marL="68580" marR="68580" marT="0" marB="0" anchor="ctr"/>
                </a:tc>
                <a:tc>
                  <a:txBody>
                    <a:bodyPr/>
                    <a:lstStyle/>
                    <a:p>
                      <a:pPr algn="ctr"/>
                      <a:r>
                        <a:rPr lang="zh-CN" altLang="en-US" sz="1600" b="1" kern="1200" dirty="0">
                          <a:solidFill>
                            <a:schemeClr val="tx1"/>
                          </a:solidFill>
                          <a:latin typeface="等线" panose="02010600030101010101" charset="-122"/>
                          <a:ea typeface="等线" panose="02010600030101010101" charset="-122"/>
                          <a:cs typeface="黑体" panose="02010609060101010101" charset="-122"/>
                        </a:rPr>
                        <a:t>参数量</a:t>
                      </a:r>
                    </a:p>
                  </a:txBody>
                  <a:tcPr marL="68580" marR="68580" marT="0" marB="0" anchor="ctr"/>
                </a:tc>
                <a:tc>
                  <a:txBody>
                    <a:bodyPr/>
                    <a:lstStyle/>
                    <a:p>
                      <a:pPr algn="ctr"/>
                      <a:r>
                        <a:rPr lang="zh-CN" altLang="en-US" sz="1600" b="1" kern="1200" dirty="0">
                          <a:solidFill>
                            <a:schemeClr val="tx1"/>
                          </a:solidFill>
                          <a:latin typeface="等线" panose="02010600030101010101" charset="-122"/>
                          <a:ea typeface="等线" panose="02010600030101010101" charset="-122"/>
                          <a:cs typeface="黑体" panose="02010609060101010101" charset="-122"/>
                        </a:rPr>
                        <a:t>精度</a:t>
                      </a:r>
                    </a:p>
                  </a:txBody>
                  <a:tcPr marL="68580" marR="68580" marT="0" marB="0" anchor="ctr"/>
                </a:tc>
                <a:extLst>
                  <a:ext uri="{0D108BD9-81ED-4DB2-BD59-A6C34878D82A}">
                    <a16:rowId xmlns:a16="http://schemas.microsoft.com/office/drawing/2014/main" val="10000"/>
                  </a:ext>
                </a:extLst>
              </a:tr>
              <a:tr h="858520">
                <a:tc>
                  <a:txBody>
                    <a:bodyPr/>
                    <a:lstStyle/>
                    <a:p>
                      <a:pPr algn="ctr"/>
                      <a:r>
                        <a:rPr lang="zh-CN" altLang="en-US" dirty="0">
                          <a:effectLst/>
                          <a:latin typeface="黑体" panose="02010609060101010101" charset="-122"/>
                          <a:cs typeface="黑体" panose="02010609060101010101" charset="-122"/>
                        </a:rPr>
                        <a:t>经典算法</a:t>
                      </a:r>
                      <a:endParaRPr lang="en-US" dirty="0">
                        <a:effectLst/>
                        <a:latin typeface="黑体" panose="02010609060101010101" charset="-122"/>
                        <a:ea typeface="黑体" panose="02010609060101010101" charset="-122"/>
                        <a:cs typeface="黑体" panose="02010609060101010101" charset="-122"/>
                      </a:endParaRPr>
                    </a:p>
                  </a:txBody>
                  <a:tcPr marL="68580" marR="68580" marT="0" marB="0" anchor="ctr"/>
                </a:tc>
                <a:tc>
                  <a:txBody>
                    <a:bodyPr/>
                    <a:lstStyle/>
                    <a:p>
                      <a:pPr indent="304800" algn="ctr">
                        <a:lnSpc>
                          <a:spcPct val="150000"/>
                        </a:lnSpc>
                        <a:spcAft>
                          <a:spcPts val="0"/>
                        </a:spcAft>
                      </a:pPr>
                      <a:r>
                        <a:rPr lang="en-US" sz="1800" kern="100" dirty="0">
                          <a:effectLst/>
                          <a:ea typeface="黑体" panose="02010609060101010101" charset="-122"/>
                          <a:cs typeface="黑体" panose="02010609060101010101" charset="-122"/>
                        </a:rPr>
                        <a:t>153</a:t>
                      </a:r>
                      <a:endParaRPr lang="zh-CN" sz="1800" kern="100" dirty="0">
                        <a:effectLst/>
                        <a:latin typeface="黑体" panose="02010609060101010101" charset="-122"/>
                        <a:ea typeface="黑体" panose="02010609060101010101" charset="-122"/>
                        <a:cs typeface="黑体" panose="02010609060101010101" charset="-122"/>
                      </a:endParaRPr>
                    </a:p>
                  </a:txBody>
                  <a:tcPr marL="68580" marR="68580" marT="0" marB="0" anchor="ctr"/>
                </a:tc>
                <a:tc>
                  <a:txBody>
                    <a:bodyPr/>
                    <a:lstStyle/>
                    <a:p>
                      <a:pPr indent="304800" algn="ctr">
                        <a:lnSpc>
                          <a:spcPct val="150000"/>
                        </a:lnSpc>
                        <a:spcAft>
                          <a:spcPts val="0"/>
                        </a:spcAft>
                      </a:pPr>
                      <a:r>
                        <a:rPr lang="en-US" sz="1800" kern="100" dirty="0">
                          <a:effectLst/>
                          <a:ea typeface="黑体" panose="02010609060101010101" charset="-122"/>
                          <a:cs typeface="黑体" panose="02010609060101010101" charset="-122"/>
                        </a:rPr>
                        <a:t>80.70%</a:t>
                      </a:r>
                      <a:endParaRPr lang="zh-CN" sz="1800" kern="100" dirty="0">
                        <a:effectLst/>
                        <a:latin typeface="黑体" panose="02010609060101010101" charset="-122"/>
                        <a:ea typeface="黑体" panose="02010609060101010101" charset="-122"/>
                        <a:cs typeface="黑体" panose="02010609060101010101" charset="-122"/>
                      </a:endParaRPr>
                    </a:p>
                  </a:txBody>
                  <a:tcPr marL="68580" marR="68580" marT="0" marB="0" anchor="ctr"/>
                </a:tc>
                <a:extLst>
                  <a:ext uri="{0D108BD9-81ED-4DB2-BD59-A6C34878D82A}">
                    <a16:rowId xmlns:a16="http://schemas.microsoft.com/office/drawing/2014/main" val="10001"/>
                  </a:ext>
                </a:extLst>
              </a:tr>
              <a:tr h="718561">
                <a:tc>
                  <a:txBody>
                    <a:bodyPr/>
                    <a:lstStyle/>
                    <a:p>
                      <a:pPr algn="ctr"/>
                      <a:r>
                        <a:rPr lang="zh-CN" altLang="en-US" dirty="0">
                          <a:effectLst/>
                          <a:latin typeface="黑体" panose="02010609060101010101" charset="-122"/>
                          <a:cs typeface="黑体" panose="02010609060101010101" charset="-122"/>
                        </a:rPr>
                        <a:t>量子算法</a:t>
                      </a:r>
                      <a:endParaRPr lang="en-US" dirty="0">
                        <a:effectLst/>
                        <a:latin typeface="黑体" panose="02010609060101010101" charset="-122"/>
                        <a:ea typeface="黑体" panose="02010609060101010101" charset="-122"/>
                        <a:cs typeface="黑体" panose="02010609060101010101" charset="-122"/>
                      </a:endParaRPr>
                    </a:p>
                  </a:txBody>
                  <a:tcPr marL="68580" marR="68580" marT="0" marB="0" anchor="ctr"/>
                </a:tc>
                <a:tc>
                  <a:txBody>
                    <a:bodyPr/>
                    <a:lstStyle/>
                    <a:p>
                      <a:pPr indent="304800" algn="ctr">
                        <a:lnSpc>
                          <a:spcPct val="150000"/>
                        </a:lnSpc>
                        <a:spcAft>
                          <a:spcPts val="0"/>
                        </a:spcAft>
                      </a:pPr>
                      <a:r>
                        <a:rPr lang="en-US" sz="1800" kern="100" dirty="0">
                          <a:effectLst/>
                          <a:ea typeface="黑体" panose="02010609060101010101" charset="-122"/>
                          <a:cs typeface="黑体" panose="02010609060101010101" charset="-122"/>
                        </a:rPr>
                        <a:t>40</a:t>
                      </a:r>
                      <a:endParaRPr lang="zh-CN" sz="1800" kern="100" dirty="0">
                        <a:effectLst/>
                        <a:latin typeface="黑体" panose="02010609060101010101" charset="-122"/>
                        <a:ea typeface="黑体" panose="02010609060101010101" charset="-122"/>
                        <a:cs typeface="黑体" panose="02010609060101010101" charset="-122"/>
                      </a:endParaRPr>
                    </a:p>
                  </a:txBody>
                  <a:tcPr marL="68580" marR="68580" marT="0" marB="0" anchor="ctr"/>
                </a:tc>
                <a:tc>
                  <a:txBody>
                    <a:bodyPr/>
                    <a:lstStyle/>
                    <a:p>
                      <a:pPr indent="304800" algn="ctr">
                        <a:lnSpc>
                          <a:spcPct val="150000"/>
                        </a:lnSpc>
                        <a:spcAft>
                          <a:spcPts val="0"/>
                        </a:spcAft>
                      </a:pPr>
                      <a:r>
                        <a:rPr lang="en-US" sz="1800" kern="100" dirty="0">
                          <a:effectLst/>
                          <a:ea typeface="黑体" panose="02010609060101010101" charset="-122"/>
                          <a:cs typeface="黑体" panose="02010609060101010101" charset="-122"/>
                        </a:rPr>
                        <a:t>88.47%</a:t>
                      </a:r>
                      <a:endParaRPr lang="zh-CN" sz="1800" kern="100" dirty="0">
                        <a:effectLst/>
                        <a:latin typeface="黑体" panose="02010609060101010101" charset="-122"/>
                        <a:ea typeface="黑体" panose="02010609060101010101" charset="-122"/>
                        <a:cs typeface="黑体" panose="02010609060101010101" charset="-122"/>
                      </a:endParaRPr>
                    </a:p>
                  </a:txBody>
                  <a:tcPr marL="68580" marR="68580" marT="0" marB="0" anchor="ctr"/>
                </a:tc>
                <a:extLst>
                  <a:ext uri="{0D108BD9-81ED-4DB2-BD59-A6C34878D82A}">
                    <a16:rowId xmlns:a16="http://schemas.microsoft.com/office/drawing/2014/main" val="10002"/>
                  </a:ext>
                </a:extLst>
              </a:tr>
            </a:tbl>
          </a:graphicData>
        </a:graphic>
      </p:graphicFrame>
      <p:pic>
        <p:nvPicPr>
          <p:cNvPr id="17" name="图片 16"/>
          <p:cNvPicPr/>
          <p:nvPr/>
        </p:nvPicPr>
        <p:blipFill>
          <a:blip r:embed="rId6"/>
          <a:stretch>
            <a:fillRect/>
          </a:stretch>
        </p:blipFill>
        <p:spPr>
          <a:xfrm>
            <a:off x="1849755" y="2499360"/>
            <a:ext cx="3572510" cy="2406015"/>
          </a:xfrm>
          <a:prstGeom prst="rect">
            <a:avLst/>
          </a:prstGeom>
        </p:spPr>
      </p:pic>
      <p:sp>
        <p:nvSpPr>
          <p:cNvPr id="21" name="文本框 0"/>
          <p:cNvSpPr txBox="1"/>
          <p:nvPr/>
        </p:nvSpPr>
        <p:spPr>
          <a:xfrm>
            <a:off x="1638935" y="5107305"/>
            <a:ext cx="9091295" cy="1476375"/>
          </a:xfrm>
          <a:prstGeom prst="rect">
            <a:avLst/>
          </a:prstGeom>
          <a:noFill/>
        </p:spPr>
        <p:txBody>
          <a:bodyPr wrap="square" rtlCol="0" anchor="t">
            <a:spAutoFit/>
          </a:bodyPr>
          <a:lstStyle/>
          <a:p>
            <a:pPr lvl="0" algn="just">
              <a:lnSpc>
                <a:spcPts val="3600"/>
              </a:lnSpc>
              <a:spcAft>
                <a:spcPts val="0"/>
              </a:spcAft>
              <a:buClrTx/>
              <a:buSzTx/>
              <a:buFontTx/>
            </a:pPr>
            <a:r>
              <a:rPr lang="zh-CN" altLang="en-US" sz="2000" b="1" kern="100" dirty="0">
                <a:solidFill>
                  <a:schemeClr val="bg1"/>
                </a:solidFill>
                <a:latin typeface="思源黑体" panose="020B0500000000000000" pitchFamily="34" charset="-122"/>
                <a:ea typeface="思源黑体" panose="020B0500000000000000" pitchFamily="34" charset="-122"/>
                <a:cs typeface="等线" panose="02010600030101010101" charset="-122"/>
                <a:sym typeface="+mn-ea"/>
              </a:rPr>
              <a:t>本源量子团队采用量子神经网络模块构建模型，实现了更轻量化的量子神经网络，可实现同等条件下相对于经典神经网络更好的效果，同时具有收敛速度更快、鲁棒性更好的优点。</a:t>
            </a:r>
          </a:p>
        </p:txBody>
      </p:sp>
    </p:spTree>
    <p:extLst>
      <p:ext uri="{BB962C8B-B14F-4D97-AF65-F5344CB8AC3E}">
        <p14:creationId xmlns:p14="http://schemas.microsoft.com/office/powerpoint/2010/main" val="3698429998"/>
      </p:ext>
    </p:extLst>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4" cstate="screen">
            <a:alphaModFix amt="24000"/>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0" y="0"/>
            <a:ext cx="12192000" cy="6858000"/>
          </a:xfrm>
          <a:prstGeom prst="rect">
            <a:avLst/>
          </a:prstGeom>
        </p:spPr>
      </p:pic>
      <p:sp>
        <p:nvSpPr>
          <p:cNvPr id="7" name="Google Shape;193;p35" descr="e7d195523061f1c01bc539b90b65f09aca9bc726a3a4adba8C9E45B38E36AC8707C5D393223713CC8DD27123EF48A81803B5A1BFF3646AC546C23D4B23F46D5703AE6DAEEEE7BB41433C5E719609FF6BFB4AC47CC6275C475FD9316BF669DE55B1175B7F6CED57FCE79D7962747427223821D72E2A13DB12544F971443F3D415DBDBE3E33BD3AA28BFC02379704FA035"/>
          <p:cNvSpPr txBox="1"/>
          <p:nvPr/>
        </p:nvSpPr>
        <p:spPr>
          <a:xfrm>
            <a:off x="3536848" y="1917352"/>
            <a:ext cx="5118304" cy="277713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1"/>
              </a:buClr>
              <a:buSzPts val="5200"/>
              <a:buFont typeface="DM Serif Display"/>
              <a:buNone/>
              <a:defRPr sz="6500" b="0" i="0" u="none" strike="noStrike" cap="none">
                <a:solidFill>
                  <a:schemeClr val="dk1"/>
                </a:solidFill>
                <a:latin typeface="思源宋体 CN Heavy" panose="02020900000000000000" charset="-122"/>
                <a:ea typeface="思源宋体 CN Heavy" panose="02020900000000000000" charset="-122"/>
                <a:cs typeface="DM Serif Display"/>
                <a:sym typeface="DM Serif Display"/>
              </a:defRPr>
            </a:lvl1pPr>
            <a:lvl2pPr marR="0" lvl="1"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9pPr>
          </a:lstStyle>
          <a:p>
            <a:pPr marL="0" marR="0" lvl="0" indent="0" algn="ctr" defTabSz="914400" rtl="0" eaLnBrk="1" fontAlgn="auto" latinLnBrk="0" hangingPunct="1">
              <a:lnSpc>
                <a:spcPct val="100000"/>
              </a:lnSpc>
              <a:spcBef>
                <a:spcPts val="0"/>
              </a:spcBef>
              <a:spcAft>
                <a:spcPts val="0"/>
              </a:spcAft>
              <a:buClr>
                <a:srgbClr val="FFFFFF"/>
              </a:buClr>
              <a:buSzPts val="5200"/>
              <a:buFont typeface="DM Serif Display"/>
              <a:buNone/>
              <a:defRPr/>
            </a:pPr>
            <a:r>
              <a:rPr kumimoji="0" lang="en-US" altLang="zh-CN" sz="19900" b="1" i="0" u="none" strike="noStrike" kern="0" cap="none" spc="0" normalizeH="0" baseline="0" noProof="0" dirty="0">
                <a:ln w="38100">
                  <a:gradFill>
                    <a:gsLst>
                      <a:gs pos="80000">
                        <a:schemeClr val="accent1">
                          <a:alpha val="0"/>
                        </a:schemeClr>
                      </a:gs>
                      <a:gs pos="0">
                        <a:schemeClr val="accent1">
                          <a:alpha val="50000"/>
                        </a:schemeClr>
                      </a:gs>
                    </a:gsLst>
                    <a:lin ang="5400000" scaled="1"/>
                  </a:gradFill>
                </a:ln>
                <a:noFill/>
                <a:effectLst/>
                <a:uLnTx/>
                <a:uFillTx/>
                <a:latin typeface="思源黑体 CN Bold" panose="020B0800000000000000" charset="-122"/>
                <a:ea typeface="思源黑体 CN Bold" panose="020B0800000000000000" charset="-122"/>
                <a:sym typeface="DM Serif Display"/>
              </a:rPr>
              <a:t>01</a:t>
            </a:r>
          </a:p>
        </p:txBody>
      </p:sp>
      <p:sp>
        <p:nvSpPr>
          <p:cNvPr id="2" name="文本框 1"/>
          <p:cNvSpPr txBox="1"/>
          <p:nvPr/>
        </p:nvSpPr>
        <p:spPr>
          <a:xfrm>
            <a:off x="2487295" y="3824605"/>
            <a:ext cx="7217410" cy="829945"/>
          </a:xfrm>
          <a:prstGeom prst="rect">
            <a:avLst/>
          </a:prstGeom>
          <a:noFill/>
          <a:effectLst>
            <a:outerShdw blurRad="50800" dist="38100" dir="18120000" algn="t" rotWithShape="0">
              <a:prstClr val="black">
                <a:alpha val="66000"/>
              </a:prstClr>
            </a:outerShdw>
          </a:effectLst>
        </p:spPr>
        <p:txBody>
          <a:bodyPr wrap="square" rtlCol="0">
            <a:spAutoFit/>
          </a:bodyPr>
          <a:lstStyle/>
          <a:p>
            <a:pPr algn="ctr"/>
            <a:r>
              <a:rPr sz="4800" b="1" dirty="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新型计算范式—量子计算</a:t>
            </a:r>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19" name="椭圆 1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20" name="椭圆 1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grpSp>
        <p:nvGrpSpPr>
          <p:cNvPr id="31" name="组合 30"/>
          <p:cNvGrpSpPr/>
          <p:nvPr/>
        </p:nvGrpSpPr>
        <p:grpSpPr>
          <a:xfrm>
            <a:off x="791210" y="2651760"/>
            <a:ext cx="1819275" cy="1439545"/>
            <a:chOff x="-4511" y="8848"/>
            <a:chExt cx="3274" cy="2516"/>
          </a:xfrm>
          <a:scene3d>
            <a:camera prst="perspectiveRight"/>
            <a:lightRig rig="threePt" dir="t"/>
          </a:scene3d>
        </p:grpSpPr>
        <p:pic>
          <p:nvPicPr>
            <p:cNvPr id="32" name="图片 31"/>
            <p:cNvPicPr>
              <a:picLocks noChangeAspect="1"/>
            </p:cNvPicPr>
            <p:nvPr/>
          </p:nvPicPr>
          <p:blipFill>
            <a:blip r:embed="rId5"/>
            <a:stretch>
              <a:fillRect/>
            </a:stretch>
          </p:blipFill>
          <p:spPr bwMode="auto">
            <a:xfrm>
              <a:off x="-4508" y="9696"/>
              <a:ext cx="3271" cy="1668"/>
            </a:xfrm>
            <a:prstGeom prst="rect">
              <a:avLst/>
            </a:prstGeom>
            <a:effectLst>
              <a:outerShdw blurRad="50800" dist="76200" dir="13500000" algn="br" rotWithShape="0">
                <a:schemeClr val="bg1">
                  <a:alpha val="38000"/>
                </a:schemeClr>
              </a:outerShdw>
            </a:effectLst>
            <a:scene3d>
              <a:camera prst="perspectiveRight"/>
              <a:lightRig rig="threePt" dir="t"/>
            </a:scene3d>
          </p:spPr>
        </p:pic>
        <p:pic>
          <p:nvPicPr>
            <p:cNvPr id="33" name="图片 32"/>
            <p:cNvPicPr>
              <a:picLocks noChangeAspect="1"/>
            </p:cNvPicPr>
            <p:nvPr/>
          </p:nvPicPr>
          <p:blipFill>
            <a:blip r:embed="rId6"/>
            <a:stretch>
              <a:fillRect/>
            </a:stretch>
          </p:blipFill>
          <p:spPr bwMode="auto">
            <a:xfrm>
              <a:off x="-4511" y="8848"/>
              <a:ext cx="3274" cy="1959"/>
            </a:xfrm>
            <a:prstGeom prst="rect">
              <a:avLst/>
            </a:prstGeom>
            <a:effectLst>
              <a:outerShdw blurRad="50800" dist="76200" dir="13500000" algn="br" rotWithShape="0">
                <a:schemeClr val="bg1">
                  <a:alpha val="38000"/>
                </a:schemeClr>
              </a:outerShdw>
            </a:effectLst>
            <a:scene3d>
              <a:camera prst="perspectiveRight"/>
              <a:lightRig rig="threePt" dir="t"/>
            </a:scene3d>
          </p:spPr>
        </p:pic>
      </p:grpSp>
      <p:sp>
        <p:nvSpPr>
          <p:cNvPr id="51" name="矩形 50"/>
          <p:cNvSpPr/>
          <p:nvPr/>
        </p:nvSpPr>
        <p:spPr>
          <a:xfrm>
            <a:off x="559435" y="1705610"/>
            <a:ext cx="2050415" cy="63754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000" b="1" kern="0">
              <a:solidFill>
                <a:prstClr val="black"/>
              </a:solidFill>
              <a:latin typeface="思源黑体 CN Bold" panose="020B0800000000000000" charset="-122"/>
              <a:ea typeface="思源黑体 CN Bold" panose="020B0800000000000000" charset="-122"/>
              <a:cs typeface="+mn-ea"/>
              <a:sym typeface="+mn-ea"/>
            </a:endParaRPr>
          </a:p>
        </p:txBody>
      </p:sp>
      <p:sp>
        <p:nvSpPr>
          <p:cNvPr id="52" name="文本框 51"/>
          <p:cNvSpPr txBox="1"/>
          <p:nvPr/>
        </p:nvSpPr>
        <p:spPr>
          <a:xfrm>
            <a:off x="799148" y="1781175"/>
            <a:ext cx="1570990" cy="487045"/>
          </a:xfrm>
          <a:prstGeom prst="rect">
            <a:avLst/>
          </a:prstGeom>
          <a:noFill/>
        </p:spPr>
        <p:txBody>
          <a:bodyPr wrap="square" lIns="0" tIns="0" rIns="0" bIns="0" rtlCol="0" anchor="ctr">
            <a:spAutoFit/>
          </a:bodyPr>
          <a:lstStyle/>
          <a:p>
            <a:pPr marL="0" marR="0" lvl="0" indent="0" algn="ctr" defTabSz="914400" rtl="0" fontAlgn="auto">
              <a:lnSpc>
                <a:spcPts val="1900"/>
              </a:lnSpc>
              <a:spcBef>
                <a:spcPts val="0"/>
              </a:spcBef>
              <a:spcAft>
                <a:spcPts val="0"/>
              </a:spcAft>
              <a:buClrTx/>
              <a:buSzTx/>
              <a:buFontTx/>
              <a:buNone/>
              <a:defRPr/>
            </a:pPr>
            <a:r>
              <a:rPr kumimoji="0" sz="1400" b="1" i="0" u="none" strike="noStrike" kern="1200" cap="none" spc="0" normalizeH="0" baseline="0" noProof="0" dirty="0">
                <a:ln>
                  <a:noFill/>
                </a:ln>
                <a:solidFill>
                  <a:schemeClr val="bg2"/>
                </a:solidFill>
                <a:effectLst/>
                <a:uLnTx/>
                <a:uFillTx/>
                <a:latin typeface="思源黑体 CN Bold" panose="020B0800000000000000" charset="-122"/>
                <a:ea typeface="思源黑体 CN Bold" panose="020B0800000000000000" charset="-122"/>
                <a:cs typeface="思源黑体 CN Bold" panose="020B0800000000000000" charset="-122"/>
              </a:rPr>
              <a:t>空客量子计算</a:t>
            </a:r>
          </a:p>
          <a:p>
            <a:pPr marL="0" marR="0" lvl="0" indent="0" algn="ctr" defTabSz="914400" rtl="0" fontAlgn="auto">
              <a:lnSpc>
                <a:spcPts val="1900"/>
              </a:lnSpc>
              <a:spcBef>
                <a:spcPts val="0"/>
              </a:spcBef>
              <a:spcAft>
                <a:spcPts val="0"/>
              </a:spcAft>
              <a:buClrTx/>
              <a:buSzTx/>
              <a:buFontTx/>
              <a:buNone/>
              <a:defRPr/>
            </a:pPr>
            <a:r>
              <a:rPr kumimoji="0" sz="1400" b="1" i="0" u="none" strike="noStrike" kern="1200" cap="none" spc="0" normalizeH="0" baseline="0" noProof="0" dirty="0">
                <a:ln>
                  <a:noFill/>
                </a:ln>
                <a:solidFill>
                  <a:schemeClr val="bg2"/>
                </a:solidFill>
                <a:effectLst/>
                <a:uLnTx/>
                <a:uFillTx/>
                <a:latin typeface="思源黑体 CN Bold" panose="020B0800000000000000" charset="-122"/>
                <a:ea typeface="思源黑体 CN Bold" panose="020B0800000000000000" charset="-122"/>
                <a:cs typeface="思源黑体 CN Bold" panose="020B0800000000000000" charset="-122"/>
              </a:rPr>
              <a:t>全球挑战赛</a:t>
            </a:r>
          </a:p>
        </p:txBody>
      </p:sp>
      <p:sp>
        <p:nvSpPr>
          <p:cNvPr id="62" name="六边形 61"/>
          <p:cNvSpPr/>
          <p:nvPr/>
        </p:nvSpPr>
        <p:spPr>
          <a:xfrm rot="5400000">
            <a:off x="5080" y="3961130"/>
            <a:ext cx="3173730" cy="2066290"/>
          </a:xfrm>
          <a:prstGeom prst="hexagon">
            <a:avLst/>
          </a:prstGeom>
          <a:gradFill flip="none" rotWithShape="0">
            <a:gsLst>
              <a:gs pos="32000">
                <a:srgbClr val="008CC8">
                  <a:alpha val="0"/>
                </a:srgbClr>
              </a:gs>
              <a:gs pos="100000">
                <a:srgbClr val="00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bg1"/>
              </a:solidFill>
              <a:effectLst/>
              <a:uLnTx/>
              <a:uFillTx/>
              <a:cs typeface="+mn-ea"/>
              <a:sym typeface="+mn-lt"/>
            </a:endParaRPr>
          </a:p>
        </p:txBody>
      </p:sp>
      <p:sp>
        <p:nvSpPr>
          <p:cNvPr id="36" name="文本框 15"/>
          <p:cNvSpPr txBox="1"/>
          <p:nvPr/>
        </p:nvSpPr>
        <p:spPr>
          <a:xfrm>
            <a:off x="1026160" y="5092065"/>
            <a:ext cx="1154430" cy="93726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2200"/>
              </a:lnSpc>
            </a:pPr>
            <a:endParaRPr lang="en-US" altLang="zh-CN" sz="1600" dirty="0">
              <a:solidFill>
                <a:schemeClr val="bg2"/>
              </a:solidFill>
              <a:latin typeface="思源黑体 CN Bold" panose="020B0800000000000000" charset="-122"/>
              <a:ea typeface="思源黑体 CN Bold" panose="020B0800000000000000" charset="-122"/>
              <a:cs typeface="思源黑体 CN Bold" panose="020B0800000000000000" charset="-122"/>
            </a:endParaRPr>
          </a:p>
          <a:p>
            <a:pPr algn="ctr" fontAlgn="auto">
              <a:lnSpc>
                <a:spcPts val="2200"/>
              </a:lnSpc>
            </a:pPr>
            <a:r>
              <a:rPr lang="en-US" altLang="zh-CN" sz="1600" dirty="0">
                <a:solidFill>
                  <a:schemeClr val="bg2"/>
                </a:solidFill>
                <a:latin typeface="思源黑体 CN Bold" panose="020B0800000000000000" charset="-122"/>
                <a:ea typeface="思源黑体 CN Bold" panose="020B0800000000000000" charset="-122"/>
                <a:cs typeface="思源黑体 CN Bold" panose="020B0800000000000000" charset="-122"/>
              </a:rPr>
              <a:t>单项冠军</a:t>
            </a:r>
          </a:p>
          <a:p>
            <a:pPr algn="ctr" fontAlgn="auto">
              <a:lnSpc>
                <a:spcPts val="2200"/>
              </a:lnSpc>
            </a:pPr>
            <a:r>
              <a:rPr lang="en-US" altLang="zh-CN" sz="1600" dirty="0">
                <a:solidFill>
                  <a:schemeClr val="bg2"/>
                </a:solidFill>
                <a:latin typeface="思源黑体 CN Regular" panose="020B0500000000000000" charset="-122"/>
                <a:ea typeface="思源黑体 CN Regular" panose="020B0500000000000000" charset="-122"/>
                <a:cs typeface="思源黑体 CN Regular" panose="020B0500000000000000" charset="-122"/>
              </a:rPr>
              <a:t>2020</a:t>
            </a:r>
            <a:r>
              <a:rPr lang="zh-CN" altLang="en-US" sz="1600" dirty="0">
                <a:solidFill>
                  <a:schemeClr val="bg2"/>
                </a:solidFill>
                <a:latin typeface="思源黑体 CN Regular" panose="020B0500000000000000" charset="-122"/>
                <a:ea typeface="思源黑体 CN Regular" panose="020B0500000000000000" charset="-122"/>
                <a:cs typeface="思源黑体 CN Regular" panose="020B0500000000000000" charset="-122"/>
              </a:rPr>
              <a:t>年</a:t>
            </a:r>
            <a:r>
              <a:rPr lang="en-US" altLang="zh-CN" sz="1600" dirty="0">
                <a:solidFill>
                  <a:schemeClr val="bg2"/>
                </a:solidFill>
                <a:latin typeface="思源黑体 CN Regular" panose="020B0500000000000000" charset="-122"/>
                <a:ea typeface="思源黑体 CN Regular" panose="020B0500000000000000" charset="-122"/>
                <a:cs typeface="思源黑体 CN Regular" panose="020B0500000000000000" charset="-122"/>
              </a:rPr>
              <a:t>9</a:t>
            </a:r>
            <a:r>
              <a:rPr lang="zh-CN" altLang="en-US" sz="1600" dirty="0">
                <a:solidFill>
                  <a:schemeClr val="bg2"/>
                </a:solidFill>
                <a:latin typeface="思源黑体 CN Regular" panose="020B0500000000000000" charset="-122"/>
                <a:ea typeface="思源黑体 CN Regular" panose="020B0500000000000000" charset="-122"/>
                <a:cs typeface="思源黑体 CN Regular" panose="020B0500000000000000" charset="-122"/>
              </a:rPr>
              <a:t>月</a:t>
            </a:r>
          </a:p>
        </p:txBody>
      </p:sp>
      <p:pic>
        <p:nvPicPr>
          <p:cNvPr id="13" name="图片 12" descr="图片12233"/>
          <p:cNvPicPr>
            <a:picLocks noChangeAspect="1"/>
          </p:cNvPicPr>
          <p:nvPr/>
        </p:nvPicPr>
        <p:blipFill>
          <a:blip r:embed="rId7"/>
          <a:stretch>
            <a:fillRect/>
          </a:stretch>
        </p:blipFill>
        <p:spPr>
          <a:xfrm>
            <a:off x="1146175" y="4578350"/>
            <a:ext cx="891540" cy="775970"/>
          </a:xfrm>
          <a:prstGeom prst="rect">
            <a:avLst/>
          </a:prstGeom>
        </p:spPr>
      </p:pic>
      <p:grpSp>
        <p:nvGrpSpPr>
          <p:cNvPr id="22" name="组合 21"/>
          <p:cNvGrpSpPr/>
          <p:nvPr/>
        </p:nvGrpSpPr>
        <p:grpSpPr>
          <a:xfrm>
            <a:off x="2868119" y="1699260"/>
            <a:ext cx="6657340" cy="4881880"/>
            <a:chOff x="5149850" y="1699260"/>
            <a:chExt cx="6657340" cy="4881880"/>
          </a:xfrm>
        </p:grpSpPr>
        <p:pic>
          <p:nvPicPr>
            <p:cNvPr id="25" name="图片 24" descr="微信图片_20210630151604"/>
            <p:cNvPicPr>
              <a:picLocks noChangeAspect="1"/>
            </p:cNvPicPr>
            <p:nvPr/>
          </p:nvPicPr>
          <p:blipFill>
            <a:blip r:embed="rId8"/>
            <a:stretch>
              <a:fillRect/>
            </a:stretch>
          </p:blipFill>
          <p:spPr>
            <a:xfrm>
              <a:off x="7610475" y="2657475"/>
              <a:ext cx="1826895" cy="1438910"/>
            </a:xfrm>
            <a:prstGeom prst="rect">
              <a:avLst/>
            </a:prstGeom>
            <a:effectLst>
              <a:outerShdw blurRad="50800" dist="76200" dir="13500000" algn="br" rotWithShape="0">
                <a:schemeClr val="bg1">
                  <a:alpha val="38000"/>
                </a:schemeClr>
              </a:outerShdw>
            </a:effectLst>
            <a:scene3d>
              <a:camera prst="perspectiveRight"/>
              <a:lightRig rig="threePt" dir="t"/>
            </a:scene3d>
          </p:spPr>
        </p:pic>
        <p:pic>
          <p:nvPicPr>
            <p:cNvPr id="26" name="图片 25" descr="微信图片_20210929141720"/>
            <p:cNvPicPr>
              <a:picLocks noChangeAspect="1"/>
            </p:cNvPicPr>
            <p:nvPr/>
          </p:nvPicPr>
          <p:blipFill>
            <a:blip r:embed="rId9"/>
            <a:stretch>
              <a:fillRect/>
            </a:stretch>
          </p:blipFill>
          <p:spPr>
            <a:xfrm>
              <a:off x="5325745" y="2636520"/>
              <a:ext cx="1849120" cy="1471295"/>
            </a:xfrm>
            <a:prstGeom prst="rect">
              <a:avLst/>
            </a:prstGeom>
            <a:effectLst>
              <a:outerShdw blurRad="50800" dist="76200" dir="13500000" algn="br" rotWithShape="0">
                <a:schemeClr val="bg1">
                  <a:alpha val="38000"/>
                </a:schemeClr>
              </a:outerShdw>
            </a:effectLst>
            <a:scene3d>
              <a:camera prst="perspectiveRight"/>
              <a:lightRig rig="threePt" dir="t"/>
            </a:scene3d>
          </p:spPr>
        </p:pic>
        <p:pic>
          <p:nvPicPr>
            <p:cNvPr id="45" name="图片 44" descr="E:\平面\KK\PPT\素材\新建文件夹\55+65.png55+65"/>
            <p:cNvPicPr>
              <a:picLocks noChangeAspect="1"/>
            </p:cNvPicPr>
            <p:nvPr/>
          </p:nvPicPr>
          <p:blipFill>
            <a:blip r:embed="rId10"/>
            <a:srcRect/>
            <a:stretch>
              <a:fillRect/>
            </a:stretch>
          </p:blipFill>
          <p:spPr>
            <a:xfrm>
              <a:off x="9878695" y="2745105"/>
              <a:ext cx="1826895" cy="1207135"/>
            </a:xfrm>
            <a:prstGeom prst="rect">
              <a:avLst/>
            </a:prstGeom>
            <a:effectLst>
              <a:outerShdw blurRad="50800" dist="76200" dir="13500000" algn="br" rotWithShape="0">
                <a:schemeClr val="bg1">
                  <a:alpha val="38000"/>
                </a:schemeClr>
              </a:outerShdw>
            </a:effectLst>
            <a:scene3d>
              <a:camera prst="perspectiveRight"/>
              <a:lightRig rig="threePt" dir="t"/>
            </a:scene3d>
          </p:spPr>
        </p:pic>
        <p:sp>
          <p:nvSpPr>
            <p:cNvPr id="58" name="文本框 57"/>
            <p:cNvSpPr txBox="1"/>
            <p:nvPr/>
          </p:nvSpPr>
          <p:spPr>
            <a:xfrm>
              <a:off x="7712710" y="1781175"/>
              <a:ext cx="1539875" cy="487045"/>
            </a:xfrm>
            <a:prstGeom prst="rect">
              <a:avLst/>
            </a:prstGeom>
            <a:noFill/>
          </p:spPr>
          <p:txBody>
            <a:bodyPr wrap="square" lIns="0" tIns="0" rIns="0" bIns="0" rtlCol="0" anchor="ctr">
              <a:spAutoFit/>
            </a:bodyPr>
            <a:lstStyle/>
            <a:p>
              <a:pPr marL="0" marR="0" lvl="0" indent="0" algn="ctr" defTabSz="914400" rtl="0" fontAlgn="auto">
                <a:lnSpc>
                  <a:spcPts val="1900"/>
                </a:lnSpc>
                <a:spcBef>
                  <a:spcPts val="0"/>
                </a:spcBef>
                <a:spcAft>
                  <a:spcPts val="0"/>
                </a:spcAft>
                <a:buClrTx/>
                <a:buSzTx/>
                <a:buFontTx/>
                <a:buNone/>
                <a:defRPr/>
              </a:pPr>
              <a:r>
                <a:rPr kumimoji="0" sz="1400" b="1" i="0" u="none" strike="noStrike" kern="1200" cap="none" spc="0" normalizeH="0" baseline="0" noProof="0" dirty="0">
                  <a:ln>
                    <a:noFill/>
                  </a:ln>
                  <a:solidFill>
                    <a:schemeClr val="bg2"/>
                  </a:solidFill>
                  <a:effectLst/>
                  <a:uLnTx/>
                  <a:uFillTx/>
                  <a:latin typeface="思源黑体 CN Bold" panose="020B0800000000000000" charset="-122"/>
                  <a:ea typeface="思源黑体 CN Bold" panose="020B0800000000000000" charset="-122"/>
                  <a:cs typeface="思源黑体 CN Bold" panose="020B0800000000000000" charset="-122"/>
                </a:rPr>
                <a:t>中国</a:t>
              </a:r>
            </a:p>
            <a:p>
              <a:pPr marL="0" marR="0" lvl="0" indent="0" algn="ctr" defTabSz="914400" rtl="0" fontAlgn="auto">
                <a:lnSpc>
                  <a:spcPts val="1900"/>
                </a:lnSpc>
                <a:spcBef>
                  <a:spcPts val="0"/>
                </a:spcBef>
                <a:spcAft>
                  <a:spcPts val="0"/>
                </a:spcAft>
                <a:buClrTx/>
                <a:buSzTx/>
                <a:buFontTx/>
                <a:buNone/>
                <a:defRPr/>
              </a:pPr>
              <a:r>
                <a:rPr kumimoji="0" sz="1400" b="1" i="0" u="none" strike="noStrike" kern="1200" cap="none" spc="0" normalizeH="0" baseline="0" noProof="0" dirty="0">
                  <a:ln>
                    <a:noFill/>
                  </a:ln>
                  <a:solidFill>
                    <a:schemeClr val="bg2"/>
                  </a:solidFill>
                  <a:effectLst/>
                  <a:uLnTx/>
                  <a:uFillTx/>
                  <a:latin typeface="思源黑体 CN Bold" panose="020B0800000000000000" charset="-122"/>
                  <a:ea typeface="思源黑体 CN Bold" panose="020B0800000000000000" charset="-122"/>
                  <a:cs typeface="思源黑体 CN Bold" panose="020B0800000000000000" charset="-122"/>
                </a:rPr>
                <a:t>量子计算赛道</a:t>
              </a:r>
            </a:p>
          </p:txBody>
        </p:sp>
        <p:sp>
          <p:nvSpPr>
            <p:cNvPr id="3" name="六边形 2"/>
            <p:cNvSpPr/>
            <p:nvPr/>
          </p:nvSpPr>
          <p:spPr>
            <a:xfrm rot="5400000">
              <a:off x="4596130" y="3961130"/>
              <a:ext cx="3173730" cy="2066290"/>
            </a:xfrm>
            <a:prstGeom prst="hexagon">
              <a:avLst/>
            </a:prstGeom>
            <a:gradFill flip="none" rotWithShape="0">
              <a:gsLst>
                <a:gs pos="32000">
                  <a:srgbClr val="008CC8">
                    <a:alpha val="0"/>
                  </a:srgbClr>
                </a:gs>
                <a:gs pos="100000">
                  <a:srgbClr val="00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bg1"/>
                </a:solidFill>
                <a:effectLst/>
                <a:uLnTx/>
                <a:uFillTx/>
                <a:cs typeface="+mn-ea"/>
                <a:sym typeface="+mn-lt"/>
              </a:endParaRPr>
            </a:p>
          </p:txBody>
        </p:sp>
        <p:sp>
          <p:nvSpPr>
            <p:cNvPr id="5" name="六边形 4"/>
            <p:cNvSpPr/>
            <p:nvPr/>
          </p:nvSpPr>
          <p:spPr>
            <a:xfrm rot="5400000">
              <a:off x="6891655" y="3961130"/>
              <a:ext cx="3173730" cy="2066290"/>
            </a:xfrm>
            <a:prstGeom prst="hexagon">
              <a:avLst/>
            </a:prstGeom>
            <a:gradFill flip="none" rotWithShape="0">
              <a:gsLst>
                <a:gs pos="32000">
                  <a:srgbClr val="008CC8">
                    <a:alpha val="0"/>
                  </a:srgbClr>
                </a:gs>
                <a:gs pos="100000">
                  <a:srgbClr val="00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bg1"/>
                </a:solidFill>
                <a:effectLst/>
                <a:uLnTx/>
                <a:uFillTx/>
                <a:cs typeface="+mn-ea"/>
                <a:sym typeface="+mn-lt"/>
              </a:endParaRPr>
            </a:p>
          </p:txBody>
        </p:sp>
        <p:sp>
          <p:nvSpPr>
            <p:cNvPr id="6" name="六边形 5"/>
            <p:cNvSpPr/>
            <p:nvPr/>
          </p:nvSpPr>
          <p:spPr>
            <a:xfrm rot="5400000">
              <a:off x="9187180" y="3956050"/>
              <a:ext cx="3173730" cy="2066290"/>
            </a:xfrm>
            <a:prstGeom prst="hexagon">
              <a:avLst/>
            </a:prstGeom>
            <a:gradFill flip="none" rotWithShape="0">
              <a:gsLst>
                <a:gs pos="32000">
                  <a:srgbClr val="008CC8">
                    <a:alpha val="0"/>
                  </a:srgbClr>
                </a:gs>
                <a:gs pos="100000">
                  <a:srgbClr val="00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bg1"/>
                </a:solidFill>
                <a:effectLst/>
                <a:uLnTx/>
                <a:uFillTx/>
                <a:cs typeface="+mn-ea"/>
                <a:sym typeface="+mn-lt"/>
              </a:endParaRPr>
            </a:p>
          </p:txBody>
        </p:sp>
        <p:sp>
          <p:nvSpPr>
            <p:cNvPr id="40" name="文本框 15"/>
            <p:cNvSpPr txBox="1"/>
            <p:nvPr/>
          </p:nvSpPr>
          <p:spPr>
            <a:xfrm>
              <a:off x="5574665" y="5092065"/>
              <a:ext cx="1154430" cy="93726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2200"/>
                </a:lnSpc>
              </a:pPr>
              <a:endParaRPr lang="en-US" altLang="zh-CN" sz="1600" dirty="0">
                <a:solidFill>
                  <a:schemeClr val="bg2"/>
                </a:solidFill>
                <a:latin typeface="思源黑体 CN Bold" panose="020B0800000000000000" charset="-122"/>
                <a:ea typeface="思源黑体 CN Bold" panose="020B0800000000000000" charset="-122"/>
                <a:cs typeface="思源黑体 CN Bold" panose="020B0800000000000000" charset="-122"/>
              </a:endParaRPr>
            </a:p>
            <a:p>
              <a:pPr algn="ctr" fontAlgn="auto">
                <a:lnSpc>
                  <a:spcPts val="2200"/>
                </a:lnSpc>
              </a:pPr>
              <a:r>
                <a:rPr lang="zh-CN" altLang="en-US" sz="1600" dirty="0">
                  <a:solidFill>
                    <a:schemeClr val="bg1"/>
                  </a:solidFill>
                  <a:latin typeface="思源黑体 CN Bold" panose="020B0800000000000000" charset="-122"/>
                  <a:ea typeface="思源黑体 CN Bold" panose="020B0800000000000000" charset="-122"/>
                  <a:cs typeface="等线" panose="02010600030101010101" charset="-122"/>
                  <a:sym typeface="+mn-ea"/>
                </a:rPr>
                <a:t>冠军</a:t>
              </a:r>
              <a:endParaRPr lang="en-US" altLang="zh-CN" sz="1600" dirty="0">
                <a:solidFill>
                  <a:schemeClr val="bg2"/>
                </a:solidFill>
                <a:latin typeface="思源黑体 CN Bold" panose="020B0800000000000000" charset="-122"/>
                <a:ea typeface="思源黑体 CN Bold" panose="020B0800000000000000" charset="-122"/>
                <a:cs typeface="思源黑体 CN Bold" panose="020B0800000000000000" charset="-122"/>
              </a:endParaRPr>
            </a:p>
            <a:p>
              <a:pPr algn="ctr" fontAlgn="auto">
                <a:lnSpc>
                  <a:spcPts val="2200"/>
                </a:lnSpc>
              </a:pPr>
              <a:r>
                <a:rPr lang="en-US" altLang="zh-CN" sz="1600" dirty="0">
                  <a:solidFill>
                    <a:schemeClr val="bg2"/>
                  </a:solidFill>
                  <a:latin typeface="思源黑体 CN Regular" panose="020B0500000000000000" charset="-122"/>
                  <a:ea typeface="思源黑体 CN Regular" panose="020B0500000000000000" charset="-122"/>
                  <a:cs typeface="思源黑体 CN Regular" panose="020B0500000000000000" charset="-122"/>
                  <a:sym typeface="+mn-ea"/>
                </a:rPr>
                <a:t>2021</a:t>
              </a:r>
              <a:r>
                <a:rPr lang="zh-CN" altLang="en-US" sz="1600" dirty="0">
                  <a:solidFill>
                    <a:schemeClr val="bg2"/>
                  </a:solidFill>
                  <a:latin typeface="思源黑体 CN Regular" panose="020B0500000000000000" charset="-122"/>
                  <a:ea typeface="思源黑体 CN Regular" panose="020B0500000000000000" charset="-122"/>
                  <a:cs typeface="思源黑体 CN Regular" panose="020B0500000000000000" charset="-122"/>
                  <a:sym typeface="+mn-ea"/>
                </a:rPr>
                <a:t>年</a:t>
              </a:r>
              <a:r>
                <a:rPr lang="en-US" altLang="zh-CN" sz="1600" dirty="0">
                  <a:solidFill>
                    <a:schemeClr val="bg2"/>
                  </a:solidFill>
                  <a:latin typeface="思源黑体 CN Regular" panose="020B0500000000000000" charset="-122"/>
                  <a:ea typeface="思源黑体 CN Regular" panose="020B0500000000000000" charset="-122"/>
                  <a:cs typeface="思源黑体 CN Regular" panose="020B0500000000000000" charset="-122"/>
                  <a:sym typeface="+mn-ea"/>
                </a:rPr>
                <a:t>9</a:t>
              </a:r>
              <a:r>
                <a:rPr lang="zh-CN" altLang="en-US" sz="1600" dirty="0">
                  <a:solidFill>
                    <a:schemeClr val="bg2"/>
                  </a:solidFill>
                  <a:latin typeface="思源黑体 CN Regular" panose="020B0500000000000000" charset="-122"/>
                  <a:ea typeface="思源黑体 CN Regular" panose="020B0500000000000000" charset="-122"/>
                  <a:cs typeface="思源黑体 CN Regular" panose="020B0500000000000000" charset="-122"/>
                  <a:sym typeface="+mn-ea"/>
                </a:rPr>
                <a:t>月</a:t>
              </a:r>
            </a:p>
          </p:txBody>
        </p:sp>
        <p:sp>
          <p:nvSpPr>
            <p:cNvPr id="42" name="文本框 15"/>
            <p:cNvSpPr txBox="1"/>
            <p:nvPr/>
          </p:nvSpPr>
          <p:spPr>
            <a:xfrm>
              <a:off x="7792085" y="5092065"/>
              <a:ext cx="1267460" cy="93726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2200"/>
                </a:lnSpc>
              </a:pPr>
              <a:endParaRPr lang="en-US" altLang="zh-CN" sz="1600" dirty="0">
                <a:solidFill>
                  <a:schemeClr val="bg2"/>
                </a:solidFill>
                <a:latin typeface="思源黑体 CN Bold" panose="020B0800000000000000" charset="-122"/>
                <a:ea typeface="思源黑体 CN Bold" panose="020B0800000000000000" charset="-122"/>
                <a:cs typeface="思源黑体 CN Bold" panose="020B0800000000000000" charset="-122"/>
              </a:endParaRPr>
            </a:p>
            <a:p>
              <a:pPr algn="ctr" fontAlgn="auto">
                <a:lnSpc>
                  <a:spcPts val="2200"/>
                </a:lnSpc>
              </a:pPr>
              <a:r>
                <a:rPr lang="zh-CN" altLang="en-US" sz="1600" dirty="0">
                  <a:solidFill>
                    <a:schemeClr val="bg1"/>
                  </a:solidFill>
                  <a:latin typeface="思源黑体 CN Bold" panose="020B0800000000000000" charset="-122"/>
                  <a:ea typeface="思源黑体 CN Bold" panose="020B0800000000000000" charset="-122"/>
                  <a:cs typeface="等线" panose="02010600030101010101" charset="-122"/>
                  <a:sym typeface="+mn-ea"/>
                </a:rPr>
                <a:t>独角兽企业</a:t>
              </a:r>
            </a:p>
            <a:p>
              <a:pPr algn="ctr" fontAlgn="auto">
                <a:lnSpc>
                  <a:spcPts val="2200"/>
                </a:lnSpc>
              </a:pPr>
              <a:r>
                <a:rPr lang="en-US" altLang="zh-CN" sz="1600" dirty="0">
                  <a:solidFill>
                    <a:schemeClr val="bg2"/>
                  </a:solidFill>
                  <a:latin typeface="思源黑体 CN Regular" panose="020B0500000000000000" charset="-122"/>
                  <a:ea typeface="思源黑体 CN Regular" panose="020B0500000000000000" charset="-122"/>
                  <a:cs typeface="思源黑体 CN Regular" panose="020B0500000000000000" charset="-122"/>
                  <a:sym typeface="+mn-ea"/>
                </a:rPr>
                <a:t>2021</a:t>
              </a:r>
              <a:r>
                <a:rPr lang="zh-CN" altLang="en-US" sz="1600" dirty="0">
                  <a:solidFill>
                    <a:schemeClr val="bg2"/>
                  </a:solidFill>
                  <a:latin typeface="思源黑体 CN Regular" panose="020B0500000000000000" charset="-122"/>
                  <a:ea typeface="思源黑体 CN Regular" panose="020B0500000000000000" charset="-122"/>
                  <a:cs typeface="思源黑体 CN Regular" panose="020B0500000000000000" charset="-122"/>
                  <a:sym typeface="+mn-ea"/>
                </a:rPr>
                <a:t>年</a:t>
              </a:r>
              <a:r>
                <a:rPr lang="en-US" altLang="zh-CN" sz="1600" dirty="0">
                  <a:solidFill>
                    <a:schemeClr val="bg2"/>
                  </a:solidFill>
                  <a:latin typeface="思源黑体 CN Regular" panose="020B0500000000000000" charset="-122"/>
                  <a:ea typeface="思源黑体 CN Regular" panose="020B0500000000000000" charset="-122"/>
                  <a:cs typeface="思源黑体 CN Regular" panose="020B0500000000000000" charset="-122"/>
                  <a:sym typeface="+mn-ea"/>
                </a:rPr>
                <a:t>11</a:t>
              </a:r>
              <a:r>
                <a:rPr lang="zh-CN" altLang="en-US" sz="1600" dirty="0">
                  <a:solidFill>
                    <a:schemeClr val="bg2"/>
                  </a:solidFill>
                  <a:latin typeface="思源黑体 CN Regular" panose="020B0500000000000000" charset="-122"/>
                  <a:ea typeface="思源黑体 CN Regular" panose="020B0500000000000000" charset="-122"/>
                  <a:cs typeface="思源黑体 CN Regular" panose="020B0500000000000000" charset="-122"/>
                  <a:sym typeface="+mn-ea"/>
                </a:rPr>
                <a:t>月</a:t>
              </a:r>
            </a:p>
          </p:txBody>
        </p:sp>
        <p:sp>
          <p:nvSpPr>
            <p:cNvPr id="44" name="文本框 15"/>
            <p:cNvSpPr txBox="1"/>
            <p:nvPr/>
          </p:nvSpPr>
          <p:spPr>
            <a:xfrm>
              <a:off x="10116820" y="5092065"/>
              <a:ext cx="1154430" cy="93726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2200"/>
                </a:lnSpc>
              </a:pPr>
              <a:endParaRPr lang="en-US" altLang="zh-CN" sz="1600" dirty="0">
                <a:solidFill>
                  <a:schemeClr val="bg2"/>
                </a:solidFill>
                <a:latin typeface="思源黑体 CN Bold" panose="020B0800000000000000" charset="-122"/>
                <a:ea typeface="思源黑体 CN Bold" panose="020B0800000000000000" charset="-122"/>
                <a:cs typeface="思源黑体 CN Bold" panose="020B0800000000000000" charset="-122"/>
              </a:endParaRPr>
            </a:p>
            <a:p>
              <a:pPr algn="ctr" fontAlgn="auto">
                <a:lnSpc>
                  <a:spcPts val="2200"/>
                </a:lnSpc>
              </a:pPr>
              <a:r>
                <a:rPr lang="zh-CN" altLang="en-US" sz="1600" dirty="0">
                  <a:solidFill>
                    <a:schemeClr val="bg1"/>
                  </a:solidFill>
                  <a:latin typeface="思源黑体 CN Bold" panose="020B0800000000000000" charset="-122"/>
                  <a:ea typeface="思源黑体 CN Bold" panose="020B0800000000000000" charset="-122"/>
                  <a:cs typeface="等线" panose="02010600030101010101" charset="-122"/>
                  <a:sym typeface="+mn-ea"/>
                </a:rPr>
                <a:t>优胜奖</a:t>
              </a:r>
              <a:endParaRPr lang="en-US" altLang="zh-CN" sz="1600" dirty="0">
                <a:solidFill>
                  <a:schemeClr val="bg2"/>
                </a:solidFill>
                <a:latin typeface="思源黑体 CN Bold" panose="020B0800000000000000" charset="-122"/>
                <a:ea typeface="思源黑体 CN Bold" panose="020B0800000000000000" charset="-122"/>
                <a:cs typeface="思源黑体 CN Bold" panose="020B0800000000000000" charset="-122"/>
              </a:endParaRPr>
            </a:p>
            <a:p>
              <a:pPr algn="ctr" fontAlgn="auto">
                <a:lnSpc>
                  <a:spcPts val="2200"/>
                </a:lnSpc>
              </a:pPr>
              <a:r>
                <a:rPr lang="en-US" altLang="zh-CN" sz="1600" dirty="0">
                  <a:solidFill>
                    <a:schemeClr val="bg2"/>
                  </a:solidFill>
                  <a:latin typeface="思源黑体 CN Regular" panose="020B0500000000000000" charset="-122"/>
                  <a:ea typeface="思源黑体 CN Regular" panose="020B0500000000000000" charset="-122"/>
                  <a:cs typeface="思源黑体 CN Regular" panose="020B0500000000000000" charset="-122"/>
                  <a:sym typeface="+mn-ea"/>
                </a:rPr>
                <a:t>2022</a:t>
              </a:r>
              <a:r>
                <a:rPr lang="zh-CN" altLang="en-US" sz="1600" dirty="0">
                  <a:solidFill>
                    <a:schemeClr val="bg2"/>
                  </a:solidFill>
                  <a:latin typeface="思源黑体 CN Regular" panose="020B0500000000000000" charset="-122"/>
                  <a:ea typeface="思源黑体 CN Regular" panose="020B0500000000000000" charset="-122"/>
                  <a:cs typeface="思源黑体 CN Regular" panose="020B0500000000000000" charset="-122"/>
                  <a:sym typeface="+mn-ea"/>
                </a:rPr>
                <a:t>年</a:t>
              </a:r>
              <a:r>
                <a:rPr lang="en-US" altLang="zh-CN" sz="1600" dirty="0">
                  <a:solidFill>
                    <a:schemeClr val="bg2"/>
                  </a:solidFill>
                  <a:latin typeface="思源黑体 CN Regular" panose="020B0500000000000000" charset="-122"/>
                  <a:ea typeface="思源黑体 CN Regular" panose="020B0500000000000000" charset="-122"/>
                  <a:cs typeface="思源黑体 CN Regular" panose="020B0500000000000000" charset="-122"/>
                  <a:sym typeface="+mn-ea"/>
                </a:rPr>
                <a:t>4</a:t>
              </a:r>
              <a:r>
                <a:rPr lang="zh-CN" altLang="en-US" sz="1600" dirty="0">
                  <a:solidFill>
                    <a:schemeClr val="bg2"/>
                  </a:solidFill>
                  <a:latin typeface="思源黑体 CN Regular" panose="020B0500000000000000" charset="-122"/>
                  <a:ea typeface="思源黑体 CN Regular" panose="020B0500000000000000" charset="-122"/>
                  <a:cs typeface="思源黑体 CN Regular" panose="020B0500000000000000" charset="-122"/>
                  <a:sym typeface="+mn-ea"/>
                </a:rPr>
                <a:t>月</a:t>
              </a:r>
            </a:p>
          </p:txBody>
        </p:sp>
        <p:sp>
          <p:nvSpPr>
            <p:cNvPr id="7" name="矩形 6"/>
            <p:cNvSpPr/>
            <p:nvPr/>
          </p:nvSpPr>
          <p:spPr>
            <a:xfrm>
              <a:off x="5158105" y="1716405"/>
              <a:ext cx="2050415" cy="63754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000" b="1" kern="0">
                <a:solidFill>
                  <a:prstClr val="black"/>
                </a:solidFill>
                <a:latin typeface="思源黑体 CN Bold" panose="020B0800000000000000" charset="-122"/>
                <a:ea typeface="思源黑体 CN Bold" panose="020B0800000000000000" charset="-122"/>
                <a:cs typeface="+mn-ea"/>
                <a:sym typeface="+mn-ea"/>
              </a:endParaRPr>
            </a:p>
          </p:txBody>
        </p:sp>
        <p:sp>
          <p:nvSpPr>
            <p:cNvPr id="8" name="矩形 7"/>
            <p:cNvSpPr/>
            <p:nvPr/>
          </p:nvSpPr>
          <p:spPr>
            <a:xfrm>
              <a:off x="9756775" y="1699260"/>
              <a:ext cx="2050415" cy="637540"/>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000" b="1" kern="0">
                <a:solidFill>
                  <a:prstClr val="black"/>
                </a:solidFill>
                <a:latin typeface="思源黑体 CN Bold" panose="020B0800000000000000" charset="-122"/>
                <a:ea typeface="思源黑体 CN Bold" panose="020B0800000000000000" charset="-122"/>
                <a:cs typeface="+mn-ea"/>
                <a:sym typeface="+mn-ea"/>
              </a:endParaRPr>
            </a:p>
          </p:txBody>
        </p:sp>
        <p:sp>
          <p:nvSpPr>
            <p:cNvPr id="9" name="矩形 8"/>
            <p:cNvSpPr/>
            <p:nvPr/>
          </p:nvSpPr>
          <p:spPr>
            <a:xfrm>
              <a:off x="7457440" y="1699260"/>
              <a:ext cx="2050415" cy="637540"/>
            </a:xfrm>
            <a:prstGeom prst="rect">
              <a:avLst/>
            </a:prstGeom>
            <a:noFill/>
            <a:ln w="9525" cap="flat" cmpd="sng" algn="ctr">
              <a:gradFill>
                <a:gsLst>
                  <a:gs pos="9000">
                    <a:srgbClr val="00F7FF"/>
                  </a:gs>
                  <a:gs pos="100000">
                    <a:srgbClr val="00FFFF"/>
                  </a:gs>
                </a:gsLst>
                <a:lin ang="5400000" scaled="1"/>
              </a:gradFill>
              <a:prstDash val="solid"/>
              <a:round/>
              <a:headEnd type="none" w="med" len="med"/>
              <a:tailEnd type="none" w="med" len="med"/>
            </a:ln>
            <a:effectLst/>
            <a:extLst>
              <a:ext uri="{909E8E84-426E-40DD-AFC4-6F175D3DCCD1}">
                <a14:hiddenFill xmlns:a14="http://schemas.microsoft.com/office/drawing/2010/main">
                  <a:solidFill>
                    <a:srgbClr val="00E8F4">
                      <a:alpha val="26000"/>
                    </a:srgbClr>
                  </a:solidFill>
                </a14:hiddenFill>
              </a:ext>
            </a:ex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000" b="1" kern="0">
                <a:solidFill>
                  <a:prstClr val="black"/>
                </a:solidFill>
                <a:latin typeface="思源黑体 CN Bold" panose="020B0800000000000000" charset="-122"/>
                <a:ea typeface="思源黑体 CN Bold" panose="020B0800000000000000" charset="-122"/>
                <a:cs typeface="+mn-ea"/>
                <a:sym typeface="+mn-ea"/>
              </a:endParaRPr>
            </a:p>
          </p:txBody>
        </p:sp>
        <p:sp>
          <p:nvSpPr>
            <p:cNvPr id="56" name="文本框 55"/>
            <p:cNvSpPr txBox="1"/>
            <p:nvPr/>
          </p:nvSpPr>
          <p:spPr>
            <a:xfrm>
              <a:off x="5445760" y="1832610"/>
              <a:ext cx="1475105" cy="410210"/>
            </a:xfrm>
            <a:prstGeom prst="rect">
              <a:avLst/>
            </a:prstGeom>
            <a:noFill/>
          </p:spPr>
          <p:txBody>
            <a:bodyPr wrap="square" lIns="0" tIns="0" rIns="0" bIns="0" rtlCol="0" anchor="ctr">
              <a:spAutoFit/>
            </a:bodyPr>
            <a:lstStyle/>
            <a:p>
              <a:pPr algn="ctr" fontAlgn="auto">
                <a:lnSpc>
                  <a:spcPts val="1600"/>
                </a:lnSpc>
                <a:buClrTx/>
                <a:buSzTx/>
                <a:buFontTx/>
              </a:pPr>
              <a:r>
                <a:rPr lang="en-US" altLang="zh-CN" sz="1400" b="1" dirty="0">
                  <a:ln w="18415" cmpd="sng">
                    <a:noFill/>
                    <a:prstDash val="solid"/>
                  </a:ln>
                  <a:solidFill>
                    <a:schemeClr val="bg2"/>
                  </a:solidFill>
                  <a:effectLst/>
                  <a:latin typeface="思源黑体 CN Bold" panose="020B0800000000000000" charset="-122"/>
                  <a:ea typeface="思源黑体 CN Bold" panose="020B0800000000000000" charset="-122"/>
                  <a:cs typeface="等线" panose="02010600030101010101" charset="-122"/>
                  <a:sym typeface="+mn-ea"/>
                </a:rPr>
                <a:t>世界互联网大赛</a:t>
              </a:r>
              <a:endParaRPr lang="en-US" altLang="zh-CN" sz="1400" b="1" dirty="0">
                <a:ln w="18415" cmpd="sng">
                  <a:noFill/>
                  <a:prstDash val="solid"/>
                </a:ln>
                <a:solidFill>
                  <a:schemeClr val="bg2"/>
                </a:solidFill>
                <a:effectLst/>
                <a:latin typeface="思源黑体 CN Bold" panose="020B0800000000000000" charset="-122"/>
                <a:ea typeface="思源黑体 CN Bold" panose="020B0800000000000000" charset="-122"/>
                <a:cs typeface="等线" panose="02010600030101010101" charset="-122"/>
              </a:endParaRPr>
            </a:p>
            <a:p>
              <a:pPr algn="ctr" fontAlgn="auto">
                <a:lnSpc>
                  <a:spcPts val="1600"/>
                </a:lnSpc>
              </a:pPr>
              <a:r>
                <a:rPr lang="zh-CN" altLang="en-US" sz="1000" dirty="0">
                  <a:solidFill>
                    <a:schemeClr val="bg2"/>
                  </a:solidFill>
                  <a:latin typeface="思源黑体 CN Bold" panose="020B0800000000000000" charset="-122"/>
                  <a:ea typeface="思源黑体 CN Bold" panose="020B0800000000000000" charset="-122"/>
                  <a:cs typeface="等线" panose="02010600030101010101" charset="-122"/>
                  <a:sym typeface="+mn-ea"/>
                </a:rPr>
                <a:t>（集成电路专题赛）</a:t>
              </a:r>
              <a:endParaRPr kumimoji="0" lang="zh-CN" altLang="en-US" sz="1000" b="1" i="0" u="none" strike="noStrike" kern="1200" cap="none" spc="0" normalizeH="0" baseline="0" noProof="0" dirty="0">
                <a:ln>
                  <a:noFill/>
                </a:ln>
                <a:solidFill>
                  <a:schemeClr val="bg2"/>
                </a:solidFill>
                <a:effectLst/>
                <a:uLnTx/>
                <a:uFillTx/>
                <a:latin typeface="思源黑体 CN Bold" panose="020B0800000000000000" charset="-122"/>
                <a:ea typeface="思源黑体 CN Bold" panose="020B0800000000000000" charset="-122"/>
                <a:cs typeface="等线" panose="02010600030101010101" charset="-122"/>
                <a:sym typeface="+mn-ea"/>
              </a:endParaRPr>
            </a:p>
          </p:txBody>
        </p:sp>
        <p:sp>
          <p:nvSpPr>
            <p:cNvPr id="60" name="文本框 59"/>
            <p:cNvSpPr txBox="1"/>
            <p:nvPr/>
          </p:nvSpPr>
          <p:spPr>
            <a:xfrm>
              <a:off x="9977120" y="1778635"/>
              <a:ext cx="1609725" cy="487045"/>
            </a:xfrm>
            <a:prstGeom prst="rect">
              <a:avLst/>
            </a:prstGeom>
            <a:noFill/>
          </p:spPr>
          <p:txBody>
            <a:bodyPr wrap="square" lIns="0" tIns="0" rIns="0" bIns="0" rtlCol="0" anchor="ctr">
              <a:spAutoFit/>
            </a:bodyPr>
            <a:lstStyle/>
            <a:p>
              <a:pPr marL="0" marR="0" lvl="0" indent="0" algn="ctr" defTabSz="914400" rtl="0" fontAlgn="auto">
                <a:lnSpc>
                  <a:spcPts val="1900"/>
                </a:lnSpc>
                <a:spcBef>
                  <a:spcPts val="0"/>
                </a:spcBef>
                <a:spcAft>
                  <a:spcPts val="0"/>
                </a:spcAft>
                <a:buClrTx/>
                <a:buSzTx/>
                <a:buFontTx/>
                <a:buNone/>
                <a:defRPr/>
              </a:pPr>
              <a:r>
                <a:rPr kumimoji="0" sz="1400" b="1" i="0" u="none" strike="noStrike" kern="1200" cap="none" spc="0" normalizeH="0" baseline="0" noProof="0" dirty="0">
                  <a:ln>
                    <a:noFill/>
                  </a:ln>
                  <a:solidFill>
                    <a:schemeClr val="bg2"/>
                  </a:solidFill>
                  <a:effectLst/>
                  <a:uLnTx/>
                  <a:uFillTx/>
                  <a:latin typeface="思源黑体 CN Bold" panose="020B0800000000000000" charset="-122"/>
                  <a:ea typeface="思源黑体 CN Bold" panose="020B0800000000000000" charset="-122"/>
                  <a:cs typeface="思源黑体 CN Bold" panose="020B0800000000000000" charset="-122"/>
                </a:rPr>
                <a:t>全国颠覆性</a:t>
              </a:r>
            </a:p>
            <a:p>
              <a:pPr marL="0" marR="0" lvl="0" indent="0" algn="ctr" defTabSz="914400" rtl="0" fontAlgn="auto">
                <a:lnSpc>
                  <a:spcPts val="1900"/>
                </a:lnSpc>
                <a:spcBef>
                  <a:spcPts val="0"/>
                </a:spcBef>
                <a:spcAft>
                  <a:spcPts val="0"/>
                </a:spcAft>
                <a:buClrTx/>
                <a:buSzTx/>
                <a:buFontTx/>
                <a:buNone/>
                <a:defRPr/>
              </a:pPr>
              <a:r>
                <a:rPr kumimoji="0" sz="1400" b="1" i="0" u="none" strike="noStrike" kern="1200" cap="none" spc="0" normalizeH="0" baseline="0" noProof="0" dirty="0">
                  <a:ln>
                    <a:noFill/>
                  </a:ln>
                  <a:solidFill>
                    <a:schemeClr val="bg2"/>
                  </a:solidFill>
                  <a:effectLst/>
                  <a:uLnTx/>
                  <a:uFillTx/>
                  <a:latin typeface="思源黑体 CN Bold" panose="020B0800000000000000" charset="-122"/>
                  <a:ea typeface="思源黑体 CN Bold" panose="020B0800000000000000" charset="-122"/>
                  <a:cs typeface="思源黑体 CN Bold" panose="020B0800000000000000" charset="-122"/>
                </a:rPr>
                <a:t>技术创新大赛</a:t>
              </a:r>
            </a:p>
          </p:txBody>
        </p:sp>
        <p:pic>
          <p:nvPicPr>
            <p:cNvPr id="12" name="图片 11" descr="图353535片1"/>
            <p:cNvPicPr>
              <a:picLocks noChangeAspect="1"/>
            </p:cNvPicPr>
            <p:nvPr/>
          </p:nvPicPr>
          <p:blipFill>
            <a:blip r:embed="rId11"/>
            <a:stretch>
              <a:fillRect/>
            </a:stretch>
          </p:blipFill>
          <p:spPr>
            <a:xfrm>
              <a:off x="10328275" y="4629150"/>
              <a:ext cx="891540" cy="775970"/>
            </a:xfrm>
            <a:prstGeom prst="rect">
              <a:avLst/>
            </a:prstGeom>
          </p:spPr>
        </p:pic>
        <p:pic>
          <p:nvPicPr>
            <p:cNvPr id="15" name="图片 14" descr="图片2233441"/>
            <p:cNvPicPr>
              <a:picLocks noChangeAspect="1"/>
            </p:cNvPicPr>
            <p:nvPr/>
          </p:nvPicPr>
          <p:blipFill>
            <a:blip r:embed="rId12"/>
            <a:stretch>
              <a:fillRect/>
            </a:stretch>
          </p:blipFill>
          <p:spPr>
            <a:xfrm>
              <a:off x="5737225" y="4606290"/>
              <a:ext cx="891540" cy="775970"/>
            </a:xfrm>
            <a:prstGeom prst="rect">
              <a:avLst/>
            </a:prstGeom>
          </p:spPr>
        </p:pic>
        <p:pic>
          <p:nvPicPr>
            <p:cNvPr id="16" name="图片 15" descr="图35353片1"/>
            <p:cNvPicPr>
              <a:picLocks noChangeAspect="1"/>
            </p:cNvPicPr>
            <p:nvPr/>
          </p:nvPicPr>
          <p:blipFill>
            <a:blip r:embed="rId13"/>
            <a:stretch>
              <a:fillRect/>
            </a:stretch>
          </p:blipFill>
          <p:spPr>
            <a:xfrm>
              <a:off x="7914005" y="3992245"/>
              <a:ext cx="1220470" cy="1831340"/>
            </a:xfrm>
            <a:prstGeom prst="rect">
              <a:avLst/>
            </a:prstGeom>
          </p:spPr>
        </p:pic>
      </p:grpSp>
      <p:grpSp>
        <p:nvGrpSpPr>
          <p:cNvPr id="4" name="组合 3"/>
          <p:cNvGrpSpPr/>
          <p:nvPr/>
        </p:nvGrpSpPr>
        <p:grpSpPr>
          <a:xfrm>
            <a:off x="9755649" y="1702435"/>
            <a:ext cx="2066290" cy="4878705"/>
            <a:chOff x="12097206" y="1702435"/>
            <a:chExt cx="2066290" cy="4878705"/>
          </a:xfrm>
        </p:grpSpPr>
        <p:sp>
          <p:nvSpPr>
            <p:cNvPr id="54" name="文本框 53"/>
            <p:cNvSpPr txBox="1"/>
            <p:nvPr/>
          </p:nvSpPr>
          <p:spPr>
            <a:xfrm>
              <a:off x="12369621" y="1783715"/>
              <a:ext cx="1514475" cy="487045"/>
            </a:xfrm>
            <a:prstGeom prst="rect">
              <a:avLst/>
            </a:prstGeom>
            <a:noFill/>
          </p:spPr>
          <p:txBody>
            <a:bodyPr wrap="square" lIns="0" tIns="0" rIns="0" bIns="0" rtlCol="0" anchor="ctr">
              <a:spAutoFit/>
            </a:bodyPr>
            <a:lstStyle/>
            <a:p>
              <a:pPr marL="0" marR="0" lvl="0" indent="0" algn="ctr" defTabSz="914400" rtl="0" fontAlgn="auto">
                <a:lnSpc>
                  <a:spcPts val="1900"/>
                </a:lnSpc>
                <a:spcBef>
                  <a:spcPts val="0"/>
                </a:spcBef>
                <a:spcAft>
                  <a:spcPts val="0"/>
                </a:spcAft>
                <a:buClrTx/>
                <a:buSzTx/>
                <a:buFontTx/>
                <a:buNone/>
                <a:defRPr/>
              </a:pPr>
              <a:r>
                <a:rPr kumimoji="0" sz="1400" b="1" i="0" u="none" strike="noStrike" kern="1200" cap="none" spc="0" normalizeH="0" baseline="0" noProof="0" dirty="0">
                  <a:ln>
                    <a:noFill/>
                  </a:ln>
                  <a:solidFill>
                    <a:schemeClr val="bg2"/>
                  </a:solidFill>
                  <a:effectLst/>
                  <a:uLnTx/>
                  <a:uFillTx/>
                  <a:latin typeface="思源黑体 CN Bold" panose="020B0800000000000000" charset="-122"/>
                  <a:ea typeface="思源黑体 CN Bold" panose="020B0800000000000000" charset="-122"/>
                  <a:cs typeface="思源黑体 CN Bold" panose="020B0800000000000000" charset="-122"/>
                </a:rPr>
                <a:t>全球量子计算</a:t>
              </a:r>
            </a:p>
            <a:p>
              <a:pPr marL="0" marR="0" lvl="0" indent="0" algn="ctr" defTabSz="914400" rtl="0" fontAlgn="auto">
                <a:lnSpc>
                  <a:spcPts val="1900"/>
                </a:lnSpc>
                <a:spcBef>
                  <a:spcPts val="0"/>
                </a:spcBef>
                <a:spcAft>
                  <a:spcPts val="0"/>
                </a:spcAft>
                <a:buClrTx/>
                <a:buSzTx/>
                <a:buFontTx/>
                <a:buNone/>
                <a:defRPr/>
              </a:pPr>
              <a:r>
                <a:rPr kumimoji="0" sz="1400" b="1" i="0" u="none" strike="noStrike" kern="1200" cap="none" spc="0" normalizeH="0" baseline="0" noProof="0" dirty="0">
                  <a:ln>
                    <a:noFill/>
                  </a:ln>
                  <a:solidFill>
                    <a:schemeClr val="bg2"/>
                  </a:solidFill>
                  <a:effectLst/>
                  <a:uLnTx/>
                  <a:uFillTx/>
                  <a:latin typeface="思源黑体 CN Bold" panose="020B0800000000000000" charset="-122"/>
                  <a:ea typeface="思源黑体 CN Bold" panose="020B0800000000000000" charset="-122"/>
                  <a:cs typeface="思源黑体 CN Bold" panose="020B0800000000000000" charset="-122"/>
                </a:rPr>
                <a:t>专利排行榜</a:t>
              </a:r>
            </a:p>
          </p:txBody>
        </p:sp>
        <p:sp>
          <p:nvSpPr>
            <p:cNvPr id="2" name="六边形 1"/>
            <p:cNvSpPr/>
            <p:nvPr/>
          </p:nvSpPr>
          <p:spPr>
            <a:xfrm rot="5400000">
              <a:off x="11543486" y="3961130"/>
              <a:ext cx="3173730" cy="2066290"/>
            </a:xfrm>
            <a:prstGeom prst="hexagon">
              <a:avLst/>
            </a:prstGeom>
            <a:gradFill flip="none" rotWithShape="0">
              <a:gsLst>
                <a:gs pos="32000">
                  <a:srgbClr val="008CC8">
                    <a:alpha val="0"/>
                  </a:srgbClr>
                </a:gs>
                <a:gs pos="100000">
                  <a:srgbClr val="00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bg1"/>
                </a:solidFill>
                <a:effectLst/>
                <a:uLnTx/>
                <a:uFillTx/>
                <a:cs typeface="+mn-ea"/>
                <a:sym typeface="+mn-lt"/>
              </a:endParaRPr>
            </a:p>
          </p:txBody>
        </p:sp>
        <p:sp>
          <p:nvSpPr>
            <p:cNvPr id="38" name="文本框 15"/>
            <p:cNvSpPr txBox="1"/>
            <p:nvPr/>
          </p:nvSpPr>
          <p:spPr>
            <a:xfrm>
              <a:off x="12175311" y="5092065"/>
              <a:ext cx="1901190" cy="93726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2200"/>
                </a:lnSpc>
              </a:pPr>
              <a:endParaRPr lang="en-US" altLang="zh-CN" sz="1600" dirty="0">
                <a:solidFill>
                  <a:schemeClr val="bg2"/>
                </a:solidFill>
                <a:latin typeface="思源黑体 CN Bold" panose="020B0800000000000000" charset="-122"/>
                <a:ea typeface="思源黑体 CN Bold" panose="020B0800000000000000" charset="-122"/>
                <a:cs typeface="思源黑体 CN Bold" panose="020B0800000000000000" charset="-122"/>
              </a:endParaRPr>
            </a:p>
            <a:p>
              <a:pPr algn="ctr" fontAlgn="auto">
                <a:lnSpc>
                  <a:spcPts val="2200"/>
                </a:lnSpc>
              </a:pPr>
              <a:r>
                <a:rPr lang="zh-CN" altLang="en-US" sz="1600" dirty="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国内第一</a:t>
              </a:r>
              <a:r>
                <a:rPr lang="en-US" altLang="zh-CN" sz="1600" dirty="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  </a:t>
              </a:r>
              <a:r>
                <a:rPr lang="zh-CN" altLang="en-US" sz="1600" dirty="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世界第六</a:t>
              </a:r>
              <a:endParaRPr lang="en-US" altLang="zh-CN" sz="1600" dirty="0">
                <a:solidFill>
                  <a:schemeClr val="bg2"/>
                </a:solidFill>
                <a:latin typeface="思源黑体 CN Bold" panose="020B0800000000000000" charset="-122"/>
                <a:ea typeface="思源黑体 CN Bold" panose="020B0800000000000000" charset="-122"/>
                <a:cs typeface="思源黑体 CN Bold" panose="020B0800000000000000" charset="-122"/>
              </a:endParaRPr>
            </a:p>
            <a:p>
              <a:pPr algn="ctr" fontAlgn="auto">
                <a:lnSpc>
                  <a:spcPts val="2200"/>
                </a:lnSpc>
              </a:pPr>
              <a:r>
                <a:rPr lang="en-US" altLang="zh-CN" sz="1600" dirty="0">
                  <a:solidFill>
                    <a:schemeClr val="bg2"/>
                  </a:solidFill>
                  <a:latin typeface="思源黑体 CN Regular" panose="020B0500000000000000" charset="-122"/>
                  <a:ea typeface="思源黑体 CN Regular" panose="020B0500000000000000" charset="-122"/>
                  <a:cs typeface="思源黑体 CN Regular" panose="020B0500000000000000" charset="-122"/>
                  <a:sym typeface="+mn-ea"/>
                </a:rPr>
                <a:t>2022</a:t>
              </a:r>
              <a:r>
                <a:rPr lang="zh-CN" altLang="en-US" sz="1600" dirty="0">
                  <a:solidFill>
                    <a:schemeClr val="bg2"/>
                  </a:solidFill>
                  <a:latin typeface="思源黑体 CN Regular" panose="020B0500000000000000" charset="-122"/>
                  <a:ea typeface="思源黑体 CN Regular" panose="020B0500000000000000" charset="-122"/>
                  <a:cs typeface="思源黑体 CN Regular" panose="020B0500000000000000" charset="-122"/>
                  <a:sym typeface="+mn-ea"/>
                </a:rPr>
                <a:t>年</a:t>
              </a:r>
              <a:r>
                <a:rPr lang="en-US" altLang="zh-CN" sz="1600" dirty="0">
                  <a:solidFill>
                    <a:schemeClr val="bg2"/>
                  </a:solidFill>
                  <a:latin typeface="思源黑体 CN Regular" panose="020B0500000000000000" charset="-122"/>
                  <a:ea typeface="思源黑体 CN Regular" panose="020B0500000000000000" charset="-122"/>
                  <a:cs typeface="思源黑体 CN Regular" panose="020B0500000000000000" charset="-122"/>
                  <a:sym typeface="+mn-ea"/>
                </a:rPr>
                <a:t>10</a:t>
              </a:r>
              <a:r>
                <a:rPr lang="zh-CN" altLang="en-US" sz="1600" dirty="0">
                  <a:solidFill>
                    <a:schemeClr val="bg2"/>
                  </a:solidFill>
                  <a:latin typeface="思源黑体 CN Regular" panose="020B0500000000000000" charset="-122"/>
                  <a:ea typeface="思源黑体 CN Regular" panose="020B0500000000000000" charset="-122"/>
                  <a:cs typeface="思源黑体 CN Regular" panose="020B0500000000000000" charset="-122"/>
                  <a:sym typeface="+mn-ea"/>
                </a:rPr>
                <a:t>月</a:t>
              </a:r>
            </a:p>
          </p:txBody>
        </p:sp>
        <p:sp>
          <p:nvSpPr>
            <p:cNvPr id="11" name="矩形 10"/>
            <p:cNvSpPr/>
            <p:nvPr/>
          </p:nvSpPr>
          <p:spPr>
            <a:xfrm>
              <a:off x="12101651" y="1702435"/>
              <a:ext cx="2050415" cy="637540"/>
            </a:xfrm>
            <a:prstGeom prst="rect">
              <a:avLst/>
            </a:prstGeom>
            <a:noFill/>
            <a:ln w="9525" cap="flat" cmpd="sng" algn="ctr">
              <a:gradFill>
                <a:gsLst>
                  <a:gs pos="9000">
                    <a:srgbClr val="00F7FF"/>
                  </a:gs>
                  <a:gs pos="100000">
                    <a:srgbClr val="00FFFF"/>
                  </a:gs>
                </a:gsLst>
                <a:lin ang="5400000" scaled="1"/>
              </a:gradFill>
              <a:prstDash val="solid"/>
              <a:round/>
              <a:headEnd type="none" w="med" len="med"/>
              <a:tailEnd type="none" w="med" len="med"/>
            </a:ln>
            <a:effectLst/>
            <a:extLst>
              <a:ext uri="{909E8E84-426E-40DD-AFC4-6F175D3DCCD1}">
                <a14:hiddenFill xmlns:a14="http://schemas.microsoft.com/office/drawing/2010/main">
                  <a:solidFill>
                    <a:srgbClr val="00E8F4">
                      <a:alpha val="26000"/>
                    </a:srgbClr>
                  </a:solidFill>
                </a14:hiddenFill>
              </a:ext>
            </a:ex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000" b="1" kern="0">
                <a:solidFill>
                  <a:prstClr val="black"/>
                </a:solidFill>
                <a:latin typeface="思源黑体 CN Bold" panose="020B0800000000000000" charset="-122"/>
                <a:ea typeface="思源黑体 CN Bold" panose="020B0800000000000000" charset="-122"/>
                <a:cs typeface="+mn-ea"/>
                <a:sym typeface="+mn-ea"/>
              </a:endParaRPr>
            </a:p>
          </p:txBody>
        </p:sp>
        <p:pic>
          <p:nvPicPr>
            <p:cNvPr id="10" name="图片 9"/>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a:off x="12218267" y="2650696"/>
              <a:ext cx="1875211" cy="1471295"/>
            </a:xfrm>
            <a:prstGeom prst="rect">
              <a:avLst/>
            </a:prstGeom>
            <a:effectLst>
              <a:outerShdw blurRad="50800" dist="76200" dir="13500000" algn="br" rotWithShape="0">
                <a:schemeClr val="bg1">
                  <a:alpha val="38000"/>
                </a:schemeClr>
              </a:outerShdw>
            </a:effectLst>
            <a:scene3d>
              <a:camera prst="perspectiveRight"/>
              <a:lightRig rig="threePt" dir="t"/>
            </a:scene3d>
          </p:spPr>
        </p:pic>
        <p:pic>
          <p:nvPicPr>
            <p:cNvPr id="14" name="图片 13" descr="图片1333222"/>
            <p:cNvPicPr>
              <a:picLocks noChangeAspect="1"/>
            </p:cNvPicPr>
            <p:nvPr/>
          </p:nvPicPr>
          <p:blipFill>
            <a:blip r:embed="rId15"/>
            <a:stretch>
              <a:fillRect/>
            </a:stretch>
          </p:blipFill>
          <p:spPr>
            <a:xfrm>
              <a:off x="12684581" y="4601845"/>
              <a:ext cx="891540" cy="775970"/>
            </a:xfrm>
            <a:prstGeom prst="rect">
              <a:avLst/>
            </a:prstGeom>
          </p:spPr>
        </p:pic>
        <p:sp>
          <p:nvSpPr>
            <p:cNvPr id="17" name="矩形 16"/>
            <p:cNvSpPr/>
            <p:nvPr/>
          </p:nvSpPr>
          <p:spPr>
            <a:xfrm>
              <a:off x="12258496" y="3252264"/>
              <a:ext cx="1833245" cy="11557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descr="白LOGO(横版)"/>
          <p:cNvPicPr>
            <a:picLocks noChangeAspect="1"/>
          </p:cNvPicPr>
          <p:nvPr/>
        </p:nvPicPr>
        <p:blipFill>
          <a:blip r:embed="rId16"/>
          <a:stretch>
            <a:fillRect/>
          </a:stretch>
        </p:blipFill>
        <p:spPr>
          <a:xfrm>
            <a:off x="10158730" y="801370"/>
            <a:ext cx="1315085" cy="374650"/>
          </a:xfrm>
          <a:prstGeom prst="rect">
            <a:avLst/>
          </a:prstGeom>
        </p:spPr>
      </p:pic>
      <p:sp>
        <p:nvSpPr>
          <p:cNvPr id="23" name="文本框 22"/>
          <p:cNvSpPr txBox="1"/>
          <p:nvPr>
            <p:custDataLst>
              <p:tags r:id="rId2"/>
            </p:custDataLst>
          </p:nvPr>
        </p:nvSpPr>
        <p:spPr>
          <a:xfrm>
            <a:off x="622935" y="569595"/>
            <a:ext cx="2335530" cy="583565"/>
          </a:xfrm>
          <a:prstGeom prst="rect">
            <a:avLst/>
          </a:prstGeom>
          <a:noFill/>
        </p:spPr>
        <p:txBody>
          <a:bodyPr wrap="square" rtlCol="0">
            <a:spAutoFit/>
          </a:bodyPr>
          <a:lstStyle/>
          <a:p>
            <a:pPr algn="l"/>
            <a:r>
              <a:rPr lang="zh-CN" sz="3200" dirty="0" err="1">
                <a:solidFill>
                  <a:srgbClr val="00E8F4"/>
                </a:solidFill>
                <a:latin typeface="思源黑体 CN Bold" panose="020B0800000000000000" charset="-122"/>
                <a:ea typeface="思源黑体 CN Bold" panose="020B0800000000000000" charset="-122"/>
                <a:sym typeface="+mn-ea"/>
              </a:rPr>
              <a:t>荣誉、奖项</a:t>
            </a:r>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内容占位符 23"/>
          <p:cNvSpPr>
            <a:spLocks noGrp="1"/>
          </p:cNvSpPr>
          <p:nvPr>
            <p:ph idx="1"/>
          </p:nvPr>
        </p:nvSpPr>
        <p:spPr/>
        <p:txBody>
          <a:bodyPr/>
          <a:lstStyle/>
          <a:p>
            <a:endParaRPr lang="zh-CN" altLang="en-US"/>
          </a:p>
        </p:txBody>
      </p:sp>
      <p:sp>
        <p:nvSpPr>
          <p:cNvPr id="4" name="圆角矩形 3"/>
          <p:cNvSpPr/>
          <p:nvPr/>
        </p:nvSpPr>
        <p:spPr>
          <a:xfrm>
            <a:off x="264160" y="1214120"/>
            <a:ext cx="7527290" cy="5201285"/>
          </a:xfrm>
          <a:prstGeom prst="roundRect">
            <a:avLst/>
          </a:prstGeom>
          <a:solidFill>
            <a:srgbClr val="192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pic>
        <p:nvPicPr>
          <p:cNvPr id="2" name="图片 1" descr="ppt1 拷336212贝"/>
          <p:cNvPicPr>
            <a:picLocks noChangeAspect="1"/>
          </p:cNvPicPr>
          <p:nvPr>
            <p:custDataLst>
              <p:tags r:id="rId1"/>
            </p:custDataLst>
          </p:nvPr>
        </p:nvPicPr>
        <p:blipFill>
          <a:blip r:embed="rId5"/>
          <a:stretch>
            <a:fillRect/>
          </a:stretch>
        </p:blipFill>
        <p:spPr>
          <a:xfrm>
            <a:off x="0" y="3810"/>
            <a:ext cx="12185650" cy="6854190"/>
          </a:xfrm>
          <a:prstGeom prst="rect">
            <a:avLst/>
          </a:prstGeom>
        </p:spPr>
      </p:pic>
      <p:sp>
        <p:nvSpPr>
          <p:cNvPr id="3" name="文本框 2"/>
          <p:cNvSpPr txBox="1"/>
          <p:nvPr/>
        </p:nvSpPr>
        <p:spPr>
          <a:xfrm>
            <a:off x="666750" y="1814830"/>
            <a:ext cx="2143125" cy="387350"/>
          </a:xfrm>
          <a:prstGeom prst="roundRect">
            <a:avLst>
              <a:gd name="adj" fmla="val 50000"/>
            </a:avLst>
          </a:prstGeom>
          <a:solidFill>
            <a:srgbClr val="253997"/>
          </a:solidFill>
        </p:spPr>
        <p:txBody>
          <a:bodyPr wrap="square" lIns="0" tIns="0" rIns="0" bIns="0" rtlCol="0" anchor="ctr">
            <a:noAutofit/>
          </a:bodyPr>
          <a:lstStyle/>
          <a:p>
            <a:pPr algn="ctr">
              <a:lnSpc>
                <a:spcPct val="120000"/>
              </a:lnSpc>
            </a:pPr>
            <a:r>
              <a:rPr sz="1600" kern="100" dirty="0">
                <a:solidFill>
                  <a:srgbClr val="FFFFFF"/>
                </a:solidFill>
                <a:latin typeface="思源黑体 CN Normal" panose="020B0400000000000000" charset="-122"/>
                <a:ea typeface="思源黑体 CN Normal" panose="020B0400000000000000" charset="-122"/>
              </a:rPr>
              <a:t>量子计算控制主机</a:t>
            </a:r>
          </a:p>
        </p:txBody>
      </p:sp>
      <p:sp>
        <p:nvSpPr>
          <p:cNvPr id="9" name="文本框 8"/>
          <p:cNvSpPr txBox="1"/>
          <p:nvPr/>
        </p:nvSpPr>
        <p:spPr>
          <a:xfrm>
            <a:off x="2480945" y="2969260"/>
            <a:ext cx="1571625" cy="387350"/>
          </a:xfrm>
          <a:prstGeom prst="roundRect">
            <a:avLst>
              <a:gd name="adj" fmla="val 50000"/>
            </a:avLst>
          </a:prstGeom>
          <a:solidFill>
            <a:srgbClr val="253997"/>
          </a:solidFill>
        </p:spPr>
        <p:txBody>
          <a:bodyPr wrap="square" lIns="0" tIns="0" rIns="0" bIns="0" rtlCol="0" anchor="ctr">
            <a:noAutofit/>
          </a:bodyPr>
          <a:lstStyle/>
          <a:p>
            <a:pPr algn="ctr">
              <a:lnSpc>
                <a:spcPct val="120000"/>
              </a:lnSpc>
            </a:pPr>
            <a:r>
              <a:rPr lang="zh-CN" sz="1600" kern="100" dirty="0">
                <a:solidFill>
                  <a:srgbClr val="FFFFFF"/>
                </a:solidFill>
                <a:latin typeface="思源黑体 CN Normal" panose="020B0400000000000000" charset="-122"/>
                <a:ea typeface="思源黑体 CN Normal" panose="020B0400000000000000" charset="-122"/>
              </a:rPr>
              <a:t>稀释制冷机</a:t>
            </a:r>
          </a:p>
        </p:txBody>
      </p:sp>
      <p:sp>
        <p:nvSpPr>
          <p:cNvPr id="10" name="文本框 9"/>
          <p:cNvSpPr txBox="1"/>
          <p:nvPr/>
        </p:nvSpPr>
        <p:spPr>
          <a:xfrm>
            <a:off x="5949315" y="2969260"/>
            <a:ext cx="1571625" cy="387350"/>
          </a:xfrm>
          <a:prstGeom prst="roundRect">
            <a:avLst>
              <a:gd name="adj" fmla="val 50000"/>
            </a:avLst>
          </a:prstGeom>
          <a:solidFill>
            <a:srgbClr val="253997"/>
          </a:solidFill>
        </p:spPr>
        <p:txBody>
          <a:bodyPr wrap="square" lIns="0" tIns="0" rIns="0" bIns="0" rtlCol="0" anchor="ctr">
            <a:noAutofit/>
          </a:bodyPr>
          <a:lstStyle/>
          <a:p>
            <a:pPr algn="ctr">
              <a:lnSpc>
                <a:spcPct val="120000"/>
              </a:lnSpc>
            </a:pPr>
            <a:r>
              <a:rPr lang="zh-CN" sz="1600" kern="100" dirty="0">
                <a:solidFill>
                  <a:srgbClr val="FFFFFF"/>
                </a:solidFill>
                <a:latin typeface="思源黑体 CN Normal" panose="020B0400000000000000" charset="-122"/>
                <a:ea typeface="思源黑体 CN Normal" panose="020B0400000000000000" charset="-122"/>
                <a:cs typeface="思源黑体 CN Normal" panose="020B0400000000000000" charset="-122"/>
              </a:rPr>
              <a:t>量子测控系统 </a:t>
            </a:r>
          </a:p>
        </p:txBody>
      </p:sp>
      <p:sp>
        <p:nvSpPr>
          <p:cNvPr id="11" name="文本框 10"/>
          <p:cNvSpPr txBox="1"/>
          <p:nvPr/>
        </p:nvSpPr>
        <p:spPr>
          <a:xfrm>
            <a:off x="7848600" y="3465830"/>
            <a:ext cx="1571625" cy="387350"/>
          </a:xfrm>
          <a:prstGeom prst="roundRect">
            <a:avLst>
              <a:gd name="adj" fmla="val 50000"/>
            </a:avLst>
          </a:prstGeom>
          <a:solidFill>
            <a:srgbClr val="253997"/>
          </a:solidFill>
        </p:spPr>
        <p:txBody>
          <a:bodyPr wrap="square" lIns="0" tIns="0" rIns="0" bIns="0" rtlCol="0" anchor="ctr">
            <a:noAutofit/>
          </a:bodyPr>
          <a:lstStyle/>
          <a:p>
            <a:pPr algn="ctr">
              <a:lnSpc>
                <a:spcPct val="120000"/>
              </a:lnSpc>
            </a:pPr>
            <a:r>
              <a:rPr lang="zh-CN" sz="1600" kern="100" dirty="0">
                <a:solidFill>
                  <a:srgbClr val="FFFFFF"/>
                </a:solidFill>
                <a:latin typeface="思源黑体 CN Normal" panose="020B0400000000000000" charset="-122"/>
                <a:ea typeface="思源黑体 CN Normal" panose="020B0400000000000000" charset="-122"/>
                <a:cs typeface="思源黑体 CN Normal" panose="020B0400000000000000" charset="-122"/>
              </a:rPr>
              <a:t>量子云服务 </a:t>
            </a:r>
          </a:p>
        </p:txBody>
      </p:sp>
      <p:sp>
        <p:nvSpPr>
          <p:cNvPr id="15" name="文本框 14"/>
          <p:cNvSpPr txBox="1"/>
          <p:nvPr/>
        </p:nvSpPr>
        <p:spPr>
          <a:xfrm>
            <a:off x="4809156" y="4659630"/>
            <a:ext cx="1711325" cy="309245"/>
          </a:xfrm>
          <a:prstGeom prst="roundRect">
            <a:avLst>
              <a:gd name="adj" fmla="val 50000"/>
            </a:avLst>
          </a:prstGeom>
          <a:solidFill>
            <a:srgbClr val="EF5036"/>
          </a:solidFill>
        </p:spPr>
        <p:txBody>
          <a:bodyPr wrap="square" lIns="0" tIns="0" rIns="0" bIns="0" rtlCol="0" anchor="ctr">
            <a:noAutofit/>
          </a:bodyPr>
          <a:lstStyle/>
          <a:p>
            <a:pPr algn="ctr">
              <a:lnSpc>
                <a:spcPct val="120000"/>
              </a:lnSpc>
            </a:pPr>
            <a:r>
              <a:rPr sz="1200" kern="100" dirty="0">
                <a:solidFill>
                  <a:srgbClr val="FFFFFF"/>
                </a:solidFill>
                <a:latin typeface="思源黑体 CN Normal" panose="020B0400000000000000" charset="-122"/>
                <a:ea typeface="思源黑体 CN Normal" panose="020B0400000000000000" charset="-122"/>
              </a:rPr>
              <a:t>量子计算</a:t>
            </a:r>
            <a:r>
              <a:rPr lang="zh-CN" sz="1200" kern="100" dirty="0">
                <a:solidFill>
                  <a:srgbClr val="FFFFFF"/>
                </a:solidFill>
                <a:latin typeface="思源黑体 CN Normal" panose="020B0400000000000000" charset="-122"/>
                <a:ea typeface="思源黑体 CN Normal" panose="020B0400000000000000" charset="-122"/>
              </a:rPr>
              <a:t>操作系统</a:t>
            </a:r>
          </a:p>
        </p:txBody>
      </p:sp>
      <p:sp>
        <p:nvSpPr>
          <p:cNvPr id="16" name="文本框 15"/>
          <p:cNvSpPr txBox="1"/>
          <p:nvPr/>
        </p:nvSpPr>
        <p:spPr>
          <a:xfrm>
            <a:off x="4993306" y="5034915"/>
            <a:ext cx="1343025" cy="309245"/>
          </a:xfrm>
          <a:prstGeom prst="roundRect">
            <a:avLst>
              <a:gd name="adj" fmla="val 50000"/>
            </a:avLst>
          </a:prstGeom>
          <a:solidFill>
            <a:srgbClr val="EF5036"/>
          </a:solidFill>
        </p:spPr>
        <p:txBody>
          <a:bodyPr wrap="square" lIns="0" tIns="0" rIns="0" bIns="0" rtlCol="0" anchor="ctr">
            <a:noAutofit/>
          </a:bodyPr>
          <a:lstStyle/>
          <a:p>
            <a:pPr algn="ctr">
              <a:lnSpc>
                <a:spcPct val="120000"/>
              </a:lnSpc>
            </a:pPr>
            <a:r>
              <a:rPr sz="1200" kern="100" dirty="0">
                <a:solidFill>
                  <a:srgbClr val="FFFFFF"/>
                </a:solidFill>
                <a:latin typeface="思源黑体 CN Normal" panose="020B0400000000000000" charset="-122"/>
                <a:ea typeface="思源黑体 CN Normal" panose="020B0400000000000000" charset="-122"/>
              </a:rPr>
              <a:t>量子</a:t>
            </a:r>
            <a:r>
              <a:rPr lang="zh-CN" sz="1200" kern="100" dirty="0">
                <a:solidFill>
                  <a:srgbClr val="FFFFFF"/>
                </a:solidFill>
                <a:latin typeface="思源黑体 CN Normal" panose="020B0400000000000000" charset="-122"/>
                <a:ea typeface="思源黑体 CN Normal" panose="020B0400000000000000" charset="-122"/>
              </a:rPr>
              <a:t>编程语言</a:t>
            </a:r>
          </a:p>
        </p:txBody>
      </p:sp>
      <p:sp>
        <p:nvSpPr>
          <p:cNvPr id="17" name="文本框 16"/>
          <p:cNvSpPr txBox="1"/>
          <p:nvPr/>
        </p:nvSpPr>
        <p:spPr>
          <a:xfrm>
            <a:off x="4993306" y="5421630"/>
            <a:ext cx="1343025" cy="309245"/>
          </a:xfrm>
          <a:prstGeom prst="roundRect">
            <a:avLst>
              <a:gd name="adj" fmla="val 50000"/>
            </a:avLst>
          </a:prstGeom>
          <a:solidFill>
            <a:srgbClr val="EF5036"/>
          </a:solidFill>
        </p:spPr>
        <p:txBody>
          <a:bodyPr wrap="square" lIns="0" tIns="0" rIns="0" bIns="0" rtlCol="0" anchor="ctr">
            <a:noAutofit/>
          </a:bodyPr>
          <a:lstStyle/>
          <a:p>
            <a:pPr algn="ctr">
              <a:lnSpc>
                <a:spcPct val="120000"/>
              </a:lnSpc>
            </a:pPr>
            <a:r>
              <a:rPr sz="1200" kern="100" dirty="0">
                <a:solidFill>
                  <a:srgbClr val="FFFFFF"/>
                </a:solidFill>
                <a:latin typeface="思源黑体 CN Normal" panose="020B0400000000000000" charset="-122"/>
                <a:ea typeface="思源黑体 CN Normal" panose="020B0400000000000000" charset="-122"/>
              </a:rPr>
              <a:t>量子</a:t>
            </a:r>
            <a:r>
              <a:rPr lang="zh-CN" sz="1200" kern="100" dirty="0">
                <a:solidFill>
                  <a:srgbClr val="FFFFFF"/>
                </a:solidFill>
                <a:latin typeface="思源黑体 CN Normal" panose="020B0400000000000000" charset="-122"/>
                <a:ea typeface="思源黑体 CN Normal" panose="020B0400000000000000" charset="-122"/>
              </a:rPr>
              <a:t>算法</a:t>
            </a:r>
          </a:p>
        </p:txBody>
      </p:sp>
      <p:sp>
        <p:nvSpPr>
          <p:cNvPr id="18" name="TextBox 7"/>
          <p:cNvSpPr txBox="1"/>
          <p:nvPr/>
        </p:nvSpPr>
        <p:spPr>
          <a:xfrm>
            <a:off x="4684378" y="5845810"/>
            <a:ext cx="1960880" cy="398780"/>
          </a:xfrm>
          <a:prstGeom prst="rect">
            <a:avLst/>
          </a:prstGeom>
          <a:noFill/>
        </p:spPr>
        <p:txBody>
          <a:bodyPr wrap="none" rtlCol="0">
            <a:spAutoFit/>
          </a:bodyPr>
          <a:lstStyle/>
          <a:p>
            <a:pPr algn="l"/>
            <a:r>
              <a:rPr lang="zh-CN" altLang="en-US" sz="2000" dirty="0">
                <a:solidFill>
                  <a:srgbClr val="ECAE29"/>
                </a:solidFill>
                <a:latin typeface="思源黑体 CN Normal" panose="020B0400000000000000" charset="-122"/>
                <a:ea typeface="思源黑体 CN Normal" panose="020B0400000000000000" charset="-122"/>
              </a:rPr>
              <a:t>量子计算机软件</a:t>
            </a:r>
          </a:p>
        </p:txBody>
      </p:sp>
      <p:sp>
        <p:nvSpPr>
          <p:cNvPr id="19" name="上箭头 18"/>
          <p:cNvSpPr/>
          <p:nvPr/>
        </p:nvSpPr>
        <p:spPr>
          <a:xfrm>
            <a:off x="8388985" y="2073275"/>
            <a:ext cx="511175" cy="1392555"/>
          </a:xfrm>
          <a:prstGeom prst="upArrow">
            <a:avLst/>
          </a:prstGeom>
          <a:solidFill>
            <a:srgbClr val="253997"/>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pic>
        <p:nvPicPr>
          <p:cNvPr id="20" name="图片 19" descr="未标题-33651"/>
          <p:cNvPicPr>
            <a:picLocks noChangeAspect="1"/>
          </p:cNvPicPr>
          <p:nvPr/>
        </p:nvPicPr>
        <p:blipFill>
          <a:blip r:embed="rId6"/>
          <a:stretch>
            <a:fillRect/>
          </a:stretch>
        </p:blipFill>
        <p:spPr>
          <a:xfrm>
            <a:off x="8172450" y="692827"/>
            <a:ext cx="924560" cy="1341120"/>
          </a:xfrm>
          <a:prstGeom prst="rect">
            <a:avLst/>
          </a:prstGeom>
          <a:solidFill>
            <a:schemeClr val="accent1"/>
          </a:solidFill>
        </p:spPr>
      </p:pic>
      <p:sp>
        <p:nvSpPr>
          <p:cNvPr id="22" name="TextBox 7"/>
          <p:cNvSpPr txBox="1"/>
          <p:nvPr/>
        </p:nvSpPr>
        <p:spPr>
          <a:xfrm>
            <a:off x="8314373" y="1682115"/>
            <a:ext cx="640080" cy="368300"/>
          </a:xfrm>
          <a:prstGeom prst="rect">
            <a:avLst/>
          </a:prstGeom>
          <a:noFill/>
        </p:spPr>
        <p:txBody>
          <a:bodyPr wrap="none" rtlCol="0">
            <a:spAutoFit/>
          </a:bodyPr>
          <a:lstStyle/>
          <a:p>
            <a:pPr algn="l"/>
            <a:r>
              <a:rPr lang="zh-CN" altLang="en-US" dirty="0">
                <a:solidFill>
                  <a:schemeClr val="bg1"/>
                </a:solidFill>
                <a:latin typeface="思源黑体 CN Normal" panose="020B0400000000000000" charset="-122"/>
                <a:ea typeface="思源黑体 CN Normal" panose="020B0400000000000000" charset="-122"/>
              </a:rPr>
              <a:t>用户</a:t>
            </a:r>
          </a:p>
        </p:txBody>
      </p:sp>
      <p:sp>
        <p:nvSpPr>
          <p:cNvPr id="23" name="上箭头 22"/>
          <p:cNvSpPr/>
          <p:nvPr/>
        </p:nvSpPr>
        <p:spPr>
          <a:xfrm rot="17220000">
            <a:off x="9554210" y="588645"/>
            <a:ext cx="511175" cy="1631950"/>
          </a:xfrm>
          <a:prstGeom prst="upArrow">
            <a:avLst/>
          </a:prstGeom>
          <a:solidFill>
            <a:srgbClr val="253997"/>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pic>
        <p:nvPicPr>
          <p:cNvPr id="12" name="图片 11" descr="图片1878787 拷贝33333"/>
          <p:cNvPicPr>
            <a:picLocks noChangeAspect="1"/>
          </p:cNvPicPr>
          <p:nvPr/>
        </p:nvPicPr>
        <p:blipFill>
          <a:blip r:embed="rId7"/>
          <a:stretch>
            <a:fillRect/>
          </a:stretch>
        </p:blipFill>
        <p:spPr>
          <a:xfrm>
            <a:off x="9768205" y="1465580"/>
            <a:ext cx="2121535" cy="1572895"/>
          </a:xfrm>
          <a:prstGeom prst="rect">
            <a:avLst/>
          </a:prstGeom>
        </p:spPr>
      </p:pic>
      <p:pic>
        <p:nvPicPr>
          <p:cNvPr id="13" name="图片 12" descr="图片1878787 拷36266贝"/>
          <p:cNvPicPr>
            <a:picLocks noChangeAspect="1"/>
          </p:cNvPicPr>
          <p:nvPr/>
        </p:nvPicPr>
        <p:blipFill>
          <a:blip r:embed="rId8"/>
          <a:stretch>
            <a:fillRect/>
          </a:stretch>
        </p:blipFill>
        <p:spPr>
          <a:xfrm>
            <a:off x="9768205" y="3154045"/>
            <a:ext cx="2121535" cy="1572895"/>
          </a:xfrm>
          <a:prstGeom prst="rect">
            <a:avLst/>
          </a:prstGeom>
        </p:spPr>
      </p:pic>
      <p:pic>
        <p:nvPicPr>
          <p:cNvPr id="14" name="图片 13" descr="图片1878787 33669贝"/>
          <p:cNvPicPr>
            <a:picLocks noChangeAspect="1"/>
          </p:cNvPicPr>
          <p:nvPr/>
        </p:nvPicPr>
        <p:blipFill>
          <a:blip r:embed="rId9"/>
          <a:stretch>
            <a:fillRect/>
          </a:stretch>
        </p:blipFill>
        <p:spPr>
          <a:xfrm>
            <a:off x="9768205" y="4842510"/>
            <a:ext cx="2121535" cy="1572895"/>
          </a:xfrm>
          <a:prstGeom prst="rect">
            <a:avLst/>
          </a:prstGeom>
        </p:spPr>
      </p:pic>
      <p:sp>
        <p:nvSpPr>
          <p:cNvPr id="5" name="文本框 4"/>
          <p:cNvSpPr txBox="1"/>
          <p:nvPr>
            <p:custDataLst>
              <p:tags r:id="rId2"/>
            </p:custDataLst>
          </p:nvPr>
        </p:nvSpPr>
        <p:spPr>
          <a:xfrm>
            <a:off x="622935" y="569595"/>
            <a:ext cx="3317240" cy="583565"/>
          </a:xfrm>
          <a:prstGeom prst="rect">
            <a:avLst/>
          </a:prstGeom>
          <a:noFill/>
        </p:spPr>
        <p:txBody>
          <a:bodyPr wrap="square" rtlCol="0">
            <a:spAutoFit/>
          </a:bodyPr>
          <a:lstStyle/>
          <a:p>
            <a:pPr algn="l"/>
            <a:r>
              <a:rPr lang="zh-CN" sz="3200" dirty="0" err="1">
                <a:solidFill>
                  <a:srgbClr val="00E8F4"/>
                </a:solidFill>
                <a:latin typeface="思源黑体 CN Bold" panose="020B0800000000000000" charset="-122"/>
                <a:ea typeface="思源黑体 CN Bold" panose="020B0800000000000000" charset="-122"/>
                <a:sym typeface="+mn-ea"/>
              </a:rPr>
              <a:t>全栈式产品布局</a:t>
            </a:r>
          </a:p>
        </p:txBody>
      </p:sp>
      <p:pic>
        <p:nvPicPr>
          <p:cNvPr id="36" name="图片 35" descr="白LOGO(横版)"/>
          <p:cNvPicPr>
            <a:picLocks noChangeAspect="1"/>
          </p:cNvPicPr>
          <p:nvPr>
            <p:custDataLst>
              <p:tags r:id="rId3"/>
            </p:custDataLst>
          </p:nvPr>
        </p:nvPicPr>
        <p:blipFill>
          <a:blip r:embed="rId10"/>
          <a:stretch>
            <a:fillRect/>
          </a:stretch>
        </p:blipFill>
        <p:spPr>
          <a:xfrm>
            <a:off x="10158730" y="801370"/>
            <a:ext cx="1315085" cy="374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115820" y="1016000"/>
            <a:ext cx="8822690" cy="1337945"/>
          </a:xfrm>
          <a:prstGeom prst="rect">
            <a:avLst/>
          </a:prstGeom>
          <a:noFill/>
        </p:spPr>
        <p:txBody>
          <a:bodyPr wrap="square" rtlCol="0">
            <a:spAutoFit/>
          </a:bodyPr>
          <a:lstStyle/>
          <a:p>
            <a:pPr marL="285750" indent="-285750">
              <a:lnSpc>
                <a:spcPct val="150000"/>
              </a:lnSpc>
              <a:spcBef>
                <a:spcPts val="0"/>
              </a:spcBef>
              <a:spcAft>
                <a:spcPts val="0"/>
              </a:spcAft>
              <a:buFont typeface="Wingdings" panose="05000000000000000000" charset="0"/>
              <a:buChar char="p"/>
            </a:pPr>
            <a:r>
              <a:rPr lang="en-US" altLang="zh-CN" dirty="0">
                <a:solidFill>
                  <a:schemeClr val="bg1"/>
                </a:solidFill>
                <a:latin typeface="思源黑体 CN Normal" panose="020B0400000000000000" charset="-122"/>
                <a:ea typeface="思源黑体 CN Normal" panose="020B0400000000000000" charset="-122"/>
              </a:rPr>
              <a:t>2021</a:t>
            </a:r>
            <a:r>
              <a:rPr lang="zh-CN" altLang="en-US" dirty="0">
                <a:solidFill>
                  <a:schemeClr val="bg1"/>
                </a:solidFill>
                <a:latin typeface="思源黑体 CN Normal" panose="020B0400000000000000" charset="-122"/>
                <a:ea typeface="思源黑体 CN Normal" panose="020B0400000000000000" charset="-122"/>
              </a:rPr>
              <a:t>年</a:t>
            </a:r>
            <a:r>
              <a:rPr lang="en-US" altLang="zh-CN" dirty="0">
                <a:solidFill>
                  <a:schemeClr val="bg1"/>
                </a:solidFill>
                <a:latin typeface="思源黑体 CN Normal" panose="020B0400000000000000" charset="-122"/>
                <a:ea typeface="思源黑体 CN Normal" panose="020B0400000000000000" charset="-122"/>
              </a:rPr>
              <a:t>4</a:t>
            </a:r>
            <a:r>
              <a:rPr lang="zh-CN" altLang="en-US" dirty="0">
                <a:solidFill>
                  <a:schemeClr val="bg1"/>
                </a:solidFill>
                <a:latin typeface="思源黑体 CN Normal" panose="020B0400000000000000" charset="-122"/>
                <a:ea typeface="思源黑体 CN Normal" panose="020B0400000000000000" charset="-122"/>
              </a:rPr>
              <a:t>月，携手晶合集成，建设</a:t>
            </a:r>
            <a:r>
              <a:rPr lang="en-US" altLang="zh-CN" b="1" kern="0" noProof="0" dirty="0">
                <a:ln w="18415" cmpd="sng">
                  <a:noFill/>
                  <a:prstDash val="solid"/>
                </a:ln>
                <a:solidFill>
                  <a:srgbClr val="3883FB"/>
                </a:solidFill>
                <a:effectLst/>
                <a:uLnTx/>
                <a:uFillTx/>
                <a:latin typeface="思源黑体 CN Medium" panose="020B0600000000000000" charset="-122"/>
                <a:ea typeface="思源黑体 CN Medium" panose="020B0600000000000000" charset="-122"/>
                <a:cs typeface="黑体" panose="02010609060101010101" pitchFamily="49" charset="-122"/>
              </a:rPr>
              <a:t>量子芯片联合实验室</a:t>
            </a:r>
            <a:r>
              <a:rPr lang="zh-CN" dirty="0">
                <a:solidFill>
                  <a:schemeClr val="bg1"/>
                </a:solidFill>
                <a:latin typeface="思源黑体 CN Normal" panose="020B0400000000000000" charset="-122"/>
                <a:ea typeface="思源黑体 CN Normal" panose="020B0400000000000000" charset="-122"/>
                <a:cs typeface="思源黑体 CN Normal" panose="020B0400000000000000" charset="-122"/>
              </a:rPr>
              <a:t>；</a:t>
            </a:r>
            <a:endParaRPr dirty="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marL="285750" indent="-285750">
              <a:lnSpc>
                <a:spcPct val="150000"/>
              </a:lnSpc>
              <a:spcBef>
                <a:spcPts val="0"/>
              </a:spcBef>
              <a:spcAft>
                <a:spcPts val="0"/>
              </a:spcAft>
              <a:buFont typeface="Wingdings" panose="05000000000000000000" charset="0"/>
              <a:buChar char="p"/>
            </a:pPr>
            <a:r>
              <a:rPr lang="zh-CN" altLang="en-US" dirty="0">
                <a:solidFill>
                  <a:schemeClr val="bg1"/>
                </a:solidFill>
                <a:latin typeface="思源黑体 CN Normal" panose="020B0400000000000000" charset="-122"/>
                <a:ea typeface="思源黑体 CN Normal" panose="020B0400000000000000" charset="-122"/>
              </a:rPr>
              <a:t>自主建设</a:t>
            </a:r>
            <a:r>
              <a:rPr lang="en-US" altLang="zh-CN" b="1" kern="0" noProof="0" dirty="0">
                <a:ln w="18415" cmpd="sng">
                  <a:noFill/>
                  <a:prstDash val="solid"/>
                </a:ln>
                <a:solidFill>
                  <a:srgbClr val="3883FB"/>
                </a:solidFill>
                <a:effectLst/>
                <a:uLnTx/>
                <a:uFillTx/>
                <a:latin typeface="思源黑体 CN Medium" panose="020B0600000000000000" charset="-122"/>
                <a:ea typeface="思源黑体 CN Medium" panose="020B0600000000000000" charset="-122"/>
                <a:cs typeface="黑体" panose="02010609060101010101" pitchFamily="49" charset="-122"/>
              </a:rPr>
              <a:t>量子芯片制造封装实验室</a:t>
            </a:r>
            <a:r>
              <a:rPr lang="zh-CN" altLang="en-US" dirty="0">
                <a:solidFill>
                  <a:schemeClr val="bg1"/>
                </a:solidFill>
                <a:latin typeface="思源黑体 CN Normal" panose="020B0400000000000000" charset="-122"/>
                <a:ea typeface="思源黑体 CN Normal" panose="020B0400000000000000" charset="-122"/>
              </a:rPr>
              <a:t>，具备</a:t>
            </a:r>
            <a:r>
              <a:rPr dirty="0" err="1">
                <a:solidFill>
                  <a:schemeClr val="bg1"/>
                </a:solidFill>
                <a:latin typeface="思源黑体 CN Normal" panose="020B0400000000000000" charset="-122"/>
                <a:ea typeface="思源黑体 CN Normal" panose="020B0400000000000000" charset="-122"/>
              </a:rPr>
              <a:t>完整的超导量子芯片制备产线</a:t>
            </a:r>
            <a:r>
              <a:rPr lang="zh-CN" altLang="en-US" dirty="0">
                <a:solidFill>
                  <a:schemeClr val="bg1"/>
                </a:solidFill>
                <a:latin typeface="思源黑体 CN Normal" panose="020B0400000000000000" charset="-122"/>
                <a:ea typeface="思源黑体 CN Normal" panose="020B0400000000000000" charset="-122"/>
              </a:rPr>
              <a:t>；</a:t>
            </a:r>
            <a:endParaRPr dirty="0">
              <a:solidFill>
                <a:schemeClr val="bg1"/>
              </a:solidFill>
              <a:latin typeface="思源黑体 CN Normal" panose="020B0400000000000000" charset="-122"/>
              <a:ea typeface="思源黑体 CN Normal" panose="020B0400000000000000" charset="-122"/>
            </a:endParaRPr>
          </a:p>
          <a:p>
            <a:pPr marL="285750" indent="-285750">
              <a:lnSpc>
                <a:spcPct val="150000"/>
              </a:lnSpc>
              <a:spcBef>
                <a:spcPts val="0"/>
              </a:spcBef>
              <a:spcAft>
                <a:spcPts val="0"/>
              </a:spcAft>
              <a:buFont typeface="Wingdings" panose="05000000000000000000" charset="0"/>
              <a:buChar char="p"/>
            </a:pPr>
            <a:r>
              <a:rPr lang="zh-CN" altLang="en-US" dirty="0">
                <a:solidFill>
                  <a:schemeClr val="bg1"/>
                </a:solidFill>
                <a:latin typeface="思源黑体 CN Normal" panose="020B0400000000000000" charset="-122"/>
                <a:ea typeface="思源黑体 CN Normal" panose="020B0400000000000000" charset="-122"/>
                <a:sym typeface="+mn-ea"/>
              </a:rPr>
              <a:t>自主建设</a:t>
            </a:r>
            <a:r>
              <a:rPr lang="en-US" altLang="zh-CN" b="1" kern="0" noProof="0" dirty="0">
                <a:ln w="18415" cmpd="sng">
                  <a:noFill/>
                  <a:prstDash val="solid"/>
                </a:ln>
                <a:solidFill>
                  <a:srgbClr val="3883FB"/>
                </a:solidFill>
                <a:effectLst/>
                <a:uLnTx/>
                <a:uFillTx/>
                <a:latin typeface="思源黑体 CN Medium" panose="020B0600000000000000" charset="-122"/>
                <a:ea typeface="思源黑体 CN Medium" panose="020B0600000000000000" charset="-122"/>
                <a:cs typeface="黑体" panose="02010609060101010101" pitchFamily="49" charset="-122"/>
              </a:rPr>
              <a:t>量子计算机组装测试实验室</a:t>
            </a:r>
            <a:r>
              <a:rPr lang="zh-CN" altLang="en-US" dirty="0">
                <a:solidFill>
                  <a:schemeClr val="bg1"/>
                </a:solidFill>
                <a:latin typeface="思源黑体 CN Normal" panose="020B0400000000000000" charset="-122"/>
                <a:ea typeface="思源黑体 CN Normal" panose="020B0400000000000000" charset="-122"/>
              </a:rPr>
              <a:t>，具备</a:t>
            </a:r>
            <a:r>
              <a:rPr dirty="0" err="1">
                <a:solidFill>
                  <a:schemeClr val="bg1"/>
                </a:solidFill>
                <a:latin typeface="思源黑体 CN Normal" panose="020B0400000000000000" charset="-122"/>
                <a:ea typeface="思源黑体 CN Normal" panose="020B0400000000000000" charset="-122"/>
              </a:rPr>
              <a:t>完备的量子芯片测控环境和设备</a:t>
            </a:r>
            <a:r>
              <a:rPr dirty="0">
                <a:solidFill>
                  <a:schemeClr val="bg1"/>
                </a:solidFill>
                <a:latin typeface="思源黑体 CN Normal" panose="020B0400000000000000" charset="-122"/>
                <a:ea typeface="思源黑体 CN Normal" panose="020B0400000000000000" charset="-122"/>
                <a:cs typeface="思源黑体 CN Normal" panose="020B0400000000000000" charset="-122"/>
              </a:rPr>
              <a:t>。</a:t>
            </a:r>
          </a:p>
        </p:txBody>
      </p:sp>
      <p:pic>
        <p:nvPicPr>
          <p:cNvPr id="100" name="图片 99"/>
          <p:cNvPicPr/>
          <p:nvPr>
            <p:custDataLst>
              <p:tags r:id="rId1"/>
            </p:custDataLst>
          </p:nvPr>
        </p:nvPicPr>
        <p:blipFill>
          <a:blip r:embed="rId20"/>
          <a:stretch>
            <a:fillRect/>
          </a:stretch>
        </p:blipFill>
        <p:spPr>
          <a:xfrm>
            <a:off x="4845050" y="4824730"/>
            <a:ext cx="3102610" cy="1717040"/>
          </a:xfrm>
          <a:prstGeom prst="rect">
            <a:avLst/>
          </a:prstGeom>
          <a:noFill/>
          <a:ln w="9525">
            <a:noFill/>
          </a:ln>
          <a:effectLst>
            <a:outerShdw blurRad="50800" dist="38100" dir="18900000" sx="98000" sy="98000" algn="bl" rotWithShape="0">
              <a:schemeClr val="bg2">
                <a:lumMod val="90000"/>
                <a:alpha val="40000"/>
              </a:schemeClr>
            </a:outerShdw>
          </a:effectLst>
        </p:spPr>
      </p:pic>
      <p:pic>
        <p:nvPicPr>
          <p:cNvPr id="13" name="图片 12"/>
          <p:cNvPicPr/>
          <p:nvPr>
            <p:custDataLst>
              <p:tags r:id="rId2"/>
            </p:custDataLst>
          </p:nvPr>
        </p:nvPicPr>
        <p:blipFill>
          <a:blip r:embed="rId21"/>
          <a:stretch>
            <a:fillRect/>
          </a:stretch>
        </p:blipFill>
        <p:spPr>
          <a:xfrm>
            <a:off x="11061700" y="2536190"/>
            <a:ext cx="875030" cy="876300"/>
          </a:xfrm>
          <a:prstGeom prst="rect">
            <a:avLst/>
          </a:prstGeom>
          <a:noFill/>
          <a:ln w="9525">
            <a:noFill/>
          </a:ln>
          <a:effectLst>
            <a:outerShdw blurRad="152400" dist="63500" dir="13500000" algn="br" rotWithShape="0">
              <a:schemeClr val="accent3">
                <a:alpha val="40000"/>
              </a:schemeClr>
            </a:outerShdw>
          </a:effectLst>
        </p:spPr>
      </p:pic>
      <p:pic>
        <p:nvPicPr>
          <p:cNvPr id="14" name="图片 13"/>
          <p:cNvPicPr>
            <a:picLocks noChangeAspect="1"/>
          </p:cNvPicPr>
          <p:nvPr>
            <p:custDataLst>
              <p:tags r:id="rId3"/>
            </p:custDataLst>
          </p:nvPr>
        </p:nvPicPr>
        <p:blipFill>
          <a:blip r:embed="rId22" cstate="print">
            <a:extLst>
              <a:ext uri="{28A0092B-C50C-407E-A947-70E740481C1C}">
                <a14:useLocalDpi xmlns:a14="http://schemas.microsoft.com/office/drawing/2010/main" val="0"/>
              </a:ext>
            </a:extLst>
          </a:blip>
          <a:stretch>
            <a:fillRect/>
          </a:stretch>
        </p:blipFill>
        <p:spPr>
          <a:xfrm>
            <a:off x="10335895" y="2606675"/>
            <a:ext cx="713105" cy="713105"/>
          </a:xfrm>
          <a:prstGeom prst="rect">
            <a:avLst/>
          </a:prstGeom>
          <a:effectLst>
            <a:outerShdw blurRad="139700" dist="76200" dir="18900000" algn="bl" rotWithShape="0">
              <a:schemeClr val="accent3">
                <a:alpha val="40000"/>
              </a:schemeClr>
            </a:outerShdw>
          </a:effectLst>
        </p:spPr>
      </p:pic>
      <p:pic>
        <p:nvPicPr>
          <p:cNvPr id="3" name="图片 2"/>
          <p:cNvPicPr>
            <a:picLocks noChangeAspect="1"/>
          </p:cNvPicPr>
          <p:nvPr>
            <p:custDataLst>
              <p:tags r:id="rId4"/>
            </p:custDataLst>
          </p:nvPr>
        </p:nvPicPr>
        <p:blipFill>
          <a:blip r:embed="rId23"/>
          <a:srcRect l="17999" t="5547" r="21404" b="7627"/>
          <a:stretch>
            <a:fillRect/>
          </a:stretch>
        </p:blipFill>
        <p:spPr>
          <a:xfrm>
            <a:off x="143510" y="2073910"/>
            <a:ext cx="2372995" cy="2385695"/>
          </a:xfrm>
          <a:prstGeom prst="rect">
            <a:avLst/>
          </a:prstGeom>
          <a:effectLst>
            <a:glow rad="63500">
              <a:schemeClr val="accent3">
                <a:satMod val="175000"/>
                <a:alpha val="17000"/>
              </a:schemeClr>
            </a:glow>
          </a:effectLst>
        </p:spPr>
      </p:pic>
      <p:pic>
        <p:nvPicPr>
          <p:cNvPr id="6" name="图片 5"/>
          <p:cNvPicPr>
            <a:picLocks noChangeAspect="1"/>
          </p:cNvPicPr>
          <p:nvPr>
            <p:custDataLst>
              <p:tags r:id="rId5"/>
            </p:custDataLst>
          </p:nvPr>
        </p:nvPicPr>
        <p:blipFill>
          <a:blip r:embed="rId24"/>
          <a:srcRect l="22012" t="15580" r="26442" b="10649"/>
          <a:stretch>
            <a:fillRect/>
          </a:stretch>
        </p:blipFill>
        <p:spPr>
          <a:xfrm>
            <a:off x="143510" y="4370705"/>
            <a:ext cx="2313305" cy="2393315"/>
          </a:xfrm>
          <a:prstGeom prst="rect">
            <a:avLst/>
          </a:prstGeom>
          <a:effectLst>
            <a:glow rad="63500">
              <a:schemeClr val="accent3">
                <a:satMod val="175000"/>
                <a:alpha val="27000"/>
              </a:schemeClr>
            </a:glow>
          </a:effectLst>
        </p:spPr>
      </p:pic>
      <p:pic>
        <p:nvPicPr>
          <p:cNvPr id="103" name="图片 102"/>
          <p:cNvPicPr/>
          <p:nvPr>
            <p:custDataLst>
              <p:tags r:id="rId6"/>
            </p:custDataLst>
          </p:nvPr>
        </p:nvPicPr>
        <p:blipFill>
          <a:blip r:embed="rId25"/>
          <a:stretch>
            <a:fillRect/>
          </a:stretch>
        </p:blipFill>
        <p:spPr>
          <a:xfrm>
            <a:off x="8608695" y="2474595"/>
            <a:ext cx="1294765" cy="1715135"/>
          </a:xfrm>
          <a:prstGeom prst="rect">
            <a:avLst/>
          </a:prstGeom>
          <a:noFill/>
          <a:ln w="9525">
            <a:noFill/>
          </a:ln>
        </p:spPr>
      </p:pic>
      <p:pic>
        <p:nvPicPr>
          <p:cNvPr id="9" name="图片 8"/>
          <p:cNvPicPr/>
          <p:nvPr>
            <p:custDataLst>
              <p:tags r:id="rId7"/>
            </p:custDataLst>
          </p:nvPr>
        </p:nvPicPr>
        <p:blipFill>
          <a:blip r:embed="rId26"/>
          <a:srcRect b="65000"/>
          <a:stretch>
            <a:fillRect/>
          </a:stretch>
        </p:blipFill>
        <p:spPr>
          <a:xfrm>
            <a:off x="2262505" y="4758690"/>
            <a:ext cx="2345690" cy="1664335"/>
          </a:xfrm>
          <a:prstGeom prst="rect">
            <a:avLst/>
          </a:prstGeom>
          <a:noFill/>
          <a:ln w="9525">
            <a:noFill/>
          </a:ln>
        </p:spPr>
      </p:pic>
      <p:pic>
        <p:nvPicPr>
          <p:cNvPr id="12" name="图片 11"/>
          <p:cNvPicPr>
            <a:picLocks noChangeAspect="1"/>
          </p:cNvPicPr>
          <p:nvPr>
            <p:custDataLst>
              <p:tags r:id="rId8"/>
            </p:custDataLst>
          </p:nvPr>
        </p:nvPicPr>
        <p:blipFill>
          <a:blip r:embed="rId27"/>
          <a:srcRect r="1570" b="26102"/>
          <a:stretch>
            <a:fillRect/>
          </a:stretch>
        </p:blipFill>
        <p:spPr>
          <a:xfrm>
            <a:off x="2261870" y="2428240"/>
            <a:ext cx="2306955" cy="1761490"/>
          </a:xfrm>
          <a:prstGeom prst="rect">
            <a:avLst/>
          </a:prstGeom>
          <a:effectLst/>
        </p:spPr>
      </p:pic>
      <p:sp>
        <p:nvSpPr>
          <p:cNvPr id="33" name="文本框 32"/>
          <p:cNvSpPr txBox="1"/>
          <p:nvPr>
            <p:custDataLst>
              <p:tags r:id="rId9"/>
            </p:custDataLst>
          </p:nvPr>
        </p:nvSpPr>
        <p:spPr>
          <a:xfrm>
            <a:off x="1132840" y="4189730"/>
            <a:ext cx="2790825" cy="337185"/>
          </a:xfrm>
          <a:prstGeom prst="rect">
            <a:avLst/>
          </a:prstGeom>
          <a:noFill/>
        </p:spPr>
        <p:txBody>
          <a:bodyPr wrap="square" rtlCol="0" anchor="t">
            <a:spAutoFit/>
          </a:bodyPr>
          <a:lstStyle/>
          <a:p>
            <a:pPr marR="0" algn="ctr" defTabSz="914400" fontAlgn="auto">
              <a:lnSpc>
                <a:spcPct val="100000"/>
              </a:lnSpc>
              <a:spcBef>
                <a:spcPts val="0"/>
              </a:spcBef>
              <a:spcAft>
                <a:spcPts val="0"/>
              </a:spcAft>
              <a:buClrTx/>
              <a:buSzTx/>
              <a:buFontTx/>
              <a:defRPr/>
            </a:pPr>
            <a:r>
              <a:rPr lang="en-US" altLang="zh-CN" sz="1400" kern="0" noProof="0" dirty="0">
                <a:ln w="18415" cmpd="sng">
                  <a:noFill/>
                  <a:prstDash val="solid"/>
                </a:ln>
                <a:solidFill>
                  <a:schemeClr val="bg1">
                    <a:lumMod val="95000"/>
                  </a:schemeClr>
                </a:solidFill>
                <a:effectLst/>
                <a:uLnTx/>
                <a:uFillTx/>
                <a:latin typeface="黑体" panose="02010609060101010101" pitchFamily="49" charset="-122"/>
                <a:ea typeface="黑体" panose="02010609060101010101" pitchFamily="49" charset="-122"/>
                <a:cs typeface="黑体" panose="02010609060101010101" pitchFamily="49" charset="-122"/>
                <a:sym typeface="+mn-lt"/>
              </a:rPr>
              <a:t>“</a:t>
            </a:r>
            <a:r>
              <a:rPr lang="zh-CN" altLang="en-US" sz="1400" kern="0" noProof="0" dirty="0">
                <a:ln w="18415" cmpd="sng">
                  <a:noFill/>
                  <a:prstDash val="solid"/>
                </a:ln>
                <a:solidFill>
                  <a:schemeClr val="bg1">
                    <a:lumMod val="95000"/>
                  </a:schemeClr>
                </a:solidFill>
                <a:effectLst/>
                <a:uLnTx/>
                <a:uFillTx/>
                <a:latin typeface="黑体" panose="02010609060101010101" pitchFamily="49" charset="-122"/>
                <a:ea typeface="黑体" panose="02010609060101010101" pitchFamily="49" charset="-122"/>
                <a:cs typeface="黑体" panose="02010609060101010101" pitchFamily="49" charset="-122"/>
                <a:sym typeface="+mn-lt"/>
              </a:rPr>
              <a:t>火眼金睛</a:t>
            </a:r>
            <a:r>
              <a:rPr lang="en-US" altLang="zh-CN" sz="1400" kern="0" noProof="0" dirty="0">
                <a:ln w="18415" cmpd="sng">
                  <a:noFill/>
                  <a:prstDash val="solid"/>
                </a:ln>
                <a:solidFill>
                  <a:schemeClr val="bg1">
                    <a:lumMod val="95000"/>
                  </a:schemeClr>
                </a:solidFill>
                <a:effectLst/>
                <a:uLnTx/>
                <a:uFillTx/>
                <a:latin typeface="黑体" panose="02010609060101010101" pitchFamily="49" charset="-122"/>
                <a:ea typeface="黑体" panose="02010609060101010101" pitchFamily="49" charset="-122"/>
                <a:cs typeface="黑体" panose="02010609060101010101" pitchFamily="49" charset="-122"/>
                <a:sym typeface="+mn-lt"/>
              </a:rPr>
              <a:t>”——</a:t>
            </a:r>
            <a:r>
              <a:rPr lang="zh-CN" altLang="en-US" sz="1600" b="1" dirty="0">
                <a:solidFill>
                  <a:schemeClr val="accent5"/>
                </a:solidFill>
                <a:latin typeface="思源黑体 CN Medium" panose="020B0600000000000000" charset="-122"/>
                <a:ea typeface="思源黑体 CN Medium" panose="020B0600000000000000" charset="-122"/>
                <a:cs typeface="思源黑体 CN Medium" panose="020B0600000000000000" charset="-122"/>
                <a:sym typeface="+mn-lt"/>
              </a:rPr>
              <a:t>无损探针仪</a:t>
            </a:r>
          </a:p>
        </p:txBody>
      </p:sp>
      <p:sp>
        <p:nvSpPr>
          <p:cNvPr id="2" name="文本框 1"/>
          <p:cNvSpPr txBox="1"/>
          <p:nvPr>
            <p:custDataLst>
              <p:tags r:id="rId10"/>
            </p:custDataLst>
          </p:nvPr>
        </p:nvSpPr>
        <p:spPr>
          <a:xfrm>
            <a:off x="351155" y="6493510"/>
            <a:ext cx="4352290" cy="337185"/>
          </a:xfrm>
          <a:prstGeom prst="rect">
            <a:avLst/>
          </a:prstGeom>
          <a:noFill/>
        </p:spPr>
        <p:txBody>
          <a:bodyPr wrap="square" rtlCol="0" anchor="t">
            <a:spAutoFit/>
          </a:bodyPr>
          <a:lstStyle/>
          <a:p>
            <a:pPr marR="0" algn="ctr" defTabSz="914400" fontAlgn="auto">
              <a:lnSpc>
                <a:spcPct val="100000"/>
              </a:lnSpc>
              <a:spcBef>
                <a:spcPts val="0"/>
              </a:spcBef>
              <a:spcAft>
                <a:spcPts val="0"/>
              </a:spcAft>
              <a:buClrTx/>
              <a:buSzTx/>
              <a:buFontTx/>
              <a:defRPr/>
            </a:pPr>
            <a:r>
              <a:rPr lang="en-US" altLang="zh-CN" sz="1400" kern="0" noProof="0" dirty="0">
                <a:ln w="18415" cmpd="sng">
                  <a:noFill/>
                  <a:prstDash val="solid"/>
                </a:ln>
                <a:solidFill>
                  <a:schemeClr val="tx1"/>
                </a:solidFill>
                <a:effectLst/>
                <a:uLnTx/>
                <a:uFillTx/>
                <a:latin typeface="思源黑体 CN Normal" panose="020B0400000000000000" charset="-122"/>
                <a:ea typeface="思源黑体 CN Normal" panose="020B0400000000000000" charset="-122"/>
                <a:cs typeface="思源黑体 CN Normal" panose="020B0400000000000000" charset="-122"/>
                <a:sym typeface="+mn-lt"/>
              </a:rPr>
              <a:t>“</a:t>
            </a:r>
            <a:r>
              <a:rPr lang="zh-CN" altLang="en-US" sz="1400" kern="0" noProof="0" dirty="0">
                <a:ln w="18415" cmpd="sng">
                  <a:noFill/>
                  <a:prstDash val="solid"/>
                </a:ln>
                <a:solidFill>
                  <a:schemeClr val="tx1"/>
                </a:solidFill>
                <a:effectLst/>
                <a:uLnTx/>
                <a:uFillTx/>
                <a:latin typeface="思源黑体 CN Normal" panose="020B0400000000000000" charset="-122"/>
                <a:ea typeface="思源黑体 CN Normal" panose="020B0400000000000000" charset="-122"/>
                <a:cs typeface="思源黑体 CN Normal" panose="020B0400000000000000" charset="-122"/>
                <a:sym typeface="+mn-lt"/>
              </a:rPr>
              <a:t>激光手术刀</a:t>
            </a:r>
            <a:r>
              <a:rPr lang="en-US" altLang="zh-CN" sz="1400" kern="0" noProof="0" dirty="0">
                <a:ln w="18415" cmpd="sng">
                  <a:noFill/>
                  <a:prstDash val="solid"/>
                </a:ln>
                <a:solidFill>
                  <a:schemeClr val="tx1"/>
                </a:solidFill>
                <a:effectLst/>
                <a:uLnTx/>
                <a:uFillTx/>
                <a:latin typeface="思源黑体 CN Normal" panose="020B0400000000000000" charset="-122"/>
                <a:ea typeface="思源黑体 CN Normal" panose="020B0400000000000000" charset="-122"/>
                <a:cs typeface="思源黑体 CN Normal" panose="020B0400000000000000" charset="-122"/>
                <a:sym typeface="+mn-lt"/>
              </a:rPr>
              <a:t>”</a:t>
            </a:r>
            <a:r>
              <a:rPr lang="en-US" altLang="zh-CN" sz="1400" kern="0" noProof="0" dirty="0">
                <a:ln w="18415" cmpd="sng">
                  <a:noFill/>
                  <a:prstDash val="solid"/>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sym typeface="+mn-lt"/>
              </a:rPr>
              <a:t>——</a:t>
            </a:r>
            <a:r>
              <a:rPr lang="zh-CN" altLang="en-US" sz="1600" b="1" dirty="0">
                <a:solidFill>
                  <a:schemeClr val="accent5"/>
                </a:solidFill>
                <a:latin typeface="思源黑体 CN Medium" panose="020B0600000000000000" charset="-122"/>
                <a:ea typeface="思源黑体 CN Medium" panose="020B0600000000000000" charset="-122"/>
                <a:cs typeface="思源黑体 CN Medium" panose="020B0600000000000000" charset="-122"/>
                <a:sym typeface="+mn-lt"/>
              </a:rPr>
              <a:t>激光退火仪</a:t>
            </a:r>
            <a:endParaRPr lang="zh-CN" altLang="en-US" sz="1600" kern="0" noProof="0" dirty="0">
              <a:ln w="18415" cmpd="sng">
                <a:noFill/>
                <a:prstDash val="solid"/>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sym typeface="+mn-lt"/>
            </a:endParaRPr>
          </a:p>
        </p:txBody>
      </p:sp>
      <p:sp>
        <p:nvSpPr>
          <p:cNvPr id="32" name="文本框 31"/>
          <p:cNvSpPr txBox="1"/>
          <p:nvPr>
            <p:custDataLst>
              <p:tags r:id="rId11"/>
            </p:custDataLst>
          </p:nvPr>
        </p:nvSpPr>
        <p:spPr>
          <a:xfrm>
            <a:off x="7947660" y="4189730"/>
            <a:ext cx="2616835" cy="553085"/>
          </a:xfrm>
          <a:prstGeom prst="rect">
            <a:avLst/>
          </a:prstGeom>
          <a:noFill/>
        </p:spPr>
        <p:txBody>
          <a:bodyPr wrap="square" rtlCol="0" anchor="t">
            <a:spAutoFit/>
          </a:bodyPr>
          <a:lstStyle/>
          <a:p>
            <a:pPr marL="0" marR="0" lvl="0" algn="ctr" defTabSz="914400" rtl="0" fontAlgn="auto">
              <a:lnSpc>
                <a:spcPct val="100000"/>
              </a:lnSpc>
              <a:spcBef>
                <a:spcPts val="0"/>
              </a:spcBef>
              <a:spcAft>
                <a:spcPts val="0"/>
              </a:spcAft>
              <a:buClrTx/>
              <a:buSzTx/>
              <a:buFontTx/>
              <a:buNone/>
              <a:defRPr/>
            </a:pPr>
            <a:r>
              <a:rPr lang="en-US" altLang="zh-CN" sz="14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100+bit</a:t>
            </a:r>
            <a:r>
              <a:rPr lang="zh-CN" altLang="en-US" sz="1400" kern="0" noProof="0" dirty="0">
                <a:ln w="18415" cmpd="sng">
                  <a:noFill/>
                  <a:prstDash val="solid"/>
                </a:ln>
                <a:solidFill>
                  <a:schemeClr val="bg1"/>
                </a:solidFill>
                <a:effectLst/>
                <a:uLnTx/>
                <a:uFillTx/>
                <a:latin typeface="思源黑体 CN Normal" panose="020B0400000000000000" charset="-122"/>
                <a:ea typeface="思源黑体 CN Normal" panose="020B0400000000000000" charset="-122"/>
                <a:cs typeface="思源黑体 CN Normal" panose="020B0400000000000000" charset="-122"/>
                <a:sym typeface="+mn-lt"/>
              </a:rPr>
              <a:t>量子计算机测控系统</a:t>
            </a:r>
            <a:endParaRPr lang="zh-CN" altLang="en-US" sz="1600" kern="0" noProof="0" dirty="0">
              <a:ln w="18415" cmpd="sng">
                <a:noFill/>
                <a:prstDash val="solid"/>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sym typeface="+mn-lt"/>
            </a:endParaRPr>
          </a:p>
          <a:p>
            <a:pPr marL="0" marR="0" lvl="0" algn="ctr" defTabSz="914400" rtl="0" fontAlgn="auto">
              <a:lnSpc>
                <a:spcPct val="100000"/>
              </a:lnSpc>
              <a:spcBef>
                <a:spcPts val="0"/>
              </a:spcBef>
              <a:spcAft>
                <a:spcPts val="0"/>
              </a:spcAft>
              <a:buClrTx/>
              <a:buSzTx/>
              <a:buFontTx/>
              <a:buNone/>
              <a:defRPr/>
            </a:pPr>
            <a:r>
              <a:rPr lang="zh-CN" altLang="en-US" sz="1600" b="1" dirty="0">
                <a:solidFill>
                  <a:schemeClr val="accent5"/>
                </a:solidFill>
                <a:latin typeface="思源黑体 CN Medium" panose="020B0600000000000000" charset="-122"/>
                <a:ea typeface="思源黑体 CN Medium" panose="020B0600000000000000" charset="-122"/>
                <a:cs typeface="思源黑体 CN Medium" panose="020B0600000000000000" charset="-122"/>
                <a:sym typeface="+mn-lt"/>
              </a:rPr>
              <a:t>本源天机</a:t>
            </a:r>
            <a:endParaRPr lang="zh-CN" altLang="en-US" sz="1600" kern="0" noProof="0" dirty="0">
              <a:ln w="18415" cmpd="sng">
                <a:noFill/>
                <a:prstDash val="solid"/>
              </a:ln>
              <a:solidFill>
                <a:srgbClr val="3883FB"/>
              </a:solidFill>
              <a:effectLst/>
              <a:uLnTx/>
              <a:uFillTx/>
              <a:latin typeface="黑体" panose="02010609060101010101" pitchFamily="49" charset="-122"/>
              <a:ea typeface="黑体" panose="02010609060101010101" pitchFamily="49" charset="-122"/>
              <a:cs typeface="黑体" panose="02010609060101010101" pitchFamily="49" charset="-122"/>
              <a:sym typeface="+mn-lt"/>
            </a:endParaRPr>
          </a:p>
        </p:txBody>
      </p:sp>
      <p:pic>
        <p:nvPicPr>
          <p:cNvPr id="4" name="图片 3" descr="图片包含 徽标&#10;&#10;描述已自动生成"/>
          <p:cNvPicPr>
            <a:picLocks noChangeAspect="1"/>
          </p:cNvPicPr>
          <p:nvPr>
            <p:custDataLst>
              <p:tags r:id="rId12"/>
            </p:custDataLst>
          </p:nvPr>
        </p:nvPicPr>
        <p:blipFill>
          <a:blip r:embed="rId28" cstate="print">
            <a:extLst>
              <a:ext uri="{28A0092B-C50C-407E-A947-70E740481C1C}">
                <a14:useLocalDpi xmlns:a14="http://schemas.microsoft.com/office/drawing/2010/main" val="0"/>
              </a:ext>
            </a:extLst>
          </a:blip>
          <a:stretch>
            <a:fillRect/>
          </a:stretch>
        </p:blipFill>
        <p:spPr>
          <a:xfrm>
            <a:off x="10335895" y="3465830"/>
            <a:ext cx="800735" cy="608965"/>
          </a:xfrm>
          <a:prstGeom prst="rect">
            <a:avLst/>
          </a:prstGeom>
          <a:ln>
            <a:noFill/>
          </a:ln>
          <a:effectLst/>
        </p:spPr>
      </p:pic>
      <p:sp>
        <p:nvSpPr>
          <p:cNvPr id="5" name="文本框 4"/>
          <p:cNvSpPr txBox="1"/>
          <p:nvPr>
            <p:custDataLst>
              <p:tags r:id="rId13"/>
            </p:custDataLst>
          </p:nvPr>
        </p:nvSpPr>
        <p:spPr>
          <a:xfrm>
            <a:off x="10224770" y="4178300"/>
            <a:ext cx="2091690" cy="553085"/>
          </a:xfrm>
          <a:prstGeom prst="rect">
            <a:avLst/>
          </a:prstGeom>
          <a:noFill/>
        </p:spPr>
        <p:txBody>
          <a:bodyPr wrap="square" rtlCol="0" anchor="t">
            <a:spAutoFit/>
          </a:bodyPr>
          <a:lstStyle/>
          <a:p>
            <a:pPr marR="0" algn="ctr" defTabSz="914400" fontAlgn="auto">
              <a:lnSpc>
                <a:spcPct val="100000"/>
              </a:lnSpc>
              <a:spcBef>
                <a:spcPts val="0"/>
              </a:spcBef>
              <a:spcAft>
                <a:spcPts val="0"/>
              </a:spcAft>
              <a:buClrTx/>
              <a:buSzTx/>
              <a:buFontTx/>
              <a:defRPr/>
            </a:pPr>
            <a:r>
              <a:rPr lang="zh-CN" altLang="en-US" sz="1400" dirty="0">
                <a:solidFill>
                  <a:schemeClr val="bg1"/>
                </a:solidFill>
                <a:latin typeface="思源黑体 CN Normal" panose="020B0400000000000000" charset="-122"/>
                <a:ea typeface="思源黑体 CN Normal" panose="020B0400000000000000" charset="-122"/>
                <a:cs typeface="黑体" panose="02010609060101010101" pitchFamily="49" charset="-122"/>
                <a:sym typeface="+mn-lt"/>
              </a:rPr>
              <a:t>超导、半导体</a:t>
            </a:r>
          </a:p>
          <a:p>
            <a:pPr marR="0" algn="ctr" defTabSz="914400" fontAlgn="auto">
              <a:lnSpc>
                <a:spcPct val="100000"/>
              </a:lnSpc>
              <a:spcBef>
                <a:spcPts val="0"/>
              </a:spcBef>
              <a:spcAft>
                <a:spcPts val="0"/>
              </a:spcAft>
              <a:buClrTx/>
              <a:buSzTx/>
              <a:buFontTx/>
              <a:defRPr/>
            </a:pPr>
            <a:r>
              <a:rPr lang="zh-CN" altLang="en-US" sz="1600" b="1" dirty="0">
                <a:solidFill>
                  <a:schemeClr val="accent5"/>
                </a:solidFill>
                <a:latin typeface="思源黑体 CN Medium" panose="020B0600000000000000" charset="-122"/>
                <a:ea typeface="思源黑体 CN Medium" panose="020B0600000000000000" charset="-122"/>
                <a:cs typeface="思源黑体 CN Medium" panose="020B0600000000000000" charset="-122"/>
                <a:sym typeface="+mn-lt"/>
              </a:rPr>
              <a:t>量子芯片</a:t>
            </a:r>
          </a:p>
        </p:txBody>
      </p:sp>
      <p:pic>
        <p:nvPicPr>
          <p:cNvPr id="7" name="图片 6" descr="24比特超导量子芯片"/>
          <p:cNvPicPr>
            <a:picLocks noChangeAspect="1"/>
          </p:cNvPicPr>
          <p:nvPr>
            <p:custDataLst>
              <p:tags r:id="rId14"/>
            </p:custDataLst>
          </p:nvPr>
        </p:nvPicPr>
        <p:blipFill>
          <a:blip r:embed="rId29"/>
          <a:srcRect l="6781" t="7657" r="9078"/>
          <a:stretch>
            <a:fillRect/>
          </a:stretch>
        </p:blipFill>
        <p:spPr>
          <a:xfrm>
            <a:off x="11228070" y="3532505"/>
            <a:ext cx="708660" cy="542925"/>
          </a:xfrm>
          <a:prstGeom prst="rect">
            <a:avLst/>
          </a:prstGeom>
          <a:effectLst/>
        </p:spPr>
      </p:pic>
      <p:pic>
        <p:nvPicPr>
          <p:cNvPr id="10" name="图片 9"/>
          <p:cNvPicPr>
            <a:picLocks noChangeAspect="1"/>
          </p:cNvPicPr>
          <p:nvPr>
            <p:custDataLst>
              <p:tags r:id="rId15"/>
            </p:custDataLst>
          </p:nvPr>
        </p:nvPicPr>
        <p:blipFill>
          <a:blip r:embed="rId30"/>
          <a:srcRect t="19565" r="7337" b="9190"/>
          <a:stretch>
            <a:fillRect/>
          </a:stretch>
        </p:blipFill>
        <p:spPr>
          <a:xfrm>
            <a:off x="8742045" y="4823460"/>
            <a:ext cx="2936875" cy="1694180"/>
          </a:xfrm>
          <a:prstGeom prst="rect">
            <a:avLst/>
          </a:prstGeom>
          <a:effectLst/>
        </p:spPr>
      </p:pic>
      <p:pic>
        <p:nvPicPr>
          <p:cNvPr id="332" name="图片 331" descr="悟源内部结构"/>
          <p:cNvPicPr>
            <a:picLocks noChangeAspect="1"/>
          </p:cNvPicPr>
          <p:nvPr>
            <p:custDataLst>
              <p:tags r:id="rId16"/>
            </p:custDataLst>
          </p:nvPr>
        </p:nvPicPr>
        <p:blipFill>
          <a:blip r:embed="rId31"/>
          <a:stretch>
            <a:fillRect/>
          </a:stretch>
        </p:blipFill>
        <p:spPr>
          <a:xfrm>
            <a:off x="4845050" y="2703830"/>
            <a:ext cx="3102610" cy="1749425"/>
          </a:xfrm>
          <a:prstGeom prst="rect">
            <a:avLst/>
          </a:prstGeom>
          <a:effectLst/>
        </p:spPr>
      </p:pic>
      <p:sp>
        <p:nvSpPr>
          <p:cNvPr id="23" name="文本框 22"/>
          <p:cNvSpPr txBox="1"/>
          <p:nvPr>
            <p:custDataLst>
              <p:tags r:id="rId17"/>
            </p:custDataLst>
          </p:nvPr>
        </p:nvSpPr>
        <p:spPr>
          <a:xfrm>
            <a:off x="486410" y="481965"/>
            <a:ext cx="3163570" cy="583565"/>
          </a:xfrm>
          <a:prstGeom prst="rect">
            <a:avLst/>
          </a:prstGeom>
          <a:noFill/>
        </p:spPr>
        <p:txBody>
          <a:bodyPr wrap="square" rtlCol="0">
            <a:spAutoFit/>
          </a:bodyPr>
          <a:lstStyle/>
          <a:p>
            <a:pPr algn="l"/>
            <a:r>
              <a:rPr lang="zh-CN" sz="3200" dirty="0" err="1">
                <a:solidFill>
                  <a:srgbClr val="00E8F4"/>
                </a:solidFill>
                <a:latin typeface="思源黑体 CN Bold" panose="020B0800000000000000" charset="-122"/>
                <a:ea typeface="思源黑体 CN Bold" panose="020B0800000000000000" charset="-122"/>
                <a:sym typeface="+mn-ea"/>
              </a:rPr>
              <a:t>量子芯片生产线</a:t>
            </a:r>
          </a:p>
        </p:txBody>
      </p:sp>
      <p:pic>
        <p:nvPicPr>
          <p:cNvPr id="36" name="图片 35" descr="白LOGO(横版)"/>
          <p:cNvPicPr>
            <a:picLocks noChangeAspect="1"/>
          </p:cNvPicPr>
          <p:nvPr>
            <p:custDataLst>
              <p:tags r:id="rId18"/>
            </p:custDataLst>
          </p:nvPr>
        </p:nvPicPr>
        <p:blipFill>
          <a:blip r:embed="rId32"/>
          <a:stretch>
            <a:fillRect/>
          </a:stretch>
        </p:blipFill>
        <p:spPr>
          <a:xfrm>
            <a:off x="10158730" y="801370"/>
            <a:ext cx="1315085" cy="374650"/>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19" name="椭圆 1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20" name="椭圆 1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sp>
        <p:nvSpPr>
          <p:cNvPr id="8" name="矩形 7"/>
          <p:cNvSpPr/>
          <p:nvPr/>
        </p:nvSpPr>
        <p:spPr>
          <a:xfrm>
            <a:off x="1225550" y="2286000"/>
            <a:ext cx="10360025" cy="4093845"/>
          </a:xfrm>
          <a:prstGeom prst="rect">
            <a:avLst/>
          </a:prstGeom>
          <a:gradFill>
            <a:gsLst>
              <a:gs pos="32000">
                <a:srgbClr val="008CC8">
                  <a:alpha val="0"/>
                </a:srgbClr>
              </a:gs>
              <a:gs pos="100000">
                <a:srgbClr val="00FFF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cs typeface="+mn-ea"/>
              <a:sym typeface="+mn-lt"/>
            </a:endParaRPr>
          </a:p>
        </p:txBody>
      </p:sp>
      <p:pic>
        <p:nvPicPr>
          <p:cNvPr id="6" name="图片 5" descr="未标题-22221_画板 1"/>
          <p:cNvPicPr>
            <a:picLocks noChangeAspect="1"/>
          </p:cNvPicPr>
          <p:nvPr/>
        </p:nvPicPr>
        <p:blipFill>
          <a:blip r:embed="rId5"/>
          <a:stretch>
            <a:fillRect/>
          </a:stretch>
        </p:blipFill>
        <p:spPr>
          <a:xfrm>
            <a:off x="596900" y="1454150"/>
            <a:ext cx="10988675" cy="4291965"/>
          </a:xfrm>
          <a:prstGeom prst="rect">
            <a:avLst/>
          </a:prstGeom>
          <a:ln>
            <a:solidFill>
              <a:srgbClr val="00E8F4"/>
            </a:solidFill>
          </a:ln>
        </p:spPr>
      </p:pic>
      <p:pic>
        <p:nvPicPr>
          <p:cNvPr id="2" name="图片 1" descr="白LOGO(横版)"/>
          <p:cNvPicPr>
            <a:picLocks noChangeAspect="1"/>
          </p:cNvPicPr>
          <p:nvPr/>
        </p:nvPicPr>
        <p:blipFill>
          <a:blip r:embed="rId6"/>
          <a:stretch>
            <a:fillRect/>
          </a:stretch>
        </p:blipFill>
        <p:spPr>
          <a:xfrm>
            <a:off x="10158730" y="801370"/>
            <a:ext cx="1315085" cy="374650"/>
          </a:xfrm>
          <a:prstGeom prst="rect">
            <a:avLst/>
          </a:prstGeom>
        </p:spPr>
      </p:pic>
      <p:sp>
        <p:nvSpPr>
          <p:cNvPr id="3" name="文本框 2"/>
          <p:cNvSpPr txBox="1"/>
          <p:nvPr>
            <p:custDataLst>
              <p:tags r:id="rId2"/>
            </p:custDataLst>
          </p:nvPr>
        </p:nvSpPr>
        <p:spPr>
          <a:xfrm>
            <a:off x="486410" y="481965"/>
            <a:ext cx="4452620" cy="583565"/>
          </a:xfrm>
          <a:prstGeom prst="rect">
            <a:avLst/>
          </a:prstGeom>
          <a:noFill/>
        </p:spPr>
        <p:txBody>
          <a:bodyPr wrap="square" rtlCol="0">
            <a:spAutoFit/>
          </a:bodyPr>
          <a:lstStyle/>
          <a:p>
            <a:pPr algn="l"/>
            <a:r>
              <a:rPr lang="zh-CN" sz="3200" dirty="0" err="1">
                <a:solidFill>
                  <a:srgbClr val="00E8F4"/>
                </a:solidFill>
                <a:latin typeface="思源黑体 CN Bold" panose="020B0800000000000000" charset="-122"/>
                <a:ea typeface="思源黑体 CN Bold" panose="020B0800000000000000" charset="-122"/>
                <a:sym typeface="+mn-ea"/>
              </a:rPr>
              <a:t>本源量子计算产业联盟</a:t>
            </a:r>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cstate="screen">
            <a:alphaModFix amt="49000"/>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a:xfrm>
            <a:off x="0" y="0"/>
            <a:ext cx="12192000" cy="6858000"/>
          </a:xfrm>
          <a:prstGeom prst="rect">
            <a:avLst/>
          </a:prstGeom>
        </p:spPr>
      </p:pic>
      <p:sp>
        <p:nvSpPr>
          <p:cNvPr id="5" name="文本框 4"/>
          <p:cNvSpPr txBox="1"/>
          <p:nvPr/>
        </p:nvSpPr>
        <p:spPr>
          <a:xfrm>
            <a:off x="2106930" y="2368550"/>
            <a:ext cx="7418070" cy="1861185"/>
          </a:xfrm>
          <a:prstGeom prst="rect">
            <a:avLst/>
          </a:prstGeom>
          <a:noFill/>
          <a:effectLst>
            <a:outerShdw blurRad="177800" dist="88900" dir="8100000" algn="tr" rotWithShape="0">
              <a:prstClr val="black">
                <a:alpha val="60000"/>
              </a:prstClr>
            </a:outerShdw>
          </a:effectLst>
        </p:spPr>
        <p:txBody>
          <a:bodyPr wrap="square" rtlCol="0">
            <a:spAutoFit/>
          </a:bodyPr>
          <a:lstStyle/>
          <a:p>
            <a:pPr lvl="1" algn="ctr">
              <a:lnSpc>
                <a:spcPct val="100000"/>
              </a:lnSpc>
              <a:spcBef>
                <a:spcPts val="0"/>
              </a:spcBef>
              <a:spcAft>
                <a:spcPts val="0"/>
              </a:spcAft>
            </a:pPr>
            <a:r>
              <a:rPr lang="en-US" sz="11500" b="1" dirty="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THANKS</a:t>
            </a:r>
          </a:p>
        </p:txBody>
      </p:sp>
      <p:pic>
        <p:nvPicPr>
          <p:cNvPr id="2" name="图片 1" descr="白LOGO(横版)"/>
          <p:cNvPicPr>
            <a:picLocks noChangeAspect="1"/>
          </p:cNvPicPr>
          <p:nvPr/>
        </p:nvPicPr>
        <p:blipFill>
          <a:blip r:embed="rId6"/>
          <a:stretch>
            <a:fillRect/>
          </a:stretch>
        </p:blipFill>
        <p:spPr>
          <a:xfrm>
            <a:off x="10158730" y="801370"/>
            <a:ext cx="1315085" cy="374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19" name="椭圆 1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20" name="椭圆 1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pic>
        <p:nvPicPr>
          <p:cNvPr id="3" name="图片 2" descr="白LOGO(横版)"/>
          <p:cNvPicPr>
            <a:picLocks noChangeAspect="1"/>
          </p:cNvPicPr>
          <p:nvPr/>
        </p:nvPicPr>
        <p:blipFill>
          <a:blip r:embed="rId5"/>
          <a:stretch>
            <a:fillRect/>
          </a:stretch>
        </p:blipFill>
        <p:spPr>
          <a:xfrm>
            <a:off x="10158730" y="801370"/>
            <a:ext cx="1315085" cy="374650"/>
          </a:xfrm>
          <a:prstGeom prst="rect">
            <a:avLst/>
          </a:prstGeom>
        </p:spPr>
      </p:pic>
      <p:sp>
        <p:nvSpPr>
          <p:cNvPr id="4" name="文本框 3"/>
          <p:cNvSpPr txBox="1"/>
          <p:nvPr>
            <p:custDataLst>
              <p:tags r:id="rId2"/>
            </p:custDataLst>
          </p:nvPr>
        </p:nvSpPr>
        <p:spPr>
          <a:xfrm>
            <a:off x="622935" y="569595"/>
            <a:ext cx="4723765" cy="583565"/>
          </a:xfrm>
          <a:prstGeom prst="rect">
            <a:avLst/>
          </a:prstGeom>
          <a:noFill/>
        </p:spPr>
        <p:txBody>
          <a:bodyPr wrap="square" rtlCol="0">
            <a:spAutoFit/>
          </a:bodyPr>
          <a:lstStyle/>
          <a:p>
            <a:pPr algn="l"/>
            <a:r>
              <a:rPr lang="zh-CN" sz="3200" dirty="0">
                <a:solidFill>
                  <a:srgbClr val="00E8F4"/>
                </a:solidFill>
                <a:latin typeface="思源黑体 CN Bold" panose="020B0800000000000000" charset="-122"/>
                <a:ea typeface="思源黑体 CN Bold" panose="020B0800000000000000" charset="-122"/>
                <a:sym typeface="+mn-ea"/>
              </a:rPr>
              <a:t>量子计算</a:t>
            </a:r>
            <a:r>
              <a:rPr lang="zh-CN" altLang="en-US" sz="3200" dirty="0">
                <a:solidFill>
                  <a:srgbClr val="00E8F4"/>
                </a:solidFill>
                <a:latin typeface="思源黑体 CN Bold" panose="020B0800000000000000" charset="-122"/>
                <a:ea typeface="思源黑体 CN Bold" panose="020B0800000000000000" charset="-122"/>
                <a:sym typeface="+mn-ea"/>
              </a:rPr>
              <a:t>的简要历程</a:t>
            </a:r>
            <a:endParaRPr lang="zh-CN" sz="3200" dirty="0">
              <a:solidFill>
                <a:srgbClr val="00E8F4"/>
              </a:solidFill>
              <a:latin typeface="思源黑体 CN Bold" panose="020B0800000000000000" charset="-122"/>
              <a:ea typeface="思源黑体 CN Bold" panose="020B0800000000000000" charset="-122"/>
              <a:sym typeface="+mn-ea"/>
            </a:endParaRPr>
          </a:p>
        </p:txBody>
      </p:sp>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3309" y="1307380"/>
            <a:ext cx="2110841" cy="2113936"/>
          </a:xfrm>
          <a:prstGeom prst="rect">
            <a:avLst/>
          </a:prstGeom>
        </p:spPr>
      </p:pic>
      <p:pic>
        <p:nvPicPr>
          <p:cNvPr id="31" name="图片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1340" y="4483512"/>
            <a:ext cx="2110862" cy="2110862"/>
          </a:xfrm>
          <a:prstGeom prst="rect">
            <a:avLst/>
          </a:prstGeom>
        </p:spPr>
      </p:pic>
      <p:sp>
        <p:nvSpPr>
          <p:cNvPr id="64" name="矩形 63"/>
          <p:cNvSpPr/>
          <p:nvPr/>
        </p:nvSpPr>
        <p:spPr>
          <a:xfrm>
            <a:off x="579416" y="1698543"/>
            <a:ext cx="8112299" cy="707886"/>
          </a:xfrm>
          <a:prstGeom prst="rect">
            <a:avLst/>
          </a:prstGeom>
        </p:spPr>
        <p:txBody>
          <a:bodyPr wrap="square">
            <a:spAutoFit/>
          </a:bodyPr>
          <a:lstStyle/>
          <a:p>
            <a:r>
              <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rPr>
              <a:t>在20世纪80年代，理论物理学家Richard Feynman提出用量子力学原理建立计算机的想法。</a:t>
            </a:r>
          </a:p>
        </p:txBody>
      </p:sp>
      <p:pic>
        <p:nvPicPr>
          <p:cNvPr id="2"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9235" y="2982250"/>
            <a:ext cx="2065582" cy="2002290"/>
          </a:xfrm>
          <a:prstGeom prst="rect">
            <a:avLst/>
          </a:prstGeom>
        </p:spPr>
      </p:pic>
      <p:sp>
        <p:nvSpPr>
          <p:cNvPr id="5" name="矩形 4"/>
          <p:cNvSpPr/>
          <p:nvPr/>
        </p:nvSpPr>
        <p:spPr>
          <a:xfrm>
            <a:off x="3266953" y="3738791"/>
            <a:ext cx="6096000" cy="646331"/>
          </a:xfrm>
          <a:prstGeom prst="rect">
            <a:avLst/>
          </a:prstGeom>
        </p:spPr>
        <p:txBody>
          <a:bodyPr>
            <a:spAutoFit/>
          </a:bodyPr>
          <a:lstStyle/>
          <a:p>
            <a:r>
              <a:rPr lang="zh-CN" altLang="en-US" dirty="0">
                <a:solidFill>
                  <a:schemeClr val="bg1"/>
                </a:solidFill>
                <a:latin typeface="思源黑体 CN Bold" panose="020B0800000000000000" charset="-122"/>
                <a:ea typeface="思源黑体 CN Bold" panose="020B0800000000000000" charset="-122"/>
                <a:cs typeface="思源黑体 CN Bold" panose="020B0800000000000000" charset="-122"/>
              </a:rPr>
              <a:t>1985年，英国物理学家David Deutsch提出了第一台量子计算机的设计方案。</a:t>
            </a:r>
            <a:endParaRPr lang="en-US" altLang="zh-CN" dirty="0">
              <a:solidFill>
                <a:schemeClr val="bg1"/>
              </a:solidFill>
              <a:latin typeface="思源黑体 CN Bold" panose="020B0800000000000000" charset="-122"/>
              <a:ea typeface="思源黑体 CN Bold" panose="020B0800000000000000" charset="-122"/>
              <a:cs typeface="思源黑体 CN Bold" panose="020B0800000000000000" charset="-122"/>
            </a:endParaRPr>
          </a:p>
        </p:txBody>
      </p:sp>
      <p:sp>
        <p:nvSpPr>
          <p:cNvPr id="6" name="矩形 5"/>
          <p:cNvSpPr/>
          <p:nvPr/>
        </p:nvSpPr>
        <p:spPr>
          <a:xfrm>
            <a:off x="465190" y="5330445"/>
            <a:ext cx="8010216" cy="646331"/>
          </a:xfrm>
          <a:prstGeom prst="rect">
            <a:avLst/>
          </a:prstGeom>
        </p:spPr>
        <p:txBody>
          <a:bodyPr wrap="square">
            <a:spAutoFit/>
          </a:bodyPr>
          <a:lstStyle/>
          <a:p>
            <a:r>
              <a:rPr lang="zh-CN" altLang="en-US" dirty="0">
                <a:solidFill>
                  <a:schemeClr val="bg1"/>
                </a:solidFill>
                <a:latin typeface="思源黑体 CN Bold" panose="020B0800000000000000" charset="-122"/>
                <a:ea typeface="思源黑体 CN Bold" panose="020B0800000000000000" charset="-122"/>
                <a:cs typeface="思源黑体 CN Bold" panose="020B0800000000000000" charset="-122"/>
              </a:rPr>
              <a:t>1994年，美国IBM实验室的Peter Shor提出了一种用量子计算机可以解决RSA加密算法中的方法，这被认为是量子计算机的第一个重大突破。</a:t>
            </a:r>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19" name="椭圆 1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20" name="椭圆 1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sp>
        <p:nvSpPr>
          <p:cNvPr id="29" name="矩形 28"/>
          <p:cNvSpPr/>
          <p:nvPr/>
        </p:nvSpPr>
        <p:spPr>
          <a:xfrm>
            <a:off x="9046068" y="3129860"/>
            <a:ext cx="2561822" cy="2429308"/>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100" b="1" kern="0">
              <a:solidFill>
                <a:prstClr val="black"/>
              </a:solidFill>
              <a:cs typeface="+mn-ea"/>
              <a:sym typeface="+mn-ea"/>
            </a:endParaRPr>
          </a:p>
        </p:txBody>
      </p:sp>
      <p:sp>
        <p:nvSpPr>
          <p:cNvPr id="24" name="矩形 23"/>
          <p:cNvSpPr/>
          <p:nvPr/>
        </p:nvSpPr>
        <p:spPr>
          <a:xfrm>
            <a:off x="4891030" y="3129861"/>
            <a:ext cx="2561822" cy="2429308"/>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100" b="1" kern="0">
              <a:solidFill>
                <a:prstClr val="black"/>
              </a:solidFill>
              <a:cs typeface="+mn-ea"/>
              <a:sym typeface="+mn-ea"/>
            </a:endParaRPr>
          </a:p>
        </p:txBody>
      </p:sp>
      <p:sp>
        <p:nvSpPr>
          <p:cNvPr id="2" name="文本框 1"/>
          <p:cNvSpPr txBox="1"/>
          <p:nvPr/>
        </p:nvSpPr>
        <p:spPr>
          <a:xfrm>
            <a:off x="5231389" y="3517360"/>
            <a:ext cx="1234200" cy="400110"/>
          </a:xfrm>
          <a:prstGeom prst="rect">
            <a:avLst/>
          </a:prstGeom>
          <a:noFill/>
        </p:spPr>
        <p:txBody>
          <a:bodyPr wrap="square" rtlCol="0">
            <a:spAutoFit/>
          </a:bodyPr>
          <a:lstStyle/>
          <a:p>
            <a:pPr algn="l">
              <a:lnSpc>
                <a:spcPct val="100000"/>
              </a:lnSpc>
              <a:spcBef>
                <a:spcPts val="0"/>
              </a:spcBef>
              <a:spcAft>
                <a:spcPts val="0"/>
              </a:spcAft>
            </a:pPr>
            <a:r>
              <a:rPr lang="zh-CN" altLang="en-US" sz="2000" noProof="0" dirty="0">
                <a:ln>
                  <a:noFill/>
                </a:ln>
                <a:solidFill>
                  <a:srgbClr val="00E8F4"/>
                </a:solidFill>
                <a:effectLst/>
                <a:uLnTx/>
                <a:uFillTx/>
                <a:latin typeface="思源黑体 CN Medium" panose="020B0600000000000000" charset="-122"/>
                <a:ea typeface="思源黑体 CN Medium" panose="020B0600000000000000" charset="-122"/>
                <a:sym typeface="+mn-ea"/>
              </a:rPr>
              <a:t>量子叠加</a:t>
            </a:r>
            <a:endParaRPr lang="en-US" altLang="zh-CN" sz="1600" dirty="0">
              <a:solidFill>
                <a:prstClr val="white"/>
              </a:solidFill>
            </a:endParaRPr>
          </a:p>
        </p:txBody>
      </p:sp>
      <p:sp>
        <p:nvSpPr>
          <p:cNvPr id="6" name="椭圆 5"/>
          <p:cNvSpPr/>
          <p:nvPr/>
        </p:nvSpPr>
        <p:spPr>
          <a:xfrm>
            <a:off x="5138043" y="3671665"/>
            <a:ext cx="82550" cy="82550"/>
          </a:xfrm>
          <a:prstGeom prst="ellipse">
            <a:avLst/>
          </a:prstGeom>
          <a:noFill/>
          <a:ln w="127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5238373" y="4555683"/>
            <a:ext cx="1227215" cy="400110"/>
          </a:xfrm>
          <a:prstGeom prst="rect">
            <a:avLst/>
          </a:prstGeom>
          <a:noFill/>
        </p:spPr>
        <p:txBody>
          <a:bodyPr wrap="square" rtlCol="0">
            <a:spAutoFit/>
          </a:bodyPr>
          <a:lstStyle/>
          <a:p>
            <a:pPr algn="l">
              <a:lnSpc>
                <a:spcPct val="100000"/>
              </a:lnSpc>
              <a:spcBef>
                <a:spcPts val="0"/>
              </a:spcBef>
              <a:spcAft>
                <a:spcPts val="0"/>
              </a:spcAft>
            </a:pPr>
            <a:r>
              <a:rPr lang="zh-CN" altLang="en-US" sz="2000" noProof="0" dirty="0">
                <a:ln>
                  <a:noFill/>
                </a:ln>
                <a:solidFill>
                  <a:srgbClr val="00E8F4"/>
                </a:solidFill>
                <a:effectLst/>
                <a:uLnTx/>
                <a:uFillTx/>
                <a:latin typeface="思源黑体 CN Medium" panose="020B0600000000000000" charset="-122"/>
                <a:ea typeface="思源黑体 CN Medium" panose="020B0600000000000000" charset="-122"/>
                <a:sym typeface="+mn-ea"/>
              </a:rPr>
              <a:t>量子</a:t>
            </a:r>
            <a:r>
              <a:rPr lang="zh-CN" altLang="en-US" sz="2000" dirty="0">
                <a:solidFill>
                  <a:srgbClr val="00E8F4"/>
                </a:solidFill>
                <a:latin typeface="思源黑体 CN Medium" panose="020B0600000000000000" charset="-122"/>
                <a:ea typeface="思源黑体 CN Medium" panose="020B0600000000000000" charset="-122"/>
                <a:sym typeface="+mn-ea"/>
              </a:rPr>
              <a:t>纠缠</a:t>
            </a:r>
            <a:endParaRPr lang="en-US" altLang="zh-CN" sz="1600" dirty="0">
              <a:solidFill>
                <a:prstClr val="white"/>
              </a:solidFill>
            </a:endParaRPr>
          </a:p>
        </p:txBody>
      </p:sp>
      <p:sp>
        <p:nvSpPr>
          <p:cNvPr id="10" name="椭圆 9"/>
          <p:cNvSpPr/>
          <p:nvPr/>
        </p:nvSpPr>
        <p:spPr>
          <a:xfrm>
            <a:off x="5145028" y="4715703"/>
            <a:ext cx="82550" cy="82550"/>
          </a:xfrm>
          <a:prstGeom prst="ellipse">
            <a:avLst/>
          </a:prstGeom>
          <a:noFill/>
          <a:ln w="127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1" name="文本框 10"/>
          <p:cNvSpPr txBox="1"/>
          <p:nvPr/>
        </p:nvSpPr>
        <p:spPr>
          <a:xfrm>
            <a:off x="9444131" y="2672338"/>
            <a:ext cx="1587664" cy="400110"/>
          </a:xfrm>
          <a:prstGeom prst="rect">
            <a:avLst/>
          </a:prstGeom>
          <a:noFill/>
        </p:spPr>
        <p:txBody>
          <a:bodyPr wrap="square" rtlCol="0">
            <a:spAutoFit/>
          </a:bodyPr>
          <a:lstStyle/>
          <a:p>
            <a:pPr algn="l">
              <a:lnSpc>
                <a:spcPct val="100000"/>
              </a:lnSpc>
              <a:spcBef>
                <a:spcPts val="0"/>
              </a:spcBef>
              <a:spcAft>
                <a:spcPts val="0"/>
              </a:spcAft>
            </a:pPr>
            <a:r>
              <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量子逻辑门</a:t>
            </a:r>
          </a:p>
        </p:txBody>
      </p:sp>
      <p:sp>
        <p:nvSpPr>
          <p:cNvPr id="26" name="文本框 25"/>
          <p:cNvSpPr txBox="1"/>
          <p:nvPr/>
        </p:nvSpPr>
        <p:spPr>
          <a:xfrm>
            <a:off x="1040852" y="1724536"/>
            <a:ext cx="4976490" cy="461665"/>
          </a:xfrm>
          <a:prstGeom prst="rect">
            <a:avLst/>
          </a:prstGeom>
          <a:noFill/>
        </p:spPr>
        <p:txBody>
          <a:bodyPr wrap="square" rtlCol="0">
            <a:spAutoFit/>
          </a:bodyPr>
          <a:lstStyle/>
          <a:p>
            <a:pPr>
              <a:lnSpc>
                <a:spcPct val="120000"/>
              </a:lnSpc>
            </a:pPr>
            <a:r>
              <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量子计算是一种</a:t>
            </a:r>
            <a:r>
              <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rPr>
              <a:t>基于量子物理的计算技术</a:t>
            </a:r>
          </a:p>
        </p:txBody>
      </p:sp>
      <p:sp>
        <p:nvSpPr>
          <p:cNvPr id="27" name="椭圆 26"/>
          <p:cNvSpPr/>
          <p:nvPr/>
        </p:nvSpPr>
        <p:spPr>
          <a:xfrm>
            <a:off x="934139" y="1922758"/>
            <a:ext cx="82550" cy="82550"/>
          </a:xfrm>
          <a:prstGeom prst="ellipse">
            <a:avLst/>
          </a:prstGeom>
          <a:solidFill>
            <a:srgbClr val="00E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白LOGO(横版)"/>
          <p:cNvPicPr>
            <a:picLocks noChangeAspect="1"/>
          </p:cNvPicPr>
          <p:nvPr/>
        </p:nvPicPr>
        <p:blipFill>
          <a:blip r:embed="rId4"/>
          <a:stretch>
            <a:fillRect/>
          </a:stretch>
        </p:blipFill>
        <p:spPr>
          <a:xfrm>
            <a:off x="10158730" y="801370"/>
            <a:ext cx="1315085" cy="374650"/>
          </a:xfrm>
          <a:prstGeom prst="rect">
            <a:avLst/>
          </a:prstGeom>
        </p:spPr>
      </p:pic>
      <p:grpSp>
        <p:nvGrpSpPr>
          <p:cNvPr id="13" name="组合 12"/>
          <p:cNvGrpSpPr/>
          <p:nvPr/>
        </p:nvGrpSpPr>
        <p:grpSpPr>
          <a:xfrm>
            <a:off x="895860" y="3129860"/>
            <a:ext cx="3632662" cy="2429308"/>
            <a:chOff x="6409765" y="2494391"/>
            <a:chExt cx="5152071" cy="3445399"/>
          </a:xfrm>
        </p:grpSpPr>
        <p:sp>
          <p:nvSpPr>
            <p:cNvPr id="5" name="圆角矩形 2"/>
            <p:cNvSpPr/>
            <p:nvPr/>
          </p:nvSpPr>
          <p:spPr>
            <a:xfrm>
              <a:off x="6409765" y="2494391"/>
              <a:ext cx="5152071" cy="3445399"/>
            </a:xfrm>
            <a:prstGeom prst="roundRect">
              <a:avLst/>
            </a:prstGeom>
            <a:solidFill>
              <a:schemeClr val="bg1"/>
            </a:solidFill>
            <a:ln>
              <a:solidFill>
                <a:srgbClr val="00E8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5">
              <a:clrChange>
                <a:clrFrom>
                  <a:srgbClr val="FFFFFF"/>
                </a:clrFrom>
                <a:clrTo>
                  <a:srgbClr val="FFFFFF">
                    <a:alpha val="0"/>
                  </a:srgbClr>
                </a:clrTo>
              </a:clrChange>
            </a:blip>
            <a:stretch>
              <a:fillRect/>
            </a:stretch>
          </p:blipFill>
          <p:spPr>
            <a:xfrm>
              <a:off x="6903367" y="2620878"/>
              <a:ext cx="3886011" cy="3028484"/>
            </a:xfrm>
            <a:prstGeom prst="rect">
              <a:avLst/>
            </a:prstGeom>
          </p:spPr>
        </p:pic>
      </p:grpSp>
      <p:sp>
        <p:nvSpPr>
          <p:cNvPr id="9" name="文本框 8"/>
          <p:cNvSpPr txBox="1"/>
          <p:nvPr/>
        </p:nvSpPr>
        <p:spPr>
          <a:xfrm>
            <a:off x="770753" y="6188660"/>
            <a:ext cx="7144870" cy="369332"/>
          </a:xfrm>
          <a:prstGeom prst="rect">
            <a:avLst/>
          </a:prstGeom>
          <a:noFill/>
        </p:spPr>
        <p:txBody>
          <a:bodyPr wrap="square" rtlCol="0">
            <a:spAutoFit/>
          </a:bodyPr>
          <a:lstStyle/>
          <a:p>
            <a:r>
              <a:rPr lang="zh-CN" altLang="en-US" dirty="0">
                <a:solidFill>
                  <a:schemeClr val="bg1"/>
                </a:solidFill>
                <a:latin typeface="思源黑体 CN Bold" panose="020B0800000000000000" charset="-122"/>
                <a:ea typeface="思源黑体 CN Bold" panose="020B0800000000000000" charset="-122"/>
              </a:rPr>
              <a:t>经典比特只能处于</a:t>
            </a:r>
            <a:r>
              <a:rPr lang="en-US" altLang="zh-CN" dirty="0">
                <a:solidFill>
                  <a:schemeClr val="bg1"/>
                </a:solidFill>
                <a:latin typeface="思源黑体 CN Bold" panose="020B0800000000000000" charset="-122"/>
                <a:ea typeface="思源黑体 CN Bold" panose="020B0800000000000000" charset="-122"/>
              </a:rPr>
              <a:t>0</a:t>
            </a:r>
            <a:r>
              <a:rPr lang="zh-CN" altLang="en-US" dirty="0">
                <a:solidFill>
                  <a:schemeClr val="bg1"/>
                </a:solidFill>
                <a:latin typeface="思源黑体 CN Bold" panose="020B0800000000000000" charset="-122"/>
                <a:ea typeface="思源黑体 CN Bold" panose="020B0800000000000000" charset="-122"/>
              </a:rPr>
              <a:t>态或者</a:t>
            </a:r>
            <a:r>
              <a:rPr lang="en-US" altLang="zh-CN" dirty="0">
                <a:solidFill>
                  <a:schemeClr val="bg1"/>
                </a:solidFill>
                <a:latin typeface="思源黑体 CN Bold" panose="020B0800000000000000" charset="-122"/>
                <a:ea typeface="思源黑体 CN Bold" panose="020B0800000000000000" charset="-122"/>
              </a:rPr>
              <a:t>1</a:t>
            </a:r>
            <a:r>
              <a:rPr lang="zh-CN" altLang="en-US" dirty="0">
                <a:solidFill>
                  <a:schemeClr val="bg1"/>
                </a:solidFill>
                <a:latin typeface="思源黑体 CN Bold" panose="020B0800000000000000" charset="-122"/>
                <a:ea typeface="思源黑体 CN Bold" panose="020B0800000000000000" charset="-122"/>
              </a:rPr>
              <a:t>态，量子比特可以处在</a:t>
            </a:r>
            <a:r>
              <a:rPr lang="en-US" altLang="zh-CN" dirty="0">
                <a:solidFill>
                  <a:schemeClr val="bg1"/>
                </a:solidFill>
                <a:latin typeface="思源黑体 CN Bold" panose="020B0800000000000000" charset="-122"/>
                <a:ea typeface="思源黑体 CN Bold" panose="020B0800000000000000" charset="-122"/>
              </a:rPr>
              <a:t>0</a:t>
            </a:r>
            <a:r>
              <a:rPr lang="zh-CN" altLang="en-US" dirty="0">
                <a:solidFill>
                  <a:schemeClr val="bg1"/>
                </a:solidFill>
                <a:latin typeface="思源黑体 CN Bold" panose="020B0800000000000000" charset="-122"/>
                <a:ea typeface="思源黑体 CN Bold" panose="020B0800000000000000" charset="-122"/>
              </a:rPr>
              <a:t>和</a:t>
            </a:r>
            <a:r>
              <a:rPr lang="en-US" altLang="zh-CN" dirty="0">
                <a:solidFill>
                  <a:schemeClr val="bg1"/>
                </a:solidFill>
                <a:latin typeface="思源黑体 CN Bold" panose="020B0800000000000000" charset="-122"/>
                <a:ea typeface="思源黑体 CN Bold" panose="020B0800000000000000" charset="-122"/>
              </a:rPr>
              <a:t>1</a:t>
            </a:r>
            <a:r>
              <a:rPr lang="zh-CN" altLang="en-US" dirty="0">
                <a:solidFill>
                  <a:schemeClr val="bg1"/>
                </a:solidFill>
                <a:latin typeface="思源黑体 CN Bold" panose="020B0800000000000000" charset="-122"/>
                <a:ea typeface="思源黑体 CN Bold" panose="020B0800000000000000" charset="-122"/>
              </a:rPr>
              <a:t>的叠加态</a:t>
            </a:r>
          </a:p>
        </p:txBody>
      </p:sp>
      <p:sp>
        <p:nvSpPr>
          <p:cNvPr id="12" name="椭圆 11"/>
          <p:cNvSpPr/>
          <p:nvPr/>
        </p:nvSpPr>
        <p:spPr>
          <a:xfrm>
            <a:off x="634454" y="6303185"/>
            <a:ext cx="83187" cy="101310"/>
          </a:xfrm>
          <a:prstGeom prst="ellipse">
            <a:avLst/>
          </a:prstGeom>
          <a:solidFill>
            <a:srgbClr val="00E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custDataLst>
              <p:tags r:id="rId1"/>
            </p:custDataLst>
          </p:nvPr>
        </p:nvSpPr>
        <p:spPr>
          <a:xfrm>
            <a:off x="622935" y="569595"/>
            <a:ext cx="4723765" cy="583565"/>
          </a:xfrm>
          <a:prstGeom prst="rect">
            <a:avLst/>
          </a:prstGeom>
          <a:noFill/>
        </p:spPr>
        <p:txBody>
          <a:bodyPr wrap="square" rtlCol="0">
            <a:spAutoFit/>
          </a:bodyPr>
          <a:lstStyle/>
          <a:p>
            <a:pPr algn="l"/>
            <a:r>
              <a:rPr lang="zh-CN" sz="3200" dirty="0" err="1">
                <a:solidFill>
                  <a:srgbClr val="00E8F4"/>
                </a:solidFill>
                <a:latin typeface="思源黑体 CN Bold" panose="020B0800000000000000" charset="-122"/>
                <a:ea typeface="思源黑体 CN Bold" panose="020B0800000000000000" charset="-122"/>
                <a:sym typeface="+mn-ea"/>
              </a:rPr>
              <a:t>新型计算范式</a:t>
            </a:r>
            <a:r>
              <a:rPr lang="en-US" altLang="zh-CN" sz="3200" dirty="0" err="1">
                <a:solidFill>
                  <a:srgbClr val="00E8F4"/>
                </a:solidFill>
                <a:latin typeface="思源黑体 CN Bold" panose="020B0800000000000000" charset="-122"/>
                <a:ea typeface="思源黑体 CN Bold" panose="020B0800000000000000" charset="-122"/>
                <a:sym typeface="+mn-ea"/>
              </a:rPr>
              <a:t>—</a:t>
            </a:r>
            <a:r>
              <a:rPr lang="zh-CN" sz="3200" dirty="0" err="1">
                <a:solidFill>
                  <a:srgbClr val="00E8F4"/>
                </a:solidFill>
                <a:latin typeface="思源黑体 CN Bold" panose="020B0800000000000000" charset="-122"/>
                <a:ea typeface="思源黑体 CN Bold" panose="020B0800000000000000" charset="-122"/>
                <a:sym typeface="+mn-ea"/>
              </a:rPr>
              <a:t>量子计算</a:t>
            </a:r>
          </a:p>
        </p:txBody>
      </p:sp>
      <p:sp>
        <p:nvSpPr>
          <p:cNvPr id="22" name="文本框 21"/>
          <p:cNvSpPr txBox="1"/>
          <p:nvPr/>
        </p:nvSpPr>
        <p:spPr>
          <a:xfrm>
            <a:off x="5579577" y="2610783"/>
            <a:ext cx="1286270" cy="461665"/>
          </a:xfrm>
          <a:prstGeom prst="rect">
            <a:avLst/>
          </a:prstGeom>
          <a:noFill/>
        </p:spPr>
        <p:txBody>
          <a:bodyPr wrap="square" rtlCol="0">
            <a:spAutoFit/>
          </a:bodyPr>
          <a:lstStyle/>
          <a:p>
            <a:pPr>
              <a:lnSpc>
                <a:spcPct val="120000"/>
              </a:lnSpc>
            </a:pPr>
            <a:r>
              <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量子特性</a:t>
            </a:r>
            <a:endPar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endParaRPr>
          </a:p>
        </p:txBody>
      </p:sp>
      <mc:AlternateContent xmlns:mc="http://schemas.openxmlformats.org/markup-compatibility/2006" xmlns:a14="http://schemas.microsoft.com/office/drawing/2010/main">
        <mc:Choice Requires="a14">
          <p:sp>
            <p:nvSpPr>
              <p:cNvPr id="15" name="矩形 14"/>
              <p:cNvSpPr/>
              <p:nvPr/>
            </p:nvSpPr>
            <p:spPr>
              <a:xfrm>
                <a:off x="5186303" y="3869040"/>
                <a:ext cx="2072818" cy="64633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a:solidFill>
                                <a:prstClr val="white"/>
                              </a:solidFill>
                              <a:latin typeface="Cambria Math" panose="02040503050406030204" pitchFamily="18" charset="0"/>
                            </a:rPr>
                          </m:ctrlPr>
                        </m:dPr>
                        <m:e>
                          <m:r>
                            <a:rPr lang="en-US" altLang="zh-CN" i="1">
                              <a:solidFill>
                                <a:prstClr val="white"/>
                              </a:solidFill>
                              <a:latin typeface="Cambria Math" panose="02040503050406030204" pitchFamily="18" charset="0"/>
                            </a:rPr>
                            <m:t>𝜓</m:t>
                          </m:r>
                        </m:e>
                      </m:d>
                      <m:r>
                        <a:rPr lang="en-US" altLang="zh-CN" i="1">
                          <a:solidFill>
                            <a:prstClr val="white"/>
                          </a:solidFill>
                          <a:latin typeface="Cambria Math" panose="02040503050406030204" pitchFamily="18" charset="0"/>
                        </a:rPr>
                        <m:t>=</m:t>
                      </m:r>
                      <m:r>
                        <a:rPr lang="en-US" altLang="zh-CN" i="1">
                          <a:solidFill>
                            <a:prstClr val="white"/>
                          </a:solidFill>
                          <a:latin typeface="Cambria Math" panose="02040503050406030204" pitchFamily="18" charset="0"/>
                        </a:rPr>
                        <m:t>𝛼</m:t>
                      </m:r>
                      <m:d>
                        <m:dPr>
                          <m:begChr m:val="|"/>
                          <m:endChr m:val="⟩"/>
                          <m:ctrlPr>
                            <a:rPr lang="en-US" altLang="zh-CN" i="1">
                              <a:solidFill>
                                <a:prstClr val="white"/>
                              </a:solidFill>
                              <a:latin typeface="Cambria Math" panose="02040503050406030204" pitchFamily="18" charset="0"/>
                            </a:rPr>
                          </m:ctrlPr>
                        </m:dPr>
                        <m:e>
                          <m:r>
                            <a:rPr lang="en-US" altLang="zh-CN" i="1">
                              <a:solidFill>
                                <a:prstClr val="white"/>
                              </a:solidFill>
                              <a:latin typeface="Cambria Math" panose="02040503050406030204" pitchFamily="18" charset="0"/>
                            </a:rPr>
                            <m:t>0</m:t>
                          </m:r>
                        </m:e>
                      </m:d>
                      <m:r>
                        <a:rPr lang="en-US" altLang="zh-CN" i="1">
                          <a:solidFill>
                            <a:prstClr val="white"/>
                          </a:solidFill>
                          <a:latin typeface="Cambria Math" panose="02040503050406030204" pitchFamily="18" charset="0"/>
                        </a:rPr>
                        <m:t>+</m:t>
                      </m:r>
                      <m:r>
                        <a:rPr lang="en-US" altLang="zh-CN" i="1">
                          <a:solidFill>
                            <a:prstClr val="white"/>
                          </a:solidFill>
                          <a:latin typeface="Cambria Math" panose="02040503050406030204" pitchFamily="18" charset="0"/>
                        </a:rPr>
                        <m:t>𝛽</m:t>
                      </m:r>
                      <m:r>
                        <a:rPr lang="en-US" altLang="zh-CN" i="1">
                          <a:solidFill>
                            <a:prstClr val="white"/>
                          </a:solidFill>
                          <a:latin typeface="Cambria Math" panose="02040503050406030204" pitchFamily="18" charset="0"/>
                        </a:rPr>
                        <m:t>|1⟩</m:t>
                      </m:r>
                    </m:oMath>
                  </m:oMathPara>
                </a14:m>
                <a:endParaRPr lang="en-US" altLang="zh-CN" dirty="0">
                  <a:solidFill>
                    <a:prstClr val="white"/>
                  </a:solidFill>
                  <a:latin typeface="Courier New" panose="02070309020205020404" pitchFamily="49" charset="0"/>
                  <a:cs typeface="Courier New" panose="02070309020205020404" pitchFamily="49" charset="0"/>
                </a:endParaRPr>
              </a:p>
              <a:p>
                <a:pPr lvl="0">
                  <a:spcBef>
                    <a:spcPts val="1000"/>
                  </a:spcBef>
                  <a:defRPr/>
                </a:pPr>
                <a14:m>
                  <m:oMathPara xmlns:m="http://schemas.openxmlformats.org/officeDocument/2006/math">
                    <m:oMathParaPr>
                      <m:jc m:val="center"/>
                    </m:oMathParaPr>
                    <m:oMath xmlns:m="http://schemas.openxmlformats.org/officeDocument/2006/math">
                      <m:d>
                        <m:dPr>
                          <m:begChr m:val="|"/>
                          <m:endChr m:val="⟩"/>
                          <m:ctrlPr>
                            <a:rPr lang="en-US" altLang="zh-CN" i="1">
                              <a:solidFill>
                                <a:prstClr val="white"/>
                              </a:solidFill>
                              <a:latin typeface="Cambria Math" panose="02040503050406030204" pitchFamily="18" charset="0"/>
                            </a:rPr>
                          </m:ctrlPr>
                        </m:dPr>
                        <m:e>
                          <m:r>
                            <a:rPr lang="en-US" altLang="zh-CN" i="1">
                              <a:solidFill>
                                <a:prstClr val="white"/>
                              </a:solidFill>
                              <a:latin typeface="Cambria Math" panose="02040503050406030204" pitchFamily="18" charset="0"/>
                            </a:rPr>
                            <m:t>𝜙</m:t>
                          </m:r>
                        </m:e>
                      </m:d>
                      <m:r>
                        <a:rPr lang="en-US" altLang="zh-CN" i="1">
                          <a:solidFill>
                            <a:prstClr val="white"/>
                          </a:solidFill>
                          <a:latin typeface="Cambria Math" panose="02040503050406030204" pitchFamily="18" charset="0"/>
                        </a:rPr>
                        <m:t>=</m:t>
                      </m:r>
                      <m:d>
                        <m:dPr>
                          <m:begChr m:val="|"/>
                          <m:endChr m:val="⟩"/>
                          <m:ctrlPr>
                            <a:rPr lang="en-US" altLang="zh-CN" i="1">
                              <a:solidFill>
                                <a:prstClr val="white"/>
                              </a:solidFill>
                              <a:latin typeface="Cambria Math" panose="02040503050406030204" pitchFamily="18" charset="0"/>
                            </a:rPr>
                          </m:ctrlPr>
                        </m:dPr>
                        <m:e>
                          <m:sSub>
                            <m:sSubPr>
                              <m:ctrlPr>
                                <a:rPr lang="en-US" altLang="zh-CN" i="1">
                                  <a:solidFill>
                                    <a:prstClr val="white"/>
                                  </a:solidFill>
                                  <a:latin typeface="Cambria Math" panose="02040503050406030204" pitchFamily="18" charset="0"/>
                                </a:rPr>
                              </m:ctrlPr>
                            </m:sSubPr>
                            <m:e>
                              <m:r>
                                <a:rPr lang="en-US" altLang="zh-CN" i="1">
                                  <a:solidFill>
                                    <a:prstClr val="white"/>
                                  </a:solidFill>
                                  <a:latin typeface="Cambria Math" panose="02040503050406030204" pitchFamily="18" charset="0"/>
                                </a:rPr>
                                <m:t>𝜓</m:t>
                              </m:r>
                            </m:e>
                            <m:sub>
                              <m:r>
                                <a:rPr lang="en-US" altLang="zh-CN" i="1">
                                  <a:solidFill>
                                    <a:prstClr val="white"/>
                                  </a:solidFill>
                                  <a:latin typeface="Cambria Math" panose="02040503050406030204" pitchFamily="18" charset="0"/>
                                </a:rPr>
                                <m:t>1</m:t>
                              </m:r>
                            </m:sub>
                          </m:sSub>
                        </m:e>
                      </m:d>
                      <m:r>
                        <a:rPr lang="en-US" altLang="zh-CN" i="1">
                          <a:solidFill>
                            <a:prstClr val="white"/>
                          </a:solidFill>
                          <a:latin typeface="Cambria Math" panose="02040503050406030204" pitchFamily="18" charset="0"/>
                        </a:rPr>
                        <m:t>⊗|</m:t>
                      </m:r>
                      <m:sSub>
                        <m:sSubPr>
                          <m:ctrlPr>
                            <a:rPr lang="en-US" altLang="zh-CN" i="1">
                              <a:solidFill>
                                <a:prstClr val="white"/>
                              </a:solidFill>
                              <a:latin typeface="Cambria Math" panose="02040503050406030204" pitchFamily="18" charset="0"/>
                            </a:rPr>
                          </m:ctrlPr>
                        </m:sSubPr>
                        <m:e>
                          <m:r>
                            <a:rPr lang="en-US" altLang="zh-CN" i="1">
                              <a:solidFill>
                                <a:prstClr val="white"/>
                              </a:solidFill>
                              <a:latin typeface="Cambria Math" panose="02040503050406030204" pitchFamily="18" charset="0"/>
                            </a:rPr>
                            <m:t>𝜓</m:t>
                          </m:r>
                        </m:e>
                        <m:sub>
                          <m:r>
                            <a:rPr lang="en-US" altLang="zh-CN" i="1">
                              <a:solidFill>
                                <a:prstClr val="white"/>
                              </a:solidFill>
                              <a:latin typeface="Cambria Math" panose="02040503050406030204" pitchFamily="18" charset="0"/>
                            </a:rPr>
                            <m:t>2</m:t>
                          </m:r>
                        </m:sub>
                      </m:sSub>
                      <m:r>
                        <a:rPr lang="en-US" altLang="zh-CN" i="1">
                          <a:solidFill>
                            <a:prstClr val="white"/>
                          </a:solidFill>
                          <a:latin typeface="Cambria Math" panose="02040503050406030204" pitchFamily="18" charset="0"/>
                        </a:rPr>
                        <m:t>⟩</m:t>
                      </m:r>
                    </m:oMath>
                  </m:oMathPara>
                </a14:m>
                <a:endParaRPr lang="en-US" altLang="zh-CN" dirty="0">
                  <a:solidFill>
                    <a:prstClr val="white"/>
                  </a:solidFill>
                </a:endParaRPr>
              </a:p>
            </p:txBody>
          </p:sp>
        </mc:Choice>
        <mc:Fallback xmlns="">
          <p:sp>
            <p:nvSpPr>
              <p:cNvPr id="15" name="矩形 14"/>
              <p:cNvSpPr>
                <a:spLocks noRot="1" noChangeAspect="1" noMove="1" noResize="1" noEditPoints="1" noAdjustHandles="1" noChangeArrowheads="1" noChangeShapeType="1" noTextEdit="1"/>
              </p:cNvSpPr>
              <p:nvPr/>
            </p:nvSpPr>
            <p:spPr>
              <a:xfrm>
                <a:off x="5186303" y="3869040"/>
                <a:ext cx="2072818" cy="646331"/>
              </a:xfrm>
              <a:prstGeom prst="rect">
                <a:avLst/>
              </a:prstGeom>
              <a:blipFill>
                <a:blip r:embed="rId6"/>
                <a:stretch>
                  <a:fillRect b="-84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5042898" y="5052352"/>
                <a:ext cx="2409954" cy="369332"/>
              </a:xfrm>
              <a:prstGeom prst="rect">
                <a:avLst/>
              </a:prstGeom>
            </p:spPr>
            <p:txBody>
              <a:bodyPr wrap="none">
                <a:spAutoFit/>
              </a:bodyPr>
              <a:lstStyle/>
              <a:p>
                <a:pPr algn="ctr"/>
                <a:r>
                  <a:rPr lang="en-US" altLang="zh-CN" dirty="0">
                    <a:solidFill>
                      <a:prstClr val="white"/>
                    </a:solidFill>
                    <a:latin typeface="思源黑体 CN Medium" panose="020B0600000000000000" charset="-122"/>
                    <a:ea typeface="思源黑体 CN Medium" panose="020B0600000000000000" charset="-122"/>
                  </a:rPr>
                  <a:t> </a:t>
                </a:r>
                <a14:m>
                  <m:oMath xmlns:m="http://schemas.openxmlformats.org/officeDocument/2006/math">
                    <m:d>
                      <m:dPr>
                        <m:begChr m:val="|"/>
                        <m:endChr m:val="⟩"/>
                        <m:ctrlPr>
                          <a:rPr lang="en-US" altLang="zh-CN" i="1">
                            <a:solidFill>
                              <a:prstClr val="white"/>
                            </a:solidFill>
                            <a:latin typeface="Cambria Math" panose="02040503050406030204" pitchFamily="18" charset="0"/>
                          </a:rPr>
                        </m:ctrlPr>
                      </m:dPr>
                      <m:e>
                        <m:sSup>
                          <m:sSupPr>
                            <m:ctrlPr>
                              <a:rPr lang="en-US" altLang="zh-CN" i="1">
                                <a:solidFill>
                                  <a:prstClr val="white"/>
                                </a:solidFill>
                                <a:latin typeface="Cambria Math" panose="02040503050406030204" pitchFamily="18" charset="0"/>
                              </a:rPr>
                            </m:ctrlPr>
                          </m:sSupPr>
                          <m:e>
                            <m:r>
                              <a:rPr lang="en-US" altLang="zh-CN" i="1">
                                <a:solidFill>
                                  <a:prstClr val="white"/>
                                </a:solidFill>
                                <a:latin typeface="Cambria Math" panose="02040503050406030204" pitchFamily="18" charset="0"/>
                              </a:rPr>
                              <m:t>𝜙</m:t>
                            </m:r>
                          </m:e>
                          <m:sup>
                            <m:r>
                              <a:rPr lang="en-US" altLang="zh-CN" i="1">
                                <a:solidFill>
                                  <a:prstClr val="white"/>
                                </a:solidFill>
                                <a:latin typeface="Cambria Math" panose="02040503050406030204" pitchFamily="18" charset="0"/>
                              </a:rPr>
                              <m:t>′</m:t>
                            </m:r>
                          </m:sup>
                        </m:sSup>
                      </m:e>
                    </m:d>
                    <m:r>
                      <a:rPr lang="en-US" altLang="zh-CN" i="1">
                        <a:solidFill>
                          <a:prstClr val="white"/>
                        </a:solidFill>
                        <a:latin typeface="Cambria Math" panose="02040503050406030204" pitchFamily="18" charset="0"/>
                      </a:rPr>
                      <m:t>=</m:t>
                    </m:r>
                    <m:r>
                      <a:rPr lang="en-US" altLang="zh-CN" i="1">
                        <a:solidFill>
                          <a:prstClr val="white"/>
                        </a:solidFill>
                        <a:latin typeface="Cambria Math" panose="02040503050406030204" pitchFamily="18" charset="0"/>
                      </a:rPr>
                      <m:t>𝛼</m:t>
                    </m:r>
                    <m:d>
                      <m:dPr>
                        <m:begChr m:val="|"/>
                        <m:endChr m:val="⟩"/>
                        <m:ctrlPr>
                          <a:rPr lang="en-US" altLang="zh-CN" i="1">
                            <a:solidFill>
                              <a:prstClr val="white"/>
                            </a:solidFill>
                            <a:latin typeface="Cambria Math" panose="02040503050406030204" pitchFamily="18" charset="0"/>
                          </a:rPr>
                        </m:ctrlPr>
                      </m:dPr>
                      <m:e>
                        <m:r>
                          <a:rPr lang="en-US" altLang="zh-CN" i="1">
                            <a:solidFill>
                              <a:prstClr val="white"/>
                            </a:solidFill>
                            <a:latin typeface="Cambria Math" panose="02040503050406030204" pitchFamily="18" charset="0"/>
                          </a:rPr>
                          <m:t>00</m:t>
                        </m:r>
                      </m:e>
                    </m:d>
                    <m:r>
                      <a:rPr lang="en-US" altLang="zh-CN" i="1">
                        <a:solidFill>
                          <a:prstClr val="white"/>
                        </a:solidFill>
                        <a:latin typeface="Cambria Math" panose="02040503050406030204" pitchFamily="18" charset="0"/>
                      </a:rPr>
                      <m:t>+</m:t>
                    </m:r>
                    <m:r>
                      <a:rPr lang="en-US" altLang="zh-CN" i="1">
                        <a:solidFill>
                          <a:prstClr val="white"/>
                        </a:solidFill>
                        <a:latin typeface="Cambria Math" panose="02040503050406030204" pitchFamily="18" charset="0"/>
                      </a:rPr>
                      <m:t>𝛽</m:t>
                    </m:r>
                    <m:r>
                      <a:rPr lang="en-US" altLang="zh-CN" i="1">
                        <a:solidFill>
                          <a:prstClr val="white"/>
                        </a:solidFill>
                        <a:latin typeface="Cambria Math" panose="02040503050406030204" pitchFamily="18" charset="0"/>
                      </a:rPr>
                      <m:t>|11⟩</m:t>
                    </m:r>
                  </m:oMath>
                </a14:m>
                <a:endParaRPr lang="en-US" altLang="zh-CN" dirty="0">
                  <a:solidFill>
                    <a:prstClr val="white"/>
                  </a:solidFill>
                </a:endParaRPr>
              </a:p>
            </p:txBody>
          </p:sp>
        </mc:Choice>
        <mc:Fallback xmlns="">
          <p:sp>
            <p:nvSpPr>
              <p:cNvPr id="16" name="矩形 15"/>
              <p:cNvSpPr>
                <a:spLocks noRot="1" noChangeAspect="1" noMove="1" noResize="1" noEditPoints="1" noAdjustHandles="1" noChangeArrowheads="1" noChangeShapeType="1" noTextEdit="1"/>
              </p:cNvSpPr>
              <p:nvPr/>
            </p:nvSpPr>
            <p:spPr>
              <a:xfrm>
                <a:off x="5042898" y="5052352"/>
                <a:ext cx="2409954" cy="369332"/>
              </a:xfrm>
              <a:prstGeom prst="rect">
                <a:avLst/>
              </a:prstGeom>
              <a:blipFill>
                <a:blip r:embed="rId7"/>
                <a:stretch>
                  <a:fillRect b="-15000"/>
                </a:stretch>
              </a:blipFill>
            </p:spPr>
            <p:txBody>
              <a:bodyPr/>
              <a:lstStyle/>
              <a:p>
                <a:r>
                  <a:rPr lang="zh-CN" altLang="en-US">
                    <a:noFill/>
                  </a:rPr>
                  <a:t> </a:t>
                </a:r>
              </a:p>
            </p:txBody>
          </p:sp>
        </mc:Fallback>
      </mc:AlternateContent>
      <p:sp>
        <p:nvSpPr>
          <p:cNvPr id="21" name="右箭头 20"/>
          <p:cNvSpPr/>
          <p:nvPr/>
        </p:nvSpPr>
        <p:spPr>
          <a:xfrm>
            <a:off x="7718323" y="4070555"/>
            <a:ext cx="1042219" cy="485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7768682" y="3771934"/>
            <a:ext cx="951654" cy="461665"/>
          </a:xfrm>
          <a:prstGeom prst="rect">
            <a:avLst/>
          </a:prstGeom>
          <a:noFill/>
        </p:spPr>
        <p:txBody>
          <a:bodyPr wrap="square" rtlCol="0">
            <a:spAutoFit/>
          </a:bodyPr>
          <a:lstStyle/>
          <a:p>
            <a:pPr>
              <a:lnSpc>
                <a:spcPct val="120000"/>
              </a:lnSpc>
            </a:pPr>
            <a:r>
              <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操控？</a:t>
            </a:r>
            <a:endPar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endParaRPr>
          </a:p>
        </p:txBody>
      </p:sp>
      <mc:AlternateContent xmlns:mc="http://schemas.openxmlformats.org/markup-compatibility/2006" xmlns:a14="http://schemas.microsoft.com/office/drawing/2010/main">
        <mc:Choice Requires="a14">
          <p:sp>
            <p:nvSpPr>
              <p:cNvPr id="17" name="矩形 16"/>
              <p:cNvSpPr/>
              <p:nvPr/>
            </p:nvSpPr>
            <p:spPr>
              <a:xfrm>
                <a:off x="9076372" y="3232703"/>
                <a:ext cx="2531518" cy="2223622"/>
              </a:xfrm>
              <a:prstGeom prst="rect">
                <a:avLst/>
              </a:prstGeom>
            </p:spPr>
            <p:txBody>
              <a:bodyPr wrap="square">
                <a:spAutoFit/>
              </a:bodyPr>
              <a:lstStyle/>
              <a:p>
                <a:pP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n-US" altLang="zh-CN" i="1" smtClean="0">
                          <a:solidFill>
                            <a:prstClr val="white"/>
                          </a:solidFill>
                          <a:latin typeface="Cambria Math" panose="02040503050406030204" pitchFamily="18" charset="0"/>
                        </a:rPr>
                        <m:t>𝑋</m:t>
                      </m:r>
                      <m:r>
                        <a:rPr lang="en-US" altLang="zh-CN" i="1" smtClean="0">
                          <a:solidFill>
                            <a:prstClr val="white"/>
                          </a:solidFill>
                          <a:latin typeface="Cambria Math" panose="02040503050406030204" pitchFamily="18" charset="0"/>
                        </a:rPr>
                        <m:t>=</m:t>
                      </m:r>
                      <m:d>
                        <m:dPr>
                          <m:begChr m:val="["/>
                          <m:endChr m:val="]"/>
                          <m:ctrlPr>
                            <a:rPr lang="en-US" altLang="zh-CN" i="1">
                              <a:solidFill>
                                <a:prstClr val="white"/>
                              </a:solidFill>
                              <a:latin typeface="Cambria Math" panose="02040503050406030204" pitchFamily="18" charset="0"/>
                            </a:rPr>
                          </m:ctrlPr>
                        </m:dPr>
                        <m:e>
                          <m:m>
                            <m:mPr>
                              <m:mcs>
                                <m:mc>
                                  <m:mcPr>
                                    <m:count m:val="2"/>
                                    <m:mcJc m:val="center"/>
                                  </m:mcPr>
                                </m:mc>
                              </m:mcs>
                              <m:ctrlPr>
                                <a:rPr lang="en-US" altLang="zh-CN" i="1">
                                  <a:solidFill>
                                    <a:prstClr val="white"/>
                                  </a:solidFill>
                                  <a:latin typeface="Cambria Math" panose="02040503050406030204" pitchFamily="18" charset="0"/>
                                </a:rPr>
                              </m:ctrlPr>
                            </m:mPr>
                            <m:mr>
                              <m:e>
                                <m:r>
                                  <m:rPr>
                                    <m:brk m:alnAt="7"/>
                                  </m:rPr>
                                  <a:rPr lang="en-US" altLang="zh-CN" i="1">
                                    <a:solidFill>
                                      <a:prstClr val="white"/>
                                    </a:solidFill>
                                    <a:latin typeface="Cambria Math" panose="02040503050406030204" pitchFamily="18" charset="0"/>
                                  </a:rPr>
                                  <m:t>0</m:t>
                                </m:r>
                              </m:e>
                              <m:e>
                                <m:r>
                                  <a:rPr lang="en-US" altLang="zh-CN" i="1">
                                    <a:solidFill>
                                      <a:prstClr val="white"/>
                                    </a:solidFill>
                                    <a:latin typeface="Cambria Math" panose="02040503050406030204" pitchFamily="18" charset="0"/>
                                  </a:rPr>
                                  <m:t>1</m:t>
                                </m:r>
                              </m:e>
                            </m:mr>
                            <m:mr>
                              <m:e>
                                <m:r>
                                  <a:rPr lang="en-US" altLang="zh-CN" i="1">
                                    <a:solidFill>
                                      <a:prstClr val="white"/>
                                    </a:solidFill>
                                    <a:latin typeface="Cambria Math" panose="02040503050406030204" pitchFamily="18" charset="0"/>
                                  </a:rPr>
                                  <m:t>1</m:t>
                                </m:r>
                              </m:e>
                              <m:e>
                                <m:r>
                                  <a:rPr lang="en-US" altLang="zh-CN" i="1">
                                    <a:solidFill>
                                      <a:prstClr val="white"/>
                                    </a:solidFill>
                                    <a:latin typeface="Cambria Math" panose="02040503050406030204" pitchFamily="18" charset="0"/>
                                  </a:rPr>
                                  <m:t>0</m:t>
                                </m:r>
                              </m:e>
                            </m:mr>
                          </m:m>
                        </m:e>
                      </m:d>
                      <m:r>
                        <a:rPr lang="en-US" altLang="zh-CN" i="1">
                          <a:solidFill>
                            <a:prstClr val="white"/>
                          </a:solidFill>
                          <a:latin typeface="Cambria Math" panose="02040503050406030204" pitchFamily="18" charset="0"/>
                        </a:rPr>
                        <m:t>  </m:t>
                      </m:r>
                    </m:oMath>
                  </m:oMathPara>
                </a14:m>
                <a:endParaRPr lang="en-US" altLang="zh-CN" i="1" dirty="0">
                  <a:solidFill>
                    <a:prstClr val="white"/>
                  </a:solidFill>
                  <a:latin typeface="Cambria Math" panose="02040503050406030204" pitchFamily="18" charset="0"/>
                </a:endParaRPr>
              </a:p>
              <a:p>
                <a:pPr>
                  <a:lnSpc>
                    <a:spcPct val="100000"/>
                  </a:lnSpc>
                  <a:spcBef>
                    <a:spcPts val="0"/>
                  </a:spcBef>
                  <a:spcAft>
                    <a:spcPts val="0"/>
                  </a:spcAft>
                </a:pPr>
                <a:endParaRPr lang="en-US" altLang="zh-CN" i="1" dirty="0">
                  <a:solidFill>
                    <a:prstClr val="white"/>
                  </a:solidFill>
                  <a:latin typeface="Cambria Math" panose="02040503050406030204" pitchFamily="18" charset="0"/>
                </a:endParaRPr>
              </a:p>
              <a:p>
                <a:pP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n-US" altLang="zh-CN" i="1">
                          <a:solidFill>
                            <a:prstClr val="white"/>
                          </a:solidFill>
                          <a:latin typeface="Cambria Math" panose="02040503050406030204" pitchFamily="18" charset="0"/>
                        </a:rPr>
                        <m:t>𝑌</m:t>
                      </m:r>
                      <m:r>
                        <a:rPr lang="en-US" altLang="zh-CN" i="1">
                          <a:solidFill>
                            <a:prstClr val="white"/>
                          </a:solidFill>
                          <a:latin typeface="Cambria Math" panose="02040503050406030204" pitchFamily="18" charset="0"/>
                        </a:rPr>
                        <m:t>=</m:t>
                      </m:r>
                      <m:d>
                        <m:dPr>
                          <m:begChr m:val="["/>
                          <m:endChr m:val="]"/>
                          <m:ctrlPr>
                            <a:rPr lang="en-US" altLang="zh-CN" i="1">
                              <a:solidFill>
                                <a:prstClr val="white"/>
                              </a:solidFill>
                              <a:latin typeface="Cambria Math" panose="02040503050406030204" pitchFamily="18" charset="0"/>
                            </a:rPr>
                          </m:ctrlPr>
                        </m:dPr>
                        <m:e>
                          <m:m>
                            <m:mPr>
                              <m:mcs>
                                <m:mc>
                                  <m:mcPr>
                                    <m:count m:val="2"/>
                                    <m:mcJc m:val="center"/>
                                  </m:mcPr>
                                </m:mc>
                              </m:mcs>
                              <m:ctrlPr>
                                <a:rPr lang="en-US" altLang="zh-CN" i="1">
                                  <a:solidFill>
                                    <a:prstClr val="white"/>
                                  </a:solidFill>
                                  <a:latin typeface="Cambria Math" panose="02040503050406030204" pitchFamily="18" charset="0"/>
                                </a:rPr>
                              </m:ctrlPr>
                            </m:mPr>
                            <m:mr>
                              <m:e>
                                <m:r>
                                  <a:rPr lang="en-US" altLang="zh-CN" b="0" i="1" smtClean="0">
                                    <a:solidFill>
                                      <a:prstClr val="white"/>
                                    </a:solidFill>
                                    <a:latin typeface="Cambria Math" panose="02040503050406030204" pitchFamily="18" charset="0"/>
                                  </a:rPr>
                                  <m:t>1/</m:t>
                                </m:r>
                                <m:rad>
                                  <m:radPr>
                                    <m:degHide m:val="on"/>
                                    <m:ctrlPr>
                                      <a:rPr lang="en-US" altLang="zh-CN" b="0" i="1" smtClean="0">
                                        <a:solidFill>
                                          <a:prstClr val="white"/>
                                        </a:solidFill>
                                        <a:latin typeface="Cambria Math" panose="02040503050406030204" pitchFamily="18" charset="0"/>
                                      </a:rPr>
                                    </m:ctrlPr>
                                  </m:radPr>
                                  <m:deg/>
                                  <m:e>
                                    <m:r>
                                      <a:rPr lang="en-US" altLang="zh-CN" b="0" i="1" smtClean="0">
                                        <a:solidFill>
                                          <a:prstClr val="white"/>
                                        </a:solidFill>
                                        <a:latin typeface="Cambria Math" panose="02040503050406030204" pitchFamily="18" charset="0"/>
                                      </a:rPr>
                                      <m:t>2</m:t>
                                    </m:r>
                                  </m:e>
                                </m:rad>
                              </m:e>
                              <m:e>
                                <m:r>
                                  <a:rPr lang="en-US" altLang="zh-CN" b="0" i="1" smtClean="0">
                                    <a:solidFill>
                                      <a:prstClr val="white"/>
                                    </a:solidFill>
                                    <a:latin typeface="Cambria Math" panose="02040503050406030204" pitchFamily="18" charset="0"/>
                                  </a:rPr>
                                  <m:t>−</m:t>
                                </m:r>
                                <m:r>
                                  <a:rPr lang="en-US" altLang="zh-CN" i="1">
                                    <a:solidFill>
                                      <a:prstClr val="white"/>
                                    </a:solidFill>
                                    <a:latin typeface="Cambria Math" panose="02040503050406030204" pitchFamily="18" charset="0"/>
                                  </a:rPr>
                                  <m:t>1/</m:t>
                                </m:r>
                                <m:rad>
                                  <m:radPr>
                                    <m:degHide m:val="on"/>
                                    <m:ctrlPr>
                                      <a:rPr lang="en-US" altLang="zh-CN" i="1">
                                        <a:solidFill>
                                          <a:prstClr val="white"/>
                                        </a:solidFill>
                                        <a:latin typeface="Cambria Math" panose="02040503050406030204" pitchFamily="18" charset="0"/>
                                      </a:rPr>
                                    </m:ctrlPr>
                                  </m:radPr>
                                  <m:deg/>
                                  <m:e>
                                    <m:r>
                                      <a:rPr lang="en-US" altLang="zh-CN" i="1">
                                        <a:solidFill>
                                          <a:prstClr val="white"/>
                                        </a:solidFill>
                                        <a:latin typeface="Cambria Math" panose="02040503050406030204" pitchFamily="18" charset="0"/>
                                      </a:rPr>
                                      <m:t>2</m:t>
                                    </m:r>
                                  </m:e>
                                </m:rad>
                              </m:e>
                            </m:mr>
                            <m:mr>
                              <m:e>
                                <m:r>
                                  <a:rPr lang="en-US" altLang="zh-CN" i="1">
                                    <a:solidFill>
                                      <a:prstClr val="white"/>
                                    </a:solidFill>
                                    <a:latin typeface="Cambria Math" panose="02040503050406030204" pitchFamily="18" charset="0"/>
                                  </a:rPr>
                                  <m:t>1/</m:t>
                                </m:r>
                                <m:rad>
                                  <m:radPr>
                                    <m:degHide m:val="on"/>
                                    <m:ctrlPr>
                                      <a:rPr lang="en-US" altLang="zh-CN" i="1">
                                        <a:solidFill>
                                          <a:prstClr val="white"/>
                                        </a:solidFill>
                                        <a:latin typeface="Cambria Math" panose="02040503050406030204" pitchFamily="18" charset="0"/>
                                      </a:rPr>
                                    </m:ctrlPr>
                                  </m:radPr>
                                  <m:deg/>
                                  <m:e>
                                    <m:r>
                                      <a:rPr lang="en-US" altLang="zh-CN" i="1">
                                        <a:solidFill>
                                          <a:prstClr val="white"/>
                                        </a:solidFill>
                                        <a:latin typeface="Cambria Math" panose="02040503050406030204" pitchFamily="18" charset="0"/>
                                      </a:rPr>
                                      <m:t>2</m:t>
                                    </m:r>
                                  </m:e>
                                </m:rad>
                              </m:e>
                              <m:e>
                                <m:r>
                                  <a:rPr lang="en-US" altLang="zh-CN" i="1">
                                    <a:solidFill>
                                      <a:prstClr val="white"/>
                                    </a:solidFill>
                                    <a:latin typeface="Cambria Math" panose="02040503050406030204" pitchFamily="18" charset="0"/>
                                  </a:rPr>
                                  <m:t>1/</m:t>
                                </m:r>
                                <m:rad>
                                  <m:radPr>
                                    <m:degHide m:val="on"/>
                                    <m:ctrlPr>
                                      <a:rPr lang="en-US" altLang="zh-CN" i="1">
                                        <a:solidFill>
                                          <a:prstClr val="white"/>
                                        </a:solidFill>
                                        <a:latin typeface="Cambria Math" panose="02040503050406030204" pitchFamily="18" charset="0"/>
                                      </a:rPr>
                                    </m:ctrlPr>
                                  </m:radPr>
                                  <m:deg/>
                                  <m:e>
                                    <m:r>
                                      <a:rPr lang="en-US" altLang="zh-CN" i="1">
                                        <a:solidFill>
                                          <a:prstClr val="white"/>
                                        </a:solidFill>
                                        <a:latin typeface="Cambria Math" panose="02040503050406030204" pitchFamily="18" charset="0"/>
                                      </a:rPr>
                                      <m:t>2</m:t>
                                    </m:r>
                                  </m:e>
                                </m:rad>
                              </m:e>
                            </m:mr>
                          </m:m>
                        </m:e>
                      </m:d>
                    </m:oMath>
                  </m:oMathPara>
                </a14:m>
                <a:endParaRPr lang="en-US" altLang="zh-CN" i="1" dirty="0">
                  <a:solidFill>
                    <a:prstClr val="white"/>
                  </a:solidFill>
                  <a:latin typeface="Cambria Math" panose="02040503050406030204" pitchFamily="18" charset="0"/>
                </a:endParaRPr>
              </a:p>
              <a:p>
                <a:pPr>
                  <a:lnSpc>
                    <a:spcPct val="100000"/>
                  </a:lnSpc>
                  <a:spcBef>
                    <a:spcPts val="0"/>
                  </a:spcBef>
                  <a:spcAft>
                    <a:spcPts val="0"/>
                  </a:spcAft>
                </a:pPr>
                <a:endParaRPr lang="en-US" altLang="zh-CN" i="1" dirty="0">
                  <a:solidFill>
                    <a:prstClr val="white"/>
                  </a:solidFill>
                  <a:latin typeface="Cambria Math" panose="02040503050406030204" pitchFamily="18" charset="0"/>
                </a:endParaRPr>
              </a:p>
              <a:p>
                <a:pP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n-US" altLang="zh-CN" b="0" i="1" smtClean="0">
                          <a:solidFill>
                            <a:prstClr val="white"/>
                          </a:solidFill>
                          <a:latin typeface="Cambria Math" panose="02040503050406030204" pitchFamily="18" charset="0"/>
                        </a:rPr>
                        <m:t>𝑍</m:t>
                      </m:r>
                      <m:r>
                        <a:rPr lang="en-US" altLang="zh-CN" i="1">
                          <a:solidFill>
                            <a:prstClr val="white"/>
                          </a:solidFill>
                          <a:latin typeface="Cambria Math" panose="02040503050406030204" pitchFamily="18" charset="0"/>
                        </a:rPr>
                        <m:t>=</m:t>
                      </m:r>
                      <m:d>
                        <m:dPr>
                          <m:begChr m:val="["/>
                          <m:endChr m:val="]"/>
                          <m:ctrlPr>
                            <a:rPr lang="en-US" altLang="zh-CN" i="1">
                              <a:solidFill>
                                <a:prstClr val="white"/>
                              </a:solidFill>
                              <a:latin typeface="Cambria Math" panose="02040503050406030204" pitchFamily="18" charset="0"/>
                            </a:rPr>
                          </m:ctrlPr>
                        </m:dPr>
                        <m:e>
                          <m:m>
                            <m:mPr>
                              <m:mcs>
                                <m:mc>
                                  <m:mcPr>
                                    <m:count m:val="2"/>
                                    <m:mcJc m:val="center"/>
                                  </m:mcPr>
                                </m:mc>
                              </m:mcs>
                              <m:ctrlPr>
                                <a:rPr lang="en-US" altLang="zh-CN" i="1">
                                  <a:solidFill>
                                    <a:prstClr val="white"/>
                                  </a:solidFill>
                                  <a:latin typeface="Cambria Math" panose="02040503050406030204" pitchFamily="18" charset="0"/>
                                </a:rPr>
                              </m:ctrlPr>
                            </m:mPr>
                            <m:mr>
                              <m:e>
                                <m:r>
                                  <a:rPr lang="en-US" altLang="zh-CN" b="0" i="1" smtClean="0">
                                    <a:solidFill>
                                      <a:prstClr val="white"/>
                                    </a:solidFill>
                                    <a:latin typeface="Cambria Math" panose="02040503050406030204" pitchFamily="18" charset="0"/>
                                  </a:rPr>
                                  <m:t>1</m:t>
                                </m:r>
                              </m:e>
                              <m:e>
                                <m:r>
                                  <a:rPr lang="en-US" altLang="zh-CN" b="0" i="1" smtClean="0">
                                    <a:solidFill>
                                      <a:prstClr val="white"/>
                                    </a:solidFill>
                                    <a:latin typeface="Cambria Math" panose="02040503050406030204" pitchFamily="18" charset="0"/>
                                  </a:rPr>
                                  <m:t>0</m:t>
                                </m:r>
                              </m:e>
                            </m:mr>
                            <m:mr>
                              <m:e>
                                <m:r>
                                  <a:rPr lang="en-US" altLang="zh-CN" b="0" i="1" smtClean="0">
                                    <a:solidFill>
                                      <a:prstClr val="white"/>
                                    </a:solidFill>
                                    <a:latin typeface="Cambria Math" panose="02040503050406030204" pitchFamily="18" charset="0"/>
                                  </a:rPr>
                                  <m:t>0</m:t>
                                </m:r>
                              </m:e>
                              <m:e>
                                <m:r>
                                  <a:rPr lang="en-US" altLang="zh-CN" b="0" i="1" smtClean="0">
                                    <a:solidFill>
                                      <a:prstClr val="white"/>
                                    </a:solidFill>
                                    <a:latin typeface="Cambria Math" panose="02040503050406030204" pitchFamily="18" charset="0"/>
                                  </a:rPr>
                                  <m:t>𝑖</m:t>
                                </m:r>
                              </m:e>
                            </m:mr>
                          </m:m>
                        </m:e>
                      </m:d>
                    </m:oMath>
                  </m:oMathPara>
                </a14:m>
                <a:endParaRPr lang="en-US" altLang="zh-CN" i="1" dirty="0">
                  <a:solidFill>
                    <a:prstClr val="white"/>
                  </a:solidFill>
                  <a:latin typeface="Cambria Math" panose="02040503050406030204" pitchFamily="18" charset="0"/>
                </a:endParaRPr>
              </a:p>
            </p:txBody>
          </p:sp>
        </mc:Choice>
        <mc:Fallback xmlns="">
          <p:sp>
            <p:nvSpPr>
              <p:cNvPr id="17" name="矩形 16"/>
              <p:cNvSpPr>
                <a:spLocks noRot="1" noChangeAspect="1" noMove="1" noResize="1" noEditPoints="1" noAdjustHandles="1" noChangeArrowheads="1" noChangeShapeType="1" noTextEdit="1"/>
              </p:cNvSpPr>
              <p:nvPr/>
            </p:nvSpPr>
            <p:spPr>
              <a:xfrm>
                <a:off x="9076372" y="3232703"/>
                <a:ext cx="2531518" cy="2223622"/>
              </a:xfrm>
              <a:prstGeom prst="rect">
                <a:avLst/>
              </a:prstGeom>
              <a:blipFill>
                <a:blip r:embed="rId8"/>
                <a:stretch>
                  <a:fillRect/>
                </a:stretch>
              </a:blipFill>
            </p:spPr>
            <p:txBody>
              <a:bodyPr/>
              <a:lstStyle/>
              <a:p>
                <a:r>
                  <a:rPr lang="zh-CN" altLang="en-US">
                    <a:noFill/>
                  </a:rPr>
                  <a:t> </a:t>
                </a:r>
              </a:p>
            </p:txBody>
          </p:sp>
        </mc:Fallback>
      </mc:AlternateContent>
      <p:sp>
        <p:nvSpPr>
          <p:cNvPr id="30" name="文本框 29"/>
          <p:cNvSpPr txBox="1"/>
          <p:nvPr/>
        </p:nvSpPr>
        <p:spPr>
          <a:xfrm>
            <a:off x="1970747" y="2610783"/>
            <a:ext cx="1286270" cy="430118"/>
          </a:xfrm>
          <a:prstGeom prst="rect">
            <a:avLst/>
          </a:prstGeom>
          <a:noFill/>
        </p:spPr>
        <p:txBody>
          <a:bodyPr wrap="square" rtlCol="0">
            <a:spAutoFit/>
          </a:bodyPr>
          <a:lstStyle/>
          <a:p>
            <a:pPr>
              <a:lnSpc>
                <a:spcPct val="120000"/>
              </a:lnSpc>
            </a:pPr>
            <a:r>
              <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rPr>
              <a:t>信息表示</a:t>
            </a:r>
          </a:p>
        </p:txBody>
      </p:sp>
    </p:spTree>
    <p:extLst>
      <p:ext uri="{BB962C8B-B14F-4D97-AF65-F5344CB8AC3E}">
        <p14:creationId xmlns:p14="http://schemas.microsoft.com/office/powerpoint/2010/main" val="2753878705"/>
      </p:ext>
    </p:extLst>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998015" y="3898057"/>
            <a:ext cx="7357745" cy="479425"/>
          </a:xfrm>
          <a:prstGeom prst="rect">
            <a:avLst/>
          </a:prstGeom>
          <a:solidFill>
            <a:srgbClr val="1A23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8479864" y="3898057"/>
            <a:ext cx="3481070" cy="1971040"/>
          </a:xfrm>
          <a:prstGeom prst="rect">
            <a:avLst/>
          </a:prstGeom>
          <a:gradFill>
            <a:gsLst>
              <a:gs pos="0">
                <a:srgbClr val="2C4AE0"/>
              </a:gs>
              <a:gs pos="92000">
                <a:srgbClr val="2C4AE0">
                  <a:alpha val="0"/>
                </a:srgb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3" name="椭圆 2"/>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4" name="椭圆 3"/>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sp>
        <p:nvSpPr>
          <p:cNvPr id="6" name="文本框 5"/>
          <p:cNvSpPr txBox="1"/>
          <p:nvPr/>
        </p:nvSpPr>
        <p:spPr>
          <a:xfrm>
            <a:off x="430000" y="1942257"/>
            <a:ext cx="490220" cy="1955800"/>
          </a:xfrm>
          <a:prstGeom prst="rect">
            <a:avLst/>
          </a:prstGeom>
          <a:noFill/>
        </p:spPr>
        <p:txBody>
          <a:bodyPr vert="eaVert" wrap="square" rtlCol="0">
            <a:spAutoFit/>
          </a:bodyPr>
          <a:lstStyle/>
          <a:p>
            <a:pPr algn="ctr"/>
            <a:r>
              <a:rPr lang="zh-CN" altLang="en-US" sz="2000" dirty="0">
                <a:solidFill>
                  <a:schemeClr val="bg2"/>
                </a:solidFill>
                <a:latin typeface="思源黑体 CN Bold" panose="020B0800000000000000" charset="-122"/>
                <a:ea typeface="思源黑体 CN Bold" panose="020B0800000000000000" charset="-122"/>
              </a:rPr>
              <a:t>经典计算机</a:t>
            </a:r>
          </a:p>
        </p:txBody>
      </p:sp>
      <p:sp>
        <p:nvSpPr>
          <p:cNvPr id="7" name="文本框 6"/>
          <p:cNvSpPr txBox="1"/>
          <p:nvPr/>
        </p:nvSpPr>
        <p:spPr>
          <a:xfrm>
            <a:off x="453792" y="4182962"/>
            <a:ext cx="490220" cy="1955800"/>
          </a:xfrm>
          <a:prstGeom prst="rect">
            <a:avLst/>
          </a:prstGeom>
          <a:noFill/>
        </p:spPr>
        <p:txBody>
          <a:bodyPr vert="eaVert" wrap="square" rtlCol="0">
            <a:spAutoFit/>
          </a:bodyPr>
          <a:lstStyle/>
          <a:p>
            <a:pPr algn="ctr"/>
            <a:r>
              <a:rPr lang="zh-CN" altLang="en-US" sz="2000" dirty="0">
                <a:solidFill>
                  <a:schemeClr val="bg2"/>
                </a:solidFill>
                <a:latin typeface="思源黑体 CN Bold" panose="020B0800000000000000" charset="-122"/>
                <a:ea typeface="思源黑体 CN Bold" panose="020B0800000000000000" charset="-122"/>
              </a:rPr>
              <a:t>量子计算机</a:t>
            </a:r>
          </a:p>
        </p:txBody>
      </p:sp>
      <p:sp>
        <p:nvSpPr>
          <p:cNvPr id="8" name="矩形 7"/>
          <p:cNvSpPr/>
          <p:nvPr/>
        </p:nvSpPr>
        <p:spPr>
          <a:xfrm>
            <a:off x="1021170" y="1540240"/>
            <a:ext cx="7357745" cy="479425"/>
          </a:xfrm>
          <a:prstGeom prst="rect">
            <a:avLst/>
          </a:prstGeom>
          <a:solidFill>
            <a:srgbClr val="1A23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 Box 4"/>
          <p:cNvSpPr txBox="1">
            <a:spLocks noChangeArrowheads="1"/>
          </p:cNvSpPr>
          <p:nvPr/>
        </p:nvSpPr>
        <p:spPr bwMode="auto">
          <a:xfrm>
            <a:off x="1222167" y="1691056"/>
            <a:ext cx="1722120" cy="247046"/>
          </a:xfrm>
          <a:prstGeom prst="rect">
            <a:avLst/>
          </a:prstGeom>
          <a:noFill/>
          <a:ln w="9525">
            <a:noFill/>
            <a:miter lim="800000"/>
          </a:ln>
        </p:spPr>
        <p:txBody>
          <a:bodyPr wrap="square" lIns="82479" tIns="41239" rIns="82479" bIns="41239">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25500" eaLnBrk="0" hangingPunct="0">
              <a:lnSpc>
                <a:spcPct val="50000"/>
              </a:lnSpc>
              <a:spcBef>
                <a:spcPct val="50000"/>
              </a:spcBef>
            </a:pPr>
            <a:r>
              <a:rPr lang="zh-CN" altLang="en-US" dirty="0">
                <a:solidFill>
                  <a:schemeClr val="bg2"/>
                </a:solidFill>
                <a:latin typeface="思源黑体 CN Bold" panose="020B0800000000000000" charset="-122"/>
                <a:ea typeface="思源黑体 CN Bold" panose="020B0800000000000000" charset="-122"/>
                <a:cs typeface="+mn-ea"/>
                <a:sym typeface="+mn-lt"/>
              </a:rPr>
              <a:t>储存特点</a:t>
            </a:r>
          </a:p>
        </p:txBody>
      </p:sp>
      <p:sp>
        <p:nvSpPr>
          <p:cNvPr id="10" name="Text Box 4"/>
          <p:cNvSpPr txBox="1">
            <a:spLocks noChangeArrowheads="1"/>
          </p:cNvSpPr>
          <p:nvPr/>
        </p:nvSpPr>
        <p:spPr bwMode="auto">
          <a:xfrm>
            <a:off x="3838359" y="1562674"/>
            <a:ext cx="1793875" cy="358140"/>
          </a:xfrm>
          <a:prstGeom prst="rect">
            <a:avLst/>
          </a:prstGeom>
          <a:noFill/>
          <a:ln w="9525">
            <a:noFill/>
            <a:miter lim="800000"/>
          </a:ln>
        </p:spPr>
        <p:txBody>
          <a:bodyPr wrap="square" lIns="82479" tIns="41239" rIns="82479" bIns="41239">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25500" eaLnBrk="0" hangingPunct="0"/>
            <a:r>
              <a:rPr lang="zh-CN" altLang="en-US" dirty="0">
                <a:solidFill>
                  <a:schemeClr val="bg2"/>
                </a:solidFill>
                <a:latin typeface="思源黑体 CN Bold" panose="020B0800000000000000" charset="-122"/>
                <a:ea typeface="思源黑体 CN Bold" panose="020B0800000000000000" charset="-122"/>
                <a:cs typeface="+mn-ea"/>
                <a:sym typeface="+mn-lt"/>
              </a:rPr>
              <a:t>运算模式</a:t>
            </a:r>
            <a:endParaRPr lang="en-US" altLang="zh-CN" dirty="0">
              <a:solidFill>
                <a:schemeClr val="bg2"/>
              </a:solidFill>
              <a:latin typeface="思源黑体 CN Bold" panose="020B0800000000000000" charset="-122"/>
              <a:ea typeface="思源黑体 CN Bold" panose="020B0800000000000000" charset="-122"/>
              <a:cs typeface="+mn-ea"/>
              <a:sym typeface="+mn-lt"/>
            </a:endParaRPr>
          </a:p>
        </p:txBody>
      </p:sp>
      <p:sp>
        <p:nvSpPr>
          <p:cNvPr id="11" name="Text Box 4"/>
          <p:cNvSpPr txBox="1">
            <a:spLocks noChangeArrowheads="1"/>
          </p:cNvSpPr>
          <p:nvPr/>
        </p:nvSpPr>
        <p:spPr bwMode="auto">
          <a:xfrm>
            <a:off x="6526306" y="1564624"/>
            <a:ext cx="1722120" cy="360282"/>
          </a:xfrm>
          <a:prstGeom prst="rect">
            <a:avLst/>
          </a:prstGeom>
          <a:noFill/>
          <a:ln w="9525">
            <a:noFill/>
            <a:miter lim="800000"/>
          </a:ln>
        </p:spPr>
        <p:txBody>
          <a:bodyPr wrap="square" lIns="82479" tIns="41239" rIns="82479" bIns="41239">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25500" eaLnBrk="0" hangingPunct="0">
              <a:spcBef>
                <a:spcPct val="50000"/>
              </a:spcBef>
            </a:pPr>
            <a:r>
              <a:rPr lang="zh-CN" altLang="en-US" dirty="0">
                <a:solidFill>
                  <a:schemeClr val="bg2"/>
                </a:solidFill>
                <a:latin typeface="思源黑体 CN Bold" panose="020B0800000000000000" charset="-122"/>
                <a:ea typeface="思源黑体 CN Bold" panose="020B0800000000000000" charset="-122"/>
                <a:cs typeface="+mn-ea"/>
                <a:sym typeface="+mn-lt"/>
              </a:rPr>
              <a:t>计算能力</a:t>
            </a:r>
          </a:p>
        </p:txBody>
      </p:sp>
      <p:sp>
        <p:nvSpPr>
          <p:cNvPr id="13" name="矩形 12"/>
          <p:cNvSpPr/>
          <p:nvPr/>
        </p:nvSpPr>
        <p:spPr>
          <a:xfrm>
            <a:off x="8479864" y="1500668"/>
            <a:ext cx="3481070" cy="1971040"/>
          </a:xfrm>
          <a:prstGeom prst="rect">
            <a:avLst/>
          </a:prstGeom>
          <a:gradFill>
            <a:gsLst>
              <a:gs pos="0">
                <a:srgbClr val="2C4AE0"/>
              </a:gs>
              <a:gs pos="92000">
                <a:srgbClr val="2C4AE0">
                  <a:alpha val="0"/>
                </a:srgb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626757" y="2220026"/>
            <a:ext cx="3279140" cy="645160"/>
          </a:xfrm>
          <a:prstGeom prst="rect">
            <a:avLst/>
          </a:prstGeom>
        </p:spPr>
        <p:txBody>
          <a:bodyPr wrap="square">
            <a:spAutoFit/>
          </a:bodyPr>
          <a:lstStyle/>
          <a:p>
            <a:r>
              <a:rPr b="1" dirty="0">
                <a:solidFill>
                  <a:schemeClr val="bg2"/>
                </a:solidFill>
                <a:latin typeface="思源黑体 CN Bold" panose="020B0800000000000000" charset="-122"/>
                <a:ea typeface="思源黑体 CN Bold" panose="020B0800000000000000" charset="-122"/>
                <a:cs typeface="思源黑体 CN Bold" panose="020B0800000000000000" charset="-122"/>
              </a:rPr>
              <a:t>经典计算：尺寸减小导致量子效应凸显，影响经典计算发展</a:t>
            </a:r>
          </a:p>
        </p:txBody>
      </p:sp>
      <p:sp>
        <p:nvSpPr>
          <p:cNvPr id="16" name="矩形 15"/>
          <p:cNvSpPr/>
          <p:nvPr/>
        </p:nvSpPr>
        <p:spPr>
          <a:xfrm>
            <a:off x="8626757" y="4443335"/>
            <a:ext cx="3279140" cy="645160"/>
          </a:xfrm>
          <a:prstGeom prst="rect">
            <a:avLst/>
          </a:prstGeom>
        </p:spPr>
        <p:txBody>
          <a:bodyPr wrap="square">
            <a:spAutoFit/>
          </a:bodyPr>
          <a:lstStyle/>
          <a:p>
            <a:r>
              <a:rPr b="1" dirty="0">
                <a:solidFill>
                  <a:srgbClr val="00E8F4"/>
                </a:solidFill>
                <a:latin typeface="思源黑体 CN Bold" panose="020B0800000000000000" charset="-122"/>
                <a:ea typeface="思源黑体 CN Bold" panose="020B0800000000000000" charset="-122"/>
                <a:cs typeface="思源黑体 CN Bold" panose="020B0800000000000000" charset="-122"/>
              </a:rPr>
              <a:t>量子计算：利用量子效应编码量子比特，实现指数加速过程</a:t>
            </a:r>
          </a:p>
        </p:txBody>
      </p:sp>
      <p:sp>
        <p:nvSpPr>
          <p:cNvPr id="17" name="Text Box 4"/>
          <p:cNvSpPr txBox="1">
            <a:spLocks noChangeArrowheads="1"/>
          </p:cNvSpPr>
          <p:nvPr/>
        </p:nvSpPr>
        <p:spPr bwMode="auto">
          <a:xfrm>
            <a:off x="1242993" y="4059439"/>
            <a:ext cx="1722120" cy="247046"/>
          </a:xfrm>
          <a:prstGeom prst="rect">
            <a:avLst/>
          </a:prstGeom>
          <a:noFill/>
          <a:ln w="9525">
            <a:noFill/>
            <a:miter lim="800000"/>
          </a:ln>
        </p:spPr>
        <p:txBody>
          <a:bodyPr wrap="square" lIns="82479" tIns="41239" rIns="82479" bIns="41239">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25500" eaLnBrk="0" hangingPunct="0">
              <a:lnSpc>
                <a:spcPct val="50000"/>
              </a:lnSpc>
              <a:spcBef>
                <a:spcPct val="50000"/>
              </a:spcBef>
            </a:pPr>
            <a:r>
              <a:rPr lang="zh-CN" altLang="en-US" dirty="0">
                <a:solidFill>
                  <a:schemeClr val="bg2"/>
                </a:solidFill>
                <a:latin typeface="思源黑体 CN Bold" panose="020B0800000000000000" charset="-122"/>
                <a:ea typeface="思源黑体 CN Bold" panose="020B0800000000000000" charset="-122"/>
                <a:cs typeface="+mn-ea"/>
                <a:sym typeface="+mn-lt"/>
              </a:rPr>
              <a:t>储存特点</a:t>
            </a:r>
          </a:p>
        </p:txBody>
      </p:sp>
      <p:sp>
        <p:nvSpPr>
          <p:cNvPr id="18" name="Text Box 4"/>
          <p:cNvSpPr txBox="1">
            <a:spLocks noChangeArrowheads="1"/>
          </p:cNvSpPr>
          <p:nvPr/>
        </p:nvSpPr>
        <p:spPr bwMode="auto">
          <a:xfrm>
            <a:off x="3866561" y="3931891"/>
            <a:ext cx="1793875" cy="360282"/>
          </a:xfrm>
          <a:prstGeom prst="rect">
            <a:avLst/>
          </a:prstGeom>
          <a:noFill/>
          <a:ln w="9525">
            <a:noFill/>
            <a:miter lim="800000"/>
          </a:ln>
        </p:spPr>
        <p:txBody>
          <a:bodyPr wrap="square" lIns="82479" tIns="41239" rIns="82479" bIns="41239">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25500" eaLnBrk="0" hangingPunct="0"/>
            <a:r>
              <a:rPr lang="zh-CN" altLang="en-US" dirty="0">
                <a:solidFill>
                  <a:schemeClr val="bg2"/>
                </a:solidFill>
                <a:latin typeface="思源黑体 CN Bold" panose="020B0800000000000000" charset="-122"/>
                <a:ea typeface="思源黑体 CN Bold" panose="020B0800000000000000" charset="-122"/>
                <a:cs typeface="+mn-ea"/>
                <a:sym typeface="+mn-lt"/>
              </a:rPr>
              <a:t>运算模式</a:t>
            </a:r>
            <a:endParaRPr lang="en-US" altLang="zh-CN" dirty="0">
              <a:solidFill>
                <a:schemeClr val="bg2"/>
              </a:solidFill>
              <a:latin typeface="思源黑体 CN Bold" panose="020B0800000000000000" charset="-122"/>
              <a:ea typeface="思源黑体 CN Bold" panose="020B0800000000000000" charset="-122"/>
              <a:cs typeface="+mn-ea"/>
              <a:sym typeface="+mn-lt"/>
            </a:endParaRPr>
          </a:p>
        </p:txBody>
      </p:sp>
      <p:sp>
        <p:nvSpPr>
          <p:cNvPr id="19" name="Text Box 4"/>
          <p:cNvSpPr txBox="1">
            <a:spLocks noChangeArrowheads="1"/>
          </p:cNvSpPr>
          <p:nvPr/>
        </p:nvSpPr>
        <p:spPr bwMode="auto">
          <a:xfrm>
            <a:off x="6526306" y="3932162"/>
            <a:ext cx="1722120" cy="360282"/>
          </a:xfrm>
          <a:prstGeom prst="rect">
            <a:avLst/>
          </a:prstGeom>
          <a:noFill/>
          <a:ln w="9525">
            <a:noFill/>
            <a:miter lim="800000"/>
          </a:ln>
        </p:spPr>
        <p:txBody>
          <a:bodyPr wrap="square" lIns="82479" tIns="41239" rIns="82479" bIns="41239">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25500" eaLnBrk="0" hangingPunct="0">
              <a:spcBef>
                <a:spcPct val="50000"/>
              </a:spcBef>
            </a:pPr>
            <a:r>
              <a:rPr lang="zh-CN" altLang="en-US" dirty="0">
                <a:solidFill>
                  <a:schemeClr val="bg2"/>
                </a:solidFill>
                <a:latin typeface="思源黑体 CN Bold" panose="020B0800000000000000" charset="-122"/>
                <a:ea typeface="思源黑体 CN Bold" panose="020B0800000000000000" charset="-122"/>
                <a:cs typeface="+mn-ea"/>
                <a:sym typeface="+mn-lt"/>
              </a:rPr>
              <a:t>计算能力</a:t>
            </a:r>
          </a:p>
        </p:txBody>
      </p:sp>
      <mc:AlternateContent xmlns:mc="http://schemas.openxmlformats.org/markup-compatibility/2006" xmlns:a14="http://schemas.microsoft.com/office/drawing/2010/main">
        <mc:Choice Requires="a14">
          <p:sp>
            <p:nvSpPr>
              <p:cNvPr id="20" name="文本框 19"/>
              <p:cNvSpPr txBox="1"/>
              <p:nvPr/>
            </p:nvSpPr>
            <p:spPr>
              <a:xfrm>
                <a:off x="1021169" y="2244582"/>
                <a:ext cx="2315431" cy="1323439"/>
              </a:xfrm>
              <a:prstGeom prst="rect">
                <a:avLst/>
              </a:prstGeom>
              <a:noFill/>
            </p:spPr>
            <p:txBody>
              <a:bodyPr wrap="square" rtlCol="0">
                <a:spAutoFit/>
              </a:bodyPr>
              <a:lstStyle/>
              <a:p>
                <a:r>
                  <a:rPr lang="en-US" altLang="zh-CN" sz="2000" dirty="0">
                    <a:solidFill>
                      <a:schemeClr val="bg1"/>
                    </a:solidFill>
                  </a:rPr>
                  <a:t>• </a:t>
                </a:r>
                <a14:m>
                  <m:oMath xmlns:m="http://schemas.openxmlformats.org/officeDocument/2006/math">
                    <m:r>
                      <a:rPr lang="en-US" altLang="zh-CN" sz="2000" b="0" i="1" smtClean="0">
                        <a:solidFill>
                          <a:schemeClr val="bg1"/>
                        </a:solidFill>
                        <a:latin typeface="Cambria Math" panose="02040503050406030204" pitchFamily="18" charset="0"/>
                      </a:rPr>
                      <m:t>𝑛</m:t>
                    </m:r>
                  </m:oMath>
                </a14:m>
                <a:r>
                  <a:rPr lang="zh-CN" altLang="en-US" sz="2000" dirty="0">
                    <a:solidFill>
                      <a:schemeClr val="bg1"/>
                    </a:solidFill>
                    <a:latin typeface="黑体" panose="02010609060101010101" pitchFamily="49" charset="-122"/>
                    <a:ea typeface="黑体" panose="02010609060101010101" pitchFamily="49" charset="-122"/>
                  </a:rPr>
                  <a:t>个经典比特系统只能存储</a:t>
                </a:r>
                <a14:m>
                  <m:oMath xmlns:m="http://schemas.openxmlformats.org/officeDocument/2006/math">
                    <m:sSup>
                      <m:sSupPr>
                        <m:ctrlPr>
                          <a:rPr lang="en-US" altLang="zh-CN" sz="2000" i="1" smtClean="0">
                            <a:solidFill>
                              <a:schemeClr val="bg1"/>
                            </a:solidFill>
                            <a:latin typeface="Cambria Math" panose="02040503050406030204" pitchFamily="18" charset="0"/>
                          </a:rPr>
                        </m:ctrlPr>
                      </m:sSupPr>
                      <m:e>
                        <m:r>
                          <a:rPr lang="en-US" altLang="zh-CN" sz="2000" b="0" i="1" smtClean="0">
                            <a:solidFill>
                              <a:schemeClr val="bg1"/>
                            </a:solidFill>
                            <a:latin typeface="Cambria Math" panose="02040503050406030204" pitchFamily="18" charset="0"/>
                          </a:rPr>
                          <m:t>2</m:t>
                        </m:r>
                      </m:e>
                      <m:sup>
                        <m:r>
                          <a:rPr lang="en-US" altLang="zh-CN" sz="2000" b="0" i="1" smtClean="0">
                            <a:solidFill>
                              <a:schemeClr val="bg1"/>
                            </a:solidFill>
                            <a:latin typeface="Cambria Math" panose="02040503050406030204" pitchFamily="18" charset="0"/>
                          </a:rPr>
                          <m:t>𝑛</m:t>
                        </m:r>
                      </m:sup>
                    </m:sSup>
                  </m:oMath>
                </a14:m>
                <a:r>
                  <a:rPr lang="zh-CN" altLang="en-US" sz="2000" dirty="0">
                    <a:solidFill>
                      <a:schemeClr val="bg1"/>
                    </a:solidFill>
                    <a:latin typeface="黑体" panose="02010609060101010101" pitchFamily="49" charset="-122"/>
                    <a:ea typeface="黑体" panose="02010609060101010101" pitchFamily="49" charset="-122"/>
                  </a:rPr>
                  <a:t>个可能的数据中的某一个</a:t>
                </a:r>
              </a:p>
            </p:txBody>
          </p:sp>
        </mc:Choice>
        <mc:Fallback xmlns="">
          <p:sp>
            <p:nvSpPr>
              <p:cNvPr id="20" name="文本框 19"/>
              <p:cNvSpPr txBox="1">
                <a:spLocks noRot="1" noChangeAspect="1" noMove="1" noResize="1" noEditPoints="1" noAdjustHandles="1" noChangeArrowheads="1" noChangeShapeType="1" noTextEdit="1"/>
              </p:cNvSpPr>
              <p:nvPr/>
            </p:nvSpPr>
            <p:spPr>
              <a:xfrm>
                <a:off x="1021169" y="2244582"/>
                <a:ext cx="2315431" cy="1323439"/>
              </a:xfrm>
              <a:prstGeom prst="rect">
                <a:avLst/>
              </a:prstGeom>
              <a:blipFill rotWithShape="1">
                <a:blip r:embed="rId4"/>
                <a:stretch>
                  <a:fillRect l="-4" t="-37" r="13" b="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p:cNvSpPr txBox="1"/>
              <p:nvPr/>
            </p:nvSpPr>
            <p:spPr>
              <a:xfrm>
                <a:off x="3838359" y="2190794"/>
                <a:ext cx="2257641" cy="1323439"/>
              </a:xfrm>
              <a:prstGeom prst="rect">
                <a:avLst/>
              </a:prstGeom>
              <a:noFill/>
            </p:spPr>
            <p:txBody>
              <a:bodyPr wrap="square" rtlCol="0">
                <a:spAutoFit/>
              </a:bodyPr>
              <a:lstStyle/>
              <a:p>
                <a:r>
                  <a:rPr lang="en-US" altLang="zh-CN" sz="2000" dirty="0">
                    <a:solidFill>
                      <a:schemeClr val="bg1"/>
                    </a:solidFill>
                  </a:rPr>
                  <a:t>• </a:t>
                </a:r>
                <a14:m>
                  <m:oMath xmlns:m="http://schemas.openxmlformats.org/officeDocument/2006/math">
                    <m:r>
                      <a:rPr lang="zh-CN" altLang="en-US" sz="2000">
                        <a:solidFill>
                          <a:schemeClr val="bg1"/>
                        </a:solidFill>
                        <a:latin typeface="Cambria Math" panose="02040503050406030204" pitchFamily="18" charset="0"/>
                        <a:ea typeface="黑体" panose="02010609060101010101" pitchFamily="49" charset="-122"/>
                      </a:rPr>
                      <m:t>经典</m:t>
                    </m:r>
                  </m:oMath>
                </a14:m>
                <a:r>
                  <a:rPr lang="zh-CN" altLang="en-US" sz="2000" dirty="0">
                    <a:solidFill>
                      <a:schemeClr val="bg1"/>
                    </a:solidFill>
                    <a:latin typeface="黑体" panose="02010609060101010101" pitchFamily="49" charset="-122"/>
                    <a:ea typeface="黑体" panose="02010609060101010101" pitchFamily="49" charset="-122"/>
                  </a:rPr>
                  <a:t>计算机一次运算只能对一个比特上的数据进行运算</a:t>
                </a:r>
              </a:p>
            </p:txBody>
          </p:sp>
        </mc:Choice>
        <mc:Fallback xmlns="">
          <p:sp>
            <p:nvSpPr>
              <p:cNvPr id="21" name="文本框 20"/>
              <p:cNvSpPr txBox="1">
                <a:spLocks noRot="1" noChangeAspect="1" noMove="1" noResize="1" noEditPoints="1" noAdjustHandles="1" noChangeArrowheads="1" noChangeShapeType="1" noTextEdit="1"/>
              </p:cNvSpPr>
              <p:nvPr/>
            </p:nvSpPr>
            <p:spPr>
              <a:xfrm>
                <a:off x="3838359" y="2190794"/>
                <a:ext cx="2257641" cy="1323439"/>
              </a:xfrm>
              <a:prstGeom prst="rect">
                <a:avLst/>
              </a:prstGeom>
              <a:blipFill rotWithShape="1">
                <a:blip r:embed="rId5"/>
                <a:stretch>
                  <a:fillRect l="-19" t="-3" b="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p:cNvSpPr txBox="1"/>
              <p:nvPr/>
            </p:nvSpPr>
            <p:spPr>
              <a:xfrm>
                <a:off x="6242877" y="2148269"/>
                <a:ext cx="2005549" cy="1323439"/>
              </a:xfrm>
              <a:prstGeom prst="rect">
                <a:avLst/>
              </a:prstGeom>
              <a:noFill/>
            </p:spPr>
            <p:txBody>
              <a:bodyPr wrap="square" rtlCol="0">
                <a:spAutoFit/>
              </a:bodyPr>
              <a:lstStyle/>
              <a:p>
                <a:r>
                  <a:rPr lang="en-US" altLang="zh-CN" sz="2000" dirty="0">
                    <a:solidFill>
                      <a:schemeClr val="bg1"/>
                    </a:solidFill>
                  </a:rPr>
                  <a:t>• </a:t>
                </a:r>
                <a14:m>
                  <m:oMath xmlns:m="http://schemas.openxmlformats.org/officeDocument/2006/math">
                    <m:r>
                      <a:rPr lang="zh-CN" altLang="en-US" sz="2000">
                        <a:solidFill>
                          <a:schemeClr val="bg1"/>
                        </a:solidFill>
                        <a:latin typeface="Cambria Math" panose="02040503050406030204" pitchFamily="18" charset="0"/>
                        <a:ea typeface="黑体" panose="02010609060101010101" pitchFamily="49" charset="-122"/>
                      </a:rPr>
                      <m:t>经典</m:t>
                    </m:r>
                  </m:oMath>
                </a14:m>
                <a:r>
                  <a:rPr lang="zh-CN" altLang="en-US" sz="2000" dirty="0">
                    <a:solidFill>
                      <a:schemeClr val="bg1"/>
                    </a:solidFill>
                    <a:latin typeface="黑体" panose="02010609060101010101" pitchFamily="49" charset="-122"/>
                    <a:ea typeface="黑体" panose="02010609060101010101" pitchFamily="49" charset="-122"/>
                  </a:rPr>
                  <a:t>计算机计算性能随晶体管增加呈线性增长关系</a:t>
                </a:r>
              </a:p>
            </p:txBody>
          </p:sp>
        </mc:Choice>
        <mc:Fallback xmlns="">
          <p:sp>
            <p:nvSpPr>
              <p:cNvPr id="22" name="文本框 21"/>
              <p:cNvSpPr txBox="1">
                <a:spLocks noRot="1" noChangeAspect="1" noMove="1" noResize="1" noEditPoints="1" noAdjustHandles="1" noChangeArrowheads="1" noChangeShapeType="1" noTextEdit="1"/>
              </p:cNvSpPr>
              <p:nvPr/>
            </p:nvSpPr>
            <p:spPr>
              <a:xfrm>
                <a:off x="6242877" y="2148269"/>
                <a:ext cx="2005549" cy="1323439"/>
              </a:xfrm>
              <a:prstGeom prst="rect">
                <a:avLst/>
              </a:prstGeom>
              <a:blipFill rotWithShape="1">
                <a:blip r:embed="rId6"/>
                <a:stretch>
                  <a:fillRect l="-10" t="-5" r="20" b="1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p:cNvSpPr txBox="1"/>
              <p:nvPr/>
            </p:nvSpPr>
            <p:spPr>
              <a:xfrm>
                <a:off x="1091556" y="4578637"/>
                <a:ext cx="2245044" cy="1015663"/>
              </a:xfrm>
              <a:prstGeom prst="rect">
                <a:avLst/>
              </a:prstGeom>
              <a:noFill/>
            </p:spPr>
            <p:txBody>
              <a:bodyPr wrap="square" rtlCol="0">
                <a:spAutoFit/>
              </a:bodyPr>
              <a:lstStyle/>
              <a:p>
                <a:r>
                  <a:rPr lang="en-US" altLang="zh-CN" sz="2000" dirty="0">
                    <a:solidFill>
                      <a:schemeClr val="accent1"/>
                    </a:solidFill>
                  </a:rPr>
                  <a:t>• </a:t>
                </a:r>
                <a14:m>
                  <m:oMath xmlns:m="http://schemas.openxmlformats.org/officeDocument/2006/math">
                    <m:r>
                      <a:rPr lang="en-US" altLang="zh-CN" sz="2000" b="0" i="1" smtClean="0">
                        <a:solidFill>
                          <a:schemeClr val="accent1"/>
                        </a:solidFill>
                        <a:latin typeface="Cambria Math" panose="02040503050406030204" pitchFamily="18" charset="0"/>
                      </a:rPr>
                      <m:t>𝑛</m:t>
                    </m:r>
                  </m:oMath>
                </a14:m>
                <a:r>
                  <a:rPr lang="zh-CN" altLang="en-US" sz="2000" dirty="0">
                    <a:solidFill>
                      <a:schemeClr val="accent1"/>
                    </a:solidFill>
                    <a:latin typeface="黑体" panose="02010609060101010101" pitchFamily="49" charset="-122"/>
                    <a:ea typeface="黑体" panose="02010609060101010101" pitchFamily="49" charset="-122"/>
                  </a:rPr>
                  <a:t>个量子比特系统可以存储</a:t>
                </a:r>
                <a14:m>
                  <m:oMath xmlns:m="http://schemas.openxmlformats.org/officeDocument/2006/math">
                    <m:sSup>
                      <m:sSupPr>
                        <m:ctrlPr>
                          <a:rPr lang="en-US" altLang="zh-CN" sz="2000" i="1" smtClean="0">
                            <a:solidFill>
                              <a:schemeClr val="accent1"/>
                            </a:solidFill>
                            <a:latin typeface="Cambria Math" panose="02040503050406030204" pitchFamily="18" charset="0"/>
                          </a:rPr>
                        </m:ctrlPr>
                      </m:sSupPr>
                      <m:e>
                        <m:r>
                          <a:rPr lang="en-US" altLang="zh-CN" sz="2000" b="0" i="1" smtClean="0">
                            <a:solidFill>
                              <a:schemeClr val="accent1"/>
                            </a:solidFill>
                            <a:latin typeface="Cambria Math" panose="02040503050406030204" pitchFamily="18" charset="0"/>
                          </a:rPr>
                          <m:t>2</m:t>
                        </m:r>
                      </m:e>
                      <m:sup>
                        <m:r>
                          <a:rPr lang="en-US" altLang="zh-CN" sz="2000" b="0" i="1" smtClean="0">
                            <a:solidFill>
                              <a:schemeClr val="accent1"/>
                            </a:solidFill>
                            <a:latin typeface="Cambria Math" panose="02040503050406030204" pitchFamily="18" charset="0"/>
                          </a:rPr>
                          <m:t>𝑛</m:t>
                        </m:r>
                      </m:sup>
                    </m:sSup>
                  </m:oMath>
                </a14:m>
                <a:r>
                  <a:rPr lang="zh-CN" altLang="en-US" sz="2000" dirty="0">
                    <a:solidFill>
                      <a:schemeClr val="accent1"/>
                    </a:solidFill>
                    <a:latin typeface="黑体" panose="02010609060101010101" pitchFamily="49" charset="-122"/>
                    <a:ea typeface="黑体" panose="02010609060101010101" pitchFamily="49" charset="-122"/>
                  </a:rPr>
                  <a:t>个所有可能的数据</a:t>
                </a:r>
              </a:p>
            </p:txBody>
          </p:sp>
        </mc:Choice>
        <mc:Fallback xmlns="">
          <p:sp>
            <p:nvSpPr>
              <p:cNvPr id="23" name="文本框 22"/>
              <p:cNvSpPr txBox="1">
                <a:spLocks noRot="1" noChangeAspect="1" noMove="1" noResize="1" noEditPoints="1" noAdjustHandles="1" noChangeArrowheads="1" noChangeShapeType="1" noTextEdit="1"/>
              </p:cNvSpPr>
              <p:nvPr/>
            </p:nvSpPr>
            <p:spPr>
              <a:xfrm>
                <a:off x="1091556" y="4578637"/>
                <a:ext cx="2245044" cy="1015663"/>
              </a:xfrm>
              <a:prstGeom prst="rect">
                <a:avLst/>
              </a:prstGeom>
              <a:blipFill rotWithShape="1">
                <a:blip r:embed="rId7"/>
                <a:stretch>
                  <a:fillRect l="-28" t="-28" r="14" b="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p:cNvSpPr txBox="1"/>
              <p:nvPr/>
            </p:nvSpPr>
            <p:spPr>
              <a:xfrm>
                <a:off x="3666209" y="4567145"/>
                <a:ext cx="2429791" cy="1015663"/>
              </a:xfrm>
              <a:prstGeom prst="rect">
                <a:avLst/>
              </a:prstGeom>
              <a:noFill/>
            </p:spPr>
            <p:txBody>
              <a:bodyPr wrap="square" rtlCol="0">
                <a:spAutoFit/>
              </a:bodyPr>
              <a:lstStyle/>
              <a:p>
                <a:r>
                  <a:rPr lang="en-US" altLang="zh-CN" sz="2000" dirty="0">
                    <a:solidFill>
                      <a:schemeClr val="accent1"/>
                    </a:solidFill>
                  </a:rPr>
                  <a:t>• </a:t>
                </a:r>
                <a14:m>
                  <m:oMath xmlns:m="http://schemas.openxmlformats.org/officeDocument/2006/math">
                    <m:r>
                      <a:rPr lang="zh-CN" altLang="en-US" sz="2000" i="1" dirty="0">
                        <a:solidFill>
                          <a:schemeClr val="accent1"/>
                        </a:solidFill>
                        <a:latin typeface="Cambria Math" panose="02040503050406030204" pitchFamily="18" charset="0"/>
                        <a:ea typeface="黑体" panose="02010609060101010101" pitchFamily="49" charset="-122"/>
                      </a:rPr>
                      <m:t>量子</m:t>
                    </m:r>
                  </m:oMath>
                </a14:m>
                <a:r>
                  <a:rPr lang="zh-CN" altLang="en-US" sz="2000" dirty="0">
                    <a:solidFill>
                      <a:schemeClr val="accent1"/>
                    </a:solidFill>
                    <a:latin typeface="黑体" panose="02010609060101010101" pitchFamily="49" charset="-122"/>
                    <a:ea typeface="黑体" panose="02010609060101010101" pitchFamily="49" charset="-122"/>
                  </a:rPr>
                  <a:t>计算机一次运算能够对所有的数据进行运算</a:t>
                </a:r>
              </a:p>
            </p:txBody>
          </p:sp>
        </mc:Choice>
        <mc:Fallback xmlns="">
          <p:sp>
            <p:nvSpPr>
              <p:cNvPr id="24" name="文本框 23"/>
              <p:cNvSpPr txBox="1">
                <a:spLocks noRot="1" noChangeAspect="1" noMove="1" noResize="1" noEditPoints="1" noAdjustHandles="1" noChangeArrowheads="1" noChangeShapeType="1" noTextEdit="1"/>
              </p:cNvSpPr>
              <p:nvPr/>
            </p:nvSpPr>
            <p:spPr>
              <a:xfrm>
                <a:off x="3666209" y="4567145"/>
                <a:ext cx="2429791" cy="1015663"/>
              </a:xfrm>
              <a:prstGeom prst="rect">
                <a:avLst/>
              </a:prstGeom>
              <a:blipFill rotWithShape="1">
                <a:blip r:embed="rId8"/>
                <a:stretch>
                  <a:fillRect l="-15" t="-22" b="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p:cNvSpPr txBox="1"/>
              <p:nvPr/>
            </p:nvSpPr>
            <p:spPr>
              <a:xfrm>
                <a:off x="6096000" y="4610342"/>
                <a:ext cx="2088776" cy="1323439"/>
              </a:xfrm>
              <a:prstGeom prst="rect">
                <a:avLst/>
              </a:prstGeom>
              <a:noFill/>
            </p:spPr>
            <p:txBody>
              <a:bodyPr wrap="square" rtlCol="0">
                <a:spAutoFit/>
              </a:bodyPr>
              <a:lstStyle/>
              <a:p>
                <a:r>
                  <a:rPr lang="en-US" altLang="zh-CN" sz="2000" dirty="0">
                    <a:solidFill>
                      <a:schemeClr val="accent1"/>
                    </a:solidFill>
                  </a:rPr>
                  <a:t>• </a:t>
                </a:r>
                <a14:m>
                  <m:oMath xmlns:m="http://schemas.openxmlformats.org/officeDocument/2006/math">
                    <m:r>
                      <a:rPr lang="zh-CN" altLang="en-US" sz="2000" i="1" dirty="0">
                        <a:solidFill>
                          <a:schemeClr val="accent1"/>
                        </a:solidFill>
                        <a:latin typeface="Cambria Math" panose="02040503050406030204" pitchFamily="18" charset="0"/>
                        <a:ea typeface="黑体" panose="02010609060101010101" pitchFamily="49" charset="-122"/>
                      </a:rPr>
                      <m:t>量子</m:t>
                    </m:r>
                  </m:oMath>
                </a14:m>
                <a:r>
                  <a:rPr lang="zh-CN" altLang="en-US" sz="2000" dirty="0">
                    <a:solidFill>
                      <a:schemeClr val="accent1"/>
                    </a:solidFill>
                    <a:latin typeface="黑体" panose="02010609060101010101" pitchFamily="49" charset="-122"/>
                    <a:ea typeface="黑体" panose="02010609060101010101" pitchFamily="49" charset="-122"/>
                  </a:rPr>
                  <a:t>计算机计算性能随比特数增加呈指数级增长关系</a:t>
                </a:r>
              </a:p>
            </p:txBody>
          </p:sp>
        </mc:Choice>
        <mc:Fallback xmlns="">
          <p:sp>
            <p:nvSpPr>
              <p:cNvPr id="25" name="文本框 24"/>
              <p:cNvSpPr txBox="1">
                <a:spLocks noRot="1" noChangeAspect="1" noMove="1" noResize="1" noEditPoints="1" noAdjustHandles="1" noChangeArrowheads="1" noChangeShapeType="1" noTextEdit="1"/>
              </p:cNvSpPr>
              <p:nvPr/>
            </p:nvSpPr>
            <p:spPr>
              <a:xfrm>
                <a:off x="6096000" y="4610342"/>
                <a:ext cx="2088776" cy="1323439"/>
              </a:xfrm>
              <a:prstGeom prst="rect">
                <a:avLst/>
              </a:prstGeom>
              <a:blipFill rotWithShape="1">
                <a:blip r:embed="rId9"/>
                <a:stretch>
                  <a:fillRect t="-18" r="12" b="26"/>
                </a:stretch>
              </a:blipFill>
            </p:spPr>
            <p:txBody>
              <a:bodyPr/>
              <a:lstStyle/>
              <a:p>
                <a:r>
                  <a:rPr lang="zh-CN" altLang="en-US">
                    <a:noFill/>
                  </a:rPr>
                  <a:t> </a:t>
                </a:r>
              </a:p>
            </p:txBody>
          </p:sp>
        </mc:Fallback>
      </mc:AlternateContent>
      <p:sp>
        <p:nvSpPr>
          <p:cNvPr id="12" name="文本框 11"/>
          <p:cNvSpPr txBox="1"/>
          <p:nvPr>
            <p:custDataLst>
              <p:tags r:id="rId1"/>
            </p:custDataLst>
          </p:nvPr>
        </p:nvSpPr>
        <p:spPr>
          <a:xfrm>
            <a:off x="622935" y="569595"/>
            <a:ext cx="4723765" cy="583565"/>
          </a:xfrm>
          <a:prstGeom prst="rect">
            <a:avLst/>
          </a:prstGeom>
          <a:noFill/>
        </p:spPr>
        <p:txBody>
          <a:bodyPr wrap="square" rtlCol="0">
            <a:spAutoFit/>
          </a:bodyPr>
          <a:lstStyle/>
          <a:p>
            <a:pPr algn="l"/>
            <a:r>
              <a:rPr lang="zh-CN" sz="3200" dirty="0" err="1">
                <a:solidFill>
                  <a:srgbClr val="00E8F4"/>
                </a:solidFill>
                <a:latin typeface="思源黑体 CN Bold" panose="020B0800000000000000" charset="-122"/>
                <a:ea typeface="思源黑体 CN Bold" panose="020B0800000000000000" charset="-122"/>
                <a:sym typeface="+mn-ea"/>
              </a:rPr>
              <a:t>量子计算和经典计算差异</a:t>
            </a:r>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19" name="椭圆 1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20" name="椭圆 1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sp>
        <p:nvSpPr>
          <p:cNvPr id="74" name="标题 73"/>
          <p:cNvSpPr>
            <a:spLocks noGrp="1"/>
          </p:cNvSpPr>
          <p:nvPr/>
        </p:nvSpPr>
        <p:spPr>
          <a:xfrm>
            <a:off x="1127686" y="1567475"/>
            <a:ext cx="10515600" cy="8691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dirty="0">
                <a:solidFill>
                  <a:schemeClr val="bg1"/>
                </a:solidFill>
                <a:latin typeface="思源黑体 CN Bold" panose="020B0800000000000000" charset="-122"/>
                <a:ea typeface="思源黑体 CN Bold" panose="020B0800000000000000" charset="-122"/>
              </a:rPr>
              <a:t> </a:t>
            </a:r>
          </a:p>
        </p:txBody>
      </p:sp>
      <p:sp>
        <p:nvSpPr>
          <p:cNvPr id="24" name="矩形 23"/>
          <p:cNvSpPr/>
          <p:nvPr/>
        </p:nvSpPr>
        <p:spPr>
          <a:xfrm>
            <a:off x="1044575" y="2235200"/>
            <a:ext cx="1102360" cy="2931795"/>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100" b="1" kern="0">
              <a:solidFill>
                <a:prstClr val="black"/>
              </a:solidFill>
              <a:cs typeface="+mn-ea"/>
              <a:sym typeface="+mn-ea"/>
            </a:endParaRPr>
          </a:p>
        </p:txBody>
      </p:sp>
      <p:sp>
        <p:nvSpPr>
          <p:cNvPr id="26" name="文本框 25"/>
          <p:cNvSpPr txBox="1"/>
          <p:nvPr/>
        </p:nvSpPr>
        <p:spPr>
          <a:xfrm>
            <a:off x="1093470" y="1481455"/>
            <a:ext cx="10032365" cy="460375"/>
          </a:xfrm>
          <a:prstGeom prst="rect">
            <a:avLst/>
          </a:prstGeom>
          <a:noFill/>
        </p:spPr>
        <p:txBody>
          <a:bodyPr wrap="square" rtlCol="0">
            <a:spAutoFit/>
          </a:bodyPr>
          <a:lstStyle/>
          <a:p>
            <a:pPr algn="l">
              <a:lnSpc>
                <a:spcPct val="120000"/>
              </a:lnSpc>
              <a:spcBef>
                <a:spcPts val="0"/>
              </a:spcBef>
              <a:spcAft>
                <a:spcPts val="0"/>
              </a:spcAft>
            </a:pPr>
            <a:r>
              <a:rPr lang="zh-CN" altLang="en-US" sz="2000" dirty="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量子算法相比经典算法最高可实现指数级别的加速效果</a:t>
            </a:r>
          </a:p>
        </p:txBody>
      </p:sp>
      <p:sp>
        <p:nvSpPr>
          <p:cNvPr id="27" name="椭圆 26"/>
          <p:cNvSpPr/>
          <p:nvPr/>
        </p:nvSpPr>
        <p:spPr>
          <a:xfrm>
            <a:off x="1000125" y="1670368"/>
            <a:ext cx="82550" cy="82550"/>
          </a:xfrm>
          <a:prstGeom prst="ellipse">
            <a:avLst/>
          </a:prstGeom>
          <a:solidFill>
            <a:srgbClr val="00E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2852" t="10411" r="8082" b="3658"/>
          <a:stretch>
            <a:fillRect/>
          </a:stretch>
        </p:blipFill>
        <p:spPr>
          <a:xfrm>
            <a:off x="2268220" y="2245360"/>
            <a:ext cx="3589020" cy="2912110"/>
          </a:xfrm>
          <a:prstGeom prst="rect">
            <a:avLst/>
          </a:prstGeom>
        </p:spPr>
      </p:pic>
      <p:sp>
        <p:nvSpPr>
          <p:cNvPr id="32" name="矩形 31"/>
          <p:cNvSpPr/>
          <p:nvPr/>
        </p:nvSpPr>
        <p:spPr>
          <a:xfrm>
            <a:off x="6422390" y="2231390"/>
            <a:ext cx="1102360" cy="2931795"/>
          </a:xfrm>
          <a:prstGeom prst="rect">
            <a:avLst/>
          </a:prstGeom>
          <a:solidFill>
            <a:srgbClr val="00E8F4">
              <a:alpha val="26000"/>
            </a:srgbClr>
          </a:solidFill>
          <a:ln w="9525" cap="flat" cmpd="sng" algn="ctr">
            <a:gradFill>
              <a:gsLst>
                <a:gs pos="9000">
                  <a:srgbClr val="00F7FF"/>
                </a:gs>
                <a:gs pos="100000">
                  <a:srgbClr val="00FFFF"/>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100" b="1" kern="0">
              <a:solidFill>
                <a:prstClr val="black"/>
              </a:solidFill>
              <a:cs typeface="+mn-ea"/>
              <a:sym typeface="+mn-ea"/>
            </a:endParaRPr>
          </a:p>
        </p:txBody>
      </p:sp>
      <p:grpSp>
        <p:nvGrpSpPr>
          <p:cNvPr id="17" name="组合 16"/>
          <p:cNvGrpSpPr/>
          <p:nvPr/>
        </p:nvGrpSpPr>
        <p:grpSpPr>
          <a:xfrm>
            <a:off x="6537960" y="2624455"/>
            <a:ext cx="852805" cy="2302510"/>
            <a:chOff x="10296" y="4187"/>
            <a:chExt cx="1343" cy="3626"/>
          </a:xfrm>
        </p:grpSpPr>
        <p:sp>
          <p:nvSpPr>
            <p:cNvPr id="34" name="文本框 33"/>
            <p:cNvSpPr txBox="1"/>
            <p:nvPr/>
          </p:nvSpPr>
          <p:spPr>
            <a:xfrm>
              <a:off x="10965" y="5136"/>
              <a:ext cx="675" cy="1459"/>
            </a:xfrm>
            <a:prstGeom prst="rect">
              <a:avLst/>
            </a:prstGeom>
            <a:noFill/>
          </p:spPr>
          <p:txBody>
            <a:bodyPr vert="eaVert" wrap="square" rtlCol="0">
              <a:spAutoFit/>
            </a:bodyPr>
            <a:lstStyle/>
            <a:p>
              <a:r>
                <a:rPr lang="zh-CN" altLang="en-US" sz="1600">
                  <a:solidFill>
                    <a:schemeClr val="bg1"/>
                  </a:solidFill>
                  <a:latin typeface="思源黑体 CN Regular" panose="020B0500000000000000" charset="-122"/>
                  <a:ea typeface="思源黑体 CN Regular" panose="020B0500000000000000" charset="-122"/>
                  <a:sym typeface="+mn-ea"/>
                </a:rPr>
                <a:t>平方加速</a:t>
              </a:r>
            </a:p>
          </p:txBody>
        </p:sp>
        <p:sp>
          <p:nvSpPr>
            <p:cNvPr id="35" name="文本框 34"/>
            <p:cNvSpPr txBox="1"/>
            <p:nvPr/>
          </p:nvSpPr>
          <p:spPr>
            <a:xfrm>
              <a:off x="10357" y="5943"/>
              <a:ext cx="772" cy="1871"/>
            </a:xfrm>
            <a:prstGeom prst="rect">
              <a:avLst/>
            </a:prstGeom>
            <a:noFill/>
          </p:spPr>
          <p:txBody>
            <a:bodyPr vert="eaVert" wrap="square" rtlCol="0">
              <a:spAutoFit/>
            </a:bodyPr>
            <a:lstStyle/>
            <a:p>
              <a:r>
                <a:rPr lang="zh-CN" altLang="en-US" sz="2000" b="1" dirty="0">
                  <a:solidFill>
                    <a:srgbClr val="00E8F4"/>
                  </a:solidFill>
                  <a:sym typeface="+mn-ea"/>
                </a:rPr>
                <a:t>搜索算法</a:t>
              </a:r>
            </a:p>
          </p:txBody>
        </p:sp>
        <p:sp>
          <p:nvSpPr>
            <p:cNvPr id="36" name="文本框 35"/>
            <p:cNvSpPr txBox="1"/>
            <p:nvPr/>
          </p:nvSpPr>
          <p:spPr>
            <a:xfrm>
              <a:off x="10296" y="4187"/>
              <a:ext cx="966" cy="1914"/>
            </a:xfrm>
            <a:prstGeom prst="rect">
              <a:avLst/>
            </a:prstGeom>
            <a:noFill/>
          </p:spPr>
          <p:txBody>
            <a:bodyPr vert="eaVert" wrap="square" rtlCol="0">
              <a:spAutoFit/>
            </a:bodyPr>
            <a:lstStyle/>
            <a:p>
              <a:r>
                <a:rPr lang="en-US" altLang="zh-CN" sz="2800" dirty="0">
                  <a:solidFill>
                    <a:srgbClr val="00E8F4"/>
                  </a:solidFill>
                  <a:latin typeface="Cambria Math" panose="02040503050406030204" pitchFamily="18" charset="0"/>
                  <a:cs typeface="Cambria Math" panose="02040503050406030204" pitchFamily="18" charset="0"/>
                  <a:sym typeface="+mn-ea"/>
                </a:rPr>
                <a:t>Grover</a:t>
              </a:r>
            </a:p>
          </p:txBody>
        </p:sp>
        <p:sp>
          <p:nvSpPr>
            <p:cNvPr id="39" name="左中括号 38"/>
            <p:cNvSpPr/>
            <p:nvPr/>
          </p:nvSpPr>
          <p:spPr>
            <a:xfrm rot="5400000">
              <a:off x="11242" y="4935"/>
              <a:ext cx="120" cy="337"/>
            </a:xfrm>
            <a:prstGeom prst="leftBracket">
              <a:avLst>
                <a:gd name="adj" fmla="val 86124"/>
              </a:avLst>
            </a:prstGeom>
            <a:noFill/>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0" name="左中括号 39"/>
            <p:cNvSpPr/>
            <p:nvPr/>
          </p:nvSpPr>
          <p:spPr>
            <a:xfrm rot="16200000">
              <a:off x="11242" y="6424"/>
              <a:ext cx="120" cy="337"/>
            </a:xfrm>
            <a:prstGeom prst="leftBracket">
              <a:avLst>
                <a:gd name="adj" fmla="val 86124"/>
              </a:avLst>
            </a:prstGeom>
            <a:noFill/>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6" name="组合 15"/>
          <p:cNvGrpSpPr/>
          <p:nvPr/>
        </p:nvGrpSpPr>
        <p:grpSpPr>
          <a:xfrm>
            <a:off x="1125855" y="2782570"/>
            <a:ext cx="885825" cy="1965960"/>
            <a:chOff x="1827" y="4412"/>
            <a:chExt cx="1395" cy="3096"/>
          </a:xfrm>
        </p:grpSpPr>
        <p:sp>
          <p:nvSpPr>
            <p:cNvPr id="9" name="文本框 8"/>
            <p:cNvSpPr txBox="1"/>
            <p:nvPr/>
          </p:nvSpPr>
          <p:spPr>
            <a:xfrm>
              <a:off x="2548" y="4898"/>
              <a:ext cx="675" cy="2123"/>
            </a:xfrm>
            <a:prstGeom prst="rect">
              <a:avLst/>
            </a:prstGeom>
            <a:noFill/>
          </p:spPr>
          <p:txBody>
            <a:bodyPr vert="eaVert" wrap="square" rtlCol="0">
              <a:spAutoFit/>
            </a:bodyPr>
            <a:lstStyle/>
            <a:p>
              <a:r>
                <a:rPr lang="zh-CN" altLang="en-US" sz="1600">
                  <a:solidFill>
                    <a:schemeClr val="bg1"/>
                  </a:solidFill>
                  <a:latin typeface="思源黑体 CN Regular" panose="020B0500000000000000" charset="-122"/>
                  <a:ea typeface="思源黑体 CN Regular" panose="020B0500000000000000" charset="-122"/>
                  <a:sym typeface="+mn-ea"/>
                </a:rPr>
                <a:t>近似指数加速</a:t>
              </a:r>
              <a:endParaRPr lang="zh-CN" altLang="en-US" sz="1600">
                <a:solidFill>
                  <a:schemeClr val="bg1"/>
                </a:solidFill>
                <a:latin typeface="思源黑体 CN Regular" panose="020B0500000000000000" charset="-122"/>
                <a:ea typeface="思源黑体 CN Regular" panose="020B0500000000000000" charset="-122"/>
                <a:cs typeface="思源黑体 CN Bold" panose="020B0800000000000000" charset="-122"/>
                <a:sym typeface="+mn-ea"/>
              </a:endParaRPr>
            </a:p>
          </p:txBody>
        </p:sp>
        <p:grpSp>
          <p:nvGrpSpPr>
            <p:cNvPr id="41" name="组合 40"/>
            <p:cNvGrpSpPr/>
            <p:nvPr/>
          </p:nvGrpSpPr>
          <p:grpSpPr>
            <a:xfrm>
              <a:off x="1827" y="4412"/>
              <a:ext cx="966" cy="3096"/>
              <a:chOff x="2027" y="4292"/>
              <a:chExt cx="966" cy="3096"/>
            </a:xfrm>
          </p:grpSpPr>
          <p:sp>
            <p:nvSpPr>
              <p:cNvPr id="12" name="文本框 11"/>
              <p:cNvSpPr txBox="1"/>
              <p:nvPr/>
            </p:nvSpPr>
            <p:spPr>
              <a:xfrm>
                <a:off x="2124" y="5517"/>
                <a:ext cx="772" cy="1871"/>
              </a:xfrm>
              <a:prstGeom prst="rect">
                <a:avLst/>
              </a:prstGeom>
              <a:noFill/>
            </p:spPr>
            <p:txBody>
              <a:bodyPr vert="eaVert" wrap="square" rtlCol="0">
                <a:spAutoFit/>
              </a:bodyPr>
              <a:lstStyle/>
              <a:p>
                <a:r>
                  <a:rPr lang="zh-CN" altLang="en-US" sz="2000" b="1" dirty="0">
                    <a:solidFill>
                      <a:srgbClr val="00E8F4"/>
                    </a:solidFill>
                    <a:latin typeface="Cambria Math" panose="02040503050406030204" pitchFamily="18" charset="0"/>
                    <a:sym typeface="+mn-ea"/>
                  </a:rPr>
                  <a:t>分解算法</a:t>
                </a:r>
                <a:endParaRPr lang="zh-CN" altLang="en-US" sz="2000" b="1" dirty="0">
                  <a:solidFill>
                    <a:srgbClr val="00E8F4"/>
                  </a:solidFill>
                  <a:latin typeface="Cambria Math" panose="02040503050406030204" pitchFamily="18" charset="0"/>
                  <a:ea typeface="思源黑体 CN Bold" panose="020B0800000000000000" charset="-122"/>
                  <a:cs typeface="思源黑体 CN Bold" panose="020B0800000000000000" charset="-122"/>
                  <a:sym typeface="+mn-ea"/>
                </a:endParaRPr>
              </a:p>
            </p:txBody>
          </p:sp>
          <p:sp>
            <p:nvSpPr>
              <p:cNvPr id="13" name="文本框 12"/>
              <p:cNvSpPr txBox="1"/>
              <p:nvPr/>
            </p:nvSpPr>
            <p:spPr>
              <a:xfrm>
                <a:off x="2027" y="4292"/>
                <a:ext cx="966" cy="1463"/>
              </a:xfrm>
              <a:prstGeom prst="rect">
                <a:avLst/>
              </a:prstGeom>
              <a:noFill/>
            </p:spPr>
            <p:txBody>
              <a:bodyPr vert="eaVert" wrap="square" rtlCol="0">
                <a:spAutoFit/>
              </a:bodyPr>
              <a:lstStyle/>
              <a:p>
                <a:r>
                  <a:rPr lang="en-US" altLang="zh-CN" sz="2800" dirty="0">
                    <a:solidFill>
                      <a:srgbClr val="00E8F4"/>
                    </a:solidFill>
                    <a:latin typeface="Cambria Math" panose="02040503050406030204" pitchFamily="18" charset="0"/>
                    <a:cs typeface="Cambria Math" panose="02040503050406030204" pitchFamily="18" charset="0"/>
                    <a:sym typeface="+mn-ea"/>
                  </a:rPr>
                  <a:t>Shor</a:t>
                </a:r>
                <a:endParaRPr lang="en-US" altLang="zh-CN" sz="2800" b="1" dirty="0">
                  <a:solidFill>
                    <a:srgbClr val="00E8F4"/>
                  </a:solidFill>
                  <a:latin typeface="Cambria Math" panose="02040503050406030204" pitchFamily="18" charset="0"/>
                  <a:ea typeface="思源黑体 CN Bold" panose="020B0800000000000000" charset="-122"/>
                  <a:cs typeface="Cambria Math" panose="02040503050406030204" pitchFamily="18" charset="0"/>
                  <a:sym typeface="+mn-ea"/>
                </a:endParaRPr>
              </a:p>
            </p:txBody>
          </p:sp>
        </p:grpSp>
        <p:sp>
          <p:nvSpPr>
            <p:cNvPr id="42" name="左中括号 41"/>
            <p:cNvSpPr/>
            <p:nvPr/>
          </p:nvSpPr>
          <p:spPr>
            <a:xfrm rot="5400000">
              <a:off x="2840" y="4730"/>
              <a:ext cx="120" cy="337"/>
            </a:xfrm>
            <a:prstGeom prst="leftBracket">
              <a:avLst>
                <a:gd name="adj" fmla="val 86124"/>
              </a:avLst>
            </a:prstGeom>
            <a:noFill/>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3" name="左中括号 42"/>
            <p:cNvSpPr/>
            <p:nvPr/>
          </p:nvSpPr>
          <p:spPr>
            <a:xfrm rot="16200000">
              <a:off x="2840" y="6824"/>
              <a:ext cx="120" cy="337"/>
            </a:xfrm>
            <a:prstGeom prst="leftBracket">
              <a:avLst>
                <a:gd name="adj" fmla="val 86124"/>
              </a:avLst>
            </a:prstGeom>
            <a:noFill/>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2" name="文本框 1"/>
              <p:cNvSpPr txBox="1"/>
              <p:nvPr/>
            </p:nvSpPr>
            <p:spPr>
              <a:xfrm>
                <a:off x="1044575" y="5305425"/>
                <a:ext cx="4652645" cy="577215"/>
              </a:xfrm>
              <a:prstGeom prst="rect">
                <a:avLst/>
              </a:prstGeom>
              <a:noFill/>
            </p:spPr>
            <p:txBody>
              <a:bodyPr wrap="square" rtlCol="0">
                <a:spAutoFit/>
              </a:bodyPr>
              <a:lstStyle/>
              <a:p>
                <a:pPr algn="l">
                  <a:lnSpc>
                    <a:spcPct val="120000"/>
                  </a:lnSpc>
                  <a:spcBef>
                    <a:spcPts val="0"/>
                  </a:spcBef>
                  <a:spcAft>
                    <a:spcPts val="0"/>
                  </a:spcAft>
                </a:pPr>
                <a:r>
                  <a:rPr lang="zh-CN" altLang="en-US" dirty="0">
                    <a:solidFill>
                      <a:srgbClr val="00E8F4"/>
                    </a:solidFill>
                    <a:latin typeface="思源黑体 CN Medium" panose="020B0600000000000000" charset="-122"/>
                    <a:ea typeface="思源黑体 CN Medium" panose="020B0600000000000000" charset="-122"/>
                    <a:sym typeface="+mn-ea"/>
                  </a:rPr>
                  <a:t>经典算法</a:t>
                </a:r>
                <a:r>
                  <a:rPr lang="en-US" altLang="zh-CN" dirty="0">
                    <a:solidFill>
                      <a:schemeClr val="bg1"/>
                    </a:solidFill>
                    <a:latin typeface="思源黑体 CN Medium" panose="020B0600000000000000" charset="-122"/>
                    <a:ea typeface="思源黑体 CN Medium" panose="020B0600000000000000" charset="-122"/>
                    <a:sym typeface="+mn-ea"/>
                  </a:rPr>
                  <a:t>  </a:t>
                </a:r>
                <a14:m>
                  <m:oMath xmlns:m="http://schemas.openxmlformats.org/officeDocument/2006/math">
                    <m:r>
                      <a:rPr lang="en-US" altLang="zh-CN" sz="1600" b="0" i="1" smtClean="0">
                        <a:solidFill>
                          <a:schemeClr val="bg1"/>
                        </a:solidFill>
                        <a:latin typeface="Cambria Math" panose="02040503050406030204" pitchFamily="18" charset="0"/>
                      </a:rPr>
                      <m:t>𝑂</m:t>
                    </m:r>
                    <m:d>
                      <m:dPr>
                        <m:ctrlPr>
                          <a:rPr lang="en-US" altLang="zh-CN" sz="1600" b="0" i="1" smtClean="0">
                            <a:solidFill>
                              <a:schemeClr val="bg1"/>
                            </a:solidFill>
                            <a:latin typeface="Cambria Math" panose="02040503050406030204" pitchFamily="18" charset="0"/>
                          </a:rPr>
                        </m:ctrlPr>
                      </m:dPr>
                      <m:e>
                        <m:sSup>
                          <m:sSupPr>
                            <m:ctrlPr>
                              <a:rPr lang="en-US" altLang="zh-CN" sz="1600" b="0" i="1" smtClean="0">
                                <a:solidFill>
                                  <a:schemeClr val="bg1"/>
                                </a:solidFill>
                                <a:latin typeface="Cambria Math" panose="02040503050406030204" pitchFamily="18" charset="0"/>
                              </a:rPr>
                            </m:ctrlPr>
                          </m:sSupPr>
                          <m:e>
                            <m:r>
                              <a:rPr lang="en-US" altLang="zh-CN" sz="1600" b="0" i="1" smtClean="0">
                                <a:solidFill>
                                  <a:schemeClr val="bg1"/>
                                </a:solidFill>
                                <a:latin typeface="Cambria Math" panose="02040503050406030204" pitchFamily="18" charset="0"/>
                              </a:rPr>
                              <m:t>𝑒</m:t>
                            </m:r>
                          </m:e>
                          <m:sup>
                            <m:r>
                              <a:rPr lang="en-US" altLang="zh-CN" sz="1600" b="0" i="1" smtClean="0">
                                <a:solidFill>
                                  <a:schemeClr val="bg1"/>
                                </a:solidFill>
                                <a:latin typeface="Cambria Math" panose="02040503050406030204" pitchFamily="18" charset="0"/>
                              </a:rPr>
                              <m:t>1.9∗</m:t>
                            </m:r>
                            <m:sSup>
                              <m:sSupPr>
                                <m:ctrlPr>
                                  <a:rPr lang="en-US" altLang="zh-CN" sz="1600" b="0" i="1" smtClean="0">
                                    <a:solidFill>
                                      <a:schemeClr val="bg1"/>
                                    </a:solidFill>
                                    <a:latin typeface="Cambria Math" panose="02040503050406030204" pitchFamily="18" charset="0"/>
                                  </a:rPr>
                                </m:ctrlPr>
                              </m:sSupPr>
                              <m:e>
                                <m:d>
                                  <m:dPr>
                                    <m:ctrlPr>
                                      <a:rPr lang="en-US" altLang="zh-CN" sz="1600" b="0" i="1" smtClean="0">
                                        <a:solidFill>
                                          <a:schemeClr val="bg1"/>
                                        </a:solidFill>
                                        <a:latin typeface="Cambria Math" panose="02040503050406030204" pitchFamily="18" charset="0"/>
                                      </a:rPr>
                                    </m:ctrlPr>
                                  </m:dPr>
                                  <m:e>
                                    <m:func>
                                      <m:funcPr>
                                        <m:ctrlPr>
                                          <a:rPr lang="en-US" altLang="zh-CN" sz="1600" b="0" i="1" smtClean="0">
                                            <a:solidFill>
                                              <a:schemeClr val="bg1"/>
                                            </a:solidFill>
                                            <a:latin typeface="Cambria Math" panose="02040503050406030204" pitchFamily="18" charset="0"/>
                                          </a:rPr>
                                        </m:ctrlPr>
                                      </m:funcPr>
                                      <m:fName>
                                        <m:r>
                                          <m:rPr>
                                            <m:sty m:val="p"/>
                                          </m:rPr>
                                          <a:rPr lang="en-US" altLang="zh-CN" sz="1600" b="0" i="0" smtClean="0">
                                            <a:solidFill>
                                              <a:schemeClr val="bg1"/>
                                            </a:solidFill>
                                            <a:latin typeface="Cambria Math" panose="02040503050406030204" pitchFamily="18" charset="0"/>
                                          </a:rPr>
                                          <m:t>log</m:t>
                                        </m:r>
                                      </m:fName>
                                      <m:e>
                                        <m:r>
                                          <a:rPr lang="en-US" altLang="zh-CN" sz="1600" b="0" i="1" smtClean="0">
                                            <a:solidFill>
                                              <a:schemeClr val="bg1"/>
                                            </a:solidFill>
                                            <a:latin typeface="Cambria Math" panose="02040503050406030204" pitchFamily="18" charset="0"/>
                                          </a:rPr>
                                          <m:t>𝑁</m:t>
                                        </m:r>
                                      </m:e>
                                    </m:func>
                                  </m:e>
                                </m:d>
                              </m:e>
                              <m:sup>
                                <m:r>
                                  <a:rPr lang="en-US" altLang="zh-CN" sz="1600" b="0" i="1" smtClean="0">
                                    <a:solidFill>
                                      <a:schemeClr val="bg1"/>
                                    </a:solidFill>
                                    <a:latin typeface="Cambria Math" panose="02040503050406030204" pitchFamily="18" charset="0"/>
                                  </a:rPr>
                                  <m:t>1/3</m:t>
                                </m:r>
                              </m:sup>
                            </m:sSup>
                            <m:r>
                              <a:rPr lang="en-US" altLang="zh-CN" sz="1600" b="0" i="1" smtClean="0">
                                <a:solidFill>
                                  <a:schemeClr val="bg1"/>
                                </a:solidFill>
                                <a:latin typeface="Cambria Math" panose="02040503050406030204" pitchFamily="18" charset="0"/>
                              </a:rPr>
                              <m:t>∗</m:t>
                            </m:r>
                            <m:sSup>
                              <m:sSupPr>
                                <m:ctrlPr>
                                  <a:rPr lang="en-US" altLang="zh-CN" sz="1600" b="0" i="1" smtClean="0">
                                    <a:solidFill>
                                      <a:schemeClr val="bg1"/>
                                    </a:solidFill>
                                    <a:latin typeface="Cambria Math" panose="02040503050406030204" pitchFamily="18" charset="0"/>
                                  </a:rPr>
                                </m:ctrlPr>
                              </m:sSupPr>
                              <m:e>
                                <m:d>
                                  <m:dPr>
                                    <m:ctrlPr>
                                      <a:rPr lang="en-US" altLang="zh-CN" sz="1600" b="0" i="1" smtClean="0">
                                        <a:solidFill>
                                          <a:schemeClr val="bg1"/>
                                        </a:solidFill>
                                        <a:latin typeface="Cambria Math" panose="02040503050406030204" pitchFamily="18" charset="0"/>
                                      </a:rPr>
                                    </m:ctrlPr>
                                  </m:dPr>
                                  <m:e>
                                    <m:func>
                                      <m:funcPr>
                                        <m:ctrlPr>
                                          <a:rPr lang="en-US" altLang="zh-CN" sz="1600" b="0" i="1" smtClean="0">
                                            <a:solidFill>
                                              <a:schemeClr val="bg1"/>
                                            </a:solidFill>
                                            <a:latin typeface="Cambria Math" panose="02040503050406030204" pitchFamily="18" charset="0"/>
                                          </a:rPr>
                                        </m:ctrlPr>
                                      </m:funcPr>
                                      <m:fName>
                                        <m:r>
                                          <m:rPr>
                                            <m:sty m:val="p"/>
                                          </m:rPr>
                                          <a:rPr lang="en-US" altLang="zh-CN" sz="1600" b="0" i="0" smtClean="0">
                                            <a:solidFill>
                                              <a:schemeClr val="bg1"/>
                                            </a:solidFill>
                                            <a:latin typeface="Cambria Math" panose="02040503050406030204" pitchFamily="18" charset="0"/>
                                          </a:rPr>
                                          <m:t>log</m:t>
                                        </m:r>
                                      </m:fName>
                                      <m:e>
                                        <m:func>
                                          <m:funcPr>
                                            <m:ctrlPr>
                                              <a:rPr lang="en-US" altLang="zh-CN" sz="1600" b="0" i="1" smtClean="0">
                                                <a:solidFill>
                                                  <a:schemeClr val="bg1"/>
                                                </a:solidFill>
                                                <a:latin typeface="Cambria Math" panose="02040503050406030204" pitchFamily="18" charset="0"/>
                                              </a:rPr>
                                            </m:ctrlPr>
                                          </m:funcPr>
                                          <m:fName>
                                            <m:r>
                                              <m:rPr>
                                                <m:sty m:val="p"/>
                                              </m:rPr>
                                              <a:rPr lang="en-US" altLang="zh-CN" sz="1600" b="0" i="0" smtClean="0">
                                                <a:solidFill>
                                                  <a:schemeClr val="bg1"/>
                                                </a:solidFill>
                                                <a:latin typeface="Cambria Math" panose="02040503050406030204" pitchFamily="18" charset="0"/>
                                              </a:rPr>
                                              <m:t>log</m:t>
                                            </m:r>
                                          </m:fName>
                                          <m:e>
                                            <m:r>
                                              <a:rPr lang="en-US" altLang="zh-CN" sz="1600" b="0" i="1" smtClean="0">
                                                <a:solidFill>
                                                  <a:schemeClr val="bg1"/>
                                                </a:solidFill>
                                                <a:latin typeface="Cambria Math" panose="02040503050406030204" pitchFamily="18" charset="0"/>
                                              </a:rPr>
                                              <m:t>𝑁</m:t>
                                            </m:r>
                                          </m:e>
                                        </m:func>
                                      </m:e>
                                    </m:func>
                                  </m:e>
                                </m:d>
                              </m:e>
                              <m:sup>
                                <m:r>
                                  <a:rPr lang="en-US" altLang="zh-CN" sz="1600" b="0" i="1" smtClean="0">
                                    <a:solidFill>
                                      <a:schemeClr val="bg1"/>
                                    </a:solidFill>
                                    <a:latin typeface="Cambria Math" panose="02040503050406030204" pitchFamily="18" charset="0"/>
                                  </a:rPr>
                                  <m:t>2/3</m:t>
                                </m:r>
                              </m:sup>
                            </m:sSup>
                          </m:sup>
                        </m:sSup>
                      </m:e>
                    </m:d>
                  </m:oMath>
                </a14:m>
                <a:endParaRPr lang="zh-CN" altLang="en-US" sz="1600" dirty="0">
                  <a:solidFill>
                    <a:schemeClr val="bg1"/>
                  </a:solidFill>
                  <a:latin typeface="Cambria Math" panose="02040503050406030204" pitchFamily="18" charset="0"/>
                  <a:ea typeface="思源黑体 CN Medium" panose="020B0600000000000000" charset="-122"/>
                  <a:cs typeface="Cambria Math" panose="02040503050406030204" pitchFamily="18" charset="0"/>
                  <a:sym typeface="+mn-ea"/>
                </a:endParaRPr>
              </a:p>
            </p:txBody>
          </p:sp>
        </mc:Choice>
        <mc:Fallback xmlns="">
          <p:sp>
            <p:nvSpPr>
              <p:cNvPr id="2" name="文本框 1"/>
              <p:cNvSpPr txBox="1">
                <a:spLocks noRot="1" noChangeAspect="1" noMove="1" noResize="1" noEditPoints="1" noAdjustHandles="1" noChangeArrowheads="1" noChangeShapeType="1" noTextEdit="1"/>
              </p:cNvSpPr>
              <p:nvPr/>
            </p:nvSpPr>
            <p:spPr>
              <a:xfrm>
                <a:off x="1044575" y="5305425"/>
                <a:ext cx="4652645" cy="577215"/>
              </a:xfrm>
              <a:prstGeom prst="rect">
                <a:avLst/>
              </a:prstGeom>
              <a:blipFill>
                <a:blip r:embed="rId6"/>
                <a:stretch>
                  <a:fillRect l="-104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p:cNvSpPr txBox="1"/>
              <p:nvPr/>
            </p:nvSpPr>
            <p:spPr>
              <a:xfrm>
                <a:off x="1044575" y="5920740"/>
                <a:ext cx="5471795" cy="423545"/>
              </a:xfrm>
              <a:prstGeom prst="rect">
                <a:avLst/>
              </a:prstGeom>
              <a:noFill/>
            </p:spPr>
            <p:txBody>
              <a:bodyPr wrap="square" rtlCol="0">
                <a:spAutoFit/>
              </a:bodyPr>
              <a:lstStyle/>
              <a:p>
                <a:pPr algn="l">
                  <a:lnSpc>
                    <a:spcPct val="120000"/>
                  </a:lnSpc>
                  <a:spcBef>
                    <a:spcPts val="0"/>
                  </a:spcBef>
                  <a:spcAft>
                    <a:spcPts val="0"/>
                  </a:spcAft>
                </a:pPr>
                <a:r>
                  <a:rPr lang="en-US" altLang="zh-CN" dirty="0">
                    <a:solidFill>
                      <a:srgbClr val="00E8F4"/>
                    </a:solidFill>
                    <a:latin typeface="思源黑体 CN Medium" panose="020B0600000000000000" charset="-122"/>
                    <a:ea typeface="思源黑体 CN Medium" panose="020B0600000000000000" charset="-122"/>
                    <a:cs typeface="思源黑体 CN Medium" panose="020B0600000000000000" charset="-122"/>
                    <a:sym typeface="+mn-ea"/>
                  </a:rPr>
                  <a:t>Shor</a:t>
                </a:r>
                <a:r>
                  <a:rPr lang="zh-CN" altLang="en-US" dirty="0">
                    <a:solidFill>
                      <a:srgbClr val="00E8F4"/>
                    </a:solidFill>
                    <a:latin typeface="思源黑体 CN Medium" panose="020B0600000000000000" charset="-122"/>
                    <a:ea typeface="思源黑体 CN Medium" panose="020B0600000000000000" charset="-122"/>
                    <a:cs typeface="思源黑体 CN Medium" panose="020B0600000000000000" charset="-122"/>
                    <a:sym typeface="+mn-ea"/>
                  </a:rPr>
                  <a:t>算法</a:t>
                </a:r>
                <a:r>
                  <a:rPr lang="en-US" altLang="zh-CN" dirty="0">
                    <a:solidFill>
                      <a:schemeClr val="bg1"/>
                    </a:solidFill>
                    <a:latin typeface="思源黑体 CN Medium" panose="020B0600000000000000" charset="-122"/>
                    <a:ea typeface="思源黑体 CN Medium" panose="020B0600000000000000" charset="-122"/>
                    <a:sym typeface="+mn-ea"/>
                  </a:rPr>
                  <a:t>  </a:t>
                </a:r>
                <a14:m>
                  <m:oMath xmlns:m="http://schemas.openxmlformats.org/officeDocument/2006/math">
                    <m:r>
                      <a:rPr lang="en-US" altLang="zh-CN" sz="1600" b="0" i="1" smtClean="0">
                        <a:solidFill>
                          <a:schemeClr val="bg1"/>
                        </a:solidFill>
                        <a:latin typeface="Cambria Math" panose="02040503050406030204" pitchFamily="18" charset="0"/>
                      </a:rPr>
                      <m:t>𝑂</m:t>
                    </m:r>
                    <m:d>
                      <m:dPr>
                        <m:ctrlPr>
                          <a:rPr lang="en-US" altLang="zh-CN" sz="1600" b="0" i="1" smtClean="0">
                            <a:solidFill>
                              <a:schemeClr val="bg1"/>
                            </a:solidFill>
                            <a:latin typeface="Cambria Math" panose="02040503050406030204" pitchFamily="18" charset="0"/>
                          </a:rPr>
                        </m:ctrlPr>
                      </m:dPr>
                      <m:e>
                        <m:sSup>
                          <m:sSupPr>
                            <m:ctrlPr>
                              <a:rPr lang="en-US" altLang="zh-CN" sz="1600" b="0" i="1" smtClean="0">
                                <a:solidFill>
                                  <a:schemeClr val="bg1"/>
                                </a:solidFill>
                                <a:latin typeface="Cambria Math" panose="02040503050406030204" pitchFamily="18" charset="0"/>
                              </a:rPr>
                            </m:ctrlPr>
                          </m:sSupPr>
                          <m:e>
                            <m:d>
                              <m:dPr>
                                <m:ctrlPr>
                                  <a:rPr lang="en-US" altLang="zh-CN" sz="1600" b="0" i="1" smtClean="0">
                                    <a:solidFill>
                                      <a:schemeClr val="bg1"/>
                                    </a:solidFill>
                                    <a:latin typeface="Cambria Math" panose="02040503050406030204" pitchFamily="18" charset="0"/>
                                  </a:rPr>
                                </m:ctrlPr>
                              </m:dPr>
                              <m:e>
                                <m:func>
                                  <m:funcPr>
                                    <m:ctrlPr>
                                      <a:rPr lang="en-US" altLang="zh-CN" sz="1600" b="0" i="1" smtClean="0">
                                        <a:solidFill>
                                          <a:schemeClr val="bg1"/>
                                        </a:solidFill>
                                        <a:latin typeface="Cambria Math" panose="02040503050406030204" pitchFamily="18" charset="0"/>
                                      </a:rPr>
                                    </m:ctrlPr>
                                  </m:funcPr>
                                  <m:fName>
                                    <m:r>
                                      <m:rPr>
                                        <m:sty m:val="p"/>
                                      </m:rPr>
                                      <a:rPr lang="en-US" altLang="zh-CN" sz="1600" b="0" i="0" smtClean="0">
                                        <a:solidFill>
                                          <a:schemeClr val="bg1"/>
                                        </a:solidFill>
                                        <a:latin typeface="Cambria Math" panose="02040503050406030204" pitchFamily="18" charset="0"/>
                                      </a:rPr>
                                      <m:t>log</m:t>
                                    </m:r>
                                  </m:fName>
                                  <m:e>
                                    <m:r>
                                      <a:rPr lang="en-US" altLang="zh-CN" sz="1600" b="0" i="1" smtClean="0">
                                        <a:solidFill>
                                          <a:schemeClr val="bg1"/>
                                        </a:solidFill>
                                        <a:latin typeface="Cambria Math" panose="02040503050406030204" pitchFamily="18" charset="0"/>
                                      </a:rPr>
                                      <m:t>𝑁</m:t>
                                    </m:r>
                                  </m:e>
                                </m:func>
                              </m:e>
                            </m:d>
                          </m:e>
                          <m:sup>
                            <m:r>
                              <a:rPr lang="en-US" altLang="zh-CN" sz="1600" b="0" i="1" smtClean="0">
                                <a:solidFill>
                                  <a:schemeClr val="bg1"/>
                                </a:solidFill>
                                <a:latin typeface="Cambria Math" panose="02040503050406030204" pitchFamily="18" charset="0"/>
                              </a:rPr>
                              <m:t>3</m:t>
                            </m:r>
                          </m:sup>
                        </m:sSup>
                      </m:e>
                    </m:d>
                  </m:oMath>
                </a14:m>
                <a:r>
                  <a:rPr lang="en-US" altLang="zh-CN" dirty="0">
                    <a:solidFill>
                      <a:schemeClr val="bg1"/>
                    </a:solidFill>
                    <a:latin typeface="思源黑体 CN Medium" panose="020B0600000000000000" charset="-122"/>
                    <a:ea typeface="思源黑体 CN Medium" panose="020B0600000000000000" charset="-122"/>
                    <a:cs typeface="思源黑体 CN Medium" panose="020B0600000000000000" charset="-122"/>
                    <a:sym typeface="+mn-ea"/>
                  </a:rPr>
                  <a:t> </a:t>
                </a:r>
              </a:p>
            </p:txBody>
          </p:sp>
        </mc:Choice>
        <mc:Fallback xmlns="">
          <p:sp>
            <p:nvSpPr>
              <p:cNvPr id="5" name="文本框 4"/>
              <p:cNvSpPr txBox="1">
                <a:spLocks noRot="1" noChangeAspect="1" noMove="1" noResize="1" noEditPoints="1" noAdjustHandles="1" noChangeArrowheads="1" noChangeShapeType="1" noTextEdit="1"/>
              </p:cNvSpPr>
              <p:nvPr/>
            </p:nvSpPr>
            <p:spPr>
              <a:xfrm>
                <a:off x="1044575" y="5920740"/>
                <a:ext cx="5471795" cy="423545"/>
              </a:xfrm>
              <a:prstGeom prst="rect">
                <a:avLst/>
              </a:prstGeom>
              <a:blipFill rotWithShape="1">
                <a:blip r:embed="rId7"/>
                <a:stretch>
                  <a:fillRect/>
                </a:stretch>
              </a:blipFill>
            </p:spPr>
            <p:txBody>
              <a:bodyPr/>
              <a:lstStyle/>
              <a:p>
                <a:r>
                  <a:rPr lang="zh-CN" altLang="en-US">
                    <a:noFill/>
                  </a:rPr>
                  <a:t> </a:t>
                </a:r>
              </a:p>
            </p:txBody>
          </p:sp>
        </mc:Fallback>
      </mc:AlternateContent>
      <p:sp>
        <p:nvSpPr>
          <p:cNvPr id="6" name="矩形 5"/>
          <p:cNvSpPr/>
          <p:nvPr/>
        </p:nvSpPr>
        <p:spPr>
          <a:xfrm>
            <a:off x="1044575" y="5304155"/>
            <a:ext cx="4812030" cy="615315"/>
          </a:xfrm>
          <a:prstGeom prst="rect">
            <a:avLst/>
          </a:prstGeom>
          <a:noFill/>
          <a:ln w="9525" cap="flat" cmpd="sng" algn="ctr">
            <a:gradFill>
              <a:gsLst>
                <a:gs pos="9000">
                  <a:srgbClr val="00F7FF"/>
                </a:gs>
                <a:gs pos="100000">
                  <a:srgbClr val="00FFFF"/>
                </a:gs>
              </a:gsLst>
              <a:lin ang="5400000" scaled="1"/>
            </a:gradFill>
            <a:prstDash val="solid"/>
            <a:round/>
            <a:headEnd type="none" w="med" len="med"/>
            <a:tailEnd type="none" w="med" len="med"/>
          </a:ln>
          <a:effectLst/>
          <a:extLst>
            <a:ext uri="{909E8E84-426E-40DD-AFC4-6F175D3DCCD1}">
              <a14:hiddenFill xmlns:a14="http://schemas.microsoft.com/office/drawing/2010/main">
                <a:solidFill>
                  <a:srgbClr val="00E8F4">
                    <a:alpha val="26000"/>
                  </a:srgbClr>
                </a:solidFill>
              </a14:hiddenFill>
            </a:ext>
          </a:ex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000" b="1" kern="0">
              <a:solidFill>
                <a:prstClr val="black"/>
              </a:solidFill>
              <a:latin typeface="思源黑体 CN Bold" panose="020B0800000000000000" charset="-122"/>
              <a:ea typeface="思源黑体 CN Bold" panose="020B0800000000000000" charset="-122"/>
              <a:cs typeface="+mn-ea"/>
              <a:sym typeface="+mn-ea"/>
            </a:endParaRPr>
          </a:p>
        </p:txBody>
      </p:sp>
      <p:sp>
        <p:nvSpPr>
          <p:cNvPr id="7" name="矩形 6"/>
          <p:cNvSpPr/>
          <p:nvPr/>
        </p:nvSpPr>
        <p:spPr>
          <a:xfrm>
            <a:off x="1044575" y="5867400"/>
            <a:ext cx="4812030" cy="494665"/>
          </a:xfrm>
          <a:prstGeom prst="rect">
            <a:avLst/>
          </a:prstGeom>
          <a:noFill/>
          <a:ln w="9525" cap="flat" cmpd="sng" algn="ctr">
            <a:gradFill>
              <a:gsLst>
                <a:gs pos="9000">
                  <a:srgbClr val="00F7FF"/>
                </a:gs>
                <a:gs pos="100000">
                  <a:srgbClr val="00FFFF"/>
                </a:gs>
              </a:gsLst>
              <a:lin ang="5400000" scaled="1"/>
            </a:gradFill>
            <a:prstDash val="solid"/>
            <a:round/>
            <a:headEnd type="none" w="med" len="med"/>
            <a:tailEnd type="none" w="med" len="med"/>
          </a:ln>
          <a:effectLst/>
          <a:extLst>
            <a:ext uri="{909E8E84-426E-40DD-AFC4-6F175D3DCCD1}">
              <a14:hiddenFill xmlns:a14="http://schemas.microsoft.com/office/drawing/2010/main">
                <a:solidFill>
                  <a:srgbClr val="00E8F4">
                    <a:alpha val="26000"/>
                  </a:srgbClr>
                </a:solidFill>
              </a14:hiddenFill>
            </a:ext>
          </a:ex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000" b="1" kern="0">
              <a:solidFill>
                <a:prstClr val="black"/>
              </a:solidFill>
              <a:latin typeface="思源黑体 CN Bold" panose="020B0800000000000000" charset="-122"/>
              <a:ea typeface="思源黑体 CN Bold" panose="020B0800000000000000" charset="-122"/>
              <a:cs typeface="+mn-ea"/>
              <a:sym typeface="+mn-ea"/>
            </a:endParaRPr>
          </a:p>
        </p:txBody>
      </p:sp>
      <mc:AlternateContent xmlns:mc="http://schemas.openxmlformats.org/markup-compatibility/2006" xmlns:a14="http://schemas.microsoft.com/office/drawing/2010/main">
        <mc:Choice Requires="a14">
          <p:sp>
            <p:nvSpPr>
              <p:cNvPr id="8" name="文本框 7"/>
              <p:cNvSpPr txBox="1"/>
              <p:nvPr/>
            </p:nvSpPr>
            <p:spPr>
              <a:xfrm>
                <a:off x="6424295" y="5361940"/>
                <a:ext cx="4572000" cy="423545"/>
              </a:xfrm>
              <a:prstGeom prst="rect">
                <a:avLst/>
              </a:prstGeom>
              <a:noFill/>
            </p:spPr>
            <p:txBody>
              <a:bodyPr wrap="square" rtlCol="0">
                <a:spAutoFit/>
              </a:bodyPr>
              <a:lstStyle/>
              <a:p>
                <a:pPr algn="l">
                  <a:lnSpc>
                    <a:spcPct val="120000"/>
                  </a:lnSpc>
                  <a:spcBef>
                    <a:spcPts val="0"/>
                  </a:spcBef>
                  <a:spcAft>
                    <a:spcPts val="0"/>
                  </a:spcAft>
                </a:pPr>
                <a:r>
                  <a:rPr lang="zh-CN" altLang="en-US" dirty="0">
                    <a:solidFill>
                      <a:srgbClr val="00E8F4"/>
                    </a:solidFill>
                    <a:latin typeface="思源黑体 CN Medium" panose="020B0600000000000000" charset="-122"/>
                    <a:ea typeface="思源黑体 CN Medium" panose="020B0600000000000000" charset="-122"/>
                    <a:sym typeface="+mn-ea"/>
                  </a:rPr>
                  <a:t>经典算法</a:t>
                </a:r>
                <a:r>
                  <a:rPr lang="en-US" altLang="zh-CN" dirty="0">
                    <a:solidFill>
                      <a:schemeClr val="bg1"/>
                    </a:solidFill>
                    <a:latin typeface="思源黑体 CN Medium" panose="020B0600000000000000" charset="-122"/>
                    <a:ea typeface="思源黑体 CN Medium" panose="020B0600000000000000" charset="-122"/>
                    <a:sym typeface="+mn-ea"/>
                  </a:rPr>
                  <a:t>  </a:t>
                </a:r>
                <a14:m>
                  <m:oMath xmlns:m="http://schemas.openxmlformats.org/officeDocument/2006/math">
                    <m:r>
                      <a:rPr lang="en-US" altLang="zh-CN" sz="1600" b="0" i="1" smtClean="0">
                        <a:solidFill>
                          <a:schemeClr val="bg1"/>
                        </a:solidFill>
                        <a:latin typeface="Cambria Math" panose="02040503050406030204" pitchFamily="18" charset="0"/>
                      </a:rPr>
                      <m:t>𝑂</m:t>
                    </m:r>
                    <m:d>
                      <m:dPr>
                        <m:ctrlPr>
                          <a:rPr lang="en-US" altLang="zh-CN" sz="1600" b="0" i="1" smtClean="0">
                            <a:solidFill>
                              <a:schemeClr val="bg1"/>
                            </a:solidFill>
                            <a:latin typeface="Cambria Math" panose="02040503050406030204" pitchFamily="18" charset="0"/>
                          </a:rPr>
                        </m:ctrlPr>
                      </m:dPr>
                      <m:e>
                        <m:r>
                          <a:rPr lang="en-US" altLang="zh-CN" sz="1600" b="0" i="1" smtClean="0">
                            <a:solidFill>
                              <a:schemeClr val="bg1"/>
                            </a:solidFill>
                            <a:latin typeface="Cambria Math" panose="02040503050406030204" pitchFamily="18" charset="0"/>
                          </a:rPr>
                          <m:t>𝑁</m:t>
                        </m:r>
                      </m:e>
                    </m:d>
                  </m:oMath>
                </a14:m>
                <a:endParaRPr lang="zh-CN" altLang="en-US" sz="1600" dirty="0">
                  <a:solidFill>
                    <a:schemeClr val="bg1"/>
                  </a:solidFill>
                  <a:latin typeface="思源黑体 CN Medium" panose="020B0600000000000000" charset="-122"/>
                  <a:ea typeface="思源黑体 CN Medium" panose="020B0600000000000000" charset="-122"/>
                  <a:sym typeface="+mn-ea"/>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6424295" y="5361940"/>
                <a:ext cx="4572000" cy="423545"/>
              </a:xfrm>
              <a:prstGeom prst="rect">
                <a:avLst/>
              </a:prstGeom>
              <a:blipFill rotWithShape="1">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p:cNvSpPr txBox="1"/>
              <p:nvPr/>
            </p:nvSpPr>
            <p:spPr>
              <a:xfrm>
                <a:off x="6424295" y="5919470"/>
                <a:ext cx="5471795" cy="430952"/>
              </a:xfrm>
              <a:prstGeom prst="rect">
                <a:avLst/>
              </a:prstGeom>
              <a:noFill/>
            </p:spPr>
            <p:txBody>
              <a:bodyPr wrap="square" rtlCol="0">
                <a:spAutoFit/>
              </a:bodyPr>
              <a:lstStyle/>
              <a:p>
                <a:pPr algn="l">
                  <a:lnSpc>
                    <a:spcPct val="120000"/>
                  </a:lnSpc>
                  <a:spcBef>
                    <a:spcPts val="0"/>
                  </a:spcBef>
                  <a:spcAft>
                    <a:spcPts val="0"/>
                  </a:spcAft>
                </a:pPr>
                <a:r>
                  <a:rPr lang="en-US" altLang="zh-CN" dirty="0">
                    <a:solidFill>
                      <a:srgbClr val="00E8F4"/>
                    </a:solidFill>
                    <a:latin typeface="思源黑体 CN Medium" panose="020B0600000000000000" charset="-122"/>
                    <a:ea typeface="思源黑体 CN Medium" panose="020B0600000000000000" charset="-122"/>
                    <a:cs typeface="思源黑体 CN Medium" panose="020B0600000000000000" charset="-122"/>
                    <a:sym typeface="+mn-ea"/>
                  </a:rPr>
                  <a:t>Grover</a:t>
                </a:r>
                <a:r>
                  <a:rPr lang="zh-CN" altLang="en-US" dirty="0">
                    <a:solidFill>
                      <a:srgbClr val="00E8F4"/>
                    </a:solidFill>
                    <a:latin typeface="思源黑体 CN Medium" panose="020B0600000000000000" charset="-122"/>
                    <a:ea typeface="思源黑体 CN Medium" panose="020B0600000000000000" charset="-122"/>
                    <a:cs typeface="思源黑体 CN Medium" panose="020B0600000000000000" charset="-122"/>
                    <a:sym typeface="+mn-ea"/>
                  </a:rPr>
                  <a:t>算法</a:t>
                </a:r>
                <a:r>
                  <a:rPr lang="en-US" altLang="zh-CN" dirty="0">
                    <a:solidFill>
                      <a:schemeClr val="bg1"/>
                    </a:solidFill>
                    <a:latin typeface="思源黑体 CN Medium" panose="020B0600000000000000" charset="-122"/>
                    <a:ea typeface="思源黑体 CN Medium" panose="020B0600000000000000" charset="-122"/>
                    <a:sym typeface="+mn-ea"/>
                  </a:rPr>
                  <a:t>  </a:t>
                </a:r>
                <a14:m>
                  <m:oMath xmlns:m="http://schemas.openxmlformats.org/officeDocument/2006/math">
                    <m:r>
                      <a:rPr lang="en-US" altLang="zh-CN" i="1" dirty="0" smtClean="0">
                        <a:solidFill>
                          <a:schemeClr val="bg1"/>
                        </a:solidFill>
                        <a:latin typeface="Cambria Math" panose="02040503050406030204" pitchFamily="18" charset="0"/>
                        <a:ea typeface="思源黑体 CN Medium" panose="020B0600000000000000" charset="-122"/>
                        <a:cs typeface="Cambria Math" panose="02040503050406030204" pitchFamily="18" charset="0"/>
                        <a:sym typeface="+mn-ea"/>
                      </a:rPr>
                      <m:t>𝑂</m:t>
                    </m:r>
                    <m:r>
                      <a:rPr lang="en-US" altLang="zh-CN" i="1" dirty="0" smtClean="0">
                        <a:solidFill>
                          <a:schemeClr val="bg1"/>
                        </a:solidFill>
                        <a:latin typeface="Cambria Math" panose="02040503050406030204" pitchFamily="18" charset="0"/>
                        <a:ea typeface="思源黑体 CN Medium" panose="020B0600000000000000" charset="-122"/>
                        <a:cs typeface="Cambria Math" panose="02040503050406030204" pitchFamily="18" charset="0"/>
                        <a:sym typeface="+mn-ea"/>
                      </a:rPr>
                      <m:t>(</m:t>
                    </m:r>
                    <m:rad>
                      <m:radPr>
                        <m:degHide m:val="on"/>
                        <m:ctrlPr>
                          <a:rPr lang="en-US" altLang="zh-CN" i="1" dirty="0" smtClean="0">
                            <a:solidFill>
                              <a:schemeClr val="bg1"/>
                            </a:solidFill>
                            <a:latin typeface="Cambria Math" panose="02040503050406030204" pitchFamily="18" charset="0"/>
                            <a:ea typeface="思源黑体 CN Medium" panose="020B0600000000000000" charset="-122"/>
                            <a:sym typeface="+mn-ea"/>
                          </a:rPr>
                        </m:ctrlPr>
                      </m:radPr>
                      <m:deg/>
                      <m:e>
                        <m:r>
                          <a:rPr lang="en-US" altLang="zh-CN" b="0" i="1" dirty="0" smtClean="0">
                            <a:solidFill>
                              <a:schemeClr val="bg1"/>
                            </a:solidFill>
                            <a:latin typeface="Cambria Math" panose="02040503050406030204" pitchFamily="18" charset="0"/>
                            <a:ea typeface="思源黑体 CN Medium" panose="020B0600000000000000" charset="-122"/>
                            <a:sym typeface="+mn-ea"/>
                          </a:rPr>
                          <m:t>𝑁</m:t>
                        </m:r>
                      </m:e>
                    </m:rad>
                    <m:r>
                      <a:rPr lang="en-US" altLang="zh-CN" i="1" dirty="0" smtClean="0">
                        <a:solidFill>
                          <a:schemeClr val="bg1"/>
                        </a:solidFill>
                        <a:latin typeface="Cambria Math" panose="02040503050406030204" pitchFamily="18" charset="0"/>
                        <a:ea typeface="思源黑体 CN Medium" panose="020B0600000000000000" charset="-122"/>
                        <a:cs typeface="Cambria Math" panose="02040503050406030204" pitchFamily="18" charset="0"/>
                        <a:sym typeface="+mn-ea"/>
                      </a:rPr>
                      <m:t>)</m:t>
                    </m:r>
                  </m:oMath>
                </a14:m>
                <a:r>
                  <a:rPr lang="en-US" altLang="zh-CN" dirty="0">
                    <a:solidFill>
                      <a:schemeClr val="bg1"/>
                    </a:solidFill>
                    <a:latin typeface="思源黑体 CN Medium" panose="020B0600000000000000" charset="-122"/>
                    <a:ea typeface="思源黑体 CN Medium" panose="020B0600000000000000" charset="-122"/>
                    <a:cs typeface="思源黑体 CN Medium" panose="020B0600000000000000" charset="-122"/>
                    <a:sym typeface="+mn-ea"/>
                  </a:rPr>
                  <a:t> </a:t>
                </a:r>
              </a:p>
            </p:txBody>
          </p:sp>
        </mc:Choice>
        <mc:Fallback xmlns="">
          <p:sp>
            <p:nvSpPr>
              <p:cNvPr id="10" name="文本框 9"/>
              <p:cNvSpPr txBox="1">
                <a:spLocks noRot="1" noChangeAspect="1" noMove="1" noResize="1" noEditPoints="1" noAdjustHandles="1" noChangeArrowheads="1" noChangeShapeType="1" noTextEdit="1"/>
              </p:cNvSpPr>
              <p:nvPr/>
            </p:nvSpPr>
            <p:spPr>
              <a:xfrm>
                <a:off x="6424295" y="5919470"/>
                <a:ext cx="5471795" cy="430952"/>
              </a:xfrm>
              <a:prstGeom prst="rect">
                <a:avLst/>
              </a:prstGeom>
              <a:blipFill rotWithShape="1">
                <a:blip r:embed="rId9"/>
                <a:stretch>
                  <a:fillRect b="98"/>
                </a:stretch>
              </a:blipFill>
            </p:spPr>
            <p:txBody>
              <a:bodyPr/>
              <a:lstStyle/>
              <a:p>
                <a:r>
                  <a:rPr lang="zh-CN" altLang="en-US">
                    <a:noFill/>
                  </a:rPr>
                  <a:t> </a:t>
                </a:r>
              </a:p>
            </p:txBody>
          </p:sp>
        </mc:Fallback>
      </mc:AlternateContent>
      <p:sp>
        <p:nvSpPr>
          <p:cNvPr id="11" name="矩形 10"/>
          <p:cNvSpPr/>
          <p:nvPr/>
        </p:nvSpPr>
        <p:spPr>
          <a:xfrm>
            <a:off x="6424295" y="5302885"/>
            <a:ext cx="4812030" cy="615315"/>
          </a:xfrm>
          <a:prstGeom prst="rect">
            <a:avLst/>
          </a:prstGeom>
          <a:noFill/>
          <a:ln w="9525" cap="flat" cmpd="sng" algn="ctr">
            <a:gradFill>
              <a:gsLst>
                <a:gs pos="9000">
                  <a:srgbClr val="00F7FF"/>
                </a:gs>
                <a:gs pos="100000">
                  <a:srgbClr val="00FFFF"/>
                </a:gs>
              </a:gsLst>
              <a:lin ang="5400000" scaled="1"/>
            </a:gradFill>
            <a:prstDash val="solid"/>
            <a:round/>
            <a:headEnd type="none" w="med" len="med"/>
            <a:tailEnd type="none" w="med" len="med"/>
          </a:ln>
          <a:effectLst/>
          <a:extLst>
            <a:ext uri="{909E8E84-426E-40DD-AFC4-6F175D3DCCD1}">
              <a14:hiddenFill xmlns:a14="http://schemas.microsoft.com/office/drawing/2010/main">
                <a:solidFill>
                  <a:srgbClr val="00E8F4">
                    <a:alpha val="26000"/>
                  </a:srgbClr>
                </a:solidFill>
              </a14:hiddenFill>
            </a:ext>
          </a:ex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000" b="1" kern="0">
              <a:solidFill>
                <a:prstClr val="black"/>
              </a:solidFill>
              <a:latin typeface="思源黑体 CN Bold" panose="020B0800000000000000" charset="-122"/>
              <a:ea typeface="思源黑体 CN Bold" panose="020B0800000000000000" charset="-122"/>
              <a:cs typeface="+mn-ea"/>
              <a:sym typeface="+mn-ea"/>
            </a:endParaRPr>
          </a:p>
        </p:txBody>
      </p:sp>
      <p:sp>
        <p:nvSpPr>
          <p:cNvPr id="14" name="矩形 13"/>
          <p:cNvSpPr/>
          <p:nvPr/>
        </p:nvSpPr>
        <p:spPr>
          <a:xfrm>
            <a:off x="6424295" y="5866130"/>
            <a:ext cx="4812030" cy="494665"/>
          </a:xfrm>
          <a:prstGeom prst="rect">
            <a:avLst/>
          </a:prstGeom>
          <a:noFill/>
          <a:ln w="9525" cap="flat" cmpd="sng" algn="ctr">
            <a:gradFill>
              <a:gsLst>
                <a:gs pos="9000">
                  <a:srgbClr val="00F7FF"/>
                </a:gs>
                <a:gs pos="100000">
                  <a:srgbClr val="00FFFF"/>
                </a:gs>
              </a:gsLst>
              <a:lin ang="5400000" scaled="1"/>
            </a:gradFill>
            <a:prstDash val="solid"/>
            <a:round/>
            <a:headEnd type="none" w="med" len="med"/>
            <a:tailEnd type="none" w="med" len="med"/>
          </a:ln>
          <a:effectLst/>
          <a:extLst>
            <a:ext uri="{909E8E84-426E-40DD-AFC4-6F175D3DCCD1}">
              <a14:hiddenFill xmlns:a14="http://schemas.microsoft.com/office/drawing/2010/main">
                <a:solidFill>
                  <a:srgbClr val="00E8F4">
                    <a:alpha val="26000"/>
                  </a:srgbClr>
                </a:solidFill>
              </a14:hiddenFill>
            </a:ext>
          </a:extLst>
        </p:spPr>
        <p:txBody>
          <a:bodyPr rot="0" spcFirstLastPara="0" vertOverflow="overflow" horzOverflow="overflow" vert="horz" wrap="none" lIns="91440" tIns="45720" rIns="91440" bIns="45720" numCol="1" spcCol="0" rtlCol="0" fromWordArt="0" anchor="ctr" anchorCtr="0" forceAA="0" compatLnSpc="1">
            <a:noAutofit/>
          </a:bodyPr>
          <a:lstStyle/>
          <a:p>
            <a:pPr lvl="0" algn="l" fontAlgn="base">
              <a:buClrTx/>
              <a:buSzTx/>
              <a:buFontTx/>
            </a:pPr>
            <a:endParaRPr lang="zh-CN" altLang="en-US" sz="1000" b="1" kern="0">
              <a:solidFill>
                <a:prstClr val="black"/>
              </a:solidFill>
              <a:latin typeface="思源黑体 CN Bold" panose="020B0800000000000000" charset="-122"/>
              <a:ea typeface="思源黑体 CN Bold" panose="020B0800000000000000" charset="-122"/>
              <a:cs typeface="+mn-ea"/>
              <a:sym typeface="+mn-ea"/>
            </a:endParaRPr>
          </a:p>
        </p:txBody>
      </p:sp>
      <p:pic>
        <p:nvPicPr>
          <p:cNvPr id="21" name="图片 20" descr="白LOGO(横版)"/>
          <p:cNvPicPr>
            <a:picLocks noChangeAspect="1"/>
          </p:cNvPicPr>
          <p:nvPr/>
        </p:nvPicPr>
        <p:blipFill>
          <a:blip r:embed="rId10"/>
          <a:stretch>
            <a:fillRect/>
          </a:stretch>
        </p:blipFill>
        <p:spPr>
          <a:xfrm>
            <a:off x="10158730" y="801370"/>
            <a:ext cx="1315085" cy="374650"/>
          </a:xfrm>
          <a:prstGeom prst="rect">
            <a:avLst/>
          </a:prstGeom>
        </p:spPr>
      </p:pic>
      <p:pic>
        <p:nvPicPr>
          <p:cNvPr id="37" name="图片 36"/>
          <p:cNvPicPr>
            <a:picLocks noChangeAspect="1"/>
          </p:cNvPicPr>
          <p:nvPr/>
        </p:nvPicPr>
        <p:blipFill rotWithShape="1">
          <a:blip r:embed="rId11">
            <a:extLst>
              <a:ext uri="{28A0092B-C50C-407E-A947-70E740481C1C}">
                <a14:useLocalDpi xmlns:a14="http://schemas.microsoft.com/office/drawing/2010/main" val="0"/>
              </a:ext>
            </a:extLst>
          </a:blip>
          <a:srcRect l="2622" t="8544" r="8543" b="3659"/>
          <a:stretch>
            <a:fillRect/>
          </a:stretch>
        </p:blipFill>
        <p:spPr>
          <a:xfrm>
            <a:off x="7631747" y="2265571"/>
            <a:ext cx="3588753" cy="2931796"/>
          </a:xfrm>
          <a:prstGeom prst="rect">
            <a:avLst/>
          </a:prstGeom>
        </p:spPr>
      </p:pic>
      <p:sp>
        <p:nvSpPr>
          <p:cNvPr id="4" name="文本框 3"/>
          <p:cNvSpPr txBox="1"/>
          <p:nvPr>
            <p:custDataLst>
              <p:tags r:id="rId2"/>
            </p:custDataLst>
          </p:nvPr>
        </p:nvSpPr>
        <p:spPr>
          <a:xfrm>
            <a:off x="622935" y="569595"/>
            <a:ext cx="2971800" cy="583565"/>
          </a:xfrm>
          <a:prstGeom prst="rect">
            <a:avLst/>
          </a:prstGeom>
          <a:noFill/>
        </p:spPr>
        <p:txBody>
          <a:bodyPr wrap="square" rtlCol="0">
            <a:spAutoFit/>
          </a:bodyPr>
          <a:lstStyle/>
          <a:p>
            <a:pPr algn="l"/>
            <a:r>
              <a:rPr lang="zh-CN" sz="3200" dirty="0" err="1">
                <a:solidFill>
                  <a:srgbClr val="00E8F4"/>
                </a:solidFill>
                <a:latin typeface="思源黑体 CN Bold" panose="020B0800000000000000" charset="-122"/>
                <a:ea typeface="思源黑体 CN Bold" panose="020B0800000000000000" charset="-122"/>
                <a:sym typeface="+mn-ea"/>
              </a:rPr>
              <a:t>量子计算优势</a:t>
            </a:r>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3" cstate="screen">
            <a:alphaModFix amt="24000"/>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a:stretch>
        </p:blipFill>
        <p:spPr>
          <a:xfrm>
            <a:off x="0" y="10795"/>
            <a:ext cx="12192000" cy="6858000"/>
          </a:xfrm>
          <a:prstGeom prst="rect">
            <a:avLst/>
          </a:prstGeom>
        </p:spPr>
      </p:pic>
      <p:sp>
        <p:nvSpPr>
          <p:cNvPr id="7" name="Google Shape;193;p35" descr="e7d195523061f1c01bc539b90b65f09aca9bc726a3a4adba8C9E45B38E36AC8707C5D393223713CC8DD27123EF48A81803B5A1BFF3646AC546C23D4B23F46D5703AE6DAEEEE7BB41433C5E719609FF6BFB4AC47CC6275C475FD9316BF669DE55B1175B7F6CED57FCE79D7962747427223821D72E2A13DB12544F971443F3D415DBDBE3E33BD3AA28BFC02379704FA035"/>
          <p:cNvSpPr txBox="1"/>
          <p:nvPr/>
        </p:nvSpPr>
        <p:spPr>
          <a:xfrm>
            <a:off x="3536848" y="1917352"/>
            <a:ext cx="5118304" cy="277713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dk1"/>
              </a:buClr>
              <a:buSzPts val="5200"/>
              <a:buFont typeface="DM Serif Display"/>
              <a:buNone/>
              <a:defRPr sz="6500" b="0" i="0" u="none" strike="noStrike" cap="none">
                <a:solidFill>
                  <a:schemeClr val="dk1"/>
                </a:solidFill>
                <a:latin typeface="思源宋体 CN Heavy" panose="02020900000000000000" charset="-122"/>
                <a:ea typeface="思源宋体 CN Heavy" panose="02020900000000000000" charset="-122"/>
                <a:cs typeface="DM Serif Display"/>
                <a:sym typeface="DM Serif Display"/>
              </a:defRPr>
            </a:lvl1pPr>
            <a:lvl2pPr marR="0" lvl="1"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dk1"/>
              </a:buClr>
              <a:buSzPts val="5200"/>
              <a:buFont typeface="DM Serif Display"/>
              <a:buNone/>
              <a:defRPr sz="5200" b="0" i="0" u="none" strike="noStrike" cap="none">
                <a:solidFill>
                  <a:schemeClr val="dk1"/>
                </a:solidFill>
                <a:latin typeface="DM Serif Display"/>
                <a:ea typeface="DM Serif Display"/>
                <a:cs typeface="DM Serif Display"/>
                <a:sym typeface="DM Serif Display"/>
              </a:defRPr>
            </a:lvl9pPr>
          </a:lstStyle>
          <a:p>
            <a:pPr marL="0" marR="0" lvl="0" indent="0" algn="ctr" defTabSz="914400" rtl="0" eaLnBrk="1" fontAlgn="auto" latinLnBrk="0" hangingPunct="1">
              <a:lnSpc>
                <a:spcPct val="100000"/>
              </a:lnSpc>
              <a:spcBef>
                <a:spcPts val="0"/>
              </a:spcBef>
              <a:spcAft>
                <a:spcPts val="0"/>
              </a:spcAft>
              <a:buClr>
                <a:srgbClr val="FFFFFF"/>
              </a:buClr>
              <a:buSzPts val="5200"/>
              <a:buFont typeface="DM Serif Display"/>
              <a:buNone/>
              <a:defRPr/>
            </a:pPr>
            <a:r>
              <a:rPr kumimoji="0" lang="en-US" altLang="zh-CN" sz="19900" b="1" i="0" u="none" strike="noStrike" kern="0" cap="none" spc="0" normalizeH="0" baseline="0" noProof="0" dirty="0">
                <a:ln w="38100">
                  <a:gradFill>
                    <a:gsLst>
                      <a:gs pos="80000">
                        <a:schemeClr val="accent1">
                          <a:alpha val="0"/>
                        </a:schemeClr>
                      </a:gs>
                      <a:gs pos="0">
                        <a:schemeClr val="accent1">
                          <a:alpha val="50000"/>
                        </a:schemeClr>
                      </a:gs>
                    </a:gsLst>
                    <a:lin ang="5400000" scaled="1"/>
                  </a:gradFill>
                </a:ln>
                <a:noFill/>
                <a:effectLst/>
                <a:uLnTx/>
                <a:uFillTx/>
                <a:latin typeface="思源黑体 CN Bold" panose="020B0800000000000000" charset="-122"/>
                <a:ea typeface="思源黑体 CN Bold" panose="020B0800000000000000" charset="-122"/>
                <a:sym typeface="DM Serif Display"/>
              </a:rPr>
              <a:t>02</a:t>
            </a:r>
          </a:p>
        </p:txBody>
      </p:sp>
      <p:sp>
        <p:nvSpPr>
          <p:cNvPr id="2" name="文本框 1"/>
          <p:cNvSpPr txBox="1"/>
          <p:nvPr/>
        </p:nvSpPr>
        <p:spPr>
          <a:xfrm>
            <a:off x="2487295" y="3824605"/>
            <a:ext cx="7217410" cy="829945"/>
          </a:xfrm>
          <a:prstGeom prst="rect">
            <a:avLst/>
          </a:prstGeom>
          <a:noFill/>
          <a:effectLst>
            <a:outerShdw blurRad="50800" dist="38100" dir="18120000" algn="t" rotWithShape="0">
              <a:prstClr val="black">
                <a:alpha val="66000"/>
              </a:prstClr>
            </a:outerShdw>
          </a:effectLst>
        </p:spPr>
        <p:txBody>
          <a:bodyPr wrap="square" rtlCol="0">
            <a:spAutoFit/>
          </a:bodyPr>
          <a:lstStyle/>
          <a:p>
            <a:pPr algn="ctr"/>
            <a:r>
              <a:rPr lang="zh-CN" altLang="en-US" sz="4800" b="1" dirty="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技术研究和产业发展现</a:t>
            </a:r>
            <a:r>
              <a:rPr sz="4800" b="1" dirty="0">
                <a:solidFill>
                  <a:schemeClr val="bg1"/>
                </a:solidFill>
                <a:latin typeface="思源黑体 CN Bold" panose="020B0800000000000000" charset="-122"/>
                <a:ea typeface="思源黑体 CN Bold" panose="020B0800000000000000" charset="-122"/>
                <a:cs typeface="思源黑体 CN Bold" panose="020B0800000000000000" charset="-122"/>
                <a:sym typeface="+mn-ea"/>
              </a:rPr>
              <a:t>状</a:t>
            </a:r>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组合 114"/>
          <p:cNvGrpSpPr/>
          <p:nvPr/>
        </p:nvGrpSpPr>
        <p:grpSpPr>
          <a:xfrm>
            <a:off x="180265" y="1635772"/>
            <a:ext cx="11831470" cy="4177267"/>
            <a:chOff x="86550" y="2050774"/>
            <a:chExt cx="11831470" cy="4177267"/>
          </a:xfrm>
        </p:grpSpPr>
        <p:grpSp>
          <p:nvGrpSpPr>
            <p:cNvPr id="116" name="组合 6"/>
            <p:cNvGrpSpPr/>
            <p:nvPr/>
          </p:nvGrpSpPr>
          <p:grpSpPr>
            <a:xfrm>
              <a:off x="2980897" y="2149583"/>
              <a:ext cx="1482160" cy="4078458"/>
              <a:chOff x="6714817" y="2209706"/>
              <a:chExt cx="1788214" cy="4078770"/>
            </a:xfrm>
          </p:grpSpPr>
          <p:sp>
            <p:nvSpPr>
              <p:cNvPr id="175" name="文本框 174"/>
              <p:cNvSpPr txBox="1"/>
              <p:nvPr/>
            </p:nvSpPr>
            <p:spPr>
              <a:xfrm>
                <a:off x="6934546" y="3138857"/>
                <a:ext cx="1414244" cy="368328"/>
              </a:xfrm>
              <a:prstGeom prst="rect">
                <a:avLst/>
              </a:prstGeom>
              <a:noFill/>
            </p:spPr>
            <p:txBody>
              <a:bodyPr wrap="square" rtlCol="0">
                <a:spAutoFit/>
              </a:bodyPr>
              <a:lstStyle/>
              <a:p>
                <a:r>
                  <a:rPr lang="en-US" altLang="zh-CN" dirty="0">
                    <a:solidFill>
                      <a:schemeClr val="bg1"/>
                    </a:solidFill>
                    <a:latin typeface="思源黑体 CN Normal" panose="020B0400000000000000" charset="-122"/>
                    <a:ea typeface="思源黑体 CN Normal" panose="020B0400000000000000" charset="-122"/>
                    <a:cs typeface="+mn-ea"/>
                    <a:sym typeface="+mn-lt"/>
                  </a:rPr>
                  <a:t>2019.11</a:t>
                </a:r>
              </a:p>
            </p:txBody>
          </p:sp>
          <p:pic>
            <p:nvPicPr>
              <p:cNvPr id="176" name="图片 175"/>
              <p:cNvPicPr>
                <a:picLocks noChangeAspect="1"/>
              </p:cNvPicPr>
              <p:nvPr/>
            </p:nvPicPr>
            <p:blipFill>
              <a:blip r:embed="rId3"/>
              <a:stretch>
                <a:fillRect/>
              </a:stretch>
            </p:blipFill>
            <p:spPr>
              <a:xfrm>
                <a:off x="6797776" y="2209706"/>
                <a:ext cx="1628775" cy="866775"/>
              </a:xfrm>
              <a:prstGeom prst="rect">
                <a:avLst/>
              </a:prstGeom>
            </p:spPr>
          </p:pic>
          <p:sp>
            <p:nvSpPr>
              <p:cNvPr id="178" name="文本框 177"/>
              <p:cNvSpPr txBox="1"/>
              <p:nvPr/>
            </p:nvSpPr>
            <p:spPr>
              <a:xfrm>
                <a:off x="6714817" y="4534016"/>
                <a:ext cx="1788214" cy="1754460"/>
              </a:xfrm>
              <a:prstGeom prst="rect">
                <a:avLst/>
              </a:prstGeom>
              <a:noFill/>
            </p:spPr>
            <p:txBody>
              <a:bodyPr wrap="square" rtlCol="0">
                <a:spAutoFit/>
              </a:bodyPr>
              <a:lstStyle/>
              <a:p>
                <a:pPr algn="just"/>
                <a:r>
                  <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微软宣布其“拓扑量子比特”产生的新量子算法，可以将处理化学材料合成、物流交通线路优化等特定问题的计算时间，由</a:t>
                </a:r>
                <a:r>
                  <a:rPr lang="en-US" altLang="zh-CN"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30000</a:t>
                </a:r>
                <a:r>
                  <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年缩短至</a:t>
                </a:r>
                <a:r>
                  <a:rPr lang="en-US" altLang="zh-CN"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1.5</a:t>
                </a:r>
                <a:r>
                  <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天</a:t>
                </a:r>
              </a:p>
            </p:txBody>
          </p:sp>
        </p:grpSp>
        <p:grpSp>
          <p:nvGrpSpPr>
            <p:cNvPr id="117" name="组合 116"/>
            <p:cNvGrpSpPr/>
            <p:nvPr/>
          </p:nvGrpSpPr>
          <p:grpSpPr>
            <a:xfrm>
              <a:off x="86550" y="2050774"/>
              <a:ext cx="11831470" cy="4013943"/>
              <a:chOff x="86550" y="2050774"/>
              <a:chExt cx="11831470" cy="4013943"/>
            </a:xfrm>
          </p:grpSpPr>
          <p:sp>
            <p:nvSpPr>
              <p:cNvPr id="118" name="五边形 7"/>
              <p:cNvSpPr/>
              <p:nvPr/>
            </p:nvSpPr>
            <p:spPr>
              <a:xfrm>
                <a:off x="163416" y="3083024"/>
                <a:ext cx="11754604" cy="41478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Normal" panose="020B0400000000000000" charset="-122"/>
                  <a:ea typeface="思源黑体 CN Normal" panose="020B0400000000000000" charset="-122"/>
                  <a:cs typeface="+mn-ea"/>
                  <a:sym typeface="+mn-lt"/>
                </a:endParaRPr>
              </a:p>
            </p:txBody>
          </p:sp>
          <p:grpSp>
            <p:nvGrpSpPr>
              <p:cNvPr id="119" name="组合 118"/>
              <p:cNvGrpSpPr/>
              <p:nvPr/>
            </p:nvGrpSpPr>
            <p:grpSpPr>
              <a:xfrm>
                <a:off x="86550" y="2211519"/>
                <a:ext cx="1518603" cy="3090962"/>
                <a:chOff x="1539802" y="2284894"/>
                <a:chExt cx="1518603" cy="3090962"/>
              </a:xfrm>
            </p:grpSpPr>
            <p:sp>
              <p:nvSpPr>
                <p:cNvPr id="169" name="文本框 168"/>
                <p:cNvSpPr txBox="1"/>
                <p:nvPr/>
              </p:nvSpPr>
              <p:spPr>
                <a:xfrm>
                  <a:off x="1726089" y="3146887"/>
                  <a:ext cx="1178731" cy="369332"/>
                </a:xfrm>
                <a:prstGeom prst="rect">
                  <a:avLst/>
                </a:prstGeom>
                <a:noFill/>
              </p:spPr>
              <p:txBody>
                <a:bodyPr wrap="square" rtlCol="0">
                  <a:spAutoFit/>
                </a:bodyPr>
                <a:lstStyle/>
                <a:p>
                  <a:r>
                    <a:rPr lang="en-US" altLang="zh-CN" dirty="0">
                      <a:solidFill>
                        <a:schemeClr val="bg1"/>
                      </a:solidFill>
                      <a:latin typeface="思源黑体 CN Normal" panose="020B0400000000000000" charset="-122"/>
                      <a:ea typeface="思源黑体 CN Normal" panose="020B0400000000000000" charset="-122"/>
                      <a:cs typeface="+mn-ea"/>
                      <a:sym typeface="+mn-lt"/>
                    </a:rPr>
                    <a:t>2019.01</a:t>
                  </a:r>
                </a:p>
              </p:txBody>
            </p:sp>
            <p:pic>
              <p:nvPicPr>
                <p:cNvPr id="170" name="图片 169"/>
                <p:cNvPicPr>
                  <a:picLocks noChangeAspect="1"/>
                </p:cNvPicPr>
                <p:nvPr/>
              </p:nvPicPr>
              <p:blipFill>
                <a:blip r:embed="rId4"/>
                <a:stretch>
                  <a:fillRect/>
                </a:stretch>
              </p:blipFill>
              <p:spPr>
                <a:xfrm>
                  <a:off x="1572505" y="2284894"/>
                  <a:ext cx="1485900" cy="781050"/>
                </a:xfrm>
                <a:prstGeom prst="rect">
                  <a:avLst/>
                </a:prstGeom>
              </p:spPr>
            </p:pic>
            <p:grpSp>
              <p:nvGrpSpPr>
                <p:cNvPr id="171" name="组合 29"/>
                <p:cNvGrpSpPr/>
                <p:nvPr/>
              </p:nvGrpSpPr>
              <p:grpSpPr>
                <a:xfrm>
                  <a:off x="2161858" y="3475434"/>
                  <a:ext cx="87484" cy="1007385"/>
                  <a:chOff x="1688312" y="3338372"/>
                  <a:chExt cx="87484" cy="1007385"/>
                </a:xfrm>
              </p:grpSpPr>
              <p:cxnSp>
                <p:nvCxnSpPr>
                  <p:cNvPr id="173" name="直接连接符 172"/>
                  <p:cNvCxnSpPr/>
                  <p:nvPr/>
                </p:nvCxnSpPr>
                <p:spPr>
                  <a:xfrm flipH="1">
                    <a:off x="1721894" y="3362872"/>
                    <a:ext cx="1" cy="982885"/>
                  </a:xfrm>
                  <a:prstGeom prst="line">
                    <a:avLst/>
                  </a:prstGeom>
                </p:spPr>
                <p:style>
                  <a:lnRef idx="1">
                    <a:schemeClr val="accent1"/>
                  </a:lnRef>
                  <a:fillRef idx="0">
                    <a:schemeClr val="accent1"/>
                  </a:fillRef>
                  <a:effectRef idx="0">
                    <a:schemeClr val="accent1"/>
                  </a:effectRef>
                  <a:fontRef idx="minor">
                    <a:schemeClr val="tx1"/>
                  </a:fontRef>
                </p:style>
              </p:cxnSp>
              <p:sp>
                <p:nvSpPr>
                  <p:cNvPr id="174" name="椭圆 173"/>
                  <p:cNvSpPr/>
                  <p:nvPr/>
                </p:nvSpPr>
                <p:spPr>
                  <a:xfrm>
                    <a:off x="1688312" y="3338372"/>
                    <a:ext cx="87484" cy="8748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Normal" panose="020B0400000000000000" charset="-122"/>
                      <a:ea typeface="思源黑体 CN Normal" panose="020B0400000000000000" charset="-122"/>
                      <a:cs typeface="+mn-ea"/>
                      <a:sym typeface="+mn-lt"/>
                    </a:endParaRPr>
                  </a:p>
                </p:txBody>
              </p:sp>
            </p:grpSp>
            <p:sp>
              <p:nvSpPr>
                <p:cNvPr id="172" name="文本框 171"/>
                <p:cNvSpPr txBox="1"/>
                <p:nvPr/>
              </p:nvSpPr>
              <p:spPr>
                <a:xfrm>
                  <a:off x="1539802" y="4544859"/>
                  <a:ext cx="1500505" cy="830997"/>
                </a:xfrm>
                <a:prstGeom prst="rect">
                  <a:avLst/>
                </a:prstGeom>
                <a:noFill/>
              </p:spPr>
              <p:txBody>
                <a:bodyPr wrap="square" rtlCol="0">
                  <a:spAutoFit/>
                </a:bodyPr>
                <a:lstStyle/>
                <a:p>
                  <a:pPr algn="just"/>
                  <a:r>
                    <a:rPr lang="en-US" altLang="zh-CN"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IBM</a:t>
                  </a:r>
                  <a:r>
                    <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公开发布“全球首款商用量子计算机原型”</a:t>
                  </a:r>
                  <a:r>
                    <a:rPr lang="en-US" altLang="zh-CN"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——IBM System One</a:t>
                  </a:r>
                </a:p>
              </p:txBody>
            </p:sp>
          </p:grpSp>
          <p:grpSp>
            <p:nvGrpSpPr>
              <p:cNvPr id="120" name="组合 5"/>
              <p:cNvGrpSpPr/>
              <p:nvPr/>
            </p:nvGrpSpPr>
            <p:grpSpPr>
              <a:xfrm>
                <a:off x="1685498" y="2149201"/>
                <a:ext cx="3424348" cy="2967562"/>
                <a:chOff x="4369353" y="2179437"/>
                <a:chExt cx="3424348" cy="2967562"/>
              </a:xfrm>
            </p:grpSpPr>
            <p:sp>
              <p:nvSpPr>
                <p:cNvPr id="163" name="文本框 162"/>
                <p:cNvSpPr txBox="1"/>
                <p:nvPr/>
              </p:nvSpPr>
              <p:spPr>
                <a:xfrm>
                  <a:off x="4450771" y="3113527"/>
                  <a:ext cx="1294686" cy="369332"/>
                </a:xfrm>
                <a:prstGeom prst="rect">
                  <a:avLst/>
                </a:prstGeom>
                <a:noFill/>
              </p:spPr>
              <p:txBody>
                <a:bodyPr wrap="square" rtlCol="0">
                  <a:spAutoFit/>
                </a:bodyPr>
                <a:lstStyle/>
                <a:p>
                  <a:r>
                    <a:rPr lang="en-US" altLang="zh-CN" dirty="0">
                      <a:solidFill>
                        <a:schemeClr val="bg1"/>
                      </a:solidFill>
                      <a:latin typeface="思源黑体 CN Normal" panose="020B0400000000000000" charset="-122"/>
                      <a:ea typeface="思源黑体 CN Normal" panose="020B0400000000000000" charset="-122"/>
                      <a:cs typeface="+mn-ea"/>
                      <a:sym typeface="+mn-lt"/>
                    </a:rPr>
                    <a:t>2019.09</a:t>
                  </a:r>
                </a:p>
              </p:txBody>
            </p:sp>
            <p:pic>
              <p:nvPicPr>
                <p:cNvPr id="164" name="图片 163"/>
                <p:cNvPicPr>
                  <a:picLocks noChangeAspect="1"/>
                </p:cNvPicPr>
                <p:nvPr/>
              </p:nvPicPr>
              <p:blipFill>
                <a:blip r:embed="rId5"/>
                <a:stretch>
                  <a:fillRect/>
                </a:stretch>
              </p:blipFill>
              <p:spPr>
                <a:xfrm>
                  <a:off x="4369353" y="2179437"/>
                  <a:ext cx="1295400" cy="885825"/>
                </a:xfrm>
                <a:prstGeom prst="rect">
                  <a:avLst/>
                </a:prstGeom>
              </p:spPr>
            </p:pic>
            <p:grpSp>
              <p:nvGrpSpPr>
                <p:cNvPr id="165" name="组合 30"/>
                <p:cNvGrpSpPr/>
                <p:nvPr/>
              </p:nvGrpSpPr>
              <p:grpSpPr>
                <a:xfrm>
                  <a:off x="4975721" y="3469936"/>
                  <a:ext cx="2817980" cy="1013486"/>
                  <a:chOff x="2021687" y="3332874"/>
                  <a:chExt cx="2817980" cy="1013486"/>
                </a:xfrm>
              </p:grpSpPr>
              <p:cxnSp>
                <p:nvCxnSpPr>
                  <p:cNvPr id="167" name="直接连接符 166"/>
                  <p:cNvCxnSpPr/>
                  <p:nvPr/>
                </p:nvCxnSpPr>
                <p:spPr>
                  <a:xfrm flipH="1">
                    <a:off x="2061827" y="3362872"/>
                    <a:ext cx="1" cy="982885"/>
                  </a:xfrm>
                  <a:prstGeom prst="line">
                    <a:avLst/>
                  </a:prstGeom>
                </p:spPr>
                <p:style>
                  <a:lnRef idx="1">
                    <a:schemeClr val="accent1"/>
                  </a:lnRef>
                  <a:fillRef idx="0">
                    <a:schemeClr val="accent1"/>
                  </a:fillRef>
                  <a:effectRef idx="0">
                    <a:schemeClr val="accent1"/>
                  </a:effectRef>
                  <a:fontRef idx="minor">
                    <a:schemeClr val="tx1"/>
                  </a:fontRef>
                </p:style>
              </p:cxnSp>
              <p:sp>
                <p:nvSpPr>
                  <p:cNvPr id="168" name="椭圆 167"/>
                  <p:cNvSpPr/>
                  <p:nvPr/>
                </p:nvSpPr>
                <p:spPr>
                  <a:xfrm>
                    <a:off x="2021687" y="3338372"/>
                    <a:ext cx="87484" cy="8748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Normal" panose="020B0400000000000000" charset="-122"/>
                      <a:ea typeface="思源黑体 CN Normal" panose="020B0400000000000000" charset="-122"/>
                      <a:cs typeface="+mn-ea"/>
                      <a:sym typeface="+mn-lt"/>
                    </a:endParaRPr>
                  </a:p>
                </p:txBody>
              </p:sp>
              <p:cxnSp>
                <p:nvCxnSpPr>
                  <p:cNvPr id="3" name="直接连接符 2"/>
                  <p:cNvCxnSpPr/>
                  <p:nvPr/>
                </p:nvCxnSpPr>
                <p:spPr>
                  <a:xfrm flipH="1">
                    <a:off x="3421869" y="3363475"/>
                    <a:ext cx="1" cy="982885"/>
                  </a:xfrm>
                  <a:prstGeom prst="line">
                    <a:avLst/>
                  </a:prstGeom>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3381729" y="3338975"/>
                    <a:ext cx="87484" cy="8748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Normal" panose="020B0400000000000000" charset="-122"/>
                      <a:ea typeface="思源黑体 CN Normal" panose="020B0400000000000000" charset="-122"/>
                      <a:cs typeface="+mn-ea"/>
                      <a:sym typeface="+mn-lt"/>
                    </a:endParaRPr>
                  </a:p>
                </p:txBody>
              </p:sp>
              <p:cxnSp>
                <p:nvCxnSpPr>
                  <p:cNvPr id="6" name="直接连接符 5"/>
                  <p:cNvCxnSpPr/>
                  <p:nvPr/>
                </p:nvCxnSpPr>
                <p:spPr>
                  <a:xfrm flipH="1">
                    <a:off x="4792323" y="3357374"/>
                    <a:ext cx="1" cy="982885"/>
                  </a:xfrm>
                  <a:prstGeom prst="line">
                    <a:avLst/>
                  </a:prstGeom>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4752183" y="3332874"/>
                    <a:ext cx="87484" cy="8748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Normal" panose="020B0400000000000000" charset="-122"/>
                      <a:ea typeface="思源黑体 CN Normal" panose="020B0400000000000000" charset="-122"/>
                      <a:cs typeface="+mn-ea"/>
                      <a:sym typeface="+mn-lt"/>
                    </a:endParaRPr>
                  </a:p>
                </p:txBody>
              </p:sp>
            </p:grpSp>
            <p:sp>
              <p:nvSpPr>
                <p:cNvPr id="166" name="文本框 165"/>
                <p:cNvSpPr txBox="1"/>
                <p:nvPr/>
              </p:nvSpPr>
              <p:spPr>
                <a:xfrm>
                  <a:off x="4369353" y="4501839"/>
                  <a:ext cx="1249990" cy="645160"/>
                </a:xfrm>
                <a:prstGeom prst="rect">
                  <a:avLst/>
                </a:prstGeom>
                <a:noFill/>
              </p:spPr>
              <p:txBody>
                <a:bodyPr wrap="square" rtlCol="0">
                  <a:spAutoFit/>
                </a:bodyPr>
                <a:lstStyle/>
                <a:p>
                  <a:pPr algn="just"/>
                  <a:r>
                    <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谷歌宣告在全球首次实现“量子霸权”</a:t>
                  </a:r>
                </a:p>
              </p:txBody>
            </p:sp>
          </p:grpSp>
          <p:grpSp>
            <p:nvGrpSpPr>
              <p:cNvPr id="121" name="组合 8"/>
              <p:cNvGrpSpPr/>
              <p:nvPr/>
            </p:nvGrpSpPr>
            <p:grpSpPr>
              <a:xfrm>
                <a:off x="4424312" y="2050774"/>
                <a:ext cx="1365272" cy="3467984"/>
                <a:chOff x="9448212" y="2110991"/>
                <a:chExt cx="1365272" cy="3467984"/>
              </a:xfrm>
            </p:grpSpPr>
            <p:sp>
              <p:nvSpPr>
                <p:cNvPr id="157" name="文本框 156"/>
                <p:cNvSpPr txBox="1"/>
                <p:nvPr/>
              </p:nvSpPr>
              <p:spPr>
                <a:xfrm>
                  <a:off x="9486959" y="3138880"/>
                  <a:ext cx="1238549" cy="369332"/>
                </a:xfrm>
                <a:prstGeom prst="rect">
                  <a:avLst/>
                </a:prstGeom>
                <a:noFill/>
              </p:spPr>
              <p:txBody>
                <a:bodyPr wrap="square" rtlCol="0">
                  <a:spAutoFit/>
                </a:bodyPr>
                <a:lstStyle/>
                <a:p>
                  <a:r>
                    <a:rPr lang="en-US" altLang="zh-CN" dirty="0">
                      <a:solidFill>
                        <a:schemeClr val="bg1"/>
                      </a:solidFill>
                      <a:latin typeface="思源黑体 CN Normal" panose="020B0400000000000000" charset="-122"/>
                      <a:ea typeface="思源黑体 CN Normal" panose="020B0400000000000000" charset="-122"/>
                      <a:cs typeface="+mn-ea"/>
                      <a:sym typeface="+mn-lt"/>
                    </a:rPr>
                    <a:t>2019.12</a:t>
                  </a:r>
                </a:p>
              </p:txBody>
            </p:sp>
            <p:pic>
              <p:nvPicPr>
                <p:cNvPr id="158" name="图片 157"/>
                <p:cNvPicPr>
                  <a:picLocks noChangeAspect="1"/>
                </p:cNvPicPr>
                <p:nvPr/>
              </p:nvPicPr>
              <p:blipFill>
                <a:blip r:embed="rId6"/>
                <a:stretch>
                  <a:fillRect/>
                </a:stretch>
              </p:blipFill>
              <p:spPr>
                <a:xfrm>
                  <a:off x="9646108" y="2110991"/>
                  <a:ext cx="876300" cy="914400"/>
                </a:xfrm>
                <a:prstGeom prst="rect">
                  <a:avLst/>
                </a:prstGeom>
              </p:spPr>
            </p:pic>
            <p:sp>
              <p:nvSpPr>
                <p:cNvPr id="160" name="文本框 159"/>
                <p:cNvSpPr txBox="1"/>
                <p:nvPr/>
              </p:nvSpPr>
              <p:spPr>
                <a:xfrm>
                  <a:off x="9448212" y="4563312"/>
                  <a:ext cx="1365272" cy="1015663"/>
                </a:xfrm>
                <a:prstGeom prst="rect">
                  <a:avLst/>
                </a:prstGeom>
                <a:noFill/>
              </p:spPr>
              <p:txBody>
                <a:bodyPr wrap="square" rtlCol="0">
                  <a:spAutoFit/>
                </a:bodyPr>
                <a:lstStyle/>
                <a:p>
                  <a:pPr algn="just"/>
                  <a:r>
                    <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英特尔发布低温量子控制芯片</a:t>
                  </a:r>
                  <a:r>
                    <a:rPr lang="en-US" altLang="zh-CN"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HorseRidge,</a:t>
                  </a:r>
                  <a:r>
                    <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预计可同时控制多达</a:t>
                  </a:r>
                  <a:r>
                    <a:rPr lang="en-US" altLang="zh-CN"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128</a:t>
                  </a:r>
                  <a:r>
                    <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个量子比特</a:t>
                  </a:r>
                </a:p>
              </p:txBody>
            </p:sp>
          </p:grpSp>
          <p:grpSp>
            <p:nvGrpSpPr>
              <p:cNvPr id="122" name="组合 43"/>
              <p:cNvGrpSpPr/>
              <p:nvPr/>
            </p:nvGrpSpPr>
            <p:grpSpPr>
              <a:xfrm>
                <a:off x="5648238" y="2103503"/>
                <a:ext cx="1340106" cy="3230589"/>
                <a:chOff x="1141174" y="2173146"/>
                <a:chExt cx="1340106" cy="3230589"/>
              </a:xfrm>
            </p:grpSpPr>
            <p:sp>
              <p:nvSpPr>
                <p:cNvPr id="151" name="文本框 150"/>
                <p:cNvSpPr txBox="1"/>
                <p:nvPr/>
              </p:nvSpPr>
              <p:spPr>
                <a:xfrm>
                  <a:off x="1187696" y="3156706"/>
                  <a:ext cx="1209069" cy="369332"/>
                </a:xfrm>
                <a:prstGeom prst="rect">
                  <a:avLst/>
                </a:prstGeom>
                <a:noFill/>
              </p:spPr>
              <p:txBody>
                <a:bodyPr wrap="square" rtlCol="0">
                  <a:spAutoFit/>
                </a:bodyPr>
                <a:lstStyle/>
                <a:p>
                  <a:r>
                    <a:rPr lang="en-US" altLang="zh-CN" dirty="0">
                      <a:solidFill>
                        <a:schemeClr val="bg1"/>
                      </a:solidFill>
                      <a:latin typeface="思源黑体 CN Normal" panose="020B0400000000000000" charset="-122"/>
                      <a:ea typeface="思源黑体 CN Normal" panose="020B0400000000000000" charset="-122"/>
                      <a:cs typeface="+mn-ea"/>
                      <a:sym typeface="+mn-lt"/>
                    </a:rPr>
                    <a:t>2020.06</a:t>
                  </a:r>
                </a:p>
              </p:txBody>
            </p:sp>
            <p:pic>
              <p:nvPicPr>
                <p:cNvPr id="152" name="图片 151"/>
                <p:cNvPicPr>
                  <a:picLocks noChangeAspect="1"/>
                </p:cNvPicPr>
                <p:nvPr/>
              </p:nvPicPr>
              <p:blipFill>
                <a:blip r:embed="rId7"/>
                <a:stretch>
                  <a:fillRect/>
                </a:stretch>
              </p:blipFill>
              <p:spPr>
                <a:xfrm>
                  <a:off x="1141174" y="2173146"/>
                  <a:ext cx="1340106" cy="917881"/>
                </a:xfrm>
                <a:prstGeom prst="rect">
                  <a:avLst/>
                </a:prstGeom>
              </p:spPr>
            </p:pic>
            <p:grpSp>
              <p:nvGrpSpPr>
                <p:cNvPr id="153" name="组合 46"/>
                <p:cNvGrpSpPr/>
                <p:nvPr/>
              </p:nvGrpSpPr>
              <p:grpSpPr>
                <a:xfrm>
                  <a:off x="1767485" y="3475434"/>
                  <a:ext cx="87484" cy="1007385"/>
                  <a:chOff x="2021687" y="3338372"/>
                  <a:chExt cx="87484" cy="1007385"/>
                </a:xfrm>
              </p:grpSpPr>
              <p:cxnSp>
                <p:nvCxnSpPr>
                  <p:cNvPr id="155" name="直接连接符 154"/>
                  <p:cNvCxnSpPr/>
                  <p:nvPr/>
                </p:nvCxnSpPr>
                <p:spPr>
                  <a:xfrm flipH="1">
                    <a:off x="2061827" y="3362872"/>
                    <a:ext cx="1" cy="982885"/>
                  </a:xfrm>
                  <a:prstGeom prst="line">
                    <a:avLst/>
                  </a:prstGeom>
                </p:spPr>
                <p:style>
                  <a:lnRef idx="1">
                    <a:schemeClr val="accent1"/>
                  </a:lnRef>
                  <a:fillRef idx="0">
                    <a:schemeClr val="accent1"/>
                  </a:fillRef>
                  <a:effectRef idx="0">
                    <a:schemeClr val="accent1"/>
                  </a:effectRef>
                  <a:fontRef idx="minor">
                    <a:schemeClr val="tx1"/>
                  </a:fontRef>
                </p:style>
              </p:cxnSp>
              <p:sp>
                <p:nvSpPr>
                  <p:cNvPr id="156" name="椭圆 155"/>
                  <p:cNvSpPr/>
                  <p:nvPr/>
                </p:nvSpPr>
                <p:spPr>
                  <a:xfrm>
                    <a:off x="2021687" y="3338372"/>
                    <a:ext cx="87484" cy="8748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Normal" panose="020B0400000000000000" charset="-122"/>
                      <a:ea typeface="思源黑体 CN Normal" panose="020B0400000000000000" charset="-122"/>
                      <a:cs typeface="+mn-ea"/>
                      <a:sym typeface="+mn-lt"/>
                    </a:endParaRPr>
                  </a:p>
                </p:txBody>
              </p:sp>
            </p:grpSp>
            <p:sp>
              <p:nvSpPr>
                <p:cNvPr id="154" name="文本框 153"/>
                <p:cNvSpPr txBox="1"/>
                <p:nvPr/>
              </p:nvSpPr>
              <p:spPr>
                <a:xfrm>
                  <a:off x="1279438" y="4572738"/>
                  <a:ext cx="1056374" cy="830997"/>
                </a:xfrm>
                <a:prstGeom prst="rect">
                  <a:avLst/>
                </a:prstGeom>
                <a:noFill/>
              </p:spPr>
              <p:txBody>
                <a:bodyPr wrap="square" rtlCol="0">
                  <a:spAutoFit/>
                </a:bodyPr>
                <a:lstStyle/>
                <a:p>
                  <a:pPr algn="just"/>
                  <a:r>
                    <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霍尼韦尔发布</a:t>
                  </a:r>
                  <a:r>
                    <a:rPr lang="en-US" altLang="zh-CN"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64</a:t>
                  </a:r>
                  <a:r>
                    <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量子体积的离子阱量子计算机</a:t>
                  </a:r>
                </a:p>
              </p:txBody>
            </p:sp>
          </p:grpSp>
          <p:grpSp>
            <p:nvGrpSpPr>
              <p:cNvPr id="123" name="组合 64"/>
              <p:cNvGrpSpPr/>
              <p:nvPr/>
            </p:nvGrpSpPr>
            <p:grpSpPr>
              <a:xfrm>
                <a:off x="6815895" y="3080429"/>
                <a:ext cx="1360558" cy="2984288"/>
                <a:chOff x="9370115" y="3150155"/>
                <a:chExt cx="1625585" cy="2984172"/>
              </a:xfrm>
            </p:grpSpPr>
            <p:sp>
              <p:nvSpPr>
                <p:cNvPr id="146" name="文本框 145"/>
                <p:cNvSpPr txBox="1"/>
                <p:nvPr/>
              </p:nvSpPr>
              <p:spPr>
                <a:xfrm>
                  <a:off x="9370115" y="4564728"/>
                  <a:ext cx="1625585" cy="1569599"/>
                </a:xfrm>
                <a:prstGeom prst="rect">
                  <a:avLst/>
                </a:prstGeom>
                <a:noFill/>
              </p:spPr>
              <p:txBody>
                <a:bodyPr wrap="square" rtlCol="0">
                  <a:spAutoFit/>
                </a:bodyPr>
                <a:lstStyle/>
                <a:p>
                  <a:pPr algn="just"/>
                  <a:r>
                    <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本源发布的量子计算机操作系统</a:t>
                  </a:r>
                  <a:r>
                    <a:rPr lang="en-US" altLang="zh-CN"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 </a:t>
                  </a:r>
                  <a:r>
                    <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实现了量子资源系统化管理、量子计算任务并行化执行、量子芯片自动化校准等全新功能</a:t>
                  </a:r>
                </a:p>
              </p:txBody>
            </p:sp>
            <p:sp>
              <p:nvSpPr>
                <p:cNvPr id="147" name="文本框 146"/>
                <p:cNvSpPr txBox="1"/>
                <p:nvPr/>
              </p:nvSpPr>
              <p:spPr>
                <a:xfrm>
                  <a:off x="9463234" y="3150155"/>
                  <a:ext cx="1442705" cy="368286"/>
                </a:xfrm>
                <a:prstGeom prst="rect">
                  <a:avLst/>
                </a:prstGeom>
                <a:noFill/>
              </p:spPr>
              <p:txBody>
                <a:bodyPr wrap="square" rtlCol="0">
                  <a:spAutoFit/>
                </a:bodyPr>
                <a:lstStyle/>
                <a:p>
                  <a:r>
                    <a:rPr lang="en-US" altLang="zh-CN" dirty="0">
                      <a:solidFill>
                        <a:schemeClr val="bg1"/>
                      </a:solidFill>
                      <a:latin typeface="思源黑体 CN Normal" panose="020B0400000000000000" charset="-122"/>
                      <a:ea typeface="思源黑体 CN Normal" panose="020B0400000000000000" charset="-122"/>
                      <a:cs typeface="+mn-ea"/>
                      <a:sym typeface="+mn-lt"/>
                    </a:rPr>
                    <a:t>2021.02</a:t>
                  </a:r>
                </a:p>
              </p:txBody>
            </p:sp>
            <p:grpSp>
              <p:nvGrpSpPr>
                <p:cNvPr id="148" name="组合 68"/>
                <p:cNvGrpSpPr/>
                <p:nvPr/>
              </p:nvGrpSpPr>
              <p:grpSpPr>
                <a:xfrm>
                  <a:off x="10128416" y="3499933"/>
                  <a:ext cx="87484" cy="1007385"/>
                  <a:chOff x="2021687" y="3338372"/>
                  <a:chExt cx="87484" cy="1007385"/>
                </a:xfrm>
              </p:grpSpPr>
              <p:cxnSp>
                <p:nvCxnSpPr>
                  <p:cNvPr id="149" name="直接连接符 148"/>
                  <p:cNvCxnSpPr/>
                  <p:nvPr/>
                </p:nvCxnSpPr>
                <p:spPr>
                  <a:xfrm flipH="1">
                    <a:off x="2061827" y="3362872"/>
                    <a:ext cx="1" cy="982885"/>
                  </a:xfrm>
                  <a:prstGeom prst="line">
                    <a:avLst/>
                  </a:prstGeom>
                </p:spPr>
                <p:style>
                  <a:lnRef idx="1">
                    <a:schemeClr val="accent1"/>
                  </a:lnRef>
                  <a:fillRef idx="0">
                    <a:schemeClr val="accent1"/>
                  </a:fillRef>
                  <a:effectRef idx="0">
                    <a:schemeClr val="accent1"/>
                  </a:effectRef>
                  <a:fontRef idx="minor">
                    <a:schemeClr val="tx1"/>
                  </a:fontRef>
                </p:style>
              </p:cxnSp>
              <p:sp>
                <p:nvSpPr>
                  <p:cNvPr id="150" name="椭圆 149"/>
                  <p:cNvSpPr/>
                  <p:nvPr/>
                </p:nvSpPr>
                <p:spPr>
                  <a:xfrm>
                    <a:off x="2021687" y="3338372"/>
                    <a:ext cx="87484" cy="8748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Normal" panose="020B0400000000000000" charset="-122"/>
                      <a:ea typeface="思源黑体 CN Normal" panose="020B0400000000000000" charset="-122"/>
                      <a:cs typeface="+mn-ea"/>
                      <a:sym typeface="+mn-lt"/>
                    </a:endParaRPr>
                  </a:p>
                </p:txBody>
              </p:sp>
            </p:grpSp>
          </p:grpSp>
          <p:grpSp>
            <p:nvGrpSpPr>
              <p:cNvPr id="124" name="组合 64"/>
              <p:cNvGrpSpPr/>
              <p:nvPr/>
            </p:nvGrpSpPr>
            <p:grpSpPr>
              <a:xfrm>
                <a:off x="8095453" y="3080999"/>
                <a:ext cx="1168719" cy="2810574"/>
                <a:chOff x="9310161" y="3150724"/>
                <a:chExt cx="1637276" cy="2810574"/>
              </a:xfrm>
            </p:grpSpPr>
            <p:sp>
              <p:nvSpPr>
                <p:cNvPr id="141" name="文本框 140"/>
                <p:cNvSpPr txBox="1"/>
                <p:nvPr/>
              </p:nvSpPr>
              <p:spPr>
                <a:xfrm>
                  <a:off x="9310161" y="4576303"/>
                  <a:ext cx="1636510" cy="1384995"/>
                </a:xfrm>
                <a:prstGeom prst="rect">
                  <a:avLst/>
                </a:prstGeom>
                <a:noFill/>
              </p:spPr>
              <p:txBody>
                <a:bodyPr wrap="square" rtlCol="0">
                  <a:spAutoFit/>
                </a:bodyPr>
                <a:lstStyle/>
                <a:p>
                  <a:pPr algn="just"/>
                  <a:r>
                    <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霍尼韦尔</a:t>
                  </a:r>
                  <a:r>
                    <a:rPr lang="en-US" altLang="zh-CN"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System Model H1</a:t>
                  </a:r>
                  <a:r>
                    <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成为第一台通过</a:t>
                  </a:r>
                  <a:r>
                    <a:rPr lang="en-US" altLang="zh-CN"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1024</a:t>
                  </a:r>
                  <a:r>
                    <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量子体积（</a:t>
                  </a:r>
                  <a:r>
                    <a:rPr lang="en-US" altLang="zh-CN"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QV</a:t>
                  </a:r>
                  <a:r>
                    <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）基准测试的量子计算机</a:t>
                  </a:r>
                </a:p>
              </p:txBody>
            </p:sp>
            <p:sp>
              <p:nvSpPr>
                <p:cNvPr id="142" name="文本框 141"/>
                <p:cNvSpPr txBox="1"/>
                <p:nvPr/>
              </p:nvSpPr>
              <p:spPr>
                <a:xfrm>
                  <a:off x="9321404" y="3150724"/>
                  <a:ext cx="1626033" cy="369332"/>
                </a:xfrm>
                <a:prstGeom prst="rect">
                  <a:avLst/>
                </a:prstGeom>
                <a:noFill/>
              </p:spPr>
              <p:txBody>
                <a:bodyPr wrap="square" rtlCol="0">
                  <a:spAutoFit/>
                </a:bodyPr>
                <a:lstStyle/>
                <a:p>
                  <a:r>
                    <a:rPr lang="en-US" altLang="zh-CN" dirty="0">
                      <a:solidFill>
                        <a:schemeClr val="bg1"/>
                      </a:solidFill>
                      <a:latin typeface="思源黑体 CN Normal" panose="020B0400000000000000" charset="-122"/>
                      <a:ea typeface="思源黑体 CN Normal" panose="020B0400000000000000" charset="-122"/>
                      <a:cs typeface="+mn-ea"/>
                      <a:sym typeface="+mn-lt"/>
                    </a:rPr>
                    <a:t>2021.07</a:t>
                  </a:r>
                </a:p>
              </p:txBody>
            </p:sp>
            <p:grpSp>
              <p:nvGrpSpPr>
                <p:cNvPr id="143" name="组合 68"/>
                <p:cNvGrpSpPr/>
                <p:nvPr/>
              </p:nvGrpSpPr>
              <p:grpSpPr>
                <a:xfrm>
                  <a:off x="10128416" y="3499933"/>
                  <a:ext cx="87484" cy="1007385"/>
                  <a:chOff x="2021687" y="3338372"/>
                  <a:chExt cx="87484" cy="1007385"/>
                </a:xfrm>
              </p:grpSpPr>
              <p:cxnSp>
                <p:nvCxnSpPr>
                  <p:cNvPr id="144" name="直接连接符 143"/>
                  <p:cNvCxnSpPr/>
                  <p:nvPr/>
                </p:nvCxnSpPr>
                <p:spPr>
                  <a:xfrm flipH="1">
                    <a:off x="2056565" y="3362872"/>
                    <a:ext cx="1" cy="982885"/>
                  </a:xfrm>
                  <a:prstGeom prst="line">
                    <a:avLst/>
                  </a:prstGeom>
                </p:spPr>
                <p:style>
                  <a:lnRef idx="1">
                    <a:schemeClr val="accent1"/>
                  </a:lnRef>
                  <a:fillRef idx="0">
                    <a:schemeClr val="accent1"/>
                  </a:fillRef>
                  <a:effectRef idx="0">
                    <a:schemeClr val="accent1"/>
                  </a:effectRef>
                  <a:fontRef idx="minor">
                    <a:schemeClr val="tx1"/>
                  </a:fontRef>
                </p:style>
              </p:cxnSp>
              <p:sp>
                <p:nvSpPr>
                  <p:cNvPr id="145" name="椭圆 144"/>
                  <p:cNvSpPr/>
                  <p:nvPr/>
                </p:nvSpPr>
                <p:spPr>
                  <a:xfrm>
                    <a:off x="2021687" y="3338372"/>
                    <a:ext cx="87484" cy="8748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Normal" panose="020B0400000000000000" charset="-122"/>
                      <a:ea typeface="思源黑体 CN Normal" panose="020B0400000000000000" charset="-122"/>
                      <a:cs typeface="+mn-ea"/>
                      <a:sym typeface="+mn-lt"/>
                    </a:endParaRPr>
                  </a:p>
                </p:txBody>
              </p:sp>
            </p:grpSp>
          </p:grpSp>
          <p:pic>
            <p:nvPicPr>
              <p:cNvPr id="125" name="图片 124"/>
              <p:cNvPicPr>
                <a:picLocks noChangeAspect="1"/>
              </p:cNvPicPr>
              <p:nvPr/>
            </p:nvPicPr>
            <p:blipFill>
              <a:blip r:embed="rId8"/>
              <a:stretch>
                <a:fillRect/>
              </a:stretch>
            </p:blipFill>
            <p:spPr>
              <a:xfrm>
                <a:off x="8039491" y="2326113"/>
                <a:ext cx="1061720" cy="513715"/>
              </a:xfrm>
              <a:prstGeom prst="rect">
                <a:avLst/>
              </a:prstGeom>
            </p:spPr>
          </p:pic>
          <p:pic>
            <p:nvPicPr>
              <p:cNvPr id="126" name="图片 1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70481" y="2148948"/>
                <a:ext cx="887095" cy="865505"/>
              </a:xfrm>
              <a:prstGeom prst="rect">
                <a:avLst/>
              </a:prstGeom>
            </p:spPr>
          </p:pic>
          <p:grpSp>
            <p:nvGrpSpPr>
              <p:cNvPr id="127" name="组合 64"/>
              <p:cNvGrpSpPr/>
              <p:nvPr/>
            </p:nvGrpSpPr>
            <p:grpSpPr>
              <a:xfrm>
                <a:off x="9318045" y="3071341"/>
                <a:ext cx="1259062" cy="2459588"/>
                <a:chOff x="9344273" y="3141066"/>
                <a:chExt cx="1763839" cy="2459588"/>
              </a:xfrm>
            </p:grpSpPr>
            <p:sp>
              <p:nvSpPr>
                <p:cNvPr id="136" name="文本框 135"/>
                <p:cNvSpPr txBox="1"/>
                <p:nvPr/>
              </p:nvSpPr>
              <p:spPr>
                <a:xfrm>
                  <a:off x="9423565" y="4584991"/>
                  <a:ext cx="1652489" cy="1015663"/>
                </a:xfrm>
                <a:prstGeom prst="rect">
                  <a:avLst/>
                </a:prstGeom>
                <a:noFill/>
              </p:spPr>
              <p:txBody>
                <a:bodyPr wrap="square" rtlCol="0">
                  <a:spAutoFit/>
                </a:bodyPr>
                <a:lstStyle/>
                <a:p>
                  <a:pPr algn="just"/>
                  <a:r>
                    <a:rPr lang="en-US" altLang="zh-CN" sz="1100" b="1"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 </a:t>
                  </a:r>
                  <a:r>
                    <a:rPr lang="en-US" altLang="zh-CN"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2022</a:t>
                  </a:r>
                  <a:r>
                    <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年</a:t>
                  </a:r>
                  <a:r>
                    <a:rPr lang="en-US" altLang="zh-CN"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11</a:t>
                  </a:r>
                  <a:r>
                    <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月，</a:t>
                  </a:r>
                  <a:r>
                    <a:rPr lang="en-US" altLang="zh-CN"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IBM</a:t>
                  </a:r>
                  <a:r>
                    <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推出</a:t>
                  </a:r>
                  <a:r>
                    <a:rPr lang="en-US" altLang="zh-CN"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433</a:t>
                  </a:r>
                  <a:r>
                    <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量子比特的量子计算系统</a:t>
                  </a:r>
                  <a:r>
                    <a:rPr lang="en-US" altLang="zh-CN"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a:t>
                  </a:r>
                  <a:r>
                    <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a:t>
                  </a:r>
                  <a:r>
                    <a:rPr lang="en-US" altLang="zh-CN"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Osprey</a:t>
                  </a:r>
                  <a:r>
                    <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a:t>
                  </a:r>
                </a:p>
              </p:txBody>
            </p:sp>
            <p:sp>
              <p:nvSpPr>
                <p:cNvPr id="137" name="文本框 136"/>
                <p:cNvSpPr txBox="1"/>
                <p:nvPr/>
              </p:nvSpPr>
              <p:spPr>
                <a:xfrm>
                  <a:off x="9344273" y="3141066"/>
                  <a:ext cx="1763839" cy="369332"/>
                </a:xfrm>
                <a:prstGeom prst="rect">
                  <a:avLst/>
                </a:prstGeom>
                <a:noFill/>
              </p:spPr>
              <p:txBody>
                <a:bodyPr wrap="square" rtlCol="0">
                  <a:spAutoFit/>
                </a:bodyPr>
                <a:lstStyle/>
                <a:p>
                  <a:r>
                    <a:rPr lang="en-US" altLang="zh-CN" dirty="0">
                      <a:solidFill>
                        <a:schemeClr val="bg1"/>
                      </a:solidFill>
                      <a:latin typeface="思源黑体 CN Normal" panose="020B0400000000000000" charset="-122"/>
                      <a:ea typeface="思源黑体 CN Normal" panose="020B0400000000000000" charset="-122"/>
                      <a:cs typeface="+mn-ea"/>
                      <a:sym typeface="+mn-lt"/>
                    </a:rPr>
                    <a:t>2022.11</a:t>
                  </a:r>
                </a:p>
              </p:txBody>
            </p:sp>
            <p:grpSp>
              <p:nvGrpSpPr>
                <p:cNvPr id="138" name="组合 68"/>
                <p:cNvGrpSpPr/>
                <p:nvPr/>
              </p:nvGrpSpPr>
              <p:grpSpPr>
                <a:xfrm>
                  <a:off x="10128416" y="3499933"/>
                  <a:ext cx="87484" cy="1007385"/>
                  <a:chOff x="2021687" y="3338372"/>
                  <a:chExt cx="87484" cy="1007385"/>
                </a:xfrm>
              </p:grpSpPr>
              <p:cxnSp>
                <p:nvCxnSpPr>
                  <p:cNvPr id="139" name="直接连接符 138"/>
                  <p:cNvCxnSpPr/>
                  <p:nvPr/>
                </p:nvCxnSpPr>
                <p:spPr>
                  <a:xfrm flipH="1">
                    <a:off x="2056565" y="3362872"/>
                    <a:ext cx="1" cy="982885"/>
                  </a:xfrm>
                  <a:prstGeom prst="line">
                    <a:avLst/>
                  </a:prstGeom>
                </p:spPr>
                <p:style>
                  <a:lnRef idx="1">
                    <a:schemeClr val="accent1"/>
                  </a:lnRef>
                  <a:fillRef idx="0">
                    <a:schemeClr val="accent1"/>
                  </a:fillRef>
                  <a:effectRef idx="0">
                    <a:schemeClr val="accent1"/>
                  </a:effectRef>
                  <a:fontRef idx="minor">
                    <a:schemeClr val="tx1"/>
                  </a:fontRef>
                </p:style>
              </p:cxnSp>
              <p:sp>
                <p:nvSpPr>
                  <p:cNvPr id="140" name="椭圆 139"/>
                  <p:cNvSpPr/>
                  <p:nvPr/>
                </p:nvSpPr>
                <p:spPr>
                  <a:xfrm>
                    <a:off x="2021687" y="3338372"/>
                    <a:ext cx="87484" cy="8748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Normal" panose="020B0400000000000000" charset="-122"/>
                      <a:ea typeface="思源黑体 CN Normal" panose="020B0400000000000000" charset="-122"/>
                      <a:cs typeface="+mn-ea"/>
                      <a:sym typeface="+mn-lt"/>
                    </a:endParaRPr>
                  </a:p>
                </p:txBody>
              </p:sp>
            </p:grpSp>
          </p:grpSp>
          <p:pic>
            <p:nvPicPr>
              <p:cNvPr id="128" name="图片 1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74896" y="2211813"/>
                <a:ext cx="1010920" cy="811530"/>
              </a:xfrm>
              <a:prstGeom prst="rect">
                <a:avLst/>
              </a:prstGeom>
            </p:spPr>
          </p:pic>
          <p:pic>
            <p:nvPicPr>
              <p:cNvPr id="129" name="图片 12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10653151" y="2437530"/>
                <a:ext cx="1046480" cy="414780"/>
              </a:xfrm>
              <a:prstGeom prst="rect">
                <a:avLst/>
              </a:prstGeom>
            </p:spPr>
          </p:pic>
          <p:grpSp>
            <p:nvGrpSpPr>
              <p:cNvPr id="130" name="组合 64"/>
              <p:cNvGrpSpPr/>
              <p:nvPr/>
            </p:nvGrpSpPr>
            <p:grpSpPr>
              <a:xfrm>
                <a:off x="10558290" y="3079695"/>
                <a:ext cx="1236202" cy="2282186"/>
                <a:chOff x="9487661" y="3149420"/>
                <a:chExt cx="1432628" cy="2282186"/>
              </a:xfrm>
            </p:grpSpPr>
            <p:sp>
              <p:nvSpPr>
                <p:cNvPr id="131" name="文本框 130"/>
                <p:cNvSpPr txBox="1"/>
                <p:nvPr/>
              </p:nvSpPr>
              <p:spPr>
                <a:xfrm>
                  <a:off x="9487661" y="4602043"/>
                  <a:ext cx="1432628" cy="829563"/>
                </a:xfrm>
                <a:prstGeom prst="rect">
                  <a:avLst/>
                </a:prstGeom>
                <a:noFill/>
              </p:spPr>
              <p:txBody>
                <a:bodyPr wrap="square" rtlCol="0">
                  <a:spAutoFit/>
                </a:bodyPr>
                <a:lstStyle/>
                <a:p>
                  <a:pPr algn="just">
                    <a:buClrTx/>
                    <a:buSzTx/>
                    <a:buNone/>
                  </a:pPr>
                  <a:r>
                    <a:rPr lang="en-US" altLang="zh-CN" sz="1100" b="1"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 </a:t>
                  </a:r>
                  <a:r>
                    <a:rPr lang="zh-CN" altLang="en-US" sz="1200" b="1"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将发布</a:t>
                  </a:r>
                  <a:r>
                    <a:rPr lang="en-US" altLang="zh-CN" sz="1200" b="1"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72</a:t>
                  </a:r>
                  <a:r>
                    <a:rPr lang="zh-CN" altLang="en-US" sz="1200" b="1"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lt"/>
                    </a:rPr>
                    <a:t>比特超导量子计算机，并同期上线云服务。</a:t>
                  </a:r>
                </a:p>
              </p:txBody>
            </p:sp>
            <p:sp>
              <p:nvSpPr>
                <p:cNvPr id="132" name="文本框 131"/>
                <p:cNvSpPr txBox="1"/>
                <p:nvPr/>
              </p:nvSpPr>
              <p:spPr>
                <a:xfrm>
                  <a:off x="9699494" y="3149420"/>
                  <a:ext cx="981673" cy="368300"/>
                </a:xfrm>
                <a:prstGeom prst="rect">
                  <a:avLst/>
                </a:prstGeom>
                <a:noFill/>
              </p:spPr>
              <p:txBody>
                <a:bodyPr wrap="square" rtlCol="0">
                  <a:spAutoFit/>
                </a:bodyPr>
                <a:lstStyle/>
                <a:p>
                  <a:r>
                    <a:rPr lang="en-US" altLang="zh-CN" dirty="0">
                      <a:solidFill>
                        <a:schemeClr val="bg1"/>
                      </a:solidFill>
                      <a:latin typeface="思源黑体 CN Normal" panose="020B0400000000000000" charset="-122"/>
                      <a:ea typeface="思源黑体 CN Normal" panose="020B0400000000000000" charset="-122"/>
                      <a:cs typeface="+mn-ea"/>
                      <a:sym typeface="+mn-lt"/>
                    </a:rPr>
                    <a:t>2023</a:t>
                  </a:r>
                </a:p>
              </p:txBody>
            </p:sp>
            <p:grpSp>
              <p:nvGrpSpPr>
                <p:cNvPr id="133" name="组合 68"/>
                <p:cNvGrpSpPr/>
                <p:nvPr/>
              </p:nvGrpSpPr>
              <p:grpSpPr>
                <a:xfrm>
                  <a:off x="10128416" y="3499933"/>
                  <a:ext cx="87484" cy="1007385"/>
                  <a:chOff x="2021687" y="3338372"/>
                  <a:chExt cx="87484" cy="1007385"/>
                </a:xfrm>
              </p:grpSpPr>
              <p:cxnSp>
                <p:nvCxnSpPr>
                  <p:cNvPr id="134" name="直接连接符 133"/>
                  <p:cNvCxnSpPr/>
                  <p:nvPr/>
                </p:nvCxnSpPr>
                <p:spPr>
                  <a:xfrm flipH="1">
                    <a:off x="2056565" y="3362872"/>
                    <a:ext cx="1" cy="982885"/>
                  </a:xfrm>
                  <a:prstGeom prst="line">
                    <a:avLst/>
                  </a:prstGeom>
                </p:spPr>
                <p:style>
                  <a:lnRef idx="1">
                    <a:schemeClr val="accent1"/>
                  </a:lnRef>
                  <a:fillRef idx="0">
                    <a:schemeClr val="accent1"/>
                  </a:fillRef>
                  <a:effectRef idx="0">
                    <a:schemeClr val="accent1"/>
                  </a:effectRef>
                  <a:fontRef idx="minor">
                    <a:schemeClr val="tx1"/>
                  </a:fontRef>
                </p:style>
              </p:cxnSp>
              <p:sp>
                <p:nvSpPr>
                  <p:cNvPr id="135" name="椭圆 134"/>
                  <p:cNvSpPr/>
                  <p:nvPr/>
                </p:nvSpPr>
                <p:spPr>
                  <a:xfrm>
                    <a:off x="2021687" y="3338372"/>
                    <a:ext cx="87484" cy="8748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Normal" panose="020B0400000000000000" charset="-122"/>
                      <a:ea typeface="思源黑体 CN Normal" panose="020B0400000000000000" charset="-122"/>
                      <a:cs typeface="+mn-ea"/>
                      <a:sym typeface="+mn-lt"/>
                    </a:endParaRPr>
                  </a:p>
                </p:txBody>
              </p:sp>
            </p:grpSp>
          </p:grpSp>
        </p:grpSp>
      </p:grpSp>
      <p:sp>
        <p:nvSpPr>
          <p:cNvPr id="181" name="文本框 180"/>
          <p:cNvSpPr txBox="1"/>
          <p:nvPr/>
        </p:nvSpPr>
        <p:spPr>
          <a:xfrm>
            <a:off x="3232972" y="2672061"/>
            <a:ext cx="1172195" cy="368300"/>
          </a:xfrm>
          <a:prstGeom prst="rect">
            <a:avLst/>
          </a:prstGeom>
          <a:noFill/>
        </p:spPr>
        <p:txBody>
          <a:bodyPr wrap="square" rtlCol="0">
            <a:spAutoFit/>
          </a:bodyPr>
          <a:lstStyle/>
          <a:p>
            <a:r>
              <a:rPr lang="en-US" altLang="zh-CN" dirty="0">
                <a:solidFill>
                  <a:schemeClr val="bg1"/>
                </a:solidFill>
                <a:latin typeface="思源黑体 CN Normal" panose="020B0400000000000000" charset="-122"/>
                <a:ea typeface="思源黑体 CN Normal" panose="020B0400000000000000" charset="-122"/>
                <a:cs typeface="+mn-ea"/>
                <a:sym typeface="+mn-lt"/>
              </a:rPr>
              <a:t>2019.12</a:t>
            </a:r>
          </a:p>
        </p:txBody>
      </p:sp>
      <p:grpSp>
        <p:nvGrpSpPr>
          <p:cNvPr id="68" name="组合 67"/>
          <p:cNvGrpSpPr/>
          <p:nvPr/>
        </p:nvGrpSpPr>
        <p:grpSpPr>
          <a:xfrm>
            <a:off x="261187" y="406110"/>
            <a:ext cx="1010401" cy="901270"/>
            <a:chOff x="2879832" y="410921"/>
            <a:chExt cx="7170744" cy="6396248"/>
          </a:xfrm>
          <a:gradFill>
            <a:gsLst>
              <a:gs pos="0">
                <a:srgbClr val="008CC8"/>
              </a:gs>
              <a:gs pos="100000">
                <a:srgbClr val="003896">
                  <a:alpha val="0"/>
                </a:srgbClr>
              </a:gs>
            </a:gsLst>
            <a:path path="circle">
              <a:fillToRect l="50000" t="50000" r="50000" b="50000"/>
            </a:path>
          </a:gradFill>
        </p:grpSpPr>
        <p:sp>
          <p:nvSpPr>
            <p:cNvPr id="69" name="椭圆 68"/>
            <p:cNvSpPr/>
            <p:nvPr/>
          </p:nvSpPr>
          <p:spPr>
            <a:xfrm>
              <a:off x="2879832" y="410921"/>
              <a:ext cx="6396248" cy="6396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cs typeface="+mn-ea"/>
                <a:sym typeface="+mn-lt"/>
              </a:endParaRPr>
            </a:p>
          </p:txBody>
        </p:sp>
        <p:sp>
          <p:nvSpPr>
            <p:cNvPr id="70" name="椭圆 69"/>
            <p:cNvSpPr/>
            <p:nvPr/>
          </p:nvSpPr>
          <p:spPr>
            <a:xfrm>
              <a:off x="6496187" y="1831853"/>
              <a:ext cx="3554389" cy="3554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cs typeface="+mn-ea"/>
                <a:sym typeface="+mn-lt"/>
              </a:endParaRPr>
            </a:p>
          </p:txBody>
        </p:sp>
      </p:grpSp>
      <p:sp>
        <p:nvSpPr>
          <p:cNvPr id="23" name="文本框 22"/>
          <p:cNvSpPr txBox="1"/>
          <p:nvPr>
            <p:custDataLst>
              <p:tags r:id="rId1"/>
            </p:custDataLst>
          </p:nvPr>
        </p:nvSpPr>
        <p:spPr>
          <a:xfrm>
            <a:off x="622935" y="569595"/>
            <a:ext cx="4723765" cy="583565"/>
          </a:xfrm>
          <a:prstGeom prst="rect">
            <a:avLst/>
          </a:prstGeom>
          <a:noFill/>
        </p:spPr>
        <p:txBody>
          <a:bodyPr wrap="square" rtlCol="0">
            <a:spAutoFit/>
          </a:bodyPr>
          <a:lstStyle/>
          <a:p>
            <a:pPr algn="l"/>
            <a:r>
              <a:rPr lang="zh-CN" sz="3200" dirty="0" err="1">
                <a:solidFill>
                  <a:srgbClr val="00E8F4"/>
                </a:solidFill>
                <a:latin typeface="思源黑体 CN Bold" panose="020B0800000000000000" charset="-122"/>
                <a:ea typeface="思源黑体 CN Bold" panose="020B0800000000000000" charset="-122"/>
                <a:sym typeface="+mn-ea"/>
              </a:rPr>
              <a:t>量子计算技术发展现状</a:t>
            </a:r>
          </a:p>
        </p:txBody>
      </p:sp>
    </p:spTree>
  </p:cSld>
  <p:clrMapOvr>
    <a:masterClrMapping/>
  </p:clrMapOvr>
  <mc:AlternateContent xmlns:mc="http://schemas.openxmlformats.org/markup-compatibility/2006" xmlns:p14="http://schemas.microsoft.com/office/powerpoint/2010/main">
    <mc:Choice Requires="p14">
      <p:transition spd="slow" p14:dur="1399"/>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COMMONDATA" val="eyJoZGlkIjoiMmQ3MmIxODUxMjgxZjZmMjhiOTRkM2I2YWFiZmU5NDkifQ=="/>
  <p:tag name="KSO_WPP_MARK_KEY" val="a40d0dc8-c361-4e0d-83b1-03a34b35ea86"/>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UNIT_TABLE_BEAUTIFY" val="smartTable{68a3de73-e8c4-44da-ba1e-1abcaef76c14}"/>
  <p:tag name="TABLE_ENDDRAG_ORIGIN_RECT" val="453*121"/>
  <p:tag name="TABLE_ENDDRAG_RECT" val="20*388*453*121"/>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120,&quot;width&quot;:9210}"/>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UNIT_TABLE_BEAUTIFY" val="smartTable{95c4f0f5-cbb2-4444-915b-a137f5790a31}"/>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UNIT_TABLE_BEAUTIFY" val="smartTable{25fb7779-28af-47ec-b517-2a3db3ecfe7e}"/>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794,&quot;width&quot;:19190}"/>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2615,&quot;width&quot;:4725}"/>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1275,&quot;width&quot;:1274}"/>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1123,&quot;width&quot;:1123}"/>
</p:tagLst>
</file>

<file path=ppt/tags/tag5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757,&quot;width&quot;:3737}"/>
</p:tagLst>
</file>

<file path=ppt/tags/tag5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769,&quot;width&quot;:3643}"/>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2804,&quot;width&quot;:2117}"/>
</p:tagLst>
</file>

<file path=ppt/tags/tag5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27,&quot;width&quot;:3844}"/>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2936,&quot;width&quot;:3845}"/>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584,&quot;width&quot;:7425}"/>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60,&quot;width&quot;:6747}"/>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73,&quot;width&quot;:6334}"/>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00F1FB"/>
      </a:accent1>
      <a:accent2>
        <a:srgbClr val="EC7B2F"/>
      </a:accent2>
      <a:accent3>
        <a:srgbClr val="A5A5A5"/>
      </a:accent3>
      <a:accent4>
        <a:srgbClr val="FFBE00"/>
      </a:accent4>
      <a:accent5>
        <a:srgbClr val="5B9BD4"/>
      </a:accent5>
      <a:accent6>
        <a:srgbClr val="6EAC46"/>
      </a:accent6>
      <a:hlink>
        <a:srgbClr val="0563C1"/>
      </a:hlink>
      <a:folHlink>
        <a:srgbClr val="954D72"/>
      </a:folHlink>
    </a:clrScheme>
    <a:fontScheme name="z5xo04o4">
      <a:majorFont>
        <a:latin typeface="思源黑体 CN Regular"/>
        <a:ea typeface="思源黑体 CN Regular"/>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6E4E4"/>
    </a:lt2>
    <a:accent1>
      <a:srgbClr val="00F1FB"/>
    </a:accent1>
    <a:accent2>
      <a:srgbClr val="EC7B2F"/>
    </a:accent2>
    <a:accent3>
      <a:srgbClr val="A5A5A5"/>
    </a:accent3>
    <a:accent4>
      <a:srgbClr val="FFBE00"/>
    </a:accent4>
    <a:accent5>
      <a:srgbClr val="5B9BD4"/>
    </a:accent5>
    <a:accent6>
      <a:srgbClr val="6EAC46"/>
    </a:accent6>
    <a:hlink>
      <a:srgbClr val="0563C1"/>
    </a:hlink>
    <a:folHlink>
      <a:srgbClr val="954D72"/>
    </a:folHlink>
  </a:clrScheme>
</a:themeOverride>
</file>

<file path=ppt/theme/themeOverride10.xml><?xml version="1.0" encoding="utf-8"?>
<a:themeOverride xmlns:a="http://schemas.openxmlformats.org/drawingml/2006/main">
  <a:clrScheme name="Office">
    <a:dk1>
      <a:srgbClr val="000000"/>
    </a:dk1>
    <a:lt1>
      <a:srgbClr val="FFFFFF"/>
    </a:lt1>
    <a:dk2>
      <a:srgbClr val="44546A"/>
    </a:dk2>
    <a:lt2>
      <a:srgbClr val="E6E4E4"/>
    </a:lt2>
    <a:accent1>
      <a:srgbClr val="00F1FB"/>
    </a:accent1>
    <a:accent2>
      <a:srgbClr val="EC7B2F"/>
    </a:accent2>
    <a:accent3>
      <a:srgbClr val="A5A5A5"/>
    </a:accent3>
    <a:accent4>
      <a:srgbClr val="FFBE00"/>
    </a:accent4>
    <a:accent5>
      <a:srgbClr val="5B9BD4"/>
    </a:accent5>
    <a:accent6>
      <a:srgbClr val="6EAC46"/>
    </a:accent6>
    <a:hlink>
      <a:srgbClr val="0563C1"/>
    </a:hlink>
    <a:folHlink>
      <a:srgbClr val="954D72"/>
    </a:folHlink>
  </a:clrScheme>
</a:themeOverride>
</file>

<file path=ppt/theme/themeOverride11.xml><?xml version="1.0" encoding="utf-8"?>
<a:themeOverride xmlns:a="http://schemas.openxmlformats.org/drawingml/2006/main">
  <a:clrScheme name="Office">
    <a:dk1>
      <a:srgbClr val="000000"/>
    </a:dk1>
    <a:lt1>
      <a:srgbClr val="FFFFFF"/>
    </a:lt1>
    <a:dk2>
      <a:srgbClr val="44546A"/>
    </a:dk2>
    <a:lt2>
      <a:srgbClr val="E6E4E4"/>
    </a:lt2>
    <a:accent1>
      <a:srgbClr val="00F1FB"/>
    </a:accent1>
    <a:accent2>
      <a:srgbClr val="EC7B2F"/>
    </a:accent2>
    <a:accent3>
      <a:srgbClr val="A5A5A5"/>
    </a:accent3>
    <a:accent4>
      <a:srgbClr val="FFBE00"/>
    </a:accent4>
    <a:accent5>
      <a:srgbClr val="5B9BD4"/>
    </a:accent5>
    <a:accent6>
      <a:srgbClr val="6EAC46"/>
    </a:accent6>
    <a:hlink>
      <a:srgbClr val="0563C1"/>
    </a:hlink>
    <a:folHlink>
      <a:srgbClr val="954D72"/>
    </a:folHlink>
  </a:clrScheme>
</a:themeOverride>
</file>

<file path=ppt/theme/themeOverride12.xml><?xml version="1.0" encoding="utf-8"?>
<a:themeOverride xmlns:a="http://schemas.openxmlformats.org/drawingml/2006/main">
  <a:clrScheme name="Office">
    <a:dk1>
      <a:srgbClr val="000000"/>
    </a:dk1>
    <a:lt1>
      <a:srgbClr val="FFFFFF"/>
    </a:lt1>
    <a:dk2>
      <a:srgbClr val="44546A"/>
    </a:dk2>
    <a:lt2>
      <a:srgbClr val="E6E4E4"/>
    </a:lt2>
    <a:accent1>
      <a:srgbClr val="00F1FB"/>
    </a:accent1>
    <a:accent2>
      <a:srgbClr val="EC7B2F"/>
    </a:accent2>
    <a:accent3>
      <a:srgbClr val="A5A5A5"/>
    </a:accent3>
    <a:accent4>
      <a:srgbClr val="FFBE00"/>
    </a:accent4>
    <a:accent5>
      <a:srgbClr val="5B9BD4"/>
    </a:accent5>
    <a:accent6>
      <a:srgbClr val="6EAC46"/>
    </a:accent6>
    <a:hlink>
      <a:srgbClr val="0563C1"/>
    </a:hlink>
    <a:folHlink>
      <a:srgbClr val="954D72"/>
    </a:folHlink>
  </a:clrScheme>
</a:themeOverride>
</file>

<file path=ppt/theme/themeOverride13.xml><?xml version="1.0" encoding="utf-8"?>
<a:themeOverride xmlns:a="http://schemas.openxmlformats.org/drawingml/2006/main">
  <a:clrScheme name="Office">
    <a:dk1>
      <a:srgbClr val="000000"/>
    </a:dk1>
    <a:lt1>
      <a:srgbClr val="FFFFFF"/>
    </a:lt1>
    <a:dk2>
      <a:srgbClr val="44546A"/>
    </a:dk2>
    <a:lt2>
      <a:srgbClr val="E6E4E4"/>
    </a:lt2>
    <a:accent1>
      <a:srgbClr val="00F1FB"/>
    </a:accent1>
    <a:accent2>
      <a:srgbClr val="EC7B2F"/>
    </a:accent2>
    <a:accent3>
      <a:srgbClr val="A5A5A5"/>
    </a:accent3>
    <a:accent4>
      <a:srgbClr val="FFBE00"/>
    </a:accent4>
    <a:accent5>
      <a:srgbClr val="5B9BD4"/>
    </a:accent5>
    <a:accent6>
      <a:srgbClr val="6EAC46"/>
    </a:accent6>
    <a:hlink>
      <a:srgbClr val="0563C1"/>
    </a:hlink>
    <a:folHlink>
      <a:srgbClr val="954D72"/>
    </a:folHlink>
  </a:clrScheme>
</a:themeOverride>
</file>

<file path=ppt/theme/themeOverride14.xml><?xml version="1.0" encoding="utf-8"?>
<a:themeOverride xmlns:a="http://schemas.openxmlformats.org/drawingml/2006/main">
  <a:clrScheme name="Office">
    <a:dk1>
      <a:srgbClr val="000000"/>
    </a:dk1>
    <a:lt1>
      <a:srgbClr val="FFFFFF"/>
    </a:lt1>
    <a:dk2>
      <a:srgbClr val="44546A"/>
    </a:dk2>
    <a:lt2>
      <a:srgbClr val="E6E4E4"/>
    </a:lt2>
    <a:accent1>
      <a:srgbClr val="00F1FB"/>
    </a:accent1>
    <a:accent2>
      <a:srgbClr val="EC7B2F"/>
    </a:accent2>
    <a:accent3>
      <a:srgbClr val="A5A5A5"/>
    </a:accent3>
    <a:accent4>
      <a:srgbClr val="FFBE00"/>
    </a:accent4>
    <a:accent5>
      <a:srgbClr val="5B9BD4"/>
    </a:accent5>
    <a:accent6>
      <a:srgbClr val="6EAC46"/>
    </a:accent6>
    <a:hlink>
      <a:srgbClr val="0563C1"/>
    </a:hlink>
    <a:folHlink>
      <a:srgbClr val="954D72"/>
    </a:folHlink>
  </a:clrScheme>
</a:themeOverride>
</file>

<file path=ppt/theme/themeOverride15.xml><?xml version="1.0" encoding="utf-8"?>
<a:themeOverride xmlns:a="http://schemas.openxmlformats.org/drawingml/2006/main">
  <a:clrScheme name="Office">
    <a:dk1>
      <a:srgbClr val="000000"/>
    </a:dk1>
    <a:lt1>
      <a:srgbClr val="FFFFFF"/>
    </a:lt1>
    <a:dk2>
      <a:srgbClr val="44546A"/>
    </a:dk2>
    <a:lt2>
      <a:srgbClr val="E6E4E4"/>
    </a:lt2>
    <a:accent1>
      <a:srgbClr val="00F1FB"/>
    </a:accent1>
    <a:accent2>
      <a:srgbClr val="EC7B2F"/>
    </a:accent2>
    <a:accent3>
      <a:srgbClr val="A5A5A5"/>
    </a:accent3>
    <a:accent4>
      <a:srgbClr val="FFBE00"/>
    </a:accent4>
    <a:accent5>
      <a:srgbClr val="5B9BD4"/>
    </a:accent5>
    <a:accent6>
      <a:srgbClr val="6EAC46"/>
    </a:accent6>
    <a:hlink>
      <a:srgbClr val="0563C1"/>
    </a:hlink>
    <a:folHlink>
      <a:srgbClr val="954D72"/>
    </a:folHlink>
  </a:clrScheme>
</a:themeOverride>
</file>

<file path=ppt/theme/themeOverride16.xml><?xml version="1.0" encoding="utf-8"?>
<a:themeOverride xmlns:a="http://schemas.openxmlformats.org/drawingml/2006/main">
  <a:clrScheme name="Office">
    <a:dk1>
      <a:srgbClr val="000000"/>
    </a:dk1>
    <a:lt1>
      <a:srgbClr val="FFFFFF"/>
    </a:lt1>
    <a:dk2>
      <a:srgbClr val="44546A"/>
    </a:dk2>
    <a:lt2>
      <a:srgbClr val="E6E4E4"/>
    </a:lt2>
    <a:accent1>
      <a:srgbClr val="00F1FB"/>
    </a:accent1>
    <a:accent2>
      <a:srgbClr val="EC7B2F"/>
    </a:accent2>
    <a:accent3>
      <a:srgbClr val="A5A5A5"/>
    </a:accent3>
    <a:accent4>
      <a:srgbClr val="FFBE00"/>
    </a:accent4>
    <a:accent5>
      <a:srgbClr val="5B9BD4"/>
    </a:accent5>
    <a:accent6>
      <a:srgbClr val="6EAC46"/>
    </a:accent6>
    <a:hlink>
      <a:srgbClr val="0563C1"/>
    </a:hlink>
    <a:folHlink>
      <a:srgbClr val="954D72"/>
    </a:folHlink>
  </a:clrScheme>
</a:themeOverride>
</file>

<file path=ppt/theme/themeOverride17.xml><?xml version="1.0" encoding="utf-8"?>
<a:themeOverride xmlns:a="http://schemas.openxmlformats.org/drawingml/2006/main">
  <a:clrScheme name="Office">
    <a:dk1>
      <a:srgbClr val="000000"/>
    </a:dk1>
    <a:lt1>
      <a:srgbClr val="FFFFFF"/>
    </a:lt1>
    <a:dk2>
      <a:srgbClr val="44546A"/>
    </a:dk2>
    <a:lt2>
      <a:srgbClr val="E6E4E4"/>
    </a:lt2>
    <a:accent1>
      <a:srgbClr val="00F1FB"/>
    </a:accent1>
    <a:accent2>
      <a:srgbClr val="EC7B2F"/>
    </a:accent2>
    <a:accent3>
      <a:srgbClr val="A5A5A5"/>
    </a:accent3>
    <a:accent4>
      <a:srgbClr val="FFBE00"/>
    </a:accent4>
    <a:accent5>
      <a:srgbClr val="5B9BD4"/>
    </a:accent5>
    <a:accent6>
      <a:srgbClr val="6EAC46"/>
    </a:accent6>
    <a:hlink>
      <a:srgbClr val="0563C1"/>
    </a:hlink>
    <a:folHlink>
      <a:srgbClr val="954D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6E4E4"/>
    </a:lt2>
    <a:accent1>
      <a:srgbClr val="00F1FB"/>
    </a:accent1>
    <a:accent2>
      <a:srgbClr val="EC7B2F"/>
    </a:accent2>
    <a:accent3>
      <a:srgbClr val="A5A5A5"/>
    </a:accent3>
    <a:accent4>
      <a:srgbClr val="FFBE00"/>
    </a:accent4>
    <a:accent5>
      <a:srgbClr val="5B9BD4"/>
    </a:accent5>
    <a:accent6>
      <a:srgbClr val="6EAC46"/>
    </a:accent6>
    <a:hlink>
      <a:srgbClr val="0563C1"/>
    </a:hlink>
    <a:folHlink>
      <a:srgbClr val="954D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6E4E4"/>
    </a:lt2>
    <a:accent1>
      <a:srgbClr val="00F1FB"/>
    </a:accent1>
    <a:accent2>
      <a:srgbClr val="EC7B2F"/>
    </a:accent2>
    <a:accent3>
      <a:srgbClr val="A5A5A5"/>
    </a:accent3>
    <a:accent4>
      <a:srgbClr val="FFBE00"/>
    </a:accent4>
    <a:accent5>
      <a:srgbClr val="5B9BD4"/>
    </a:accent5>
    <a:accent6>
      <a:srgbClr val="6EAC46"/>
    </a:accent6>
    <a:hlink>
      <a:srgbClr val="0563C1"/>
    </a:hlink>
    <a:folHlink>
      <a:srgbClr val="954D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6E4E4"/>
    </a:lt2>
    <a:accent1>
      <a:srgbClr val="00F1FB"/>
    </a:accent1>
    <a:accent2>
      <a:srgbClr val="EC7B2F"/>
    </a:accent2>
    <a:accent3>
      <a:srgbClr val="A5A5A5"/>
    </a:accent3>
    <a:accent4>
      <a:srgbClr val="FFBE00"/>
    </a:accent4>
    <a:accent5>
      <a:srgbClr val="5B9BD4"/>
    </a:accent5>
    <a:accent6>
      <a:srgbClr val="6EAC46"/>
    </a:accent6>
    <a:hlink>
      <a:srgbClr val="0563C1"/>
    </a:hlink>
    <a:folHlink>
      <a:srgbClr val="954D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6E4E4"/>
    </a:lt2>
    <a:accent1>
      <a:srgbClr val="00F1FB"/>
    </a:accent1>
    <a:accent2>
      <a:srgbClr val="EC7B2F"/>
    </a:accent2>
    <a:accent3>
      <a:srgbClr val="A5A5A5"/>
    </a:accent3>
    <a:accent4>
      <a:srgbClr val="FFBE00"/>
    </a:accent4>
    <a:accent5>
      <a:srgbClr val="5B9BD4"/>
    </a:accent5>
    <a:accent6>
      <a:srgbClr val="6EAC46"/>
    </a:accent6>
    <a:hlink>
      <a:srgbClr val="0563C1"/>
    </a:hlink>
    <a:folHlink>
      <a:srgbClr val="954D72"/>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6E4E4"/>
    </a:lt2>
    <a:accent1>
      <a:srgbClr val="00F1FB"/>
    </a:accent1>
    <a:accent2>
      <a:srgbClr val="EC7B2F"/>
    </a:accent2>
    <a:accent3>
      <a:srgbClr val="A5A5A5"/>
    </a:accent3>
    <a:accent4>
      <a:srgbClr val="FFBE00"/>
    </a:accent4>
    <a:accent5>
      <a:srgbClr val="5B9BD4"/>
    </a:accent5>
    <a:accent6>
      <a:srgbClr val="6EAC46"/>
    </a:accent6>
    <a:hlink>
      <a:srgbClr val="0563C1"/>
    </a:hlink>
    <a:folHlink>
      <a:srgbClr val="954D72"/>
    </a:folHlink>
  </a:clr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6E4E4"/>
    </a:lt2>
    <a:accent1>
      <a:srgbClr val="00F1FB"/>
    </a:accent1>
    <a:accent2>
      <a:srgbClr val="EC7B2F"/>
    </a:accent2>
    <a:accent3>
      <a:srgbClr val="A5A5A5"/>
    </a:accent3>
    <a:accent4>
      <a:srgbClr val="FFBE00"/>
    </a:accent4>
    <a:accent5>
      <a:srgbClr val="5B9BD4"/>
    </a:accent5>
    <a:accent6>
      <a:srgbClr val="6EAC46"/>
    </a:accent6>
    <a:hlink>
      <a:srgbClr val="0563C1"/>
    </a:hlink>
    <a:folHlink>
      <a:srgbClr val="954D72"/>
    </a:folHlink>
  </a:clrScheme>
</a:themeOverride>
</file>

<file path=ppt/theme/themeOverride8.xml><?xml version="1.0" encoding="utf-8"?>
<a:themeOverride xmlns:a="http://schemas.openxmlformats.org/drawingml/2006/main">
  <a:clrScheme name="Office">
    <a:dk1>
      <a:srgbClr val="000000"/>
    </a:dk1>
    <a:lt1>
      <a:srgbClr val="FFFFFF"/>
    </a:lt1>
    <a:dk2>
      <a:srgbClr val="44546A"/>
    </a:dk2>
    <a:lt2>
      <a:srgbClr val="E6E4E4"/>
    </a:lt2>
    <a:accent1>
      <a:srgbClr val="00F1FB"/>
    </a:accent1>
    <a:accent2>
      <a:srgbClr val="EC7B2F"/>
    </a:accent2>
    <a:accent3>
      <a:srgbClr val="A5A5A5"/>
    </a:accent3>
    <a:accent4>
      <a:srgbClr val="FFBE00"/>
    </a:accent4>
    <a:accent5>
      <a:srgbClr val="5B9BD4"/>
    </a:accent5>
    <a:accent6>
      <a:srgbClr val="6EAC46"/>
    </a:accent6>
    <a:hlink>
      <a:srgbClr val="0563C1"/>
    </a:hlink>
    <a:folHlink>
      <a:srgbClr val="954D72"/>
    </a:folHlink>
  </a:clrScheme>
</a:themeOverride>
</file>

<file path=ppt/theme/themeOverride9.xml><?xml version="1.0" encoding="utf-8"?>
<a:themeOverride xmlns:a="http://schemas.openxmlformats.org/drawingml/2006/main">
  <a:clrScheme name="Office">
    <a:dk1>
      <a:srgbClr val="000000"/>
    </a:dk1>
    <a:lt1>
      <a:srgbClr val="FFFFFF"/>
    </a:lt1>
    <a:dk2>
      <a:srgbClr val="44546A"/>
    </a:dk2>
    <a:lt2>
      <a:srgbClr val="E6E4E4"/>
    </a:lt2>
    <a:accent1>
      <a:srgbClr val="00F1FB"/>
    </a:accent1>
    <a:accent2>
      <a:srgbClr val="EC7B2F"/>
    </a:accent2>
    <a:accent3>
      <a:srgbClr val="A5A5A5"/>
    </a:accent3>
    <a:accent4>
      <a:srgbClr val="FFBE00"/>
    </a:accent4>
    <a:accent5>
      <a:srgbClr val="5B9BD4"/>
    </a:accent5>
    <a:accent6>
      <a:srgbClr val="6EAC46"/>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otalTime>836</TotalTime>
  <Words>3686</Words>
  <Application>Microsoft Office PowerPoint</Application>
  <PresentationFormat>宽屏</PresentationFormat>
  <Paragraphs>488</Paragraphs>
  <Slides>34</Slides>
  <Notes>30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34</vt:i4>
      </vt:variant>
    </vt:vector>
  </HeadingPairs>
  <TitlesOfParts>
    <vt:vector size="50" baseType="lpstr">
      <vt:lpstr>等线</vt:lpstr>
      <vt:lpstr>黑体</vt:lpstr>
      <vt:lpstr>思源黑体</vt:lpstr>
      <vt:lpstr>思源黑体 CN</vt:lpstr>
      <vt:lpstr>思源黑体 CN Bold</vt:lpstr>
      <vt:lpstr>思源黑体 CN Medium</vt:lpstr>
      <vt:lpstr>思源黑体 CN Normal</vt:lpstr>
      <vt:lpstr>思源黑体 CN Regular</vt:lpstr>
      <vt:lpstr>微软雅黑</vt:lpstr>
      <vt:lpstr>Arial</vt:lpstr>
      <vt:lpstr>Calibri</vt:lpstr>
      <vt:lpstr>Cambria Math</vt:lpstr>
      <vt:lpstr>Courier New</vt:lpstr>
      <vt:lpstr>DM Serif Display</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 -bing</dc:creator>
  <cp:lastModifiedBy>damahou</cp:lastModifiedBy>
  <cp:revision>615</cp:revision>
  <dcterms:created xsi:type="dcterms:W3CDTF">2019-12-21T05:04:00Z</dcterms:created>
  <dcterms:modified xsi:type="dcterms:W3CDTF">2023-03-30T14:41:01Z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82ED51CE4F9B4B3A86653A0A1E8EE725</vt:lpwstr>
  </property>
  <property fmtid="{D5CDD505-2E9C-101B-9397-08002B2CF9AE}" pid="3" name="KSOProductBuildVer">
    <vt:lpwstr>2052-11.1.0.13703</vt:lpwstr>
  </property>
</Properties>
</file>