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295" r:id="rId4"/>
    <p:sldId id="279" r:id="rId5"/>
    <p:sldId id="280" r:id="rId6"/>
    <p:sldId id="278" r:id="rId7"/>
    <p:sldId id="281" r:id="rId8"/>
    <p:sldId id="282" r:id="rId9"/>
    <p:sldId id="283" r:id="rId10"/>
    <p:sldId id="293" r:id="rId11"/>
    <p:sldId id="284" r:id="rId12"/>
    <p:sldId id="285" r:id="rId13"/>
    <p:sldId id="286" r:id="rId14"/>
    <p:sldId id="289" r:id="rId15"/>
    <p:sldId id="291" r:id="rId16"/>
    <p:sldId id="294" r:id="rId17"/>
    <p:sldId id="277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4687"/>
  </p:normalViewPr>
  <p:slideViewPr>
    <p:cSldViewPr snapToGrid="0">
      <p:cViewPr varScale="1">
        <p:scale>
          <a:sx n="160" d="100"/>
          <a:sy n="160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874DF00-117B-4237-94C8-A46976760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93F717-17FB-427C-B639-7545DBF3B2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9744-5A22-4610-96DA-871B30E3B9C2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6C1941-AEB7-475F-82F9-B52542CF2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DDE3BA-3BAF-4B0D-BDDE-9E0ECA47BA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CC59-42BA-42C3-87E8-72CC9A232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2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DDE3-A07A-4562-9B1B-8118021C8F40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AC52-C216-46F6-9A4A-CDE4869F64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48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拿来主义不香么</a:t>
            </a:r>
            <a:r>
              <a:rPr lang="zh-CN" altLang="en-US" dirty="0"/>
              <a:t>？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7AC52-C216-46F6-9A4A-CDE4869F64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7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这也是云平台的一个限制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7AC52-C216-46F6-9A4A-CDE4869F64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0433" y="1209677"/>
            <a:ext cx="9391134" cy="20462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 sz="6000" baseline="0">
                <a:latin typeface="Calibri" panose="020F050202020403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0433" y="3429000"/>
            <a:ext cx="9391133" cy="13654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05F6A6-D705-406F-B885-26F90248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A7B4B0-2C9C-4625-9CF8-57A2536D9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223" y="0"/>
            <a:ext cx="2497776" cy="5653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AFB8EA-E36E-4845-AF1B-A9DBD81F9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2945081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369794"/>
            <a:ext cx="4288491" cy="12707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5" y="369794"/>
            <a:ext cx="6636249" cy="58332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2450" y="1714500"/>
            <a:ext cx="4288491" cy="448859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3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499" y="974221"/>
            <a:ext cx="11018521" cy="516749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96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86147" y="197706"/>
            <a:ext cx="1514018" cy="6046573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1836" y="197707"/>
            <a:ext cx="9593458" cy="6046573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13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1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Untitled-1">
            <a:extLst>
              <a:ext uri="{FF2B5EF4-FFF2-40B4-BE49-F238E27FC236}">
                <a16:creationId xmlns:a16="http://schemas.microsoft.com/office/drawing/2014/main" id="{33CB79C4-0A00-4F05-8E72-21EEE4ACB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8616"/>
            <a:ext cx="263471" cy="2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632" y="970160"/>
            <a:ext cx="11382735" cy="527400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aseline="0">
                <a:latin typeface="Calibri" panose="020F0502020204030204" pitchFamily="34" charset="0"/>
                <a:ea typeface="KaiTi" panose="02010609060101010101" pitchFamily="49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aseline="0">
                <a:latin typeface="Calibri" panose="020F0502020204030204" pitchFamily="34" charset="0"/>
                <a:ea typeface="KaiTi" panose="02010609060101010101" pitchFamily="49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aseline="0">
                <a:latin typeface="Calibri" panose="020F0502020204030204" pitchFamily="34" charset="0"/>
                <a:ea typeface="KaiTi" panose="02010609060101010101" pitchFamily="49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aseline="0">
                <a:latin typeface="Calibri" panose="020F0502020204030204" pitchFamily="34" charset="0"/>
                <a:ea typeface="KaiTi" panose="02010609060101010101" pitchFamily="49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aseline="0">
                <a:latin typeface="Calibri" panose="020F0502020204030204" pitchFamily="34" charset="0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6DA01-E2A8-4290-866C-252B65A1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6FDB389E-3C1C-4E91-A469-677A1363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24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333" y="2342567"/>
            <a:ext cx="10515600" cy="217286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9575" y="1019175"/>
            <a:ext cx="5584825" cy="51577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19175"/>
            <a:ext cx="5584824" cy="51577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3450" y="866066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497785F-D6BB-43B1-A5DF-36A5B3A33B0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3450" y="3635695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DA39455-7735-4C5F-B828-72662E8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7774" y="866066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A06C843-B0E8-4F38-A8FD-1DA990B2508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7774" y="3635695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00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00" y="881127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F124A98-315A-47CB-B97F-ECC150116F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56425" y="892015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D1E56D47-87E7-4EA4-96B0-FE3EAF4B82D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72450" y="881127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0683859-19C7-4BE9-80F6-1E50B403361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40400" y="3667891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AD05A78A-D2D7-4C35-8A25-67F024CFB5C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156425" y="3678779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71990DD3-F16E-4D54-A50D-A2D4B447E35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72450" y="3667891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20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4110" y="868023"/>
            <a:ext cx="5512859" cy="651495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776" y="1644929"/>
            <a:ext cx="5437654" cy="46701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5033" y="868023"/>
            <a:ext cx="5512859" cy="651495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5034" y="1644928"/>
            <a:ext cx="5512860" cy="46701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A48E9-2DDD-4700-B416-D9BDADAE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220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A48E9-2DDD-4700-B416-D9BDADAE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A8F1DE01-74FF-4209-9845-E07B9703BFF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82879" y="3692357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>
            <a:extLst>
              <a:ext uri="{FF2B5EF4-FFF2-40B4-BE49-F238E27FC236}">
                <a16:creationId xmlns:a16="http://schemas.microsoft.com/office/drawing/2014/main" id="{DA25CFD2-958D-4929-8B9F-1B3DDBEE02E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82877" y="4200020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64BA903F-7684-4820-9389-65F57D4BD1D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82879" y="818718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内容占位符 3">
            <a:extLst>
              <a:ext uri="{FF2B5EF4-FFF2-40B4-BE49-F238E27FC236}">
                <a16:creationId xmlns:a16="http://schemas.microsoft.com/office/drawing/2014/main" id="{2FBF4FD4-2BDB-4DA5-9CB5-68A4511194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82877" y="1326381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BB2159A5-61BE-49DD-A583-2F8B8640C15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17927" y="818718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内容占位符 3">
            <a:extLst>
              <a:ext uri="{FF2B5EF4-FFF2-40B4-BE49-F238E27FC236}">
                <a16:creationId xmlns:a16="http://schemas.microsoft.com/office/drawing/2014/main" id="{8DAE8727-6F1C-414F-98FD-52209D6187B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17925" y="1326381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215D5681-22A3-403B-A404-7254E3E9E7E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17923" y="3692357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A6769420-6377-46B1-B4AC-BC77D247A68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217921" y="4200020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31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369794"/>
            <a:ext cx="6723654" cy="5856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935" y="1714500"/>
            <a:ext cx="4288491" cy="4511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99A42D1-9E54-490D-B801-5D80F54D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9794"/>
            <a:ext cx="4288491" cy="12707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58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573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5599" y="903111"/>
            <a:ext cx="11565467" cy="54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7098" y="6633461"/>
            <a:ext cx="644902" cy="2166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AB1C1DF3-2406-43F8-B31A-ECE9DC615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32" name="Picture 7" descr="Untitled-1">
            <a:extLst>
              <a:ext uri="{FF2B5EF4-FFF2-40B4-BE49-F238E27FC236}">
                <a16:creationId xmlns:a16="http://schemas.microsoft.com/office/drawing/2014/main" id="{974CC110-5996-446F-A85D-DB24CEC2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8616"/>
            <a:ext cx="263471" cy="2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3D18BD7-8A67-4192-97CD-3EB31EE8E4F4}"/>
              </a:ext>
            </a:extLst>
          </p:cNvPr>
          <p:cNvCxnSpPr>
            <a:cxnSpLocks/>
          </p:cNvCxnSpPr>
          <p:nvPr userDrawn="1"/>
        </p:nvCxnSpPr>
        <p:spPr>
          <a:xfrm>
            <a:off x="0" y="573444"/>
            <a:ext cx="12192000" cy="0"/>
          </a:xfrm>
          <a:prstGeom prst="line">
            <a:avLst/>
          </a:prstGeom>
          <a:ln>
            <a:gradFill flip="none" rotWithShape="1">
              <a:gsLst>
                <a:gs pos="5000">
                  <a:schemeClr val="accent2">
                    <a:lumMod val="0"/>
                    <a:lumOff val="100000"/>
                  </a:schemeClr>
                </a:gs>
                <a:gs pos="5000">
                  <a:schemeClr val="accent2">
                    <a:lumMod val="0"/>
                    <a:lumOff val="100000"/>
                  </a:schemeClr>
                </a:gs>
                <a:gs pos="95000">
                  <a:schemeClr val="accent2">
                    <a:lumMod val="100000"/>
                  </a:schemeClr>
                </a:gs>
                <a:gs pos="40000">
                  <a:schemeClr val="accent2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4" r:id="rId6"/>
    <p:sldLayoutId id="2147483665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66" r:id="rId13"/>
    <p:sldLayoutId id="2147483667" r:id="rId14"/>
    <p:sldLayoutId id="2147483672" r:id="rId1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KaiTi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l"/>
        <a:defRPr sz="2800" kern="1200" baseline="0">
          <a:solidFill>
            <a:srgbClr val="0070C0"/>
          </a:solidFill>
          <a:latin typeface="Calibri" panose="020F0502020204030204" pitchFamily="34" charset="0"/>
          <a:ea typeface="KaiTi" panose="02010609060101010101" pitchFamily="49" charset="-122"/>
          <a:cs typeface="+mn-cs"/>
        </a:defRPr>
      </a:lvl1pPr>
      <a:lvl2pPr marL="6858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n"/>
        <a:defRPr sz="2400" kern="1200" baseline="0">
          <a:solidFill>
            <a:srgbClr val="595959"/>
          </a:solidFill>
          <a:latin typeface="Calibri" panose="020F0502020204030204" pitchFamily="34" charset="0"/>
          <a:ea typeface="KaiTi" panose="02010609060101010101" pitchFamily="49" charset="-122"/>
          <a:cs typeface="+mn-cs"/>
        </a:defRPr>
      </a:lvl2pPr>
      <a:lvl3pPr marL="11430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p"/>
        <a:defRPr sz="2000" kern="1200" baseline="0">
          <a:solidFill>
            <a:srgbClr val="595959"/>
          </a:solidFill>
          <a:latin typeface="Calibri" panose="020F0502020204030204" pitchFamily="34" charset="0"/>
          <a:ea typeface="KaiTi" panose="02010609060101010101" pitchFamily="49" charset="-122"/>
          <a:cs typeface="+mn-cs"/>
        </a:defRPr>
      </a:lvl3pPr>
      <a:lvl4pPr marL="16002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u"/>
        <a:defRPr sz="2000" kern="1200" baseline="0">
          <a:solidFill>
            <a:srgbClr val="595959"/>
          </a:solidFill>
          <a:latin typeface="Calibri" panose="020F0502020204030204" pitchFamily="34" charset="0"/>
          <a:ea typeface="KaiTi" panose="02010609060101010101" pitchFamily="49" charset="-122"/>
          <a:cs typeface="+mn-cs"/>
        </a:defRPr>
      </a:lvl4pPr>
      <a:lvl5pPr marL="20574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alibri" panose="020F0502020204030204" pitchFamily="34" charset="0"/>
          <a:ea typeface="KaiT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maillist.ihep.ac.cn/mailman/listinfo/quantum-computing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qc.ihep.ac.cn/docs/z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quantum.ihep.ac.cn" TargetMode="External"/><Relationship Id="rId5" Type="http://schemas.openxmlformats.org/officeDocument/2006/relationships/hyperlink" Target="https://quantum.ihep.ac.cn/" TargetMode="External"/><Relationship Id="rId4" Type="http://schemas.openxmlformats.org/officeDocument/2006/relationships/hyperlink" Target="https://mattermost.ihep.ac.cn/ihep/channels/quantu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ai.goog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antum.baidu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qc.ihep.ac.cn/log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1999" y="1370587"/>
            <a:ext cx="10668000" cy="1876907"/>
          </a:xfrm>
        </p:spPr>
        <p:txBody>
          <a:bodyPr/>
          <a:lstStyle/>
          <a:p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QuIHEP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量子云平台</a:t>
            </a:r>
            <a:b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面向高能物理的量子计算云平台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0433" y="3610506"/>
            <a:ext cx="9391133" cy="1678186"/>
          </a:xfrm>
        </p:spPr>
        <p:txBody>
          <a:bodyPr/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毕玉江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cs typeface="Times New Roman" panose="02020603050405020304" pitchFamily="18" charset="0"/>
              </a:rPr>
              <a:t>高能所，计算中心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dirty="0">
                <a:cs typeface="Times New Roman" panose="02020603050405020304" pitchFamily="18" charset="0"/>
              </a:rPr>
              <a:t>2023/03/31</a:t>
            </a:r>
          </a:p>
        </p:txBody>
      </p:sp>
    </p:spTree>
    <p:extLst>
      <p:ext uri="{BB962C8B-B14F-4D97-AF65-F5344CB8AC3E}">
        <p14:creationId xmlns:p14="http://schemas.microsoft.com/office/powerpoint/2010/main" val="22305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99B5561-14B2-450B-8A2D-070BBDF91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1" y="3361623"/>
            <a:ext cx="4954136" cy="3263901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868F95-0764-4220-A4F1-132FF01D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B353C85-79B1-4218-92FE-3EBF6E28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 err="1"/>
              <a:t>Jupyter</a:t>
            </a:r>
            <a:r>
              <a:rPr lang="zh-CN" altLang="en-US" dirty="0"/>
              <a:t> 环境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03BDC3-8A18-4561-8DF3-D382C6105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7128681" y="632540"/>
            <a:ext cx="4954136" cy="266998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61D8048-626A-4EE2-B816-5A1EE4F21ED1}"/>
              </a:ext>
            </a:extLst>
          </p:cNvPr>
          <p:cNvSpPr txBox="1">
            <a:spLocks/>
          </p:cNvSpPr>
          <p:nvPr/>
        </p:nvSpPr>
        <p:spPr bwMode="auto">
          <a:xfrm>
            <a:off x="327546" y="657502"/>
            <a:ext cx="11219552" cy="579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 baseline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+mn-cs"/>
              </a:defRPr>
            </a:lvl1pPr>
            <a:lvl2pPr marL="6858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kern="1200" baseline="0">
                <a:solidFill>
                  <a:srgbClr val="595959"/>
                </a:solidFill>
                <a:latin typeface="Calibri" panose="020F0502020204030204" pitchFamily="34" charset="0"/>
                <a:ea typeface="KaiTi" panose="02010609060101010101" pitchFamily="49" charset="-122"/>
                <a:cs typeface="+mn-cs"/>
              </a:defRPr>
            </a:lvl2pPr>
            <a:lvl3pPr marL="11430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 kern="1200" baseline="0">
                <a:solidFill>
                  <a:srgbClr val="595959"/>
                </a:solidFill>
                <a:latin typeface="Calibri" panose="020F0502020204030204" pitchFamily="34" charset="0"/>
                <a:ea typeface="KaiTi" panose="02010609060101010101" pitchFamily="49" charset="-122"/>
                <a:cs typeface="+mn-cs"/>
              </a:defRPr>
            </a:lvl3pPr>
            <a:lvl4pPr marL="16002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000" kern="1200" baseline="0">
                <a:solidFill>
                  <a:srgbClr val="595959"/>
                </a:solidFill>
                <a:latin typeface="Calibri" panose="020F0502020204030204" pitchFamily="34" charset="0"/>
                <a:ea typeface="KaiTi" panose="02010609060101010101" pitchFamily="49" charset="-122"/>
                <a:cs typeface="+mn-cs"/>
              </a:defRPr>
            </a:lvl4pPr>
            <a:lvl5pPr marL="20574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alibri" panose="020F0502020204030204" pitchFamily="34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 err="1"/>
              <a:t>Jupyter</a:t>
            </a:r>
            <a:r>
              <a:rPr lang="zh-CN" altLang="en-US" dirty="0"/>
              <a:t> 运行在容器中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用户目录 </a:t>
            </a:r>
            <a:r>
              <a:rPr lang="en-US" altLang="zh-CN" dirty="0">
                <a:highlight>
                  <a:srgbClr val="C0C0C0"/>
                </a:highlight>
              </a:rPr>
              <a:t>/</a:t>
            </a:r>
            <a:r>
              <a:rPr lang="en-US" altLang="zh-CN" dirty="0" err="1">
                <a:highlight>
                  <a:srgbClr val="C0C0C0"/>
                </a:highlight>
              </a:rPr>
              <a:t>hpcfs</a:t>
            </a:r>
            <a:r>
              <a:rPr lang="en-US" altLang="zh-CN" dirty="0">
                <a:highlight>
                  <a:srgbClr val="C0C0C0"/>
                </a:highlight>
              </a:rPr>
              <a:t>/quantum/&lt;username&gt;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首次进入会 </a:t>
            </a:r>
            <a:r>
              <a:rPr lang="en-US" altLang="zh-CN" dirty="0"/>
              <a:t>clone</a:t>
            </a:r>
            <a:r>
              <a:rPr lang="zh-CN" altLang="en-US" dirty="0"/>
              <a:t> 部分教程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安装额外 </a:t>
            </a:r>
            <a:r>
              <a:rPr lang="en-US" altLang="zh-CN" dirty="0"/>
              <a:t>Python</a:t>
            </a:r>
            <a:r>
              <a:rPr lang="zh-CN" altLang="en-US" dirty="0"/>
              <a:t> 包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终端运行 </a:t>
            </a:r>
            <a:r>
              <a:rPr lang="en-US" altLang="zh-CN" dirty="0">
                <a:highlight>
                  <a:srgbClr val="C0C0C0"/>
                </a:highlight>
              </a:rPr>
              <a:t>pip3 --user install &lt;package&gt;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所做修改持久化保存到 </a:t>
            </a:r>
            <a:r>
              <a:rPr lang="en-US" altLang="zh-CN" dirty="0"/>
              <a:t>/</a:t>
            </a:r>
            <a:r>
              <a:rPr lang="en-US" altLang="zh-CN" dirty="0" err="1"/>
              <a:t>hpcfs</a:t>
            </a:r>
            <a:r>
              <a:rPr lang="en-US" altLang="zh-CN" dirty="0"/>
              <a:t> </a:t>
            </a:r>
            <a:r>
              <a:rPr lang="zh-CN" altLang="en-US" dirty="0"/>
              <a:t>存储中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联系管理员添加到 </a:t>
            </a:r>
            <a:r>
              <a:rPr lang="en-US" altLang="zh-CN" dirty="0" err="1"/>
              <a:t>Jupyter</a:t>
            </a:r>
            <a:r>
              <a:rPr lang="zh-CN" altLang="en-US" dirty="0"/>
              <a:t> 镜像中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容器计算资源有限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超过 </a:t>
            </a:r>
            <a:r>
              <a:rPr lang="en-US" altLang="zh-CN" dirty="0"/>
              <a:t>RAM</a:t>
            </a:r>
            <a:r>
              <a:rPr lang="zh-CN" altLang="en-US" dirty="0"/>
              <a:t> 限制，进程可能会挂掉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11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3A222-1997-D7C1-3097-0FA1882D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36" y="662344"/>
            <a:ext cx="10818125" cy="5920425"/>
          </a:xfrm>
        </p:spPr>
        <p:txBody>
          <a:bodyPr/>
          <a:lstStyle/>
          <a:p>
            <a:r>
              <a:rPr lang="zh-CN" altLang="en-US" dirty="0"/>
              <a:t>拖拽式量子电路开发环境</a:t>
            </a:r>
            <a:endParaRPr lang="en-US" altLang="zh-CN" dirty="0"/>
          </a:p>
          <a:p>
            <a:pPr lvl="1"/>
            <a:r>
              <a:rPr lang="zh-CN" altLang="en-US" dirty="0"/>
              <a:t>采用项目方式进行管理</a:t>
            </a:r>
            <a:endParaRPr lang="en-US" altLang="zh-CN" dirty="0"/>
          </a:p>
          <a:p>
            <a:pPr lvl="1"/>
            <a:r>
              <a:rPr lang="zh-CN" altLang="en-US" dirty="0"/>
              <a:t>类似于 </a:t>
            </a:r>
            <a:r>
              <a:rPr lang="en-US" altLang="zh-CN" dirty="0"/>
              <a:t>IBM</a:t>
            </a:r>
            <a:r>
              <a:rPr lang="zh-CN" altLang="en-US" dirty="0"/>
              <a:t> 的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Composer</a:t>
            </a:r>
            <a:endParaRPr lang="en-US" altLang="zh-CN" sz="2800" dirty="0"/>
          </a:p>
          <a:p>
            <a:pPr lvl="1"/>
            <a:r>
              <a:rPr lang="zh-CN" altLang="en-US" dirty="0"/>
              <a:t>提供一些模板项目来帮助用户快速开始</a:t>
            </a:r>
            <a:endParaRPr lang="en-US" altLang="zh-CN" dirty="0"/>
          </a:p>
          <a:p>
            <a:r>
              <a:rPr lang="zh-CN" altLang="en-US" dirty="0"/>
              <a:t>五大功能区</a:t>
            </a:r>
            <a:endParaRPr lang="en-US" altLang="zh-CN" dirty="0"/>
          </a:p>
          <a:p>
            <a:pPr lvl="1"/>
            <a:r>
              <a:rPr lang="zh-CN" altLang="en-US" dirty="0"/>
              <a:t>功能区、量子门区、创作区</a:t>
            </a:r>
            <a:endParaRPr lang="en-US" altLang="zh-CN" dirty="0"/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QASM</a:t>
            </a:r>
            <a:r>
              <a:rPr lang="zh-CN" altLang="en-US" dirty="0"/>
              <a:t>代码区、结果展示区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1108A-2700-D56E-96A2-2DB97EA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99967-3C0C-C39A-579F-49B5ABA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Composer</a:t>
            </a:r>
            <a:r>
              <a:rPr lang="zh-CN" altLang="en-US" dirty="0"/>
              <a:t> 环境</a:t>
            </a:r>
            <a:endParaRPr lang="en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D98458C-A381-4542-9C7E-6A444E3C25D5}"/>
              </a:ext>
            </a:extLst>
          </p:cNvPr>
          <p:cNvGrpSpPr/>
          <p:nvPr/>
        </p:nvGrpSpPr>
        <p:grpSpPr>
          <a:xfrm>
            <a:off x="7465325" y="100084"/>
            <a:ext cx="4585647" cy="2815000"/>
            <a:chOff x="654049" y="4235111"/>
            <a:chExt cx="3280698" cy="21396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CE2983C-7044-40E4-A124-189C9979B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432"/>
            <a:stretch/>
          </p:blipFill>
          <p:spPr>
            <a:xfrm>
              <a:off x="654049" y="4235111"/>
              <a:ext cx="3280698" cy="2139608"/>
            </a:xfrm>
            <a:prstGeom prst="rect">
              <a:avLst/>
            </a:prstGeom>
          </p:spPr>
        </p:pic>
        <p:sp>
          <p:nvSpPr>
            <p:cNvPr id="8" name="流程图: 接点 7">
              <a:extLst>
                <a:ext uri="{FF2B5EF4-FFF2-40B4-BE49-F238E27FC236}">
                  <a16:creationId xmlns:a16="http://schemas.microsoft.com/office/drawing/2014/main" id="{F4771D84-EBF0-4F4D-9BDF-46CC2170A9CF}"/>
                </a:ext>
              </a:extLst>
            </p:cNvPr>
            <p:cNvSpPr/>
            <p:nvPr/>
          </p:nvSpPr>
          <p:spPr>
            <a:xfrm>
              <a:off x="3133970" y="4774578"/>
              <a:ext cx="406400" cy="402492"/>
            </a:xfrm>
            <a:prstGeom prst="flowChartConnector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32E422-867A-4F50-844A-24E5F23FD14B}"/>
              </a:ext>
            </a:extLst>
          </p:cNvPr>
          <p:cNvGrpSpPr/>
          <p:nvPr/>
        </p:nvGrpSpPr>
        <p:grpSpPr>
          <a:xfrm>
            <a:off x="7319930" y="2957838"/>
            <a:ext cx="4731042" cy="1749400"/>
            <a:chOff x="4096315" y="3809772"/>
            <a:chExt cx="3639691" cy="13822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1A0459-1292-4147-B19A-53398BC2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15" y="3809772"/>
              <a:ext cx="3639691" cy="1382238"/>
            </a:xfrm>
            <a:prstGeom prst="rect">
              <a:avLst/>
            </a:prstGeom>
          </p:spPr>
        </p:pic>
        <p:sp>
          <p:nvSpPr>
            <p:cNvPr id="11" name="流程图: 接点 10">
              <a:extLst>
                <a:ext uri="{FF2B5EF4-FFF2-40B4-BE49-F238E27FC236}">
                  <a16:creationId xmlns:a16="http://schemas.microsoft.com/office/drawing/2014/main" id="{8AEFFA76-A42E-40AA-BD0C-E745DE877094}"/>
                </a:ext>
              </a:extLst>
            </p:cNvPr>
            <p:cNvSpPr/>
            <p:nvPr/>
          </p:nvSpPr>
          <p:spPr>
            <a:xfrm>
              <a:off x="6006124" y="4299646"/>
              <a:ext cx="406400" cy="402492"/>
            </a:xfrm>
            <a:prstGeom prst="flowChartConnector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0ADBC8-9A36-4DE2-8150-833773FD227F}"/>
              </a:ext>
            </a:extLst>
          </p:cNvPr>
          <p:cNvGrpSpPr/>
          <p:nvPr/>
        </p:nvGrpSpPr>
        <p:grpSpPr>
          <a:xfrm>
            <a:off x="7319930" y="4781815"/>
            <a:ext cx="4731042" cy="1837347"/>
            <a:chOff x="4099165" y="5416829"/>
            <a:chExt cx="3651838" cy="143083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AE64A5E-F682-4EB1-A352-9DFE0E87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165" y="5416829"/>
              <a:ext cx="3651838" cy="1430837"/>
            </a:xfrm>
            <a:prstGeom prst="rect">
              <a:avLst/>
            </a:prstGeom>
          </p:spPr>
        </p:pic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EA3507A6-23D1-48A9-B5E6-81987E11D19D}"/>
                </a:ext>
              </a:extLst>
            </p:cNvPr>
            <p:cNvSpPr/>
            <p:nvPr/>
          </p:nvSpPr>
          <p:spPr>
            <a:xfrm>
              <a:off x="6018187" y="5992355"/>
              <a:ext cx="406400" cy="402492"/>
            </a:xfrm>
            <a:prstGeom prst="flowChartConnector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702253-66AA-47EF-A020-FBD02CF7A109}"/>
              </a:ext>
            </a:extLst>
          </p:cNvPr>
          <p:cNvGrpSpPr/>
          <p:nvPr/>
        </p:nvGrpSpPr>
        <p:grpSpPr>
          <a:xfrm>
            <a:off x="864906" y="3901653"/>
            <a:ext cx="4633747" cy="2712285"/>
            <a:chOff x="8088981" y="4000624"/>
            <a:chExt cx="4199010" cy="288088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D94EC17-D942-490E-8959-576F067C4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7" b="1295"/>
            <a:stretch/>
          </p:blipFill>
          <p:spPr>
            <a:xfrm>
              <a:off x="8088981" y="4000624"/>
              <a:ext cx="4199010" cy="2880881"/>
            </a:xfrm>
            <a:prstGeom prst="rect">
              <a:avLst/>
            </a:prstGeom>
          </p:spPr>
        </p:pic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6C60D368-9255-4681-84D1-2DC3D5330DDA}"/>
                </a:ext>
              </a:extLst>
            </p:cNvPr>
            <p:cNvSpPr/>
            <p:nvPr/>
          </p:nvSpPr>
          <p:spPr>
            <a:xfrm>
              <a:off x="10314552" y="6034731"/>
              <a:ext cx="406400" cy="402492"/>
            </a:xfrm>
            <a:prstGeom prst="flowChartConnector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526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72A8772A-4D63-4D8B-9FE3-AE6484225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32" y="706650"/>
            <a:ext cx="11382735" cy="57449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任务列表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查询指定范围的任务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Slurm</a:t>
            </a:r>
            <a:r>
              <a:rPr lang="zh-CN" altLang="en-US" dirty="0"/>
              <a:t> 作业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Composer</a:t>
            </a:r>
            <a:r>
              <a:rPr lang="zh-CN" altLang="en-US" dirty="0"/>
              <a:t> 作业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 可以查看结果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通知公告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–</a:t>
            </a:r>
            <a:r>
              <a:rPr lang="zh-CN" altLang="en-US" dirty="0"/>
              <a:t> 任务与通知 </a:t>
            </a:r>
            <a:endParaRPr lang="en-CN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B68ECB56-9752-4448-8D0F-A7A8754EF18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07175" y="1019175"/>
            <a:ext cx="5584825" cy="5157788"/>
          </a:xfrm>
        </p:spPr>
        <p:txBody>
          <a:bodyPr/>
          <a:lstStyle/>
          <a:p>
            <a:r>
              <a:rPr lang="zh-CN" altLang="en-US" dirty="0"/>
              <a:t>散木不材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2B6721-C540-44D1-88D3-FCC35544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11" y="885968"/>
            <a:ext cx="5818362" cy="335660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F10E112-4621-4F1C-B5C6-8AA2C855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10" y="4688306"/>
            <a:ext cx="5818362" cy="18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3A222-1997-D7C1-3097-0FA1882D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581024"/>
            <a:ext cx="11722100" cy="5965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N" dirty="0"/>
              <a:t>高能所计算集群量子计算环境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en-CN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en-US" altLang="zh-CN" dirty="0" err="1"/>
              <a:t>hpcfs</a:t>
            </a:r>
            <a:r>
              <a:rPr lang="en-US" altLang="zh-CN" dirty="0"/>
              <a:t>/quantum/env-</a:t>
            </a:r>
            <a:r>
              <a:rPr lang="en-US" altLang="zh-CN" dirty="0" err="1"/>
              <a:t>avx.sh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dirty="0" err="1"/>
              <a:t>集群环境基本与</a:t>
            </a:r>
            <a:r>
              <a:rPr lang="zh-CN" altLang="en-US" dirty="0"/>
              <a:t> </a:t>
            </a:r>
            <a:r>
              <a:rPr lang="en-US" dirty="0" err="1"/>
              <a:t>Jupyter</a:t>
            </a:r>
            <a:r>
              <a:rPr lang="zh-CN" altLang="en-US" dirty="0"/>
              <a:t> </a:t>
            </a:r>
            <a:r>
              <a:rPr lang="en-US" dirty="0" err="1"/>
              <a:t>环境一致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CUDA</a:t>
            </a:r>
            <a:r>
              <a:rPr lang="zh-CN" altLang="en-US" dirty="0"/>
              <a:t> </a:t>
            </a:r>
            <a:r>
              <a:rPr lang="en-US" altLang="zh-CN" dirty="0"/>
              <a:t>11.7</a:t>
            </a:r>
            <a:r>
              <a:rPr lang="zh-CN" altLang="en-US" dirty="0"/>
              <a:t>，</a:t>
            </a:r>
            <a:r>
              <a:rPr lang="en-US" altLang="zh-CN" dirty="0"/>
              <a:t>GCC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  <a:r>
              <a:rPr lang="zh-CN" altLang="en-US" dirty="0"/>
              <a:t>，</a:t>
            </a:r>
            <a:r>
              <a:rPr lang="en-US" altLang="zh-CN" dirty="0"/>
              <a:t>Python</a:t>
            </a:r>
            <a:r>
              <a:rPr lang="zh-CN" altLang="en-US" dirty="0"/>
              <a:t> </a:t>
            </a:r>
            <a:r>
              <a:rPr lang="en-US" altLang="zh-CN" dirty="0"/>
              <a:t>3.11</a:t>
            </a:r>
            <a:r>
              <a:rPr lang="zh-CN" altLang="en-US" dirty="0"/>
              <a:t>，</a:t>
            </a:r>
            <a:r>
              <a:rPr lang="en-US" altLang="zh-CN" dirty="0" err="1"/>
              <a:t>OpenMPI</a:t>
            </a:r>
            <a:r>
              <a:rPr lang="zh-CN" altLang="en-US" dirty="0"/>
              <a:t> </a:t>
            </a:r>
            <a:r>
              <a:rPr lang="en-US" altLang="zh-CN" dirty="0"/>
              <a:t>4.1.4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Qiskit</a:t>
            </a:r>
            <a:r>
              <a:rPr lang="zh-CN" altLang="en-US" dirty="0"/>
              <a:t> </a:t>
            </a:r>
            <a:r>
              <a:rPr lang="en-US" altLang="zh-CN" dirty="0"/>
              <a:t>0.39.2</a:t>
            </a:r>
            <a:r>
              <a:rPr lang="zh-CN" altLang="en-US" dirty="0"/>
              <a:t>，</a:t>
            </a:r>
            <a:r>
              <a:rPr lang="en-US" altLang="zh-CN" dirty="0" err="1"/>
              <a:t>qiskit-aer</a:t>
            </a:r>
            <a:r>
              <a:rPr lang="zh-CN" altLang="en-US" dirty="0"/>
              <a:t> </a:t>
            </a:r>
            <a:r>
              <a:rPr lang="en-US" altLang="zh-CN" dirty="0"/>
              <a:t>0.11.1</a:t>
            </a:r>
            <a:r>
              <a:rPr lang="zh-CN" altLang="en-US" dirty="0"/>
              <a:t>，</a:t>
            </a:r>
            <a:r>
              <a:rPr lang="en-US" altLang="zh-CN" dirty="0" err="1"/>
              <a:t>cuQuantum</a:t>
            </a:r>
            <a:r>
              <a:rPr lang="en-US" altLang="zh-CN" dirty="0"/>
              <a:t> 11.4</a:t>
            </a:r>
          </a:p>
          <a:p>
            <a:pPr>
              <a:lnSpc>
                <a:spcPct val="150000"/>
              </a:lnSpc>
            </a:pPr>
            <a:r>
              <a:rPr lang="en-CN" dirty="0"/>
              <a:t>Quantum Computing</a:t>
            </a:r>
            <a:r>
              <a:rPr lang="zh-CN" altLang="en-US" dirty="0"/>
              <a:t> 共享存储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用户数据目录：</a:t>
            </a:r>
            <a:r>
              <a:rPr lang="en-US" altLang="zh-CN" dirty="0"/>
              <a:t>/</a:t>
            </a:r>
            <a:r>
              <a:rPr lang="en-US" altLang="zh-CN" dirty="0" err="1"/>
              <a:t>hpcfs</a:t>
            </a:r>
            <a:r>
              <a:rPr lang="en-US" altLang="zh-CN" dirty="0"/>
              <a:t>/quantum/&lt;username&gt;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应用程序目录：</a:t>
            </a:r>
            <a:r>
              <a:rPr lang="en-US" altLang="zh-CN" dirty="0"/>
              <a:t>/</a:t>
            </a:r>
            <a:r>
              <a:rPr lang="en-US" altLang="zh-CN" dirty="0" err="1"/>
              <a:t>hpcfs</a:t>
            </a:r>
            <a:r>
              <a:rPr lang="en-US" altLang="zh-CN" dirty="0"/>
              <a:t>/quantum/apps &amp; /</a:t>
            </a:r>
            <a:r>
              <a:rPr lang="en-US" altLang="zh-CN" dirty="0" err="1"/>
              <a:t>cvmfs</a:t>
            </a:r>
            <a:r>
              <a:rPr lang="en-US" altLang="zh-CN" dirty="0"/>
              <a:t>/</a:t>
            </a:r>
            <a:r>
              <a:rPr lang="en-US" altLang="zh-CN" dirty="0" err="1"/>
              <a:t>quantum.ihep.ac.cn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登录节点提交计算任务到 </a:t>
            </a:r>
            <a:r>
              <a:rPr lang="en-US" altLang="zh-CN" dirty="0" err="1"/>
              <a:t>Slurm</a:t>
            </a:r>
            <a:r>
              <a:rPr lang="zh-CN" altLang="en-US" dirty="0"/>
              <a:t> </a:t>
            </a:r>
            <a:r>
              <a:rPr lang="en-US" altLang="zh-CN" dirty="0"/>
              <a:t>CPU/</a:t>
            </a:r>
            <a:r>
              <a:rPr lang="en-CN" altLang="zh-CN" dirty="0"/>
              <a:t>GPU</a:t>
            </a:r>
            <a:r>
              <a:rPr lang="zh-CN" altLang="en-CN" dirty="0"/>
              <a:t>集群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Slurm</a:t>
            </a:r>
            <a:r>
              <a:rPr lang="zh-CN" altLang="en-US" dirty="0"/>
              <a:t> </a:t>
            </a:r>
            <a:r>
              <a:rPr lang="en-US" altLang="zh-CN" dirty="0"/>
              <a:t>job</a:t>
            </a:r>
            <a:r>
              <a:rPr lang="zh-CN" altLang="en-US" dirty="0"/>
              <a:t> 模板：</a:t>
            </a:r>
            <a:r>
              <a:rPr lang="en-US" altLang="zh-CN" dirty="0"/>
              <a:t> /</a:t>
            </a:r>
            <a:r>
              <a:rPr lang="en-US" altLang="zh-CN" dirty="0" err="1"/>
              <a:t>hpcfs</a:t>
            </a:r>
            <a:r>
              <a:rPr lang="en-US" altLang="zh-CN" dirty="0"/>
              <a:t>/quantum/</a:t>
            </a:r>
            <a:r>
              <a:rPr lang="en-US" altLang="zh-CN" dirty="0" err="1"/>
              <a:t>biyj</a:t>
            </a:r>
            <a:r>
              <a:rPr lang="en-US" altLang="zh-CN" dirty="0"/>
              <a:t>/</a:t>
            </a:r>
            <a:r>
              <a:rPr lang="en-US" altLang="zh-CN" dirty="0" err="1"/>
              <a:t>slurm</a:t>
            </a:r>
            <a:r>
              <a:rPr lang="en-US" altLang="zh-CN" dirty="0"/>
              <a:t>/08/8nodes.sh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1108A-2700-D56E-96A2-2DB97EA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99967-3C0C-C39A-579F-49B5ABA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高能所集群量子计算环境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05868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3E90-D95D-347B-40BE-CE7AA2BB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50" y="614149"/>
            <a:ext cx="11541456" cy="601931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dirty="0"/>
              <a:t>平台使用文档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hlinkClick r:id="rId2"/>
              </a:rPr>
              <a:t>https://qc.ihep.ac.cn/docs/zh/</a:t>
            </a:r>
            <a:endParaRPr lang="en-US" dirty="0"/>
          </a:p>
          <a:p>
            <a:pPr>
              <a:lnSpc>
                <a:spcPct val="125000"/>
              </a:lnSpc>
            </a:pPr>
            <a:r>
              <a:rPr lang="zh-CN" altLang="en-US" dirty="0"/>
              <a:t>邮件列表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hlinkClick r:id="rId3"/>
              </a:rPr>
              <a:t>http://maillist.ihep.ac.cn/mailman/listinfo/quantum-computing</a:t>
            </a:r>
            <a:endParaRPr lang="en-US" altLang="zh-CN" sz="2000" dirty="0"/>
          </a:p>
          <a:p>
            <a:pPr>
              <a:lnSpc>
                <a:spcPct val="125000"/>
              </a:lnSpc>
            </a:pPr>
            <a:r>
              <a:rPr lang="en-US" altLang="zh-CN" dirty="0" err="1"/>
              <a:t>Mattermost</a:t>
            </a:r>
            <a:r>
              <a:rPr lang="en-US" altLang="zh-CN" dirty="0"/>
              <a:t> </a:t>
            </a:r>
            <a:r>
              <a:rPr lang="zh-CN" altLang="en-US" dirty="0"/>
              <a:t>群组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US" altLang="zh-CN" dirty="0">
                <a:hlinkClick r:id="rId4"/>
              </a:rPr>
              <a:t>https://mattermost.ihep.ac.cn/ihep/channels/quantum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量子门户网站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US" altLang="zh-CN" dirty="0">
                <a:hlinkClick r:id="rId5"/>
              </a:rPr>
              <a:t>https://quantum.ihep.ac.cn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值班电话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US" altLang="zh-CN" dirty="0"/>
              <a:t>(+86)</a:t>
            </a:r>
            <a:r>
              <a:rPr lang="zh-CN" altLang="en-US" dirty="0"/>
              <a:t> </a:t>
            </a:r>
            <a:r>
              <a:rPr lang="en-US" altLang="zh-CN" dirty="0"/>
              <a:t>010-88236855</a:t>
            </a:r>
          </a:p>
          <a:p>
            <a:pPr>
              <a:lnSpc>
                <a:spcPct val="125000"/>
              </a:lnSpc>
            </a:pPr>
            <a:r>
              <a:rPr lang="zh-CN" altLang="en-US" dirty="0"/>
              <a:t>帮助邮件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US" altLang="zh-CN" dirty="0">
                <a:hlinkClick r:id="rId6"/>
              </a:rPr>
              <a:t>quantum@ihep.ac.cn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–</a:t>
            </a:r>
            <a:r>
              <a:rPr lang="zh-CN" altLang="en-US" dirty="0"/>
              <a:t> 交流与反馈</a:t>
            </a:r>
            <a:endParaRPr lang="en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0BF0DE-3D99-4118-AC6B-801AB23205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3893"/>
          <a:stretch/>
        </p:blipFill>
        <p:spPr>
          <a:xfrm>
            <a:off x="7994676" y="614149"/>
            <a:ext cx="4152900" cy="25339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18611-DF4C-419C-A7C4-42921EFC99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877"/>
          <a:stretch/>
        </p:blipFill>
        <p:spPr>
          <a:xfrm>
            <a:off x="7994676" y="4186887"/>
            <a:ext cx="4152900" cy="23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3E90-D95D-347B-40BE-CE7AA2BB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64" y="641446"/>
            <a:ext cx="11181804" cy="591674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交互式环境计算资源扩容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提升 </a:t>
            </a:r>
            <a:r>
              <a:rPr lang="en-US" altLang="zh-CN" dirty="0" err="1"/>
              <a:t>Jupyter</a:t>
            </a:r>
            <a:r>
              <a:rPr lang="zh-CN" altLang="en-US" dirty="0"/>
              <a:t> 环境 </a:t>
            </a:r>
            <a:r>
              <a:rPr lang="en-US" altLang="zh-CN" dirty="0"/>
              <a:t>RAM</a:t>
            </a:r>
            <a:r>
              <a:rPr lang="zh-CN" altLang="en-US" dirty="0"/>
              <a:t> 容量和 </a:t>
            </a:r>
            <a:r>
              <a:rPr lang="en-US" altLang="zh-CN" dirty="0"/>
              <a:t>GPU</a:t>
            </a:r>
            <a:r>
              <a:rPr lang="zh-CN" altLang="en-US" dirty="0"/>
              <a:t> 卡数量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 err="1"/>
              <a:t>Jupyter</a:t>
            </a:r>
            <a:r>
              <a:rPr lang="zh-CN" altLang="en-US" dirty="0"/>
              <a:t> 开发环境优化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支持更多种类的量子模拟器，如 </a:t>
            </a:r>
            <a:r>
              <a:rPr lang="en-US" altLang="zh-CN" dirty="0" err="1"/>
              <a:t>QPanda</a:t>
            </a:r>
            <a:r>
              <a:rPr lang="zh-CN" altLang="en-US" dirty="0"/>
              <a:t>等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Composer</a:t>
            </a:r>
            <a:r>
              <a:rPr lang="zh-CN" altLang="en-US" dirty="0"/>
              <a:t> 开发环境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支持更多种类的量子门，更宽松的</a:t>
            </a:r>
            <a:r>
              <a:rPr lang="zh-CN" altLang="en-CN" dirty="0"/>
              <a:t>拖拽</a:t>
            </a:r>
            <a:r>
              <a:rPr lang="zh-CN" altLang="en-US" dirty="0"/>
              <a:t>界面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升级到 </a:t>
            </a:r>
            <a:r>
              <a:rPr lang="en-US" altLang="zh-CN" dirty="0"/>
              <a:t>QASM</a:t>
            </a:r>
            <a:r>
              <a:rPr lang="zh-CN" altLang="en-US" dirty="0"/>
              <a:t> </a:t>
            </a:r>
            <a:r>
              <a:rPr lang="en-US" altLang="zh-CN" dirty="0"/>
              <a:t>3.0</a:t>
            </a:r>
            <a:r>
              <a:rPr lang="zh-CN" altLang="en-US" dirty="0"/>
              <a:t>，支持 </a:t>
            </a:r>
            <a:r>
              <a:rPr lang="en-US" altLang="zh-CN" dirty="0"/>
              <a:t>QASM</a:t>
            </a:r>
            <a:r>
              <a:rPr lang="zh-CN" altLang="en-US" dirty="0"/>
              <a:t> 代码导入</a:t>
            </a:r>
            <a:r>
              <a:rPr lang="en-US" altLang="zh-CN" dirty="0"/>
              <a:t>/</a:t>
            </a:r>
            <a:r>
              <a:rPr lang="zh-CN" altLang="en-US" dirty="0"/>
              <a:t>导出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dirty="0"/>
              <a:t>整合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或 </a:t>
            </a:r>
            <a:r>
              <a:rPr lang="en-US" altLang="zh-CN" dirty="0"/>
              <a:t>Coder</a:t>
            </a:r>
          </a:p>
          <a:p>
            <a:pPr lvl="1">
              <a:lnSpc>
                <a:spcPct val="130000"/>
              </a:lnSpc>
            </a:pPr>
            <a:r>
              <a:rPr lang="zh-CN" altLang="en-US" dirty="0"/>
              <a:t>在线的编辑调试环境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dirty="0"/>
              <a:t>加入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Restful</a:t>
            </a:r>
            <a:r>
              <a:rPr lang="zh-CN" altLang="en-US" dirty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 功能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通过 </a:t>
            </a:r>
            <a:r>
              <a:rPr lang="en-US" altLang="zh-CN" dirty="0"/>
              <a:t>Restful</a:t>
            </a:r>
            <a:r>
              <a:rPr lang="zh-CN" altLang="en-US" dirty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 提交模拟任务到云平台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云平台规划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44277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CC432-1B67-D877-AD8B-AF0A48F9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573444"/>
            <a:ext cx="10988298" cy="605208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dirty="0"/>
              <a:t>完善示例量子算法代码库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提供丰富的示例代码，</a:t>
            </a:r>
            <a:r>
              <a:rPr lang="zh-CN" altLang="en-CN" dirty="0"/>
              <a:t>辅助</a:t>
            </a:r>
            <a:r>
              <a:rPr lang="zh-CN" altLang="en-US" dirty="0"/>
              <a:t>用户进行开发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量子算法与量子硬件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集成高能物理中常用的量子算法和计算模型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集成量子计算机硬件，实现模拟器和量子计算机的结合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合作量子计算应用探索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量子机器学习，量子场论模拟 </a:t>
            </a:r>
            <a:r>
              <a:rPr lang="en-US" altLang="zh-CN" dirty="0"/>
              <a:t>……</a:t>
            </a:r>
          </a:p>
          <a:p>
            <a:pPr lvl="1">
              <a:lnSpc>
                <a:spcPct val="140000"/>
              </a:lnSpc>
            </a:pPr>
            <a:r>
              <a:rPr lang="zh-CN" altLang="en-CN" dirty="0"/>
              <a:t>辅助</a:t>
            </a:r>
            <a:r>
              <a:rPr lang="zh-CN" altLang="en-US" dirty="0"/>
              <a:t>用户进行量子模拟计算，提高模拟速度和效率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设计更良好的网站界面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量子计算培训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定期的 </a:t>
            </a:r>
            <a:r>
              <a:rPr lang="en-US" altLang="zh-CN" dirty="0"/>
              <a:t>workshop</a:t>
            </a:r>
            <a:r>
              <a:rPr lang="zh-CN" altLang="en-US" dirty="0"/>
              <a:t>，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r>
              <a:rPr lang="zh-CN" altLang="en-US" dirty="0"/>
              <a:t> 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D9EE9-D0BE-6134-6430-51454CAF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7570E-BB75-0CCD-5597-7339FC0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云平台规划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8650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86E886-D4EF-4A8C-9B49-43093BDA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43" y="707521"/>
            <a:ext cx="11535507" cy="5860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量子模拟器可以帮助量子计算机和量子算法研究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需要大量计算资源和配套的量子开发环境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面向高能物理研究的量子计算开发与验证云平台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提供高效的模拟计算环境、友好的开发界面和编程框架等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辅助研究人员开展量子算法及应用研究</a:t>
            </a:r>
            <a:r>
              <a:rPr lang="zh-CN" altLang="en-US" dirty="0"/>
              <a:t>，提供</a:t>
            </a:r>
            <a:r>
              <a:rPr lang="zh-CN" altLang="en-US" sz="2400" dirty="0"/>
              <a:t>技术支撑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dirty="0"/>
              <a:t>持续优化量子计算云平台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优化网站界面，完善使用体验，提供更多功能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加强与各单位在不同方向的研究与合作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模拟算法、量子算法、开发框架、物理硬件等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5AF06D-402F-4A70-9349-90998BC6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总结与展望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FAA5A-CEE7-076A-B372-3BF2F87B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A1C028-889C-4BBA-BBA4-23BBD8FC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0408A49-3E68-4DD6-8036-843261AE9FE2}"/>
              </a:ext>
            </a:extLst>
          </p:cNvPr>
          <p:cNvSpPr/>
          <p:nvPr/>
        </p:nvSpPr>
        <p:spPr>
          <a:xfrm>
            <a:off x="4266540" y="1222393"/>
            <a:ext cx="3731173" cy="1231288"/>
          </a:xfrm>
          <a:prstGeom prst="roundRect">
            <a:avLst>
              <a:gd name="adj" fmla="val 40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8000" dirty="0"/>
              <a:t>谢谢</a:t>
            </a:r>
            <a:r>
              <a:rPr lang="en-US" altLang="zh-CN" sz="8000" dirty="0"/>
              <a:t>!</a:t>
            </a:r>
            <a:endParaRPr lang="zh-CN" altLang="en-US" sz="8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A635A-905A-8078-5889-E4A138C5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B49D7B7-FC56-494E-A98D-EBAAF5EE1ADA}"/>
              </a:ext>
            </a:extLst>
          </p:cNvPr>
          <p:cNvSpPr/>
          <p:nvPr/>
        </p:nvSpPr>
        <p:spPr>
          <a:xfrm>
            <a:off x="3886766" y="5561576"/>
            <a:ext cx="4490720" cy="624840"/>
          </a:xfrm>
          <a:prstGeom prst="roundRect">
            <a:avLst>
              <a:gd name="adj" fmla="val 6098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欢迎加入高能所计算中心量子计算小组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C4EB91-856F-4DCC-81D1-DE7AD426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05" y="2667229"/>
            <a:ext cx="3936188" cy="26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559DC1-0160-4CC3-9330-36C02CAB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930" y="970160"/>
            <a:ext cx="10616438" cy="527400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dirty="0"/>
              <a:t>平台介绍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zh-CN" altLang="en-US" dirty="0"/>
              <a:t>平台使用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zh-CN" altLang="en-US" dirty="0"/>
              <a:t>未来规划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zh-CN" altLang="en-US" dirty="0"/>
              <a:t>总结展望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61F077A-5EF4-45F9-97B4-8385B6B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D67F9F3-C506-4DF5-B22F-FB998EE3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92022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5A01E-B252-3FF0-7DC5-93D4E235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1" y="633480"/>
            <a:ext cx="11598088" cy="5924071"/>
          </a:xfrm>
        </p:spPr>
        <p:txBody>
          <a:bodyPr/>
          <a:lstStyle/>
          <a:p>
            <a:r>
              <a:rPr lang="zh-CN" altLang="en-US" dirty="0"/>
              <a:t>量子计算机相比电子计算有巨大的并行加速优势</a:t>
            </a:r>
            <a:endParaRPr lang="en-US" altLang="zh-CN" dirty="0"/>
          </a:p>
          <a:p>
            <a:pPr lvl="1"/>
            <a:r>
              <a:rPr lang="zh-CN" altLang="en-US" dirty="0"/>
              <a:t>但目前处于</a:t>
            </a:r>
            <a:r>
              <a:rPr lang="zh-CN" altLang="en-US" sz="2800" dirty="0"/>
              <a:t> </a:t>
            </a:r>
            <a:r>
              <a:rPr lang="en-US" altLang="zh-CN" dirty="0"/>
              <a:t>NISQ</a:t>
            </a:r>
            <a:r>
              <a:rPr lang="zh-CN" altLang="en-US" dirty="0"/>
              <a:t> 时期，离容错量子计算还很遥远</a:t>
            </a:r>
            <a:endParaRPr lang="en-US" altLang="zh-CN" dirty="0"/>
          </a:p>
          <a:p>
            <a:pPr lvl="1"/>
            <a:r>
              <a:rPr lang="zh-CN" altLang="en-US" dirty="0"/>
              <a:t>量子计算机技术和资源难以满足量子算法开发的实际需求</a:t>
            </a:r>
            <a:endParaRPr lang="en-US" altLang="zh-CN" dirty="0"/>
          </a:p>
          <a:p>
            <a:r>
              <a:rPr lang="zh-CN" altLang="en-US" dirty="0"/>
              <a:t>可以在</a:t>
            </a:r>
            <a:r>
              <a:rPr lang="zh-CN" altLang="en-US" sz="2800" dirty="0"/>
              <a:t>经典计算机数值模拟量子计算过程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量子模拟器</a:t>
            </a:r>
            <a:endParaRPr lang="en-US" altLang="zh-CN" dirty="0"/>
          </a:p>
          <a:p>
            <a:pPr lvl="1"/>
            <a:r>
              <a:rPr lang="zh-CN" altLang="en-US" dirty="0"/>
              <a:t>可以帮助量子计算机和量子算法研究</a:t>
            </a:r>
            <a:endParaRPr lang="en-US" altLang="zh-CN" dirty="0"/>
          </a:p>
          <a:p>
            <a:pPr lvl="1"/>
            <a:r>
              <a:rPr lang="zh-CN" altLang="en-US" dirty="0"/>
              <a:t>需要大量计算资源，和配套的量子开发环境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量子模拟器的优势</a:t>
            </a:r>
            <a:r>
              <a:rPr lang="en-US" altLang="zh-CN" dirty="0"/>
              <a:t>/</a:t>
            </a:r>
            <a:r>
              <a:rPr lang="zh-CN" altLang="en-US" dirty="0"/>
              <a:t>劣势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能够实现完善量子比特</a:t>
            </a:r>
            <a:r>
              <a:rPr lang="en-US" altLang="zh-CN" dirty="0"/>
              <a:t>(</a:t>
            </a:r>
            <a:r>
              <a:rPr lang="zh-CN" altLang="en-US" dirty="0"/>
              <a:t>没有噪声和错误</a:t>
            </a:r>
            <a:r>
              <a:rPr lang="en-US" altLang="zh-CN" dirty="0"/>
              <a:t>)</a:t>
            </a:r>
            <a:r>
              <a:rPr lang="zh-CN" altLang="en-US" dirty="0"/>
              <a:t>，结果稳定可靠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可完整模拟的量子比特</a:t>
            </a:r>
            <a:r>
              <a:rPr lang="en-US" altLang="zh-CN" dirty="0"/>
              <a:t>(~50)</a:t>
            </a:r>
            <a:r>
              <a:rPr lang="zh-CN" altLang="en-US" dirty="0"/>
              <a:t>和量子电路深度有限</a:t>
            </a:r>
            <a:endParaRPr lang="en-US" altLang="zh-CN" dirty="0"/>
          </a:p>
          <a:p>
            <a:pPr lvl="1"/>
            <a:r>
              <a:rPr lang="zh-CN" altLang="en-US" sz="2400" dirty="0"/>
              <a:t>量子模拟器无法真正取代量子计算机</a:t>
            </a:r>
            <a:endParaRPr lang="en-US" altLang="zh-CN" sz="2400" dirty="0"/>
          </a:p>
          <a:p>
            <a:pPr>
              <a:lnSpc>
                <a:spcPct val="118000"/>
              </a:lnSpc>
            </a:pPr>
            <a:r>
              <a:rPr lang="zh-CN" altLang="en-US" dirty="0"/>
              <a:t>量子程序开发相比经典程序开发有一定门槛</a:t>
            </a:r>
            <a:endParaRPr lang="en-US" altLang="zh-CN" dirty="0"/>
          </a:p>
          <a:p>
            <a:pPr lvl="1">
              <a:lnSpc>
                <a:spcPct val="118000"/>
              </a:lnSpc>
            </a:pPr>
            <a:r>
              <a:rPr lang="zh-CN" altLang="en-US" dirty="0"/>
              <a:t>友好、高效的开发平台能帮助开发者快速进行量子算法的开发与验证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02060-4E44-771A-5AA2-65FE0FAE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9DD8D1-72EE-2F70-2B1A-C125F949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量子计算与数值模拟</a:t>
            </a:r>
          </a:p>
        </p:txBody>
      </p:sp>
    </p:spTree>
    <p:extLst>
      <p:ext uri="{BB962C8B-B14F-4D97-AF65-F5344CB8AC3E}">
        <p14:creationId xmlns:p14="http://schemas.microsoft.com/office/powerpoint/2010/main" val="398515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3A222-1997-D7C1-3097-0FA1882D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32" y="603256"/>
            <a:ext cx="11382735" cy="5962644"/>
          </a:xfrm>
        </p:spPr>
        <p:txBody>
          <a:bodyPr/>
          <a:lstStyle/>
          <a:p>
            <a:r>
              <a:rPr lang="en-CN" sz="2400" dirty="0"/>
              <a:t>面向高能物理分析的量子计算开发与验证平台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聚焦于高性能、</a:t>
            </a:r>
            <a:r>
              <a:rPr lang="zh-CN" altLang="en-US" sz="2400" dirty="0">
                <a:solidFill>
                  <a:srgbClr val="C00000"/>
                </a:solidFill>
              </a:rPr>
              <a:t>交互式、可视化</a:t>
            </a:r>
            <a:r>
              <a:rPr lang="zh-CN" altLang="en-US" sz="2400" dirty="0"/>
              <a:t>的开发环境和高能物理</a:t>
            </a:r>
            <a:r>
              <a:rPr lang="zh-CN" altLang="en-US" sz="2400" dirty="0">
                <a:solidFill>
                  <a:srgbClr val="C00000"/>
                </a:solidFill>
              </a:rPr>
              <a:t>量子算法框架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</a:rPr>
              <a:t>无缝对接</a:t>
            </a:r>
            <a:r>
              <a:rPr lang="zh-CN" altLang="en-US" sz="2000" dirty="0"/>
              <a:t>现有异构计算集群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研究、移植、优化量子模拟器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集成常用的、成熟的高能物理量子算法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致力于培养高能物理</a:t>
            </a:r>
            <a:r>
              <a:rPr lang="zh-CN" altLang="en-US" sz="2400" dirty="0">
                <a:solidFill>
                  <a:srgbClr val="C00000"/>
                </a:solidFill>
              </a:rPr>
              <a:t>量子计算生态，类似于</a:t>
            </a:r>
            <a:r>
              <a:rPr lang="en-US" altLang="zh-CN" sz="2400" dirty="0" err="1">
                <a:solidFill>
                  <a:srgbClr val="C00000"/>
                </a:solidFill>
              </a:rPr>
              <a:t>Qiskit</a:t>
            </a:r>
            <a:r>
              <a:rPr lang="zh-CN" altLang="en-US" sz="2400" dirty="0">
                <a:solidFill>
                  <a:srgbClr val="C00000"/>
                </a:solidFill>
              </a:rPr>
              <a:t>的</a:t>
            </a:r>
            <a:r>
              <a:rPr lang="en-US" altLang="zh-CN" sz="2400" dirty="0">
                <a:solidFill>
                  <a:srgbClr val="C00000"/>
                </a:solidFill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Finance</a:t>
            </a:r>
            <a:endParaRPr lang="en-US" altLang="zh-CN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1108A-2700-D56E-96A2-2DB97EA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99967-3C0C-C39A-579F-49B5ABA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QuIHEP 云平台</a:t>
            </a:r>
            <a:r>
              <a:rPr lang="zh-CN" altLang="en-US" dirty="0"/>
              <a:t>简介</a:t>
            </a:r>
            <a:endParaRPr lang="en-CN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7CF0454-0843-F258-1BAA-13E5642F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1288" y="3519567"/>
            <a:ext cx="5944711" cy="31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B7367C04-14DF-9A3A-7EAF-2CB81CA6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66" y="3573932"/>
            <a:ext cx="4152901" cy="31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3A222-1997-D7C1-3097-0FA1882D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635000"/>
            <a:ext cx="11626850" cy="59245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CN" dirty="0"/>
              <a:t>已有很多量子计算开发平台</a:t>
            </a:r>
          </a:p>
          <a:p>
            <a:pPr lvl="1">
              <a:lnSpc>
                <a:spcPct val="125000"/>
              </a:lnSpc>
            </a:pPr>
            <a:r>
              <a:rPr lang="en-CN" dirty="0"/>
              <a:t>Quafu</a:t>
            </a:r>
            <a:r>
              <a:rPr lang="zh-CN" altLang="en-US" dirty="0"/>
              <a:t>，</a:t>
            </a:r>
            <a:r>
              <a:rPr lang="en-US" altLang="zh-CN" dirty="0"/>
              <a:t>IBM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，本源量子，</a:t>
            </a:r>
            <a:r>
              <a:rPr lang="en-US" altLang="zh-CN" sz="2400" dirty="0"/>
              <a:t>Google</a:t>
            </a:r>
            <a:r>
              <a:rPr lang="zh-CN" altLang="en-US" sz="2400" dirty="0"/>
              <a:t> </a:t>
            </a:r>
            <a:r>
              <a:rPr lang="en-US" altLang="zh-CN" sz="2400" dirty="0">
                <a:hlinkClick r:id="rId3"/>
              </a:rPr>
              <a:t>Quantum</a:t>
            </a:r>
            <a:r>
              <a:rPr lang="zh-CN" altLang="en-US" sz="2400" dirty="0">
                <a:hlinkClick r:id="rId3"/>
              </a:rPr>
              <a:t> </a:t>
            </a:r>
            <a:r>
              <a:rPr lang="en-US" altLang="zh-CN" sz="2400" dirty="0">
                <a:hlinkClick r:id="rId3"/>
              </a:rPr>
              <a:t>AI</a:t>
            </a:r>
            <a:r>
              <a:rPr lang="zh-CN" altLang="en-US" sz="2400" dirty="0"/>
              <a:t>，百度 </a:t>
            </a:r>
            <a:r>
              <a:rPr lang="zh-CN" altLang="en-US" sz="2400" dirty="0">
                <a:hlinkClick r:id="rId4"/>
              </a:rPr>
              <a:t>量易伏</a:t>
            </a:r>
            <a:r>
              <a:rPr lang="zh-CN" altLang="en-US" sz="2400" dirty="0"/>
              <a:t> </a:t>
            </a:r>
            <a:r>
              <a:rPr lang="en-US" altLang="zh-CN" sz="2400" dirty="0"/>
              <a:t>……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dirty="0"/>
              <a:t>大多是通用型平台，没有专门面向高能物理的量子平台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dirty="0"/>
              <a:t>用于量子模拟的计算资源有限，可模拟的量子线路</a:t>
            </a:r>
            <a:r>
              <a:rPr lang="zh-CN" altLang="en-CN" dirty="0"/>
              <a:t>规模</a:t>
            </a:r>
            <a:r>
              <a:rPr lang="zh-CN" altLang="en-US" dirty="0"/>
              <a:t>小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sz="2800" dirty="0"/>
              <a:t>量子计算是高能所新兴前沿方向和未来科学技术之一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高能所有 </a:t>
            </a:r>
            <a:r>
              <a:rPr lang="en-US" altLang="zh-CN" dirty="0"/>
              <a:t>CPU/GPU</a:t>
            </a:r>
            <a:r>
              <a:rPr lang="zh-CN" altLang="en-US" dirty="0"/>
              <a:t> 计算资源和模拟计算需求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dirty="0"/>
              <a:t>计算中心集群可以模拟 ～</a:t>
            </a:r>
            <a:r>
              <a:rPr lang="en-US" altLang="zh-CN" dirty="0"/>
              <a:t>40</a:t>
            </a:r>
            <a:r>
              <a:rPr lang="zh-CN" altLang="en-US" dirty="0"/>
              <a:t> 左右的量子比特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dirty="0"/>
              <a:t>量子计算可与经典高能物理数据分析流结合起来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sz="2800" dirty="0"/>
              <a:t>为物理学家提供友好、高效的量子算法开发和验证环境</a:t>
            </a:r>
            <a:endParaRPr lang="en-US" altLang="zh-CN" sz="2800" dirty="0"/>
          </a:p>
          <a:p>
            <a:pPr lvl="1">
              <a:lnSpc>
                <a:spcPct val="125000"/>
              </a:lnSpc>
            </a:pPr>
            <a:r>
              <a:rPr lang="zh-CN" altLang="en-US" sz="2400" dirty="0"/>
              <a:t>能够充分使用计算中心现有计算资源 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sz="2400" dirty="0"/>
              <a:t>辅助开展量子算法及应用研究</a:t>
            </a:r>
            <a:r>
              <a:rPr lang="zh-CN" altLang="en-US" dirty="0"/>
              <a:t>，</a:t>
            </a:r>
            <a:r>
              <a:rPr lang="zh-CN" altLang="en-US" sz="2400" dirty="0"/>
              <a:t>帮助完成技术储备</a:t>
            </a:r>
            <a:endParaRPr lang="en-US" altLang="zh-CN" sz="2400" dirty="0"/>
          </a:p>
          <a:p>
            <a:pPr lvl="1">
              <a:lnSpc>
                <a:spcPct val="125000"/>
              </a:lnSpc>
            </a:pPr>
            <a:r>
              <a:rPr lang="zh-CN" altLang="en-US" sz="2400" dirty="0"/>
              <a:t>帮助各实验在先进计算技术上保持与国际同步</a:t>
            </a:r>
            <a:endParaRPr lang="en-US" altLang="zh-CN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1108A-2700-D56E-96A2-2DB97EA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99967-3C0C-C39A-579F-49B5ABA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为什么要还要做云平台 </a:t>
            </a:r>
            <a:r>
              <a:rPr lang="zh-CN" altLang="en-US" dirty="0"/>
              <a:t>？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3644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3E90-D95D-347B-40BE-CE7AA2BB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573444"/>
            <a:ext cx="11520667" cy="6008663"/>
          </a:xfrm>
        </p:spPr>
        <p:txBody>
          <a:bodyPr/>
          <a:lstStyle/>
          <a:p>
            <a:pPr>
              <a:lnSpc>
                <a:spcPct val="145000"/>
              </a:lnSpc>
            </a:pPr>
            <a:r>
              <a:rPr lang="en-CN" dirty="0"/>
              <a:t>与高能所计算集群环境紧密结合</a:t>
            </a:r>
          </a:p>
          <a:p>
            <a:pPr lvl="1">
              <a:lnSpc>
                <a:spcPct val="145000"/>
              </a:lnSpc>
            </a:pPr>
            <a:r>
              <a:rPr lang="en-CN" dirty="0"/>
              <a:t>统一认证系统</a:t>
            </a:r>
            <a:r>
              <a:rPr lang="zh-CN" altLang="en-US" dirty="0"/>
              <a:t>，</a:t>
            </a:r>
            <a:r>
              <a:rPr lang="en-US" altLang="zh-CN" dirty="0"/>
              <a:t>AFS</a:t>
            </a:r>
            <a:r>
              <a:rPr lang="zh-CN" altLang="en-US" dirty="0"/>
              <a:t>计算账号系统，高性能存储系统等</a:t>
            </a:r>
            <a:endParaRPr lang="en-US" altLang="zh-CN" dirty="0"/>
          </a:p>
          <a:p>
            <a:pPr>
              <a:lnSpc>
                <a:spcPct val="145000"/>
              </a:lnSpc>
            </a:pPr>
            <a:r>
              <a:rPr lang="zh-CN" altLang="en-US" dirty="0"/>
              <a:t>注重于量子算法的经典数值模拟</a:t>
            </a:r>
            <a:endParaRPr lang="en-US" altLang="zh-CN" dirty="0"/>
          </a:p>
          <a:p>
            <a:pPr lvl="1">
              <a:lnSpc>
                <a:spcPct val="145000"/>
              </a:lnSpc>
            </a:pPr>
            <a:r>
              <a:rPr lang="zh-CN" altLang="en-US" dirty="0"/>
              <a:t>优化量子模拟器的计算效率</a:t>
            </a:r>
            <a:endParaRPr lang="en-US" altLang="zh-CN" dirty="0"/>
          </a:p>
          <a:p>
            <a:pPr lvl="2">
              <a:lnSpc>
                <a:spcPct val="145000"/>
              </a:lnSpc>
            </a:pPr>
            <a:r>
              <a:rPr lang="zh-CN" altLang="en-US" dirty="0"/>
              <a:t>量子模拟算法，运行计算环境等</a:t>
            </a:r>
            <a:endParaRPr lang="en-US" altLang="zh-CN" dirty="0"/>
          </a:p>
          <a:p>
            <a:pPr lvl="1">
              <a:lnSpc>
                <a:spcPct val="145000"/>
              </a:lnSpc>
            </a:pPr>
            <a:r>
              <a:rPr lang="zh-CN" altLang="en-US" dirty="0"/>
              <a:t>拓展量子模拟器的运行平台</a:t>
            </a:r>
            <a:endParaRPr lang="en-US" altLang="zh-CN" dirty="0"/>
          </a:p>
          <a:p>
            <a:pPr lvl="2">
              <a:lnSpc>
                <a:spcPct val="145000"/>
              </a:lnSpc>
            </a:pPr>
            <a:r>
              <a:rPr lang="zh-CN" altLang="en-US" dirty="0"/>
              <a:t> </a:t>
            </a:r>
            <a:r>
              <a:rPr lang="en-US" altLang="zh-CN" dirty="0"/>
              <a:t>ARM</a:t>
            </a:r>
            <a:r>
              <a:rPr lang="zh-CN" altLang="en-US" dirty="0"/>
              <a:t>，</a:t>
            </a:r>
            <a:r>
              <a:rPr lang="en-US" altLang="zh-CN" dirty="0"/>
              <a:t>GPU</a:t>
            </a:r>
            <a:r>
              <a:rPr lang="zh-CN" altLang="en-US" dirty="0"/>
              <a:t> 或 </a:t>
            </a:r>
            <a:r>
              <a:rPr lang="en-US" altLang="zh-CN" dirty="0"/>
              <a:t>FPGA</a:t>
            </a:r>
            <a:r>
              <a:rPr lang="zh-CN" altLang="en-US" dirty="0"/>
              <a:t> 等</a:t>
            </a:r>
            <a:endParaRPr lang="en-US" altLang="zh-CN" dirty="0"/>
          </a:p>
          <a:p>
            <a:pPr>
              <a:lnSpc>
                <a:spcPct val="145000"/>
              </a:lnSpc>
            </a:pPr>
            <a:r>
              <a:rPr lang="zh-CN" altLang="en-US" dirty="0"/>
              <a:t>能与目前的高能物理分析工作流紧密结合</a:t>
            </a:r>
            <a:endParaRPr lang="en-US" altLang="zh-CN" dirty="0"/>
          </a:p>
          <a:p>
            <a:pPr lvl="1">
              <a:lnSpc>
                <a:spcPct val="145000"/>
              </a:lnSpc>
            </a:pPr>
            <a:r>
              <a:rPr lang="zh-CN" altLang="en-US" dirty="0"/>
              <a:t>量子模拟器或物理量子计算机作为类</a:t>
            </a:r>
            <a:r>
              <a:rPr lang="en-US" altLang="zh-CN" dirty="0"/>
              <a:t>GPU</a:t>
            </a:r>
            <a:r>
              <a:rPr lang="zh-CN" altLang="en-US" dirty="0"/>
              <a:t>加速器</a:t>
            </a:r>
            <a:endParaRPr lang="en-US" altLang="zh-CN" dirty="0"/>
          </a:p>
          <a:p>
            <a:pPr lvl="1">
              <a:lnSpc>
                <a:spcPct val="145000"/>
              </a:lnSpc>
            </a:pPr>
            <a:r>
              <a:rPr lang="zh-CN" altLang="en-US" dirty="0"/>
              <a:t>可以在数据处理任务中加入量子计算模拟的结果</a:t>
            </a:r>
            <a:endParaRPr lang="en-US" altLang="zh-CN" dirty="0"/>
          </a:p>
          <a:p>
            <a:pPr>
              <a:lnSpc>
                <a:spcPct val="145000"/>
              </a:lnSpc>
            </a:pPr>
            <a:r>
              <a:rPr lang="en-CN" dirty="0"/>
              <a:t>对高能所计算集群以外的用户不太友好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QuIHEP</a:t>
            </a:r>
            <a:r>
              <a:rPr lang="zh-CN" altLang="en-US" dirty="0"/>
              <a:t> 云平台特点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5412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3E90-D95D-347B-40BE-CE7AA2BB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99" y="573444"/>
            <a:ext cx="11559801" cy="5999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使用高能所统一认证账号登录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账号</a:t>
            </a:r>
            <a:r>
              <a:rPr lang="zh-CN" altLang="en-US" dirty="0"/>
              <a:t>申请：</a:t>
            </a:r>
            <a:r>
              <a:rPr lang="en-US" altLang="zh-CN" sz="2400" dirty="0">
                <a:hlinkClick r:id="rId2"/>
              </a:rPr>
              <a:t>https://qc.ihep.ac.cn/login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使用高能所</a:t>
            </a:r>
            <a:r>
              <a:rPr lang="en-US" altLang="zh-CN" dirty="0"/>
              <a:t>AFS</a:t>
            </a:r>
            <a:r>
              <a:rPr lang="zh-CN" altLang="en-US" dirty="0"/>
              <a:t>账号访问 </a:t>
            </a:r>
            <a:r>
              <a:rPr lang="en-US" altLang="zh-CN" dirty="0" err="1"/>
              <a:t>Jupyter</a:t>
            </a:r>
            <a:r>
              <a:rPr lang="en-US" altLang="zh-CN" dirty="0"/>
              <a:t> </a:t>
            </a:r>
            <a:r>
              <a:rPr lang="zh-CN" altLang="en-US" dirty="0"/>
              <a:t>环境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申请账号时需要选择加入 </a:t>
            </a:r>
            <a:r>
              <a:rPr lang="en-US" altLang="zh-CN" dirty="0"/>
              <a:t>QC </a:t>
            </a:r>
            <a:r>
              <a:rPr lang="zh-CN" altLang="en-US" dirty="0"/>
              <a:t>组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已有 </a:t>
            </a:r>
            <a:r>
              <a:rPr lang="en-US" altLang="zh-CN" dirty="0"/>
              <a:t>AFS </a:t>
            </a:r>
            <a:r>
              <a:rPr lang="zh-CN" altLang="en-US" dirty="0"/>
              <a:t>账号需申请加入 </a:t>
            </a:r>
            <a:r>
              <a:rPr lang="en-US" altLang="zh-CN" dirty="0"/>
              <a:t>QC </a:t>
            </a:r>
            <a:r>
              <a:rPr lang="zh-CN" altLang="en-US" dirty="0"/>
              <a:t>组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-</a:t>
            </a:r>
            <a:r>
              <a:rPr lang="zh-CN" altLang="en-US" dirty="0"/>
              <a:t> 登录</a:t>
            </a:r>
            <a:endParaRPr lang="en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9B3132-8499-4A47-B636-9D5AFD3AF80C}"/>
              </a:ext>
            </a:extLst>
          </p:cNvPr>
          <p:cNvGrpSpPr/>
          <p:nvPr/>
        </p:nvGrpSpPr>
        <p:grpSpPr>
          <a:xfrm>
            <a:off x="7385538" y="3678287"/>
            <a:ext cx="4707161" cy="2894995"/>
            <a:chOff x="684325" y="3666052"/>
            <a:chExt cx="4217548" cy="289670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061834D-C8CC-4575-9AD3-8DEF42D5D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44"/>
            <a:stretch/>
          </p:blipFill>
          <p:spPr>
            <a:xfrm>
              <a:off x="684325" y="3666052"/>
              <a:ext cx="4217548" cy="289670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66B3882-1FA6-4B97-86A3-8E503900AD59}"/>
                </a:ext>
              </a:extLst>
            </p:cNvPr>
            <p:cNvSpPr/>
            <p:nvPr/>
          </p:nvSpPr>
          <p:spPr>
            <a:xfrm>
              <a:off x="826226" y="5179927"/>
              <a:ext cx="1804681" cy="4390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C3B7AE2-1FA0-42B2-99C0-C7656D38DAD2}"/>
              </a:ext>
            </a:extLst>
          </p:cNvPr>
          <p:cNvGrpSpPr/>
          <p:nvPr/>
        </p:nvGrpSpPr>
        <p:grpSpPr>
          <a:xfrm>
            <a:off x="595675" y="3678288"/>
            <a:ext cx="5387232" cy="2894995"/>
            <a:chOff x="5257924" y="1009603"/>
            <a:chExt cx="6795305" cy="407557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1E4E437-544C-45A3-A9AD-48017C298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30"/>
            <a:stretch/>
          </p:blipFill>
          <p:spPr>
            <a:xfrm>
              <a:off x="5257924" y="1009603"/>
              <a:ext cx="6795305" cy="4075577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A57903A-A808-47F8-8573-02BBC5281036}"/>
                </a:ext>
              </a:extLst>
            </p:cNvPr>
            <p:cNvSpPr/>
            <p:nvPr/>
          </p:nvSpPr>
          <p:spPr>
            <a:xfrm>
              <a:off x="5747389" y="2536870"/>
              <a:ext cx="3843943" cy="16535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A96EEC3-26D4-4F33-9214-37740707FD0F}"/>
                </a:ext>
              </a:extLst>
            </p:cNvPr>
            <p:cNvSpPr/>
            <p:nvPr/>
          </p:nvSpPr>
          <p:spPr>
            <a:xfrm>
              <a:off x="9760431" y="2051164"/>
              <a:ext cx="2212347" cy="2290592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C193F946-43C9-420D-816A-21FBDDB2B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389" y="0"/>
            <a:ext cx="2543218" cy="39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8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3A222-1997-D7C1-3097-0FA1882D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6" y="645994"/>
            <a:ext cx="11414328" cy="587763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zh-CN" altLang="en-US" dirty="0"/>
              <a:t>云平台默认界面</a:t>
            </a:r>
            <a:endParaRPr lang="en-US" altLang="zh-CN" dirty="0"/>
          </a:p>
          <a:p>
            <a:pPr lvl="1">
              <a:lnSpc>
                <a:spcPct val="114000"/>
              </a:lnSpc>
            </a:pPr>
            <a:r>
              <a:rPr lang="zh-CN" altLang="en-US" dirty="0"/>
              <a:t>主要功能界面的入口、监控和公告等</a:t>
            </a:r>
            <a:endParaRPr lang="en-US" altLang="zh-CN" dirty="0"/>
          </a:p>
          <a:p>
            <a:pPr>
              <a:lnSpc>
                <a:spcPct val="114000"/>
              </a:lnSpc>
            </a:pPr>
            <a:r>
              <a:rPr lang="en-US" altLang="zh-CN" dirty="0"/>
              <a:t>Launcher</a:t>
            </a:r>
            <a:r>
              <a:rPr lang="zh-CN" altLang="en-US" dirty="0"/>
              <a:t> 入口区</a:t>
            </a:r>
            <a:endParaRPr lang="en-US" altLang="zh-CN" dirty="0"/>
          </a:p>
          <a:p>
            <a:pPr lvl="1">
              <a:lnSpc>
                <a:spcPct val="114000"/>
              </a:lnSpc>
            </a:pPr>
            <a:r>
              <a:rPr lang="en-US" altLang="zh-CN" dirty="0"/>
              <a:t>Composer</a:t>
            </a:r>
            <a:r>
              <a:rPr lang="zh-CN" altLang="en-US" dirty="0"/>
              <a:t> 和 </a:t>
            </a:r>
            <a:r>
              <a:rPr lang="en-US" altLang="zh-CN" dirty="0" err="1"/>
              <a:t>Jupyter</a:t>
            </a:r>
            <a:endParaRPr lang="en-US" altLang="zh-CN" dirty="0"/>
          </a:p>
          <a:p>
            <a:pPr>
              <a:lnSpc>
                <a:spcPct val="114000"/>
              </a:lnSpc>
            </a:pPr>
            <a:r>
              <a:rPr lang="zh-CN" altLang="en-US" dirty="0"/>
              <a:t>项目区</a:t>
            </a:r>
            <a:endParaRPr lang="en-US" altLang="zh-CN" dirty="0"/>
          </a:p>
          <a:p>
            <a:pPr lvl="1">
              <a:lnSpc>
                <a:spcPct val="114000"/>
              </a:lnSpc>
            </a:pPr>
            <a:r>
              <a:rPr lang="zh-CN" altLang="en-US" dirty="0"/>
              <a:t>展示最近 </a:t>
            </a:r>
            <a:r>
              <a:rPr lang="en-US" altLang="zh-CN" dirty="0"/>
              <a:t>Composer</a:t>
            </a:r>
            <a:r>
              <a:rPr lang="zh-CN" altLang="en-US" dirty="0"/>
              <a:t> 项目</a:t>
            </a:r>
            <a:endParaRPr lang="en-US" altLang="zh-CN" dirty="0"/>
          </a:p>
          <a:p>
            <a:pPr>
              <a:lnSpc>
                <a:spcPct val="114000"/>
              </a:lnSpc>
            </a:pPr>
            <a:r>
              <a:rPr lang="zh-CN" altLang="en-US" dirty="0"/>
              <a:t>作业区</a:t>
            </a:r>
            <a:endParaRPr lang="en-US" altLang="zh-CN" dirty="0"/>
          </a:p>
          <a:p>
            <a:pPr lvl="1">
              <a:lnSpc>
                <a:spcPct val="114000"/>
              </a:lnSpc>
            </a:pPr>
            <a:r>
              <a:rPr lang="zh-CN" altLang="en-US" dirty="0"/>
              <a:t>作业统计区</a:t>
            </a:r>
            <a:endParaRPr lang="en-US" altLang="zh-CN" dirty="0"/>
          </a:p>
          <a:p>
            <a:pPr lvl="1">
              <a:lnSpc>
                <a:spcPct val="114000"/>
              </a:lnSpc>
            </a:pPr>
            <a:r>
              <a:rPr lang="zh-CN" altLang="en-US" dirty="0"/>
              <a:t>最近作业区</a:t>
            </a:r>
            <a:endParaRPr lang="en-US" altLang="zh-CN" dirty="0"/>
          </a:p>
          <a:p>
            <a:pPr>
              <a:lnSpc>
                <a:spcPct val="114000"/>
              </a:lnSpc>
            </a:pPr>
            <a:r>
              <a:rPr lang="zh-CN" altLang="en-US" dirty="0"/>
              <a:t>公告区</a:t>
            </a:r>
            <a:endParaRPr lang="en-US" altLang="zh-CN" dirty="0"/>
          </a:p>
          <a:p>
            <a:pPr lvl="1">
              <a:lnSpc>
                <a:spcPct val="114000"/>
              </a:lnSpc>
            </a:pPr>
            <a:r>
              <a:rPr lang="zh-CN" altLang="en-US" dirty="0"/>
              <a:t>显示系统通知和公告</a:t>
            </a:r>
            <a:endParaRPr lang="en-US" altLang="zh-CN" dirty="0"/>
          </a:p>
          <a:p>
            <a:pPr>
              <a:lnSpc>
                <a:spcPct val="114000"/>
              </a:lnSpc>
            </a:pPr>
            <a:r>
              <a:rPr lang="zh-CN" altLang="en-US" dirty="0"/>
              <a:t>资源监控区</a:t>
            </a:r>
            <a:r>
              <a:rPr lang="en-US" altLang="zh-CN" dirty="0"/>
              <a:t>(</a:t>
            </a:r>
            <a:r>
              <a:rPr lang="zh-CN" altLang="en-US" dirty="0"/>
              <a:t>待添加</a:t>
            </a:r>
            <a:r>
              <a:rPr lang="en-US" altLang="zh-CN" dirty="0"/>
              <a:t>)</a:t>
            </a:r>
          </a:p>
          <a:p>
            <a:pPr lvl="1">
              <a:lnSpc>
                <a:spcPct val="114000"/>
              </a:lnSpc>
            </a:pPr>
            <a:r>
              <a:rPr lang="zh-CN" altLang="en-US" dirty="0"/>
              <a:t>展示计算资源总量和使用量，及个人可用资源量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1108A-2700-D56E-96A2-2DB97EA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99967-3C0C-C39A-579F-49B5ABA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-</a:t>
            </a:r>
            <a:r>
              <a:rPr lang="zh-CN" altLang="en-US" dirty="0"/>
              <a:t> 个人工作台 </a:t>
            </a:r>
            <a:r>
              <a:rPr lang="en-US" altLang="zh-CN" dirty="0"/>
              <a:t>Dashboard</a:t>
            </a:r>
            <a:endParaRPr lang="en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006469-9EE0-4CEC-AE75-70DB9407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55" y="1724167"/>
            <a:ext cx="7554190" cy="42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3E90-D95D-347B-40BE-CE7AA2BB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15" y="595802"/>
            <a:ext cx="11764370" cy="5877635"/>
          </a:xfrm>
        </p:spPr>
        <p:txBody>
          <a:bodyPr/>
          <a:lstStyle/>
          <a:p>
            <a:r>
              <a:rPr lang="en-US" altLang="zh-CN" dirty="0" err="1"/>
              <a:t>Jupyter</a:t>
            </a:r>
            <a:r>
              <a:rPr lang="zh-CN" altLang="en-US" dirty="0"/>
              <a:t> 环境特点</a:t>
            </a:r>
            <a:endParaRPr lang="en-US" altLang="zh-CN" dirty="0"/>
          </a:p>
          <a:p>
            <a:pPr lvl="1"/>
            <a:r>
              <a:rPr lang="zh-CN" altLang="en-US" dirty="0"/>
              <a:t>与统一认证和 </a:t>
            </a:r>
            <a:r>
              <a:rPr lang="en-US" altLang="zh-CN" dirty="0"/>
              <a:t>AFS</a:t>
            </a:r>
            <a:r>
              <a:rPr lang="zh-CN" altLang="en-US" dirty="0"/>
              <a:t> 结合，数据存储在共享存储中</a:t>
            </a:r>
            <a:endParaRPr lang="en-US" altLang="zh-CN" dirty="0"/>
          </a:p>
          <a:p>
            <a:pPr lvl="1"/>
            <a:r>
              <a:rPr lang="zh-CN" altLang="en-US" dirty="0"/>
              <a:t>可按需启用和关闭，闲置一段时间会自动关闭</a:t>
            </a:r>
            <a:endParaRPr lang="en-US" altLang="zh-CN" dirty="0"/>
          </a:p>
          <a:p>
            <a:r>
              <a:rPr lang="zh-CN" altLang="en-US" dirty="0"/>
              <a:t>使用</a:t>
            </a:r>
            <a:endParaRPr lang="en-US" altLang="zh-CN" dirty="0"/>
          </a:p>
          <a:p>
            <a:pPr lvl="1"/>
            <a:r>
              <a:rPr lang="zh-CN" altLang="en-US" dirty="0"/>
              <a:t>点击 </a:t>
            </a:r>
            <a:r>
              <a:rPr lang="en-US" altLang="zh-CN" dirty="0"/>
              <a:t>Dashboard </a:t>
            </a:r>
            <a:r>
              <a:rPr lang="zh-CN" altLang="en-US" dirty="0"/>
              <a:t>中的 </a:t>
            </a:r>
            <a:r>
              <a:rPr lang="en-US" altLang="zh-CN" b="1" dirty="0"/>
              <a:t>Quantum</a:t>
            </a:r>
            <a:r>
              <a:rPr lang="zh-CN" altLang="en-US" b="1" dirty="0"/>
              <a:t> </a:t>
            </a:r>
            <a:r>
              <a:rPr lang="en-US" altLang="zh-CN" b="1" dirty="0"/>
              <a:t>Lab</a:t>
            </a:r>
            <a:r>
              <a:rPr lang="zh-CN" altLang="en-US" b="1" dirty="0"/>
              <a:t> </a:t>
            </a:r>
            <a:r>
              <a:rPr lang="zh-CN" altLang="en-US" dirty="0"/>
              <a:t>按扭</a:t>
            </a:r>
            <a:endParaRPr lang="en-US" altLang="zh-CN" dirty="0"/>
          </a:p>
          <a:p>
            <a:pPr lvl="1"/>
            <a:r>
              <a:rPr lang="zh-CN" altLang="en-US" dirty="0"/>
              <a:t>点击左侧菜单栏中的 </a:t>
            </a:r>
            <a:r>
              <a:rPr lang="en-US" altLang="zh-CN" b="1" dirty="0"/>
              <a:t>Lab</a:t>
            </a:r>
            <a:r>
              <a:rPr lang="zh-CN" altLang="en-US" dirty="0"/>
              <a:t> 按钮</a:t>
            </a:r>
            <a:endParaRPr lang="en-US" altLang="zh-CN" dirty="0"/>
          </a:p>
          <a:p>
            <a:r>
              <a:rPr lang="zh-CN" altLang="en-US" dirty="0"/>
              <a:t>开发环境选择</a:t>
            </a:r>
            <a:endParaRPr lang="en-US" altLang="zh-CN" dirty="0"/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和 </a:t>
            </a:r>
            <a:r>
              <a:rPr lang="en-US" altLang="zh-CN" dirty="0"/>
              <a:t>GPU</a:t>
            </a:r>
            <a:r>
              <a:rPr lang="zh-CN" altLang="en-US" dirty="0"/>
              <a:t> 两种环境，集成了</a:t>
            </a:r>
            <a:r>
              <a:rPr lang="en-US" altLang="zh-CN" dirty="0"/>
              <a:t>Qiskit</a:t>
            </a:r>
            <a:r>
              <a:rPr lang="zh-CN" altLang="en-US" dirty="0"/>
              <a:t>、</a:t>
            </a:r>
            <a:r>
              <a:rPr lang="en-US" altLang="zh-CN" dirty="0"/>
              <a:t>D-Wave</a:t>
            </a:r>
            <a:r>
              <a:rPr lang="zh-CN" altLang="en-US" dirty="0"/>
              <a:t> 等</a:t>
            </a:r>
            <a:endParaRPr lang="en-US" altLang="zh-CN" dirty="0"/>
          </a:p>
          <a:p>
            <a:pPr lvl="1"/>
            <a:r>
              <a:rPr lang="zh-CN" altLang="en-US" dirty="0"/>
              <a:t>后续会集成其他环境如量子计算硬件</a:t>
            </a:r>
            <a:endParaRPr lang="en-US" altLang="zh-CN" dirty="0"/>
          </a:p>
          <a:p>
            <a:r>
              <a:rPr lang="zh-CN" altLang="en-US" dirty="0"/>
              <a:t>选择一种环境，进入 </a:t>
            </a:r>
            <a:r>
              <a:rPr lang="en-US" altLang="zh-CN" dirty="0" err="1"/>
              <a:t>Jupyter</a:t>
            </a:r>
            <a:r>
              <a:rPr lang="zh-CN" altLang="en-US" dirty="0"/>
              <a:t> 环境</a:t>
            </a:r>
            <a:endParaRPr lang="en-US" altLang="zh-CN" dirty="0"/>
          </a:p>
          <a:p>
            <a:pPr lvl="1"/>
            <a:r>
              <a:rPr lang="zh-CN" altLang="en-US" dirty="0"/>
              <a:t>可以创建 </a:t>
            </a:r>
            <a:r>
              <a:rPr lang="en-US" altLang="zh-CN" dirty="0"/>
              <a:t>Notebook</a:t>
            </a:r>
            <a:r>
              <a:rPr lang="zh-CN" altLang="en-US" dirty="0"/>
              <a:t> 或 </a:t>
            </a:r>
            <a:r>
              <a:rPr lang="en-US" altLang="zh-CN" dirty="0"/>
              <a:t>Terminal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/>
              <a:t>小规模计算可以直接在 </a:t>
            </a:r>
            <a:r>
              <a:rPr lang="en-US" altLang="zh-CN" dirty="0" err="1"/>
              <a:t>Jupyter</a:t>
            </a:r>
            <a:r>
              <a:rPr lang="zh-CN" altLang="en-US" dirty="0"/>
              <a:t>中进行计算</a:t>
            </a:r>
            <a:endParaRPr lang="en-US" altLang="zh-CN" dirty="0"/>
          </a:p>
          <a:p>
            <a:pPr lvl="1"/>
            <a:r>
              <a:rPr lang="zh-CN" altLang="en-US" dirty="0"/>
              <a:t>大规模计算可以提交到 </a:t>
            </a:r>
            <a:r>
              <a:rPr lang="en-US" altLang="zh-CN" dirty="0" err="1"/>
              <a:t>Slurm</a:t>
            </a:r>
            <a:r>
              <a:rPr lang="zh-CN" altLang="en-US" dirty="0"/>
              <a:t> 计算集群中</a:t>
            </a:r>
            <a:r>
              <a:rPr lang="en-US" altLang="zh-CN" dirty="0"/>
              <a:t>(</a:t>
            </a:r>
            <a:r>
              <a:rPr lang="zh-CN" altLang="en-US" dirty="0"/>
              <a:t>准备中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云平台使用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 err="1"/>
              <a:t>Jupyter</a:t>
            </a:r>
            <a:r>
              <a:rPr lang="zh-CN" altLang="en-US" dirty="0"/>
              <a:t> 环境</a:t>
            </a:r>
            <a:endParaRPr lang="en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F47660-3ED6-4C2E-91CC-8E40D92AC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" b="7282"/>
          <a:stretch/>
        </p:blipFill>
        <p:spPr>
          <a:xfrm>
            <a:off x="7670894" y="2657764"/>
            <a:ext cx="4387090" cy="1303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ACBAD6-996E-46D7-BF18-625550A0F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b="17161"/>
          <a:stretch/>
        </p:blipFill>
        <p:spPr>
          <a:xfrm>
            <a:off x="7670894" y="690584"/>
            <a:ext cx="4387090" cy="1159758"/>
          </a:xfrm>
          <a:prstGeom prst="rect">
            <a:avLst/>
          </a:prstGeom>
        </p:spPr>
      </p:pic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0F5FE831-D900-4D62-AB2F-149A0AA5B409}"/>
              </a:ext>
            </a:extLst>
          </p:cNvPr>
          <p:cNvSpPr/>
          <p:nvPr/>
        </p:nvSpPr>
        <p:spPr>
          <a:xfrm>
            <a:off x="11356201" y="1147764"/>
            <a:ext cx="513348" cy="473242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C4AA8CD6-FEF2-4A58-B7BD-8DD43A1B9ADD}"/>
              </a:ext>
            </a:extLst>
          </p:cNvPr>
          <p:cNvSpPr/>
          <p:nvPr/>
        </p:nvSpPr>
        <p:spPr>
          <a:xfrm>
            <a:off x="11356201" y="3019937"/>
            <a:ext cx="513348" cy="473242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9E4511C-CC04-4932-AD5B-6259C00F5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94" y="4306718"/>
            <a:ext cx="4387091" cy="1344320"/>
          </a:xfrm>
          <a:prstGeom prst="rect">
            <a:avLst/>
          </a:prstGeom>
        </p:spPr>
      </p:pic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C718170B-8CED-4443-8792-DF1E93532068}"/>
              </a:ext>
            </a:extLst>
          </p:cNvPr>
          <p:cNvSpPr/>
          <p:nvPr/>
        </p:nvSpPr>
        <p:spPr>
          <a:xfrm>
            <a:off x="11356201" y="4682241"/>
            <a:ext cx="513348" cy="473242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41FCA5E-0C83-4A34-B1A8-E38DD4F20A5F}"/>
              </a:ext>
            </a:extLst>
          </p:cNvPr>
          <p:cNvSpPr/>
          <p:nvPr/>
        </p:nvSpPr>
        <p:spPr>
          <a:xfrm>
            <a:off x="8283345" y="5850707"/>
            <a:ext cx="3502925" cy="553418"/>
          </a:xfrm>
          <a:prstGeom prst="roundRect">
            <a:avLst>
              <a:gd name="adj" fmla="val 6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有问题请联系管理员</a:t>
            </a:r>
          </a:p>
        </p:txBody>
      </p:sp>
    </p:spTree>
    <p:extLst>
      <p:ext uri="{BB962C8B-B14F-4D97-AF65-F5344CB8AC3E}">
        <p14:creationId xmlns:p14="http://schemas.microsoft.com/office/powerpoint/2010/main" val="10572325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暑期学校模板参考.pptx" id="{1B28BB09-F8AB-4CCC-904D-7E153056749A}" vid="{A62982C2-DC1D-42A9-9BB0-A5D9F5BA582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暑期学校模板参考</Template>
  <TotalTime>6989</TotalTime>
  <Words>1335</Words>
  <Application>Microsoft Macintosh PowerPoint</Application>
  <PresentationFormat>Widescreen</PresentationFormat>
  <Paragraphs>204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KaiTi</vt:lpstr>
      <vt:lpstr>KaiTi</vt:lpstr>
      <vt:lpstr>Arial</vt:lpstr>
      <vt:lpstr>Calibri</vt:lpstr>
      <vt:lpstr>Calibri Light</vt:lpstr>
      <vt:lpstr>Times New Roman</vt:lpstr>
      <vt:lpstr>Wingdings</vt:lpstr>
      <vt:lpstr>自定义设计方案</vt:lpstr>
      <vt:lpstr>QuIHEP 量子云平台   - 面向高能物理的量子计算云平台</vt:lpstr>
      <vt:lpstr>目录</vt:lpstr>
      <vt:lpstr>量子计算与数值模拟</vt:lpstr>
      <vt:lpstr>QuIHEP 云平台简介</vt:lpstr>
      <vt:lpstr>为什么要还要做云平台 ？</vt:lpstr>
      <vt:lpstr>QuIHEP 云平台特点</vt:lpstr>
      <vt:lpstr>云平台使用 - 登录</vt:lpstr>
      <vt:lpstr>云平台使用 - 个人工作台 Dashboard</vt:lpstr>
      <vt:lpstr>云平台使用 – Jupyter 环境</vt:lpstr>
      <vt:lpstr>云平台使用 – Jupyter 环境</vt:lpstr>
      <vt:lpstr>云平台使用 – Composer 环境</vt:lpstr>
      <vt:lpstr>云平台使用 – 任务与通知 </vt:lpstr>
      <vt:lpstr>高能所集群量子计算环境</vt:lpstr>
      <vt:lpstr>云平台使用 – 交流与反馈</vt:lpstr>
      <vt:lpstr>云平台规划</vt:lpstr>
      <vt:lpstr>云平台规划</vt:lpstr>
      <vt:lpstr>总结与展望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JUNO Storage @IHEP</dc:title>
  <dc:creator>unknown</dc:creator>
  <cp:lastModifiedBy>Bi Yujiang</cp:lastModifiedBy>
  <cp:revision>4074</cp:revision>
  <dcterms:created xsi:type="dcterms:W3CDTF">2021-07-01T09:03:34Z</dcterms:created>
  <dcterms:modified xsi:type="dcterms:W3CDTF">2023-03-31T01:04:38Z</dcterms:modified>
</cp:coreProperties>
</file>