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2"/>
    <p:sldMasterId id="2147484403" r:id="rId3"/>
    <p:sldMasterId id="2147484443" r:id="rId4"/>
    <p:sldMasterId id="2147484461" r:id="rId5"/>
    <p:sldMasterId id="2147484583" r:id="rId6"/>
    <p:sldMasterId id="2147484703" r:id="rId7"/>
    <p:sldMasterId id="2147484715" r:id="rId8"/>
    <p:sldMasterId id="2147484862" r:id="rId9"/>
  </p:sldMasterIdLst>
  <p:notesMasterIdLst>
    <p:notesMasterId r:id="rId53"/>
  </p:notesMasterIdLst>
  <p:sldIdLst>
    <p:sldId id="2581" r:id="rId10"/>
    <p:sldId id="2584" r:id="rId11"/>
    <p:sldId id="2731" r:id="rId12"/>
    <p:sldId id="2750" r:id="rId13"/>
    <p:sldId id="2739" r:id="rId14"/>
    <p:sldId id="2744" r:id="rId15"/>
    <p:sldId id="2408" r:id="rId16"/>
    <p:sldId id="2752" r:id="rId17"/>
    <p:sldId id="2753" r:id="rId18"/>
    <p:sldId id="2585" r:id="rId19"/>
    <p:sldId id="2751" r:id="rId20"/>
    <p:sldId id="2586" r:id="rId21"/>
    <p:sldId id="2339" r:id="rId22"/>
    <p:sldId id="2754" r:id="rId23"/>
    <p:sldId id="2732" r:id="rId24"/>
    <p:sldId id="2755" r:id="rId25"/>
    <p:sldId id="2760" r:id="rId26"/>
    <p:sldId id="2757" r:id="rId27"/>
    <p:sldId id="265" r:id="rId28"/>
    <p:sldId id="266" r:id="rId29"/>
    <p:sldId id="269" r:id="rId30"/>
    <p:sldId id="2587" r:id="rId31"/>
    <p:sldId id="2762" r:id="rId32"/>
    <p:sldId id="2504" r:id="rId33"/>
    <p:sldId id="256" r:id="rId34"/>
    <p:sldId id="2767" r:id="rId35"/>
    <p:sldId id="2768" r:id="rId36"/>
    <p:sldId id="324" r:id="rId37"/>
    <p:sldId id="337" r:id="rId38"/>
    <p:sldId id="347" r:id="rId39"/>
    <p:sldId id="301" r:id="rId40"/>
    <p:sldId id="325" r:id="rId41"/>
    <p:sldId id="326" r:id="rId42"/>
    <p:sldId id="328" r:id="rId43"/>
    <p:sldId id="308" r:id="rId44"/>
    <p:sldId id="331" r:id="rId45"/>
    <p:sldId id="332" r:id="rId46"/>
    <p:sldId id="306" r:id="rId47"/>
    <p:sldId id="2764" r:id="rId48"/>
    <p:sldId id="2588" r:id="rId49"/>
    <p:sldId id="2590" r:id="rId50"/>
    <p:sldId id="335" r:id="rId51"/>
    <p:sldId id="2765" r:id="rId5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5173F"/>
    <a:srgbClr val="001560"/>
    <a:srgbClr val="660066"/>
    <a:srgbClr val="011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9" autoAdjust="0"/>
    <p:restoredTop sz="93994" autoAdjust="0"/>
  </p:normalViewPr>
  <p:slideViewPr>
    <p:cSldViewPr>
      <p:cViewPr varScale="1">
        <p:scale>
          <a:sx n="108" d="100"/>
          <a:sy n="108" d="100"/>
        </p:scale>
        <p:origin x="792" y="192"/>
      </p:cViewPr>
      <p:guideLst>
        <p:guide orient="horz" pos="2160"/>
        <p:guide pos="389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4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7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ableStyles" Target="tableStyle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29951-D608-4EB9-8872-319942557C30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828A8-193B-4212-BE41-EC33C4F92E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07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人类已经完成了三次科学革命和三次技术革命。在目前的全球科技创新大潮中，可能最大的世纪之问或者之一，就是下一次技术革命发生将会发生在哪个领域？或者说，哪类技术会造就第四次技术革命甚至第四次工业革命呢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229C0A-A256-4533-8331-41CAD24930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927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去年</a:t>
            </a:r>
            <a:r>
              <a:rPr lang="en-US" altLang="zh-CN" dirty="0"/>
              <a:t>10</a:t>
            </a:r>
            <a:r>
              <a:rPr lang="zh-CN" altLang="en-US" dirty="0"/>
              <a:t>月份，谷歌公司的量子霸权实验，标志着第二个量子时代的全面开启。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229C0A-A256-4533-8331-41CAD24930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020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6AE6D-F96D-4BE6-B518-689C31B93A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242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When this algorithm is used in quantum simulations, H is typically the Hamiltonian of some system.</a:t>
            </a:r>
            <a:r>
              <a:rPr kumimoji="1" lang="zh-CN" altLang="en-US" dirty="0"/>
              <a:t> </a:t>
            </a:r>
            <a:r>
              <a:rPr kumimoji="1" lang="en" altLang="zh-CN" dirty="0"/>
              <a:t>The variational principle ensures that this expectation value is always greater than the smallest eigenvalue of H.</a:t>
            </a:r>
            <a:r>
              <a:rPr kumimoji="1" lang="zh-CN" altLang="en-US" dirty="0"/>
              <a:t> </a:t>
            </a:r>
            <a:r>
              <a:rPr kumimoji="1" lang="en" altLang="zh-CN" dirty="0"/>
              <a:t>This bound allows us to use classical computation to run an optimization loop to find this eigenvalue:</a:t>
            </a:r>
          </a:p>
          <a:p>
            <a:r>
              <a:rPr kumimoji="1" lang="en" altLang="zh-CN" dirty="0"/>
              <a:t>Use a classical non-linear optimizer to minimize the expectation value by varying ansatz parameters </a:t>
            </a:r>
            <a:r>
              <a:rPr kumimoji="1" lang="en" altLang="zh-CN" dirty="0" err="1"/>
              <a:t>vec</a:t>
            </a:r>
            <a:r>
              <a:rPr kumimoji="1" lang="en" altLang="zh-CN" dirty="0"/>
              <a:t>(</a:t>
            </a:r>
            <a:r>
              <a:rPr kumimoji="1" lang="el-GR" altLang="zh-CN" dirty="0"/>
              <a:t>θ)</a:t>
            </a:r>
            <a:r>
              <a:rPr kumimoji="1" lang="en-US" altLang="zh-CN" dirty="0"/>
              <a:t>.</a:t>
            </a:r>
            <a:r>
              <a:rPr kumimoji="1" lang="zh-CN" altLang="en-US" dirty="0"/>
              <a:t> </a:t>
            </a:r>
            <a:r>
              <a:rPr kumimoji="1" lang="en" altLang="zh-CN" dirty="0"/>
              <a:t>Iterate until convergence.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9F9C1-6862-5B42-82E7-4CC63DC09CD3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63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latin typeface="NimbusRomNo9L"/>
              </a:rPr>
              <a:t>the objective function could reduce to a quadratic optimization problem in the form of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9527C-1B38-4385-9D31-B65E04734E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804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AE12AD-CCC1-4828-9A5E-1253810DB9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7D68B2F4-F8E9-477B-89EC-172F8C50824F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E268A6-1D14-43BB-9DD5-BE97CCE3BE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FF2AB9-B027-40F9-B2DF-844C494B9D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8CE764D2-ED0C-4C15-B889-30D70FFA3F77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616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BAA9A900-90D2-4074-8C09-FCC1FADE29E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700181DD-BEA9-4A98-BADD-197DDE674DA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49CA2B-30FE-4C36-9575-D8B52C671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AB8ECEF3-FA04-4CEA-AE3B-42C4F8144A12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15AF09D9-B788-4328-919A-64F65323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3DFD7CBF-4F67-48A5-A603-66F3A4EDD785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A950787-A598-413A-A4DE-9D150E3D0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3"/>
            <a:ext cx="1143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2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860F17A8-2B51-4561-90E8-DC80394E6E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183D8BF3-4FC5-4DFF-8625-18E477FFFA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F49038D9-81BD-469B-AE0C-50AC2C0461D9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66BDA1CD-1D8E-400E-8ED0-55309B607B0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57B13-AD9D-4B3E-8B12-97CE1E2CE7E6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641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ADA44D-232F-467B-9C93-6145D29795D1}" type="datetime1">
              <a:rPr lang="zh-CN" altLang="en-US" smtClean="0">
                <a:solidFill>
                  <a:srgbClr val="775F55"/>
                </a:solidFill>
              </a:rPr>
              <a:t>2023/3/30</a:t>
            </a:fld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775F55"/>
                </a:solidFill>
              </a:rPr>
              <a:t>Tsinghua University</a:t>
            </a:r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E77D6-C97A-4A78-8CCA-05A1432898EB}" type="slidenum">
              <a:rPr lang="zh-CN" altLang="en-US" smtClean="0">
                <a:solidFill>
                  <a:srgbClr val="775F55"/>
                </a:solidFill>
              </a:rPr>
              <a:t>‹#›</a:t>
            </a:fld>
            <a:endParaRPr lang="zh-CN" alt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55797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ADA44D-232F-467B-9C93-6145D29795D1}" type="datetime1">
              <a:rPr lang="zh-CN" altLang="en-US" smtClean="0">
                <a:solidFill>
                  <a:srgbClr val="775F55"/>
                </a:solidFill>
              </a:rPr>
              <a:t>2023/3/30</a:t>
            </a:fld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775F55"/>
                </a:solidFill>
              </a:rPr>
              <a:t>Tsinghua University</a:t>
            </a:r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E77D6-C97A-4A78-8CCA-05A143289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958245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ADA44D-232F-467B-9C93-6145D29795D1}" type="datetime1">
              <a:rPr lang="zh-CN" altLang="en-US" smtClean="0">
                <a:solidFill>
                  <a:srgbClr val="775F55"/>
                </a:solidFill>
              </a:rPr>
              <a:t>2023/3/30</a:t>
            </a:fld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775F55"/>
                </a:solidFill>
              </a:rPr>
              <a:t>Tsinghua University</a:t>
            </a:r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E77D6-C97A-4A78-8CCA-05A143289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902021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ADA44D-232F-467B-9C93-6145D29795D1}" type="datetime1">
              <a:rPr lang="zh-CN" altLang="en-US" smtClean="0">
                <a:solidFill>
                  <a:srgbClr val="775F55"/>
                </a:solidFill>
              </a:rPr>
              <a:t>2023/3/30</a:t>
            </a:fld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775F55"/>
                </a:solidFill>
              </a:rPr>
              <a:t>Tsinghua University</a:t>
            </a:r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E77D6-C97A-4A78-8CCA-05A143289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31053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ADA44D-232F-467B-9C93-6145D29795D1}" type="datetime1">
              <a:rPr lang="zh-CN" altLang="en-US" smtClean="0">
                <a:solidFill>
                  <a:srgbClr val="775F55"/>
                </a:solidFill>
              </a:rPr>
              <a:t>2023/3/30</a:t>
            </a:fld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775F55"/>
                </a:solidFill>
              </a:rPr>
              <a:t>Tsinghua University</a:t>
            </a:r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E77D6-C97A-4A78-8CCA-05A143289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428966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032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655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9543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0434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3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07519218-BF48-41E0-AF66-9FED2F4E29C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6DEC42CD-064C-4FF5-8B5D-A3776574843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DB6059-015C-4656-B494-AAE3F7BF6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082ED280-1081-4F63-8676-8AC7A2499545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2A5743AA-5BA6-4ECB-9981-FFF71B46E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1B3A8E8E-FC9C-4775-9CC8-386298A77463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2E62380D-0D8F-41AF-A7A5-4385F8356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3"/>
            <a:ext cx="1143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2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259672F3-A767-473B-ABFC-4FA9298B49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5A7463CE-9F2C-47C0-9613-89E5BC986A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58385458-14F6-4A71-AE5B-4085433F0675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87FD7BEE-5257-449D-98BF-B6E41C3A23C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7A2CF-437D-4CCA-BDBD-0162AA6B5BEB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6086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5535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1986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8013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179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8299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0010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0583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585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CN" altLang="en-US"/>
              <a:t>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107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CN" altLang="en-US"/>
              <a:t>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291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C7530CC7-7A8C-4D7A-A14D-4460E901252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5457B430-5969-452E-BB84-3FFCDCCCE39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963F2B-2F1F-4B39-8885-EABCA61FB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17D3E68E-44E8-45EC-8526-1DFDDE0E3997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252A3E4E-A8BD-49A3-9325-2910A46E9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F4454AF2-F4FA-4D96-A284-13EBA03BFA8B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24546E7C-2467-4284-B2E7-9C9A92ABC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3"/>
            <a:ext cx="1143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2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7D3F1CA1-70E3-48F9-9961-A9ACA6D26E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035C29BE-DB61-45FF-9536-D38B385BF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16C78A92-D3E8-4D05-A4A1-BBC7619AC52E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5C215EBC-E525-4DA3-8E17-19499013007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D7FAE-E117-4617-BD13-9376A8D08DBB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9890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932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396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72B80F83-B852-40B1-923B-64D7B4BC0BC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0FEF4E0D-0CF4-4930-91C8-5D452A401C5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646551-0E1F-47F8-B76E-AE7694D2A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B0F1388C-BD42-4B7F-923C-615303160605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19F7A69-2B4B-4B9F-8F82-DAC63FDD0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D386AE06-7BC8-44C3-9420-2134868DE724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3EDA8B2A-2C87-4F63-815A-048A50160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3"/>
            <a:ext cx="1143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2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59BA72BC-6A50-4801-890B-22B82D8446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7B7E3401-12D7-4660-8571-722CECDBFF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8B71A228-E17F-46FB-933E-A7BA13246198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C143D37C-D8C6-4412-9C36-D8EDC18730A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180D1-DC7E-423B-93BC-44BCD21680D3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026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7C4292E8-CC58-45F5-8440-4E51754E2FE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19B668F9-A0B8-40FC-AD2A-4EF3BD44763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BFAC30-6F8D-48AE-9F0C-DFDB3B8BA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ECAAE380-255A-4874-BFE8-4D65A2667FA8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4870DDA8-6358-4C84-98CD-E67197BD5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4ABECBDC-C5C0-49B5-892A-960A349CFDE1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A7A354EB-14D0-436D-8D92-B8810C0C0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3"/>
            <a:ext cx="1143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2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FA0C18F0-DB4F-42E2-B826-C21B215CA4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FD1B39FE-A2B5-40FE-A831-1FA9024A4B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2515C9AE-1FD5-4156-BA8D-BFBCD0D88AEE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0A0FD210-474A-44C9-9949-8BA3C838086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3068C-997E-4D2B-A301-1C53480558B6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707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2533FD15-6ED0-4911-83A1-6FDA6DD29E6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80B6DC9E-6B5D-4C8B-9BEE-637C3379FFB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31EE98-7BDC-45A5-B879-A93E3485D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1E1AFC64-5CA2-4013-84B7-6598229B5FA6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448764E-5D28-4D47-B3AD-62CFA7FEE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0A873FC9-31A4-413C-89A2-087DBFC9D993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79A1B9EA-E84E-4CB0-BCF7-69CDCA937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3"/>
            <a:ext cx="1143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2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3A09804C-CF54-4B61-B742-F94B467CDC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7ED17CCA-A83E-41DB-AB9A-773F6F6CD3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BB908793-1ADE-4EB7-92DD-98984853C3D4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981AD15A-9D93-44D8-A3CB-9E82D6D8720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9CC71-9BA6-43AD-A391-B43AEF51DA36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378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40343E75-FC19-4D70-BAB2-F6CBD364349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BF88EEF3-2738-4CE3-B573-925ADE0D47B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299E3F-2746-4816-BB01-B6DDA3369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EFEA7971-64B3-4386-A407-183248A4CE40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C0246423-0902-436C-8436-6BE33FD75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F53E9048-1CD8-4601-9836-87D33E07828E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AD454E50-5A2C-48AC-B61D-AABFDF2CC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3"/>
            <a:ext cx="1143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2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CF472764-D64B-4157-B84F-4095204FE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3996833C-4B2A-4895-8788-F4725A6FA0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7F0EA2B8-19AA-4D63-B44B-E073D00E8B0A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363639D1-C31A-47B0-AFF9-8A940E67E7D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6696C-C8C0-4EE2-A75F-2030D52280E5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960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5FA929B0-F8F9-45F4-8586-CBEA4AF128A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682C7E8D-5123-4304-8E13-0EF39F041F9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6000BD-9F3D-48A6-B821-5C0FA56B1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865A29C2-DE7F-4991-954C-C4D9C3014CB9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56E00551-6E59-416C-9C41-37EED2F60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FB538C69-80DD-4723-8F58-EEBA17C24D8F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02DABD1C-8FE5-4C27-B10D-200DFDB49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3"/>
            <a:ext cx="1143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2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782E6044-7FFF-4436-A953-D15183C033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204AA8D8-C982-49A3-B74D-CCEC4EE698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D914978E-23C7-4D48-B9DD-6BF78A566A54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7A0ECECB-F0EE-4B62-8E13-128EF99913B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79FCC-5AFD-4A4C-A323-2A7BFF0AB34D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023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173EB9-B3AD-415C-BD8C-9BCBBF9B4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6D4B65B4-8153-4D4F-B092-B731AD3768BF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120C26-DDDB-4689-9F2D-62460BE488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B0F31A-B44D-4E84-8914-99433EC0E3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60F172-EC69-4065-95A4-262F7DCBE46C}" type="slidenum">
              <a:rPr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849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3D3332-C2D9-4DFC-AFD6-CF04C90339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BA11A9FE-1BAB-4B70-BFC6-71E397FC7401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8EE1C1-CF1F-4284-97F6-B15D68FFC0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C1B1D9-B5B5-4D57-A0F4-A87E3A6991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A2DF44-61E7-490A-A86B-7AEDA5C59A30}" type="slidenum">
              <a:rPr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22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256473-2974-4A56-8314-D75D2B639B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90ABBD4F-2B2A-4426-AC8D-74A20DF361D6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7525BE-BD28-443C-8F9A-F2DD05F2C5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E41ED0-CB52-4A10-8284-254D020242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D98743F2-9302-4115-888D-D7B9AB5D3860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493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66B753-6FEB-4123-8D90-D46DC4E1A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84D63F0E-4003-451C-9132-FDED427FE744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33B75E-D5BC-4C12-B78C-9F41F95975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48912B-0732-4649-B04E-49C6B032DC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8577F4-7B2A-4499-8C8A-1549D7BAA21B}" type="slidenum">
              <a:rPr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49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D16B3CD-7D0E-42DC-961F-DD08D06C32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0AD5BB2D-EEDB-43D8-BAC2-7199FC30DB96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E4C5F7F-C99E-43F9-88F9-29768A8B03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62CAD59-2F03-4901-BB4C-CF3823A6A9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77FC99-9FE6-4B5B-B17E-5B1132DAEA32}" type="slidenum">
              <a:rPr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81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6CE9175-F328-4CAD-B67A-580E643A0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7384379B-25FC-4C4D-BFF1-12FE81EDB38E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9301AB1-1415-4FCA-BA28-B5E98F0717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3BB07B-02BE-4BA6-A2C1-06D15C5985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37F6D3-A800-4430-AC6A-8B94489B2CBF}" type="slidenum">
              <a:rPr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258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F2418727-35E6-48CE-B994-D41756D301B8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1F97A386-005E-479D-AF62-445DECFC50BB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5A78E7E7-3B08-4F2C-8277-270CEA2E43C8}"/>
              </a:ext>
            </a:extLst>
          </p:cNvPr>
          <p:cNvSpPr txBox="1"/>
          <p:nvPr/>
        </p:nvSpPr>
        <p:spPr>
          <a:xfrm>
            <a:off x="46568" y="44452"/>
            <a:ext cx="1133051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kumimoji="1" lang="zh-CN" altLang="en-US" sz="2400" dirty="0">
                <a:solidFill>
                  <a:srgbClr val="000000"/>
                </a:solidFill>
              </a:rPr>
              <a:t>二、</a:t>
            </a:r>
            <a:r>
              <a:rPr kumimoji="1" lang="zh-CN" altLang="en-US" sz="2400" spc="15" dirty="0">
                <a:solidFill>
                  <a:srgbClr val="000000"/>
                </a:solidFill>
              </a:rPr>
              <a:t>获国家自然科学二等奖介绍</a:t>
            </a:r>
            <a:r>
              <a:rPr kumimoji="1" lang="en-US" altLang="zh-CN" sz="2400" spc="15" dirty="0">
                <a:solidFill>
                  <a:srgbClr val="000000"/>
                </a:solidFill>
              </a:rPr>
              <a:t>—</a:t>
            </a:r>
            <a:r>
              <a:rPr kumimoji="1" lang="zh-CN" altLang="en-US" sz="2400" spc="15" dirty="0">
                <a:solidFill>
                  <a:srgbClr val="000000"/>
                </a:solidFill>
              </a:rPr>
              <a:t>发现点 </a:t>
            </a:r>
            <a:r>
              <a:rPr kumimoji="1" lang="en-US" altLang="zh-CN" sz="2400" spc="15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A1797CBC-932B-4E4A-A4FD-EEC3F2A03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BF7E0D83-1DDE-4E20-99D3-AEB4E69C7863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67568D46-3577-4C01-9D50-D7FB90409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D27B83D1-C58B-4CB8-BF87-5B914C230A77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B6705661-F112-4340-84EA-A07260F1D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284192A-9763-4EFF-92FE-6716CBD2BEF1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71D02B54-803C-4428-99CD-FA871449A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27477652-9CA9-454F-91B7-E962D8594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BBE7A2A8-98C3-43A9-A79A-FFAAD24514DD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450D0E47-66A4-45BE-8DCA-A1672101C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55480851-EDF6-4AD4-AE49-0E7CA04201DD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38F8FAA6-976B-4DD6-B8D2-F40576314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3" name="页脚占位符 4">
            <a:extLst>
              <a:ext uri="{FF2B5EF4-FFF2-40B4-BE49-F238E27FC236}">
                <a16:creationId xmlns:a16="http://schemas.microsoft.com/office/drawing/2014/main" id="{AE169094-FB44-4BD8-B501-604B1DB25B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9F7D7059-A5BD-4E3A-8F70-519512246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9F9B37-C187-44EC-A071-6C066050B045}" type="slidenum">
              <a:rPr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5" name="日期占位符 1">
            <a:extLst>
              <a:ext uri="{FF2B5EF4-FFF2-40B4-BE49-F238E27FC236}">
                <a16:creationId xmlns:a16="http://schemas.microsoft.com/office/drawing/2014/main" id="{0774F3E6-0C35-4065-9035-8D48BE61D39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EF7D6-966B-41E5-82FB-4C03639B8800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572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7931087B-DBBF-4F6F-AEFF-55ABD3FEB1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5733D9DE-3FEF-49E8-A35F-915C0F627FE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2E6515-B50B-45C1-8B2D-38F1651A1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7E47F532-7BFD-4E41-87CF-72F35A100735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9752BA23-4342-4944-953E-F8D6D1B0B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579B6277-8CA3-4BFF-8CD3-22B00DF0732F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D23E451-D55D-4527-BF9B-688BB26D4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0C495333-07A4-4389-8922-0279ACE4EB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/>
              <a:t>清华大学龙桂鲁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59FE6952-5440-437C-BA6D-609A81C28B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3F73DF-9000-467D-99D6-2602397E029E}" type="slidenum">
              <a:rPr altLang="zh-CN"/>
              <a:pPr>
                <a:defRPr/>
              </a:pPr>
              <a:t>‹#›</a:t>
            </a:fld>
            <a:endParaRPr lang="zh-CN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522D7CDB-C9DF-4198-B190-544D145D06A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41B72-0957-4D58-B17A-A41D8B4A0086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882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6253145D-2F75-412C-9CD9-C2BF500881D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8E960E5E-6999-47B2-BC3A-C46F859D699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F06C2F-D591-41E5-800F-84339465C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02FE76A7-DAE1-477B-845E-BA2DE75E8E5C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52B2F1CF-4171-4817-BD6E-1E1B7EB18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A2E4102D-95C5-49C0-8AD8-630C9316B94B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253AFF5B-5A17-4E22-B784-59E879A1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98C18712-A9E7-431E-A342-AED71C81F3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/>
              <a:t>清华大学龙桂鲁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17B1FDA7-F8D2-4073-8EBE-D704677FCB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E5A608-EAFC-48E0-BA72-7EEEAAFEC4C5}" type="slidenum">
              <a:rPr altLang="zh-CN"/>
              <a:pPr>
                <a:defRPr/>
              </a:pPr>
              <a:t>‹#›</a:t>
            </a:fld>
            <a:endParaRPr lang="zh-CN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B930BB71-2382-4477-82C2-71E25FFBDC6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F8A46-3BBF-4FFF-8407-41CCF9C4FE2F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9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3CC6E37E-884D-4D39-9EFE-08A2E6D8F10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39B707E4-CBC3-4318-B2E9-EAF67E15786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5636CC-49E7-4FF4-9446-82C45264E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6C36F3C-B433-4DB4-ACD7-EF5FA9AC2FA7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162FCE1C-7512-41C7-B86C-32F99379D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16D1B4A-C2AD-4733-BD2E-EEC78B0FE58A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0793B2E2-1592-46F9-8599-FF7B6DC10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3AB1E9F9-68E6-4BCA-BC2F-C9A7F64882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/>
              <a:t>清华大学龙桂鲁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D41237ED-F9D5-4D96-ACC1-FE246A847F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566F4C-29ED-43F9-902B-AA48A255EC05}" type="slidenum">
              <a:rPr altLang="zh-CN"/>
              <a:pPr>
                <a:defRPr/>
              </a:pPr>
              <a:t>‹#›</a:t>
            </a:fld>
            <a:endParaRPr lang="zh-CN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A57E544B-E778-4907-80A8-80ADBB5CDBC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765B1-8B02-4C67-B712-BC71923E6992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7478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ACEBDE29-B6E2-4262-AB78-983096930DA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E82340A1-C622-4078-8EB0-A79E6FCDF00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06718D-20AE-4293-9E43-17016D94C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23D3422D-CB36-40B1-A5C2-EA91CB6BBE72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A3302C4D-3D55-447E-B42C-D77A7B435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AC59BB94-22E7-49E2-A231-81D3603F6B93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152AD0C-DFF7-4B10-92A2-1D757C2F3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FF55C6AB-C4E7-4EC7-ABCB-90AEF8A277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/>
              <a:t>清华大学龙桂鲁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BF7447B5-BE33-43C1-A3B2-5FF409FE92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643DB9-C918-42F7-84A1-338A3D8C0CFD}" type="slidenum">
              <a:rPr altLang="zh-CN"/>
              <a:pPr>
                <a:defRPr/>
              </a:pPr>
              <a:t>‹#›</a:t>
            </a:fld>
            <a:endParaRPr lang="zh-CN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3F990C44-B616-476D-B5B0-61754AC6573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F4F58-0F0A-4A67-B9B3-CFBF15563B1C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906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F7F87D72-D86D-4957-905B-F85D1C5A6C8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7D1B7A0C-E298-4BC6-B378-AE86D3AEAF4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644B50-42A3-4F43-8866-C3B7CF4BB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44B2D183-3E8C-498F-A9CC-26EDDEA3FBD2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8A3C3CB5-6F90-4CB3-9A6D-9B5E6E273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C51C5C2C-9987-4A9A-880B-F92E7C2269BD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B75BC2C2-14CF-42CE-BEA1-74DF91099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99C257A5-5B1A-42D6-A503-DC77F1B4F1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/>
              <a:t>清华大学龙桂鲁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E7C3ACDD-7D25-46A1-AE44-C6A98A37BA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8F02CF-90D4-4E9B-B6B3-98C4CD95A1C6}" type="slidenum">
              <a:rPr altLang="zh-CN"/>
              <a:pPr>
                <a:defRPr/>
              </a:pPr>
              <a:t>‹#›</a:t>
            </a:fld>
            <a:endParaRPr lang="zh-CN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CE2B40D9-0154-4E60-A81A-4B6D41BAE4C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FDF13-9BE7-4780-B3B4-64268416909B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310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76893EF6-F2CF-42AA-9A32-0F5842CD2B5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D0DBC07D-C0AE-4E23-82C3-80D803C4824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DBDB6C-2284-44D4-BE03-B67DA5F8A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53BF8D27-9FBA-447C-A23E-32E90E66105A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B45106C1-12B9-40A8-9C81-93F3EC203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56F8A222-E237-4322-8FFB-D8DD6A7C2BDF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BC35743E-8174-416D-AF81-7B04007A9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8C4078DE-50BD-440A-943E-D6D0C8763F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/>
              <a:t>清华大学龙桂鲁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C89B11BE-37A5-4734-AFB3-49E29C4F5F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D9745C-F3BC-48B3-B3D0-52AAF01964AF}" type="slidenum">
              <a:rPr altLang="zh-CN"/>
              <a:pPr>
                <a:defRPr/>
              </a:pPr>
              <a:t>‹#›</a:t>
            </a:fld>
            <a:endParaRPr lang="zh-CN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A494E340-A81C-4DCA-8F2B-B25FCB9A70D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798B2-3061-4165-ACC5-4EB2F1463AB2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742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31C7C8-981E-45FB-BF54-6B615F189C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9D9FE328-5A00-40EE-90E3-E435DCF2D232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A43FE9-CD6A-4B39-BE36-944133FAAF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855D69-04BA-4F20-B977-16080CA15C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924CF0A2-A009-473F-ADD8-29BDE8497B07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046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7A9F36A9-D513-48EF-BA12-6CA941DC7A1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50D2EA2C-833B-46C7-BC25-2C669F445E2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FA1CC4-B343-4309-A733-1DA1A260F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4165F4B-B482-4EBB-B444-0FAF4692D958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5BEDC84D-D9DF-4BC7-A80A-F6B21CC3F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2F3A92F-B8C2-4D95-9AB2-ADE526EC3954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0C093241-D2BA-4654-A25A-D3791B0B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ED5E464B-EB06-4773-B282-00D7578EF6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/>
              <a:t>清华大学龙桂鲁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7D3A1E09-1518-475B-A585-94EAA04FC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307B98-94E7-4727-819F-C291D85E875C}" type="slidenum">
              <a:rPr altLang="zh-CN"/>
              <a:pPr>
                <a:defRPr/>
              </a:pPr>
              <a:t>‹#›</a:t>
            </a:fld>
            <a:endParaRPr lang="zh-CN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96E016F5-D8D7-4869-9447-C366EFB9DF9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B8F08-A57F-4626-BADE-A4EAE04F0D5D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721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CB59096D-495A-4893-BBF2-5B8ACB88438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E4DE3EA4-B63B-4CEB-A10B-512ACB912B8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4B225B-C13F-4611-98D9-63D87C1D4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56AAFEBF-A536-40A6-ADED-CEC18BDF8839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E09DA7D6-9A90-4965-8604-06B4B9544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0C3E858B-46D1-4BF4-BA35-9A76D07EC588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9FB0C746-E738-403F-A43D-FBF2B4ADC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8F6AB32C-684F-47CE-9DD1-CEF77FA4CF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/>
              <a:t>清华大学龙桂鲁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54C3C8CA-0562-49AA-84C4-C0FCD800E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93E615-48D8-4384-B07C-7AEEF8623BD6}" type="slidenum">
              <a:rPr altLang="zh-CN"/>
              <a:pPr>
                <a:defRPr/>
              </a:pPr>
              <a:t>‹#›</a:t>
            </a:fld>
            <a:endParaRPr lang="zh-CN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5A113B83-1DFC-4F14-BA6C-D0769AC598F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A094A-9D17-4D97-8AD5-54D499B51184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68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F2B9C746-00B7-4A4D-966E-80D12A3F24A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4E298202-351F-469C-B901-5074FEAD17F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8BBC05-DB05-44DA-9B53-B21C510A9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35E4F321-8A9C-433A-BEDC-494420D8C74F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EFC2F05A-7B5E-4CB3-A56E-F66B5B9EA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6533A8B1-AB53-495B-8DEE-800F6DFAEBFA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F417324-00AF-4646-96AF-64B53AF1C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C84C17F7-1126-49C7-960F-B8F24A2C6A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/>
              <a:t>清华大学龙桂鲁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BEF8CAF7-F409-44B9-9D47-84EE977D0A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4969D5-3324-475E-B332-B1CA00C89503}" type="slidenum">
              <a:rPr altLang="zh-CN"/>
              <a:pPr>
                <a:defRPr/>
              </a:pPr>
              <a:t>‹#›</a:t>
            </a:fld>
            <a:endParaRPr lang="zh-CN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4633C0B9-5438-4DA3-B961-8BAEF58C5D9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C7234-FE9F-45F7-9EBD-D61B736B5C07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080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55012F1B-A939-46B9-9073-0CCEA2624D8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C6368194-C083-403B-8784-FBEBEB1807C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E36714-EFA2-485A-ACED-B4D51EDD8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2F1DDB3F-DDB0-4EDC-A2BD-B715FCCB2A24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1E3D515C-737E-42B5-830A-562FC9985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A8586334-46EB-45AD-AE94-A280E11C3408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748CE250-0073-4068-9F94-719B8D228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5D85C7B7-DC9D-47EA-954F-2AAD9DBC8C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/>
              <a:t>清华大学龙桂鲁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6EB12087-B7B8-4D6D-A65C-B6ADCBE4DB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0530D1-8D34-4830-995C-34214ECE5532}" type="slidenum">
              <a:rPr altLang="zh-CN"/>
              <a:pPr>
                <a:defRPr/>
              </a:pPr>
              <a:t>‹#›</a:t>
            </a:fld>
            <a:endParaRPr lang="zh-CN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7A2B44D1-21DF-4580-A3F8-1107C574D09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E42BE-C6D1-438C-9667-7375D4021142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9792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3259B14F-B4C9-416A-B09A-C46620DDB67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A296F422-89F5-4446-B857-9F3B6241C29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2D2094-8AB6-4934-B854-BEF3271F3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DDF01821-44CC-4229-92EC-91CA49291701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BC7E2929-C580-4BD6-8C5A-E89558120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16B00379-E26F-4D80-9C62-8453D63F6F58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18935178-FFA9-4D3F-9638-D055307F4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823817A8-CFB6-4E85-8BF7-9E90F7AF9F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/>
              <a:t>清华大学龙桂鲁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45115B2E-7DAE-4F54-B42D-7B3BCE8B20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5141E1-81BC-472F-B09B-8E754AFFFB22}" type="slidenum">
              <a:rPr altLang="zh-CN"/>
              <a:pPr>
                <a:defRPr/>
              </a:pPr>
              <a:t>‹#›</a:t>
            </a:fld>
            <a:endParaRPr lang="zh-CN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14D66FC3-9CC9-4DE6-B211-6905B89F1B2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75CEF-9514-434E-9193-8F7EDCC86647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627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0420D41B-F9CC-4D71-8D8D-71F56FE8B80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88D797B9-2E2F-417F-B9B6-E147C2605A7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3D53CC-FDAE-417D-B4BF-CEF55D1D6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842B2572-B106-4935-9E20-C7C1AC0F2FF4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2766FB0F-C30B-4A87-9BF9-4E3D29CCB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D9858F27-0DFC-4452-AA13-9A73EB49E663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E62F8204-EAF6-4423-A195-2BAFAECA5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2AB7576D-5ED1-46BF-BA75-6F422B5D9F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/>
              <a:t>清华大学龙桂鲁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F6A29559-745E-42F5-A7A5-F5DCC33508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FE8F99-1969-4B4F-ACBA-15FF2C17BE3B}" type="slidenum">
              <a:rPr altLang="zh-CN"/>
              <a:pPr>
                <a:defRPr/>
              </a:pPr>
              <a:t>‹#›</a:t>
            </a:fld>
            <a:endParaRPr lang="zh-CN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B7D0D3E4-37F9-4E3E-8D5E-081EDA9FC13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C29B0-6F66-43A1-9ED2-A19AD8250103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2481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A511FDB2-A480-4DE7-8C4D-BE8730D1C99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6765C97C-9107-48E0-AF67-CB300B465E1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D3BE8E-5EAF-49C9-B2D9-64AA940C9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393EDCA1-EB8E-42CF-9672-B0983EECD6E1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43970CA9-32D7-49CE-A94A-0FA38680B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11AAE4A4-EE49-499E-A0A9-0C5981FF3107}" type="slidenum">
              <a:rPr lang="en-US" altLang="zh-CN" sz="105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8DD47080-6C01-49E8-84DB-5C07A94A5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9D624BF5-EB8F-4CDA-8D63-38D79C0A23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/>
              <a:t>清华大学龙桂鲁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2021D15A-E8E6-411C-94E5-0C541EDE46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07CC1D-0829-4579-BABC-70964B6530E4}" type="slidenum">
              <a:rPr altLang="zh-CN"/>
              <a:pPr>
                <a:defRPr/>
              </a:pPr>
              <a:t>‹#›</a:t>
            </a:fld>
            <a:endParaRPr lang="zh-CN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09BDABB1-F4C5-4BD5-ADB1-FFA25A32FC1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08A65-F4AF-403C-BAED-3F3033AD1D6F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476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A51CFF-5EE1-4137-914F-8954858685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0B18AD9B-BFBE-4F8E-B28A-51600FCB9565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6862EC-8AD4-4840-BA2E-EADDA4C9C1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C2558B-A878-4CF8-8FD6-A9B3F3CD81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1F481CE1-F498-4C7E-92C6-EBA6224AFE1A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1535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A5D806-4DE1-4D36-AD21-1ABF55E11E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D0FC9FD6-F02F-4889-8C73-297A3198672A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B1464D-3040-4DE4-98BD-B03E1843B0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FF2A3B-953B-40FF-8D7C-94E43DB13A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EFE667D4-EF92-4CD4-AB2C-93F7B0315086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2248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57F3A6-2F47-44F8-9580-364E43E9D8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B167C62C-7888-4293-A441-42AE6BA487C7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2040D0-EEF8-4FE2-BB69-43853C29D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FAA8A6-4B9E-4B3C-A94F-E76214B69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180C1163-21EA-4A66-8906-2C7CA0FDB649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491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1A1154A-4CC9-4000-A1D4-AB09B09B1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FF709C72-FEFC-4B24-8663-0DD06D04F57B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1E544FD-BE7F-45BE-901A-8848C4B0F1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69B9F30-E994-4085-A390-3F52E5408B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72321E66-890B-49A4-B0DD-AC7CFBCEB319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9840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BEBE114-2F1A-4446-A5BC-AB5D057156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2640A9F6-2493-44A8-994D-850253A63B7B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8E2547-9CD6-4022-B4AA-619CFA1EEF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EB298E-410F-47B2-B259-8378D0667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31F9F451-4F2A-4EB2-B33D-78347AAA89C7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00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C786740-0082-4B7D-80AD-76518F087B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A853EC19-EEB6-4D21-A0D3-F34E0B01F26F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F5DA611-CD73-4F9A-9C4F-6BE97F5BC4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EE253BF-AC13-4052-B135-F264A5B49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D4403F49-BE83-4A57-B917-E64BF5B348EF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5444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F930BA44-CD8B-42DE-BFA7-C72EF68441DA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B9DB4F56-1EAF-4B84-9904-C4F9BFF2D3CB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E275DE57-8C25-419F-BF82-E6E1212E1518}"/>
              </a:ext>
            </a:extLst>
          </p:cNvPr>
          <p:cNvSpPr txBox="1"/>
          <p:nvPr/>
        </p:nvSpPr>
        <p:spPr>
          <a:xfrm>
            <a:off x="46568" y="44452"/>
            <a:ext cx="1133051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kumimoji="1" lang="zh-CN" altLang="en-US" sz="2400" dirty="0">
                <a:solidFill>
                  <a:srgbClr val="000000"/>
                </a:solidFill>
              </a:rPr>
              <a:t>二、</a:t>
            </a:r>
            <a:r>
              <a:rPr kumimoji="1" lang="zh-CN" altLang="en-US" sz="2400" spc="15" dirty="0">
                <a:solidFill>
                  <a:srgbClr val="000000"/>
                </a:solidFill>
              </a:rPr>
              <a:t>获国家自然科学二等奖介绍</a:t>
            </a:r>
            <a:r>
              <a:rPr kumimoji="1" lang="en-US" altLang="zh-CN" sz="2400" spc="15" dirty="0">
                <a:solidFill>
                  <a:srgbClr val="000000"/>
                </a:solidFill>
              </a:rPr>
              <a:t>—</a:t>
            </a:r>
            <a:r>
              <a:rPr kumimoji="1" lang="zh-CN" altLang="en-US" sz="2400" spc="15" dirty="0">
                <a:solidFill>
                  <a:srgbClr val="000000"/>
                </a:solidFill>
              </a:rPr>
              <a:t>发现点 </a:t>
            </a:r>
            <a:r>
              <a:rPr kumimoji="1" lang="en-US" altLang="zh-CN" sz="2400" spc="15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FE08FB02-68F2-401F-9385-9AB435047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D09B2B85-4ACB-46A4-91C9-985E69071FCA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0D30E562-9599-48DD-A2FE-681C671E9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02CCBB65-7AF3-4567-B297-A905D03D3FD5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58027899-2067-4B6D-B7C7-7686ECB05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A6439D51-7D3A-4E9D-B012-6CC88D693029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93AFEE50-54D3-4D7D-8B4F-3D7A8C1568A0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DBEFF5CF-EB42-4AA1-91A6-4C11A3A0E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4E7B7AE4-E127-4AAA-9DD8-2B6B965C8C17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D1C39C39-645C-4910-B6B2-78BF6FA1F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3C639FE2-B93E-4082-8B57-BCAC74BB9222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EA7DB04C-CA71-4DFA-BBF3-15607987D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3" name="页脚占位符 4">
            <a:extLst>
              <a:ext uri="{FF2B5EF4-FFF2-40B4-BE49-F238E27FC236}">
                <a16:creationId xmlns:a16="http://schemas.microsoft.com/office/drawing/2014/main" id="{DEE9E520-A47F-4AFD-8C15-5B2637D91D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0F1381DB-8820-48F2-B464-598083F99E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68012930-B591-4D49-AC55-FC3E58613C4F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5" name="日期占位符 1">
            <a:extLst>
              <a:ext uri="{FF2B5EF4-FFF2-40B4-BE49-F238E27FC236}">
                <a16:creationId xmlns:a16="http://schemas.microsoft.com/office/drawing/2014/main" id="{3E2B8E0B-D00D-4E87-971D-53B0141DE8A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F61F6-EA3A-4B18-97F7-7382E9CDB67F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839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262D415A-A883-46BB-A8D9-17D87586E5A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BD9A04F8-6E85-47C6-89CA-8B51B079919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E8719A-3A9D-46AA-B70F-43C8748E5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71B5E235-6D7C-4D2A-A055-5541E3E6E8D8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5FDC2A05-422D-4CB7-B329-E63E72E60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3DC6097C-5441-4989-9849-F4BEF550F571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EBB1AB05-23F8-4EB1-B8A4-4D7A7CEB9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288A9097-AC5C-4E25-869A-AD15E3D8BE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F91FC2AE-33AE-4D9F-9431-B465538E7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3D80D755-07FC-4363-ABB7-F1A04A4ABCF5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0E82ECFE-D208-4236-A20A-4B55D3C29D1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77C4B-7793-4CFC-9C37-64D2DEEEAF90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616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22A5A7AC-8869-442F-AF69-60E4E73BBA8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36EA75AF-18E2-4802-981E-FA1EFA65D5C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5A9AB9B-E322-4343-B4ED-D1AC2D930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AA8A9557-DF87-4F10-9A18-10BDF8CF3256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C97AD118-399E-4EB7-BB94-AA956BA12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E13B5637-5A88-45C5-BDDF-46140360D7F2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774E412-4BA8-43D9-A9BE-38CB20488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94150CE9-867C-445E-A7D6-79CF6029DE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46A7778F-2D0D-4240-A3CA-909FA6C5D8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0FF259FD-220A-4552-93E1-283655112B18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5EDD9221-EB01-48F8-B7E2-C35F5B4A7B0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6C61B-722D-4283-91D1-1947C954B92A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86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C372209F-5384-46FB-A35D-8C6251C07DF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1223AADE-3E55-48F3-84D7-6511007B3B8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75DFED-C72A-446A-A051-13E8CEFB7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7481C4F4-769E-4EAC-B4D5-201E42977BBC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29F36828-8FF0-4774-A68F-F13E483C1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7BAFA198-82C0-499B-B5CB-CAA05F284964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E72D6EEB-3DB4-4412-A692-B42300770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7E96C408-A6AB-4BE5-BCA2-F7F2195A72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A999C09E-34CE-4863-955E-39E2984220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15A348CC-7072-4ECE-970E-38AE738CFF35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6769008D-74C9-417A-8F40-4D301BD87E4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B64AA-B35E-4F2F-BFAE-E2A9526D3505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92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57A39884-25CC-45AD-9BCF-D979B7AAE9A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9F69683F-CAE5-4F3E-92D3-C7308333C6A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9A4EA6-C6E7-4500-9FC2-A3609230F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A68BF8F3-DFE3-435A-A77F-1525420D16E4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89578FAB-AA07-4D68-823B-EF83692D2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C2FA688B-BD37-4F62-991A-57ABB765F39C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1808E1A9-FAAE-413C-A95F-6F9E107DC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035AD3A9-E044-4945-9080-94C72FF047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14E02837-3496-4B6C-AA4F-2A8A266E1B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3017C56B-5369-4A2E-9993-CAEA279E43C2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3ADD4BCD-9543-4DB2-A26F-F7EB699C233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F63EC-BC1C-4D12-9C28-5A51734E24E4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8840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D5FEAC07-C244-4281-8A76-C9BC77D3349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CFA20370-AB2D-4BFD-8BD7-977FC0AC4F9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1019E8-9541-4642-BA02-4BA1851CF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BB4D2E07-403C-4446-B1DC-729E581807DB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2B24A409-A174-4395-9BE8-A848A1A03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8CD8B0F4-CDCA-422E-837E-6CC096D4BB10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3A0A5350-AC98-4FE2-9979-F868E09F5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06C3C206-0619-4051-A304-77F6CDEDAD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F12B190F-23DA-4DE7-9B57-59FE40241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8F78A49F-D787-4BB4-94E7-CC0E725D78F2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26D0AAC0-1C87-4FB0-8340-98C95F7C43D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07A85-C33D-4891-98E9-BE29A109A779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2127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126863BA-14A7-4837-9FBE-E84D6258F63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4B30C856-DD45-47A2-9BE1-D974E75B3BE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7249DC-AD0A-4B17-B4FB-9A1D1774D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E9750228-D202-408F-89F6-01342051750E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EA4559B3-835D-44CF-8E20-A96E601B7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0CAF06BE-9992-42C8-9978-3C989A2C3804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51590468-CAD1-416F-A59F-6C03591E1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B06B49C6-2479-4FD0-90B6-D510D0F238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AA794497-6EB3-47CB-BA68-93CBAC0F48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87F69D80-57A5-4DD6-B993-81A7FEEE87C3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5CDDEC2C-59F6-447E-B148-535A572EC2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48F9F-9C53-4AF0-9121-D2E77300AE07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27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B5FDB970-AF9A-4FD4-8F4C-42EAC82B333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093AF09B-DFC0-4618-8E5B-4585EC37AD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AD9A34-1D00-4F6F-93F9-5C6DB857D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0D913435-717A-489A-BE63-01F629D826D8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31094767-C555-483D-81A9-85A4CA69E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73D73169-B566-429C-8582-585769AE0880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9A6868C2-1098-407D-B0E0-EFC0619F0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39335CCC-B408-43D7-98E5-35DE801592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82003AD8-8E49-40D9-8498-54EF12E735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2AB0C3A0-FED1-409E-96CC-3616090C132A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7B288C81-7A59-4314-8CD9-A50D9B7EBEA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023AB-370A-46AD-85E5-00E001D072D0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410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005C43C-FBAE-4CB8-B020-78EAFAFE20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EDE83F5B-FB05-4E66-9B96-360EA67C41C3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535C0CA-13AD-49CC-AD51-AD71082A4A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C388C29-069A-4212-BA4D-59FD8057E8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E82FAC8F-DF7F-4B01-AACF-C1F182BDE6D6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610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773C9EDC-EC3D-47C1-87F2-49957FDBA5D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E7A2812F-D683-40C9-89DF-BF2E9877481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A5868A-3722-4ACE-B1F5-4E7EED55D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7238892C-2651-42EF-A200-D68543ABDFAE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99DB16C5-FCFB-4801-B0CE-1CEF249B5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371E66E1-30ED-42D3-8040-0F488BDED52C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26FE283-F793-436D-8CAF-6760AF276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03061C79-8044-4C63-B74E-DF6440E0FC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8F89C6D5-DDCF-4786-81A6-4EC3B47B1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68B91C32-D736-4551-BF03-4CB1A3268271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A6E691A5-D482-4C29-B2EA-6A5D8F0E4BF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79B4B-183B-4CE6-9150-234FD6E537AB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189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F960635C-0F3F-483A-81D4-BAE15D2EBC4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48B4D1BE-E0AF-4715-AE1B-C61423775FC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D76512-F1FF-4236-9BC6-5A7C4DA93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6DA23C2A-47C3-47AC-B758-1B3594B6592D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7E92532A-34E7-4ED2-A71A-00094DC1B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DA419161-05E5-410D-B539-BA6B21578081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AC3C4DB2-B812-4055-AB0E-4A48A6F0C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9B67F08D-BB60-48EA-950A-492F89B5C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4326CD7F-1994-4352-81E0-73360BC6B6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64C887B5-6EF5-430B-9C56-A1E1099D94C6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2AC0BAE1-6DD7-480E-B60E-BFA7331A662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3E207-B445-4093-97E1-F7A729A6E960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1348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565668E1-8461-4183-B24A-73F39BD5605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DEFCD920-0CD1-41C9-B791-6E1F4585DCD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BD35644-AC1D-43CB-852D-C474E6AAC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1E2C0B28-656A-4878-9D6D-DDCE191690C1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8E621533-C232-4967-8183-ED8574E89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E05C4C7F-C0DE-475F-B1EB-C839690ACBEC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E16EF99-C45F-4D47-883D-4D1CB3D0B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F48DF6B2-D0F9-4F17-973F-BD8E75202B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372D2E45-30BE-42D3-B9E8-0E6686E08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B184CC0C-F7E1-4898-80E5-947A70F0E10A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938BB723-BCCE-483C-A8EB-5591205BACF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BFFD4-DA34-478D-8092-F1CC37FD9972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3536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AB3A51BC-7429-4506-A437-C9015B1FC80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2F043CA3-2297-48D5-97F7-35F21E23373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1C09C-FC0E-41A6-B3FE-F427FA896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34FA81D4-5672-4E29-809C-0A8A0A08490E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24E92A48-2A8C-497C-B8A1-0760FF5FE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1AC3AD9E-71B8-42DB-86D9-92AABA1B9DB2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8B6863C-CD2B-4748-8DC0-A65B76CD9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5A11F2D7-D453-4E82-917B-9235568571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87F9917B-A772-4B3C-BC1D-09F176D16F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BE2D165C-FCA9-43EA-991A-3C9734BFF5F8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AA32AA99-DA55-4279-A59D-A10EFB0B3F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28416-DD03-429F-966E-B7E815C48449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4273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C3B4DD-E69E-4329-B26D-0E91986AC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DBD2D-76D3-47A8-8189-625FFB594826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41E81F-2FA6-4662-937A-70317EE68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4F5D91-F737-46A8-94F5-0CD0AE1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3D2B2-E89B-4BFB-A433-49AA1FA6CA2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9678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0EC56B-DF47-40C9-B1B2-D0C3CE1BE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1823B-1C1C-49C9-9470-834478356DB3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FDFF9D-C962-460E-AF99-A605A40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EA0917-2D99-4709-ACE2-569AEC69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E02B4-DE2A-43E6-A3FF-F27089809BD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4857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73BBA6-9C3B-4CA7-A19F-0D550E49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F13BE-D48D-4F35-B642-BCD75851F884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C99550-6F9F-4636-980A-305223405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844E51-6173-433A-A50F-F2AD4B13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124108-2553-440A-8E32-EB460ECD708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2544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2C3B497-263B-4797-87CA-190D78AB3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9BD52-D97D-4A08-9E15-9C438A8F9BA6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C6341CE-8494-460D-9B5C-92086766C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4B286FC1-C3B2-4FA0-8FB4-A66F313E0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751EE-47F3-46CF-BE37-50C41CBE59E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7348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37F6B4AB-622D-494F-BE48-AFC7E4FC3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FB734-770A-4892-85E1-8D810479A10C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AE6E5702-2BDD-4CAC-80FC-6B27FBA8D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D15E51AC-637C-4867-B102-8FF6471C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B3ED4-2B30-48C4-8AB4-D197D09EB50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8824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E8FD697B-A13B-41EA-ADA4-F414A90A6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D10A0-5026-4270-A819-AE742DC998CE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1EE57F47-8A43-4CC0-9408-E70C0E6F9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E0A075F-9AF6-47F3-861A-46DEFCB9C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B3BA0-19DE-42C5-8DE2-FFF405117F6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38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54D8F091-98A2-4435-A068-DE1C6AB6E704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683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76F62A26-27DF-4612-825A-ECFF9A226E28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683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64E90BDA-8826-4E91-A123-3DB8BCB9C90B}"/>
              </a:ext>
            </a:extLst>
          </p:cNvPr>
          <p:cNvSpPr txBox="1"/>
          <p:nvPr/>
        </p:nvSpPr>
        <p:spPr>
          <a:xfrm>
            <a:off x="46567" y="44450"/>
            <a:ext cx="1133051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kumimoji="1" lang="zh-CN" altLang="en-US" sz="3200" dirty="0">
                <a:solidFill>
                  <a:srgbClr val="000000"/>
                </a:solidFill>
              </a:rPr>
              <a:t>二、</a:t>
            </a:r>
            <a:r>
              <a:rPr kumimoji="1" lang="zh-CN" altLang="en-US" sz="3200" spc="20" dirty="0">
                <a:solidFill>
                  <a:srgbClr val="000000"/>
                </a:solidFill>
              </a:rPr>
              <a:t>获国家自然科学二等奖介绍</a:t>
            </a:r>
            <a:r>
              <a:rPr kumimoji="1" lang="en-US" altLang="zh-CN" sz="3200" spc="20" dirty="0">
                <a:solidFill>
                  <a:srgbClr val="000000"/>
                </a:solidFill>
              </a:rPr>
              <a:t>—</a:t>
            </a:r>
            <a:r>
              <a:rPr kumimoji="1" lang="zh-CN" altLang="en-US" sz="3200" spc="20" dirty="0">
                <a:solidFill>
                  <a:srgbClr val="000000"/>
                </a:solidFill>
              </a:rPr>
              <a:t>发现点 </a:t>
            </a:r>
            <a:r>
              <a:rPr kumimoji="1" lang="en-US" altLang="zh-CN" sz="3200" spc="2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A8B700E8-A3B2-4964-A9AA-A408138A5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D5D26318-E6E0-43F7-A9D7-C687398C5165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D7A2F96B-9AE1-48EB-9DED-B1344060F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087D8B96-7152-4CBE-9B15-90B95C34BB14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651FEF10-A5FF-4BC7-9B33-12C26C81B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3"/>
            <a:ext cx="1143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2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2F4F1C5D-6CEF-466E-A7F6-BF89B33F02F9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683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4DD26233-1775-498C-9B65-A537FBB7AED5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683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D23F62FD-727F-41CE-9D7B-96EE1C73D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23480782-203B-4A18-A743-444233521D60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076269AD-23D1-4C52-A0EA-F39ABEB5A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3A266A3-1277-4C9D-AC7D-ADCB22753B61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729DA61C-2564-4E3B-886F-FAF1E718A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3"/>
            <a:ext cx="1143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2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3" name="页脚占位符 4">
            <a:extLst>
              <a:ext uri="{FF2B5EF4-FFF2-40B4-BE49-F238E27FC236}">
                <a16:creationId xmlns:a16="http://schemas.microsoft.com/office/drawing/2014/main" id="{75D5303A-9450-4495-8E4C-25F323A00C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5437730D-723C-45D6-8E49-4427AAA3B4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FC77E879-B6E0-495C-9102-FD1C98993CFF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5" name="日期占位符 1">
            <a:extLst>
              <a:ext uri="{FF2B5EF4-FFF2-40B4-BE49-F238E27FC236}">
                <a16:creationId xmlns:a16="http://schemas.microsoft.com/office/drawing/2014/main" id="{06CF4054-D720-48A2-87B1-EA61556EC04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C445-64E3-4BDF-8A1D-EC513BD37F62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83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FF7A3228-EF46-4845-8F51-F51F4DEB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4F66A-8213-4543-8492-E04CBBCE0736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A7EDA3F-7DB6-4F1D-A1EB-AB4F32A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170D1A25-E120-44AF-948A-404A29C5F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38434-D205-4919-B792-06B043FD046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1111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2BB5BE05-E9D5-4E50-80EA-8CD026E64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FED7B-2FC0-43C8-B4FB-99D806AB0C72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9906CF25-345E-4992-9019-5CFE5BF41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376393F-14F1-4B55-97AE-83CD059E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8D587-920D-41DE-A7BB-2885A6A730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5040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B47BD620-41C3-4705-A0FD-2265D86C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BCEA4-96CC-4684-809B-63B82B2790D0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1ECF1FF9-3693-45A7-BC96-27405CE52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BC3D224-5B1F-44C0-94EE-70CF47935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62DCD-C4EF-4487-997B-4255BC590A5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6392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011E3B-0B84-4CFD-A2CE-3C18B7AEA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65ACA-B84F-4215-B643-EF42A6AED331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6FE2F3-4E7D-451A-A4E0-E0FD0046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AE1AED-27FA-4626-BB3B-96ECCCAC4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4BA35-00FD-44C5-98E6-376098F330C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8007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D46F2D-CE46-42E4-A0B5-2F2C6993C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BCA59-D817-428D-B866-7D417D748E08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378B2D-2CC5-40B9-9619-2023D10B0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01D8C5-47F4-4FC4-815C-3148C6E5B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EC45D-4113-480B-A65E-C66AA689558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795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CBE022-6323-4944-92EA-14DEF66C9B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21F73E0E-5B08-4347-86ED-F36C2B7E60BD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BEB07D-F00C-497E-91CB-F55D5AEE5F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86C3E7-5F1C-45D5-B014-D1472D3C8D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65B85407-3ADF-498F-B2C0-5B3FB404DCAC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532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DC2596-B2DE-4E20-8401-F9E530FCEA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5E990C2C-0817-4CF0-951F-6DDB097EED7C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D7F9CA-52E4-44BE-97E4-EE8FD1264D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EC42CF-1CCB-45D8-8361-313755FC7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1DD31599-4F46-4C3C-9BF8-96E38DF66DD9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1249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0EE79B-6249-4769-BC38-066CBC6532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5B1811D6-22D0-45DB-89EA-8118CFDF069F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A14800-FDEB-4A39-8906-42C571EB93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C90951-5702-46D1-9BE9-9E9B25A92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73D0FD55-C690-4BC4-AA3D-6842D15493B0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933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43FE58-186D-42CE-8C95-FF7756819C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7AFAFE19-CCF5-4E75-8864-D0B96C0D7CDF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E0DAA5-FBEC-458E-A785-2DCEEE5E82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FA53969-E4BA-4CC2-8597-FDA20F2E3D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61206B59-2B30-47FC-B1FF-FB5B0AEA7A61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405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254427E-ECB4-4247-8FA7-FE9E0A50C9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79006BB5-DC19-4C73-8361-809E40812BD1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88ABB4F-39F8-49FF-A184-0CB1CA96F2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1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ECE5A8-07DC-4CD6-9E14-2A9A797B87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3FD16373-14B2-4E25-BDDE-085E9A95E223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15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6A46F6A8-DD08-4EB5-84D3-AE97953A840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13B5FEFC-3EC9-43AF-8515-05578E677E3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C97188-6F36-4CBE-8D6A-4D6EBAAD0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1D3731B9-5BFE-4300-8630-D589B1E0A4E7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F980B31A-4C93-484A-94C4-0D356FD12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2D51F17F-2FB6-44F5-A7B6-160368265FD8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E726F093-D056-41B9-8F5C-89414849A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3"/>
            <a:ext cx="1143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2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0C1CF3D5-7EBD-4F0B-B1E5-5EC44A318F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292C9617-C907-4F4B-9019-5934EB195E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F25CC635-B323-44AA-9946-C38C8670847B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EE55A124-A31E-4977-B2D5-B56F65A5544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25AF0-293C-4156-B955-7E8542A72345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1993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1D9DAF5F-6D52-46F1-B6B2-C73854F8F898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4E4BD7C6-C37E-4FF5-9390-914681B91988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654A07E-A396-4A3B-8FB0-5CB329B6025B}"/>
              </a:ext>
            </a:extLst>
          </p:cNvPr>
          <p:cNvSpPr txBox="1"/>
          <p:nvPr/>
        </p:nvSpPr>
        <p:spPr>
          <a:xfrm>
            <a:off x="46568" y="44452"/>
            <a:ext cx="1133051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kumimoji="1" lang="zh-CN" altLang="en-US" sz="2400" dirty="0">
                <a:solidFill>
                  <a:srgbClr val="000000"/>
                </a:solidFill>
              </a:rPr>
              <a:t>二、</a:t>
            </a:r>
            <a:r>
              <a:rPr kumimoji="1" lang="zh-CN" altLang="en-US" sz="2400" spc="15" dirty="0">
                <a:solidFill>
                  <a:srgbClr val="000000"/>
                </a:solidFill>
              </a:rPr>
              <a:t>获国家自然科学二等奖介绍</a:t>
            </a:r>
            <a:r>
              <a:rPr kumimoji="1" lang="en-US" altLang="zh-CN" sz="2400" spc="15" dirty="0">
                <a:solidFill>
                  <a:srgbClr val="000000"/>
                </a:solidFill>
              </a:rPr>
              <a:t>—</a:t>
            </a:r>
            <a:r>
              <a:rPr kumimoji="1" lang="zh-CN" altLang="en-US" sz="2400" spc="15" dirty="0">
                <a:solidFill>
                  <a:srgbClr val="000000"/>
                </a:solidFill>
              </a:rPr>
              <a:t>发现点 </a:t>
            </a:r>
            <a:r>
              <a:rPr kumimoji="1" lang="en-US" altLang="zh-CN" sz="2400" spc="15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045164DF-2FEF-4902-9841-A2C41311D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D947EE4B-7C00-4E99-AF5D-7BA388B99F9E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46EEF7B6-94F4-4F28-9291-0EAD70A3C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F80863BF-98FF-450F-9DE9-025C62EEEDED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CAA78E90-8BD3-480C-903A-8331105A9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99F6162F-32B8-4B71-89ED-24668ABF611A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D300197B-9C51-4F00-A006-64E3D55AACED}"/>
              </a:ext>
            </a:extLst>
          </p:cNvPr>
          <p:cNvSpPr>
            <a:spLocks noChangeShapeType="1"/>
          </p:cNvSpPr>
          <p:nvPr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6B9A1186-03C2-44C4-A434-5C35646F1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C09FBBAB-9475-457C-B30B-5A716970E59B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367FF9E5-995E-4FC5-847B-10A25F569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765762E5-05CA-4939-8A33-7584EA63C1CB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7FD0D3B3-B474-4A7F-9479-094CD32FD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3" name="页脚占位符 4">
            <a:extLst>
              <a:ext uri="{FF2B5EF4-FFF2-40B4-BE49-F238E27FC236}">
                <a16:creationId xmlns:a16="http://schemas.microsoft.com/office/drawing/2014/main" id="{3345079A-EDA5-425E-AE5F-F2A5F38274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4A44B78E-FAEB-4779-9CC8-DBEA3BE4DB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49689F73-565D-4629-906A-D71E8E97C61A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5" name="日期占位符 1">
            <a:extLst>
              <a:ext uri="{FF2B5EF4-FFF2-40B4-BE49-F238E27FC236}">
                <a16:creationId xmlns:a16="http://schemas.microsoft.com/office/drawing/2014/main" id="{6AB71D87-FE8A-49AB-8309-4A722DEB6A4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3FC8-F6B0-40F4-821A-5F7919903242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6109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D8A320-70DE-4E57-83F2-8072BF944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1B71D1DD-6FDF-48DD-89FE-4DFB05E10DA9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64CC40A1-3BCC-47D3-9B4F-6D3CA46C2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C319219A-FB38-4455-862F-5A64473161B8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67E41A19-9440-4A65-BD2D-144E4DB27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87CE460A-2B2B-4343-BCF6-9F998B4ABF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1" hangingPunct="1">
              <a:spcBef>
                <a:spcPct val="50000"/>
              </a:spcBef>
              <a:buFontTx/>
              <a:buNone/>
              <a:defRPr kumimoji="1" sz="105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6DE82B78-C30A-4769-B560-8D80F085BA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598B8965-C4D1-4EC0-9920-A10CE20CA509}" type="slidenum">
              <a:rPr lang="zh-CN" altLang="en-US"/>
              <a:pPr>
                <a:defRPr/>
              </a:pPr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174EC70F-9EBD-42E1-B4EC-984BCC689A7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330F9-1AB5-4EBF-84A6-1ECA5D502A65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7074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6096F27A-56F9-4D16-AC30-8B10F05818B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7B1FD76E-EBE1-4437-887F-4286D9EB7D2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23EC36-47BE-4939-9E9A-077705C66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22F5BC64-BE9E-4B43-BAE5-03BA3E137FF5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63D76E2A-A910-42FA-8108-160AC4F47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AC9ABA92-0D26-4867-8467-8022334BCDF4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EA454DCB-52BD-46AC-A3BA-FB143A77D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C5D899E0-80D3-4163-845C-2477F32A6E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0B070EF8-3EDA-46A0-AD73-93B81F9ECA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E78C9053-2B16-4D80-9378-B7DAEC5163AC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CC226A2C-50E2-4343-B758-3E6907A25AA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8C723-4A8A-464A-B458-E21D6CDDC600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6091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8C9D9A33-CF87-4A80-9FED-1DAC877B452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F33A4B65-C4E1-4461-8DEB-1BEB621A01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932B50-D83B-43CB-BD05-F946171D5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30B2022B-273E-4DC6-8963-94F8F256F198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AACB1E72-AF49-4A36-9ABE-7B7EBF8D4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43470720-6C1D-4E1C-9074-A30C86372F7B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8D682AAC-AC32-440A-91D1-3A280C69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BB3383AB-CD67-4948-B4D7-ADD009ADC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28CD2F82-D33B-4776-9C6E-7369E9AB2C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3F570B60-6E0A-413C-AE01-EFF2CA329D1E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4EFCCA4A-79EB-4F58-8912-A53B561CEB4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F5B9E-51E7-4100-ABEE-D3B4588E0172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5144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4F0A3884-9774-48D8-9069-7D1717D451B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04098FE5-0665-4916-A0E9-0662B4AABF8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4E9463-383F-43E6-87FA-30BDD8708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E4232F2F-C10E-4D1D-AF30-E6BFB8017E37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5254CF39-7ADA-454E-B517-926367217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F262B273-F05B-441E-BA20-937D3B830D7E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B3BF0D9B-EDCC-418D-8575-2718BAC3E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5A75369C-AA1A-4971-92B4-DD68144F97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7A19AD9C-C769-4E00-8F16-5915563A3B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3D7CA7FD-DF9A-4549-B1EA-3362CCB54E2A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06235D75-5629-489F-8B9C-88FDC267C33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6504F-63AA-4802-9877-B7CBE114BEE0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344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BA38802F-A1E5-480E-A71F-42288F7DA68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DEF4E3F6-7E12-4DCA-AE8D-AF942503C11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9324EC-54FA-4B8A-81F7-48EFF576B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0CE1BE8D-BE6D-4593-AA28-3E77C2A846D3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96C632B7-536A-454E-82F3-75F7FDCE7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834A5AAE-749F-4474-9576-74EF0175A198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A621B67-46FF-4CE6-B5C2-1382A358E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8D686EC5-5F9D-46CA-9A13-6CEB306323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820C1834-378F-4D1A-B87E-FF6B78D36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497FE878-2F06-421F-A3F4-F620356DA361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2D1A4285-166D-4DE1-84AC-F55F1D8D09E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62022-26A6-4C9C-B2EE-E007BD9C5193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8612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8BCF1166-6E76-476E-A77B-AE8EE402AEC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510E2190-8486-4E14-A0FA-633DEB150CC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B2271DF-0DA2-43D1-9F08-B42409D70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42BF3384-4265-4868-AE19-E795070FED34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545A5850-5535-4180-85F9-117529012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F26DD939-EDD4-4707-8D4E-CD51EA7D58D3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90EC2C4-32A6-4B70-9039-3A098B9BB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B641AFBA-92C4-47A4-9638-168F473483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5B959F90-762F-4675-A6AF-43CF240C35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7E934198-1498-4B26-905A-B47A067BE11A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FD38E544-25F1-4D16-9EBE-8C4728FF623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2206A-950C-4DF2-AB79-01D52CD957B0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161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3D3A4748-244D-41CC-BFDD-3DB606E2562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9A15B96D-4B84-4A2D-A10D-E2C1BB5A84E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E7B899C-CEAA-400C-BCEC-4F3116A00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B8E090BB-5679-433C-850A-CF90616DB673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6E0BFD04-B0FE-44C8-BBE2-369F63CC9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D4A8FDD0-563B-41B1-826D-27001A779483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0DFD9257-D543-4739-9B48-A133DD7FE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1E7C8FC7-828A-4ADA-BC2C-DEC96ACA5D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13D2E8B0-57B2-4C70-9BC7-521D189806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D424F853-0519-4988-B491-6F853375B9BC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E300D220-9538-47B5-8455-2EDC89C1F4A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DEF4D-0800-4B4E-8B8C-BC33F6664CBA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4370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2B154E91-8223-4D34-A316-D796872F7EB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71F06B8A-8EC3-4310-83C3-8F7249CBDE0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E3FD7-8E8A-45E2-8164-DABCC8FD7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368F28C2-725E-4BF6-97BC-D9885D34E1B5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8DE3571-4843-4C4B-8A2D-578894C00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6DDD95EC-09C4-4AAF-932C-A1B68D512F79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01457980-61B6-4341-9F0E-2EDDD1F9C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1744D371-148F-4B4A-B303-414B250850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23DAC81A-393F-4017-BE34-2E56BDE2B8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1070290C-A968-4832-846F-C58F1702A62C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726C5FDA-D6C4-43DA-BB52-35C02D6FD0F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26A27-C782-465B-B273-006AF1C0C04E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2151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CC1807BC-211B-423D-86D8-A2667626DDA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0E345D62-96EB-484C-9BCB-598A14F7B82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6500A0-045E-4D08-A236-9CAA664B7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4DA2F745-4982-4B93-B045-46CC02CAD55A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610F91B9-94C6-4E9A-A469-D09D6D0B1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4291627-4DCA-4D7E-96AB-A345ACD54540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9A5D790F-8750-4830-A761-04A9B90C2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6A982B40-1BBA-48BD-8F19-8FE77A653B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66890202-0759-48F9-9CEA-97E4437373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983A9B02-B9B3-4D5B-B599-1CB257CCBB16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B1D505BB-53F5-44F5-872E-00567986736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A8259-31A8-4D82-977D-57E4D386EF24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78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CC5B6921-1A53-454D-A2F7-60BE9B4CF15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F748C6A2-A072-4E09-B10A-B9AD421A915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9BE30D-DC40-4741-987B-9D746ED88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04961957-B5D3-48BA-BFC5-52169E28F91E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876DA306-08C9-4640-8CAC-73D028ED6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84F59A63-4BB7-4EBA-B7F3-88E298379BC4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6961E10-FEA3-420D-A778-2C24D7F03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3"/>
            <a:ext cx="1143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2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7CA989FA-2BB1-4F5E-A45A-B4C3A2976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628918DF-FA88-40DB-92AC-9EC2C42BCA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F71B9148-D0BA-42C7-A07A-E62C2BF919EF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8AC302F3-8C72-426E-A278-8C5597B59B5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2CAE2-0E8C-485B-94DD-790E09CC21BD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4982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34520D70-3292-4CDB-984D-C9D95788BEE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868F48B0-2B47-448E-BCA8-F45C8FB7552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D5E7C4-8ECD-442E-8805-4D6A962B7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09F30660-D904-4CF7-9731-70B9DB38C069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46DAACA6-E31A-41E2-8922-76350D350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14D8CB5F-27B9-4695-A53F-8152A5D8BF7E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646E9C12-6BDE-44B9-9103-557F4D1F7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4B41754F-BD45-48A2-BABF-645F08E18A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5E699DBC-6494-49F2-862D-8838887B40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7F37DD72-4145-43AC-8CC2-DA9210FFA876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71040B59-4EF5-494E-8E58-189EB166817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99067-16CE-417F-BBA0-9336187515B1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5988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20B05D63-283C-48CD-9E1F-7264727C29A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4CE1D61B-83A6-42B3-8B7F-23E30067C78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F93650-6DD5-4040-AFF8-F0C2133D1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E71AB63D-D566-4C7E-B99C-9629B7F88C09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94B76E5E-D2C7-4E21-AE8B-BB06731A6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A53F746F-D850-4CEB-BC62-7D44A15B383A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80145AAB-5DA2-45D8-B14F-07150124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A26751DA-ACC9-489F-9908-AAD76137BE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25A76846-C89A-499E-8387-FB4877CAA1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B0789F24-8FC0-4CA8-8105-AEFF98723054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E8276EB8-62D0-4084-B3EB-D983E25698C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D30C2-5101-4D18-8D59-7883EED88145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0315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AFA2F365-F26D-4F0C-AFF4-7E28C52D513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D1F024CD-5B0C-4D4D-AB2B-8346542C33E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2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BEC985-0687-4208-BBDC-88F0E241A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1D48526E-3088-4EA9-A3FC-C83CCFD8E686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1D9EE8DA-93F1-4C32-B7E1-539E20CE2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11BD30F-4F6F-46CE-84AB-A4B4FC28CB25}" type="slidenum">
              <a:rPr lang="en-US" altLang="zh-CN" sz="105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05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3324087-435F-449B-BAF2-79746E536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5"/>
            <a:ext cx="1143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62827F49-E441-44AF-B280-69168B94AB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4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557213" indent="-214313" eaLnBrk="0" hangingPunct="0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857250" indent="-171450" eaLnBrk="0" hangingPunct="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200150" indent="-171450" eaLnBrk="0" hangingPunct="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1543050" indent="-171450" eaLnBrk="0" hangingPunct="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4EB1E5E9-BBDD-445F-9100-2C977BD7A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87661416-5F6A-4643-AC28-006C91D6B8F6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EE85C20F-638A-4E78-A8B5-D5C1A4A999C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B3D5A-26A4-4654-B43E-A46D4CD050EC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5687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7631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3292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1167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1686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2613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0930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7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E5ABB918-894C-47C3-8425-785E9D5FB7A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172200"/>
            <a:ext cx="12240684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166BAEE1-381C-426B-B045-7F384DD3D8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48683" y="692150"/>
            <a:ext cx="12240684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7F09CE-3BD0-42EA-8C28-4E15E0BBB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3E7089C6-4EBB-47E8-B876-436AC378E10A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E35E480E-E588-42D0-A41C-8B24E8091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071CD3DC-897F-4A4E-AE3E-5AA78FAF3A04}" type="slidenum">
              <a:rPr lang="en-US" altLang="zh-CN" sz="1400" b="0" smtClean="0">
                <a:solidFill>
                  <a:srgbClr val="000000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CN" sz="1400" b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6E983D53-86DB-43F1-B99E-991E89963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67" y="5287963"/>
            <a:ext cx="1143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200" b="0">
              <a:solidFill>
                <a:srgbClr val="006633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B66BD88F-7DCE-4475-BBA4-E05D511407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 b="1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/>
              <a:t>量子通信（清华大学 邓富国）</a:t>
            </a:r>
            <a:endParaRPr lang="en-US" altLang="zh-CN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D287996C-9198-4C74-A01A-252E8286B2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latin typeface="Arial" pitchFamily="34" charset="0"/>
                <a:ea typeface="华文行楷" pitchFamily="2" charset="-122"/>
              </a:defRPr>
            </a:lvl1pPr>
          </a:lstStyle>
          <a:p>
            <a:pPr>
              <a:defRPr/>
            </a:pPr>
            <a:fld id="{2E6F49D1-93E0-44CC-B6BB-9ABCD173FAB0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日期占位符 1">
            <a:extLst>
              <a:ext uri="{FF2B5EF4-FFF2-40B4-BE49-F238E27FC236}">
                <a16:creationId xmlns:a16="http://schemas.microsoft.com/office/drawing/2014/main" id="{350418A6-F3E6-45DE-8415-89C1D39B1CE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179B7-1DBD-47B1-B60F-5EF9147CA3D8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781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9849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41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3093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4760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ADA44D-232F-467B-9C93-6145D29795D1}" type="datetime1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EBDDC3"/>
                </a:solidFill>
              </a:rPr>
              <a:t>Tsinghua University</a:t>
            </a:r>
            <a:endParaRPr lang="zh-CN" altLang="en-US">
              <a:solidFill>
                <a:srgbClr val="EBDDC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E77D6-C97A-4A78-8CCA-05A1432898EB}" type="slidenum">
              <a:rPr lang="zh-CN" altLang="en-US" smtClean="0">
                <a:solidFill>
                  <a:srgbClr val="EBDDC3"/>
                </a:solidFill>
              </a:rPr>
              <a:t>‹#›</a:t>
            </a:fld>
            <a:endParaRPr lang="zh-CN" alt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20581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ADA44D-232F-467B-9C93-6145D29795D1}" type="datetime1">
              <a:rPr lang="zh-CN" altLang="en-US" smtClean="0">
                <a:solidFill>
                  <a:srgbClr val="775F55"/>
                </a:solidFill>
              </a:rPr>
              <a:t>2023/3/30</a:t>
            </a:fld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775F55"/>
                </a:solidFill>
              </a:rPr>
              <a:t>Tsinghua University</a:t>
            </a:r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892005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ADA44D-232F-467B-9C93-6145D29795D1}" type="datetime1">
              <a:rPr lang="zh-CN" altLang="en-US" smtClean="0">
                <a:solidFill>
                  <a:srgbClr val="775F55"/>
                </a:solidFill>
              </a:rPr>
              <a:t>2023/3/30</a:t>
            </a:fld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775F55"/>
                </a:solidFill>
              </a:rPr>
              <a:t>Tsinghua University</a:t>
            </a:r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E77D6-C97A-4A78-8CCA-05A143289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711973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ADA44D-232F-467B-9C93-6145D29795D1}" type="datetime1">
              <a:rPr lang="zh-CN" altLang="en-US" smtClean="0">
                <a:solidFill>
                  <a:srgbClr val="775F55"/>
                </a:solidFill>
              </a:rPr>
              <a:t>2023/3/30</a:t>
            </a:fld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775F55"/>
                </a:solidFill>
              </a:rPr>
              <a:t>Tsinghua University</a:t>
            </a:r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E77D6-C97A-4A78-8CCA-05A143289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237135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ADA44D-232F-467B-9C93-6145D29795D1}" type="datetime1">
              <a:rPr lang="zh-CN" altLang="en-US" smtClean="0">
                <a:solidFill>
                  <a:srgbClr val="775F55"/>
                </a:solidFill>
              </a:rPr>
              <a:t>2023/3/30</a:t>
            </a:fld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775F55"/>
                </a:solidFill>
              </a:rPr>
              <a:t>Tsinghua University</a:t>
            </a:r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E77D6-C97A-4A78-8CCA-05A143289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552054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ADA44D-232F-467B-9C93-6145D29795D1}" type="datetime1">
              <a:rPr lang="zh-CN" altLang="en-US" smtClean="0">
                <a:solidFill>
                  <a:srgbClr val="775F55"/>
                </a:solidFill>
              </a:rPr>
              <a:t>2023/3/30</a:t>
            </a:fld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775F55"/>
                </a:solidFill>
              </a:rPr>
              <a:t>Tsinghua University</a:t>
            </a:r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E77D6-C97A-4A78-8CCA-05A143289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40832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9090460-DE4B-490D-83CB-13F92143BFC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单击以编辑</a:t>
            </a:r>
            <a:r>
              <a:rPr lang="zh-CN" altLang="en-US"/>
              <a:t>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EDCED99-57F0-42BB-8D27-A7702939301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单击以编辑母版文本样式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F0145BD-6C77-47B3-BD67-2179492811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0" tIns="45715" rIns="91430" bIns="45715" numCol="1" anchor="t" anchorCtr="0" compatLnSpc="1"/>
          <a:lstStyle>
            <a:lvl1pPr algn="l" eaLnBrk="1" hangingPunct="1">
              <a:spcBef>
                <a:spcPct val="50000"/>
              </a:spcBef>
              <a:buFontTx/>
              <a:buNone/>
              <a:defRPr kumimoji="1" sz="1400" b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AB8FFD99-58D9-421C-82DD-79E17309E67C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0BA3CFF-795E-4B9A-B17D-1EC689C145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0" tIns="45715" rIns="91430" bIns="45715" numCol="1" anchor="t" anchorCtr="0" compatLnSpc="1"/>
          <a:lstStyle>
            <a:lvl1pPr algn="ctr" eaLnBrk="1" hangingPunct="1">
              <a:spcBef>
                <a:spcPct val="50000"/>
              </a:spcBef>
              <a:buFontTx/>
              <a:buNone/>
              <a:defRPr kumimoji="1" sz="1400" b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017A77A-02B9-4806-8317-27930EF5B4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0" tIns="45715" rIns="91430" bIns="45715" numCol="1" anchor="t" anchorCtr="0" compatLnSpc="1"/>
          <a:lstStyle>
            <a:lvl1pPr algn="r" eaLnBrk="1" hangingPunct="1">
              <a:spcBef>
                <a:spcPct val="50000"/>
              </a:spcBef>
              <a:buFont typeface="Arial" panose="020B0604020202020204" pitchFamily="34" charset="0"/>
              <a:buNone/>
              <a:defRPr sz="1400" b="0" noProof="1">
                <a:solidFill>
                  <a:srgbClr val="000000"/>
                </a:solidFill>
                <a:cs typeface="+mn-ea"/>
              </a:defRPr>
            </a:lvl1pPr>
          </a:lstStyle>
          <a:p>
            <a:pPr>
              <a:defRPr/>
            </a:pPr>
            <a:fld id="{FDCA5831-D859-4F0D-BCAB-B4BB1D7F910D}" type="slidenum">
              <a:rPr lang="zh-CN" altLang="en-US"/>
              <a:pPr>
                <a:defRPr/>
              </a:pPr>
              <a:t>‹#›</a:t>
            </a:fld>
            <a:endParaRPr lang="zh-CN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92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9DD4B41-7775-4D01-B55A-465EAC94875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单击以编辑</a:t>
            </a:r>
            <a:r>
              <a:rPr lang="zh-CN" altLang="en-US"/>
              <a:t>母版标题样式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54192E9E-35A9-4969-86A3-18D1E90C52F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单击以编辑母版文本样式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F865B77-9FB6-4B51-94CB-4A94179AD9B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0" tIns="45715" rIns="91430" bIns="45715" numCol="1" anchor="t" anchorCtr="0" compatLnSpc="1"/>
          <a:lstStyle>
            <a:lvl1pPr algn="l" eaLnBrk="1" hangingPunct="1">
              <a:spcBef>
                <a:spcPct val="50000"/>
              </a:spcBef>
              <a:buFontTx/>
              <a:buNone/>
              <a:defRPr kumimoji="1" sz="1050" b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E5B65C86-96DF-4A1A-ADD9-1F834B62A9A0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0FA8ED6-8EC1-4070-A37D-74A4926D906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0" tIns="45715" rIns="91430" bIns="45715" numCol="1" anchor="t" anchorCtr="0" compatLnSpc="1"/>
          <a:lstStyle>
            <a:lvl1pPr algn="ctr" eaLnBrk="1" hangingPunct="1">
              <a:spcBef>
                <a:spcPct val="50000"/>
              </a:spcBef>
              <a:buFontTx/>
              <a:buNone/>
              <a:defRPr kumimoji="1" sz="1050" b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CFE6041-5277-4D53-8965-845A80E4A0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buFont typeface="Arial" panose="020B0604020202020204" pitchFamily="34" charset="0"/>
              <a:buNone/>
              <a:defRPr sz="1050" b="0" noProof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34699BC-98DC-4D7B-9C8E-0FE70F723B1D}" type="slidenum">
              <a:rPr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56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  <p:sldLayoutId id="2147484412" r:id="rId9"/>
    <p:sldLayoutId id="2147484413" r:id="rId10"/>
    <p:sldLayoutId id="2147484414" r:id="rId11"/>
    <p:sldLayoutId id="2147484415" r:id="rId12"/>
    <p:sldLayoutId id="2147484416" r:id="rId13"/>
    <p:sldLayoutId id="2147484417" r:id="rId14"/>
    <p:sldLayoutId id="2147484418" r:id="rId15"/>
    <p:sldLayoutId id="2147484419" r:id="rId16"/>
    <p:sldLayoutId id="2147484420" r:id="rId17"/>
    <p:sldLayoutId id="2147484421" r:id="rId18"/>
    <p:sldLayoutId id="2147484422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119CFFB-7E92-426D-9ABA-14C8A1F1FE6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单击以编辑</a:t>
            </a:r>
            <a:r>
              <a:rPr lang="zh-CN" altLang="en-US"/>
              <a:t>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295B044-0C7C-455D-9024-861F2535963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单击以编辑母版文本样式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F0145BD-6C77-47B3-BD67-2179492811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0" tIns="45715" rIns="91430" bIns="45715" numCol="1" anchor="t" anchorCtr="0" compatLnSpc="1"/>
          <a:lstStyle>
            <a:lvl1pPr algn="l" eaLnBrk="1" hangingPunct="1">
              <a:spcBef>
                <a:spcPct val="50000"/>
              </a:spcBef>
              <a:buFontTx/>
              <a:buNone/>
              <a:defRPr kumimoji="1" sz="1050" b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8F6A8672-CA17-43F8-A136-125C30896A1C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0BA3CFF-795E-4B9A-B17D-1EC689C145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0" tIns="45715" rIns="91430" bIns="45715" numCol="1" anchor="t" anchorCtr="0" compatLnSpc="1"/>
          <a:lstStyle>
            <a:lvl1pPr algn="ctr" eaLnBrk="1" hangingPunct="1">
              <a:spcBef>
                <a:spcPct val="50000"/>
              </a:spcBef>
              <a:buFontTx/>
              <a:buNone/>
              <a:defRPr kumimoji="1" sz="1050" b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017A77A-02B9-4806-8317-27930EF5B4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0" tIns="45715" rIns="91430" bIns="45715" numCol="1" anchor="t" anchorCtr="0" compatLnSpc="1"/>
          <a:lstStyle>
            <a:lvl1pPr algn="r" eaLnBrk="1" hangingPunct="1">
              <a:spcBef>
                <a:spcPct val="50000"/>
              </a:spcBef>
              <a:buFont typeface="Arial" panose="020B0604020202020204" pitchFamily="34" charset="0"/>
              <a:buNone/>
              <a:defRPr sz="1050" b="0" noProof="1">
                <a:solidFill>
                  <a:srgbClr val="000000"/>
                </a:solidFill>
                <a:cs typeface="+mn-ea"/>
              </a:defRPr>
            </a:lvl1pPr>
          </a:lstStyle>
          <a:p>
            <a:pPr>
              <a:defRPr/>
            </a:pPr>
            <a:fld id="{1538E4A0-D141-4AC9-B4BC-C2C594E39322}" type="slidenum">
              <a:rPr lang="zh-CN" altLang="en-US"/>
              <a:pPr>
                <a:defRPr/>
              </a:pPr>
              <a:t>‹#›</a:t>
            </a:fld>
            <a:endParaRPr lang="zh-CN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37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  <p:sldLayoutId id="2147484455" r:id="rId12"/>
    <p:sldLayoutId id="2147484456" r:id="rId13"/>
    <p:sldLayoutId id="2147484457" r:id="rId14"/>
    <p:sldLayoutId id="2147484458" r:id="rId15"/>
    <p:sldLayoutId id="2147484459" r:id="rId16"/>
    <p:sldLayoutId id="2147484460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C5C16118-D918-470E-A872-5C32FD7C77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3A393C32-5680-4C3A-A422-D0ED140C0F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7195B6-5D5F-486E-B02E-1CF10B2AF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DF65A8-4EBA-4D8C-8739-98D7E28251ED}" type="datetimeFigureOut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7CC3A2-A23B-45FD-A3CF-6737D468D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D64E14-88B4-4B96-994D-E96E651EE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868CF5EA-9DFF-482C-B454-1EA9F57046C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08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A1E262E-344B-4125-AEBB-24D1E44F7A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单击以编辑</a:t>
            </a:r>
            <a:r>
              <a:rPr lang="zh-CN" altLang="en-US"/>
              <a:t>母版标题样式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5FB1A6E-2B95-421E-BB5C-A187CC8E73F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单击以编辑母版文本样式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7C39F6C-9EA7-403E-9AD8-E167F1A9091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0" tIns="45715" rIns="91430" bIns="45715" numCol="1" anchor="t" anchorCtr="0" compatLnSpc="1"/>
          <a:lstStyle>
            <a:lvl1pPr eaLnBrk="1" hangingPunct="1">
              <a:spcBef>
                <a:spcPct val="50000"/>
              </a:spcBef>
              <a:buFontTx/>
              <a:buNone/>
              <a:defRPr kumimoji="1" sz="1050" b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4A655C98-3BF4-4EEB-8D8C-F962D623A8C2}" type="datetime1">
              <a:rPr lang="zh-CN" altLang="en-US"/>
              <a:pPr>
                <a:defRPr/>
              </a:pPr>
              <a:t>2023/3/30</a:t>
            </a:fld>
            <a:endParaRPr lang="zh-CN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3A4C08-DD7A-4F7D-9AF3-C52E2D4BFA0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0" tIns="45715" rIns="91430" bIns="45715" numCol="1" anchor="t" anchorCtr="0" compatLnSpc="1"/>
          <a:lstStyle>
            <a:lvl1pPr algn="ctr" eaLnBrk="1" hangingPunct="1">
              <a:spcBef>
                <a:spcPct val="50000"/>
              </a:spcBef>
              <a:buFontTx/>
              <a:buNone/>
              <a:defRPr kumimoji="1" sz="1050" b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量子通信（清华大学 邓富国）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B73E410-15ED-4581-AA82-4EEA1EAB23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0" tIns="45715" rIns="91430" bIns="45715" numCol="1" anchor="t" anchorCtr="0" compatLnSpc="1"/>
          <a:lstStyle>
            <a:lvl1pPr algn="r" eaLnBrk="1" hangingPunct="1">
              <a:spcBef>
                <a:spcPct val="50000"/>
              </a:spcBef>
              <a:buFont typeface="Arial" panose="020B0604020202020204" pitchFamily="34" charset="0"/>
              <a:buNone/>
              <a:defRPr sz="1050" b="0" noProof="1">
                <a:solidFill>
                  <a:srgbClr val="000000"/>
                </a:solidFill>
                <a:cs typeface="+mn-ea"/>
              </a:defRPr>
            </a:lvl1pPr>
          </a:lstStyle>
          <a:p>
            <a:pPr>
              <a:defRPr/>
            </a:pPr>
            <a:fld id="{0F21AFC7-6CA0-44F8-908E-7C2DB4C1DB1F}" type="slidenum">
              <a:rPr lang="zh-CN" altLang="en-US"/>
              <a:pPr>
                <a:defRPr/>
              </a:pPr>
              <a:t>‹#›</a:t>
            </a:fld>
            <a:endParaRPr lang="zh-CN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49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  <p:sldLayoutId id="2147484595" r:id="rId12"/>
    <p:sldLayoutId id="2147484596" r:id="rId13"/>
    <p:sldLayoutId id="2147484597" r:id="rId14"/>
    <p:sldLayoutId id="2147484598" r:id="rId15"/>
    <p:sldLayoutId id="2147484599" r:id="rId16"/>
    <p:sldLayoutId id="2147484600" r:id="rId17"/>
    <p:sldLayoutId id="2147484601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93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orient="horz" pos="572" userDrawn="1">
          <p15:clr>
            <a:srgbClr val="F26B43"/>
          </p15:clr>
        </p15:guide>
        <p15:guide id="3" orient="horz" pos="3748" userDrawn="1">
          <p15:clr>
            <a:srgbClr val="F26B43"/>
          </p15:clr>
        </p15:guide>
        <p15:guide id="4" pos="5120" userDrawn="1">
          <p15:clr>
            <a:srgbClr val="F26B43"/>
          </p15:clr>
        </p15:guide>
        <p15:guide id="5" pos="584" userDrawn="1">
          <p15:clr>
            <a:srgbClr val="F26B43"/>
          </p15:clr>
        </p15:guide>
        <p15:guide id="6" pos="9656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6ADA44D-232F-467B-9C93-6145D29795D1}" type="datetime1">
              <a:rPr lang="zh-CN" altLang="en-US" smtClean="0">
                <a:solidFill>
                  <a:srgbClr val="775F55"/>
                </a:solidFill>
              </a:rPr>
              <a:t>2023/3/30</a:t>
            </a:fld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CN">
                <a:solidFill>
                  <a:srgbClr val="775F55"/>
                </a:solidFill>
              </a:rPr>
              <a:t>Tsinghua University</a:t>
            </a:r>
            <a:endParaRPr lang="zh-CN" alt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83E77D6-C97A-4A78-8CCA-05A143289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34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6" r:id="rId1"/>
    <p:sldLayoutId id="2147484717" r:id="rId2"/>
    <p:sldLayoutId id="2147484718" r:id="rId3"/>
    <p:sldLayoutId id="2147484719" r:id="rId4"/>
    <p:sldLayoutId id="2147484720" r:id="rId5"/>
    <p:sldLayoutId id="2147484721" r:id="rId6"/>
    <p:sldLayoutId id="2147484722" r:id="rId7"/>
    <p:sldLayoutId id="2147484723" r:id="rId8"/>
    <p:sldLayoutId id="2147484724" r:id="rId9"/>
    <p:sldLayoutId id="2147484725" r:id="rId10"/>
    <p:sldLayoutId id="214748472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29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63" r:id="rId1"/>
    <p:sldLayoutId id="2147484864" r:id="rId2"/>
    <p:sldLayoutId id="2147484865" r:id="rId3"/>
    <p:sldLayoutId id="2147484866" r:id="rId4"/>
    <p:sldLayoutId id="2147484867" r:id="rId5"/>
    <p:sldLayoutId id="2147484868" r:id="rId6"/>
    <p:sldLayoutId id="2147484869" r:id="rId7"/>
    <p:sldLayoutId id="2147484870" r:id="rId8"/>
    <p:sldLayoutId id="2147484871" r:id="rId9"/>
    <p:sldLayoutId id="2147484872" r:id="rId10"/>
    <p:sldLayoutId id="2147484873" r:id="rId11"/>
    <p:sldLayoutId id="2147484874" r:id="rId12"/>
    <p:sldLayoutId id="2147484875" r:id="rId13"/>
    <p:sldLayoutId id="2147484876" r:id="rId14"/>
    <p:sldLayoutId id="2147484877" r:id="rId15"/>
    <p:sldLayoutId id="2147484878" r:id="rId16"/>
    <p:sldLayoutId id="214748487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11.xml"/><Relationship Id="rId6" Type="http://schemas.openxmlformats.org/officeDocument/2006/relationships/hyperlink" Target="https://pic.sogou.com/d?query=%D0%C2%B9%DA%B7%CE%D1%D7%D2%A9%CE%EF&amp;mode=1&amp;did=80" TargetMode="External"/><Relationship Id="rId5" Type="http://schemas.openxmlformats.org/officeDocument/2006/relationships/image" Target="../media/image22.jpg"/><Relationship Id="rId10" Type="http://schemas.openxmlformats.org/officeDocument/2006/relationships/image" Target="../media/image26.tiff"/><Relationship Id="rId4" Type="http://schemas.openxmlformats.org/officeDocument/2006/relationships/image" Target="../media/image21.tiff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41.emf"/><Relationship Id="rId7" Type="http://schemas.openxmlformats.org/officeDocument/2006/relationships/image" Target="../media/image43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00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2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8.png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9.png"/><Relationship Id="rId5" Type="http://schemas.openxmlformats.org/officeDocument/2006/relationships/image" Target="../media/image480.png"/><Relationship Id="rId4" Type="http://schemas.openxmlformats.org/officeDocument/2006/relationships/image" Target="../media/image63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6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4.tiff"/><Relationship Id="rId5" Type="http://schemas.openxmlformats.org/officeDocument/2006/relationships/image" Target="../media/image47.tiff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550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0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0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0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9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351FCF1-0EBD-2A48-BC06-EE6004EDB014}"/>
              </a:ext>
            </a:extLst>
          </p:cNvPr>
          <p:cNvSpPr txBox="1"/>
          <p:nvPr/>
        </p:nvSpPr>
        <p:spPr>
          <a:xfrm>
            <a:off x="2567608" y="5400798"/>
            <a:ext cx="8548382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北京量子信息科学研究院</a:t>
            </a:r>
            <a:endParaRPr lang="en-US" altLang="zh-CN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     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8FE192C-9A68-1C4F-BDC6-31FDD980B846}"/>
              </a:ext>
            </a:extLst>
          </p:cNvPr>
          <p:cNvSpPr txBox="1"/>
          <p:nvPr/>
        </p:nvSpPr>
        <p:spPr>
          <a:xfrm>
            <a:off x="1487488" y="1124993"/>
            <a:ext cx="10297144" cy="40934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ea"/>
                <a:sym typeface="+mn-lt"/>
              </a:rPr>
              <a:t>QCSH</a:t>
            </a:r>
            <a:r>
              <a:rPr lang="zh-CN" altLang="en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ea"/>
                <a:sym typeface="+mn-lt"/>
              </a:rPr>
              <a:t>：</a:t>
            </a:r>
            <a:r>
              <a:rPr lang="zh-CN" alt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ea"/>
                <a:sym typeface="+mn-lt"/>
              </a:rPr>
              <a:t>原子核壳模型的全量子计算包 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  <a:p>
            <a:pPr algn="ctr"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魏</a:t>
            </a:r>
            <a:r>
              <a:rPr lang="zh-CN" alt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ea"/>
                <a:sym typeface="+mn-lt"/>
              </a:rPr>
              <a:t>世杰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3115F-2FD9-C643-9F8B-589C1DF04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353586" cy="111433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EAA2199-D453-CD42-9138-9D4524BD4D24}"/>
              </a:ext>
            </a:extLst>
          </p:cNvPr>
          <p:cNvSpPr txBox="1"/>
          <p:nvPr/>
        </p:nvSpPr>
        <p:spPr>
          <a:xfrm>
            <a:off x="3818760" y="6093296"/>
            <a:ext cx="604607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2023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年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ea"/>
                <a:sym typeface="+mn-lt"/>
              </a:rPr>
              <a:t>3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月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—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中科院高能所</a:t>
            </a:r>
          </a:p>
        </p:txBody>
      </p:sp>
    </p:spTree>
    <p:extLst>
      <p:ext uri="{BB962C8B-B14F-4D97-AF65-F5344CB8AC3E}">
        <p14:creationId xmlns:p14="http://schemas.microsoft.com/office/powerpoint/2010/main" val="379459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35360" y="188640"/>
            <a:ext cx="11593288" cy="6120681"/>
            <a:chOff x="4379428" y="2779583"/>
            <a:chExt cx="7654117" cy="3886289"/>
          </a:xfrm>
        </p:grpSpPr>
        <p:sp>
          <p:nvSpPr>
            <p:cNvPr id="93" name="矩形: 圆角 92">
              <a:extLst>
                <a:ext uri="{FF2B5EF4-FFF2-40B4-BE49-F238E27FC236}">
                  <a16:creationId xmlns:a16="http://schemas.microsoft.com/office/drawing/2014/main" id="{11314FC4-3041-4A5C-9FB4-C347E912D07F}"/>
                </a:ext>
              </a:extLst>
            </p:cNvPr>
            <p:cNvSpPr/>
            <p:nvPr/>
          </p:nvSpPr>
          <p:spPr>
            <a:xfrm>
              <a:off x="4379428" y="2779583"/>
              <a:ext cx="7654117" cy="3886289"/>
            </a:xfrm>
            <a:prstGeom prst="roundRect">
              <a:avLst>
                <a:gd name="adj" fmla="val 9273"/>
              </a:avLst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425993" y="2845112"/>
              <a:ext cx="7134896" cy="3675570"/>
              <a:chOff x="4545005" y="2845112"/>
              <a:chExt cx="7022108" cy="3722433"/>
            </a:xfrm>
          </p:grpSpPr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C13868CD-EDDF-4236-AE59-ED8294E30E9B}"/>
                  </a:ext>
                </a:extLst>
              </p:cNvPr>
              <p:cNvGrpSpPr/>
              <p:nvPr/>
            </p:nvGrpSpPr>
            <p:grpSpPr>
              <a:xfrm>
                <a:off x="4545005" y="2979823"/>
                <a:ext cx="7022108" cy="3587722"/>
                <a:chOff x="-72765" y="792432"/>
                <a:chExt cx="11483175" cy="5805029"/>
              </a:xfrm>
            </p:grpSpPr>
            <p:grpSp>
              <p:nvGrpSpPr>
                <p:cNvPr id="72" name="组合 71">
                  <a:extLst>
                    <a:ext uri="{FF2B5EF4-FFF2-40B4-BE49-F238E27FC236}">
                      <a16:creationId xmlns:a16="http://schemas.microsoft.com/office/drawing/2014/main" id="{2645BB35-4D46-4ECE-A7AC-941168692AC7}"/>
                    </a:ext>
                  </a:extLst>
                </p:cNvPr>
                <p:cNvGrpSpPr/>
                <p:nvPr/>
              </p:nvGrpSpPr>
              <p:grpSpPr>
                <a:xfrm>
                  <a:off x="3329256" y="1427714"/>
                  <a:ext cx="2095911" cy="1592653"/>
                  <a:chOff x="8012917" y="3101583"/>
                  <a:chExt cx="2085544" cy="1745068"/>
                </a:xfrm>
              </p:grpSpPr>
              <p:pic>
                <p:nvPicPr>
                  <p:cNvPr id="89" name="图片 88">
                    <a:extLst>
                      <a:ext uri="{FF2B5EF4-FFF2-40B4-BE49-F238E27FC236}">
                        <a16:creationId xmlns:a16="http://schemas.microsoft.com/office/drawing/2014/main" id="{D447A38C-121A-49F9-A1EE-9B253AC6CD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8524263" y="3733790"/>
                    <a:ext cx="1112860" cy="1112861"/>
                  </a:xfrm>
                  <a:prstGeom prst="rect">
                    <a:avLst/>
                  </a:prstGeom>
                </p:spPr>
              </p:pic>
              <p:sp>
                <p:nvSpPr>
                  <p:cNvPr id="90" name="文本框 89">
                    <a:extLst>
                      <a:ext uri="{FF2B5EF4-FFF2-40B4-BE49-F238E27FC236}">
                        <a16:creationId xmlns:a16="http://schemas.microsoft.com/office/drawing/2014/main" id="{BB01B2E6-4ADB-4EBD-8949-C549A9AFE8EF}"/>
                      </a:ext>
                    </a:extLst>
                  </p:cNvPr>
                  <p:cNvSpPr txBox="1"/>
                  <p:nvPr/>
                </p:nvSpPr>
                <p:spPr>
                  <a:xfrm>
                    <a:off x="8012917" y="3101583"/>
                    <a:ext cx="2085544" cy="5456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zh-CN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rPr>
                      <a:t>量子计算机</a:t>
                    </a:r>
                  </a:p>
                </p:txBody>
              </p:sp>
            </p:grpSp>
            <p:sp>
              <p:nvSpPr>
                <p:cNvPr id="73" name="文本框 72">
                  <a:extLst>
                    <a:ext uri="{FF2B5EF4-FFF2-40B4-BE49-F238E27FC236}">
                      <a16:creationId xmlns:a16="http://schemas.microsoft.com/office/drawing/2014/main" id="{B7881419-3168-41E7-91E4-0100478E968C}"/>
                    </a:ext>
                  </a:extLst>
                </p:cNvPr>
                <p:cNvSpPr txBox="1"/>
                <p:nvPr/>
              </p:nvSpPr>
              <p:spPr>
                <a:xfrm>
                  <a:off x="-72765" y="3463410"/>
                  <a:ext cx="2596624" cy="10121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zh-CN" alt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rPr>
                    <a:t>  </a:t>
                  </a:r>
                  <a:r>
                    <a:rPr kumimoji="1" lang="zh-CN" alt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+mn-cs"/>
                    </a:rPr>
                    <a:t>苯环 </a:t>
                  </a:r>
                  <a:r>
                    <a:rPr kumimoji="1" lang="en-US" altLang="zh-CN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+mn-cs"/>
                    </a:rPr>
                    <a:t>(</a:t>
                  </a:r>
                  <a:r>
                    <a:rPr kumimoji="0" lang="en-US" altLang="zh-CN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+mn-cs"/>
                    </a:rPr>
                    <a:t>C₆H₆)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+mn-cs"/>
                    </a:rPr>
                    <a:t>72</a:t>
                  </a:r>
                  <a:r>
                    <a:rPr kumimoji="1" lang="zh-CN" alt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+mn-cs"/>
                    </a:rPr>
                    <a:t>个可分辨电子轨道</a:t>
                  </a:r>
                  <a:endParaRPr kumimoji="1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+mn-cs"/>
                    </a:rPr>
                    <a:t>42</a:t>
                  </a:r>
                  <a:r>
                    <a:rPr kumimoji="1" lang="zh-CN" alt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+mn-cs"/>
                    </a:rPr>
                    <a:t>个电子</a:t>
                  </a:r>
                </a:p>
              </p:txBody>
            </p:sp>
            <p:sp>
              <p:nvSpPr>
                <p:cNvPr id="74" name="文本框 73">
                  <a:extLst>
                    <a:ext uri="{FF2B5EF4-FFF2-40B4-BE49-F238E27FC236}">
                      <a16:creationId xmlns:a16="http://schemas.microsoft.com/office/drawing/2014/main" id="{E762B8AC-DC91-4AB3-A460-FAAD126C7A6B}"/>
                    </a:ext>
                  </a:extLst>
                </p:cNvPr>
                <p:cNvSpPr txBox="1"/>
                <p:nvPr/>
              </p:nvSpPr>
              <p:spPr>
                <a:xfrm>
                  <a:off x="2602430" y="5818910"/>
                  <a:ext cx="3581461" cy="778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rPr>
                    <a:t>神威太湖超级计算机需要</a:t>
                  </a:r>
                  <a:r>
                    <a:rPr kumimoji="1" lang="en-US" altLang="zh-CN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rPr>
                    <a:t>10</a:t>
                  </a:r>
                  <a:r>
                    <a:rPr kumimoji="1" lang="en-US" altLang="zh-CN" sz="12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rPr>
                    <a:t>18</a:t>
                  </a:r>
                  <a:r>
                    <a:rPr kumimoji="1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rPr>
                    <a:t>年</a:t>
                  </a:r>
                  <a:r>
                    <a:rPr kumimoji="1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rPr>
                    <a:t>（</a:t>
                  </a:r>
                  <a:r>
                    <a:rPr kumimoji="1" lang="en-US" altLang="zh-CN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rPr>
                    <a:t>1</a:t>
                  </a:r>
                  <a:r>
                    <a:rPr kumimoji="1" lang="en-US" altLang="zh-CN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rPr>
                    <a:t>00</a:t>
                  </a:r>
                  <a:r>
                    <a:rPr kumimoji="1" lang="zh-CN" alt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rPr>
                    <a:t>亿亿年</a:t>
                  </a:r>
                  <a:r>
                    <a:rPr kumimoji="1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rPr>
                    <a:t>）</a:t>
                  </a:r>
                </a:p>
              </p:txBody>
            </p:sp>
            <p:sp>
              <p:nvSpPr>
                <p:cNvPr id="75" name="文本框 74">
                  <a:extLst>
                    <a:ext uri="{FF2B5EF4-FFF2-40B4-BE49-F238E27FC236}">
                      <a16:creationId xmlns:a16="http://schemas.microsoft.com/office/drawing/2014/main" id="{03A4BE08-2534-4BF7-B9D3-B6888B7FB03A}"/>
                    </a:ext>
                  </a:extLst>
                </p:cNvPr>
                <p:cNvSpPr txBox="1"/>
                <p:nvPr/>
              </p:nvSpPr>
              <p:spPr>
                <a:xfrm>
                  <a:off x="2389840" y="2998685"/>
                  <a:ext cx="3933504" cy="778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rPr>
                    <a:t>使用</a:t>
                  </a:r>
                  <a:r>
                    <a:rPr kumimoji="1" lang="en-US" altLang="zh-CN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96</a:t>
                  </a:r>
                  <a:r>
                    <a:rPr kumimoji="1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rPr>
                    <a:t>比特超导量子计算机只需</a:t>
                  </a:r>
                  <a:r>
                    <a:rPr kumimoji="1" lang="en-US" altLang="zh-CN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14</a:t>
                  </a:r>
                  <a:r>
                    <a:rPr kumimoji="1" lang="zh-CN" alt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rPr>
                    <a:t>小时</a:t>
                  </a:r>
                  <a:endParaRPr kumimoji="1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6" name="文本框 75">
                      <a:extLst>
                        <a:ext uri="{FF2B5EF4-FFF2-40B4-BE49-F238E27FC236}">
                          <a16:creationId xmlns:a16="http://schemas.microsoft.com/office/drawing/2014/main" id="{C4EF84F0-A1B0-40A9-B31D-D3849A7B94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30175" y="4700856"/>
                      <a:ext cx="3367682" cy="145329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量子模拟（</a:t>
                      </a:r>
                      <a:r>
                        <a:rPr kumimoji="1" lang="en-US" altLang="zh-CN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n</a:t>
                      </a:r>
                      <a:r>
                        <a:rPr kumimoji="1" lang="zh-CN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体系的大小）</a:t>
                      </a:r>
                      <a:endParaRPr kumimoji="1" lang="en-US" altLang="zh-CN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经典计算机：</a:t>
                      </a:r>
                      <a:r>
                        <a:rPr kumimoji="1" lang="zh-CN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  <a:sym typeface="Symbol" panose="05050102010706020507" pitchFamily="18" charset="2"/>
                        </a:rPr>
                        <a:t> </a:t>
                      </a:r>
                      <a:r>
                        <a:rPr kumimoji="1" lang="en-US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2</a:t>
                      </a:r>
                      <a:r>
                        <a:rPr kumimoji="1" lang="en-US" altLang="zh-CN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2n</a:t>
                      </a:r>
                      <a:r>
                        <a:rPr kumimoji="1" lang="en-US" altLang="zh-CN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 </a:t>
                      </a:r>
                      <a:r>
                        <a:rPr kumimoji="1" lang="zh-CN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次步骤</a:t>
                      </a:r>
                      <a:endParaRPr kumimoji="1" lang="en-US" altLang="zh-CN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量子计算机：</a:t>
                      </a:r>
                      <a:r>
                        <a:rPr kumimoji="1" lang="zh-CN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  <a:sym typeface="Symbol" panose="05050102010706020507" pitchFamily="18" charset="2"/>
                        </a:rPr>
                        <a:t> </a:t>
                      </a:r>
                      <a14:m>
                        <m:oMath xmlns:m="http://schemas.openxmlformats.org/officeDocument/2006/math">
                          <m:r>
                            <a:rPr kumimoji="1" lang="en-US" altLang="zh-CN" sz="1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+mn-cs"/>
                              <a:sym typeface="Symbol" panose="05050102010706020507" pitchFamily="18" charset="2"/>
                            </a:rPr>
                            <m:t>𝒏</m:t>
                          </m:r>
                        </m:oMath>
                      </a14:m>
                      <a:r>
                        <a:rPr kumimoji="1" lang="en-US" altLang="zh-CN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4</a:t>
                      </a:r>
                      <a:r>
                        <a:rPr kumimoji="1" lang="en-US" altLang="zh-CN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 </a:t>
                      </a:r>
                      <a:r>
                        <a:rPr kumimoji="1" lang="zh-CN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次步骤</a:t>
                      </a:r>
                      <a:endParaRPr kumimoji="1" lang="en-US" altLang="zh-CN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对于苯环 </a:t>
                      </a:r>
                      <a:r>
                        <a:rPr kumimoji="1" lang="en-US" altLang="zh-CN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n=72</a:t>
                      </a:r>
                      <a:endParaRPr kumimoji="1" lang="zh-CN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76" name="文本框 75">
                      <a:extLst>
                        <a:ext uri="{FF2B5EF4-FFF2-40B4-BE49-F238E27FC236}">
                          <a16:creationId xmlns:a16="http://schemas.microsoft.com/office/drawing/2014/main" id="{C4EF84F0-A1B0-40A9-B31D-D3849A7B940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30175" y="4700856"/>
                      <a:ext cx="3367682" cy="1453295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b="-441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77" name="组合 76">
                  <a:extLst>
                    <a:ext uri="{FF2B5EF4-FFF2-40B4-BE49-F238E27FC236}">
                      <a16:creationId xmlns:a16="http://schemas.microsoft.com/office/drawing/2014/main" id="{FBBEFE5F-B919-42BC-9BBD-0FBB35B169E9}"/>
                    </a:ext>
                  </a:extLst>
                </p:cNvPr>
                <p:cNvGrpSpPr/>
                <p:nvPr/>
              </p:nvGrpSpPr>
              <p:grpSpPr>
                <a:xfrm>
                  <a:off x="3415728" y="3921192"/>
                  <a:ext cx="2085544" cy="1789540"/>
                  <a:chOff x="3513186" y="4573935"/>
                  <a:chExt cx="2085544" cy="1789540"/>
                </a:xfrm>
              </p:grpSpPr>
              <p:pic>
                <p:nvPicPr>
                  <p:cNvPr id="87" name="图片 86">
                    <a:extLst>
                      <a:ext uri="{FF2B5EF4-FFF2-40B4-BE49-F238E27FC236}">
                        <a16:creationId xmlns:a16="http://schemas.microsoft.com/office/drawing/2014/main" id="{71B7BA42-C5DA-42C3-8AB6-DC8E05CC4C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928244" y="5147854"/>
                    <a:ext cx="1188607" cy="1215621"/>
                  </a:xfrm>
                  <a:prstGeom prst="rect">
                    <a:avLst/>
                  </a:prstGeom>
                </p:spPr>
              </p:pic>
              <p:sp>
                <p:nvSpPr>
                  <p:cNvPr id="88" name="文本框 87">
                    <a:extLst>
                      <a:ext uri="{FF2B5EF4-FFF2-40B4-BE49-F238E27FC236}">
                        <a16:creationId xmlns:a16="http://schemas.microsoft.com/office/drawing/2014/main" id="{277D1B2C-CD91-4C93-A5CF-81D9D5C59A0F}"/>
                      </a:ext>
                    </a:extLst>
                  </p:cNvPr>
                  <p:cNvSpPr txBox="1"/>
                  <p:nvPr/>
                </p:nvSpPr>
                <p:spPr>
                  <a:xfrm>
                    <a:off x="3513186" y="4573935"/>
                    <a:ext cx="2085544" cy="4979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zh-CN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rPr>
                      <a:t>经典计算机</a:t>
                    </a:r>
                  </a:p>
                </p:txBody>
              </p:sp>
            </p:grpSp>
            <p:pic>
              <p:nvPicPr>
                <p:cNvPr id="79" name="图片 78" descr="图片包含 游戏机&#10;&#10;描述已自动生成">
                  <a:extLst>
                    <a:ext uri="{FF2B5EF4-FFF2-40B4-BE49-F238E27FC236}">
                      <a16:creationId xmlns:a16="http://schemas.microsoft.com/office/drawing/2014/main" id="{155A5431-379F-43B0-AF21-23CDA3539F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11141"/>
                <a:stretch/>
              </p:blipFill>
              <p:spPr>
                <a:xfrm>
                  <a:off x="9517865" y="792432"/>
                  <a:ext cx="1892545" cy="2153648"/>
                </a:xfrm>
                <a:prstGeom prst="rect">
                  <a:avLst/>
                </a:prstGeom>
              </p:spPr>
            </p:pic>
            <p:sp>
              <p:nvSpPr>
                <p:cNvPr id="80" name="文本框 79">
                  <a:extLst>
                    <a:ext uri="{FF2B5EF4-FFF2-40B4-BE49-F238E27FC236}">
                      <a16:creationId xmlns:a16="http://schemas.microsoft.com/office/drawing/2014/main" id="{5CEDF21C-A4BE-4275-9C28-57E83755367E}"/>
                    </a:ext>
                  </a:extLst>
                </p:cNvPr>
                <p:cNvSpPr txBox="1"/>
                <p:nvPr/>
              </p:nvSpPr>
              <p:spPr>
                <a:xfrm>
                  <a:off x="9498082" y="3017254"/>
                  <a:ext cx="1892545" cy="5190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rPr>
                    <a:t>新材料设计</a:t>
                  </a:r>
                </a:p>
              </p:txBody>
            </p:sp>
            <p:pic>
              <p:nvPicPr>
                <p:cNvPr id="81" name="Picture 2">
                  <a:hlinkClick r:id="rId6"/>
                  <a:extLst>
                    <a:ext uri="{FF2B5EF4-FFF2-40B4-BE49-F238E27FC236}">
                      <a16:creationId xmlns:a16="http://schemas.microsoft.com/office/drawing/2014/main" id="{1CD405EA-8A60-445C-8EFB-CA51D5D679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20" b="7066"/>
                <a:stretch/>
              </p:blipFill>
              <p:spPr bwMode="auto">
                <a:xfrm>
                  <a:off x="7131281" y="809146"/>
                  <a:ext cx="1990406" cy="21569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2" name="文本框 81">
                  <a:extLst>
                    <a:ext uri="{FF2B5EF4-FFF2-40B4-BE49-F238E27FC236}">
                      <a16:creationId xmlns:a16="http://schemas.microsoft.com/office/drawing/2014/main" id="{25810ADC-B751-44C9-B42E-96D0D4F1DFF6}"/>
                    </a:ext>
                  </a:extLst>
                </p:cNvPr>
                <p:cNvSpPr txBox="1"/>
                <p:nvPr/>
              </p:nvSpPr>
              <p:spPr>
                <a:xfrm>
                  <a:off x="7356464" y="3023870"/>
                  <a:ext cx="1679726" cy="5190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rPr>
                    <a:t>新药物研发</a:t>
                  </a:r>
                </a:p>
              </p:txBody>
            </p:sp>
            <p:sp>
              <p:nvSpPr>
                <p:cNvPr id="85" name="文本框 84">
                  <a:extLst>
                    <a:ext uri="{FF2B5EF4-FFF2-40B4-BE49-F238E27FC236}">
                      <a16:creationId xmlns:a16="http://schemas.microsoft.com/office/drawing/2014/main" id="{1B793E70-C780-4583-ACDE-1709AC63C07C}"/>
                    </a:ext>
                  </a:extLst>
                </p:cNvPr>
                <p:cNvSpPr txBox="1"/>
                <p:nvPr/>
              </p:nvSpPr>
              <p:spPr>
                <a:xfrm>
                  <a:off x="7096966" y="6034620"/>
                  <a:ext cx="2710279" cy="5190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rPr>
                    <a:t>高温超导机理探究</a:t>
                  </a:r>
                </a:p>
              </p:txBody>
            </p:sp>
            <p:pic>
              <p:nvPicPr>
                <p:cNvPr id="86" name="图片 85">
                  <a:extLst>
                    <a:ext uri="{FF2B5EF4-FFF2-40B4-BE49-F238E27FC236}">
                      <a16:creationId xmlns:a16="http://schemas.microsoft.com/office/drawing/2014/main" id="{92C7F93C-B4FD-4A3C-AA0B-9238B34E7F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15213" y="3661090"/>
                  <a:ext cx="2238143" cy="2157820"/>
                </a:xfrm>
                <a:prstGeom prst="rect">
                  <a:avLst/>
                </a:prstGeom>
              </p:spPr>
            </p:pic>
            <p:sp>
              <p:nvSpPr>
                <p:cNvPr id="83" name="标注: 右箭头 82">
                  <a:extLst>
                    <a:ext uri="{FF2B5EF4-FFF2-40B4-BE49-F238E27FC236}">
                      <a16:creationId xmlns:a16="http://schemas.microsoft.com/office/drawing/2014/main" id="{E429260C-479C-422E-B895-067C64B51BD8}"/>
                    </a:ext>
                  </a:extLst>
                </p:cNvPr>
                <p:cNvSpPr/>
                <p:nvPr/>
              </p:nvSpPr>
              <p:spPr>
                <a:xfrm>
                  <a:off x="6176345" y="1043085"/>
                  <a:ext cx="1060952" cy="5376164"/>
                </a:xfrm>
                <a:prstGeom prst="rightArrowCallout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+mn-cs"/>
                    </a:rPr>
                    <a:t>量子模拟的用途</a:t>
                  </a:r>
                </a:p>
              </p:txBody>
            </p:sp>
          </p:grpSp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8A9257A6-D8F6-4673-863A-30C9B4FE8982}"/>
                  </a:ext>
                </a:extLst>
              </p:cNvPr>
              <p:cNvSpPr txBox="1"/>
              <p:nvPr/>
            </p:nvSpPr>
            <p:spPr>
              <a:xfrm>
                <a:off x="4579347" y="2845112"/>
                <a:ext cx="34922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rPr>
                  <a:t>量子模拟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endParaRPr>
              </a:p>
            </p:txBody>
          </p:sp>
        </p:grpSp>
      </p:grpSp>
      <p:sp>
        <p:nvSpPr>
          <p:cNvPr id="60" name="右箭头 59">
            <a:extLst>
              <a:ext uri="{FF2B5EF4-FFF2-40B4-BE49-F238E27FC236}">
                <a16:creationId xmlns:a16="http://schemas.microsoft.com/office/drawing/2014/main" id="{A8212295-9455-EB4B-8887-86DC01ADB1A3}"/>
              </a:ext>
            </a:extLst>
          </p:cNvPr>
          <p:cNvSpPr/>
          <p:nvPr/>
        </p:nvSpPr>
        <p:spPr>
          <a:xfrm>
            <a:off x="10392634" y="1141803"/>
            <a:ext cx="361627" cy="290343"/>
          </a:xfrm>
          <a:prstGeom prst="rightArrow">
            <a:avLst>
              <a:gd name="adj1" fmla="val 29459"/>
              <a:gd name="adj2" fmla="val 3169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1BECA1F-9A9F-F74C-A266-A5C0A644C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091" y="3300217"/>
            <a:ext cx="1968712" cy="19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FEBFE8C2-9672-0D43-BE41-FA90FA01EE97}"/>
              </a:ext>
            </a:extLst>
          </p:cNvPr>
          <p:cNvSpPr txBox="1"/>
          <p:nvPr/>
        </p:nvSpPr>
        <p:spPr>
          <a:xfrm>
            <a:off x="9647320" y="5481348"/>
            <a:ext cx="1798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实用核聚变</a:t>
            </a: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A41F11A2-3E73-0F4A-8BE5-5BABF5CB98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8123" y="2598405"/>
            <a:ext cx="1185137" cy="94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07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6"/>
          <p:cNvSpPr/>
          <p:nvPr/>
        </p:nvSpPr>
        <p:spPr>
          <a:xfrm>
            <a:off x="0" y="15787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谷歌的量子霸权实验：</a:t>
            </a:r>
            <a:r>
              <a:rPr kumimoji="1" lang="en-US" altLang="zh-CN" sz="4000" b="1" kern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NISQ</a:t>
            </a:r>
            <a:r>
              <a:rPr kumimoji="1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时代全面开启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gray">
          <a:xfrm>
            <a:off x="1343472" y="896806"/>
            <a:ext cx="8280050" cy="1851919"/>
          </a:xfrm>
          <a:prstGeom prst="rect">
            <a:avLst/>
          </a:prstGeom>
          <a:solidFill>
            <a:srgbClr val="003366"/>
          </a:solidFill>
          <a:ln w="28575">
            <a:solidFill>
              <a:srgbClr val="660066"/>
            </a:solidFill>
          </a:ln>
        </p:spPr>
        <p:txBody>
          <a:bodyPr wrap="none" lIns="216000" tIns="36000" bIns="108000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运算任务：对一个量子随机数生成器的输出进行采样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量子计算机（谷歌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Sycamore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53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量子比特）：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秒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传统计算机（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Summit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超算，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万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CPU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~1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万年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643" y="2888922"/>
            <a:ext cx="4044293" cy="270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-198562" y="5807305"/>
            <a:ext cx="12157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Google AI Quantum et al., “Quantum supremacy using a programmable superconducting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processor,”Nature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574, 505 (2019). 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2830843"/>
            <a:ext cx="4077848" cy="270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9623522" y="1114879"/>
            <a:ext cx="1644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2019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年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月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24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3040017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7827CA-F92F-1645-A478-FBD206965325}"/>
              </a:ext>
            </a:extLst>
          </p:cNvPr>
          <p:cNvSpPr txBox="1">
            <a:spLocks/>
          </p:cNvSpPr>
          <p:nvPr/>
        </p:nvSpPr>
        <p:spPr>
          <a:xfrm>
            <a:off x="609600" y="525009"/>
            <a:ext cx="109728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有噪中规量子计算时代 </a:t>
            </a:r>
            <a:r>
              <a:rPr kumimoji="0" lang="zh-CN" altLang="en-US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（</a:t>
            </a:r>
            <a:r>
              <a:rPr kumimoji="0" lang="en-US" altLang="zh-CN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NISQ</a:t>
            </a:r>
            <a:r>
              <a:rPr kumimoji="0" lang="zh-CN" altLang="en-US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）</a:t>
            </a:r>
            <a:endParaRPr kumimoji="1" lang="zh-CN" altLang="en-US" sz="3600" b="1" i="0" u="none" strike="noStrike" kern="1200" cap="all" spc="0" normalizeH="0" baseline="0" noProof="0" dirty="0">
              <a:ln w="3175" cmpd="sng">
                <a:noFill/>
              </a:ln>
              <a:solidFill>
                <a:srgbClr val="FFFF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6BC2538-A10A-BF4E-9855-15CDEDE80BE4}"/>
              </a:ext>
            </a:extLst>
          </p:cNvPr>
          <p:cNvSpPr/>
          <p:nvPr/>
        </p:nvSpPr>
        <p:spPr>
          <a:xfrm>
            <a:off x="1223205" y="1837601"/>
            <a:ext cx="974559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利用量子计算机高效地解决特定的科学问题即将成为现实，并且成为今后持续的研究热点和应用方向。应用层面实现量子优势的具体问题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可应用于材料合成与生物制药的量子化学模拟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；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可应用于机器学习与组合优化的量子优化算法。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应用瓶颈： 现阶段量子计算硬件比特个数少，操作精度低，噪声影响大，导致无法输出正确计算结果。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476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916113"/>
            <a:ext cx="8748713" cy="165735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量子算法框架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6913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719830" y="52070"/>
            <a:ext cx="4754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量子计算机的基本架构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11555" y="1764030"/>
            <a:ext cx="1605280" cy="52197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量子比特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628390" y="1764030"/>
            <a:ext cx="2316480" cy="52197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初始态的制备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956425" y="1764030"/>
            <a:ext cx="1605280" cy="52197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量子操控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573260" y="1764030"/>
            <a:ext cx="1605280" cy="52197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量子测量</a:t>
            </a:r>
          </a:p>
        </p:txBody>
      </p:sp>
      <p:sp>
        <p:nvSpPr>
          <p:cNvPr id="7" name="右箭头 6"/>
          <p:cNvSpPr/>
          <p:nvPr/>
        </p:nvSpPr>
        <p:spPr>
          <a:xfrm>
            <a:off x="2798445" y="1881505"/>
            <a:ext cx="647700" cy="287655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>
            <a:off x="6127115" y="1917065"/>
            <a:ext cx="647700" cy="287655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>
            <a:off x="8760460" y="1880870"/>
            <a:ext cx="647700" cy="287655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011555" y="2564765"/>
            <a:ext cx="1606550" cy="19380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二能级的量子体系</a:t>
            </a:r>
          </a:p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自旋、自然原子、人工体系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628390" y="2564765"/>
            <a:ext cx="2316480" cy="19380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所有比特的基态、叠加态、多比特的纠缠态（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</a:rPr>
              <a:t>GHZ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态、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</a:rPr>
              <a:t>W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态）</a:t>
            </a:r>
          </a:p>
          <a:p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55155" y="2564765"/>
            <a:ext cx="1600835" cy="19380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单比特量子门，两比特纠缠门，多比特控制门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566275" y="2564765"/>
            <a:ext cx="1619885" cy="19380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测量量子比特读出计算结果（确定性，非破坏性）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719830" y="52070"/>
            <a:ext cx="4754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量子计算机的计算模型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36700" y="825500"/>
            <a:ext cx="9118600" cy="520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6F863F33-CF4A-9F4C-9B13-4BABCAE3E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039" y="1721059"/>
            <a:ext cx="667702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E5BCF5E4-37FF-7445-B948-02BE667D16F9}"/>
              </a:ext>
            </a:extLst>
          </p:cNvPr>
          <p:cNvSpPr txBox="1"/>
          <p:nvPr/>
        </p:nvSpPr>
        <p:spPr bwMode="auto">
          <a:xfrm>
            <a:off x="3583546" y="249819"/>
            <a:ext cx="64833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主要的量子算法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E7634B5-A5B8-0B41-A692-6CD9D85C9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" y="1790700"/>
            <a:ext cx="2331720" cy="335470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3CC6F83-0173-9A45-AEE3-D686216A8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696" y="4778374"/>
            <a:ext cx="1865630" cy="65468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20000"/>
              </a:lnSpc>
              <a:spcAft>
                <a:spcPct val="0"/>
              </a:spcAft>
              <a:buNone/>
              <a:defRPr/>
            </a:pPr>
            <a:r>
              <a:rPr lang="en-US" altLang="zh-CN" sz="2400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Grover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算法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130D851-B038-C74F-A282-3DB88D0B8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4232" y="4662194"/>
            <a:ext cx="1620520" cy="77086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20000"/>
              </a:lnSpc>
              <a:spcAft>
                <a:spcPct val="0"/>
              </a:spcAft>
              <a:buNone/>
              <a:defRPr/>
            </a:pPr>
            <a:r>
              <a:rPr lang="en-US" altLang="zh-CN" sz="2400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Shor算法</a:t>
            </a:r>
          </a:p>
        </p:txBody>
      </p:sp>
    </p:spTree>
    <p:extLst>
      <p:ext uri="{BB962C8B-B14F-4D97-AF65-F5344CB8AC3E}">
        <p14:creationId xmlns:p14="http://schemas.microsoft.com/office/powerpoint/2010/main" val="2118010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F46D5D6-7448-1D44-20A9-2B379531C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80" y="615684"/>
            <a:ext cx="10099695" cy="5477606"/>
          </a:xfrm>
          <a:prstGeom prst="rect">
            <a:avLst/>
          </a:prstGeom>
        </p:spPr>
      </p:pic>
      <p:cxnSp>
        <p:nvCxnSpPr>
          <p:cNvPr id="4" name="直接连接符 5">
            <a:extLst>
              <a:ext uri="{FF2B5EF4-FFF2-40B4-BE49-F238E27FC236}">
                <a16:creationId xmlns:a16="http://schemas.microsoft.com/office/drawing/2014/main" id="{981AE4B7-6200-82E2-E396-EF36A9675058}"/>
              </a:ext>
            </a:extLst>
          </p:cNvPr>
          <p:cNvCxnSpPr>
            <a:cxnSpLocks/>
          </p:cNvCxnSpPr>
          <p:nvPr/>
        </p:nvCxnSpPr>
        <p:spPr>
          <a:xfrm>
            <a:off x="-13648" y="49097"/>
            <a:ext cx="1220564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3D8E1E44-C630-3BA3-5651-8123D3F46F18}"/>
              </a:ext>
            </a:extLst>
          </p:cNvPr>
          <p:cNvSpPr/>
          <p:nvPr/>
        </p:nvSpPr>
        <p:spPr>
          <a:xfrm>
            <a:off x="155448" y="220885"/>
            <a:ext cx="2781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量子算法整体发展脉络</a:t>
            </a:r>
            <a:endParaRPr lang="zh-CN" altLang="en-US" dirty="0"/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6B04200F-F772-008E-A1A8-811E82B1D6DD}"/>
              </a:ext>
            </a:extLst>
          </p:cNvPr>
          <p:cNvSpPr/>
          <p:nvPr/>
        </p:nvSpPr>
        <p:spPr>
          <a:xfrm>
            <a:off x="4223792" y="4597138"/>
            <a:ext cx="2592288" cy="7724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AAEC2FF1-7295-34E2-2DDC-10A5C2BD0464}"/>
              </a:ext>
            </a:extLst>
          </p:cNvPr>
          <p:cNvSpPr/>
          <p:nvPr/>
        </p:nvSpPr>
        <p:spPr>
          <a:xfrm>
            <a:off x="2183480" y="3284984"/>
            <a:ext cx="2472360" cy="46626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0E06D8EB-BE1A-B318-35CC-6E6681D28281}"/>
              </a:ext>
            </a:extLst>
          </p:cNvPr>
          <p:cNvSpPr/>
          <p:nvPr/>
        </p:nvSpPr>
        <p:spPr>
          <a:xfrm>
            <a:off x="6960096" y="4725144"/>
            <a:ext cx="2448272" cy="5163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38205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916113"/>
            <a:ext cx="8748713" cy="165735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LCU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算法模式</a:t>
            </a:r>
            <a:b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0429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标题 1"/>
          <p:cNvSpPr>
            <a:spLocks noGrp="1"/>
          </p:cNvSpPr>
          <p:nvPr>
            <p:ph type="title"/>
          </p:nvPr>
        </p:nvSpPr>
        <p:spPr>
          <a:xfrm>
            <a:off x="767408" y="244540"/>
            <a:ext cx="10131425" cy="1456267"/>
          </a:xfrm>
        </p:spPr>
        <p:txBody>
          <a:bodyPr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传统量子算法</a:t>
            </a:r>
          </a:p>
        </p:txBody>
      </p:sp>
      <p:sp>
        <p:nvSpPr>
          <p:cNvPr id="159747" name="内容占位符 2"/>
          <p:cNvSpPr>
            <a:spLocks noGrp="1"/>
          </p:cNvSpPr>
          <p:nvPr>
            <p:ph sz="quarter" idx="4294967295"/>
          </p:nvPr>
        </p:nvSpPr>
        <p:spPr>
          <a:xfrm>
            <a:off x="2133600" y="1600200"/>
            <a:ext cx="7924800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传统的量子算法都是使用酉算符乘积的形式进行信息的处理。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传统的算法都是通过幺正演化实现。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量子初态经过一系列先后的酉操作得到末态：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dirty="0">
                <a:latin typeface="华文楷体" pitchFamily="2" charset="-122"/>
                <a:ea typeface="华文楷体" pitchFamily="2" charset="-122"/>
              </a:rPr>
              <a:t>	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1" y="4238626"/>
            <a:ext cx="5457825" cy="91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5582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E85587D9-DD1F-AF43-B20C-93A752655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目录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B1CC8F0-6680-F449-8458-C3E139A22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量子计算背景与进展</a:t>
            </a:r>
            <a:endParaRPr lang="en-US" altLang="zh-CN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量子算法框架</a:t>
            </a:r>
            <a:endParaRPr lang="en-US" altLang="zh-CN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LCU</a:t>
            </a:r>
            <a:r>
              <a:rPr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算法模式</a:t>
            </a:r>
            <a:endParaRPr lang="en-US" altLang="zh-CN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化学模拟</a:t>
            </a:r>
            <a:r>
              <a:rPr lang="en-US" altLang="zh-CN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原子分子基态能量计算</a:t>
            </a:r>
          </a:p>
        </p:txBody>
      </p:sp>
    </p:spTree>
    <p:extLst>
      <p:ext uri="{BB962C8B-B14F-4D97-AF65-F5344CB8AC3E}">
        <p14:creationId xmlns:p14="http://schemas.microsoft.com/office/powerpoint/2010/main" val="4039169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标题 1"/>
          <p:cNvSpPr>
            <a:spLocks noGrp="1"/>
          </p:cNvSpPr>
          <p:nvPr>
            <p:ph type="title"/>
          </p:nvPr>
        </p:nvSpPr>
        <p:spPr>
          <a:xfrm>
            <a:off x="2105025" y="-31532"/>
            <a:ext cx="7981949" cy="1016648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对偶量子算法</a:t>
            </a:r>
          </a:p>
        </p:txBody>
      </p:sp>
      <p:pic>
        <p:nvPicPr>
          <p:cNvPr id="160771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83832" y="2559276"/>
            <a:ext cx="5292725" cy="900113"/>
          </a:xfrm>
        </p:spPr>
      </p:pic>
      <p:sp>
        <p:nvSpPr>
          <p:cNvPr id="7" name="矩形 6"/>
          <p:cNvSpPr/>
          <p:nvPr/>
        </p:nvSpPr>
        <p:spPr>
          <a:xfrm>
            <a:off x="1407607" y="799961"/>
            <a:ext cx="8461375" cy="29823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3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对偶量子算法可以使用酉算符线性叠加（</a:t>
            </a:r>
            <a:r>
              <a:rPr kumimoji="0" lang="en-US" altLang="zh-CN" sz="2400" b="0" i="0" u="none" strike="noStrike" kern="1200" cap="none" spc="3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LCU</a:t>
            </a:r>
            <a:r>
              <a:rPr kumimoji="0" lang="zh-CN" altLang="en-US" sz="2400" b="0" i="0" u="none" strike="noStrike" kern="1200" cap="none" spc="3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）的形式进行信息的处理。</a:t>
            </a:r>
            <a:endParaRPr kumimoji="0" lang="en-US" altLang="zh-CN" sz="2400" b="0" i="0" u="none" strike="noStrike" kern="1200" cap="none" spc="30" normalizeH="0" baseline="0" noProof="0" dirty="0">
              <a:ln>
                <a:noFill/>
              </a:ln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3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量子初态经过一系列平行的的酉操作叠加得到末态</a:t>
            </a:r>
            <a:endParaRPr kumimoji="0" lang="en-US" altLang="zh-CN" sz="2400" b="0" i="0" u="none" strike="noStrike" kern="1200" cap="none" spc="30" normalizeH="0" baseline="0" noProof="0" dirty="0">
              <a:ln>
                <a:noFill/>
              </a:ln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3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对偶量子计算实现了酉算子的加减乘除运算，可以连接经典算法和量子算法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altLang="zh-CN" sz="3600" b="0" i="0" u="none" strike="noStrike" kern="1200" cap="none" spc="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DFEDB92-CA45-DB26-2C0C-82DC5C89F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567" y="3400990"/>
            <a:ext cx="8576825" cy="27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A5CBDF6-FEE4-EC2C-D24D-FD4E42D4A718}"/>
              </a:ext>
            </a:extLst>
          </p:cNvPr>
          <p:cNvSpPr txBox="1"/>
          <p:nvPr/>
        </p:nvSpPr>
        <p:spPr>
          <a:xfrm>
            <a:off x="407368" y="6198190"/>
            <a:ext cx="11017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Gui</a:t>
            </a:r>
            <a:r>
              <a:rPr kumimoji="0" lang="e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-Lu L. General quantum interference principle and duality computer[J]. Communications in Theoretical Physics, 2006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583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>
            <a:extLst>
              <a:ext uri="{FF2B5EF4-FFF2-40B4-BE49-F238E27FC236}">
                <a16:creationId xmlns:a16="http://schemas.microsoft.com/office/drawing/2014/main" id="{6B145D60-89CA-754F-976A-884062153EBC}"/>
              </a:ext>
            </a:extLst>
          </p:cNvPr>
          <p:cNvSpPr/>
          <p:nvPr/>
        </p:nvSpPr>
        <p:spPr bwMode="auto">
          <a:xfrm>
            <a:off x="7966866" y="4650634"/>
            <a:ext cx="3528392" cy="79208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7768" y="3627934"/>
            <a:ext cx="3456384" cy="95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414" y="5533927"/>
            <a:ext cx="2155671" cy="104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3999" y="3732681"/>
            <a:ext cx="34563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圆角矩形 30"/>
          <p:cNvSpPr/>
          <p:nvPr/>
        </p:nvSpPr>
        <p:spPr bwMode="auto">
          <a:xfrm>
            <a:off x="4114315" y="4650634"/>
            <a:ext cx="3528392" cy="79208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sp>
        <p:nvSpPr>
          <p:cNvPr id="163842" name="Shape 981"/>
          <p:cNvSpPr>
            <a:spLocks/>
          </p:cNvSpPr>
          <p:nvPr/>
        </p:nvSpPr>
        <p:spPr bwMode="auto">
          <a:xfrm>
            <a:off x="3155950" y="2236789"/>
            <a:ext cx="223838" cy="1501775"/>
          </a:xfrm>
          <a:custGeom>
            <a:avLst/>
            <a:gdLst>
              <a:gd name="T0" fmla="*/ 12007821 w 21600"/>
              <a:gd name="T1" fmla="*/ 2147483647 h 21600"/>
              <a:gd name="T2" fmla="*/ 12007821 w 21600"/>
              <a:gd name="T3" fmla="*/ 2147483647 h 21600"/>
              <a:gd name="T4" fmla="*/ 12007821 w 21600"/>
              <a:gd name="T5" fmla="*/ 2147483647 h 21600"/>
              <a:gd name="T6" fmla="*/ 12007821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19454"/>
                </a:moveTo>
                <a:lnTo>
                  <a:pt x="5400" y="19454"/>
                </a:lnTo>
                <a:lnTo>
                  <a:pt x="5400" y="0"/>
                </a:lnTo>
                <a:lnTo>
                  <a:pt x="16200" y="0"/>
                </a:lnTo>
                <a:lnTo>
                  <a:pt x="16200" y="19454"/>
                </a:lnTo>
                <a:lnTo>
                  <a:pt x="21600" y="19454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15875">
            <a:solidFill>
              <a:srgbClr val="709637"/>
            </a:solidFill>
            <a:round/>
            <a:headEnd/>
            <a:tailEnd/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843" name="Shape 982"/>
          <p:cNvSpPr>
            <a:spLocks/>
          </p:cNvSpPr>
          <p:nvPr/>
        </p:nvSpPr>
        <p:spPr bwMode="auto">
          <a:xfrm>
            <a:off x="8543925" y="2276476"/>
            <a:ext cx="215900" cy="1425575"/>
          </a:xfrm>
          <a:custGeom>
            <a:avLst/>
            <a:gdLst>
              <a:gd name="T0" fmla="*/ 10798899 w 21600"/>
              <a:gd name="T1" fmla="*/ 2147483647 h 21600"/>
              <a:gd name="T2" fmla="*/ 10798899 w 21600"/>
              <a:gd name="T3" fmla="*/ 2147483647 h 21600"/>
              <a:gd name="T4" fmla="*/ 10798899 w 21600"/>
              <a:gd name="T5" fmla="*/ 2147483647 h 21600"/>
              <a:gd name="T6" fmla="*/ 10798899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19416"/>
                </a:moveTo>
                <a:lnTo>
                  <a:pt x="5400" y="19416"/>
                </a:lnTo>
                <a:lnTo>
                  <a:pt x="5400" y="0"/>
                </a:lnTo>
                <a:lnTo>
                  <a:pt x="16200" y="0"/>
                </a:lnTo>
                <a:lnTo>
                  <a:pt x="16200" y="19416"/>
                </a:lnTo>
                <a:lnTo>
                  <a:pt x="21600" y="19416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15875">
            <a:solidFill>
              <a:srgbClr val="709637"/>
            </a:solidFill>
            <a:round/>
            <a:headEnd/>
            <a:tailEnd/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844" name="Shape 983"/>
          <p:cNvSpPr>
            <a:spLocks/>
          </p:cNvSpPr>
          <p:nvPr/>
        </p:nvSpPr>
        <p:spPr bwMode="auto">
          <a:xfrm>
            <a:off x="5857173" y="2297262"/>
            <a:ext cx="201612" cy="1441450"/>
          </a:xfrm>
          <a:custGeom>
            <a:avLst/>
            <a:gdLst>
              <a:gd name="T0" fmla="*/ 8767470 w 21600"/>
              <a:gd name="T1" fmla="*/ 2147483647 h 21600"/>
              <a:gd name="T2" fmla="*/ 8767470 w 21600"/>
              <a:gd name="T3" fmla="*/ 2147483647 h 21600"/>
              <a:gd name="T4" fmla="*/ 8767470 w 21600"/>
              <a:gd name="T5" fmla="*/ 2147483647 h 21600"/>
              <a:gd name="T6" fmla="*/ 8767470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19589"/>
                </a:moveTo>
                <a:lnTo>
                  <a:pt x="5400" y="19589"/>
                </a:lnTo>
                <a:lnTo>
                  <a:pt x="5400" y="0"/>
                </a:lnTo>
                <a:lnTo>
                  <a:pt x="16200" y="0"/>
                </a:lnTo>
                <a:lnTo>
                  <a:pt x="16200" y="19589"/>
                </a:lnTo>
                <a:lnTo>
                  <a:pt x="21600" y="19589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15875">
            <a:solidFill>
              <a:srgbClr val="709637"/>
            </a:solidFill>
            <a:round/>
            <a:headEnd/>
            <a:tailEnd/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845" name="Shape 984"/>
          <p:cNvSpPr>
            <a:spLocks noGrp="1"/>
          </p:cNvSpPr>
          <p:nvPr>
            <p:ph type="title"/>
          </p:nvPr>
        </p:nvSpPr>
        <p:spPr>
          <a:xfrm>
            <a:off x="2513013" y="112714"/>
            <a:ext cx="7296150" cy="892175"/>
          </a:xfrm>
        </p:spPr>
        <p:txBody>
          <a:bodyPr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w Cen MT"/>
                <a:sym typeface="Tw Cen MT"/>
              </a:rPr>
              <a:t>基本概念</a:t>
            </a:r>
          </a:p>
        </p:txBody>
      </p:sp>
      <p:grpSp>
        <p:nvGrpSpPr>
          <p:cNvPr id="2" name="Group 996"/>
          <p:cNvGrpSpPr>
            <a:grpSpLocks/>
          </p:cNvGrpSpPr>
          <p:nvPr/>
        </p:nvGrpSpPr>
        <p:grpSpPr bwMode="auto">
          <a:xfrm>
            <a:off x="2640014" y="1341439"/>
            <a:ext cx="6696075" cy="1404937"/>
            <a:chOff x="-1" y="0"/>
            <a:chExt cx="9750223" cy="1760239"/>
          </a:xfrm>
        </p:grpSpPr>
        <p:grpSp>
          <p:nvGrpSpPr>
            <p:cNvPr id="3" name="Group 987"/>
            <p:cNvGrpSpPr>
              <a:grpSpLocks/>
            </p:cNvGrpSpPr>
            <p:nvPr/>
          </p:nvGrpSpPr>
          <p:grpSpPr bwMode="auto">
            <a:xfrm>
              <a:off x="-1" y="0"/>
              <a:ext cx="2512947" cy="1760239"/>
              <a:chOff x="0" y="0"/>
              <a:chExt cx="2512945" cy="1760238"/>
            </a:xfrm>
          </p:grpSpPr>
          <p:sp>
            <p:nvSpPr>
              <p:cNvPr id="163869" name="Shape 98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512945" cy="1760238"/>
              </a:xfrm>
              <a:prstGeom prst="roundRect">
                <a:avLst>
                  <a:gd name="adj" fmla="val 7500"/>
                </a:avLst>
              </a:prstGeom>
              <a:solidFill>
                <a:schemeClr val="accent1"/>
              </a:solidFill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45718" tIns="45718" rIns="45718" bIns="45718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Tw Cen MT"/>
                  <a:cs typeface="Tw Cen MT"/>
                  <a:sym typeface="Tw Cen MT"/>
                </a:endParaRPr>
              </a:p>
            </p:txBody>
          </p:sp>
          <p:sp>
            <p:nvSpPr>
              <p:cNvPr id="163870" name="Shape 986"/>
              <p:cNvSpPr>
                <a:spLocks noChangeArrowheads="1"/>
              </p:cNvSpPr>
              <p:nvPr/>
            </p:nvSpPr>
            <p:spPr bwMode="auto">
              <a:xfrm>
                <a:off x="41359" y="263143"/>
                <a:ext cx="2430226" cy="1233952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45718" tIns="45718" rIns="45718" bIns="45718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华文楷体" pitchFamily="2" charset="-122"/>
                    <a:ea typeface="华文楷体" pitchFamily="2" charset="-122"/>
                    <a:cs typeface="Tw Cen MT"/>
                    <a:sym typeface="Tw Cen MT"/>
                  </a:rPr>
                  <a:t>分波算符</a:t>
                </a:r>
                <a:endParaRPr kumimoji="0" lang="en-US" altLang="zh-CN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itchFamily="2" charset="-122"/>
                  <a:ea typeface="华文楷体" pitchFamily="2" charset="-122"/>
                  <a:cs typeface="Tw Cen MT"/>
                  <a:sym typeface="Tw Cen MT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华文楷体" pitchFamily="2" charset="-122"/>
                    <a:ea typeface="华文楷体" pitchFamily="2" charset="-122"/>
                    <a:cs typeface="Tw Cen MT"/>
                    <a:sym typeface="Tw Cen MT"/>
                  </a:rPr>
                  <a:t>V</a:t>
                </a:r>
                <a:endParaRPr kumimoji="0" lang="zh-CN" alt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itchFamily="2" charset="-122"/>
                  <a:ea typeface="华文楷体" pitchFamily="2" charset="-122"/>
                  <a:cs typeface="Tw Cen MT"/>
                  <a:sym typeface="Tw Cen MT"/>
                </a:endParaRPr>
              </a:p>
            </p:txBody>
          </p:sp>
        </p:grpSp>
        <p:sp>
          <p:nvSpPr>
            <p:cNvPr id="163861" name="Shape 988"/>
            <p:cNvSpPr>
              <a:spLocks noChangeArrowheads="1"/>
            </p:cNvSpPr>
            <p:nvPr/>
          </p:nvSpPr>
          <p:spPr bwMode="auto">
            <a:xfrm>
              <a:off x="2789366" y="621950"/>
              <a:ext cx="552850" cy="516337"/>
            </a:xfrm>
            <a:prstGeom prst="rightArrow">
              <a:avLst>
                <a:gd name="adj1" fmla="val 64000"/>
                <a:gd name="adj2" fmla="val 50001"/>
              </a:avLst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400000"/>
              <a:headEnd/>
              <a:tailEnd/>
            </a:ln>
          </p:spPr>
          <p:txBody>
            <a:bodyPr lIns="45718" tIns="45718" rIns="45718" bIns="4571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Tw Cen MT"/>
                <a:cs typeface="Tw Cen MT"/>
                <a:sym typeface="Tw Cen MT"/>
              </a:endParaRPr>
            </a:p>
          </p:txBody>
        </p:sp>
        <p:grpSp>
          <p:nvGrpSpPr>
            <p:cNvPr id="4" name="Group 991"/>
            <p:cNvGrpSpPr>
              <a:grpSpLocks/>
            </p:cNvGrpSpPr>
            <p:nvPr/>
          </p:nvGrpSpPr>
          <p:grpSpPr bwMode="auto">
            <a:xfrm>
              <a:off x="3618637" y="0"/>
              <a:ext cx="2512947" cy="1760239"/>
              <a:chOff x="0" y="0"/>
              <a:chExt cx="2512945" cy="1760238"/>
            </a:xfrm>
          </p:grpSpPr>
          <p:sp>
            <p:nvSpPr>
              <p:cNvPr id="163867" name="Shape 98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512945" cy="1760238"/>
              </a:xfrm>
              <a:prstGeom prst="roundRect">
                <a:avLst>
                  <a:gd name="adj" fmla="val 7500"/>
                </a:avLst>
              </a:prstGeom>
              <a:solidFill>
                <a:schemeClr val="accent1"/>
              </a:solidFill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45718" tIns="45718" rIns="45718" bIns="45718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Tw Cen MT"/>
                  <a:cs typeface="Tw Cen MT"/>
                  <a:sym typeface="Tw Cen MT"/>
                </a:endParaRPr>
              </a:p>
            </p:txBody>
          </p:sp>
          <p:sp>
            <p:nvSpPr>
              <p:cNvPr id="163868" name="Shape 990"/>
              <p:cNvSpPr>
                <a:spLocks noChangeArrowheads="1"/>
              </p:cNvSpPr>
              <p:nvPr/>
            </p:nvSpPr>
            <p:spPr bwMode="auto">
              <a:xfrm>
                <a:off x="41360" y="542775"/>
                <a:ext cx="2430227" cy="674687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45718" tIns="45718" rIns="45718" bIns="45718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华文楷体" pitchFamily="2" charset="-122"/>
                    <a:ea typeface="华文楷体" pitchFamily="2" charset="-122"/>
                    <a:cs typeface="Tw Cen MT"/>
                    <a:sym typeface="Tw Cen MT"/>
                  </a:rPr>
                  <a:t>控制操作</a:t>
                </a:r>
              </a:p>
            </p:txBody>
          </p:sp>
        </p:grpSp>
        <p:sp>
          <p:nvSpPr>
            <p:cNvPr id="163863" name="Shape 992"/>
            <p:cNvSpPr>
              <a:spLocks noChangeArrowheads="1"/>
            </p:cNvSpPr>
            <p:nvPr/>
          </p:nvSpPr>
          <p:spPr bwMode="auto">
            <a:xfrm>
              <a:off x="6408004" y="621950"/>
              <a:ext cx="552850" cy="516337"/>
            </a:xfrm>
            <a:prstGeom prst="rightArrow">
              <a:avLst>
                <a:gd name="adj1" fmla="val 64000"/>
                <a:gd name="adj2" fmla="val 50001"/>
              </a:avLst>
            </a:prstGeom>
            <a:solidFill>
              <a:schemeClr val="accent1"/>
            </a:solidFill>
            <a:ln w="12700">
              <a:noFill/>
              <a:miter lim="400000"/>
              <a:headEnd/>
              <a:tailEnd/>
            </a:ln>
          </p:spPr>
          <p:txBody>
            <a:bodyPr lIns="45718" tIns="45718" rIns="45718" bIns="45718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Tw Cen MT"/>
                <a:cs typeface="Tw Cen MT"/>
                <a:sym typeface="Tw Cen MT"/>
              </a:endParaRPr>
            </a:p>
          </p:txBody>
        </p:sp>
        <p:grpSp>
          <p:nvGrpSpPr>
            <p:cNvPr id="5" name="Group 995"/>
            <p:cNvGrpSpPr>
              <a:grpSpLocks/>
            </p:cNvGrpSpPr>
            <p:nvPr/>
          </p:nvGrpSpPr>
          <p:grpSpPr bwMode="auto">
            <a:xfrm>
              <a:off x="7234036" y="0"/>
              <a:ext cx="2516186" cy="1760239"/>
              <a:chOff x="-3239" y="0"/>
              <a:chExt cx="2516184" cy="1760238"/>
            </a:xfrm>
          </p:grpSpPr>
          <p:sp>
            <p:nvSpPr>
              <p:cNvPr id="163865" name="Shape 99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512945" cy="1760238"/>
              </a:xfrm>
              <a:prstGeom prst="roundRect">
                <a:avLst>
                  <a:gd name="adj" fmla="val 7500"/>
                </a:avLst>
              </a:prstGeom>
              <a:solidFill>
                <a:schemeClr val="accent1"/>
              </a:solidFill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45718" tIns="45718" rIns="45718" bIns="45718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Tw Cen MT"/>
                  <a:cs typeface="Tw Cen MT"/>
                  <a:sym typeface="Tw Cen MT"/>
                </a:endParaRPr>
              </a:p>
            </p:txBody>
          </p:sp>
          <p:sp>
            <p:nvSpPr>
              <p:cNvPr id="163866" name="Shape 994"/>
              <p:cNvSpPr>
                <a:spLocks noChangeArrowheads="1"/>
              </p:cNvSpPr>
              <p:nvPr/>
            </p:nvSpPr>
            <p:spPr bwMode="auto">
              <a:xfrm>
                <a:off x="-3239" y="267874"/>
                <a:ext cx="2430226" cy="1233952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  <p:txBody>
              <a:bodyPr lIns="45718" tIns="45718" rIns="45718" bIns="45718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华文楷体" pitchFamily="2" charset="-122"/>
                    <a:ea typeface="华文楷体" pitchFamily="2" charset="-122"/>
                    <a:cs typeface="Tw Cen MT"/>
                    <a:sym typeface="Tw Cen MT"/>
                  </a:rPr>
                  <a:t>合波算符</a:t>
                </a:r>
                <a:endParaRPr kumimoji="0" lang="en-US" altLang="zh-CN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itchFamily="2" charset="-122"/>
                  <a:ea typeface="华文楷体" pitchFamily="2" charset="-122"/>
                  <a:cs typeface="Tw Cen MT"/>
                  <a:sym typeface="Tw Cen MT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华文楷体" pitchFamily="2" charset="-122"/>
                    <a:cs typeface="Tw Cen MT"/>
                    <a:sym typeface="Tw Cen MT"/>
                  </a:rPr>
                  <a:t>W</a:t>
                </a:r>
                <a:endParaRPr kumimoji="0" lang="zh-CN" alt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华文楷体" pitchFamily="2" charset="-122"/>
                  <a:cs typeface="Tw Cen MT"/>
                  <a:sym typeface="Tw Cen MT"/>
                </a:endParaRPr>
              </a:p>
            </p:txBody>
          </p:sp>
        </p:grpSp>
      </p:grpSp>
      <p:sp>
        <p:nvSpPr>
          <p:cNvPr id="163853" name="Shape 1008"/>
          <p:cNvSpPr>
            <a:spLocks noChangeArrowheads="1"/>
          </p:cNvSpPr>
          <p:nvPr/>
        </p:nvSpPr>
        <p:spPr bwMode="auto">
          <a:xfrm>
            <a:off x="3790156" y="4716165"/>
            <a:ext cx="4294188" cy="58427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8" tIns="45718" rIns="45718" bIns="45718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Tw Cen MT"/>
                <a:sym typeface="Tw Cen MT"/>
              </a:rPr>
              <a:t>对偶量子门</a:t>
            </a:r>
          </a:p>
        </p:txBody>
      </p:sp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5974" y="3744616"/>
            <a:ext cx="2080408" cy="78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18AFA26-9D77-5340-A2D5-01EC00C47C65}"/>
              </a:ext>
            </a:extLst>
          </p:cNvPr>
          <p:cNvSpPr/>
          <p:nvPr/>
        </p:nvSpPr>
        <p:spPr>
          <a:xfrm>
            <a:off x="8759825" y="4842904"/>
            <a:ext cx="1672253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成功概率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D02670B2-D1BB-1C4B-B835-1067034C6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05844" y="5533927"/>
            <a:ext cx="4006637" cy="104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9540081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3"/>
          <p:cNvSpPr txBox="1">
            <a:spLocks noChangeArrowheads="1"/>
          </p:cNvSpPr>
          <p:nvPr/>
        </p:nvSpPr>
        <p:spPr bwMode="auto">
          <a:xfrm>
            <a:off x="914400" y="1053214"/>
            <a:ext cx="7162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1. 初始化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477000" y="861127"/>
          <a:ext cx="16002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58194" imgH="203642" progId="">
                  <p:embed/>
                </p:oleObj>
              </mc:Choice>
              <mc:Fallback>
                <p:oleObj r:id="rId2" imgW="458194" imgH="203642" progId="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861127"/>
                        <a:ext cx="160020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Text Box 5"/>
          <p:cNvSpPr txBox="1">
            <a:spLocks noChangeArrowheads="1"/>
          </p:cNvSpPr>
          <p:nvPr/>
        </p:nvSpPr>
        <p:spPr bwMode="auto">
          <a:xfrm>
            <a:off x="756286" y="2110192"/>
            <a:ext cx="80668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. 分波操作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: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Hadamard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门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800106" y="1764414"/>
          <a:ext cx="2514600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49951" imgH="406753" progId="">
                  <p:embed/>
                </p:oleObj>
              </mc:Choice>
              <mc:Fallback>
                <p:oleObj r:id="rId4" imgW="749951" imgH="406753" progId="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0106" y="1764414"/>
                        <a:ext cx="2514600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" name="Text Box 7"/>
          <p:cNvSpPr txBox="1">
            <a:spLocks noChangeArrowheads="1"/>
          </p:cNvSpPr>
          <p:nvPr/>
        </p:nvSpPr>
        <p:spPr bwMode="auto">
          <a:xfrm>
            <a:off x="533400" y="3346192"/>
            <a:ext cx="754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3.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作用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和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 1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控制的算符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 U</a:t>
            </a:r>
            <a:r>
              <a:rPr kumimoji="0" lang="en-US" altLang="zh-CN" sz="28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0</a:t>
            </a:r>
            <a:r>
              <a:rPr kumimoji="0" lang="zh-CN" altLang="en-US" sz="28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 和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U</a:t>
            </a:r>
            <a:r>
              <a:rPr kumimoji="0" lang="en-US" altLang="zh-CN" sz="28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1</a:t>
            </a:r>
            <a:r>
              <a:rPr kumimoji="0" lang="zh-CN" altLang="en-US" sz="28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 </a:t>
            </a:r>
            <a:endParaRPr kumimoji="0" lang="en-US" altLang="zh-CN" sz="2800" b="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6186941" y="3052474"/>
          <a:ext cx="4687888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398214" imgH="406753" progId="">
                  <p:embed/>
                </p:oleObj>
              </mc:Choice>
              <mc:Fallback>
                <p:oleObj r:id="rId6" imgW="1398214" imgH="406753" progId="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941" y="3052474"/>
                        <a:ext cx="4687888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4DD974B1-3FEC-1849-AF09-AA43DD64A3CC}"/>
              </a:ext>
            </a:extLst>
          </p:cNvPr>
          <p:cNvSpPr txBox="1"/>
          <p:nvPr/>
        </p:nvSpPr>
        <p:spPr>
          <a:xfrm>
            <a:off x="3371056" y="106174"/>
            <a:ext cx="515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简单实例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EB42B14A-34A2-A845-A92E-BD8777B58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254" y="4717081"/>
            <a:ext cx="83548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4. 合波操作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: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再次作用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Hadamard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门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graphicFrame>
        <p:nvGraphicFramePr>
          <p:cNvPr id="14" name="Object 2">
            <a:extLst>
              <a:ext uri="{FF2B5EF4-FFF2-40B4-BE49-F238E27FC236}">
                <a16:creationId xmlns:a16="http://schemas.microsoft.com/office/drawing/2014/main" id="{D7232E20-14E4-C941-AF1E-DD5F987D48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28224" y="4493276"/>
          <a:ext cx="5617462" cy="1256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2490281" imgH="393871" progId="">
                  <p:embed/>
                </p:oleObj>
              </mc:Choice>
              <mc:Fallback>
                <p:oleObj r:id="rId8" imgW="2490281" imgH="393871" progId="">
                  <p:embed/>
                  <p:pic>
                    <p:nvPicPr>
                      <p:cNvPr id="14" name="Object 2">
                        <a:extLst>
                          <a:ext uri="{FF2B5EF4-FFF2-40B4-BE49-F238E27FC236}">
                            <a16:creationId xmlns:a16="http://schemas.microsoft.com/office/drawing/2014/main" id="{D7232E20-14E4-C941-AF1E-DD5F987D48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224" y="4493276"/>
                        <a:ext cx="5617462" cy="12563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BE336E00-FA36-1743-A66E-2C07042D09DB}"/>
              </a:ext>
            </a:extLst>
          </p:cNvPr>
          <p:cNvSpPr/>
          <p:nvPr/>
        </p:nvSpPr>
        <p:spPr>
          <a:xfrm>
            <a:off x="206828" y="5868271"/>
            <a:ext cx="115388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5. 放大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|0&gt;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态的振幅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,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或者直接对辅助比特做测量，如若测量为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，测量工作比特，否则重新进行算法过程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277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908720"/>
            <a:ext cx="8748713" cy="165735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原子核量子模拟</a:t>
            </a:r>
            <a:b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6428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F636951-9676-2D4D-8ACB-25789F999E70}"/>
              </a:ext>
            </a:extLst>
          </p:cNvPr>
          <p:cNvSpPr/>
          <p:nvPr/>
        </p:nvSpPr>
        <p:spPr>
          <a:xfrm>
            <a:off x="3935760" y="-76745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原子核壳模型的全量子计算包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2086F0E-47DB-EB42-A224-82C6D8096453}"/>
              </a:ext>
            </a:extLst>
          </p:cNvPr>
          <p:cNvSpPr/>
          <p:nvPr/>
        </p:nvSpPr>
        <p:spPr>
          <a:xfrm>
            <a:off x="0" y="829016"/>
            <a:ext cx="12063868" cy="1282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研究背景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：复杂原子分子无法用经典计算机精确模拟和计算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(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指数难问题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!)</a:t>
            </a:r>
          </a:p>
          <a:p>
            <a:pPr algn="just">
              <a:lnSpc>
                <a:spcPct val="110000"/>
              </a:lnSpc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解决方案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：提出了基于全量子本征求解器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(FQE)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的原子核壳模型的全量子计算包 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QCSH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），可在量子计算机上高效进行原子分子模拟。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654E93A-3DF5-424C-BEF0-2B5344553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900" y="3775321"/>
            <a:ext cx="3834268" cy="103661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B286698-129B-D749-B33A-7E38E1620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188" y="5345141"/>
            <a:ext cx="4085900" cy="796637"/>
          </a:xfrm>
          <a:prstGeom prst="rect">
            <a:avLst/>
          </a:prstGeom>
        </p:spPr>
      </p:pic>
      <p:sp>
        <p:nvSpPr>
          <p:cNvPr id="11" name="下箭头 10">
            <a:extLst>
              <a:ext uri="{FF2B5EF4-FFF2-40B4-BE49-F238E27FC236}">
                <a16:creationId xmlns:a16="http://schemas.microsoft.com/office/drawing/2014/main" id="{5D8F7FD4-2A80-E742-9763-1A783A27D4A7}"/>
              </a:ext>
            </a:extLst>
          </p:cNvPr>
          <p:cNvSpPr/>
          <p:nvPr/>
        </p:nvSpPr>
        <p:spPr>
          <a:xfrm>
            <a:off x="5537301" y="3340098"/>
            <a:ext cx="198659" cy="742618"/>
          </a:xfrm>
          <a:prstGeom prst="downArrow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DEE3EAF-6760-B547-9404-8EAA9FC7EF22}"/>
              </a:ext>
            </a:extLst>
          </p:cNvPr>
          <p:cNvSpPr txBox="1"/>
          <p:nvPr/>
        </p:nvSpPr>
        <p:spPr>
          <a:xfrm>
            <a:off x="3555032" y="4973785"/>
            <a:ext cx="2242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J-W transformation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5ACF5BB-1648-6441-AA8E-FF768E8DA7D0}"/>
              </a:ext>
            </a:extLst>
          </p:cNvPr>
          <p:cNvSpPr txBox="1"/>
          <p:nvPr/>
        </p:nvSpPr>
        <p:spPr>
          <a:xfrm>
            <a:off x="5797624" y="5021026"/>
            <a:ext cx="2242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B-K transformation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A6A0F6F-6A38-F841-90C2-DA83E908899A}"/>
              </a:ext>
            </a:extLst>
          </p:cNvPr>
          <p:cNvSpPr/>
          <p:nvPr/>
        </p:nvSpPr>
        <p:spPr>
          <a:xfrm>
            <a:off x="3094455" y="3668077"/>
            <a:ext cx="2558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Second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quantization</a:t>
            </a:r>
          </a:p>
          <a:p>
            <a:pPr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下箭头 15">
            <a:extLst>
              <a:ext uri="{FF2B5EF4-FFF2-40B4-BE49-F238E27FC236}">
                <a16:creationId xmlns:a16="http://schemas.microsoft.com/office/drawing/2014/main" id="{AA6061CF-B958-3045-BC97-EFE41BDBAFF2}"/>
              </a:ext>
            </a:extLst>
          </p:cNvPr>
          <p:cNvSpPr/>
          <p:nvPr/>
        </p:nvSpPr>
        <p:spPr>
          <a:xfrm>
            <a:off x="5551921" y="4537172"/>
            <a:ext cx="198659" cy="742618"/>
          </a:xfrm>
          <a:prstGeom prst="downArrow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6EE84C2-F057-0D42-8AE7-3FE25F9756BB}"/>
              </a:ext>
            </a:extLst>
          </p:cNvPr>
          <p:cNvSpPr txBox="1"/>
          <p:nvPr/>
        </p:nvSpPr>
        <p:spPr>
          <a:xfrm>
            <a:off x="6948806" y="5512626"/>
            <a:ext cx="5243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利用幺正算符线性叠加（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LCU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）实现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43940C2-6BC9-EF8F-0443-9F64C651E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4455" y="2072423"/>
            <a:ext cx="5022004" cy="15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96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1D306EED-7101-B248-AAD2-FE312E183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835" y="370887"/>
            <a:ext cx="6232238" cy="2115835"/>
          </a:xfrm>
          <a:prstGeom prst="rect">
            <a:avLst/>
          </a:prstGeom>
        </p:spPr>
      </p:pic>
      <p:sp>
        <p:nvSpPr>
          <p:cNvPr id="57" name="下箭头 56">
            <a:extLst>
              <a:ext uri="{FF2B5EF4-FFF2-40B4-BE49-F238E27FC236}">
                <a16:creationId xmlns:a16="http://schemas.microsoft.com/office/drawing/2014/main" id="{8992680F-E049-C84E-AE41-B06056A576A0}"/>
              </a:ext>
            </a:extLst>
          </p:cNvPr>
          <p:cNvSpPr/>
          <p:nvPr/>
        </p:nvSpPr>
        <p:spPr>
          <a:xfrm>
            <a:off x="8736422" y="2286998"/>
            <a:ext cx="287079" cy="721266"/>
          </a:xfrm>
          <a:prstGeom prst="downArrow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8" name="右箭头 57">
            <a:extLst>
              <a:ext uri="{FF2B5EF4-FFF2-40B4-BE49-F238E27FC236}">
                <a16:creationId xmlns:a16="http://schemas.microsoft.com/office/drawing/2014/main" id="{EFCFB1BF-1BF1-424E-B404-8F609BFE1032}"/>
              </a:ext>
            </a:extLst>
          </p:cNvPr>
          <p:cNvSpPr/>
          <p:nvPr/>
        </p:nvSpPr>
        <p:spPr>
          <a:xfrm>
            <a:off x="3914775" y="1067297"/>
            <a:ext cx="1446028" cy="361507"/>
          </a:xfrm>
          <a:prstGeom prst="rightArrow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CF7C1031-C38B-6440-A2D6-94DE0EEE8251}"/>
              </a:ext>
            </a:extLst>
          </p:cNvPr>
          <p:cNvSpPr txBox="1"/>
          <p:nvPr/>
        </p:nvSpPr>
        <p:spPr>
          <a:xfrm>
            <a:off x="6507125" y="15805"/>
            <a:ext cx="351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全量子本征求解器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ECDD00E-7BF7-3F4B-A34B-7CC8883E4486}"/>
              </a:ext>
            </a:extLst>
          </p:cNvPr>
          <p:cNvSpPr txBox="1"/>
          <p:nvPr/>
        </p:nvSpPr>
        <p:spPr>
          <a:xfrm>
            <a:off x="983637" y="2267148"/>
            <a:ext cx="215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原子核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B84446A9-48BC-5F46-AEFC-C40D620CD001}"/>
              </a:ext>
            </a:extLst>
          </p:cNvPr>
          <p:cNvSpPr txBox="1"/>
          <p:nvPr/>
        </p:nvSpPr>
        <p:spPr>
          <a:xfrm>
            <a:off x="7099006" y="6487113"/>
            <a:ext cx="3561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数值模拟基态能量</a:t>
            </a:r>
          </a:p>
        </p:txBody>
      </p:sp>
      <p:sp>
        <p:nvSpPr>
          <p:cNvPr id="14" name="下箭头 13">
            <a:extLst>
              <a:ext uri="{FF2B5EF4-FFF2-40B4-BE49-F238E27FC236}">
                <a16:creationId xmlns:a16="http://schemas.microsoft.com/office/drawing/2014/main" id="{B180E09A-87E2-2F46-A837-A09E0368A044}"/>
              </a:ext>
            </a:extLst>
          </p:cNvPr>
          <p:cNvSpPr/>
          <p:nvPr/>
        </p:nvSpPr>
        <p:spPr>
          <a:xfrm rot="5400000">
            <a:off x="5562215" y="3933207"/>
            <a:ext cx="361507" cy="1701210"/>
          </a:xfrm>
          <a:prstGeom prst="downArrow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26" name="Picture 2" descr="Lectures (H.J. Wollersheim)">
            <a:extLst>
              <a:ext uri="{FF2B5EF4-FFF2-40B4-BE49-F238E27FC236}">
                <a16:creationId xmlns:a16="http://schemas.microsoft.com/office/drawing/2014/main" id="{484AB3FC-E458-4838-F163-CA495531A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05" y="70687"/>
            <a:ext cx="2785474" cy="227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A64548F-AE6B-99B1-206C-FEBFF9A69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038" y="3037812"/>
            <a:ext cx="5078905" cy="34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C8AAA4D-CFBF-9109-2627-11483EC12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34" y="2718458"/>
            <a:ext cx="4666629" cy="37692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453509A-5082-E450-F952-E295B1B2A71A}"/>
              </a:ext>
            </a:extLst>
          </p:cNvPr>
          <p:cNvSpPr txBox="1"/>
          <p:nvPr/>
        </p:nvSpPr>
        <p:spPr>
          <a:xfrm>
            <a:off x="670105" y="6426235"/>
            <a:ext cx="3561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实验演示氘核结合能计算</a:t>
            </a:r>
          </a:p>
        </p:txBody>
      </p:sp>
    </p:spTree>
    <p:extLst>
      <p:ext uri="{BB962C8B-B14F-4D97-AF65-F5344CB8AC3E}">
        <p14:creationId xmlns:p14="http://schemas.microsoft.com/office/powerpoint/2010/main" val="528188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0BE1C4-5220-822F-5163-E756AE38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哈密顿量细节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DBEB71-C09A-E3D1-67F8-75EFC0F65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01" y="1196752"/>
            <a:ext cx="5018399" cy="189939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D5F3FED-E1C5-5AE5-0829-AA658441DBE5}"/>
              </a:ext>
            </a:extLst>
          </p:cNvPr>
          <p:cNvSpPr txBox="1"/>
          <p:nvPr/>
        </p:nvSpPr>
        <p:spPr>
          <a:xfrm>
            <a:off x="479376" y="69269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初始哈密顿量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C763E93-8A34-8659-45DC-D42006262C6F}"/>
              </a:ext>
            </a:extLst>
          </p:cNvPr>
          <p:cNvSpPr txBox="1"/>
          <p:nvPr/>
        </p:nvSpPr>
        <p:spPr>
          <a:xfrm>
            <a:off x="119336" y="321444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二次量子化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1F1FD2C-4EC7-A108-AA78-7EBCEFE6F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3583777"/>
            <a:ext cx="5544616" cy="30783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7B5A48C-34F0-71F7-2C56-F8D6B626D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533" y="3951788"/>
            <a:ext cx="5120263" cy="25410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F2D10ED-9EB3-B4C7-E409-876D467FA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533" y="1690690"/>
            <a:ext cx="5120263" cy="146022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63D672B-C098-5F1F-CDB0-1A0A4AAC2A3B}"/>
              </a:ext>
            </a:extLst>
          </p:cNvPr>
          <p:cNvSpPr txBox="1"/>
          <p:nvPr/>
        </p:nvSpPr>
        <p:spPr>
          <a:xfrm>
            <a:off x="7968208" y="126225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平均场参数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B536CDD-8252-EBC9-441B-F89F9120B786}"/>
              </a:ext>
            </a:extLst>
          </p:cNvPr>
          <p:cNvSpPr txBox="1"/>
          <p:nvPr/>
        </p:nvSpPr>
        <p:spPr>
          <a:xfrm>
            <a:off x="7441432" y="333775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二次量子化参数</a:t>
            </a:r>
          </a:p>
        </p:txBody>
      </p:sp>
    </p:spTree>
    <p:extLst>
      <p:ext uri="{BB962C8B-B14F-4D97-AF65-F5344CB8AC3E}">
        <p14:creationId xmlns:p14="http://schemas.microsoft.com/office/powerpoint/2010/main" val="854360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585BE-876A-121B-6058-DDBF4CBE8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哈密顿量映射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CF62110-80D1-1995-72EA-9F9D89120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92" y="1384374"/>
            <a:ext cx="3434680" cy="18604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E30E6F-61D9-3B90-95EA-C940EB753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863" y="3499896"/>
            <a:ext cx="5512337" cy="221691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837974-8435-6EEF-222F-62DD6EE3628C}"/>
              </a:ext>
            </a:extLst>
          </p:cNvPr>
          <p:cNvSpPr txBox="1"/>
          <p:nvPr/>
        </p:nvSpPr>
        <p:spPr>
          <a:xfrm>
            <a:off x="479376" y="119970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编码量子态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0AB46FC-B9E7-EB8B-A6C6-001C5F1F1B13}"/>
              </a:ext>
            </a:extLst>
          </p:cNvPr>
          <p:cNvSpPr txBox="1"/>
          <p:nvPr/>
        </p:nvSpPr>
        <p:spPr>
          <a:xfrm>
            <a:off x="371363" y="330685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JW</a:t>
            </a:r>
            <a:r>
              <a:rPr kumimoji="1" lang="zh-CN" altLang="en-US" dirty="0"/>
              <a:t>变换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1432A45-73D1-F1FC-C62D-E5575365E7CB}"/>
              </a:ext>
            </a:extLst>
          </p:cNvPr>
          <p:cNvSpPr txBox="1"/>
          <p:nvPr/>
        </p:nvSpPr>
        <p:spPr>
          <a:xfrm>
            <a:off x="479376" y="612354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accent2"/>
                </a:solidFill>
              </a:rPr>
              <a:t>Qubit</a:t>
            </a:r>
            <a:r>
              <a:rPr kumimoji="1" lang="zh-CN" altLang="en-US" dirty="0">
                <a:solidFill>
                  <a:schemeClr val="accent2"/>
                </a:solidFill>
              </a:rPr>
              <a:t>形式哈密顿量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1A0EECA-491C-C80A-4B7B-0972781AF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804" y="5716814"/>
            <a:ext cx="2088232" cy="108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70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0EC0B-F9F3-6E43-AECE-608CBE9C7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18" y="0"/>
            <a:ext cx="9979232" cy="1143000"/>
          </a:xfrm>
        </p:spPr>
        <p:txBody>
          <a:bodyPr>
            <a:normAutofit/>
          </a:bodyPr>
          <a:lstStyle/>
          <a:p>
            <a:pPr algn="ctr"/>
            <a:r>
              <a:rPr lang="zh-CN" altLang="zh-C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Jordan-Wigner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(J-W )</a:t>
            </a:r>
            <a:r>
              <a:rPr lang="zh-C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变换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56C309-A689-E84B-A690-5319F1772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02" y="1110343"/>
            <a:ext cx="11849595" cy="2894721"/>
          </a:xfrm>
        </p:spPr>
        <p:txBody>
          <a:bodyPr>
            <a:normAutofit/>
          </a:bodyPr>
          <a:lstStyle/>
          <a:p>
            <a:r>
              <a:rPr lang="zh-CN" altLang="zh-CN" dirty="0">
                <a:solidFill>
                  <a:srgbClr val="000000"/>
                </a:solidFill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To simulate a system of fermions on a quantum computer, we must choose a representation of the ladder operators on the Hilbert space of the qubits.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Helvetica Neue" panose="02000503000000020004" pitchFamily="2" charset="0"/>
              <a:cs typeface="Times New Roman" panose="02020603050405020304" pitchFamily="18" charset="0"/>
            </a:endParaRPr>
          </a:p>
          <a:p>
            <a:r>
              <a:rPr lang="zh-CN" altLang="zh-CN" dirty="0">
                <a:solidFill>
                  <a:srgbClr val="000000"/>
                </a:solidFill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 In other words, we must designate a set of qubit operators (matrices) which satisfy the canonical anticommutation relations. Qubit operators are written iterms of the Pauli matrices </a:t>
            </a:r>
            <a:r>
              <a:rPr lang="zh-C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,Y and Z</a:t>
            </a:r>
            <a:r>
              <a:rPr lang="zh-CN" altLang="zh-CN" dirty="0">
                <a:solidFill>
                  <a:srgbClr val="000000"/>
                </a:solidFill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. </a:t>
            </a:r>
            <a:r>
              <a:rPr lang="zh-CN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Jordan-Wigner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(J-W )Transformation </a:t>
            </a:r>
            <a:r>
              <a:rPr lang="zh-CN" altLang="zh-CN" dirty="0">
                <a:solidFill>
                  <a:srgbClr val="000000"/>
                </a:solidFill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maps fermionic operators to qubit operators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 by the  following rules:</a:t>
            </a:r>
            <a:r>
              <a:rPr lang="zh-CN" altLang="zh-CN" dirty="0">
                <a:solidFill>
                  <a:srgbClr val="000000"/>
                </a:solidFill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 </a:t>
            </a:r>
            <a:endParaRPr lang="zh-CN" altLang="zh-C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zh-CN" dirty="0"/>
          </a:p>
        </p:txBody>
      </p:sp>
      <p:sp>
        <p:nvSpPr>
          <p:cNvPr id="9" name="AutoShape 6" descr="$X$">
            <a:extLst>
              <a:ext uri="{FF2B5EF4-FFF2-40B4-BE49-F238E27FC236}">
                <a16:creationId xmlns:a16="http://schemas.microsoft.com/office/drawing/2014/main" id="{A299859A-51C3-2D4B-BF64-6933F4F475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5896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AutoShape 7" descr="$Y$">
            <a:extLst>
              <a:ext uri="{FF2B5EF4-FFF2-40B4-BE49-F238E27FC236}">
                <a16:creationId xmlns:a16="http://schemas.microsoft.com/office/drawing/2014/main" id="{229F98B2-2EE3-D744-B6BC-86EBD67047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627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AutoShape 8" descr="$Z$">
            <a:extLst>
              <a:ext uri="{FF2B5EF4-FFF2-40B4-BE49-F238E27FC236}">
                <a16:creationId xmlns:a16="http://schemas.microsoft.com/office/drawing/2014/main" id="{C164948E-92DA-734D-8D89-4E921EDF47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7802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DEF81D1-9537-C14D-92A5-17550A0B7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3803324"/>
            <a:ext cx="6578873" cy="19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80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A5C6BD-E967-6140-A26A-84D360C6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04" y="17251"/>
            <a:ext cx="10515600" cy="1325563"/>
          </a:xfrm>
        </p:spPr>
        <p:txBody>
          <a:bodyPr/>
          <a:lstStyle/>
          <a:p>
            <a:pPr algn="ctr"/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简单的例子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A4C9EEC-82DB-2940-830B-CC41A1C3FC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8541" y="1288848"/>
                <a:ext cx="10972800" cy="45259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lang="en-US" altLang="zh-CN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" altLang="zh-CN" sz="2400" i="1" dirty="0">
                        <a:latin typeface="Cambria Math" panose="02040503050406030204" pitchFamily="18" charset="0"/>
                      </a:rPr>
                      <m:t>=0.25</m:t>
                    </m:r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" altLang="zh-CN" sz="2400" i="1" dirty="0">
                        <a:latin typeface="Cambria Math" panose="02040503050406030204" pitchFamily="18" charset="0"/>
                      </a:rPr>
                      <m:t> +0.25</m:t>
                    </m:r>
                    <m:r>
                      <a:rPr lang="en" altLang="zh-CN" sz="2400" i="1" dirty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" altLang="zh-CN" sz="2400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" altLang="zh-CN" sz="2400" i="1" dirty="0">
                        <a:latin typeface="Cambria Math" panose="02040503050406030204" pitchFamily="18" charset="0"/>
                      </a:rPr>
                      <m:t> −0.25</m:t>
                    </m:r>
                    <m:r>
                      <a:rPr lang="en" altLang="zh-CN" sz="2400" i="1" dirty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" altLang="zh-CN" sz="2400" i="1" dirty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" altLang="zh-CN" sz="2400" i="1" dirty="0">
                        <a:latin typeface="Cambria Math" panose="02040503050406030204" pitchFamily="18" charset="0"/>
                      </a:rPr>
                      <m:t>+0.25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" altLang="zh-CN" sz="24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lang="en-US" altLang="zh-CN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" altLang="zh-CN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" altLang="zh-CN" sz="2400" i="1" dirty="0">
                        <a:latin typeface="Cambria Math" panose="02040503050406030204" pitchFamily="18" charset="0"/>
                      </a:rPr>
                      <m:t>0.25</m:t>
                    </m:r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" altLang="zh-CN" sz="2400" i="1" dirty="0">
                        <a:latin typeface="Cambria Math" panose="02040503050406030204" pitchFamily="18" charset="0"/>
                      </a:rPr>
                      <m:t> +0.25</m:t>
                    </m:r>
                    <m:r>
                      <a:rPr lang="en" altLang="zh-CN" sz="2400" i="1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" altLang="zh-CN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" altLang="zh-CN" sz="2400" i="1" dirty="0">
                        <a:latin typeface="Cambria Math" panose="02040503050406030204" pitchFamily="18" charset="0"/>
                      </a:rPr>
                      <m:t> −0.25</m:t>
                    </m:r>
                    <m:r>
                      <a:rPr lang="en" altLang="zh-CN" sz="2400" i="1" dirty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" altLang="zh-CN" sz="2400" i="1" dirty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" altLang="zh-CN" sz="2400" i="1" dirty="0">
                        <a:latin typeface="Cambria Math" panose="02040503050406030204" pitchFamily="18" charset="0"/>
                      </a:rPr>
                      <m:t>0.25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" altLang="zh-CN" sz="24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0" indent="0">
                  <a:buNone/>
                </a:pPr>
                <a:r>
                  <a:rPr lang="en" altLang="zh-CN" dirty="0"/>
                  <a:t>The molecular Hamiltonian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altLang="zh-CN" dirty="0"/>
                  <a:t>is</a:t>
                </a:r>
              </a:p>
              <a:p>
                <a:pPr marL="0" indent="0">
                  <a:buNone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A4C9EEC-82DB-2940-830B-CC41A1C3FC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8541" y="1288848"/>
                <a:ext cx="10972800" cy="4525963"/>
              </a:xfrm>
              <a:blipFill>
                <a:blip r:embed="rId2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1530587B-463B-5F40-A00A-D64917A9F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535" y="2821126"/>
            <a:ext cx="7374166" cy="35398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9B5439B-3CB1-474A-A040-EADBA23D477E}"/>
                  </a:ext>
                </a:extLst>
              </p:cNvPr>
              <p:cNvSpPr txBox="1"/>
              <p:nvPr/>
            </p:nvSpPr>
            <p:spPr>
              <a:xfrm>
                <a:off x="397329" y="6138126"/>
                <a:ext cx="11835224" cy="690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zh-CN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e>
                      <m:sub>
                        <m:r>
                          <a:rPr kumimoji="1" lang="en-US" altLang="zh-CN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is coefficient related to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zh-CN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h</m:t>
                        </m:r>
                      </m:e>
                      <m:sub>
                        <m:r>
                          <a:rPr kumimoji="1" lang="en-US" altLang="zh-CN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𝑖𝑗</m:t>
                        </m:r>
                      </m:sub>
                    </m:sSub>
                    <m:r>
                      <a:rPr kumimoji="1" lang="en-US" altLang="zh-CN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1" lang="en-US" altLang="zh-CN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𝑎𝑛𝑑</m:t>
                    </m:r>
                    <m:sSub>
                      <m:sSubPr>
                        <m:ctrlPr>
                          <a:rPr kumimoji="1" lang="en-US" altLang="zh-C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zh-CN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  <m:r>
                          <a:rPr kumimoji="1" lang="en-US" altLang="zh-C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h</m:t>
                        </m:r>
                      </m:e>
                      <m:sub>
                        <m:r>
                          <a:rPr kumimoji="1" lang="en-US" altLang="zh-C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𝑖𝑗</m:t>
                        </m:r>
                        <m:r>
                          <a:rPr kumimoji="1" lang="en-US" altLang="zh-CN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𝑘𝑙</m:t>
                        </m:r>
                      </m:sub>
                    </m:sSub>
                  </m:oMath>
                </a14:m>
                <a:endParaRPr kumimoji="1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9B5439B-3CB1-474A-A040-EADBA23D4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29" y="6138126"/>
                <a:ext cx="11835224" cy="690895"/>
              </a:xfrm>
              <a:prstGeom prst="rect">
                <a:avLst/>
              </a:prstGeom>
              <a:blipFill>
                <a:blip r:embed="rId4"/>
                <a:stretch>
                  <a:fillRect l="-214" t="-12727" b="-25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9373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65572597-8DF1-DA4B-82CD-CB990951E190}"/>
              </a:ext>
            </a:extLst>
          </p:cNvPr>
          <p:cNvSpPr txBox="1"/>
          <p:nvPr/>
        </p:nvSpPr>
        <p:spPr>
          <a:xfrm>
            <a:off x="119336" y="2758218"/>
            <a:ext cx="6097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</a:t>
            </a:r>
            <a:r>
              <a:rPr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量子计算背景与进展</a:t>
            </a:r>
            <a:endParaRPr lang="en-US" altLang="zh-CN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8695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DADEC4-0FB6-2141-916B-40E0D45B6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418" y="0"/>
            <a:ext cx="9706098" cy="843148"/>
          </a:xfrm>
        </p:spPr>
        <p:txBody>
          <a:bodyPr/>
          <a:lstStyle/>
          <a:p>
            <a:pPr algn="ctr"/>
            <a:r>
              <a:rPr kumimoji="1" lang="zh-CN" alt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变分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量子算法</a:t>
            </a:r>
            <a:r>
              <a:rPr kumimoji="1"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(VQE )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B9E01F-E971-E446-AABF-C4871809D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013" y="843149"/>
            <a:ext cx="11625943" cy="319446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kumimoji="1"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Variational-Quantum-</a:t>
            </a:r>
            <a:r>
              <a:rPr kumimoji="1" lang="en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Eigensolver</a:t>
            </a:r>
            <a:r>
              <a:rPr kumimoji="1"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(VQE)  is a quantum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1"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classical hybrid algorithm that can be used to find eigenvalues of a matrix H. In this hybrid algorithm a quantum subroutine is run inside of a classical optimization loop.</a:t>
            </a:r>
          </a:p>
          <a:p>
            <a:pPr>
              <a:buFont typeface="Wingdings" pitchFamily="2" charset="2"/>
              <a:buChar char="Ø"/>
            </a:pPr>
            <a:r>
              <a:rPr kumimoji="1"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quantum subroutine has two fundamental steps:</a:t>
            </a:r>
          </a:p>
          <a:p>
            <a:pPr marL="514350" indent="-514350">
              <a:buAutoNum type="arabicPeriod"/>
            </a:pPr>
            <a:r>
              <a:rPr kumimoji="1"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the quantum state |</a:t>
            </a:r>
            <a:r>
              <a:rPr kumimoji="1"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Ψ(</a:t>
            </a:r>
            <a:r>
              <a:rPr kumimoji="1" lang="en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vec</a:t>
            </a:r>
            <a:r>
              <a:rPr kumimoji="1"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θ))⟩|Ψ(</a:t>
            </a:r>
            <a:r>
              <a:rPr kumimoji="1" lang="en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vec</a:t>
            </a:r>
            <a:r>
              <a:rPr kumimoji="1"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θ))⟩, </a:t>
            </a:r>
            <a:r>
              <a:rPr kumimoji="1"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 called the ansatz.</a:t>
            </a:r>
          </a:p>
          <a:p>
            <a:pPr marL="514350" indent="-514350">
              <a:buAutoNum type="arabicPeriod"/>
            </a:pPr>
            <a:r>
              <a:rPr kumimoji="1"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the expectation value ⟨</a:t>
            </a:r>
            <a:r>
              <a:rPr kumimoji="1"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Ψ(</a:t>
            </a:r>
            <a:r>
              <a:rPr kumimoji="1" lang="en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vec</a:t>
            </a:r>
            <a:r>
              <a:rPr kumimoji="1"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θ))|</a:t>
            </a:r>
            <a:r>
              <a:rPr kumimoji="1"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H|</a:t>
            </a:r>
            <a:r>
              <a:rPr kumimoji="1"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Ψ(</a:t>
            </a:r>
            <a:r>
              <a:rPr kumimoji="1" lang="en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vec</a:t>
            </a:r>
            <a:r>
              <a:rPr kumimoji="1"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θ))⟩.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B7A903EC-1AEB-4F4C-9BB3-1DA60B5596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183DD62-3B9A-E647-AE74-482CE61A5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224" y="3717031"/>
            <a:ext cx="7803680" cy="303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14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D24BA-89ED-704D-BEE0-1EE8E60BE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621" y="255086"/>
            <a:ext cx="9226565" cy="114300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" altLang="zh-CN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FQE</a:t>
            </a:r>
            <a:r>
              <a:rPr kumimoji="1" lang="zh-CN" altLang="en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kumimoji="1" lang="zh-CN" alt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基本原理</a:t>
            </a:r>
            <a:br>
              <a:rPr kumimoji="1" lang="en-US" altLang="zh-CN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1"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1339F64E-CD0F-3B4D-AAEB-5DCBD94B0BB1}"/>
                  </a:ext>
                </a:extLst>
              </p:cNvPr>
              <p:cNvSpPr/>
              <p:nvPr/>
            </p:nvSpPr>
            <p:spPr>
              <a:xfrm>
                <a:off x="3936644" y="2343461"/>
                <a:ext cx="4572000" cy="5936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𝒇</m:t>
                      </m:r>
                      <m:r>
                        <a:rPr kumimoji="0" lang="en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(</m:t>
                      </m:r>
                      <m:r>
                        <a:rPr kumimoji="0" lang="en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𝑿</m:t>
                      </m:r>
                      <m:r>
                        <a:rPr kumimoji="0" lang="en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 = </m:t>
                      </m:r>
                      <m:sSup>
                        <m:sSupPr>
                          <m:ctrlPr>
                            <a:rPr kumimoji="0" lang="en-US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𝑿</m:t>
                          </m:r>
                        </m:e>
                        <m:sup>
                          <m:r>
                            <a:rPr kumimoji="0" lang="en-US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𝑻</m:t>
                          </m:r>
                        </m:sup>
                      </m:sSup>
                      <m:r>
                        <a:rPr kumimoji="0" lang="en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𝑯𝑿</m:t>
                      </m:r>
                    </m:oMath>
                  </m:oMathPara>
                </a14:m>
                <a:endParaRPr kumimoji="0" lang="e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1339F64E-CD0F-3B4D-AAEB-5DCBD94B0B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644" y="2343461"/>
                <a:ext cx="4572000" cy="593624"/>
              </a:xfrm>
              <a:prstGeom prst="rect">
                <a:avLst/>
              </a:prstGeom>
              <a:blipFill>
                <a:blip r:embed="rId3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6C4D8FB5-0419-1D42-97EC-71C8C1BF4031}"/>
              </a:ext>
            </a:extLst>
          </p:cNvPr>
          <p:cNvSpPr/>
          <p:nvPr/>
        </p:nvSpPr>
        <p:spPr>
          <a:xfrm>
            <a:off x="5023998" y="3095708"/>
            <a:ext cx="2220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xsy"/>
                <a:ea typeface="宋体" panose="02010600030101010101" pitchFamily="2" charset="-122"/>
                <a:cs typeface="+mn-cs"/>
              </a:rPr>
              <a:t>∇</a:t>
            </a:r>
            <a:r>
              <a:rPr kumimoji="0" lang="en" altLang="zh-C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宋体" panose="02010600030101010101" pitchFamily="2" charset="-122"/>
                <a:cs typeface="+mn-cs"/>
              </a:rPr>
              <a:t>f</a:t>
            </a:r>
            <a:r>
              <a:rPr kumimoji="0" lang="en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宋体" panose="02010600030101010101" pitchFamily="2" charset="-122"/>
                <a:cs typeface="+mn-cs"/>
              </a:rPr>
              <a:t>(X) </a:t>
            </a:r>
            <a:r>
              <a:rPr kumimoji="0" lang="en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txr"/>
                <a:ea typeface="宋体" panose="02010600030101010101" pitchFamily="2" charset="-122"/>
                <a:cs typeface="+mn-cs"/>
              </a:rPr>
              <a:t>= 2</a:t>
            </a:r>
            <a:r>
              <a:rPr kumimoji="0" lang="en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宋体" panose="02010600030101010101" pitchFamily="2" charset="-122"/>
                <a:cs typeface="+mn-cs"/>
              </a:rPr>
              <a:t>HX </a:t>
            </a:r>
            <a:endParaRPr kumimoji="0" lang="en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下箭头 7">
            <a:extLst>
              <a:ext uri="{FF2B5EF4-FFF2-40B4-BE49-F238E27FC236}">
                <a16:creationId xmlns:a16="http://schemas.microsoft.com/office/drawing/2014/main" id="{B9513919-014A-4749-B739-0530F3C30EA1}"/>
              </a:ext>
            </a:extLst>
          </p:cNvPr>
          <p:cNvSpPr/>
          <p:nvPr/>
        </p:nvSpPr>
        <p:spPr>
          <a:xfrm>
            <a:off x="7998844" y="2115824"/>
            <a:ext cx="335779" cy="1944548"/>
          </a:xfrm>
          <a:prstGeom prst="downArrow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BE92C0E-54D4-5D4F-A918-E6655F7D2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800" y="5599509"/>
            <a:ext cx="5041257" cy="1021570"/>
          </a:xfrm>
          <a:prstGeom prst="rect">
            <a:avLst/>
          </a:prstGeom>
        </p:spPr>
      </p:pic>
      <p:sp>
        <p:nvSpPr>
          <p:cNvPr id="12" name="下箭头 11">
            <a:extLst>
              <a:ext uri="{FF2B5EF4-FFF2-40B4-BE49-F238E27FC236}">
                <a16:creationId xmlns:a16="http://schemas.microsoft.com/office/drawing/2014/main" id="{1A1478D1-E4A2-4E4A-98B7-7130DD1824BA}"/>
              </a:ext>
            </a:extLst>
          </p:cNvPr>
          <p:cNvSpPr/>
          <p:nvPr/>
        </p:nvSpPr>
        <p:spPr>
          <a:xfrm>
            <a:off x="7998845" y="4781846"/>
            <a:ext cx="335778" cy="102766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6B91650-8418-E243-9098-C3AC18987F71}"/>
              </a:ext>
            </a:extLst>
          </p:cNvPr>
          <p:cNvSpPr/>
          <p:nvPr/>
        </p:nvSpPr>
        <p:spPr>
          <a:xfrm>
            <a:off x="609528" y="1500916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宋体" panose="02010600030101010101" pitchFamily="2" charset="-122"/>
                <a:cs typeface="+mn-cs"/>
              </a:rPr>
              <a:t>Gradient descent iterations: </a:t>
            </a:r>
            <a:endParaRPr kumimoji="0" lang="en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2B423FD-B1A8-0B43-8EE3-26424DD434C7}"/>
              </a:ext>
            </a:extLst>
          </p:cNvPr>
          <p:cNvSpPr/>
          <p:nvPr/>
        </p:nvSpPr>
        <p:spPr>
          <a:xfrm>
            <a:off x="779360" y="2171152"/>
            <a:ext cx="39160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宋体" panose="02010600030101010101" pitchFamily="2" charset="-122"/>
                <a:cs typeface="+mn-cs"/>
              </a:rPr>
              <a:t> Objective function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宋体" panose="02010600030101010101" pitchFamily="2" charset="-122"/>
                <a:cs typeface="+mn-cs"/>
              </a:rPr>
              <a:t>(</a:t>
            </a:r>
            <a:r>
              <a:rPr kumimoji="1" lang="e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the expectation value of H </a:t>
            </a:r>
            <a:r>
              <a:rPr kumimoji="0" lang="e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宋体" panose="02010600030101010101" pitchFamily="2" charset="-122"/>
                <a:cs typeface="+mn-cs"/>
              </a:rPr>
              <a:t>)</a:t>
            </a:r>
            <a:r>
              <a:rPr kumimoji="0" lang="e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宋体" panose="02010600030101010101" pitchFamily="2" charset="-122"/>
                <a:cs typeface="+mn-cs"/>
              </a:rPr>
              <a:t>: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0E77076-912A-CF45-A97F-131481F047A4}"/>
              </a:ext>
            </a:extLst>
          </p:cNvPr>
          <p:cNvSpPr/>
          <p:nvPr/>
        </p:nvSpPr>
        <p:spPr>
          <a:xfrm>
            <a:off x="1261621" y="5809514"/>
            <a:ext cx="2127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LCU form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22DA0C9-40CB-3B4F-B87B-33FF13A0F6BB}"/>
              </a:ext>
            </a:extLst>
          </p:cNvPr>
          <p:cNvSpPr/>
          <p:nvPr/>
        </p:nvSpPr>
        <p:spPr>
          <a:xfrm>
            <a:off x="903902" y="3207798"/>
            <a:ext cx="3481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宋体" panose="02010600030101010101" pitchFamily="2" charset="-122"/>
                <a:cs typeface="+mn-cs"/>
              </a:rPr>
              <a:t> Assume X is a real vector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0AFFC1D-9B53-594A-B9A7-B5FBEB57F113}"/>
              </a:ext>
            </a:extLst>
          </p:cNvPr>
          <p:cNvSpPr/>
          <p:nvPr/>
        </p:nvSpPr>
        <p:spPr>
          <a:xfrm>
            <a:off x="955097" y="4161081"/>
            <a:ext cx="30532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宋体" panose="02010600030101010101" pitchFamily="2" charset="-122"/>
                <a:cs typeface="+mn-cs"/>
              </a:rPr>
              <a:t> Quantum version: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84F9AB1-CEAE-1A4F-B89E-DC352A859F8B}"/>
                  </a:ext>
                </a:extLst>
              </p:cNvPr>
              <p:cNvSpPr/>
              <p:nvPr/>
            </p:nvSpPr>
            <p:spPr>
              <a:xfrm>
                <a:off x="4385542" y="1519891"/>
                <a:ext cx="4572000" cy="5959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CN" sz="3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X</m:t>
                          </m:r>
                        </m:e>
                        <m:sup>
                          <m:r>
                            <a:rPr kumimoji="0" lang="en-US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𝒕</m:t>
                          </m:r>
                          <m:r>
                            <a:rPr kumimoji="0" lang="en-US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kumimoji="0" lang="en-US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sup>
                      </m:sSup>
                      <m:r>
                        <a:rPr kumimoji="0" lang="en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 </m:t>
                      </m:r>
                      <m:sSup>
                        <m:sSupPr>
                          <m:ctrlPr>
                            <a:rPr kumimoji="0" lang="en-US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𝑿</m:t>
                          </m:r>
                        </m:e>
                        <m:sup>
                          <m:r>
                            <a:rPr kumimoji="0" lang="en-US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𝒕</m:t>
                          </m:r>
                        </m:sup>
                      </m:sSup>
                      <m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𝜸</m:t>
                      </m:r>
                      <m:r>
                        <m:rPr>
                          <m:nor/>
                        </m:rPr>
                        <a:rPr kumimoji="0" lang="en" altLang="zh-C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xsy"/>
                          <a:ea typeface="宋体" panose="02010600030101010101" pitchFamily="2" charset="-122"/>
                          <a:cs typeface="+mn-cs"/>
                        </a:rPr>
                        <m:t>∇</m:t>
                      </m:r>
                      <m:r>
                        <m:rPr>
                          <m:nor/>
                        </m:rPr>
                        <a:rPr kumimoji="0" lang="en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NimbusRomNo9L"/>
                          <a:ea typeface="宋体" panose="02010600030101010101" pitchFamily="2" charset="-122"/>
                          <a:cs typeface="+mn-cs"/>
                        </a:rPr>
                        <m:t>f</m:t>
                      </m:r>
                      <m:r>
                        <m:rPr>
                          <m:nor/>
                        </m:rPr>
                        <a:rPr kumimoji="0" lang="en" altLang="zh-C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NimbusRomNo9L"/>
                          <a:ea typeface="宋体" panose="02010600030101010101" pitchFamily="2" charset="-122"/>
                          <a:cs typeface="+mn-cs"/>
                        </a:rPr>
                        <m:t>(</m:t>
                      </m:r>
                      <m:sSup>
                        <m:sSupPr>
                          <m:ctrlPr>
                            <a:rPr kumimoji="0" lang="en-US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𝑿</m:t>
                          </m:r>
                        </m:e>
                        <m:sup>
                          <m:r>
                            <a:rPr kumimoji="0" lang="en-US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𝒕</m:t>
                          </m:r>
                        </m:sup>
                      </m:sSup>
                      <m:r>
                        <m:rPr>
                          <m:nor/>
                        </m:rPr>
                        <a:rPr kumimoji="0" lang="en" altLang="zh-C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NimbusRomNo9L"/>
                          <a:ea typeface="宋体" panose="02010600030101010101" pitchFamily="2" charset="-122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84F9AB1-CEAE-1A4F-B89E-DC352A859F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542" y="1519891"/>
                <a:ext cx="4572000" cy="595932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42647933-87B8-104D-AC26-E72474B4B18B}"/>
                  </a:ext>
                </a:extLst>
              </p:cNvPr>
              <p:cNvSpPr/>
              <p:nvPr/>
            </p:nvSpPr>
            <p:spPr>
              <a:xfrm>
                <a:off x="3936644" y="4123143"/>
                <a:ext cx="5905096" cy="595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CN" sz="3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CN" sz="3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kumimoji="0" lang="en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X</m:t>
                          </m:r>
                        </m:e>
                        <m:sup>
                          <m:r>
                            <a:rPr kumimoji="0" lang="en-US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𝒕</m:t>
                          </m:r>
                          <m:r>
                            <a:rPr kumimoji="0" lang="en-US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kumimoji="0" lang="en-US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sup>
                      </m:sSup>
                      <m:r>
                        <a:rPr kumimoji="0" lang="en-US" altLang="zh-CN" sz="3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&gt;</m:t>
                      </m:r>
                      <m:r>
                        <a:rPr kumimoji="0" lang="en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CN" sz="3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|</m:t>
                      </m:r>
                      <m:sSup>
                        <m:sSupPr>
                          <m:ctrlPr>
                            <a:rPr kumimoji="0" lang="en-US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𝑿</m:t>
                          </m:r>
                        </m:e>
                        <m:sup>
                          <m:r>
                            <a:rPr kumimoji="0" lang="en-US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𝒕</m:t>
                          </m:r>
                        </m:sup>
                      </m:sSup>
                      <m:r>
                        <a:rPr kumimoji="0" lang="en-US" altLang="zh-CN" sz="3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&gt;</m:t>
                      </m:r>
                      <m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𝜸</m:t>
                      </m:r>
                      <m:r>
                        <m:rPr>
                          <m:nor/>
                        </m:rPr>
                        <a:rPr kumimoji="0" lang="en-US" altLang="zh-CN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xsy"/>
                          <a:ea typeface="宋体" panose="02010600030101010101" pitchFamily="2" charset="-122"/>
                          <a:cs typeface="+mn-cs"/>
                        </a:rPr>
                        <m:t>H</m:t>
                      </m:r>
                      <m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|</m:t>
                      </m:r>
                      <m:sSup>
                        <m:sSupPr>
                          <m:ctrlPr>
                            <a:rPr kumimoji="0" lang="en-US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𝑿</m:t>
                          </m:r>
                        </m:e>
                        <m:sup>
                          <m:r>
                            <a:rPr kumimoji="0" lang="en-US" altLang="zh-CN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𝒕</m:t>
                          </m:r>
                        </m:sup>
                      </m:sSup>
                      <m:r>
                        <a:rPr kumimoji="0" lang="en-US" altLang="zh-CN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&gt;</m:t>
                      </m:r>
                    </m:oMath>
                  </m:oMathPara>
                </a14:m>
                <a:endParaRPr kumimoji="0" lang="en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42647933-87B8-104D-AC26-E72474B4B1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644" y="4123143"/>
                <a:ext cx="5905096" cy="595932"/>
              </a:xfrm>
              <a:prstGeom prst="rect">
                <a:avLst/>
              </a:prstGeom>
              <a:blipFill>
                <a:blip r:embed="rId6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0530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6A1618-E3E9-1B49-A9A0-BF6B47C02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应用于原子核模拟的量子线路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88211D3-1604-CF4C-8269-6071C3476FBC}"/>
                  </a:ext>
                </a:extLst>
              </p:cNvPr>
              <p:cNvSpPr/>
              <p:nvPr/>
            </p:nvSpPr>
            <p:spPr>
              <a:xfrm>
                <a:off x="7905575" y="2571673"/>
                <a:ext cx="4298741" cy="470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𝑷</m:t>
                          </m:r>
                        </m:e>
                        <m:sub>
                          <m:r>
                            <a:rPr kumimoji="0" lang="en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𝒔</m:t>
                          </m:r>
                        </m:sub>
                      </m:sSub>
                      <m:r>
                        <a:rPr kumimoji="0" lang="en" altLang="zh-CN" sz="2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=∥ </m:t>
                      </m:r>
                      <m:sSup>
                        <m:sSupPr>
                          <m:ctrlPr>
                            <a:rPr kumimoji="0" lang="en-US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" altLang="zh-CN" sz="2400" b="1" i="1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𝑯</m:t>
                          </m:r>
                        </m:e>
                        <m:sup>
                          <m:r>
                            <a:rPr kumimoji="0" lang="en" altLang="zh-CN" sz="2400" b="1" i="1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𝒈</m:t>
                          </m:r>
                        </m:sup>
                      </m:sSup>
                      <m:d>
                        <m:dPr>
                          <m:begChr m:val="|"/>
                          <m:endChr m:val="⟩"/>
                          <m:ctrlPr>
                            <a:rPr kumimoji="0" lang="en" altLang="zh-CN" sz="2400" b="1" i="1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𝝓</m:t>
                          </m:r>
                          <m:d>
                            <m:dPr>
                              <m:ctrlPr>
                                <a:rPr kumimoji="0" lang="en" altLang="zh-CN" sz="2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" altLang="zh-CN" sz="2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𝒕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kumimoji="0" lang="en-US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∥</m:t>
                          </m:r>
                        </m:e>
                        <m:sup>
                          <m:r>
                            <a:rPr kumimoji="0" lang="en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" altLang="zh-CN" sz="2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/</m:t>
                      </m:r>
                      <m:sSup>
                        <m:sSupPr>
                          <m:ctrlPr>
                            <a:rPr kumimoji="0" lang="en-US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𝑴𝑪</m:t>
                          </m:r>
                        </m:e>
                        <m:sup>
                          <m:r>
                            <a:rPr kumimoji="0" lang="en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" altLang="zh-CN" sz="2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.</m:t>
                      </m:r>
                    </m:oMath>
                  </m:oMathPara>
                </a14:m>
                <a:endParaRPr kumimoji="0" lang="e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88211D3-1604-CF4C-8269-6071C3476F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575" y="2571673"/>
                <a:ext cx="4298741" cy="470000"/>
              </a:xfrm>
              <a:prstGeom prst="rect">
                <a:avLst/>
              </a:prstGeom>
              <a:blipFill>
                <a:blip r:embed="rId2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6F3AF71-A71A-7F45-9D06-18127C7E031E}"/>
                  </a:ext>
                </a:extLst>
              </p:cNvPr>
              <p:cNvSpPr/>
              <p:nvPr/>
            </p:nvSpPr>
            <p:spPr>
              <a:xfrm>
                <a:off x="8002356" y="1697961"/>
                <a:ext cx="390202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𝑆𝑢𝑐𝑒𝑠𝑠𝑓𝑢𝑙</m:t>
                      </m:r>
                      <m:r>
                        <a:rPr kumimoji="0" lang="en-US" altLang="zh-CN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altLang="zh-CN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𝑝𝑟𝑜𝑏𝑎𝑏𝑖𝑙𝑖𝑡𝑦</m:t>
                      </m:r>
                    </m:oMath>
                  </m:oMathPara>
                </a14:m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6F3AF71-A71A-7F45-9D06-18127C7E03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356" y="1697961"/>
                <a:ext cx="3902022" cy="584775"/>
              </a:xfrm>
              <a:prstGeom prst="rect">
                <a:avLst/>
              </a:prstGeom>
              <a:blipFill>
                <a:blip r:embed="rId4"/>
                <a:stretch>
                  <a:fillRect l="-2597" r="-9091" b="-23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4E04390E-09DE-EC07-10E4-4FFE230AA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1" y="1340768"/>
            <a:ext cx="735087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83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E80D64-FE68-8B45-A1B2-2DD096F66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43" y="125760"/>
            <a:ext cx="11208913" cy="926976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演化过程</a:t>
            </a:r>
            <a:br>
              <a:rPr lang="en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kumimoji="1" lang="zh-CN" altLang="en-US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83118AA-7910-6E4D-A79D-D93AE529D60F}"/>
                  </a:ext>
                </a:extLst>
              </p:cNvPr>
              <p:cNvSpPr txBox="1"/>
              <p:nvPr/>
            </p:nvSpPr>
            <p:spPr>
              <a:xfrm>
                <a:off x="513425" y="589249"/>
                <a:ext cx="11487231" cy="8214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altLang="zh-CN" b="1" i="1" dirty="0">
                    <a:solidFill>
                      <a:srgbClr val="131413"/>
                    </a:solidFill>
                    <a:latin typeface="Times"/>
                  </a:rPr>
                  <a:t>Create Superposition.   </a:t>
                </a:r>
              </a:p>
              <a:p>
                <a:r>
                  <a:rPr kumimoji="1" lang="en" altLang="zh-CN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31413"/>
                    </a:solidFill>
                    <a:uLnTx/>
                    <a:uFillTx/>
                    <a:latin typeface="Times"/>
                    <a:ea typeface="宋体" panose="02010600030101010101" pitchFamily="2" charset="-122"/>
                    <a:cs typeface="+mn-cs"/>
                  </a:rPr>
                  <a:t>T</a:t>
                </a:r>
                <a:r>
                  <a:rPr lang="en" altLang="zh-CN" i="1" dirty="0">
                    <a:solidFill>
                      <a:srgbClr val="131413"/>
                    </a:solidFill>
                    <a:effectLst/>
                    <a:latin typeface="Times"/>
                  </a:rPr>
                  <a:t>he register is a composite system which</a:t>
                </a:r>
                <a:r>
                  <a:rPr lang="en" altLang="zh-CN" dirty="0">
                    <a:solidFill>
                      <a:srgbClr val="131413"/>
                    </a:solidFill>
                    <a:latin typeface="Times"/>
                  </a:rPr>
                  <a:t> </a:t>
                </a:r>
                <a:r>
                  <a:rPr lang="en" altLang="zh-CN" i="1" dirty="0">
                    <a:solidFill>
                      <a:srgbClr val="131413"/>
                    </a:solidFill>
                    <a:effectLst/>
                    <a:latin typeface="Times"/>
                  </a:rPr>
                  <a:t>contains a work system </a:t>
                </a:r>
                <a:r>
                  <a:rPr kumimoji="1" lang="en-US" altLang="zh-CN" dirty="0">
                    <a:solidFill>
                      <a:srgbClr val="131413"/>
                    </a:solidFill>
                    <a:ea typeface="宋体" panose="02010600030101010101" pitchFamily="2" charset="-122"/>
                  </a:rPr>
                  <a:t>|</a:t>
                </a:r>
                <a14:m>
                  <m:oMath xmlns:m="http://schemas.openxmlformats.org/officeDocument/2006/math">
                    <m:r>
                      <a:rPr kumimoji="1" lang="en-US" altLang="zh-CN" b="0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𝑥</m:t>
                    </m:r>
                    <m:r>
                      <a:rPr kumimoji="1" lang="en-US" altLang="zh-CN" i="1" dirty="0">
                        <a:solidFill>
                          <a:srgbClr val="131413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⟩</m:t>
                    </m:r>
                  </m:oMath>
                </a14:m>
                <a:r>
                  <a:rPr lang="en" altLang="zh-CN" i="1" dirty="0">
                    <a:solidFill>
                      <a:srgbClr val="131413"/>
                    </a:solidFill>
                    <a:latin typeface="Times"/>
                  </a:rPr>
                  <a:t> </a:t>
                </a:r>
                <a:r>
                  <a:rPr lang="en" altLang="zh-CN" i="1" dirty="0">
                    <a:solidFill>
                      <a:srgbClr val="131413"/>
                    </a:solidFill>
                    <a:effectLst/>
                    <a:latin typeface="Times"/>
                  </a:rPr>
                  <a:t>and an m-qubit ancillary register </a:t>
                </a:r>
                <a:r>
                  <a:rPr kumimoji="1" lang="en-US" altLang="zh-CN" dirty="0">
                    <a:solidFill>
                      <a:srgbClr val="131413"/>
                    </a:solidFill>
                    <a:ea typeface="宋体" panose="02010600030101010101" pitchFamily="2" charset="-122"/>
                  </a:rPr>
                  <a:t>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dirty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kumimoji="1" lang="en-US" altLang="zh-CN" i="1" dirty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𝜓</m:t>
                        </m:r>
                      </m:e>
                      <m:sub>
                        <m:r>
                          <a:rPr kumimoji="1" lang="en-US" altLang="zh-CN" i="1" dirty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𝑠</m:t>
                        </m:r>
                      </m:sub>
                    </m:sSub>
                    <m:r>
                      <a:rPr kumimoji="1" lang="en-US" altLang="zh-CN" i="1" dirty="0">
                        <a:solidFill>
                          <a:srgbClr val="131413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⟩</m:t>
                    </m:r>
                  </m:oMath>
                </a14:m>
                <a:r>
                  <a:rPr lang="en" altLang="zh-CN" i="1" dirty="0">
                    <a:solidFill>
                      <a:srgbClr val="131413"/>
                    </a:solidFill>
                    <a:latin typeface="Times"/>
                  </a:rPr>
                  <a:t> . </a:t>
                </a:r>
                <a:endParaRPr lang="en" altLang="zh-CN" dirty="0">
                  <a:solidFill>
                    <a:srgbClr val="131413"/>
                  </a:solidFill>
                  <a:effectLst/>
                  <a:latin typeface="Times"/>
                </a:endParaRPr>
              </a:p>
              <a:p>
                <a:pPr algn="ctr">
                  <a:defRPr/>
                </a:pPr>
                <a:endParaRPr kumimoji="1" lang="en-US" altLang="zh-CN" dirty="0">
                  <a:solidFill>
                    <a:srgbClr val="131413"/>
                  </a:solidFill>
                  <a:ea typeface="宋体" panose="02010600030101010101" pitchFamily="2" charset="-122"/>
                </a:endParaRPr>
              </a:p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kumimoji="1" lang="en-US" altLang="zh-CN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|</m:t>
                    </m:r>
                    <m:r>
                      <m:rPr>
                        <m:sty m:val="p"/>
                      </m:rPr>
                      <a:rPr kumimoji="1" lang="el-GR" altLang="zh-CN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kumimoji="1" lang="en-US" altLang="zh-CN" b="0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⟩</m:t>
                    </m:r>
                    <m:r>
                      <a:rPr kumimoji="1" lang="en-US" altLang="zh-CN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 =|</m:t>
                    </m:r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kumimoji="1" lang="en-US" altLang="zh-CN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𝜓</m:t>
                        </m:r>
                      </m:e>
                      <m:sub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𝑠</m:t>
                        </m:r>
                      </m:sub>
                    </m:sSub>
                    <m:r>
                      <a:rPr kumimoji="1" lang="en-US" altLang="zh-CN" b="0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⟩|</m:t>
                    </m:r>
                    <m:r>
                      <a:rPr kumimoji="1" lang="en-US" altLang="zh-CN" b="0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𝜙</m:t>
                    </m:r>
                    <m:r>
                      <a:rPr kumimoji="1" lang="en-US" altLang="zh-CN" b="0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⟩ =</m:t>
                    </m:r>
                    <m:f>
                      <m:fPr>
                        <m:ctrlP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fPr>
                      <m:num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1</m:t>
                        </m:r>
                      </m:num>
                      <m:den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𝐶</m:t>
                        </m:r>
                      </m:den>
                    </m:f>
                    <m:nary>
                      <m:naryPr>
                        <m:chr m:val="∑"/>
                        <m:ctrlP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𝑖</m:t>
                        </m:r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=0 </m:t>
                        </m:r>
                      </m:sub>
                      <m:sup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𝑀</m:t>
                        </m:r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kumimoji="1" lang="en-US" altLang="zh-CN" b="0" i="1" dirty="0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b="0" i="1" dirty="0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zh-CN" b="0" i="1" dirty="0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𝑖</m:t>
                            </m:r>
                          </m:sub>
                        </m:sSub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|</m:t>
                        </m:r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𝑘</m:t>
                        </m:r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⟩|</m:t>
                        </m:r>
                        <m:r>
                          <a:rPr kumimoji="1" lang="en-US" altLang="zh-CN" i="1" dirty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𝜙</m:t>
                        </m:r>
                        <m:r>
                          <a:rPr kumimoji="1" lang="en-US" altLang="zh-CN" i="1" dirty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⟩</m:t>
                        </m:r>
                      </m:e>
                    </m:nary>
                  </m:oMath>
                </a14:m>
                <a:r>
                  <a:rPr kumimoji="1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, </a:t>
                </a:r>
              </a:p>
              <a:p>
                <a:pPr algn="ctr">
                  <a:defRPr/>
                </a:pPr>
                <a:r>
                  <a:rPr lang="en-US" altLang="zh-CN" i="1" dirty="0">
                    <a:solidFill>
                      <a:srgbClr val="131413"/>
                    </a:solidFill>
                    <a:latin typeface="Times"/>
                  </a:rPr>
                  <a:t> </a:t>
                </a:r>
              </a:p>
              <a:p>
                <a:pPr algn="ctr">
                  <a:defRPr/>
                </a:pPr>
                <a:r>
                  <a:rPr lang="en-US" altLang="zh-CN" i="1" dirty="0">
                    <a:solidFill>
                      <a:srgbClr val="131413"/>
                    </a:solidFill>
                    <a:latin typeface="Times"/>
                  </a:rPr>
                  <a:t>where C is a normalization constant</a:t>
                </a:r>
              </a:p>
              <a:p>
                <a:pPr marL="285750" indent="-285750">
                  <a:buFont typeface="Wingdings" pitchFamily="2" charset="2"/>
                  <a:buChar char="Ø"/>
                  <a:defRPr/>
                </a:pPr>
                <a:r>
                  <a:rPr lang="en" altLang="zh-CN" b="1" i="1" dirty="0">
                    <a:solidFill>
                      <a:srgbClr val="131413"/>
                    </a:solidFill>
                    <a:effectLst/>
                    <a:latin typeface="Times"/>
                  </a:rPr>
                  <a:t>Entanglement.</a:t>
                </a:r>
              </a:p>
              <a:p>
                <a:pPr>
                  <a:defRPr/>
                </a:pPr>
                <a:r>
                  <a:rPr lang="en" altLang="zh-CN" i="1" dirty="0">
                    <a:solidFill>
                      <a:srgbClr val="131413"/>
                    </a:solidFill>
                    <a:effectLst/>
                    <a:latin typeface="Times"/>
                  </a:rPr>
                  <a:t>A series of ancillary system controlled</a:t>
                </a:r>
                <a:r>
                  <a:rPr lang="en" altLang="zh-CN" dirty="0">
                    <a:solidFill>
                      <a:srgbClr val="131413"/>
                    </a:solidFill>
                    <a:latin typeface="Times"/>
                  </a:rPr>
                  <a:t> </a:t>
                </a:r>
                <a:r>
                  <a:rPr lang="en" altLang="zh-CN" i="1" dirty="0">
                    <a:solidFill>
                      <a:srgbClr val="131413"/>
                    </a:solidFill>
                    <a:effectLst/>
                    <a:latin typeface="Times"/>
                  </a:rPr>
                  <a:t>operations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naryPr>
                      <m:sub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𝑘</m:t>
                        </m:r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=0 </m:t>
                        </m:r>
                      </m:sub>
                      <m:sup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𝑀</m:t>
                        </m:r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−1</m:t>
                        </m:r>
                      </m:sup>
                      <m:e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|</m:t>
                        </m:r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𝑘</m:t>
                        </m:r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⟩⟨</m:t>
                        </m:r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𝑘</m:t>
                        </m:r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|⊗</m:t>
                        </m:r>
                        <m:sSubSup>
                          <m:sSubSupPr>
                            <m:ctrlPr>
                              <a:rPr kumimoji="1" lang="en-US" altLang="zh-CN" b="0" i="1" dirty="0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SupPr>
                          <m:e>
                            <m:r>
                              <a:rPr kumimoji="1" lang="en-US" altLang="zh-CN" b="0" i="1" dirty="0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𝐻</m:t>
                            </m:r>
                          </m:e>
                          <m:sub>
                            <m:r>
                              <a:rPr kumimoji="1" lang="en-US" altLang="zh-CN" b="0" i="1" dirty="0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𝑖</m:t>
                            </m:r>
                          </m:sub>
                          <m:sup>
                            <m:r>
                              <a:rPr kumimoji="1" lang="en-US" altLang="zh-CN" b="0" i="1" dirty="0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𝑔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" altLang="zh-CN" i="1" dirty="0">
                    <a:solidFill>
                      <a:srgbClr val="131413"/>
                    </a:solidFill>
                    <a:effectLst/>
                    <a:latin typeface="Times"/>
                  </a:rPr>
                  <a:t>are implemented on</a:t>
                </a:r>
                <a:r>
                  <a:rPr lang="en" altLang="zh-CN" dirty="0">
                    <a:solidFill>
                      <a:srgbClr val="131413"/>
                    </a:solidFill>
                    <a:latin typeface="Times"/>
                  </a:rPr>
                  <a:t> </a:t>
                </a:r>
                <a:r>
                  <a:rPr lang="en" altLang="zh-CN" i="1" dirty="0">
                    <a:solidFill>
                      <a:srgbClr val="131413"/>
                    </a:solidFill>
                    <a:effectLst/>
                    <a:latin typeface="Times"/>
                  </a:rPr>
                  <a:t>the work qubits.</a:t>
                </a:r>
                <a:endParaRPr lang="en" altLang="zh-CN" dirty="0">
                  <a:solidFill>
                    <a:srgbClr val="131413"/>
                  </a:solidFill>
                  <a:effectLst/>
                  <a:latin typeface="Times"/>
                </a:endParaRP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1" lang="en-US" altLang="zh-CN" i="1" dirty="0" smtClean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l-GR" altLang="zh-CN" i="1" dirty="0" smtClean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kumimoji="1" lang="en-US" altLang="zh-CN" b="0" i="1" dirty="0" smtClean="0">
                          <a:solidFill>
                            <a:srgbClr val="13141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kumimoji="1" lang="en-US" altLang="zh-CN" i="1" dirty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r>
                            <a:rPr kumimoji="1" lang="en-US" altLang="zh-CN" i="1" dirty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i="1" dirty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𝐶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1" lang="en-US" altLang="zh-CN" b="0" i="1" dirty="0" smtClean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naryPr>
                        <m:sub>
                          <m:r>
                            <a:rPr kumimoji="1" lang="en-US" altLang="zh-CN" b="0" i="1" dirty="0" smtClean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𝑘</m:t>
                          </m:r>
                          <m:r>
                            <a:rPr kumimoji="1" lang="en-US" altLang="zh-CN" b="0" i="1" dirty="0" smtClean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=0 </m:t>
                          </m:r>
                        </m:sub>
                        <m:sup>
                          <m:r>
                            <a:rPr kumimoji="1" lang="en-US" altLang="zh-CN" b="0" i="1" dirty="0" smtClean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𝑀</m:t>
                          </m:r>
                          <m:r>
                            <a:rPr kumimoji="1" lang="en-US" altLang="zh-CN" b="0" i="1" dirty="0" smtClean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⟩"/>
                              <m:ctrlP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𝑘</m:t>
                              </m:r>
                            </m:e>
                          </m:d>
                          <m:sSubSup>
                            <m:sSubSupPr>
                              <m:ctrlP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𝑔</m:t>
                              </m:r>
                            </m:sup>
                          </m:sSubSup>
                          <m:r>
                            <a:rPr kumimoji="1" lang="en-US" altLang="zh-CN" i="1" dirty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|</m:t>
                          </m:r>
                          <m:r>
                            <a:rPr kumimoji="1" lang="en-US" altLang="zh-CN" i="1" dirty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𝜙</m:t>
                          </m:r>
                          <m:r>
                            <a:rPr kumimoji="1" lang="en-US" altLang="zh-CN" i="1" dirty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⟩</m:t>
                          </m:r>
                        </m:e>
                      </m:nary>
                    </m:oMath>
                  </m:oMathPara>
                </a14:m>
                <a:endParaRPr lang="en-US" altLang="zh-CN" i="1" dirty="0">
                  <a:solidFill>
                    <a:srgbClr val="131413"/>
                  </a:solidFill>
                  <a:latin typeface="Times"/>
                </a:endParaRPr>
              </a:p>
              <a:p>
                <a:pPr marL="285750" indent="-285750">
                  <a:buFont typeface="Wingdings" pitchFamily="2" charset="2"/>
                  <a:buChar char="Ø"/>
                  <a:defRPr/>
                </a:pPr>
                <a:r>
                  <a:rPr lang="en-US" altLang="zh-CN" b="1" i="1" dirty="0">
                    <a:solidFill>
                      <a:srgbClr val="131413"/>
                    </a:solidFill>
                    <a:latin typeface="Times"/>
                  </a:rPr>
                  <a:t>Combination.</a:t>
                </a:r>
              </a:p>
              <a:p>
                <a:pPr>
                  <a:defRPr/>
                </a:pPr>
                <a:r>
                  <a:rPr lang="en-US" altLang="zh-CN" i="1" dirty="0">
                    <a:solidFill>
                      <a:srgbClr val="131413"/>
                    </a:solidFill>
                    <a:latin typeface="Times"/>
                  </a:rPr>
                  <a:t>we perform m Hadamard gates on ancillary register to combine all the wave functions from the M different subspaces. We merely focus on the component in a subspace where the ancillary system is in state 0.</a:t>
                </a: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1" lang="en-US" altLang="zh-CN" i="1" dirty="0" smtClean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l-GR" altLang="zh-CN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zh-CN" b="0" i="1" dirty="0" smtClean="0">
                          <a:solidFill>
                            <a:srgbClr val="13141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kumimoji="1" lang="en-US" altLang="zh-CN" i="1" dirty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r>
                            <a:rPr kumimoji="1" lang="en-US" altLang="zh-CN" i="1" dirty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i="1" dirty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𝐶</m:t>
                          </m:r>
                          <m:r>
                            <a:rPr kumimoji="1" lang="en-US" altLang="zh-CN" b="0" i="1" dirty="0" smtClean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√</m:t>
                          </m:r>
                          <m:sSup>
                            <m:sSupPr>
                              <m:ctrlP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𝑚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kumimoji="1" lang="en-US" altLang="zh-CN" b="0" i="1" dirty="0" smtClean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naryPr>
                        <m:sub>
                          <m:r>
                            <a:rPr kumimoji="1" lang="en-US" altLang="zh-CN" b="0" i="1" dirty="0" smtClean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𝑘</m:t>
                          </m:r>
                          <m:r>
                            <a:rPr kumimoji="1" lang="en-US" altLang="zh-CN" b="0" i="1" dirty="0" smtClean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=0 </m:t>
                          </m:r>
                        </m:sub>
                        <m:sup>
                          <m:r>
                            <a:rPr kumimoji="1" lang="en-US" altLang="zh-CN" b="0" i="1" dirty="0" smtClean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𝑀</m:t>
                          </m:r>
                          <m:r>
                            <a:rPr kumimoji="1" lang="en-US" altLang="zh-CN" b="0" i="1" dirty="0" smtClean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0</m:t>
                              </m:r>
                            </m:e>
                          </m:d>
                          <m:sSubSup>
                            <m:sSubSupPr>
                              <m:ctrlP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kumimoji="1" lang="en-US" altLang="zh-CN" i="1" dirty="0">
                                      <a:solidFill>
                                        <a:srgbClr val="131413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 dirty="0">
                                      <a:solidFill>
                                        <a:srgbClr val="131413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1" lang="en-US" altLang="zh-CN" b="0" i="1" dirty="0" smtClean="0">
                                      <a:solidFill>
                                        <a:srgbClr val="131413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1" lang="en-US" altLang="zh-CN" b="0" i="1" dirty="0" smtClean="0">
                                  <a:solidFill>
                                    <a:srgbClr val="131413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𝑔</m:t>
                              </m:r>
                            </m:sup>
                          </m:sSubSup>
                          <m:r>
                            <a:rPr kumimoji="1" lang="en-US" altLang="zh-CN" i="1" dirty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|</m:t>
                          </m:r>
                          <m:r>
                            <a:rPr kumimoji="1" lang="en-US" altLang="zh-CN" i="1" dirty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𝜙</m:t>
                          </m:r>
                          <m:r>
                            <a:rPr kumimoji="1" lang="en-US" altLang="zh-CN" i="1" dirty="0">
                              <a:solidFill>
                                <a:srgbClr val="131413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⟩</m:t>
                          </m:r>
                        </m:e>
                      </m:nary>
                    </m:oMath>
                  </m:oMathPara>
                </a14:m>
                <a:endParaRPr lang="en-US" altLang="zh-CN" i="1" dirty="0">
                  <a:solidFill>
                    <a:srgbClr val="131413"/>
                  </a:solidFill>
                  <a:latin typeface="Times"/>
                </a:endParaRPr>
              </a:p>
              <a:p>
                <a:pPr marL="285750" indent="-285750">
                  <a:buFont typeface="Wingdings" pitchFamily="2" charset="2"/>
                  <a:buChar char="Ø"/>
                  <a:defRPr/>
                </a:pPr>
                <a:r>
                  <a:rPr lang="en-US" altLang="zh-CN" b="1" i="1" dirty="0">
                    <a:solidFill>
                      <a:srgbClr val="131413"/>
                    </a:solidFill>
                    <a:latin typeface="Times"/>
                  </a:rPr>
                  <a:t>Measurement.</a:t>
                </a:r>
              </a:p>
              <a:p>
                <a:pPr>
                  <a:defRPr/>
                </a:pPr>
                <a:r>
                  <a:rPr lang="en-US" altLang="zh-CN" i="1" dirty="0">
                    <a:solidFill>
                      <a:srgbClr val="131413"/>
                    </a:solidFill>
                    <a:latin typeface="Times"/>
                  </a:rPr>
                  <a:t> We measure the ancillary register. If we obtain 0, our algorithm succeeds and we obtain </a:t>
                </a:r>
                <a:r>
                  <a:rPr lang="en" altLang="zh-CN" i="1" dirty="0">
                    <a:solidFill>
                      <a:srgbClr val="131413"/>
                    </a:solidFill>
                    <a:effectLst/>
                    <a:latin typeface="Times"/>
                  </a:rPr>
                  <a:t>the work system  in state</a:t>
                </a:r>
                <a:r>
                  <a:rPr lang="en-US" altLang="zh-CN" i="1" dirty="0">
                    <a:solidFill>
                      <a:srgbClr val="131413"/>
                    </a:solidFill>
                    <a:latin typeface="Times"/>
                  </a:rPr>
                  <a:t>.</a:t>
                </a:r>
              </a:p>
              <a:p>
                <a:pPr algn="ctr">
                  <a:defRPr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kumimoji="1" lang="en-US" altLang="zh-CN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b="0" i="1" dirty="0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l-GR" altLang="zh-CN" i="1" dirty="0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kumimoji="1" lang="en-US" altLang="zh-CN" b="0" i="1" dirty="0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kumimoji="1" lang="en-US" altLang="zh-CN" b="0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en-US" altLang="zh-CN" dirty="0">
                    <a:solidFill>
                      <a:srgbClr val="131413"/>
                    </a:solidFill>
                    <a:ea typeface="宋体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𝐻</m:t>
                        </m:r>
                      </m:e>
                      <m:sup>
                        <m:r>
                          <a:rPr kumimoji="1" lang="en-US" altLang="zh-CN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𝑔</m:t>
                        </m:r>
                      </m:sup>
                    </m:sSup>
                    <m:r>
                      <a:rPr kumimoji="1" lang="en-US" altLang="zh-CN" i="1" dirty="0">
                        <a:solidFill>
                          <a:srgbClr val="131413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|</m:t>
                    </m:r>
                    <m:r>
                      <a:rPr kumimoji="1" lang="en-US" altLang="zh-CN" b="0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𝜙</m:t>
                    </m:r>
                    <m:r>
                      <a:rPr kumimoji="1" lang="en-US" altLang="zh-CN" b="0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⟩</m:t>
                    </m:r>
                  </m:oMath>
                </a14:m>
                <a:r>
                  <a:rPr lang="en-US" altLang="zh-CN" i="1" dirty="0">
                    <a:solidFill>
                      <a:srgbClr val="131413"/>
                    </a:solidFill>
                    <a:latin typeface="Times"/>
                  </a:rPr>
                  <a:t>.  </a:t>
                </a:r>
              </a:p>
              <a:p>
                <a:pPr algn="ctr">
                  <a:defRPr/>
                </a:pPr>
                <a:endParaRPr lang="en-US" altLang="zh-CN" i="1" dirty="0">
                  <a:solidFill>
                    <a:srgbClr val="131413"/>
                  </a:solidFill>
                  <a:latin typeface="Times"/>
                </a:endParaRPr>
              </a:p>
              <a:p>
                <a:pPr>
                  <a:defRPr/>
                </a:pPr>
                <a:endParaRPr lang="en-US" altLang="zh-CN" i="1" dirty="0">
                  <a:solidFill>
                    <a:srgbClr val="131413"/>
                  </a:solidFill>
                  <a:latin typeface="Times"/>
                </a:endParaRPr>
              </a:p>
              <a:p>
                <a:pPr>
                  <a:defRPr/>
                </a:pPr>
                <a:endParaRPr lang="en-US" altLang="zh-CN" i="1" dirty="0">
                  <a:solidFill>
                    <a:srgbClr val="131413"/>
                  </a:solidFill>
                  <a:latin typeface="Times"/>
                </a:endParaRPr>
              </a:p>
              <a:p>
                <a:pPr>
                  <a:defRPr/>
                </a:pPr>
                <a:endParaRPr lang="en-US" altLang="zh-CN" i="1" dirty="0">
                  <a:solidFill>
                    <a:srgbClr val="131413"/>
                  </a:solidFill>
                  <a:latin typeface="Times"/>
                </a:endParaRPr>
              </a:p>
              <a:p>
                <a:pPr>
                  <a:defRPr/>
                </a:pPr>
                <a:endParaRPr lang="en-US" altLang="zh-CN" i="1" dirty="0">
                  <a:solidFill>
                    <a:srgbClr val="131413"/>
                  </a:solidFill>
                  <a:latin typeface="Times"/>
                </a:endParaRPr>
              </a:p>
              <a:p>
                <a:pPr>
                  <a:defRPr/>
                </a:pPr>
                <a:endParaRPr lang="en-US" altLang="zh-CN" i="1" dirty="0">
                  <a:solidFill>
                    <a:srgbClr val="131413"/>
                  </a:solidFill>
                  <a:latin typeface="Times"/>
                </a:endParaRPr>
              </a:p>
              <a:p>
                <a:pPr>
                  <a:defRPr/>
                </a:pPr>
                <a:endParaRPr lang="en-US" altLang="zh-CN" i="1" dirty="0">
                  <a:solidFill>
                    <a:srgbClr val="131413"/>
                  </a:solidFill>
                  <a:latin typeface="Times"/>
                </a:endParaRPr>
              </a:p>
              <a:p>
                <a:pPr algn="ctr"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83118AA-7910-6E4D-A79D-D93AE529D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25" y="589249"/>
                <a:ext cx="11487231" cy="8214043"/>
              </a:xfrm>
              <a:prstGeom prst="rect">
                <a:avLst/>
              </a:prstGeom>
              <a:blipFill>
                <a:blip r:embed="rId2"/>
                <a:stretch>
                  <a:fillRect l="-442" t="-3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F173132-BAD5-C1FB-3872-8BFF74D5D9AC}"/>
                  </a:ext>
                </a:extLst>
              </p:cNvPr>
              <p:cNvSpPr/>
              <p:nvPr/>
            </p:nvSpPr>
            <p:spPr>
              <a:xfrm>
                <a:off x="3303153" y="6330612"/>
                <a:ext cx="4298741" cy="470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𝑷</m:t>
                          </m:r>
                        </m:e>
                        <m:sub>
                          <m:r>
                            <a:rPr kumimoji="0" lang="en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𝒔</m:t>
                          </m:r>
                        </m:sub>
                      </m:sSub>
                      <m:r>
                        <a:rPr kumimoji="0" lang="en" altLang="zh-CN" sz="2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=∥ </m:t>
                      </m:r>
                      <m:sSup>
                        <m:sSupPr>
                          <m:ctrlPr>
                            <a:rPr kumimoji="0" lang="en-US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" altLang="zh-CN" sz="2400" b="1" i="1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𝑯</m:t>
                          </m:r>
                        </m:e>
                        <m:sup>
                          <m:r>
                            <a:rPr kumimoji="0" lang="en" altLang="zh-CN" sz="2400" b="1" i="1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𝒈</m:t>
                          </m:r>
                        </m:sup>
                      </m:sSup>
                      <m:d>
                        <m:dPr>
                          <m:begChr m:val="|"/>
                          <m:endChr m:val="⟩"/>
                          <m:ctrlPr>
                            <a:rPr kumimoji="0" lang="en" altLang="zh-CN" sz="2400" b="1" i="1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𝝓</m:t>
                          </m:r>
                          <m:d>
                            <m:dPr>
                              <m:ctrlPr>
                                <a:rPr kumimoji="0" lang="en" altLang="zh-CN" sz="2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" altLang="zh-CN" sz="2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𝒕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kumimoji="0" lang="en-US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∥</m:t>
                          </m:r>
                        </m:e>
                        <m:sup>
                          <m:r>
                            <a:rPr kumimoji="0" lang="en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" altLang="zh-CN" sz="2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/</m:t>
                      </m:r>
                      <m:sSup>
                        <m:sSupPr>
                          <m:ctrlPr>
                            <a:rPr kumimoji="0" lang="en-US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𝑴𝑪</m:t>
                          </m:r>
                        </m:e>
                        <m:sup>
                          <m:r>
                            <a:rPr kumimoji="0" lang="en" altLang="zh-CN" sz="24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" altLang="zh-CN" sz="2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.</m:t>
                      </m:r>
                    </m:oMath>
                  </m:oMathPara>
                </a14:m>
                <a:endParaRPr kumimoji="0" lang="e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F173132-BAD5-C1FB-3872-8BFF74D5D9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153" y="6330612"/>
                <a:ext cx="4298741" cy="470000"/>
              </a:xfrm>
              <a:prstGeom prst="rect">
                <a:avLst/>
              </a:prstGeom>
              <a:blipFill>
                <a:blip r:embed="rId3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4438C9C-1BE7-9391-0844-64BFB6EE8795}"/>
                  </a:ext>
                </a:extLst>
              </p:cNvPr>
              <p:cNvSpPr/>
              <p:nvPr/>
            </p:nvSpPr>
            <p:spPr>
              <a:xfrm>
                <a:off x="7600074" y="6273225"/>
                <a:ext cx="390202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𝑆𝑢𝑐𝑒𝑠𝑠𝑓𝑢𝑙</m:t>
                      </m:r>
                      <m:r>
                        <a:rPr kumimoji="0" lang="en-US" altLang="zh-CN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altLang="zh-CN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𝑝𝑟𝑜𝑏𝑎𝑏𝑖𝑙𝑖𝑡𝑦</m:t>
                      </m:r>
                    </m:oMath>
                  </m:oMathPara>
                </a14:m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4438C9C-1BE7-9391-0844-64BFB6EE87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0074" y="6273225"/>
                <a:ext cx="3902022" cy="584775"/>
              </a:xfrm>
              <a:prstGeom prst="rect">
                <a:avLst/>
              </a:prstGeom>
              <a:blipFill>
                <a:blip r:embed="rId4"/>
                <a:stretch>
                  <a:fillRect l="-2597" r="-9091" b="-255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3466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FD51517-96BF-1C41-BDEE-2FD23F4634DF}"/>
              </a:ext>
            </a:extLst>
          </p:cNvPr>
          <p:cNvSpPr/>
          <p:nvPr/>
        </p:nvSpPr>
        <p:spPr>
          <a:xfrm>
            <a:off x="141667" y="1176966"/>
            <a:ext cx="11333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宋体" panose="02010600030101010101" pitchFamily="2" charset="-122"/>
                <a:cs typeface="+mn-cs"/>
              </a:rPr>
              <a:t>However, the measurements of expectation values during the iteration procedure will destroy the final state of the work system, making our method difficult to realize. So, determine the iteration depth k in advance is essential. After k times iterations, the approximation error is limited to (ignoring constants)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0E1C3A2-6FF7-814E-B49B-B329B0FB290A}"/>
              </a:ext>
            </a:extLst>
          </p:cNvPr>
          <p:cNvSpPr/>
          <p:nvPr/>
        </p:nvSpPr>
        <p:spPr>
          <a:xfrm>
            <a:off x="1324377" y="273058"/>
            <a:ext cx="9543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误差估计与复杂度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CFEBA15-7476-454A-91C7-F525BFF73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19" y="2100296"/>
            <a:ext cx="2573033" cy="9236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5DC4BE-417E-514A-ABB4-F222BD9D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26" y="2348558"/>
            <a:ext cx="1990858" cy="4529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C1EB330-2BF5-DA47-BFAE-9409201B32CC}"/>
              </a:ext>
            </a:extLst>
          </p:cNvPr>
          <p:cNvSpPr/>
          <p:nvPr/>
        </p:nvSpPr>
        <p:spPr>
          <a:xfrm>
            <a:off x="560231" y="2975303"/>
            <a:ext cx="8309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txmi"/>
                <a:ea typeface="宋体" panose="02010600030101010101" pitchFamily="2" charset="-122"/>
                <a:cs typeface="+mn-cs"/>
              </a:rPr>
              <a:t>λ</a:t>
            </a:r>
            <a:r>
              <a:rPr kumimoji="0" lang="el-GR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宋体" panose="02010600030101010101" pitchFamily="2" charset="-122"/>
                <a:cs typeface="+mn-cs"/>
              </a:rPr>
              <a:t>1 </a:t>
            </a:r>
            <a:r>
              <a:rPr kumimoji="0" lang="e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宋体" panose="02010600030101010101" pitchFamily="2" charset="-122"/>
                <a:cs typeface="+mn-cs"/>
              </a:rPr>
              <a:t>and </a:t>
            </a:r>
            <a:r>
              <a:rPr kumimoji="0" lang="el-GR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txmi"/>
                <a:ea typeface="宋体" panose="02010600030101010101" pitchFamily="2" charset="-122"/>
                <a:cs typeface="+mn-cs"/>
              </a:rPr>
              <a:t>λ</a:t>
            </a:r>
            <a:r>
              <a:rPr kumimoji="0" lang="el-GR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宋体" panose="02010600030101010101" pitchFamily="2" charset="-122"/>
                <a:cs typeface="+mn-cs"/>
              </a:rPr>
              <a:t>2 </a:t>
            </a:r>
            <a:r>
              <a:rPr kumimoji="0" lang="e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宋体" panose="02010600030101010101" pitchFamily="2" charset="-122"/>
                <a:cs typeface="+mn-cs"/>
              </a:rPr>
              <a:t>are the two eigenvalues of largest absolute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宋体" panose="02010600030101010101" pitchFamily="2" charset="-122"/>
                <a:cs typeface="+mn-cs"/>
              </a:rPr>
              <a:t>value of Hamiltonian H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BD88223-6923-824F-BF27-B7CA6CB61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78" y="3429000"/>
            <a:ext cx="5223864" cy="34168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1033007-BF76-5A47-8AF2-01166B26CFCA}"/>
                  </a:ext>
                </a:extLst>
              </p:cNvPr>
              <p:cNvSpPr/>
              <p:nvPr/>
            </p:nvSpPr>
            <p:spPr>
              <a:xfrm>
                <a:off x="6803571" y="4830616"/>
                <a:ext cx="5223864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mbusRomNo9L-Regu"/>
                    <a:ea typeface="宋体" panose="02010600030101010101" pitchFamily="2" charset="-122"/>
                    <a:cs typeface="+mn-cs"/>
                  </a:rPr>
                  <a:t>In the circumstances that the wavefunction is expressed by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mbusRomNo9L-ReguItal"/>
                    <a:ea typeface="宋体" panose="02010600030101010101" pitchFamily="2" charset="-122"/>
                    <a:cs typeface="+mn-cs"/>
                  </a:rPr>
                  <a:t>O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mbusRomNo9L-Regu"/>
                    <a:ea typeface="宋体" panose="02010600030101010101" pitchFamily="2" charset="-122"/>
                    <a:cs typeface="+mn-cs"/>
                  </a:rPr>
                  <a:t>(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mbusRomNo9L-ReguItal"/>
                    <a:ea typeface="宋体" panose="02010600030101010101" pitchFamily="2" charset="-122"/>
                    <a:cs typeface="+mn-cs"/>
                  </a:rPr>
                  <a:t>N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mbusRomNo9L-Regu"/>
                    <a:ea typeface="宋体" panose="02010600030101010101" pitchFamily="2" charset="-122"/>
                    <a:cs typeface="+mn-cs"/>
                  </a:rPr>
                  <a:t>) Gaussian orbitals, Fermion Hamiltonians contain </a:t>
                </a:r>
                <a14:m>
                  <m:oMath xmlns:m="http://schemas.openxmlformats.org/officeDocument/2006/math">
                    <m:r>
                      <a:rPr kumimoji="0" lang="en-US" altLang="zh-CN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𝑂</m:t>
                    </m:r>
                    <m:r>
                      <a:rPr kumimoji="0" lang="en-US" altLang="zh-CN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sSup>
                      <m:sSupPr>
                        <m:ctrlPr>
                          <a:rPr kumimoji="0" lang="en-US" altLang="zh-CN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𝑁</m:t>
                        </m:r>
                      </m:e>
                      <m:sup>
                        <m:r>
                          <a:rPr kumimoji="0" lang="en-US" altLang="zh-CN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sup>
                    </m:sSup>
                    <m:r>
                      <a:rPr kumimoji="0" lang="en-US" altLang="zh-CN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 </m:t>
                    </m:r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mbusRomNo9L-Regu"/>
                    <a:ea typeface="宋体" panose="02010600030101010101" pitchFamily="2" charset="-122"/>
                    <a:cs typeface="+mn-cs"/>
                  </a:rPr>
                  <a:t>second-quantized terms, consequently qubit Hamiltonians with </a:t>
                </a:r>
                <a14:m>
                  <m:oMath xmlns:m="http://schemas.openxmlformats.org/officeDocument/2006/math">
                    <m:r>
                      <a:rPr kumimoji="0" lang="en-US" altLang="zh-CN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𝑂</m:t>
                    </m:r>
                    <m:r>
                      <a:rPr kumimoji="0" lang="en-US" altLang="zh-CN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sSup>
                      <m:sSupPr>
                        <m:ctrlPr>
                          <a:rPr kumimoji="0" lang="en-US" altLang="zh-CN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𝑁</m:t>
                        </m:r>
                      </m:e>
                      <m:sup>
                        <m:r>
                          <a:rPr kumimoji="0" lang="en-US" altLang="zh-CN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sup>
                    </m:sSup>
                    <m:r>
                      <a:rPr kumimoji="0" lang="en-US" altLang="zh-CN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 </m:t>
                    </m:r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mbusRomNo9L-Regu"/>
                    <a:ea typeface="宋体" panose="02010600030101010101" pitchFamily="2" charset="-122"/>
                    <a:cs typeface="+mn-cs"/>
                  </a:rPr>
                  <a:t>Pauli terms. The qubit resource and gate complexity can be reduced to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mbusRomNo9L-ReguItal"/>
                    <a:ea typeface="宋体" panose="02010600030101010101" pitchFamily="2" charset="-122"/>
                    <a:cs typeface="+mn-cs"/>
                  </a:rPr>
                  <a:t>O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mbusRomNo9L-Regu"/>
                    <a:ea typeface="宋体" panose="02010600030101010101" pitchFamily="2" charset="-122"/>
                    <a:cs typeface="+mn-cs"/>
                  </a:rPr>
                  <a:t>(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mbusRomNo9L-ReguItal"/>
                    <a:ea typeface="宋体" panose="02010600030101010101" pitchFamily="2" charset="-122"/>
                    <a:cs typeface="+mn-cs"/>
                  </a:rPr>
                  <a:t>N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mbusRomNo9L-Regu"/>
                    <a:ea typeface="宋体" panose="02010600030101010101" pitchFamily="2" charset="-122"/>
                    <a:cs typeface="+mn-cs"/>
                  </a:rPr>
                  <a:t>) and </a:t>
                </a:r>
                <a14:m>
                  <m:oMath xmlns:m="http://schemas.openxmlformats.org/officeDocument/2006/math">
                    <m:r>
                      <a:rPr kumimoji="0" lang="en-US" altLang="zh-CN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𝑂</m:t>
                    </m:r>
                    <m:r>
                      <a:rPr kumimoji="0" lang="en-US" altLang="zh-CN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sSup>
                      <m:sSupPr>
                        <m:ctrlPr>
                          <a:rPr kumimoji="0" lang="en-US" altLang="zh-CN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𝑁</m:t>
                        </m:r>
                      </m:e>
                      <m:sup>
                        <m:r>
                          <a:rPr kumimoji="0" lang="en-US" altLang="zh-CN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sup>
                    </m:sSup>
                    <m:r>
                      <a:rPr kumimoji="0" lang="en-US" altLang="zh-CN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 </m:t>
                    </m:r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mbusRomNo9L-Regu"/>
                    <a:ea typeface="宋体" panose="02010600030101010101" pitchFamily="2" charset="-122"/>
                    <a:cs typeface="+mn-cs"/>
                  </a:rPr>
                  <a:t>respectively.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1033007-BF76-5A47-8AF2-01166B26CF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571" y="4830616"/>
                <a:ext cx="5223864" cy="1754326"/>
              </a:xfrm>
              <a:prstGeom prst="rect">
                <a:avLst/>
              </a:prstGeom>
              <a:blipFill>
                <a:blip r:embed="rId5"/>
                <a:stretch>
                  <a:fillRect l="-969" t="-1439" r="-1211" b="-50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2112F28D-7868-ADBB-E0E7-DF92EBEB9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232" y="2861838"/>
            <a:ext cx="3571650" cy="144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43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F5FE1-98E8-4E75-A851-4271C9F0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045"/>
            <a:ext cx="10972800" cy="1143000"/>
          </a:xfrm>
        </p:spPr>
        <p:txBody>
          <a:bodyPr/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微扰理论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12BB42B-B9DD-4FB1-B580-11956F4D1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5882" y="1340768"/>
            <a:ext cx="6352478" cy="5418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C9509C4-BDF9-46BA-9684-7FB44A89CC75}"/>
                  </a:ext>
                </a:extLst>
              </p:cNvPr>
              <p:cNvSpPr txBox="1"/>
              <p:nvPr/>
            </p:nvSpPr>
            <p:spPr>
              <a:xfrm>
                <a:off x="335360" y="2276715"/>
                <a:ext cx="45808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𝐻</m:t>
                      </m:r>
                      <m:r>
                        <a:rPr kumimoji="0" lang="en-US" altLang="zh-CN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altLang="zh-CN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altLang="zh-CN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altLang="zh-CN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    </m:t>
                      </m:r>
                      <m:r>
                        <a:rPr kumimoji="0" lang="en-US" altLang="zh-CN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𝐻</m:t>
                      </m:r>
                      <m:r>
                        <a:rPr kumimoji="0" lang="en-US" altLang="zh-CN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’</m:t>
                      </m:r>
                    </m:oMath>
                  </m:oMathPara>
                </a14:m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C9509C4-BDF9-46BA-9684-7FB44A89C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2276715"/>
                <a:ext cx="4580877" cy="584775"/>
              </a:xfrm>
              <a:prstGeom prst="rect">
                <a:avLst/>
              </a:prstGeom>
              <a:blipFill>
                <a:blip r:embed="rId3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箭头: 下 5">
            <a:extLst>
              <a:ext uri="{FF2B5EF4-FFF2-40B4-BE49-F238E27FC236}">
                <a16:creationId xmlns:a16="http://schemas.microsoft.com/office/drawing/2014/main" id="{063CF4CD-3E7A-4361-B7EE-47E383E01419}"/>
              </a:ext>
            </a:extLst>
          </p:cNvPr>
          <p:cNvSpPr/>
          <p:nvPr/>
        </p:nvSpPr>
        <p:spPr>
          <a:xfrm>
            <a:off x="2487329" y="2873570"/>
            <a:ext cx="142042" cy="11108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4EE62F05-7B4B-4B8E-A102-FDEE397A1EA8}"/>
              </a:ext>
            </a:extLst>
          </p:cNvPr>
          <p:cNvSpPr/>
          <p:nvPr/>
        </p:nvSpPr>
        <p:spPr>
          <a:xfrm>
            <a:off x="3597192" y="2759793"/>
            <a:ext cx="142042" cy="11108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337C5CD-C054-4550-9E91-223F34AC91C5}"/>
                  </a:ext>
                </a:extLst>
              </p:cNvPr>
              <p:cNvSpPr/>
              <p:nvPr/>
            </p:nvSpPr>
            <p:spPr>
              <a:xfrm>
                <a:off x="691234" y="3907841"/>
                <a:ext cx="6096000" cy="40011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zh-CN" alt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𝑍</m:t>
                        </m:r>
                      </m:sub>
                    </m:sSub>
                  </m:oMath>
                </a14:m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mbusRomNo9L-ReguItal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mbusRomNo9L-Regu"/>
                    <a:ea typeface="宋体" panose="02010600030101010101" pitchFamily="2" charset="-122"/>
                    <a:cs typeface="+mn-cs"/>
                  </a:rPr>
                  <a:t>and identity matrices        others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337C5CD-C054-4550-9E91-223F34AC91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34" y="3907841"/>
                <a:ext cx="6096000" cy="400110"/>
              </a:xfrm>
              <a:prstGeom prst="rect">
                <a:avLst/>
              </a:prstGeom>
              <a:blipFill>
                <a:blip r:embed="rId4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94B3819C-14F4-9940-A766-D88388C80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67" y="1133715"/>
            <a:ext cx="4392488" cy="90969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5F53DE-11C8-A542-A76F-91F576702F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0" y="4814591"/>
            <a:ext cx="4855018" cy="102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36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22AA4AD-2226-9842-8FB5-393BDE6CA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78" y="1110713"/>
            <a:ext cx="10616454" cy="2318287"/>
          </a:xfrm>
          <a:prstGeom prst="rect">
            <a:avLst/>
          </a:prstGeom>
        </p:spPr>
      </p:pic>
      <p:sp>
        <p:nvSpPr>
          <p:cNvPr id="3" name="单圆角矩形 2">
            <a:extLst>
              <a:ext uri="{FF2B5EF4-FFF2-40B4-BE49-F238E27FC236}">
                <a16:creationId xmlns:a16="http://schemas.microsoft.com/office/drawing/2014/main" id="{EFB7D856-DA3D-7C4D-B16F-634086D40610}"/>
              </a:ext>
            </a:extLst>
          </p:cNvPr>
          <p:cNvSpPr/>
          <p:nvPr/>
        </p:nvSpPr>
        <p:spPr>
          <a:xfrm>
            <a:off x="8075054" y="2987899"/>
            <a:ext cx="2704563" cy="347729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FC728A-3403-E64A-9D7D-BE173F919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3522372"/>
            <a:ext cx="8541396" cy="31005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9AFAFB9-9091-E24B-8C85-53E16DF3BF1A}"/>
                  </a:ext>
                </a:extLst>
              </p:cNvPr>
              <p:cNvSpPr txBox="1"/>
              <p:nvPr/>
            </p:nvSpPr>
            <p:spPr>
              <a:xfrm>
                <a:off x="2098375" y="432566"/>
                <a:ext cx="86812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CN" altLang="en-US" sz="3200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一次迭代得到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320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kumimoji="1" lang="en-US" altLang="zh-CN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  <m:sup>
                        <m:r>
                          <a:rPr kumimoji="1" lang="en-US" altLang="zh-CN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kumimoji="1" lang="zh-CN" alt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9AFAFB9-9091-E24B-8C85-53E16DF3B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8375" y="432566"/>
                <a:ext cx="8681241" cy="584775"/>
              </a:xfrm>
              <a:prstGeom prst="rect">
                <a:avLst/>
              </a:prstGeom>
              <a:blipFill>
                <a:blip r:embed="rId4"/>
                <a:stretch>
                  <a:fillRect t="-14894" b="-319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144288F0-27CA-2A41-9229-6D48BEE2C383}"/>
                  </a:ext>
                </a:extLst>
              </p:cNvPr>
              <p:cNvSpPr/>
              <p:nvPr/>
            </p:nvSpPr>
            <p:spPr>
              <a:xfrm>
                <a:off x="8145519" y="3043240"/>
                <a:ext cx="376830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79646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kumimoji="0" lang="en-US" altLang="zh-CN" sz="32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79646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CN" sz="32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79646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𝐻</m:t>
                            </m:r>
                          </m:e>
                          <m:sup>
                            <m:r>
                              <a:rPr kumimoji="0" lang="en-US" altLang="zh-CN" sz="32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79646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′</m:t>
                            </m:r>
                          </m:sup>
                        </m:sSup>
                        <m:r>
                          <a:rPr kumimoji="0" lang="en-US" altLang="zh-CN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79646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altLang="zh-CN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9646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𝐻</m:t>
                        </m:r>
                      </m:e>
                      <m:sub>
                        <m:r>
                          <a:rPr kumimoji="0" lang="en-US" altLang="zh-CN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9646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kumimoji="0" lang="en-US" altLang="zh-CN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9646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+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9646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zh-CN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9646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𝐻</m:t>
                        </m:r>
                      </m:e>
                      <m:sub>
                        <m:r>
                          <a:rPr kumimoji="0" lang="en-US" altLang="zh-CN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79646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  <m:sup>
                        <m:r>
                          <a:rPr kumimoji="0" lang="en-US" altLang="zh-CN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9646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+…+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9646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zh-CN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9646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𝐻</m:t>
                        </m:r>
                      </m:e>
                      <m:sub>
                        <m:r>
                          <a:rPr kumimoji="0" lang="en-US" altLang="zh-CN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79646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𝐹</m:t>
                        </m:r>
                      </m:sub>
                      <m:sup>
                        <m:r>
                          <a:rPr kumimoji="0" lang="en-US" altLang="zh-CN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9646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144288F0-27CA-2A41-9229-6D48BEE2C3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5519" y="3043240"/>
                <a:ext cx="3768303" cy="584775"/>
              </a:xfrm>
              <a:prstGeom prst="rect">
                <a:avLst/>
              </a:prstGeom>
              <a:blipFill>
                <a:blip r:embed="rId5"/>
                <a:stretch>
                  <a:fillRect l="-1007" t="-15217" b="-30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2325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B54502-6663-D64C-AFF7-C64815AC4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0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寻找最稳定结构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FFB454-69E7-8D40-944B-3C72B3C2E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9" y="1417638"/>
            <a:ext cx="11895786" cy="4525963"/>
          </a:xfrm>
        </p:spPr>
        <p:txBody>
          <a:bodyPr/>
          <a:lstStyle/>
          <a:p>
            <a:r>
              <a:rPr lang="en" altLang="zh-CN" dirty="0"/>
              <a:t>If we want to calculate the interatomic distance corresponding to the most stable structure, </a:t>
            </a:r>
            <a:r>
              <a:rPr lang="en" altLang="zh-CN" dirty="0">
                <a:solidFill>
                  <a:srgbClr val="FF0000"/>
                </a:solidFill>
              </a:rPr>
              <a:t>the variation of interatomic distances </a:t>
            </a:r>
            <a:r>
              <a:rPr lang="en" altLang="zh-CN" dirty="0"/>
              <a:t>is necessary.</a:t>
            </a:r>
          </a:p>
          <a:p>
            <a:r>
              <a:rPr lang="en" altLang="zh-CN" dirty="0"/>
              <a:t>The lowest energy in potential-energy surfaces corresponds to the most stable structure of the molecules.</a:t>
            </a:r>
          </a:p>
          <a:p>
            <a:r>
              <a:rPr lang="en" altLang="zh-CN" dirty="0"/>
              <a:t>four examples are given to illustrate the performance of the perturbation theory. </a:t>
            </a:r>
          </a:p>
          <a:p>
            <a:endParaRPr lang="en" altLang="zh-CN" dirty="0"/>
          </a:p>
          <a:p>
            <a:endParaRPr lang="en" altLang="zh-CN" dirty="0"/>
          </a:p>
          <a:p>
            <a:endParaRPr lang="en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02873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F735B03-6565-4E50-A28B-59715CCB5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37" y="1862906"/>
            <a:ext cx="5077636" cy="427518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4E47375-2654-4A65-87D3-99662C28467C}"/>
              </a:ext>
            </a:extLst>
          </p:cNvPr>
          <p:cNvSpPr/>
          <p:nvPr/>
        </p:nvSpPr>
        <p:spPr>
          <a:xfrm>
            <a:off x="133165" y="6180892"/>
            <a:ext cx="1170964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宋体"/>
                <a:cs typeface="+mn-cs"/>
              </a:rPr>
              <a:t>Figure :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宋体"/>
                <a:cs typeface="+mn-cs"/>
              </a:rPr>
              <a:t>Theory result (blue lines), zero-order (orange lines), first-order (green lines) and second-order (red lines) energy plots of outcomes from numerical simulations, for several interatomic distances for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Ital"/>
                <a:ea typeface="宋体"/>
                <a:cs typeface="+mn-cs"/>
              </a:rPr>
              <a:t>H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宋体"/>
                <a:cs typeface="+mn-cs"/>
              </a:rPr>
              <a:t>2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宋体"/>
                <a:cs typeface="+mn-cs"/>
              </a:rPr>
              <a:t>(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Ital"/>
                <a:ea typeface="宋体"/>
                <a:cs typeface="+mn-cs"/>
              </a:rPr>
              <a:t>a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宋体"/>
                <a:cs typeface="+mn-cs"/>
              </a:rPr>
              <a:t>),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Ital"/>
                <a:ea typeface="宋体"/>
                <a:cs typeface="+mn-cs"/>
              </a:rPr>
              <a:t>LiH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宋体"/>
                <a:cs typeface="+mn-cs"/>
              </a:rPr>
              <a:t>(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Ital"/>
                <a:ea typeface="宋体"/>
                <a:cs typeface="+mn-cs"/>
              </a:rPr>
              <a:t>b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宋体"/>
                <a:cs typeface="+mn-cs"/>
              </a:rPr>
              <a:t>) </a:t>
            </a:r>
            <a:r>
              <a:rPr kumimoji="0" lang="pt-BR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宋体"/>
                <a:cs typeface="+mn-cs"/>
              </a:rPr>
              <a:t>, </a:t>
            </a:r>
            <a:r>
              <a:rPr kumimoji="0" lang="pt-BR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Ital"/>
                <a:ea typeface="宋体"/>
                <a:cs typeface="+mn-cs"/>
              </a:rPr>
              <a:t>H</a:t>
            </a:r>
            <a:r>
              <a:rPr kumimoji="0" lang="pt-BR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宋体"/>
                <a:cs typeface="+mn-cs"/>
              </a:rPr>
              <a:t>2</a:t>
            </a:r>
            <a:r>
              <a:rPr kumimoji="0" lang="pt-BR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Ital"/>
                <a:ea typeface="宋体"/>
                <a:cs typeface="+mn-cs"/>
              </a:rPr>
              <a:t>O</a:t>
            </a:r>
            <a:r>
              <a:rPr kumimoji="0" lang="pt-BR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宋体"/>
                <a:cs typeface="+mn-cs"/>
              </a:rPr>
              <a:t>(</a:t>
            </a:r>
            <a:r>
              <a:rPr kumimoji="0" lang="pt-BR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Ital"/>
                <a:ea typeface="宋体"/>
                <a:cs typeface="+mn-cs"/>
              </a:rPr>
              <a:t>c</a:t>
            </a:r>
            <a:r>
              <a:rPr kumimoji="0" lang="pt-BR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宋体"/>
                <a:cs typeface="+mn-cs"/>
              </a:rPr>
              <a:t>), and </a:t>
            </a:r>
            <a:r>
              <a:rPr kumimoji="0" lang="pt-BR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Ital"/>
                <a:ea typeface="宋体"/>
                <a:cs typeface="+mn-cs"/>
              </a:rPr>
              <a:t>NH</a:t>
            </a:r>
            <a:r>
              <a:rPr kumimoji="0" lang="pt-BR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宋体"/>
                <a:cs typeface="+mn-cs"/>
              </a:rPr>
              <a:t>3</a:t>
            </a:r>
            <a:r>
              <a:rPr kumimoji="0" lang="pt-BR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宋体"/>
                <a:cs typeface="+mn-cs"/>
              </a:rPr>
              <a:t>(</a:t>
            </a:r>
            <a:r>
              <a:rPr kumimoji="0" lang="pt-BR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Ital"/>
                <a:ea typeface="宋体"/>
                <a:cs typeface="+mn-cs"/>
              </a:rPr>
              <a:t>d</a:t>
            </a:r>
            <a:r>
              <a:rPr kumimoji="0" lang="pt-BR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宋体"/>
                <a:cs typeface="+mn-cs"/>
              </a:rPr>
              <a:t>).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67A39AF-C06E-2944-86FA-F2D79671F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336" y="1573683"/>
            <a:ext cx="5541640" cy="456441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41E96F4-5446-6743-9F4C-FA4940D6E511}"/>
              </a:ext>
            </a:extLst>
          </p:cNvPr>
          <p:cNvSpPr/>
          <p:nvPr/>
        </p:nvSpPr>
        <p:spPr>
          <a:xfrm>
            <a:off x="7021889" y="3185947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>
                <a:solidFill>
                  <a:srgbClr val="C00000"/>
                </a:solidFill>
                <a:latin typeface="Times New Roman"/>
                <a:ea typeface="宋体"/>
              </a:rPr>
              <a:t>S</a:t>
            </a:r>
            <a:r>
              <a:rPr kumimoji="0" lang="en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econd</a:t>
            </a:r>
            <a:r>
              <a:rPr kumimoji="0" lang="e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-order approximation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3D717B-C8B6-744B-BAA4-CBC717306087}"/>
              </a:ext>
            </a:extLst>
          </p:cNvPr>
          <p:cNvSpPr/>
          <p:nvPr/>
        </p:nvSpPr>
        <p:spPr>
          <a:xfrm>
            <a:off x="7002376" y="2839738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>
                <a:solidFill>
                  <a:srgbClr val="00B050"/>
                </a:solidFill>
                <a:latin typeface="Times New Roman"/>
                <a:ea typeface="宋体"/>
              </a:rPr>
              <a:t>F</a:t>
            </a:r>
            <a:r>
              <a:rPr kumimoji="0" lang="en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irst</a:t>
            </a:r>
            <a:r>
              <a:rPr kumimoji="0" lang="e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-order approximation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2C7AC3A-A1B2-2F47-ACC9-10A29AFA34D6}"/>
              </a:ext>
            </a:extLst>
          </p:cNvPr>
          <p:cNvSpPr/>
          <p:nvPr/>
        </p:nvSpPr>
        <p:spPr>
          <a:xfrm>
            <a:off x="6989552" y="2517165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Zero-order approximation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93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40D3B35-F19C-AE49-9A52-DF85616443F4}"/>
              </a:ext>
            </a:extLst>
          </p:cNvPr>
          <p:cNvSpPr txBox="1">
            <a:spLocks/>
          </p:cNvSpPr>
          <p:nvPr/>
        </p:nvSpPr>
        <p:spPr>
          <a:xfrm>
            <a:off x="914400" y="74203"/>
            <a:ext cx="103632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kumimoji="1" lang="zh-CN" altLang="en-US" kern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性能</a:t>
            </a: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260C6BB9-B6D8-134C-86CD-C18B47AFA0AE}"/>
              </a:ext>
            </a:extLst>
          </p:cNvPr>
          <p:cNvSpPr txBox="1">
            <a:spLocks/>
          </p:cNvSpPr>
          <p:nvPr/>
        </p:nvSpPr>
        <p:spPr>
          <a:xfrm>
            <a:off x="133165" y="719906"/>
            <a:ext cx="12312203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" altLang="zh-CN" sz="2800" kern="0" dirty="0"/>
              <a:t>As shown in the picture, the ground-state energy of each molecule calculated under the second-order approximation is already quite close to its exact value</a:t>
            </a:r>
            <a:r>
              <a:rPr lang="en-US" altLang="zh-CN" sz="2800" kern="0" dirty="0"/>
              <a:t>.</a:t>
            </a:r>
            <a:endParaRPr lang="en" altLang="zh-CN" sz="2800" kern="0" dirty="0"/>
          </a:p>
          <a:p>
            <a:endParaRPr kumimoji="1"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1276261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8E0F17B-A086-AAB9-C524-DC3A577B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690" y="405575"/>
            <a:ext cx="6363582" cy="791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z="40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算法的实验实现</a:t>
            </a: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227B2A7-FB71-A497-C4F5-5DF158C2E9E0}"/>
              </a:ext>
            </a:extLst>
          </p:cNvPr>
          <p:cNvSpPr txBox="1"/>
          <p:nvPr/>
        </p:nvSpPr>
        <p:spPr>
          <a:xfrm>
            <a:off x="486891" y="1978724"/>
            <a:ext cx="5609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>
                <a:latin typeface="FangSong" panose="02010609060101010101" pitchFamily="49" charset="-122"/>
                <a:ea typeface="FangSong" panose="02010609060101010101" pitchFamily="49" charset="-122"/>
              </a:rPr>
              <a:t>利用</a:t>
            </a:r>
            <a:r>
              <a:rPr kumimoji="1" lang="en-US" altLang="zh-CN" sz="2800" dirty="0">
                <a:latin typeface="FangSong" panose="02010609060101010101" pitchFamily="49" charset="-122"/>
                <a:ea typeface="FangSong" panose="02010609060101010101" pitchFamily="49" charset="-122"/>
              </a:rPr>
              <a:t>FQE</a:t>
            </a:r>
            <a:r>
              <a:rPr kumimoji="1" lang="zh-CN" altLang="en-US" sz="2800" dirty="0">
                <a:latin typeface="FangSong" panose="02010609060101010101" pitchFamily="49" charset="-122"/>
                <a:ea typeface="FangSong" panose="02010609060101010101" pitchFamily="49" charset="-122"/>
              </a:rPr>
              <a:t>在超导量子计算机上计算氘核的结合能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DDD021A-8050-051D-B28E-4356377E3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51" y="3338905"/>
            <a:ext cx="4904830" cy="10032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2C1B828-87CD-C5D4-A16B-28F33ED7B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492" y="2080457"/>
            <a:ext cx="4733732" cy="424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76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E85587D9-DD1F-AF43-B20C-93A752655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47"/>
            <a:ext cx="11026823" cy="1456267"/>
          </a:xfrm>
        </p:spPr>
        <p:txBody>
          <a:bodyPr>
            <a:normAutofit/>
          </a:bodyPr>
          <a:lstStyle/>
          <a:p>
            <a:pPr algn="ctr"/>
            <a:r>
              <a:rPr lang="zh-CN" altLang="en-US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算力非常重要，关系到国计民生，国家安全。用算盘计算原子弹</a:t>
            </a:r>
            <a:r>
              <a:rPr lang="zh-CN" altLang="en-US" sz="280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4" name="Picture 2" descr="查看源图像">
            <a:extLst>
              <a:ext uri="{FF2B5EF4-FFF2-40B4-BE49-F238E27FC236}">
                <a16:creationId xmlns:a16="http://schemas.microsoft.com/office/drawing/2014/main" id="{0AC11155-E488-1D4A-95DE-12DBEE588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219133"/>
            <a:ext cx="9011617" cy="563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120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C990CAC-765F-44E4-D37B-437966869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32115"/>
            <a:ext cx="11590317" cy="5925886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95683D05-011F-6A50-9EA3-2A831893D5EB}"/>
              </a:ext>
            </a:extLst>
          </p:cNvPr>
          <p:cNvSpPr txBox="1">
            <a:spLocks/>
          </p:cNvSpPr>
          <p:nvPr/>
        </p:nvSpPr>
        <p:spPr>
          <a:xfrm>
            <a:off x="838200" y="26064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超导量子云平台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Quafu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1246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A0D92A-BC4F-384A-758B-CB19E8D33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08" y="226002"/>
            <a:ext cx="11388436" cy="64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91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FBA0A6-89B6-764D-822A-3D55A454B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What can we do more?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71394C3-6006-CF47-BF95-96238807C7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Improve the success probability of detecting ancilla qubits in state |0….0&gt;</a:t>
                </a:r>
              </a:p>
              <a:p>
                <a:r>
                  <a:rPr kumimoji="1" lang="en-US" altLang="zh-CN" dirty="0"/>
                  <a:t>Is there any efficient approach to implement operator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kumimoji="1" lang="en-US" altLang="zh-CN" dirty="0"/>
                  <a:t>  on a quantum state?</a:t>
                </a:r>
              </a:p>
              <a:p>
                <a:r>
                  <a:rPr kumimoji="1" lang="en-US" altLang="zh-CN" dirty="0"/>
                  <a:t>Apply FQE on problems that can be regarded as calculating the ground state of a Hamiltonian.</a:t>
                </a:r>
              </a:p>
              <a:p>
                <a:endParaRPr kumimoji="1" lang="en-US" altLang="zh-CN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71394C3-6006-CF47-BF95-96238807C7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48" t="-2160" r="-1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9241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52CB0BC-5D69-68ED-D928-FBD0E4C6A980}"/>
              </a:ext>
            </a:extLst>
          </p:cNvPr>
          <p:cNvSpPr/>
          <p:nvPr/>
        </p:nvSpPr>
        <p:spPr>
          <a:xfrm>
            <a:off x="4439816" y="2967335"/>
            <a:ext cx="3647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谢谢大家！</a:t>
            </a:r>
          </a:p>
        </p:txBody>
      </p:sp>
    </p:spTree>
    <p:extLst>
      <p:ext uri="{BB962C8B-B14F-4D97-AF65-F5344CB8AC3E}">
        <p14:creationId xmlns:p14="http://schemas.microsoft.com/office/powerpoint/2010/main" val="1632612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494F947-5C23-4BE1-83E9-605A9E219D1C}"/>
              </a:ext>
            </a:extLst>
          </p:cNvPr>
          <p:cNvGrpSpPr/>
          <p:nvPr/>
        </p:nvGrpSpPr>
        <p:grpSpPr>
          <a:xfrm>
            <a:off x="933151" y="1193679"/>
            <a:ext cx="10158880" cy="5483923"/>
            <a:chOff x="942578" y="784547"/>
            <a:chExt cx="10158880" cy="5483923"/>
          </a:xfrm>
        </p:grpSpPr>
        <p:grpSp>
          <p:nvGrpSpPr>
            <p:cNvPr id="76" name="组合 75"/>
            <p:cNvGrpSpPr/>
            <p:nvPr/>
          </p:nvGrpSpPr>
          <p:grpSpPr>
            <a:xfrm>
              <a:off x="1362236" y="784547"/>
              <a:ext cx="9739222" cy="3910966"/>
              <a:chOff x="1186380" y="252941"/>
              <a:chExt cx="9739222" cy="3910966"/>
            </a:xfrm>
          </p:grpSpPr>
          <p:sp>
            <p:nvSpPr>
              <p:cNvPr id="30" name="直角上箭头 29"/>
              <p:cNvSpPr/>
              <p:nvPr/>
            </p:nvSpPr>
            <p:spPr bwMode="auto">
              <a:xfrm>
                <a:off x="3538488" y="3648439"/>
                <a:ext cx="1201330" cy="460903"/>
              </a:xfrm>
              <a:prstGeom prst="bentUp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软雅黑"/>
                  <a:cs typeface="+mn-cs"/>
                </a:endParaRPr>
              </a:p>
            </p:txBody>
          </p:sp>
          <p:sp>
            <p:nvSpPr>
              <p:cNvPr id="31" name="直角上箭头 30"/>
              <p:cNvSpPr/>
              <p:nvPr/>
            </p:nvSpPr>
            <p:spPr bwMode="auto">
              <a:xfrm>
                <a:off x="5901929" y="3036296"/>
                <a:ext cx="1244775" cy="460903"/>
              </a:xfrm>
              <a:prstGeom prst="bentUp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软雅黑"/>
                  <a:cs typeface="+mn-cs"/>
                </a:endParaRPr>
              </a:p>
            </p:txBody>
          </p:sp>
          <p:grpSp>
            <p:nvGrpSpPr>
              <p:cNvPr id="32" name="组合 125"/>
              <p:cNvGrpSpPr>
                <a:grpSpLocks/>
              </p:cNvGrpSpPr>
              <p:nvPr/>
            </p:nvGrpSpPr>
            <p:grpSpPr bwMode="auto">
              <a:xfrm>
                <a:off x="1186380" y="2771604"/>
                <a:ext cx="2256223" cy="1392303"/>
                <a:chOff x="108081" y="3383210"/>
                <a:chExt cx="1953027" cy="1179565"/>
              </a:xfrm>
            </p:grpSpPr>
            <p:grpSp>
              <p:nvGrpSpPr>
                <p:cNvPr id="65" name="组合 126"/>
                <p:cNvGrpSpPr>
                  <a:grpSpLocks/>
                </p:cNvGrpSpPr>
                <p:nvPr/>
              </p:nvGrpSpPr>
              <p:grpSpPr bwMode="auto">
                <a:xfrm>
                  <a:off x="108081" y="3383210"/>
                  <a:ext cx="1953027" cy="1179565"/>
                  <a:chOff x="242892" y="3958015"/>
                  <a:chExt cx="1953027" cy="1179565"/>
                </a:xfrm>
              </p:grpSpPr>
              <p:sp>
                <p:nvSpPr>
                  <p:cNvPr id="67" name="矩形 66"/>
                  <p:cNvSpPr/>
                  <p:nvPr/>
                </p:nvSpPr>
                <p:spPr>
                  <a:xfrm>
                    <a:off x="250208" y="3958016"/>
                    <a:ext cx="1945711" cy="1179564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微软雅黑"/>
                      <a:cs typeface="+mn-cs"/>
                    </a:endParaRPr>
                  </a:p>
                </p:txBody>
              </p:sp>
              <p:grpSp>
                <p:nvGrpSpPr>
                  <p:cNvPr id="68" name="组合 128"/>
                  <p:cNvGrpSpPr>
                    <a:grpSpLocks/>
                  </p:cNvGrpSpPr>
                  <p:nvPr/>
                </p:nvGrpSpPr>
                <p:grpSpPr bwMode="auto">
                  <a:xfrm>
                    <a:off x="242892" y="3958015"/>
                    <a:ext cx="1953027" cy="1171903"/>
                    <a:chOff x="242892" y="3958015"/>
                    <a:chExt cx="1953027" cy="1171903"/>
                  </a:xfrm>
                </p:grpSpPr>
                <p:grpSp>
                  <p:nvGrpSpPr>
                    <p:cNvPr id="69" name="组合 1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0208" y="3958015"/>
                      <a:ext cx="1945711" cy="565084"/>
                      <a:chOff x="962996" y="2740898"/>
                      <a:chExt cx="1945711" cy="565084"/>
                    </a:xfrm>
                  </p:grpSpPr>
                  <p:sp>
                    <p:nvSpPr>
                      <p:cNvPr id="71" name="圆角矩形 70"/>
                      <p:cNvSpPr/>
                      <p:nvPr/>
                    </p:nvSpPr>
                    <p:spPr>
                      <a:xfrm>
                        <a:off x="962996" y="2740898"/>
                        <a:ext cx="1945711" cy="565084"/>
                      </a:xfrm>
                      <a:prstGeom prst="roundRect">
                        <a:avLst/>
                      </a:prstGeom>
                      <a:solidFill>
                        <a:srgbClr val="0000FF"/>
                      </a:solidFill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72" name="TextBox 133"/>
                      <p:cNvSpPr txBox="1"/>
                      <p:nvPr/>
                    </p:nvSpPr>
                    <p:spPr>
                      <a:xfrm>
                        <a:off x="962996" y="2839311"/>
                        <a:ext cx="1945711" cy="3389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rPr>
                          <a:t>第一次技术革命</a:t>
                        </a:r>
                        <a:endPara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70" name="TextBox 1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2892" y="4790943"/>
                      <a:ext cx="1953026" cy="3389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软雅黑"/>
                          <a:cs typeface="+mn-cs"/>
                        </a:rPr>
                        <a:t>能量守恒定律</a:t>
                      </a:r>
                    </a:p>
                  </p:txBody>
                </p:sp>
              </p:grpSp>
            </p:grpSp>
            <p:sp>
              <p:nvSpPr>
                <p:cNvPr id="66" name="矩形 65"/>
                <p:cNvSpPr/>
                <p:nvPr/>
              </p:nvSpPr>
              <p:spPr>
                <a:xfrm>
                  <a:off x="655099" y="3958752"/>
                  <a:ext cx="959102" cy="3129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5778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蒸汽技术</a:t>
                  </a:r>
                  <a:endPara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3" name="直角上箭头 32"/>
              <p:cNvSpPr/>
              <p:nvPr/>
            </p:nvSpPr>
            <p:spPr bwMode="auto">
              <a:xfrm>
                <a:off x="8349007" y="2522128"/>
                <a:ext cx="1424721" cy="398880"/>
              </a:xfrm>
              <a:prstGeom prst="bentUp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软雅黑"/>
                  <a:cs typeface="+mn-cs"/>
                </a:endParaRPr>
              </a:p>
            </p:txBody>
          </p:sp>
          <p:grpSp>
            <p:nvGrpSpPr>
              <p:cNvPr id="34" name="组合 153"/>
              <p:cNvGrpSpPr>
                <a:grpSpLocks/>
              </p:cNvGrpSpPr>
              <p:nvPr/>
            </p:nvGrpSpPr>
            <p:grpSpPr bwMode="auto">
              <a:xfrm>
                <a:off x="3646139" y="1902143"/>
                <a:ext cx="2256221" cy="1759301"/>
                <a:chOff x="108857" y="3260910"/>
                <a:chExt cx="1953026" cy="1490487"/>
              </a:xfrm>
            </p:grpSpPr>
            <p:grpSp>
              <p:nvGrpSpPr>
                <p:cNvPr id="57" name="组合 154"/>
                <p:cNvGrpSpPr>
                  <a:grpSpLocks/>
                </p:cNvGrpSpPr>
                <p:nvPr/>
              </p:nvGrpSpPr>
              <p:grpSpPr bwMode="auto">
                <a:xfrm>
                  <a:off x="108857" y="3260910"/>
                  <a:ext cx="1953026" cy="1490487"/>
                  <a:chOff x="243668" y="3835715"/>
                  <a:chExt cx="1953026" cy="1490487"/>
                </a:xfrm>
              </p:grpSpPr>
              <p:sp>
                <p:nvSpPr>
                  <p:cNvPr id="59" name="矩形 58"/>
                  <p:cNvSpPr/>
                  <p:nvPr/>
                </p:nvSpPr>
                <p:spPr>
                  <a:xfrm>
                    <a:off x="250610" y="3838890"/>
                    <a:ext cx="1945711" cy="1487312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微软雅黑"/>
                      <a:cs typeface="+mn-cs"/>
                    </a:endParaRPr>
                  </a:p>
                </p:txBody>
              </p:sp>
              <p:grpSp>
                <p:nvGrpSpPr>
                  <p:cNvPr id="60" name="组合 157"/>
                  <p:cNvGrpSpPr>
                    <a:grpSpLocks/>
                  </p:cNvGrpSpPr>
                  <p:nvPr/>
                </p:nvGrpSpPr>
                <p:grpSpPr bwMode="auto">
                  <a:xfrm>
                    <a:off x="243668" y="3835715"/>
                    <a:ext cx="1953026" cy="1231084"/>
                    <a:chOff x="243668" y="3835715"/>
                    <a:chExt cx="1953026" cy="1231084"/>
                  </a:xfrm>
                </p:grpSpPr>
                <p:grpSp>
                  <p:nvGrpSpPr>
                    <p:cNvPr id="61" name="组合 1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0610" y="3835715"/>
                      <a:ext cx="1945711" cy="565084"/>
                      <a:chOff x="963398" y="2618598"/>
                      <a:chExt cx="1945711" cy="565084"/>
                    </a:xfrm>
                  </p:grpSpPr>
                  <p:sp>
                    <p:nvSpPr>
                      <p:cNvPr id="63" name="圆角矩形 62"/>
                      <p:cNvSpPr/>
                      <p:nvPr/>
                    </p:nvSpPr>
                    <p:spPr>
                      <a:xfrm>
                        <a:off x="963398" y="2618598"/>
                        <a:ext cx="1945711" cy="565084"/>
                      </a:xfrm>
                      <a:prstGeom prst="roundRect">
                        <a:avLst/>
                      </a:prstGeom>
                      <a:solidFill>
                        <a:srgbClr val="0000FF"/>
                      </a:solidFill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64" name="TextBox 161"/>
                      <p:cNvSpPr txBox="1"/>
                      <p:nvPr/>
                    </p:nvSpPr>
                    <p:spPr>
                      <a:xfrm>
                        <a:off x="963398" y="2717012"/>
                        <a:ext cx="1945711" cy="3389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rPr>
                          <a:t>第二次技术革命</a:t>
                        </a:r>
                        <a:endPara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62" name="TextBox 15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3668" y="4727824"/>
                      <a:ext cx="1953026" cy="3389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软雅黑"/>
                          <a:cs typeface="+mn-cs"/>
                        </a:rPr>
                        <a:t>电磁波理论</a:t>
                      </a:r>
                    </a:p>
                  </p:txBody>
                </p:sp>
              </p:grpSp>
            </p:grpSp>
            <p:sp>
              <p:nvSpPr>
                <p:cNvPr id="58" name="矩形 57"/>
                <p:cNvSpPr/>
                <p:nvPr/>
              </p:nvSpPr>
              <p:spPr>
                <a:xfrm>
                  <a:off x="647527" y="3833930"/>
                  <a:ext cx="959102" cy="3129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5778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电力技术</a:t>
                  </a:r>
                  <a:endPara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5" name="组合 162"/>
              <p:cNvGrpSpPr>
                <a:grpSpLocks/>
              </p:cNvGrpSpPr>
              <p:nvPr/>
            </p:nvGrpSpPr>
            <p:grpSpPr bwMode="auto">
              <a:xfrm>
                <a:off x="6157120" y="1244513"/>
                <a:ext cx="2256644" cy="1742438"/>
                <a:chOff x="115341" y="3274258"/>
                <a:chExt cx="1953391" cy="1476201"/>
              </a:xfrm>
            </p:grpSpPr>
            <p:grpSp>
              <p:nvGrpSpPr>
                <p:cNvPr id="49" name="组合 163"/>
                <p:cNvGrpSpPr>
                  <a:grpSpLocks/>
                </p:cNvGrpSpPr>
                <p:nvPr/>
              </p:nvGrpSpPr>
              <p:grpSpPr bwMode="auto">
                <a:xfrm>
                  <a:off x="115341" y="3274258"/>
                  <a:ext cx="1953391" cy="1476201"/>
                  <a:chOff x="250152" y="3849063"/>
                  <a:chExt cx="1953391" cy="1476201"/>
                </a:xfrm>
              </p:grpSpPr>
              <p:sp>
                <p:nvSpPr>
                  <p:cNvPr id="51" name="矩形 50"/>
                  <p:cNvSpPr/>
                  <p:nvPr/>
                </p:nvSpPr>
                <p:spPr>
                  <a:xfrm>
                    <a:off x="250153" y="3849063"/>
                    <a:ext cx="1947347" cy="1476201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微软雅黑"/>
                      <a:cs typeface="+mn-cs"/>
                    </a:endParaRPr>
                  </a:p>
                </p:txBody>
              </p:sp>
              <p:grpSp>
                <p:nvGrpSpPr>
                  <p:cNvPr id="52" name="组合 166"/>
                  <p:cNvGrpSpPr>
                    <a:grpSpLocks/>
                  </p:cNvGrpSpPr>
                  <p:nvPr/>
                </p:nvGrpSpPr>
                <p:grpSpPr bwMode="auto">
                  <a:xfrm>
                    <a:off x="250152" y="3849063"/>
                    <a:ext cx="1953391" cy="1341379"/>
                    <a:chOff x="250152" y="3849063"/>
                    <a:chExt cx="1953391" cy="1341379"/>
                  </a:xfrm>
                </p:grpSpPr>
                <p:grpSp>
                  <p:nvGrpSpPr>
                    <p:cNvPr id="53" name="组合 1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0152" y="3849063"/>
                      <a:ext cx="1947347" cy="568258"/>
                      <a:chOff x="962940" y="2631946"/>
                      <a:chExt cx="1947347" cy="568258"/>
                    </a:xfrm>
                  </p:grpSpPr>
                  <p:sp>
                    <p:nvSpPr>
                      <p:cNvPr id="55" name="圆角矩形 54"/>
                      <p:cNvSpPr/>
                      <p:nvPr/>
                    </p:nvSpPr>
                    <p:spPr>
                      <a:xfrm>
                        <a:off x="962940" y="2631946"/>
                        <a:ext cx="1947347" cy="568258"/>
                      </a:xfrm>
                      <a:prstGeom prst="roundRect">
                        <a:avLst/>
                      </a:prstGeom>
                      <a:solidFill>
                        <a:srgbClr val="0000FF"/>
                      </a:solidFill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56" name="TextBox 170"/>
                      <p:cNvSpPr txBox="1"/>
                      <p:nvPr/>
                    </p:nvSpPr>
                    <p:spPr>
                      <a:xfrm>
                        <a:off x="962940" y="2730359"/>
                        <a:ext cx="1947347" cy="3389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rPr>
                          <a:t>第三次技术革命</a:t>
                        </a:r>
                        <a:endPara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54" name="TextBox 16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50517" y="4851467"/>
                      <a:ext cx="1953026" cy="3389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软雅黑"/>
                          <a:cs typeface="+mn-cs"/>
                        </a:rPr>
                        <a:t>诺伊曼</a:t>
                      </a:r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软雅黑"/>
                          <a:cs typeface="+mn-cs"/>
                        </a:rPr>
                        <a:t>/</a:t>
                      </a: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软雅黑"/>
                          <a:cs typeface="+mn-cs"/>
                        </a:rPr>
                        <a:t>图灵理论</a:t>
                      </a:r>
                    </a:p>
                  </p:txBody>
                </p:sp>
              </p:grpSp>
            </p:grpSp>
            <p:sp>
              <p:nvSpPr>
                <p:cNvPr id="50" name="矩形 49"/>
                <p:cNvSpPr/>
                <p:nvPr/>
              </p:nvSpPr>
              <p:spPr>
                <a:xfrm>
                  <a:off x="647888" y="3832992"/>
                  <a:ext cx="959101" cy="3129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5778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信息技术</a:t>
                  </a:r>
                  <a:endPara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6" name="组合 171"/>
              <p:cNvGrpSpPr>
                <a:grpSpLocks/>
              </p:cNvGrpSpPr>
              <p:nvPr/>
            </p:nvGrpSpPr>
            <p:grpSpPr bwMode="auto">
              <a:xfrm>
                <a:off x="8677830" y="906506"/>
                <a:ext cx="2247772" cy="1598406"/>
                <a:chOff x="71370" y="3324403"/>
                <a:chExt cx="1945712" cy="1354176"/>
              </a:xfrm>
            </p:grpSpPr>
            <p:grpSp>
              <p:nvGrpSpPr>
                <p:cNvPr id="41" name="组合 172"/>
                <p:cNvGrpSpPr>
                  <a:grpSpLocks/>
                </p:cNvGrpSpPr>
                <p:nvPr/>
              </p:nvGrpSpPr>
              <p:grpSpPr bwMode="auto">
                <a:xfrm>
                  <a:off x="71370" y="3324403"/>
                  <a:ext cx="1945712" cy="1354176"/>
                  <a:chOff x="206181" y="3899208"/>
                  <a:chExt cx="1945712" cy="1354176"/>
                </a:xfrm>
              </p:grpSpPr>
              <p:sp>
                <p:nvSpPr>
                  <p:cNvPr id="43" name="矩形 42"/>
                  <p:cNvSpPr/>
                  <p:nvPr/>
                </p:nvSpPr>
                <p:spPr>
                  <a:xfrm>
                    <a:off x="206181" y="3899208"/>
                    <a:ext cx="1945711" cy="1354176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微软雅黑"/>
                      <a:cs typeface="+mn-cs"/>
                    </a:endParaRPr>
                  </a:p>
                </p:txBody>
              </p:sp>
              <p:grpSp>
                <p:nvGrpSpPr>
                  <p:cNvPr id="45" name="组合 176"/>
                  <p:cNvGrpSpPr>
                    <a:grpSpLocks/>
                  </p:cNvGrpSpPr>
                  <p:nvPr/>
                </p:nvGrpSpPr>
                <p:grpSpPr bwMode="auto">
                  <a:xfrm>
                    <a:off x="206181" y="3927449"/>
                    <a:ext cx="1945712" cy="565083"/>
                    <a:chOff x="918969" y="2710332"/>
                    <a:chExt cx="1945712" cy="565083"/>
                  </a:xfrm>
                </p:grpSpPr>
                <p:sp>
                  <p:nvSpPr>
                    <p:cNvPr id="47" name="圆角矩形 46"/>
                    <p:cNvSpPr/>
                    <p:nvPr/>
                  </p:nvSpPr>
                  <p:spPr>
                    <a:xfrm>
                      <a:off x="918970" y="2710332"/>
                      <a:ext cx="1945711" cy="565083"/>
                    </a:xfrm>
                    <a:prstGeom prst="roundRect">
                      <a:avLst/>
                    </a:prstGeom>
                    <a:solidFill>
                      <a:srgbClr val="0000FF"/>
                    </a:solidFill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48" name="TextBox 179"/>
                    <p:cNvSpPr txBox="1"/>
                    <p:nvPr/>
                  </p:nvSpPr>
                  <p:spPr>
                    <a:xfrm>
                      <a:off x="918969" y="2780503"/>
                      <a:ext cx="1945711" cy="338975"/>
                    </a:xfrm>
                    <a:prstGeom prst="rect">
                      <a:avLst/>
                    </a:prstGeom>
                    <a:noFill/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第四次技术革命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?</a:t>
                      </a:r>
                    </a:p>
                  </p:txBody>
                </p:sp>
              </p:grpSp>
            </p:grpSp>
            <p:sp>
              <p:nvSpPr>
                <p:cNvPr id="42" name="矩形 41"/>
                <p:cNvSpPr/>
                <p:nvPr/>
              </p:nvSpPr>
              <p:spPr>
                <a:xfrm>
                  <a:off x="621960" y="3927967"/>
                  <a:ext cx="759288" cy="3129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5778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？？？</a:t>
                  </a:r>
                  <a:endPara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7" name="文本框 89"/>
              <p:cNvSpPr txBox="1"/>
              <p:nvPr/>
            </p:nvSpPr>
            <p:spPr bwMode="auto">
              <a:xfrm>
                <a:off x="1318554" y="2067190"/>
                <a:ext cx="2000326" cy="68480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>
                <a:spAutoFit/>
              </a:bodyPr>
              <a:lstStyle/>
              <a:p>
                <a:pPr marL="0" marR="0" lvl="0" indent="0" algn="ctr" defTabSz="1337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英国</a:t>
                </a:r>
                <a:endPara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0" marR="0" lvl="0" indent="0" algn="ctr" defTabSz="1337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18</a:t>
                </a: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世纪</a:t>
                </a: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60</a:t>
                </a: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年代</a:t>
                </a:r>
              </a:p>
            </p:txBody>
          </p:sp>
          <p:sp>
            <p:nvSpPr>
              <p:cNvPr id="38" name="文本框 89"/>
              <p:cNvSpPr txBox="1"/>
              <p:nvPr/>
            </p:nvSpPr>
            <p:spPr bwMode="auto">
              <a:xfrm>
                <a:off x="3774086" y="1198047"/>
                <a:ext cx="2000326" cy="68480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>
                <a:spAutoFit/>
              </a:bodyPr>
              <a:lstStyle/>
              <a:p>
                <a:pPr marL="0" marR="0" lvl="0" indent="0" algn="ctr" defTabSz="1337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德国、美国</a:t>
                </a:r>
                <a:endPara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0" marR="0" lvl="0" indent="0" algn="ctr" defTabSz="1337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19</a:t>
                </a: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世纪</a:t>
                </a: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60</a:t>
                </a: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年代</a:t>
                </a:r>
              </a:p>
            </p:txBody>
          </p:sp>
          <p:sp>
            <p:nvSpPr>
              <p:cNvPr id="39" name="文本框 89"/>
              <p:cNvSpPr txBox="1"/>
              <p:nvPr/>
            </p:nvSpPr>
            <p:spPr bwMode="auto">
              <a:xfrm>
                <a:off x="6277576" y="542948"/>
                <a:ext cx="2000328" cy="68480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>
                <a:spAutoFit/>
              </a:bodyPr>
              <a:lstStyle/>
              <a:p>
                <a:pPr marL="0" marR="0" lvl="0" indent="0" algn="ctr" defTabSz="1337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美国、日本等</a:t>
                </a:r>
                <a:endPara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0" marR="0" lvl="0" indent="0" algn="ctr" defTabSz="1337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20</a:t>
                </a: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世纪</a:t>
                </a: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50</a:t>
                </a: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年代</a:t>
                </a:r>
              </a:p>
            </p:txBody>
          </p:sp>
          <p:sp>
            <p:nvSpPr>
              <p:cNvPr id="40" name="文本框 89"/>
              <p:cNvSpPr txBox="1"/>
              <p:nvPr/>
            </p:nvSpPr>
            <p:spPr bwMode="auto">
              <a:xfrm>
                <a:off x="8800169" y="252941"/>
                <a:ext cx="2070803" cy="64633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1337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微软雅黑"/>
                    <a:cs typeface="Arial" panose="020B0604020202020204" pitchFamily="34" charset="0"/>
                  </a:rPr>
                  <a:t>？？？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微软雅黑"/>
                  <a:cs typeface="Arial" panose="020B0604020202020204" pitchFamily="34" charset="0"/>
                </a:endParaRPr>
              </a:p>
              <a:p>
                <a:pPr marL="0" marR="0" lvl="0" indent="0" algn="ctr" defTabSz="13373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21</a:t>
                </a: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世纪</a:t>
                </a: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30</a:t>
                </a: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年代</a:t>
                </a:r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942578" y="4886636"/>
              <a:ext cx="10104251" cy="1381834"/>
              <a:chOff x="992725" y="4817859"/>
              <a:chExt cx="10104251" cy="1381834"/>
            </a:xfrm>
          </p:grpSpPr>
          <p:grpSp>
            <p:nvGrpSpPr>
              <p:cNvPr id="4" name="组合 19"/>
              <p:cNvGrpSpPr>
                <a:grpSpLocks/>
              </p:cNvGrpSpPr>
              <p:nvPr/>
            </p:nvGrpSpPr>
            <p:grpSpPr bwMode="auto">
              <a:xfrm>
                <a:off x="992725" y="4817859"/>
                <a:ext cx="10104251" cy="1381834"/>
                <a:chOff x="703836" y="4544156"/>
                <a:chExt cx="8232452" cy="1382432"/>
              </a:xfrm>
            </p:grpSpPr>
            <p:cxnSp>
              <p:nvCxnSpPr>
                <p:cNvPr id="5" name="直接箭头连接符 4"/>
                <p:cNvCxnSpPr/>
                <p:nvPr/>
              </p:nvCxnSpPr>
              <p:spPr>
                <a:xfrm>
                  <a:off x="764159" y="5524068"/>
                  <a:ext cx="8172129" cy="0"/>
                </a:xfrm>
                <a:prstGeom prst="straightConnector1">
                  <a:avLst/>
                </a:prstGeom>
                <a:ln w="57150">
                  <a:solidFill>
                    <a:schemeClr val="bg1"/>
                  </a:solidFill>
                  <a:headEnd type="none" w="med" len="med"/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直接连接符 5"/>
                <p:cNvCxnSpPr/>
                <p:nvPr/>
              </p:nvCxnSpPr>
              <p:spPr>
                <a:xfrm flipV="1">
                  <a:off x="1153080" y="5430366"/>
                  <a:ext cx="0" cy="215994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直接连接符 6"/>
                <p:cNvCxnSpPr/>
                <p:nvPr/>
              </p:nvCxnSpPr>
              <p:spPr>
                <a:xfrm flipV="1">
                  <a:off x="1961087" y="5430366"/>
                  <a:ext cx="0" cy="215994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直接连接符 7"/>
                <p:cNvCxnSpPr/>
                <p:nvPr/>
              </p:nvCxnSpPr>
              <p:spPr>
                <a:xfrm flipV="1">
                  <a:off x="2767505" y="5430366"/>
                  <a:ext cx="0" cy="215994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直接连接符 8"/>
                <p:cNvCxnSpPr/>
                <p:nvPr/>
              </p:nvCxnSpPr>
              <p:spPr>
                <a:xfrm flipV="1">
                  <a:off x="3573923" y="5430366"/>
                  <a:ext cx="0" cy="215994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直接连接符 9"/>
                <p:cNvCxnSpPr/>
                <p:nvPr/>
              </p:nvCxnSpPr>
              <p:spPr>
                <a:xfrm flipV="1">
                  <a:off x="4380342" y="5430366"/>
                  <a:ext cx="0" cy="215994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接连接符 10"/>
                <p:cNvCxnSpPr/>
                <p:nvPr/>
              </p:nvCxnSpPr>
              <p:spPr>
                <a:xfrm flipV="1">
                  <a:off x="5186760" y="5430366"/>
                  <a:ext cx="0" cy="215994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连接符 11"/>
                <p:cNvCxnSpPr/>
                <p:nvPr/>
              </p:nvCxnSpPr>
              <p:spPr>
                <a:xfrm flipV="1">
                  <a:off x="5993178" y="5430366"/>
                  <a:ext cx="0" cy="215994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/>
                <p:cNvCxnSpPr/>
                <p:nvPr/>
              </p:nvCxnSpPr>
              <p:spPr>
                <a:xfrm flipV="1">
                  <a:off x="6799597" y="5430366"/>
                  <a:ext cx="0" cy="215994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 flipV="1">
                  <a:off x="7606015" y="5430366"/>
                  <a:ext cx="0" cy="215994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34"/>
                <p:cNvSpPr txBox="1">
                  <a:spLocks noChangeArrowheads="1"/>
                </p:cNvSpPr>
                <p:nvPr/>
              </p:nvSpPr>
              <p:spPr bwMode="auto">
                <a:xfrm>
                  <a:off x="703836" y="5588034"/>
                  <a:ext cx="90011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1550s</a:t>
                  </a: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6" name="TextBox 35"/>
                <p:cNvSpPr txBox="1">
                  <a:spLocks noChangeArrowheads="1"/>
                </p:cNvSpPr>
                <p:nvPr/>
              </p:nvSpPr>
              <p:spPr bwMode="auto">
                <a:xfrm>
                  <a:off x="1510286" y="5588034"/>
                  <a:ext cx="90011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1600s</a:t>
                  </a: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7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2316736" y="5588034"/>
                  <a:ext cx="90011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1650s</a:t>
                  </a: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8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3123186" y="5588034"/>
                  <a:ext cx="90011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1700s</a:t>
                  </a: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9" name="TextBox 38"/>
                <p:cNvSpPr txBox="1">
                  <a:spLocks noChangeArrowheads="1"/>
                </p:cNvSpPr>
                <p:nvPr/>
              </p:nvSpPr>
              <p:spPr bwMode="auto">
                <a:xfrm>
                  <a:off x="3929636" y="5588034"/>
                  <a:ext cx="90011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1750s</a:t>
                  </a: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0" name="TextBox 39"/>
                <p:cNvSpPr txBox="1">
                  <a:spLocks noChangeArrowheads="1"/>
                </p:cNvSpPr>
                <p:nvPr/>
              </p:nvSpPr>
              <p:spPr bwMode="auto">
                <a:xfrm>
                  <a:off x="4736086" y="5588034"/>
                  <a:ext cx="90011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1800s</a:t>
                  </a: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1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5542536" y="5588034"/>
                  <a:ext cx="90011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1850s</a:t>
                  </a: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6348986" y="5588034"/>
                  <a:ext cx="90011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1900s</a:t>
                  </a: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3" name="TextBox 42"/>
                <p:cNvSpPr txBox="1">
                  <a:spLocks noChangeArrowheads="1"/>
                </p:cNvSpPr>
                <p:nvPr/>
              </p:nvSpPr>
              <p:spPr bwMode="auto">
                <a:xfrm>
                  <a:off x="7155436" y="5588034"/>
                  <a:ext cx="90011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1950s</a:t>
                  </a: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4" name="TextBox 43"/>
                <p:cNvSpPr txBox="1">
                  <a:spLocks noChangeArrowheads="1"/>
                </p:cNvSpPr>
                <p:nvPr/>
              </p:nvSpPr>
              <p:spPr bwMode="auto">
                <a:xfrm>
                  <a:off x="7961886" y="5588034"/>
                  <a:ext cx="90011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2000s</a:t>
                  </a: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cxnSp>
              <p:nvCxnSpPr>
                <p:cNvPr id="25" name="直接连接符 24"/>
                <p:cNvCxnSpPr/>
                <p:nvPr/>
              </p:nvCxnSpPr>
              <p:spPr>
                <a:xfrm flipV="1">
                  <a:off x="8412434" y="5430366"/>
                  <a:ext cx="0" cy="215994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任意多边形 25"/>
                <p:cNvSpPr/>
                <p:nvPr/>
              </p:nvSpPr>
              <p:spPr>
                <a:xfrm>
                  <a:off x="1153081" y="4544156"/>
                  <a:ext cx="2733907" cy="804341"/>
                </a:xfrm>
                <a:custGeom>
                  <a:avLst/>
                  <a:gdLst>
                    <a:gd name="connsiteX0" fmla="*/ 0 w 728493"/>
                    <a:gd name="connsiteY0" fmla="*/ 0 h 203067"/>
                    <a:gd name="connsiteX1" fmla="*/ 728493 w 728493"/>
                    <a:gd name="connsiteY1" fmla="*/ 0 h 203067"/>
                    <a:gd name="connsiteX2" fmla="*/ 728493 w 728493"/>
                    <a:gd name="connsiteY2" fmla="*/ 203067 h 203067"/>
                    <a:gd name="connsiteX3" fmla="*/ 0 w 728493"/>
                    <a:gd name="connsiteY3" fmla="*/ 203067 h 203067"/>
                    <a:gd name="connsiteX4" fmla="*/ 0 w 728493"/>
                    <a:gd name="connsiteY4" fmla="*/ 0 h 203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8493" h="203067">
                      <a:moveTo>
                        <a:pt x="0" y="0"/>
                      </a:moveTo>
                      <a:lnTo>
                        <a:pt x="728493" y="0"/>
                      </a:lnTo>
                      <a:lnTo>
                        <a:pt x="728493" y="203067"/>
                      </a:lnTo>
                      <a:lnTo>
                        <a:pt x="0" y="2030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38100">
                  <a:solidFill>
                    <a:srgbClr val="84B3DD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lIns="8255" tIns="8255" rIns="8255" bIns="8255" spcCol="1270" anchor="ctr" anchorCtr="1"/>
                <a:lstStyle/>
                <a:p>
                  <a:pPr marL="0" marR="0" lvl="0" indent="0" algn="ctr" defTabSz="5778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第一次科学革命</a:t>
                  </a: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  <a:p>
                  <a:pPr marL="0" marR="0" lvl="0" indent="0" algn="ctr" defTabSz="5778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伽利略、牛顿力学</a:t>
                  </a:r>
                  <a:endPara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任意多边形 26"/>
                <p:cNvSpPr/>
                <p:nvPr/>
              </p:nvSpPr>
              <p:spPr>
                <a:xfrm>
                  <a:off x="6309078" y="4558448"/>
                  <a:ext cx="2515519" cy="790048"/>
                </a:xfrm>
                <a:custGeom>
                  <a:avLst/>
                  <a:gdLst>
                    <a:gd name="connsiteX0" fmla="*/ 0 w 728493"/>
                    <a:gd name="connsiteY0" fmla="*/ 0 h 203067"/>
                    <a:gd name="connsiteX1" fmla="*/ 728493 w 728493"/>
                    <a:gd name="connsiteY1" fmla="*/ 0 h 203067"/>
                    <a:gd name="connsiteX2" fmla="*/ 728493 w 728493"/>
                    <a:gd name="connsiteY2" fmla="*/ 203067 h 203067"/>
                    <a:gd name="connsiteX3" fmla="*/ 0 w 728493"/>
                    <a:gd name="connsiteY3" fmla="*/ 203067 h 203067"/>
                    <a:gd name="connsiteX4" fmla="*/ 0 w 728493"/>
                    <a:gd name="connsiteY4" fmla="*/ 0 h 203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8493" h="203067">
                      <a:moveTo>
                        <a:pt x="0" y="0"/>
                      </a:moveTo>
                      <a:lnTo>
                        <a:pt x="728493" y="0"/>
                      </a:lnTo>
                      <a:lnTo>
                        <a:pt x="728493" y="203067"/>
                      </a:lnTo>
                      <a:lnTo>
                        <a:pt x="0" y="2030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38100">
                  <a:solidFill>
                    <a:srgbClr val="84B3DD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lIns="8255" tIns="8255" rIns="8255" bIns="8255" spcCol="1270" anchor="ctr" anchorCtr="1"/>
                <a:lstStyle/>
                <a:p>
                  <a:pPr marL="0" marR="0" lvl="0" indent="0" algn="ctr" defTabSz="5778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第三次科学革命</a:t>
                  </a: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  <a:p>
                  <a:pPr marL="0" marR="0" lvl="0" indent="0" algn="ctr" defTabSz="5778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量子力学和相对论</a:t>
                  </a:r>
                  <a:endPara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4" name="任意多边形 73"/>
              <p:cNvSpPr/>
              <p:nvPr/>
            </p:nvSpPr>
            <p:spPr bwMode="auto">
              <a:xfrm>
                <a:off x="5192445" y="4824992"/>
                <a:ext cx="2728958" cy="789705"/>
              </a:xfrm>
              <a:custGeom>
                <a:avLst/>
                <a:gdLst>
                  <a:gd name="connsiteX0" fmla="*/ 0 w 728493"/>
                  <a:gd name="connsiteY0" fmla="*/ 0 h 203067"/>
                  <a:gd name="connsiteX1" fmla="*/ 728493 w 728493"/>
                  <a:gd name="connsiteY1" fmla="*/ 0 h 203067"/>
                  <a:gd name="connsiteX2" fmla="*/ 728493 w 728493"/>
                  <a:gd name="connsiteY2" fmla="*/ 203067 h 203067"/>
                  <a:gd name="connsiteX3" fmla="*/ 0 w 728493"/>
                  <a:gd name="connsiteY3" fmla="*/ 203067 h 203067"/>
                  <a:gd name="connsiteX4" fmla="*/ 0 w 728493"/>
                  <a:gd name="connsiteY4" fmla="*/ 0 h 20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8493" h="203067">
                    <a:moveTo>
                      <a:pt x="0" y="0"/>
                    </a:moveTo>
                    <a:lnTo>
                      <a:pt x="728493" y="0"/>
                    </a:lnTo>
                    <a:lnTo>
                      <a:pt x="728493" y="203067"/>
                    </a:lnTo>
                    <a:lnTo>
                      <a:pt x="0" y="2030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99"/>
              </a:solidFill>
              <a:ln w="38100">
                <a:solidFill>
                  <a:srgbClr val="84B3DD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8255" tIns="8255" rIns="8255" bIns="8255" spcCol="1270" anchor="ctr" anchorCtr="1"/>
              <a:lstStyle/>
              <a:p>
                <a:pPr marL="0" marR="0" lvl="0" indent="0" algn="ctr" defTabSz="577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第二次科学革命</a:t>
                </a: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L="0" marR="0" lvl="0" indent="0" algn="ctr" defTabSz="577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经典物理</a:t>
                </a: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8" name="TextBox 168"/>
          <p:cNvSpPr txBox="1">
            <a:spLocks noChangeArrowheads="1"/>
          </p:cNvSpPr>
          <p:nvPr/>
        </p:nvSpPr>
        <p:spPr bwMode="auto">
          <a:xfrm>
            <a:off x="6330531" y="3087257"/>
            <a:ext cx="22562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相对论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量子力学</a:t>
            </a:r>
          </a:p>
        </p:txBody>
      </p:sp>
      <p:sp>
        <p:nvSpPr>
          <p:cNvPr id="79" name="下箭头 78"/>
          <p:cNvSpPr/>
          <p:nvPr/>
        </p:nvSpPr>
        <p:spPr>
          <a:xfrm>
            <a:off x="7887568" y="3950953"/>
            <a:ext cx="374266" cy="39168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285755" y="4343107"/>
            <a:ext cx="198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北京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18%GDP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480325" y="288326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37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？？？</a:t>
            </a:r>
          </a:p>
        </p:txBody>
      </p:sp>
      <p:sp>
        <p:nvSpPr>
          <p:cNvPr id="81" name="Text Box 3"/>
          <p:cNvSpPr txBox="1">
            <a:spLocks noChangeArrowheads="1"/>
          </p:cNvSpPr>
          <p:nvPr/>
        </p:nvSpPr>
        <p:spPr bwMode="auto">
          <a:xfrm>
            <a:off x="331463" y="597739"/>
            <a:ext cx="9072562" cy="157581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第四次技术革命：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量子技术、人工智能、生物技术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…?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谁能占得先机？</a:t>
            </a:r>
          </a:p>
        </p:txBody>
      </p:sp>
    </p:spTree>
    <p:extLst>
      <p:ext uri="{BB962C8B-B14F-4D97-AF65-F5344CB8AC3E}">
        <p14:creationId xmlns:p14="http://schemas.microsoft.com/office/powerpoint/2010/main" val="3407205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7"/>
          <p:cNvSpPr txBox="1">
            <a:spLocks noChangeArrowheads="1"/>
          </p:cNvSpPr>
          <p:nvPr/>
        </p:nvSpPr>
        <p:spPr bwMode="auto">
          <a:xfrm>
            <a:off x="4313237" y="425205"/>
            <a:ext cx="3565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量子计算机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375447" y="1100881"/>
            <a:ext cx="11247802" cy="8745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量子计算机是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以量子比特为基本单元，利用量子态叠加、纠缠和干涉等原理，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  <a:sym typeface="+mn-ea"/>
              </a:rPr>
              <a:t>进行指数级并行运算、存储及处理量子信息的物理装置。</a:t>
            </a:r>
            <a:endParaRPr kumimoji="0" lang="en-US" altLang="zh-CN" sz="21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63493" name="矩形 13"/>
          <p:cNvSpPr>
            <a:spLocks noChangeArrowheads="1"/>
          </p:cNvSpPr>
          <p:nvPr/>
        </p:nvSpPr>
        <p:spPr bwMode="auto">
          <a:xfrm>
            <a:off x="2536858" y="2034081"/>
            <a:ext cx="7854950" cy="7239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以量子比特组成的叠加态和纠缠态为信息处理运算载体：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信息存储量大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同时对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个状态进行量子操作完成运算：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并行运算能力强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3497" name="TextBox 86"/>
          <p:cNvSpPr txBox="1">
            <a:spLocks noChangeArrowheads="1"/>
          </p:cNvSpPr>
          <p:nvPr/>
        </p:nvSpPr>
        <p:spPr bwMode="auto">
          <a:xfrm>
            <a:off x="1695303" y="3312499"/>
            <a:ext cx="28151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量级比特的信息量</a:t>
            </a:r>
          </a:p>
        </p:txBody>
      </p:sp>
      <p:sp>
        <p:nvSpPr>
          <p:cNvPr id="63498" name="TextBox 86"/>
          <p:cNvSpPr txBox="1">
            <a:spLocks noChangeArrowheads="1"/>
          </p:cNvSpPr>
          <p:nvPr/>
        </p:nvSpPr>
        <p:spPr bwMode="auto">
          <a:xfrm>
            <a:off x="6249394" y="3312499"/>
            <a:ext cx="47974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量级的并行加速能力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(2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60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=10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18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3499" name="TextBox 86"/>
          <p:cNvSpPr txBox="1">
            <a:spLocks noChangeArrowheads="1"/>
          </p:cNvSpPr>
          <p:nvPr/>
        </p:nvSpPr>
        <p:spPr bwMode="auto">
          <a:xfrm>
            <a:off x="6373936" y="6178470"/>
            <a:ext cx="479747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比特数翻转：经典并行需在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个设备上进行运算，量子并行仅需在一台设备上单次操作！</a:t>
            </a:r>
          </a:p>
        </p:txBody>
      </p:sp>
      <p:sp>
        <p:nvSpPr>
          <p:cNvPr id="63500" name="矩形 1"/>
          <p:cNvSpPr>
            <a:spLocks noChangeArrowheads="1"/>
          </p:cNvSpPr>
          <p:nvPr/>
        </p:nvSpPr>
        <p:spPr bwMode="auto">
          <a:xfrm>
            <a:off x="1237519" y="2233003"/>
            <a:ext cx="13747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特点优势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73522AAA-47A9-2A42-B2E1-8BBFDE3C7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587" y="3689256"/>
            <a:ext cx="4679950" cy="2878138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 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量子比特：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18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个量子态的叠加态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 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量子比特：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18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个量子态的叠加态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 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量子比特：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18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个量子态的叠加态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                     ……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 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量子比特：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18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个量子态的叠加态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个量子比特可描述的状态数为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kumimoji="0" lang="en-US" altLang="zh-CN" sz="18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N=300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时状态数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kumimoji="0" lang="en-US" altLang="zh-CN" sz="18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300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将比宇宙原子总数还要多！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55">
            <a:extLst>
              <a:ext uri="{FF2B5EF4-FFF2-40B4-BE49-F238E27FC236}">
                <a16:creationId xmlns:a16="http://schemas.microsoft.com/office/drawing/2014/main" id="{1BBC2519-842A-C04B-B6EF-A7B0CD754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465" y="3732132"/>
            <a:ext cx="4032250" cy="2446338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300968E-A45C-6B45-871B-5F6C262EE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73" y="2863756"/>
            <a:ext cx="63754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29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01ECBED-1506-40B3-804A-9C4D5BDA1A8F}"/>
              </a:ext>
            </a:extLst>
          </p:cNvPr>
          <p:cNvGrpSpPr/>
          <p:nvPr/>
        </p:nvGrpSpPr>
        <p:grpSpPr>
          <a:xfrm>
            <a:off x="518474" y="124807"/>
            <a:ext cx="11481848" cy="6483552"/>
            <a:chOff x="1778155" y="269270"/>
            <a:chExt cx="9188383" cy="6483552"/>
          </a:xfrm>
        </p:grpSpPr>
        <p:sp>
          <p:nvSpPr>
            <p:cNvPr id="3" name="Rectangle 5">
              <a:extLst>
                <a:ext uri="{FF2B5EF4-FFF2-40B4-BE49-F238E27FC236}">
                  <a16:creationId xmlns:a16="http://schemas.microsoft.com/office/drawing/2014/main" id="{4F851AEA-FC71-4D7E-92FD-D89525631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912" y="269270"/>
              <a:ext cx="839311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提出和建立量子计算概念</a:t>
              </a:r>
            </a:p>
          </p:txBody>
        </p:sp>
        <p:sp>
          <p:nvSpPr>
            <p:cNvPr id="4" name="文本框 15">
              <a:extLst>
                <a:ext uri="{FF2B5EF4-FFF2-40B4-BE49-F238E27FC236}">
                  <a16:creationId xmlns:a16="http://schemas.microsoft.com/office/drawing/2014/main" id="{C6594F60-9366-4028-8207-FDF7B6D512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8155" y="3613501"/>
              <a:ext cx="9188383" cy="3139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7338" indent="-2873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287338" marR="0" lvl="0" indent="-287338" algn="l" defTabSz="457200" rtl="0" eaLnBrk="1" fontAlgn="base" latinLnBrk="0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1980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年，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Benioff 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（美国，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1930.5.1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）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Manin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（德国，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1937.2.12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；）提出量子计算概念。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87338" marR="0" lvl="0" indent="-287338" algn="l" defTabSz="914400" rtl="0" eaLnBrk="1" fontAlgn="base" latinLnBrk="0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1981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年，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Feynman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（美国，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1918.5.11-1988.2.15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； 诺贝尔奖）提出量子模拟。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87338" marR="0" lvl="0" indent="-287338" algn="l" defTabSz="914400" rtl="0" eaLnBrk="1" fontAlgn="base" latinLnBrk="0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1985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年，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Deutsch(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英国，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1953.5.18)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证明量子计算普适性。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Picture 2057" descr="feynman">
              <a:extLst>
                <a:ext uri="{FF2B5EF4-FFF2-40B4-BE49-F238E27FC236}">
                  <a16:creationId xmlns:a16="http://schemas.microsoft.com/office/drawing/2014/main" id="{3EC5AFE8-599F-41AE-8845-8A293F162D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9234" y="908720"/>
              <a:ext cx="1915170" cy="2524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6" name="Object 2059">
              <a:extLst>
                <a:ext uri="{FF2B5EF4-FFF2-40B4-BE49-F238E27FC236}">
                  <a16:creationId xmlns:a16="http://schemas.microsoft.com/office/drawing/2014/main" id="{8CB63FE1-4467-4078-A5D4-AC71D51EC62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35583" y="943498"/>
            <a:ext cx="1848119" cy="24179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1803175" imgH="2768254" progId="">
                    <p:embed/>
                  </p:oleObj>
                </mc:Choice>
                <mc:Fallback>
                  <p:oleObj r:id="rId3" imgW="1803175" imgH="2768254" progId="">
                    <p:embed/>
                    <p:pic>
                      <p:nvPicPr>
                        <p:cNvPr id="6" name="Object 2059">
                          <a:extLst>
                            <a:ext uri="{FF2B5EF4-FFF2-40B4-BE49-F238E27FC236}">
                              <a16:creationId xmlns:a16="http://schemas.microsoft.com/office/drawing/2014/main" id="{8CB63FE1-4467-4078-A5D4-AC71D51EC62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5583" y="943498"/>
                          <a:ext cx="1848119" cy="24179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1030">
              <a:extLst>
                <a:ext uri="{FF2B5EF4-FFF2-40B4-BE49-F238E27FC236}">
                  <a16:creationId xmlns:a16="http://schemas.microsoft.com/office/drawing/2014/main" id="{53B648D6-5E53-4105-94ED-9A834FC7802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400378" y="949795"/>
            <a:ext cx="1887928" cy="24182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5" imgW="1047619" imgH="1219370" progId="Paint.Picture">
                    <p:embed/>
                  </p:oleObj>
                </mc:Choice>
                <mc:Fallback>
                  <p:oleObj r:id="rId5" imgW="1047619" imgH="1219370" progId="Paint.Picture">
                    <p:embed/>
                    <p:pic>
                      <p:nvPicPr>
                        <p:cNvPr id="7" name="Object 1030">
                          <a:extLst>
                            <a:ext uri="{FF2B5EF4-FFF2-40B4-BE49-F238E27FC236}">
                              <a16:creationId xmlns:a16="http://schemas.microsoft.com/office/drawing/2014/main" id="{53B648D6-5E53-4105-94ED-9A834FC7802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00378" y="949795"/>
                          <a:ext cx="1887928" cy="24182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B7012F0-03CE-40D0-8D4F-FEED62326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51785" y="943498"/>
              <a:ext cx="1741633" cy="2434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5925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6770" name="Object 4">
            <a:extLst>
              <a:ext uri="{FF2B5EF4-FFF2-40B4-BE49-F238E27FC236}">
                <a16:creationId xmlns:a16="http://schemas.microsoft.com/office/drawing/2014/main" id="{47AB9740-52BD-4C33-BE7C-140119C696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3721" y="679674"/>
          <a:ext cx="1684337" cy="209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905266" imgH="2857899" progId="PBrush">
                  <p:embed/>
                </p:oleObj>
              </mc:Choice>
              <mc:Fallback>
                <p:oleObj r:id="rId2" imgW="1905266" imgH="2857899" progId="PBrush">
                  <p:embed/>
                  <p:pic>
                    <p:nvPicPr>
                      <p:cNvPr id="416770" name="Object 4">
                        <a:extLst>
                          <a:ext uri="{FF2B5EF4-FFF2-40B4-BE49-F238E27FC236}">
                            <a16:creationId xmlns:a16="http://schemas.microsoft.com/office/drawing/2014/main" id="{47AB9740-52BD-4C33-BE7C-140119C696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721" y="679674"/>
                        <a:ext cx="1684337" cy="209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6771" name="Object 5">
            <a:extLst>
              <a:ext uri="{FF2B5EF4-FFF2-40B4-BE49-F238E27FC236}">
                <a16:creationId xmlns:a16="http://schemas.microsoft.com/office/drawing/2014/main" id="{A8B0588A-3CEA-4591-9E1C-D2E6833505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1102" y="3058799"/>
          <a:ext cx="1746956" cy="2120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809524" imgH="2190476" progId="PBrush">
                  <p:embed/>
                </p:oleObj>
              </mc:Choice>
              <mc:Fallback>
                <p:oleObj r:id="rId4" imgW="1809524" imgH="2190476" progId="PBrush">
                  <p:embed/>
                  <p:pic>
                    <p:nvPicPr>
                      <p:cNvPr id="416771" name="Object 5">
                        <a:extLst>
                          <a:ext uri="{FF2B5EF4-FFF2-40B4-BE49-F238E27FC236}">
                            <a16:creationId xmlns:a16="http://schemas.microsoft.com/office/drawing/2014/main" id="{A8B0588A-3CEA-4591-9E1C-D2E6833505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102" y="3058799"/>
                        <a:ext cx="1746956" cy="21206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6772" name="文本框 2">
            <a:extLst>
              <a:ext uri="{FF2B5EF4-FFF2-40B4-BE49-F238E27FC236}">
                <a16:creationId xmlns:a16="http://schemas.microsoft.com/office/drawing/2014/main" id="{20F8D18F-58CB-4395-9BAA-65FB45187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702" y="964886"/>
            <a:ext cx="9357182" cy="16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457200" marR="0" lvl="1" indent="0" algn="l" defTabSz="914400" rtl="0" eaLnBrk="0" fontAlgn="base" latinLnBrk="0" hangingPunct="0">
              <a:lnSpc>
                <a:spcPts val="42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Shor Algorithm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（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94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），指数加快大数分解：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300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位的大数，如果每秒运算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10</a:t>
            </a:r>
            <a:r>
              <a:rPr kumimoji="0" lang="en-US" altLang="zh-CN" sz="2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12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次，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经典计算机需要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 15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万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年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;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量子计算机只需要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 1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秒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.</a:t>
            </a:r>
          </a:p>
        </p:txBody>
      </p:sp>
      <p:sp>
        <p:nvSpPr>
          <p:cNvPr id="416773" name="矩形 3">
            <a:extLst>
              <a:ext uri="{FF2B5EF4-FFF2-40B4-BE49-F238E27FC236}">
                <a16:creationId xmlns:a16="http://schemas.microsoft.com/office/drawing/2014/main" id="{C1893403-A352-4528-A99F-E89D366D9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0712" y="3231186"/>
            <a:ext cx="9669741" cy="16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457200" marR="0" lvl="1" indent="0" algn="l" defTabSz="457200" rtl="0" eaLnBrk="0" fontAlgn="base" latinLnBrk="0" hangingPunct="0">
              <a:lnSpc>
                <a:spcPts val="42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Grover /Long Algorithm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（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96/01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），平方根加速无序数据库搜索：搜索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 10</a:t>
            </a:r>
            <a:r>
              <a:rPr kumimoji="0" lang="en-US" altLang="zh-CN" sz="2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24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样本的数据库，如果每秒搜索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10</a:t>
            </a:r>
            <a:r>
              <a:rPr kumimoji="0" lang="en-US" altLang="zh-CN" sz="2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12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次，经典计算机需要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 2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万年，量子计算机只需要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 11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小时。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EA6D2CE-E226-44B1-BBFB-8248BBE3F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843" y="124807"/>
            <a:ext cx="10488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量子算法突破，引发大规模国际研究</a:t>
            </a:r>
          </a:p>
        </p:txBody>
      </p:sp>
    </p:spTree>
    <p:extLst>
      <p:ext uri="{BB962C8B-B14F-4D97-AF65-F5344CB8AC3E}">
        <p14:creationId xmlns:p14="http://schemas.microsoft.com/office/powerpoint/2010/main" val="2947784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3">
            <a:extLst>
              <a:ext uri="{FF2B5EF4-FFF2-40B4-BE49-F238E27FC236}">
                <a16:creationId xmlns:a16="http://schemas.microsoft.com/office/drawing/2014/main" id="{7953C5DA-855B-48B7-8CB9-BF7991F36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8696" y="5517232"/>
            <a:ext cx="122886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marR="0" lvl="1" indent="0" algn="l" defTabSz="685800" rtl="0" eaLnBrk="0" fontAlgn="base" latinLnBrk="0" hangingPunct="0">
              <a:lnSpc>
                <a:spcPts val="315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量子计算机可大幅度提升算力，用于物质研究、密码分析、材料设计、药物研发、人工智能、气象预报、战场分析、指挥决策、大数据分析、银行金融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…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C1BF3AA9-EE12-48A4-B786-EAAA8BF6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233128"/>
            <a:ext cx="3143038" cy="209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CC3A8F1-F47A-4E58-9DB2-E432866609F6}"/>
              </a:ext>
            </a:extLst>
          </p:cNvPr>
          <p:cNvSpPr txBox="1"/>
          <p:nvPr/>
        </p:nvSpPr>
        <p:spPr>
          <a:xfrm>
            <a:off x="1199456" y="24199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密码分析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FAF3E4A-D4A4-4E5D-95C5-ADBE52EED5C0}"/>
              </a:ext>
            </a:extLst>
          </p:cNvPr>
          <p:cNvSpPr txBox="1"/>
          <p:nvPr/>
        </p:nvSpPr>
        <p:spPr>
          <a:xfrm>
            <a:off x="5375008" y="238916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药物研发</a:t>
            </a: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A490AF85-8320-4A6E-B4B4-929EA2487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534" y="188640"/>
            <a:ext cx="3045953" cy="21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8BDD69D6-80BC-4EFA-B7C4-7DAA90CEDF3D}"/>
              </a:ext>
            </a:extLst>
          </p:cNvPr>
          <p:cNvSpPr txBox="1"/>
          <p:nvPr/>
        </p:nvSpPr>
        <p:spPr>
          <a:xfrm>
            <a:off x="9071370" y="235278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气象预报</a:t>
            </a:r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9C6EE922-2CC2-4C1D-8D09-C2311DB91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2821274"/>
            <a:ext cx="3347623" cy="223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DC05451-4114-4DDD-B668-22B7AD20F1F0}"/>
              </a:ext>
            </a:extLst>
          </p:cNvPr>
          <p:cNvSpPr txBox="1"/>
          <p:nvPr/>
        </p:nvSpPr>
        <p:spPr>
          <a:xfrm>
            <a:off x="1199456" y="514069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人工智能</a:t>
            </a:r>
          </a:p>
        </p:txBody>
      </p:sp>
      <p:pic>
        <p:nvPicPr>
          <p:cNvPr id="9228" name="Picture 12">
            <a:extLst>
              <a:ext uri="{FF2B5EF4-FFF2-40B4-BE49-F238E27FC236}">
                <a16:creationId xmlns:a16="http://schemas.microsoft.com/office/drawing/2014/main" id="{1C5B58D4-3121-4C1C-8D64-496293D54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23" y="2720467"/>
            <a:ext cx="3245051" cy="234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9C5555E-3178-4E7D-9A9C-A5F46A8CCF14}"/>
              </a:ext>
            </a:extLst>
          </p:cNvPr>
          <p:cNvSpPr txBox="1"/>
          <p:nvPr/>
        </p:nvSpPr>
        <p:spPr>
          <a:xfrm>
            <a:off x="5375008" y="507412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战场分析</a:t>
            </a:r>
          </a:p>
        </p:txBody>
      </p:sp>
      <p:pic>
        <p:nvPicPr>
          <p:cNvPr id="9230" name="Picture 14">
            <a:extLst>
              <a:ext uri="{FF2B5EF4-FFF2-40B4-BE49-F238E27FC236}">
                <a16:creationId xmlns:a16="http://schemas.microsoft.com/office/drawing/2014/main" id="{EA45A814-8DD1-4B10-B976-FD0BF68A4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699" y="2686693"/>
            <a:ext cx="3207621" cy="242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B0D623F4-105D-4415-B0D7-67BFE2F33330}"/>
              </a:ext>
            </a:extLst>
          </p:cNvPr>
          <p:cNvSpPr txBox="1"/>
          <p:nvPr/>
        </p:nvSpPr>
        <p:spPr>
          <a:xfrm>
            <a:off x="9161780" y="5055259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银行金融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9E1419-A2B4-4958-BB0E-CC9A304095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819" y="65996"/>
            <a:ext cx="3129039" cy="234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008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00,&quot;width&quot;:14360}"/>
</p:tagLst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主题2">
  <a:themeElements>
    <a:clrScheme name="空演示文稿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空演示文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>
        <a:spAutoFit/>
      </a:bodyPr>
      <a:lstStyle>
        <a:defPPr marL="0" marR="0" indent="0" algn="l" defTabSz="914400" rtl="0" eaLnBrk="0" fontAlgn="base" latinLnBrk="0" hangingPunct="0">
          <a:spcBef>
            <a:spcPct val="50000"/>
          </a:spcBef>
          <a:spcAft>
            <a:spcPct val="0"/>
          </a:spcAft>
          <a:buClrTx/>
          <a:buSzTx/>
          <a:buFontTx/>
          <a:buNone/>
          <a:defRPr kumimoji="1" lang="zh-CN" alt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>
        <a:spAutoFit/>
      </a:bodyPr>
      <a:lstStyle>
        <a:defPPr marL="0" marR="0" indent="0" algn="l" defTabSz="914400" rtl="0" eaLnBrk="0" fontAlgn="base" latinLnBrk="0" hangingPunct="0">
          <a:spcBef>
            <a:spcPct val="50000"/>
          </a:spcBef>
          <a:spcAft>
            <a:spcPct val="0"/>
          </a:spcAft>
          <a:buClrTx/>
          <a:buSzTx/>
          <a:buFontTx/>
          <a:buNone/>
          <a:defRPr kumimoji="1" lang="zh-CN" alt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空演示文稿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空演示文稿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主题2">
  <a:themeElements>
    <a:clrScheme name="空演示文稿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空演示文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>
        <a:spAutoFit/>
      </a:bodyPr>
      <a:lstStyle>
        <a:defPPr marL="0" marR="0" indent="0" algn="l" defTabSz="914400" rtl="0" eaLnBrk="0" fontAlgn="base" latinLnBrk="0" hangingPunct="0">
          <a:spcBef>
            <a:spcPct val="50000"/>
          </a:spcBef>
          <a:spcAft>
            <a:spcPct val="0"/>
          </a:spcAft>
          <a:buClrTx/>
          <a:buSzTx/>
          <a:buFontTx/>
          <a:buNone/>
          <a:defRPr kumimoji="1" lang="zh-CN" alt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>
        <a:spAutoFit/>
      </a:bodyPr>
      <a:lstStyle>
        <a:defPPr marL="0" marR="0" indent="0" algn="l" defTabSz="914400" rtl="0" eaLnBrk="0" fontAlgn="base" latinLnBrk="0" hangingPunct="0">
          <a:spcBef>
            <a:spcPct val="50000"/>
          </a:spcBef>
          <a:spcAft>
            <a:spcPct val="0"/>
          </a:spcAft>
          <a:buClrTx/>
          <a:buSzTx/>
          <a:buFontTx/>
          <a:buNone/>
          <a:defRPr kumimoji="1" lang="zh-CN" alt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空演示文稿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空演示文稿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主题2">
  <a:themeElements>
    <a:clrScheme name="空演示文稿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空演示文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>
        <a:spAutoFit/>
      </a:bodyPr>
      <a:lstStyle>
        <a:defPPr marL="0" marR="0" indent="0" algn="l" defTabSz="914400" rtl="0" eaLnBrk="0" fontAlgn="base" latinLnBrk="0" hangingPunct="0">
          <a:spcBef>
            <a:spcPct val="50000"/>
          </a:spcBef>
          <a:spcAft>
            <a:spcPct val="0"/>
          </a:spcAft>
          <a:buClrTx/>
          <a:buSzTx/>
          <a:buFontTx/>
          <a:buNone/>
          <a:defRPr kumimoji="1" lang="zh-CN" alt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>
        <a:spAutoFit/>
      </a:bodyPr>
      <a:lstStyle>
        <a:defPPr marL="0" marR="0" indent="0" algn="l" defTabSz="914400" rtl="0" eaLnBrk="0" fontAlgn="base" latinLnBrk="0" hangingPunct="0">
          <a:spcBef>
            <a:spcPct val="50000"/>
          </a:spcBef>
          <a:spcAft>
            <a:spcPct val="0"/>
          </a:spcAft>
          <a:buClrTx/>
          <a:buSzTx/>
          <a:buFontTx/>
          <a:buNone/>
          <a:defRPr kumimoji="1" lang="zh-CN" alt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空演示文稿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空演示文稿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主题2">
  <a:themeElements>
    <a:clrScheme name="空演示文稿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空演示文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>
        <a:spAutoFit/>
      </a:bodyPr>
      <a:lstStyle>
        <a:defPPr marL="0" marR="0" indent="0" algn="l" defTabSz="914400" rtl="0" eaLnBrk="0" fontAlgn="base" latinLnBrk="0" hangingPunct="0">
          <a:spcBef>
            <a:spcPct val="50000"/>
          </a:spcBef>
          <a:spcAft>
            <a:spcPct val="0"/>
          </a:spcAft>
          <a:buClrTx/>
          <a:buSzTx/>
          <a:buFontTx/>
          <a:buNone/>
          <a:defRPr kumimoji="1" lang="zh-CN" alt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>
        <a:spAutoFit/>
      </a:bodyPr>
      <a:lstStyle>
        <a:defPPr marL="0" marR="0" indent="0" algn="l" defTabSz="914400" rtl="0" eaLnBrk="0" fontAlgn="base" latinLnBrk="0" hangingPunct="0">
          <a:spcBef>
            <a:spcPct val="50000"/>
          </a:spcBef>
          <a:spcAft>
            <a:spcPct val="0"/>
          </a:spcAft>
          <a:buClrTx/>
          <a:buSzTx/>
          <a:buFontTx/>
          <a:buNone/>
          <a:defRPr kumimoji="1" lang="zh-CN" alt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空演示文稿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空演示文稿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演示文稿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北京量子信息科学研究院PPT.potx" id="{8CDF99FB-DF34-724C-92DE-5C2F76F3A826}" vid="{A13ED024-DBB6-C04B-9ED6-DEB44658035C}"/>
    </a:ext>
  </a:extLst>
</a:theme>
</file>

<file path=ppt/theme/theme7.xml><?xml version="1.0" encoding="utf-8"?>
<a:theme xmlns:a="http://schemas.openxmlformats.org/drawingml/2006/main" name="中性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天体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334E55B0-647D-440b-865C-3EC943EB4CBC-1">
      <extobjdata type="334E55B0-647D-440b-865C-3EC943EB4CBC" data="ewogICAiTGF0ZXgiIDogIlxcYmVnaW57ZGlzcGxheW1hdGh9XG5EKFxcdGhldGEpPS1cXHN1bV97XFxudSBcXGluIGRhdGEgc2V0fXtsb2cgcF9cXHRoZXRhKFxcbnUpL019XG5cXGVuZHtkaXNwbGF5bWF0aH0iCn0K"/>
    </extobj>
    <extobj name="334E55B0-647D-440b-865C-3EC943EB4CBC-2">
      <extobjdata type="334E55B0-647D-440b-865C-3EC943EB4CBC" data="ewogICAiTGF0ZXgiIDogIlxcYmVnaW57ZGlzcGxheW1hdGh9XG5cXGtldHtRKHopfVxuXFxlbmR7ZGlzcGxheW1hdGh9Igp9Cg=="/>
    </extobj>
    <extobj name="334E55B0-647D-440b-865C-3EC943EB4CBC-3">
      <extobjdata type="334E55B0-647D-440b-865C-3EC943EB4CBC" data="ewogICAiTGF0ZXgiIDogIlxcYmVnaW57ZGlzcGxheW1hdGh9XG5cXHBhcnRpYWxfXFx0aGV0YSBEKFxcdGhldGEpXG5cXGVuZHtkaXNwbGF5bWF0aH0iCn0K"/>
    </extobj>
    <extobj name="334E55B0-647D-440b-865C-3EC943EB4CBC-4">
      <extobjdata type="334E55B0-647D-440b-865C-3EC943EB4CBC" data="ewogICAiTGF0ZXgiIDogIlxcYmVnaW57ZGlzcGxheW1hdGh9XG5cXGZyYWN7XFxicmFrZXR7USh6KXxPXzF8USh6KX19e1xcYnJha2V0e1Eoeil8USh6KX19XG5cXGVuZHtkaXNwbGF5bWF0aH0iCn0K"/>
    </extobj>
    <extobj name="334E55B0-647D-440b-865C-3EC943EB4CBC-5">
      <extobjdata type="334E55B0-647D-440b-865C-3EC943EB4CBC" data="ewogICAiTGF0ZXgiIDogIlxcYmVnaW57ZGlzcGxheW1hdGh9XG5cXGZyYWN7XFxicmFrZXR7USh6KXxPXzJ8USh6KX19e1xcYnJha2V0e1Eoeil8USh6KX19XG5cXGVuZHtkaXNwbGF5bWF0aH0iCn0K"/>
    </extobj>
    <extobj name="334E55B0-647D-440b-865C-3EC943EB4CBC-6">
      <extobjdata type="334E55B0-647D-440b-865C-3EC943EB4CBC" data="ewogICAiTGF0ZXgiIDogIlxcYmVnaW57ZGlzcGxheW1hdGh9XG5cXGtldHtRXzB9XG5cXGVuZHtkaXNwbGF5bWF0aH0iCn0K"/>
    </extobj>
    <extobj name="334E55B0-647D-440b-865C-3EC943EB4CBC-7">
      <extobjdata type="334E55B0-647D-440b-865C-3EC943EB4CBC" data="ewogICAiTGF0ZXgiIDogIlxcYmVnaW57ZGlzcGxheW1hdGh9XG5cXGtldHtRXzF9LCBcXGtldHtRXzJ9LFxca2V0e1FfM30sXFxkb3RzXG5cXGVuZHtkaXNwbGF5bWF0aH0iCn0K"/>
    </extobj>
    <extobj name="334E55B0-647D-440b-865C-3EC943EB4CBC-8">
      <extobjdata type="334E55B0-647D-440b-865C-3EC943EB4CBC" data="ewogICAiTGF0ZXgiIDogIlxcYmVnaW57ZGlzcGxheW1hdGh9XG5cXGtldHtRKHopfVxuXFxlbmR7ZGlzcGxheW1hdGh9Igp9Cg=="/>
    </extobj>
    <extobj name="334E55B0-647D-440b-865C-3EC943EB4CBC-9">
      <extobjdata type="334E55B0-647D-440b-865C-3EC943EB4CBC" data="ewogICAiTGF0ZXgiIDogIlxcYmVnaW57ZGlzcGxheW1hdGh9XG5cXGtldHtRfT1NXzFcXG90aW1lc1xcZG90c1xcb3RpbWVzIE1fbVxca2V0e0d9XG5cXGVuZHtkaXNwbGF5bWF0aH0iCn0K"/>
    </extobj>
    <extobj name="334E55B0-647D-440b-865C-3EC943EB4CBC-10">
      <extobjdata type="334E55B0-647D-440b-865C-3EC943EB4CBC" data="ewogICAiTGF0ZXgiIDogIlxcYmVnaW57ZGlzcGxheW1hdGh9XG5cXGtldHtRKHopfT0oSVxcb3RpbWVzXFxicmF7en0pXFxrZXR7UX1cblxcZW5ke2Rpc3BsYXltYXRofSIKfQo="/>
    </extobj>
    <extobj name="334E55B0-647D-440b-865C-3EC943EB4CBC-11">
      <extobjdata type="334E55B0-647D-440b-865C-3EC943EB4CBC" data="ewogICAiTGF0ZXgiIDogIlxcYmVnaW57ZGlzcGxheW1hdGh9XG5cXGtldHt4fSA9IEFeey0xfVxca2V0e2J9ID0gXFxzdW17XFxmcmFje1xcYmV0YV9pfXtcXGxhbWJkYV9pfVxca2V0e1xcbGFtYmRhX2l9fVxuXFxlbmR7ZGlzcGxheW1hdGh9Igp9Cg=="/>
    </extobj>
    <extobj name="334E55B0-647D-440b-865C-3EC943EB4CBC-12">
      <extobjdata type="334E55B0-647D-440b-865C-3EC943EB4CBC" data="ewogICAiTGF0ZXgiIDogIlxcYmVnaW57ZGlzcGxheW1hdGh9XG5PKGxvZyhOKXNeMlxca2FwcGFeMi9cXGVwc2lsb24pXG5cXGVuZHtkaXNwbGF5bWF0aH0iCn0K"/>
    </extobj>
    <extobj name="334E55B0-647D-440b-865C-3EC943EB4CBC-13">
      <extobjdata type="334E55B0-647D-440b-865C-3EC943EB4CBC" data="ewogICAiTGF0ZXgiIDogIlxcYmVnaW57ZGlzcGxheW1hdGh9XG5BXFx2ZWN7eH0gPSBcXHZlY3tifVxuXFxlbmR7ZGlzcGxheW1hdGh9Igp9Cg=="/>
    </extobj>
    <extobj name="334E55B0-647D-440b-865C-3EC943EB4CBC-14">
      <extobjdata type="334E55B0-647D-440b-865C-3EC943EB4CBC" data="ewogICAiTGF0ZXgiIDogIlxcYmVnaW57ZGlzcGxheW1hdGh9XG5BXFxrZXR7eH0gPSBcXGtldHtifVxuXFxlbmR7ZGlzcGxheW1hdGh9Igp9Cg=="/>
    </extobj>
    <extobj name="334E55B0-647D-440b-865C-3EC943EB4CBC-15">
      <extobjdata type="334E55B0-647D-440b-865C-3EC943EB4CBC" data="ewogICAiTGF0ZXgiIDogIlxcYmVnaW57ZGlzcGxheW1hdGh9XG5IPVxcc3VtX2p7d19qSF9qfVxuXFxlbmR7ZGlzcGxheW1hdGh9Igp9Cg=="/>
    </extobj>
    <extobj name="334E55B0-647D-440b-865C-3EC943EB4CBC-16">
      <extobjdata type="334E55B0-647D-440b-865C-3EC943EB4CBC" data="ewogICAiTGF0ZXgiIDogIlxcYmVnaW57ZGlzcGxheW1hdGh9XG5TKFxccmhvX3t0cmFpbn18fFxcc2lnbWEpPVRyW1xccmhvX3t0cmFpbn1sb2coXFxyaG9fe3RyYWlufSktXFxyaG9fe3RyYWlufWxvZyhcXHNpZ21hKV1cblxcZW5ke2Rpc3BsYXltYXRofSIKfQo="/>
    </extobj>
    <extobj name="334E55B0-647D-440b-865C-3EC943EB4CBC-17">
      <extobjdata type="334E55B0-647D-440b-865C-3EC943EB4CBC" data="ewogICAiTGF0ZXgiIDogIlxcYmVnaW57ZGlzcGxheW1hdGh9XG5cXHNpZ21hPWVeey1cXHN1bV9qe3dfakhfan19L1RyKGVeey1cXHN1bV9qe3dfakhfan19KVxuXFxlbmR7ZGlzcGxheW1hdGh9Igp9Cg=="/>
    </extobj>
    <extobj name="334E55B0-647D-440b-865C-3EC943EB4CBC-18">
      <extobjdata type="334E55B0-647D-440b-865C-3EC943EB4CBC" data="ewogICAiTGF0ZXgiIDogIlxcYmVnaW57ZGlzcGxheW1hdGh9XG5cXHBhcnRpYWxfe3dfan1TKFxccmhvX3t0cmFpbn18fFxcc2lnbWEpPVRyKFxcc2lnbWEgSF9qKS1UcihcXHJobyBIX2opXG5cXGVuZHtkaXNwbGF5bWF0aH0iCn0K"/>
    </extobj>
    <extobj name="334E55B0-647D-440b-865C-3EC943EB4CBC-19">
      <extobjdata type="334E55B0-647D-440b-865C-3EC943EB4CBC" data="ewogICAiTGF0ZXgiIDogIlxcYmVnaW57ZGlzcGxheW1hdGh9XG5cXHZlY3t4fVxuXFxlbmR7ZGlzcGxheW1hdGh9Igp9Cg=="/>
    </extobj>
    <extobj name="334E55B0-647D-440b-865C-3EC943EB4CBC-20">
      <extobjdata type="334E55B0-647D-440b-865C-3EC943EB4CBC" data="ewogICAiTGF0ZXgiIDogIlxcYmVnaW57ZGlzcGxheW1hdGh9XG5cXGtldHtcXHBoaX09MS9cXHNxcnR7Mn0oXFxrZXR7MH0tXFxrZXR7MX0pXG5cXGVuZHtkaXNwbGF5bWF0aH0iCn0K"/>
    </extobj>
    <extobj name="334E55B0-647D-440b-865C-3EC943EB4CBC-21">
      <extobjdata type="334E55B0-647D-440b-865C-3EC943EB4CBC" data="ewogICAiTGF0ZXgiIDogIlxcYmVnaW57ZGlzcGxheW1hdGh9XG5UcihcXHNpZ21hIEhfailcblxcZW5ke2Rpc3BsYXltYXRofSIKfQo="/>
    </extobj>
    <extobj name="334E55B0-647D-440b-865C-3EC943EB4CBC-22">
      <extobjdata type="334E55B0-647D-440b-865C-3EC943EB4CBC" data="ewogICAiTGF0ZXgiIDogIlxcYmVnaW57ZGlzcGxheW1hdGh9XG5IX2pcblxcZW5ke2Rpc3BsYXltYXRofSIKfQo="/>
    </extobj>
    <extobj name="334E55B0-647D-440b-865C-3EC943EB4CBC-23">
      <extobjdata type="334E55B0-647D-440b-865C-3EC943EB4CBC" data="ewogICAiTGF0ZXgiIDogIlxcYmVnaW57ZGlzcGxheW1hdGh9XG5cXG9tZWdhX2pcblxcZW5ke2Rpc3BsYXltYXRofSIKfQo="/>
    </extobj>
    <extobj name="334E55B0-647D-440b-865C-3EC943EB4CBC-24">
      <extobjdata type="334E55B0-647D-440b-865C-3EC943EB4CBC" data="ewogICAiTGF0ZXgiIDogIlxcYmVnaW57ZGlzcGxheW1hdGh9XG5cXG9tZWdhX2pcblxcZW5ke2Rpc3BsYXltYXRofSIKfQo="/>
    </extobj>
    <extobj name="334E55B0-647D-440b-865C-3EC943EB4CBC-25">
      <extobjdata type="334E55B0-647D-440b-865C-3EC943EB4CBC" data="ewogICAiTGF0ZXgiIDogIlxcYmVnaW57ZGlzcGxheW1hdGh9XG5BID0gKGFfMSxcXGNkb3RzLGFfbileVFxuXFxlbmR7ZGlzcGxheW1hdGh9Igp9Cg=="/>
    </extobj>
    <extobj name="334E55B0-647D-440b-865C-3EC943EB4CBC-26">
      <extobjdata type="334E55B0-647D-440b-865C-3EC943EB4CBC" data="ewogICAiTGF0ZXgiIDogIlxcYmVnaW57ZGlzcGxheW1hdGh9XG5cXHN1bV9pe1xca2V0e2VfaX19XG5cXGVuZHtkaXNwbGF5bWF0aH0iCn0K"/>
    </extobj>
  </extobjs>
</s:customData>
</file>

<file path=customXml/itemProps1.xml><?xml version="1.0" encoding="utf-8"?>
<ds:datastoreItem xmlns:ds="http://schemas.openxmlformats.org/officeDocument/2006/customXml" ds:itemID="{BFA7F829-134D-B549-B027-9543D10BA394}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14176</TotalTime>
  <Words>2368</Words>
  <Application>Microsoft Macintosh PowerPoint</Application>
  <PresentationFormat>宽屏</PresentationFormat>
  <Paragraphs>268</Paragraphs>
  <Slides>43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8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79" baseType="lpstr">
      <vt:lpstr>等线</vt:lpstr>
      <vt:lpstr>等线 Light</vt:lpstr>
      <vt:lpstr>FangSong</vt:lpstr>
      <vt:lpstr>黑体</vt:lpstr>
      <vt:lpstr>华文楷体</vt:lpstr>
      <vt:lpstr>楷体</vt:lpstr>
      <vt:lpstr>宋体</vt:lpstr>
      <vt:lpstr>宋体</vt:lpstr>
      <vt:lpstr>Microsoft YaHei</vt:lpstr>
      <vt:lpstr>Microsoft YaHei</vt:lpstr>
      <vt:lpstr>NimbusRomNo9L</vt:lpstr>
      <vt:lpstr>NimbusRomNo9L-Regu</vt:lpstr>
      <vt:lpstr>NimbusRomNo9L-ReguItal</vt:lpstr>
      <vt:lpstr>rtxmi</vt:lpstr>
      <vt:lpstr>rtxr</vt:lpstr>
      <vt:lpstr>Times</vt:lpstr>
      <vt:lpstr>txsy</vt:lpstr>
      <vt:lpstr>Arial</vt:lpstr>
      <vt:lpstr>Arial Black</vt:lpstr>
      <vt:lpstr>Calibri</vt:lpstr>
      <vt:lpstr>Calibri Light</vt:lpstr>
      <vt:lpstr>Cambria Math</vt:lpstr>
      <vt:lpstr>Helvetica</vt:lpstr>
      <vt:lpstr>Times New Roman</vt:lpstr>
      <vt:lpstr>Tw Cen MT</vt:lpstr>
      <vt:lpstr>Wingdings</vt:lpstr>
      <vt:lpstr>1_主题2</vt:lpstr>
      <vt:lpstr>11_主题2</vt:lpstr>
      <vt:lpstr>2_主题2</vt:lpstr>
      <vt:lpstr>自定义设计方案</vt:lpstr>
      <vt:lpstr>4_主题2</vt:lpstr>
      <vt:lpstr>2_自定义设计方案</vt:lpstr>
      <vt:lpstr>中性</vt:lpstr>
      <vt:lpstr>天体</vt:lpstr>
      <vt:lpstr>Paint.Picture</vt:lpstr>
      <vt:lpstr>PBrush</vt:lpstr>
      <vt:lpstr>PowerPoint 演示文稿</vt:lpstr>
      <vt:lpstr>目录</vt:lpstr>
      <vt:lpstr>PowerPoint 演示文稿</vt:lpstr>
      <vt:lpstr>算力非常重要，关系到国计民生，国家安全。用算盘计算原子弹。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二. 量子算法框架</vt:lpstr>
      <vt:lpstr>PowerPoint 演示文稿</vt:lpstr>
      <vt:lpstr>PowerPoint 演示文稿</vt:lpstr>
      <vt:lpstr>PowerPoint 演示文稿</vt:lpstr>
      <vt:lpstr>PowerPoint 演示文稿</vt:lpstr>
      <vt:lpstr> 三. LCU算法模式 </vt:lpstr>
      <vt:lpstr>传统量子算法</vt:lpstr>
      <vt:lpstr>对偶量子算法</vt:lpstr>
      <vt:lpstr>基本概念</vt:lpstr>
      <vt:lpstr>PowerPoint 演示文稿</vt:lpstr>
      <vt:lpstr> 四. 原子核量子模拟 </vt:lpstr>
      <vt:lpstr>PowerPoint 演示文稿</vt:lpstr>
      <vt:lpstr>PowerPoint 演示文稿</vt:lpstr>
      <vt:lpstr>哈密顿量细节</vt:lpstr>
      <vt:lpstr>哈密顿量映射</vt:lpstr>
      <vt:lpstr>Jordan-Wigner(J-W )变换</vt:lpstr>
      <vt:lpstr>简单的例子</vt:lpstr>
      <vt:lpstr>变分量子算法 (VQE )</vt:lpstr>
      <vt:lpstr>FQE的基本原理 </vt:lpstr>
      <vt:lpstr>应用于原子核模拟的量子线路</vt:lpstr>
      <vt:lpstr>演化过程 </vt:lpstr>
      <vt:lpstr>PowerPoint 演示文稿</vt:lpstr>
      <vt:lpstr>微扰理论</vt:lpstr>
      <vt:lpstr>PowerPoint 演示文稿</vt:lpstr>
      <vt:lpstr>寻找最稳定结构</vt:lpstr>
      <vt:lpstr>PowerPoint 演示文稿</vt:lpstr>
      <vt:lpstr>算法的实验实现</vt:lpstr>
      <vt:lpstr>PowerPoint 演示文稿</vt:lpstr>
      <vt:lpstr>PowerPoint 演示文稿</vt:lpstr>
      <vt:lpstr>What can we do more?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基于回音壁模式光学微腔的 信息物理基础实验平台研制</dc:title>
  <dc:creator>Hu Yunqi</dc:creator>
  <cp:lastModifiedBy>nmo</cp:lastModifiedBy>
  <cp:revision>547</cp:revision>
  <dcterms:created xsi:type="dcterms:W3CDTF">2019-07-07T18:03:48Z</dcterms:created>
  <dcterms:modified xsi:type="dcterms:W3CDTF">2023-03-31T04:51:10Z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2052-1.0.1.1354</vt:lpwstr>
  </property>
  <property fmtid="{D5CDD505-2E9C-101B-9397-08002B2CF9AE}" pid="3" name="HEADER_334E55B0-647D-440b-865C-3EC943EB4CBC">
    <vt:lpwstr>XGRvY3VtZW50Y2xhc3N7YXJ0aWNsZX0KXHVzZXBhY2thZ2VbdXNlbmFtZXNde2NvbG9yfQpcdXNlcGFja2FnZXthbXNtYXRoLGFtc3N5bWJ9Clx1c2VwYWNrYWdlW3V0Zjhde2lucHV0ZW5jfQpcdXNlcGFja2FnZXticmFrZXR9Clx1c2VwYWNrYWdle2JtfQpcdXNlcGFja2FnZXthbXNmb250c30gClx1c2VwYWNrYWdle2JibX0gClx1c2V</vt:lpwstr>
  </property>
  <property fmtid="{D5CDD505-2E9C-101B-9397-08002B2CF9AE}" pid="4" name="FOOTER_334E55B0-647D-440b-865C-3EC943EB4CBC">
    <vt:lpwstr>XGVuZHtkb2N1bWVudH0K</vt:lpwstr>
  </property>
</Properties>
</file>