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953" r:id="rId2"/>
    <p:sldId id="907" r:id="rId3"/>
    <p:sldId id="946" r:id="rId4"/>
    <p:sldId id="993" r:id="rId5"/>
    <p:sldId id="957" r:id="rId6"/>
    <p:sldId id="958" r:id="rId7"/>
    <p:sldId id="961" r:id="rId8"/>
    <p:sldId id="994" r:id="rId9"/>
    <p:sldId id="998" r:id="rId10"/>
    <p:sldId id="1003" r:id="rId11"/>
    <p:sldId id="968" r:id="rId12"/>
    <p:sldId id="969" r:id="rId13"/>
    <p:sldId id="970" r:id="rId14"/>
    <p:sldId id="971" r:id="rId15"/>
    <p:sldId id="972" r:id="rId16"/>
    <p:sldId id="973" r:id="rId17"/>
    <p:sldId id="974" r:id="rId18"/>
    <p:sldId id="975" r:id="rId19"/>
    <p:sldId id="976" r:id="rId20"/>
    <p:sldId id="977" r:id="rId21"/>
    <p:sldId id="978" r:id="rId22"/>
    <p:sldId id="979" r:id="rId23"/>
    <p:sldId id="980" r:id="rId24"/>
    <p:sldId id="981" r:id="rId25"/>
    <p:sldId id="982" r:id="rId26"/>
    <p:sldId id="983" r:id="rId27"/>
    <p:sldId id="984" r:id="rId28"/>
    <p:sldId id="985" r:id="rId29"/>
    <p:sldId id="986" r:id="rId30"/>
    <p:sldId id="987" r:id="rId31"/>
    <p:sldId id="988" r:id="rId32"/>
    <p:sldId id="989" r:id="rId33"/>
    <p:sldId id="990" r:id="rId34"/>
    <p:sldId id="991" r:id="rId35"/>
    <p:sldId id="992" r:id="rId3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400"/>
    <a:srgbClr val="2214AC"/>
    <a:srgbClr val="0000FF"/>
    <a:srgbClr val="005800"/>
    <a:srgbClr val="FFFFFF"/>
    <a:srgbClr val="003399"/>
    <a:srgbClr val="E6E6E6"/>
    <a:srgbClr val="0070C0"/>
    <a:srgbClr val="4D8357"/>
    <a:srgbClr val="FDC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1732" autoAdjust="0"/>
  </p:normalViewPr>
  <p:slideViewPr>
    <p:cSldViewPr>
      <p:cViewPr varScale="1">
        <p:scale>
          <a:sx n="83" d="100"/>
          <a:sy n="83" d="100"/>
        </p:scale>
        <p:origin x="526" y="29"/>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2023/6/12</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2023/6/12</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155335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10</a:t>
            </a:fld>
            <a:endParaRPr lang="zh-CN" altLang="en-US"/>
          </a:p>
        </p:txBody>
      </p:sp>
    </p:spTree>
    <p:extLst>
      <p:ext uri="{BB962C8B-B14F-4D97-AF65-F5344CB8AC3E}">
        <p14:creationId xmlns:p14="http://schemas.microsoft.com/office/powerpoint/2010/main" val="2215785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416167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279272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13</a:t>
            </a:fld>
            <a:endParaRPr lang="zh-CN" altLang="en-US"/>
          </a:p>
        </p:txBody>
      </p:sp>
    </p:spTree>
    <p:extLst>
      <p:ext uri="{BB962C8B-B14F-4D97-AF65-F5344CB8AC3E}">
        <p14:creationId xmlns:p14="http://schemas.microsoft.com/office/powerpoint/2010/main" val="2702009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244589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298179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70400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428364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46089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377277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298631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245455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362404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177607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299838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9</a:t>
            </a:fld>
            <a:endParaRPr lang="zh-CN" altLang="en-US"/>
          </a:p>
        </p:txBody>
      </p:sp>
    </p:spTree>
    <p:extLst>
      <p:ext uri="{BB962C8B-B14F-4D97-AF65-F5344CB8AC3E}">
        <p14:creationId xmlns:p14="http://schemas.microsoft.com/office/powerpoint/2010/main" val="277148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2023/6/12</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smtClean="0"/>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2023/6/12</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smtClean="0"/>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2023/6/12</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smtClean="0"/>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2023/6/12</a:t>
            </a:fld>
            <a:endParaRPr lang="zh-CN" altLang="en-US"/>
          </a:p>
        </p:txBody>
      </p:sp>
      <p:sp>
        <p:nvSpPr>
          <p:cNvPr id="5" name="Footer Placeholder 4"/>
          <p:cNvSpPr>
            <a:spLocks noGrp="1"/>
          </p:cNvSpPr>
          <p:nvPr>
            <p:ph type="ftr" sz="quarter" idx="11"/>
          </p:nvPr>
        </p:nvSpPr>
        <p:spPr/>
        <p:txBody>
          <a:bodyPr/>
          <a:lstStyle/>
          <a:p>
            <a:r>
              <a:rPr lang="en-US" altLang="zh-CN" smtClean="0"/>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2023/6/12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smtClean="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16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png"/><Relationship Id="rId7" Type="http://schemas.openxmlformats.org/officeDocument/2006/relationships/image" Target="../media/image7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e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8.png"/><Relationship Id="rId5" Type="http://schemas.openxmlformats.org/officeDocument/2006/relationships/image" Target="../media/image106.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smtClean="0">
                <a:solidFill>
                  <a:srgbClr val="C00000"/>
                </a:solidFill>
              </a:rPr>
              <a:t>CEPC Accelerator Overview</a:t>
            </a:r>
          </a:p>
          <a:p>
            <a:r>
              <a:rPr lang="en-US" altLang="zh-CN" sz="4800" dirty="0" smtClean="0">
                <a:solidFill>
                  <a:srgbClr val="2214AC"/>
                </a:solidFill>
              </a:rPr>
              <a:t>Technical Design Report</a:t>
            </a:r>
            <a:endParaRPr lang="zh-CN" altLang="en-US" sz="4800" dirty="0">
              <a:solidFill>
                <a:srgbClr val="2214AC"/>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1487488" y="4190691"/>
            <a:ext cx="8479813" cy="892552"/>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微软雅黑" panose="020B0503020204020204" pitchFamily="34" charset="-122"/>
              </a:rPr>
              <a:t>Yuhui</a:t>
            </a:r>
            <a:r>
              <a:rPr lang="en-US" altLang="zh-CN" sz="2800" dirty="0" smtClean="0">
                <a:latin typeface="Times New Roman" panose="02020603050405020304" pitchFamily="18" charset="0"/>
                <a:ea typeface="微软雅黑" panose="020B0503020204020204" pitchFamily="34" charset="-122"/>
              </a:rPr>
              <a:t> Li</a:t>
            </a:r>
          </a:p>
          <a:p>
            <a:pPr algn="ctr"/>
            <a:r>
              <a:rPr lang="en-US" altLang="zh-CN" sz="2400" dirty="0" smtClean="0">
                <a:latin typeface="Times New Roman" panose="02020603050405020304" pitchFamily="18" charset="0"/>
                <a:ea typeface="微软雅黑" panose="020B0503020204020204" pitchFamily="34" charset="-122"/>
              </a:rPr>
              <a:t>On behalf of the CEPC accelerator research team</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12-16. June. 2023, </a:t>
            </a:r>
            <a:r>
              <a:rPr lang="en-US" altLang="zh-CN" dirty="0" err="1">
                <a:solidFill>
                  <a:schemeClr val="bg1"/>
                </a:solidFill>
              </a:rPr>
              <a:t>Hongkong</a:t>
            </a:r>
            <a:r>
              <a:rPr lang="en-US" altLang="zh-CN" dirty="0">
                <a:solidFill>
                  <a:schemeClr val="bg1"/>
                </a:solidFill>
              </a:rPr>
              <a:t>, CEPC Accelerator TDR International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36819"/>
    </mc:Choice>
    <mc:Fallback xmlns="">
      <p:transition spd="slow" advTm="368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10</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Experience in e-e+ collider operation</a:t>
            </a:r>
            <a:endParaRPr lang="zh-CN" altLang="en-US" b="1" dirty="0">
              <a:solidFill>
                <a:srgbClr val="C00000"/>
              </a:solidFill>
            </a:endParaRPr>
          </a:p>
        </p:txBody>
      </p:sp>
      <p:pic>
        <p:nvPicPr>
          <p:cNvPr id="15" name="图片 9"/>
          <p:cNvPicPr>
            <a:picLocks noChangeAspect="1"/>
          </p:cNvPicPr>
          <p:nvPr/>
        </p:nvPicPr>
        <p:blipFill rotWithShape="1">
          <a:blip r:embed="rId3" cstate="print"/>
          <a:srcRect l="8261" r="-295"/>
          <a:stretch/>
        </p:blipFill>
        <p:spPr>
          <a:xfrm>
            <a:off x="2423321" y="1183062"/>
            <a:ext cx="2842428" cy="1592900"/>
          </a:xfrm>
          <a:prstGeom prst="rect">
            <a:avLst/>
          </a:prstGeom>
        </p:spPr>
      </p:pic>
      <p:pic>
        <p:nvPicPr>
          <p:cNvPr id="17" name="Picture 16"/>
          <p:cNvPicPr>
            <a:picLocks noChangeAspect="1"/>
          </p:cNvPicPr>
          <p:nvPr/>
        </p:nvPicPr>
        <p:blipFill>
          <a:blip r:embed="rId4" cstate="print"/>
          <a:stretch>
            <a:fillRect/>
          </a:stretch>
        </p:blipFill>
        <p:spPr>
          <a:xfrm>
            <a:off x="24370" y="1183062"/>
            <a:ext cx="2375363" cy="1597866"/>
          </a:xfrm>
          <a:prstGeom prst="rect">
            <a:avLst/>
          </a:prstGeom>
        </p:spPr>
      </p:pic>
      <p:sp>
        <p:nvSpPr>
          <p:cNvPr id="20" name="TextBox 19"/>
          <p:cNvSpPr txBox="1"/>
          <p:nvPr/>
        </p:nvSpPr>
        <p:spPr>
          <a:xfrm>
            <a:off x="-40279" y="2237454"/>
            <a:ext cx="1001899" cy="400110"/>
          </a:xfrm>
          <a:prstGeom prst="rect">
            <a:avLst/>
          </a:prstGeom>
          <a:noFill/>
        </p:spPr>
        <p:txBody>
          <a:bodyPr wrap="square" rtlCol="0">
            <a:spAutoFit/>
          </a:bodyPr>
          <a:lstStyle/>
          <a:p>
            <a:r>
              <a:rPr lang="en-GB"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BES III</a:t>
            </a:r>
          </a:p>
        </p:txBody>
      </p:sp>
      <p:sp>
        <p:nvSpPr>
          <p:cNvPr id="21" name="TextBox 20"/>
          <p:cNvSpPr txBox="1"/>
          <p:nvPr/>
        </p:nvSpPr>
        <p:spPr>
          <a:xfrm>
            <a:off x="2423321" y="2342853"/>
            <a:ext cx="1090224" cy="400110"/>
          </a:xfrm>
          <a:prstGeom prst="rect">
            <a:avLst/>
          </a:prstGeom>
          <a:noFill/>
        </p:spPr>
        <p:txBody>
          <a:bodyPr wrap="square" rtlCol="0">
            <a:spAutoFit/>
          </a:bodyPr>
          <a:lstStyle/>
          <a:p>
            <a:r>
              <a:rPr lang="en-GB"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BEPC II</a:t>
            </a:r>
          </a:p>
        </p:txBody>
      </p:sp>
      <p:sp>
        <p:nvSpPr>
          <p:cNvPr id="4" name="Footer Placeholder 3"/>
          <p:cNvSpPr>
            <a:spLocks noGrp="1"/>
          </p:cNvSpPr>
          <p:nvPr>
            <p:ph type="ftr" sz="quarter" idx="11"/>
          </p:nvPr>
        </p:nvSpPr>
        <p:spPr/>
        <p:txBody>
          <a:bodyPr/>
          <a:lstStyle/>
          <a:p>
            <a:r>
              <a:rPr lang="en-US" altLang="zh-CN" dirty="0" smtClean="0"/>
              <a:t>CEPC Accelerator TDR International Review</a:t>
            </a:r>
            <a:endParaRPr lang="zh-CN" altLang="en-US" dirty="0"/>
          </a:p>
        </p:txBody>
      </p:sp>
      <p:sp>
        <p:nvSpPr>
          <p:cNvPr id="26" name="Rectangle 25"/>
          <p:cNvSpPr/>
          <p:nvPr/>
        </p:nvSpPr>
        <p:spPr>
          <a:xfrm>
            <a:off x="5303912" y="1098610"/>
            <a:ext cx="6840760" cy="1754326"/>
          </a:xfrm>
          <a:prstGeom prst="rect">
            <a:avLst/>
          </a:prstGeom>
          <a:solidFill>
            <a:schemeClr val="accent4">
              <a:lumMod val="20000"/>
              <a:lumOff val="80000"/>
            </a:schemeClr>
          </a:solidFill>
        </p:spPr>
        <p:txBody>
          <a:bodyPr wrap="square">
            <a:spAutoFit/>
          </a:bodyPr>
          <a:lstStyle/>
          <a:p>
            <a:pPr marL="285750" lvl="1" indent="-285750">
              <a:buFont typeface="Arial" panose="020B0604020202020204" pitchFamily="34" charset="0"/>
              <a:buChar char="•"/>
            </a:pP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BEPCII is in stable operation, and 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he beam current exceeds </a:t>
            </a:r>
            <a:r>
              <a:rPr lang="en-US" altLang="zh-CN" dirty="0" smtClean="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900mA</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with the peak luminosity of </a:t>
            </a:r>
            <a:r>
              <a:rPr lang="en-GB" altLang="zh-CN" b="1" kern="800" dirty="0" smtClean="0">
                <a:solidFill>
                  <a:srgbClr val="FF0000"/>
                </a:solidFill>
                <a:latin typeface="Times New Roman" panose="02020603050405020304" pitchFamily="18" charset="0"/>
                <a:cs typeface="Times New Roman" panose="02020603050405020304" pitchFamily="18" charset="0"/>
              </a:rPr>
              <a:t>1.1</a:t>
            </a:r>
            <a:r>
              <a:rPr lang="en-GB" altLang="zh-CN"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zh-CN" b="1" dirty="0" smtClean="0">
                <a:solidFill>
                  <a:srgbClr val="FF0000"/>
                </a:solidFill>
                <a:latin typeface="Times New Roman" panose="02020603050405020304" pitchFamily="18" charset="0"/>
                <a:cs typeface="Times New Roman" panose="02020603050405020304" pitchFamily="18" charset="0"/>
              </a:rPr>
              <a:t>10</a:t>
            </a:r>
            <a:r>
              <a:rPr lang="en-GB" altLang="zh-CN" b="1" baseline="30000" dirty="0" smtClean="0">
                <a:solidFill>
                  <a:srgbClr val="FF0000"/>
                </a:solidFill>
                <a:latin typeface="Times New Roman" panose="02020603050405020304" pitchFamily="18" charset="0"/>
                <a:cs typeface="Times New Roman" panose="02020603050405020304" pitchFamily="18" charset="0"/>
              </a:rPr>
              <a:t>33</a:t>
            </a:r>
            <a:r>
              <a:rPr lang="en-GB" altLang="zh-CN" b="1" dirty="0" smtClean="0">
                <a:solidFill>
                  <a:srgbClr val="FF0000"/>
                </a:solidFill>
                <a:latin typeface="Times New Roman" panose="02020603050405020304" pitchFamily="18" charset="0"/>
                <a:cs typeface="Times New Roman" panose="02020603050405020304" pitchFamily="18" charset="0"/>
              </a:rPr>
              <a:t>cm</a:t>
            </a:r>
            <a:r>
              <a:rPr lang="en-GB" altLang="zh-CN" b="1" baseline="30000" dirty="0" smtClean="0">
                <a:solidFill>
                  <a:srgbClr val="FF0000"/>
                </a:solidFill>
                <a:latin typeface="Times New Roman" panose="02020603050405020304" pitchFamily="18" charset="0"/>
                <a:cs typeface="Times New Roman" panose="02020603050405020304" pitchFamily="18" charset="0"/>
              </a:rPr>
              <a:t>-2</a:t>
            </a:r>
            <a:r>
              <a:rPr lang="en-GB" altLang="zh-CN" b="1" dirty="0" smtClean="0">
                <a:solidFill>
                  <a:srgbClr val="FF0000"/>
                </a:solidFill>
                <a:latin typeface="Times New Roman" panose="02020603050405020304" pitchFamily="18" charset="0"/>
                <a:cs typeface="Times New Roman" panose="02020603050405020304" pitchFamily="18" charset="0"/>
              </a:rPr>
              <a:t>s</a:t>
            </a:r>
            <a:r>
              <a:rPr lang="en-GB" altLang="zh-CN" b="1" baseline="30000" dirty="0" smtClean="0">
                <a:solidFill>
                  <a:srgbClr val="FF0000"/>
                </a:solidFill>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a:t>
            </a:r>
          </a:p>
          <a:p>
            <a:pPr marL="285750" lvl="1" indent="-285750">
              <a:buFont typeface="Arial" panose="020B0604020202020204" pitchFamily="34" charset="0"/>
              <a:buChar char="•"/>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In the last operation year, the accumulated luminosity reached as high as </a:t>
            </a:r>
            <a:r>
              <a:rPr lang="en-US" altLang="zh-CN" dirty="0" smtClean="0">
                <a:latin typeface="Times New Roman" panose="02020603050405020304" pitchFamily="18" charset="0"/>
                <a:cs typeface="Times New Roman" panose="02020603050405020304" pitchFamily="18" charset="0"/>
              </a:rPr>
              <a:t>8.1 fb</a:t>
            </a:r>
            <a:r>
              <a:rPr lang="en-US" altLang="zh-CN" baseline="30000" dirty="0" smtClean="0">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cs typeface="Times New Roman" panose="02020603050405020304" pitchFamily="18" charset="0"/>
              </a:rPr>
              <a:t>;</a:t>
            </a:r>
          </a:p>
          <a:p>
            <a:pPr marL="285750" lvl="1" indent="-285750">
              <a:buFont typeface="Arial" panose="020B0604020202020204" pitchFamily="34" charset="0"/>
              <a:buChar char="•"/>
            </a:pP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Rich experiences in achieving high luminosity have been accumulated;</a:t>
            </a:r>
            <a:endParaRPr lang="en-US" altLang="zh-CN" sz="1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839416" y="2746065"/>
            <a:ext cx="10310460" cy="3995303"/>
          </a:xfrm>
          <a:prstGeom prst="rect">
            <a:avLst/>
          </a:prstGeom>
        </p:spPr>
      </p:pic>
    </p:spTree>
    <p:extLst>
      <p:ext uri="{BB962C8B-B14F-4D97-AF65-F5344CB8AC3E}">
        <p14:creationId xmlns:p14="http://schemas.microsoft.com/office/powerpoint/2010/main" val="535413679"/>
      </p:ext>
    </p:extLst>
  </p:cSld>
  <p:clrMapOvr>
    <a:masterClrMapping/>
  </p:clrMapOvr>
  <mc:AlternateContent xmlns:mc="http://schemas.openxmlformats.org/markup-compatibility/2006" xmlns:p14="http://schemas.microsoft.com/office/powerpoint/2010/main">
    <mc:Choice Requires="p14">
      <p:transition spd="slow" p14:dur="2000" advTm="84818"/>
    </mc:Choice>
    <mc:Fallback xmlns="">
      <p:transition spd="slow" advTm="8481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3545BBB0-F5A1-4124-8C5A-A942C707EE66}"/>
              </a:ext>
            </a:extLst>
          </p:cNvPr>
          <p:cNvSpPr txBox="1"/>
          <p:nvPr/>
        </p:nvSpPr>
        <p:spPr>
          <a:xfrm>
            <a:off x="645364" y="1975889"/>
            <a:ext cx="890702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r>
              <a:rPr lang="en-US" altLang="zh-CN" b="1" dirty="0" smtClean="0">
                <a:solidFill>
                  <a:srgbClr val="C00000"/>
                </a:solidFill>
              </a:rPr>
              <a:t>TDR Document Overview</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11</a:t>
            </a:fld>
            <a:endParaRPr lang="zh-CN" altLang="en-US"/>
          </a:p>
        </p:txBody>
      </p:sp>
      <p:sp>
        <p:nvSpPr>
          <p:cNvPr id="2" name="Footer Placeholder 1"/>
          <p:cNvSpPr>
            <a:spLocks noGrp="1"/>
          </p:cNvSpPr>
          <p:nvPr>
            <p:ph type="ftr" sz="quarter" idx="11"/>
          </p:nvPr>
        </p:nvSpPr>
        <p:spPr/>
        <p:txBody>
          <a:bodyPr/>
          <a:lstStyle/>
          <a:p>
            <a:r>
              <a:rPr lang="en-US" altLang="zh-CN" dirty="0" smtClean="0"/>
              <a:t>CEPC Accelerator TDR International Review</a:t>
            </a:r>
            <a:endParaRPr lang="zh-CN" altLang="en-US" dirty="0"/>
          </a:p>
        </p:txBody>
      </p:sp>
    </p:spTree>
    <p:extLst>
      <p:ext uri="{BB962C8B-B14F-4D97-AF65-F5344CB8AC3E}">
        <p14:creationId xmlns:p14="http://schemas.microsoft.com/office/powerpoint/2010/main" val="1702645237"/>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内容占位符 1"/>
          <p:cNvSpPr>
            <a:spLocks noGrp="1"/>
          </p:cNvSpPr>
          <p:nvPr>
            <p:ph idx="1"/>
          </p:nvPr>
        </p:nvSpPr>
        <p:spPr>
          <a:xfrm>
            <a:off x="263352" y="5157192"/>
            <a:ext cx="11702384" cy="1570357"/>
          </a:xfrm>
          <a:solidFill>
            <a:schemeClr val="accent6">
              <a:lumMod val="40000"/>
              <a:lumOff val="60000"/>
            </a:schemeClr>
          </a:solidFill>
          <a:ln>
            <a:solidFill>
              <a:srgbClr val="002060"/>
            </a:solidFill>
          </a:ln>
        </p:spPr>
        <p:txBody>
          <a:bodyPr>
            <a:normAutofit/>
          </a:bodyPr>
          <a:lstStyle/>
          <a:p>
            <a:pPr algn="just">
              <a:lnSpc>
                <a:spcPct val="120000"/>
              </a:lnSpc>
              <a:spcAft>
                <a:spcPts val="600"/>
              </a:spcAft>
              <a:buClrTx/>
              <a:buSzTx/>
            </a:pPr>
            <a:r>
              <a:rPr lang="en-US" altLang="zh-CN" sz="1800" dirty="0" smtClean="0">
                <a:latin typeface="微软雅黑" panose="020B0503020204020204" pitchFamily="34" charset="-122"/>
                <a:sym typeface="+mn-ea"/>
              </a:rPr>
              <a:t>The global lattice design for the regions of MDI, Arc, straight line, was conducted for all energies;</a:t>
            </a:r>
          </a:p>
          <a:p>
            <a:pPr algn="just">
              <a:lnSpc>
                <a:spcPct val="120000"/>
              </a:lnSpc>
              <a:spcAft>
                <a:spcPts val="600"/>
              </a:spcAft>
              <a:buClrTx/>
              <a:buSzTx/>
            </a:pPr>
            <a:r>
              <a:rPr lang="en-US" altLang="zh-CN" sz="1800" dirty="0" smtClean="0">
                <a:latin typeface="微软雅黑" panose="020B0503020204020204" pitchFamily="34" charset="-122"/>
                <a:ea typeface="微软雅黑" panose="020B0503020204020204" pitchFamily="34" charset="-122"/>
                <a:sym typeface="+mn-ea"/>
              </a:rPr>
              <a:t>Emittance and DA for all modes were optimized. Errors were included and mitigation measures were carried out;</a:t>
            </a:r>
          </a:p>
          <a:p>
            <a:pPr algn="just">
              <a:lnSpc>
                <a:spcPct val="120000"/>
              </a:lnSpc>
              <a:spcAft>
                <a:spcPts val="600"/>
              </a:spcAft>
              <a:buClrTx/>
              <a:buSzTx/>
            </a:pPr>
            <a:r>
              <a:rPr lang="en-US" altLang="zh-CN" sz="1800" dirty="0" smtClean="0">
                <a:latin typeface="微软雅黑" panose="020B0503020204020204" pitchFamily="34" charset="-122"/>
                <a:sym typeface="+mn-ea"/>
              </a:rPr>
              <a:t>Based on the physics design, the CEPC main parameters, including luminosities, are calculated</a:t>
            </a:r>
            <a:endParaRPr lang="en-US" altLang="zh-CN" sz="1800" dirty="0">
              <a:latin typeface="微软雅黑" panose="020B0503020204020204" pitchFamily="34" charset="-122"/>
              <a:ea typeface="微软雅黑" panose="020B0503020204020204" pitchFamily="34" charset="-122"/>
              <a:sym typeface="+mn-ea"/>
            </a:endParaRPr>
          </a:p>
        </p:txBody>
      </p:sp>
      <p:pic>
        <p:nvPicPr>
          <p:cNvPr id="18" name="Picture 17"/>
          <p:cNvPicPr>
            <a:picLocks noChangeAspect="1"/>
          </p:cNvPicPr>
          <p:nvPr/>
        </p:nvPicPr>
        <p:blipFill>
          <a:blip r:embed="rId3"/>
          <a:stretch>
            <a:fillRect/>
          </a:stretch>
        </p:blipFill>
        <p:spPr>
          <a:xfrm>
            <a:off x="6141682" y="1342561"/>
            <a:ext cx="3021412" cy="2088232"/>
          </a:xfrm>
          <a:prstGeom prst="rect">
            <a:avLst/>
          </a:prstGeom>
        </p:spPr>
      </p:pic>
      <p:sp>
        <p:nvSpPr>
          <p:cNvPr id="24" name="文本框 23">
            <a:extLst>
              <a:ext uri="{FF2B5EF4-FFF2-40B4-BE49-F238E27FC236}">
                <a16:creationId xmlns:a16="http://schemas.microsoft.com/office/drawing/2014/main" id="{3545BBB0-F5A1-4124-8C5A-A942C707EE66}"/>
              </a:ext>
            </a:extLst>
          </p:cNvPr>
          <p:cNvSpPr txBox="1"/>
          <p:nvPr/>
        </p:nvSpPr>
        <p:spPr>
          <a:xfrm>
            <a:off x="34914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Collider design</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12</a:t>
            </a:fld>
            <a:endParaRPr lang="zh-CN" altLang="en-US"/>
          </a:p>
        </p:txBody>
      </p:sp>
      <p:sp>
        <p:nvSpPr>
          <p:cNvPr id="10" name="内容占位符 2"/>
          <p:cNvSpPr txBox="1">
            <a:spLocks/>
          </p:cNvSpPr>
          <p:nvPr/>
        </p:nvSpPr>
        <p:spPr>
          <a:xfrm>
            <a:off x="0" y="1067016"/>
            <a:ext cx="5663559" cy="417768"/>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smtClean="0">
                <a:latin typeface="Times New Roman" panose="02020603050405020304" pitchFamily="18" charset="0"/>
                <a:cs typeface="Times New Roman" panose="02020603050405020304" pitchFamily="18" charset="0"/>
              </a:rPr>
              <a:t>Lattice design for MDI, Arc, straight line for all modes </a:t>
            </a:r>
            <a:endParaRPr lang="en-US" altLang="zh-CN" sz="1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9336" y="1556792"/>
            <a:ext cx="6064158" cy="3357645"/>
          </a:xfrm>
          <a:prstGeom prst="rect">
            <a:avLst/>
          </a:prstGeom>
        </p:spPr>
      </p:pic>
      <p:sp>
        <p:nvSpPr>
          <p:cNvPr id="25" name="内容占位符 2"/>
          <p:cNvSpPr txBox="1">
            <a:spLocks/>
          </p:cNvSpPr>
          <p:nvPr/>
        </p:nvSpPr>
        <p:spPr>
          <a:xfrm>
            <a:off x="5918841" y="1062906"/>
            <a:ext cx="3417519" cy="417768"/>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smtClean="0">
                <a:latin typeface="Times New Roman" panose="02020603050405020304" pitchFamily="18" charset="0"/>
                <a:cs typeface="Times New Roman" panose="02020603050405020304" pitchFamily="18" charset="0"/>
              </a:rPr>
              <a:t>Emittance &amp; DA with errors</a:t>
            </a:r>
            <a:endParaRPr lang="en-US" altLang="zh-CN" sz="1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344472" y="385894"/>
            <a:ext cx="1837288" cy="646331"/>
          </a:xfrm>
          <a:prstGeom prst="rect">
            <a:avLst/>
          </a:prstGeom>
          <a:solidFill>
            <a:schemeClr val="accent6">
              <a:lumMod val="20000"/>
              <a:lumOff val="80000"/>
            </a:schemeClr>
          </a:solidFill>
        </p:spPr>
        <p:txBody>
          <a:bodyPr wrap="square" rtlCol="0">
            <a:spAutoFit/>
          </a:bodyPr>
          <a:lstStyle/>
          <a:p>
            <a:r>
              <a:rPr lang="en-US" altLang="zh-CN" dirty="0" err="1" smtClean="0"/>
              <a:t>Yiwei</a:t>
            </a:r>
            <a:r>
              <a:rPr lang="zh-CN" altLang="en-US" dirty="0"/>
              <a:t> </a:t>
            </a:r>
            <a:r>
              <a:rPr lang="en-US" altLang="zh-CN" dirty="0" smtClean="0"/>
              <a:t>Wang</a:t>
            </a:r>
          </a:p>
          <a:p>
            <a:r>
              <a:rPr lang="en-US" altLang="zh-CN" dirty="0" smtClean="0"/>
              <a:t>Session M1-2: #3</a:t>
            </a:r>
            <a:endParaRPr lang="zh-CN" altLang="en-US" dirty="0"/>
          </a:p>
        </p:txBody>
      </p:sp>
      <p:sp>
        <p:nvSpPr>
          <p:cNvPr id="26" name="Footer Placeholder 25"/>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4" name="Picture 3"/>
          <p:cNvPicPr>
            <a:picLocks noChangeAspect="1"/>
          </p:cNvPicPr>
          <p:nvPr/>
        </p:nvPicPr>
        <p:blipFill>
          <a:blip r:embed="rId5"/>
          <a:stretch>
            <a:fillRect/>
          </a:stretch>
        </p:blipFill>
        <p:spPr>
          <a:xfrm>
            <a:off x="9321781" y="1445153"/>
            <a:ext cx="2822891" cy="3712039"/>
          </a:xfrm>
          <a:prstGeom prst="rect">
            <a:avLst/>
          </a:prstGeom>
        </p:spPr>
      </p:pic>
      <mc:AlternateContent xmlns:mc="http://schemas.openxmlformats.org/markup-compatibility/2006" xmlns:a14="http://schemas.microsoft.com/office/drawing/2010/main">
        <mc:Choice Requires="a14">
          <p:sp>
            <p:nvSpPr>
              <p:cNvPr id="19" name="矩形 16"/>
              <p:cNvSpPr/>
              <p:nvPr/>
            </p:nvSpPr>
            <p:spPr>
              <a:xfrm>
                <a:off x="6528048" y="1445629"/>
                <a:ext cx="2608503" cy="291618"/>
              </a:xfrm>
              <a:prstGeom prst="rect">
                <a:avLst/>
              </a:prstGeom>
              <a:solidFill>
                <a:srgbClr val="FFFFFF"/>
              </a:solidFill>
              <a:ln>
                <a:solidFill>
                  <a:schemeClr val="tx1"/>
                </a:solidFill>
              </a:ln>
            </p:spPr>
            <p:txBody>
              <a:bodyPr wrap="square">
                <a:spAutoFit/>
              </a:bodyPr>
              <a:lstStyle/>
              <a:p>
                <a:r>
                  <a:rPr lang="en-US" altLang="zh-CN" sz="1200" dirty="0" smtClean="0"/>
                  <a:t>Higgs (w/error):   </a:t>
                </a:r>
                <a14:m>
                  <m:oMath xmlns:m="http://schemas.openxmlformats.org/officeDocument/2006/math">
                    <m:r>
                      <a:rPr lang="en-US" altLang="zh-CN" sz="1200" b="0" i="1" smtClean="0">
                        <a:solidFill>
                          <a:srgbClr val="FF0000"/>
                        </a:solidFill>
                        <a:latin typeface="Cambria Math" panose="02040503050406030204" pitchFamily="18" charset="0"/>
                      </a:rPr>
                      <m:t>7</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𝑥</m:t>
                        </m:r>
                      </m:sub>
                    </m:sSub>
                    <m:r>
                      <a:rPr lang="en-US" altLang="zh-CN" sz="1200" i="1">
                        <a:solidFill>
                          <a:srgbClr val="FF0000"/>
                        </a:solidFill>
                        <a:latin typeface="Cambria Math" panose="02040503050406030204" pitchFamily="18" charset="0"/>
                        <a:ea typeface="Cambria Math" panose="02040503050406030204" pitchFamily="18" charset="0"/>
                      </a:rPr>
                      <m:t>×1</m:t>
                    </m:r>
                    <m:r>
                      <a:rPr lang="en-US" altLang="zh-CN" sz="1200" b="0" i="1" smtClean="0">
                        <a:solidFill>
                          <a:srgbClr val="FF0000"/>
                        </a:solidFill>
                        <a:latin typeface="Cambria Math" panose="02040503050406030204" pitchFamily="18" charset="0"/>
                        <a:ea typeface="Cambria Math" panose="02040503050406030204" pitchFamily="18" charset="0"/>
                      </a:rPr>
                      <m:t>6</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𝑦</m:t>
                        </m:r>
                      </m:sub>
                    </m:sSub>
                    <m:r>
                      <a:rPr lang="en-US" altLang="zh-CN" sz="1200" i="1">
                        <a:solidFill>
                          <a:srgbClr val="FF0000"/>
                        </a:solidFill>
                        <a:latin typeface="Cambria Math" panose="02040503050406030204" pitchFamily="18" charset="0"/>
                        <a:ea typeface="Cambria Math" panose="02040503050406030204" pitchFamily="18" charset="0"/>
                      </a:rPr>
                      <m:t>×</m:t>
                    </m:r>
                    <m:r>
                      <a:rPr lang="en-US" altLang="zh-CN" sz="1200" b="0" i="0">
                        <a:solidFill>
                          <a:srgbClr val="FF0000"/>
                        </a:solidFill>
                        <a:latin typeface="Cambria Math" panose="02040503050406030204" pitchFamily="18" charset="0"/>
                        <a:ea typeface="Cambria Math" panose="02040503050406030204" pitchFamily="18" charset="0"/>
                      </a:rPr>
                      <m:t>1.</m:t>
                    </m:r>
                    <m:r>
                      <a:rPr lang="en-US" altLang="zh-CN" sz="1200" b="0" i="0" smtClean="0">
                        <a:solidFill>
                          <a:srgbClr val="FF0000"/>
                        </a:solidFill>
                        <a:latin typeface="Cambria Math" panose="02040503050406030204" pitchFamily="18" charset="0"/>
                        <a:ea typeface="Cambria Math" panose="02040503050406030204" pitchFamily="18" charset="0"/>
                      </a:rPr>
                      <m:t>6</m:t>
                    </m:r>
                    <m:r>
                      <a:rPr lang="en-US" altLang="zh-CN" sz="1200" b="0" i="0">
                        <a:solidFill>
                          <a:srgbClr val="FF0000"/>
                        </a:solidFill>
                        <a:latin typeface="Cambria Math" panose="02040503050406030204" pitchFamily="18" charset="0"/>
                        <a:ea typeface="Cambria Math" panose="02040503050406030204" pitchFamily="18" charset="0"/>
                      </a:rPr>
                      <m:t>% </m:t>
                    </m:r>
                  </m:oMath>
                </a14:m>
                <a:endParaRPr lang="en-US" altLang="zh-CN" sz="1200" b="0" i="0" dirty="0">
                  <a:solidFill>
                    <a:srgbClr val="FF0000"/>
                  </a:solidFill>
                  <a:latin typeface="Cambria Math" panose="02040503050406030204" pitchFamily="18" charset="0"/>
                  <a:ea typeface="Cambria Math" panose="02040503050406030204" pitchFamily="18" charset="0"/>
                </a:endParaRPr>
              </a:p>
            </p:txBody>
          </p:sp>
        </mc:Choice>
        <mc:Fallback xmlns="">
          <p:sp>
            <p:nvSpPr>
              <p:cNvPr id="19" name="矩形 16"/>
              <p:cNvSpPr>
                <a:spLocks noRot="1" noChangeAspect="1" noMove="1" noResize="1" noEditPoints="1" noAdjustHandles="1" noChangeArrowheads="1" noChangeShapeType="1" noTextEdit="1"/>
              </p:cNvSpPr>
              <p:nvPr/>
            </p:nvSpPr>
            <p:spPr>
              <a:xfrm>
                <a:off x="6528048" y="1445629"/>
                <a:ext cx="2608503" cy="291618"/>
              </a:xfrm>
              <a:prstGeom prst="rect">
                <a:avLst/>
              </a:prstGeom>
              <a:blipFill>
                <a:blip r:embed="rId7"/>
                <a:stretch>
                  <a:fillRect b="-10000"/>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16"/>
              <p:cNvSpPr/>
              <p:nvPr/>
            </p:nvSpPr>
            <p:spPr>
              <a:xfrm>
                <a:off x="9624392" y="1412776"/>
                <a:ext cx="2354445" cy="291618"/>
              </a:xfrm>
              <a:prstGeom prst="rect">
                <a:avLst/>
              </a:prstGeom>
              <a:solidFill>
                <a:srgbClr val="FFFFFF"/>
              </a:solidFill>
              <a:ln>
                <a:solidFill>
                  <a:schemeClr val="tx1"/>
                </a:solidFill>
              </a:ln>
            </p:spPr>
            <p:txBody>
              <a:bodyPr wrap="square">
                <a:spAutoFit/>
              </a:bodyPr>
              <a:lstStyle/>
              <a:p>
                <a:r>
                  <a:rPr lang="en-US" altLang="zh-CN" sz="1200" dirty="0" smtClean="0"/>
                  <a:t>Z (w/error):   </a:t>
                </a:r>
                <a14:m>
                  <m:oMath xmlns:m="http://schemas.openxmlformats.org/officeDocument/2006/math">
                    <m:r>
                      <a:rPr lang="en-US" altLang="zh-CN" sz="1200" b="0" i="1" smtClean="0">
                        <a:solidFill>
                          <a:srgbClr val="FF0000"/>
                        </a:solidFill>
                        <a:latin typeface="Cambria Math" panose="02040503050406030204" pitchFamily="18" charset="0"/>
                      </a:rPr>
                      <m:t>11</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𝑥</m:t>
                        </m:r>
                      </m:sub>
                    </m:sSub>
                    <m:r>
                      <a:rPr lang="en-US" altLang="zh-CN" sz="1200" i="1">
                        <a:solidFill>
                          <a:srgbClr val="FF0000"/>
                        </a:solidFill>
                        <a:latin typeface="Cambria Math" panose="02040503050406030204" pitchFamily="18" charset="0"/>
                        <a:ea typeface="Cambria Math" panose="02040503050406030204" pitchFamily="18" charset="0"/>
                      </a:rPr>
                      <m:t>×</m:t>
                    </m:r>
                    <m:r>
                      <a:rPr lang="en-US" altLang="zh-CN" sz="1200" b="0" i="1" smtClean="0">
                        <a:solidFill>
                          <a:srgbClr val="FF0000"/>
                        </a:solidFill>
                        <a:latin typeface="Cambria Math" panose="02040503050406030204" pitchFamily="18" charset="0"/>
                        <a:ea typeface="Cambria Math" panose="02040503050406030204" pitchFamily="18" charset="0"/>
                      </a:rPr>
                      <m:t>9</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𝑦</m:t>
                        </m:r>
                      </m:sub>
                    </m:sSub>
                    <m:r>
                      <a:rPr lang="en-US" altLang="zh-CN" sz="1200" i="1">
                        <a:solidFill>
                          <a:srgbClr val="FF0000"/>
                        </a:solidFill>
                        <a:latin typeface="Cambria Math" panose="02040503050406030204" pitchFamily="18" charset="0"/>
                        <a:ea typeface="Cambria Math" panose="02040503050406030204" pitchFamily="18" charset="0"/>
                      </a:rPr>
                      <m:t>×</m:t>
                    </m:r>
                    <m:r>
                      <a:rPr lang="en-US" altLang="zh-CN" sz="1200" b="0" i="0">
                        <a:solidFill>
                          <a:srgbClr val="FF0000"/>
                        </a:solidFill>
                        <a:latin typeface="Cambria Math" panose="02040503050406030204" pitchFamily="18" charset="0"/>
                        <a:ea typeface="Cambria Math" panose="02040503050406030204" pitchFamily="18" charset="0"/>
                      </a:rPr>
                      <m:t>1.</m:t>
                    </m:r>
                    <m:r>
                      <a:rPr lang="en-US" altLang="zh-CN" sz="1200" b="0" i="0" smtClean="0">
                        <a:solidFill>
                          <a:srgbClr val="FF0000"/>
                        </a:solidFill>
                        <a:latin typeface="Cambria Math" panose="02040503050406030204" pitchFamily="18" charset="0"/>
                        <a:ea typeface="Cambria Math" panose="02040503050406030204" pitchFamily="18" charset="0"/>
                      </a:rPr>
                      <m:t>0</m:t>
                    </m:r>
                    <m:r>
                      <a:rPr lang="en-US" altLang="zh-CN" sz="1200" b="0" i="0">
                        <a:solidFill>
                          <a:srgbClr val="FF0000"/>
                        </a:solidFill>
                        <a:latin typeface="Cambria Math" panose="02040503050406030204" pitchFamily="18" charset="0"/>
                        <a:ea typeface="Cambria Math" panose="02040503050406030204" pitchFamily="18" charset="0"/>
                      </a:rPr>
                      <m:t>% </m:t>
                    </m:r>
                  </m:oMath>
                </a14:m>
                <a:endParaRPr lang="en-US" altLang="zh-CN" sz="1200" b="0" i="0" dirty="0">
                  <a:solidFill>
                    <a:srgbClr val="FF0000"/>
                  </a:solidFill>
                  <a:latin typeface="Cambria Math" panose="02040503050406030204" pitchFamily="18" charset="0"/>
                  <a:ea typeface="Cambria Math" panose="02040503050406030204" pitchFamily="18" charset="0"/>
                </a:endParaRPr>
              </a:p>
            </p:txBody>
          </p:sp>
        </mc:Choice>
        <mc:Fallback xmlns="">
          <p:sp>
            <p:nvSpPr>
              <p:cNvPr id="21" name="矩形 16"/>
              <p:cNvSpPr>
                <a:spLocks noRot="1" noChangeAspect="1" noMove="1" noResize="1" noEditPoints="1" noAdjustHandles="1" noChangeArrowheads="1" noChangeShapeType="1" noTextEdit="1"/>
              </p:cNvSpPr>
              <p:nvPr/>
            </p:nvSpPr>
            <p:spPr>
              <a:xfrm>
                <a:off x="9624392" y="1412776"/>
                <a:ext cx="2354445" cy="291618"/>
              </a:xfrm>
              <a:prstGeom prst="rect">
                <a:avLst/>
              </a:prstGeom>
              <a:blipFill>
                <a:blip r:embed="rId9"/>
                <a:stretch>
                  <a:fillRect b="-10000"/>
                </a:stretch>
              </a:blipFill>
              <a:ln>
                <a:solidFill>
                  <a:schemeClr val="tx1"/>
                </a:solidFill>
              </a:ln>
            </p:spPr>
            <p:txBody>
              <a:bodyPr/>
              <a:lstStyle/>
              <a:p>
                <a:r>
                  <a:rPr lang="zh-CN" altLang="en-US">
                    <a:noFill/>
                  </a:rPr>
                  <a:t> </a:t>
                </a:r>
              </a:p>
            </p:txBody>
          </p:sp>
        </mc:Fallback>
      </mc:AlternateContent>
      <p:cxnSp>
        <p:nvCxnSpPr>
          <p:cNvPr id="22" name="Straight Arrow Connector 21"/>
          <p:cNvCxnSpPr/>
          <p:nvPr/>
        </p:nvCxnSpPr>
        <p:spPr>
          <a:xfrm flipV="1">
            <a:off x="10801614" y="2267507"/>
            <a:ext cx="0" cy="8610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0814974" y="4437112"/>
            <a:ext cx="0" cy="39604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10"/>
          <a:srcRect t="4591"/>
          <a:stretch/>
        </p:blipFill>
        <p:spPr>
          <a:xfrm>
            <a:off x="6146312" y="3068960"/>
            <a:ext cx="3022986" cy="2074396"/>
          </a:xfrm>
          <a:prstGeom prst="rect">
            <a:avLst/>
          </a:prstGeom>
        </p:spPr>
      </p:pic>
    </p:spTree>
    <p:extLst>
      <p:ext uri="{BB962C8B-B14F-4D97-AF65-F5344CB8AC3E}">
        <p14:creationId xmlns:p14="http://schemas.microsoft.com/office/powerpoint/2010/main" val="3179447042"/>
      </p:ext>
    </p:extLst>
  </p:cSld>
  <p:clrMapOvr>
    <a:masterClrMapping/>
  </p:clrMapOvr>
  <mc:AlternateContent xmlns:mc="http://schemas.openxmlformats.org/markup-compatibility/2006" xmlns:p14="http://schemas.microsoft.com/office/powerpoint/2010/main">
    <mc:Choice Requires="p14">
      <p:transition spd="slow" p14:dur="2000" advTm="54067"/>
    </mc:Choice>
    <mc:Fallback xmlns="">
      <p:transition spd="slow" advTm="5406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tLang="zh-CN" dirty="0" smtClean="0"/>
              <a:t>12-16. June. 2023, </a:t>
            </a:r>
            <a:r>
              <a:rPr lang="en-US" altLang="zh-CN" dirty="0" err="1" smtClean="0"/>
              <a:t>Hongkong</a:t>
            </a:r>
            <a:r>
              <a:rPr lang="en-US" altLang="zh-CN" dirty="0" smtClean="0"/>
              <a:t>, CEPC Accelerator TDR International Review</a:t>
            </a:r>
            <a:endParaRPr lang="zh-CN" altLang="en-US" dirty="0"/>
          </a:p>
        </p:txBody>
      </p:sp>
      <p:pic>
        <p:nvPicPr>
          <p:cNvPr id="49" name="图片 16"/>
          <p:cNvPicPr>
            <a:picLocks noChangeAspect="1"/>
          </p:cNvPicPr>
          <p:nvPr/>
        </p:nvPicPr>
        <p:blipFill rotWithShape="1">
          <a:blip r:embed="rId3"/>
          <a:srcRect l="8643" r="7821" b="11198"/>
          <a:stretch/>
        </p:blipFill>
        <p:spPr>
          <a:xfrm>
            <a:off x="5122953" y="2103321"/>
            <a:ext cx="3926390" cy="2980894"/>
          </a:xfrm>
          <a:prstGeom prst="rect">
            <a:avLst/>
          </a:prstGeom>
        </p:spPr>
      </p:pic>
      <p:sp>
        <p:nvSpPr>
          <p:cNvPr id="24" name="文本框 23">
            <a:extLst>
              <a:ext uri="{FF2B5EF4-FFF2-40B4-BE49-F238E27FC236}">
                <a16:creationId xmlns:a16="http://schemas.microsoft.com/office/drawing/2014/main" id="{3545BBB0-F5A1-4124-8C5A-A942C707EE66}"/>
              </a:ext>
            </a:extLst>
          </p:cNvPr>
          <p:cNvSpPr txBox="1"/>
          <p:nvPr/>
        </p:nvSpPr>
        <p:spPr>
          <a:xfrm>
            <a:off x="34914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Booster design</a:t>
            </a:r>
            <a:endParaRPr lang="zh-CN" altLang="en-US" b="1" dirty="0">
              <a:solidFill>
                <a:srgbClr val="C00000"/>
              </a:solidFill>
            </a:endParaRPr>
          </a:p>
        </p:txBody>
      </p:sp>
      <p:sp>
        <p:nvSpPr>
          <p:cNvPr id="20" name="内容占位符 1"/>
          <p:cNvSpPr>
            <a:spLocks noGrp="1"/>
          </p:cNvSpPr>
          <p:nvPr>
            <p:ph idx="1"/>
          </p:nvPr>
        </p:nvSpPr>
        <p:spPr>
          <a:xfrm>
            <a:off x="5059167" y="5373216"/>
            <a:ext cx="7085505" cy="1276878"/>
          </a:xfrm>
          <a:solidFill>
            <a:schemeClr val="accent6">
              <a:lumMod val="40000"/>
              <a:lumOff val="60000"/>
            </a:schemeClr>
          </a:solidFill>
          <a:ln>
            <a:solidFill>
              <a:srgbClr val="002060"/>
            </a:solidFill>
          </a:ln>
        </p:spPr>
        <p:txBody>
          <a:bodyPr>
            <a:noAutofit/>
          </a:bodyPr>
          <a:lstStyle/>
          <a:p>
            <a:r>
              <a:rPr lang="en-US" altLang="zh-CN" sz="1800" dirty="0" smtClean="0"/>
              <a:t>30 GeV injection energy, Maximum extraction energy @ 180GeV</a:t>
            </a:r>
          </a:p>
          <a:p>
            <a:r>
              <a:rPr lang="en-US" altLang="zh-CN" sz="1800" dirty="0" smtClean="0"/>
              <a:t>Lattice design with TME structure, lower emittance than CDR</a:t>
            </a:r>
          </a:p>
          <a:p>
            <a:r>
              <a:rPr lang="en-US" altLang="zh-CN" sz="1800" dirty="0" smtClean="0"/>
              <a:t>Sufficient Dynamic Aperture for all energies with errors</a:t>
            </a:r>
          </a:p>
        </p:txBody>
      </p:sp>
      <p:grpSp>
        <p:nvGrpSpPr>
          <p:cNvPr id="2" name="Group 1"/>
          <p:cNvGrpSpPr/>
          <p:nvPr/>
        </p:nvGrpSpPr>
        <p:grpSpPr>
          <a:xfrm>
            <a:off x="119336" y="307702"/>
            <a:ext cx="4196569" cy="3049290"/>
            <a:chOff x="479376" y="935139"/>
            <a:chExt cx="4031839" cy="2942704"/>
          </a:xfrm>
        </p:grpSpPr>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983895"/>
              <a:ext cx="3712540" cy="289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文本框 4"/>
            <p:cNvSpPr txBox="1"/>
            <p:nvPr/>
          </p:nvSpPr>
          <p:spPr>
            <a:xfrm>
              <a:off x="790275" y="1143612"/>
              <a:ext cx="746139" cy="3267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rgbClr val="FF0000"/>
                  </a:solidFill>
                </a:rPr>
                <a:t>30GeV</a:t>
              </a:r>
            </a:p>
          </p:txBody>
        </p:sp>
        <p:sp>
          <p:nvSpPr>
            <p:cNvPr id="38" name="文本框 9"/>
            <p:cNvSpPr txBox="1"/>
            <p:nvPr/>
          </p:nvSpPr>
          <p:spPr>
            <a:xfrm>
              <a:off x="3275968" y="935139"/>
              <a:ext cx="1235247" cy="3267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rgbClr val="FF0000"/>
                  </a:solidFill>
                </a:rPr>
                <a:t>30</a:t>
              </a:r>
              <a:r>
                <a:rPr lang="en-US" sz="1600" dirty="0">
                  <a:solidFill>
                    <a:srgbClr val="FF0000"/>
                  </a:solidFill>
                  <a:sym typeface="Symbol" panose="05050102010706020507" pitchFamily="18" charset="2"/>
                </a:rPr>
                <a:t></a:t>
              </a:r>
              <a:r>
                <a:rPr lang="en-US" sz="1600" dirty="0">
                  <a:solidFill>
                    <a:srgbClr val="FF0000"/>
                  </a:solidFill>
                </a:rPr>
                <a:t>180GeV</a:t>
              </a:r>
            </a:p>
          </p:txBody>
        </p:sp>
      </p:grpSp>
      <p:sp>
        <p:nvSpPr>
          <p:cNvPr id="39" name="文本框 4"/>
          <p:cNvSpPr txBox="1"/>
          <p:nvPr/>
        </p:nvSpPr>
        <p:spPr>
          <a:xfrm>
            <a:off x="5086047" y="1083657"/>
            <a:ext cx="4080970" cy="977191"/>
          </a:xfrm>
          <a:prstGeom prst="rect">
            <a:avLst/>
          </a:prstGeom>
          <a:noFill/>
        </p:spPr>
        <p:txBody>
          <a:bodyPr wrap="square" rtlCol="0">
            <a:spAutoFit/>
          </a:bodyPr>
          <a:lstStyle/>
          <a:p>
            <a:pPr marL="285750" indent="-285750">
              <a:lnSpc>
                <a:spcPts val="23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TME like structure (cell length=78m)</a:t>
            </a:r>
            <a:endParaRPr lang="en-US" dirty="0">
              <a:latin typeface="Times New Roman" panose="02020603050405020304" pitchFamily="18" charset="0"/>
              <a:cs typeface="Times New Roman" panose="02020603050405020304" pitchFamily="18" charset="0"/>
            </a:endParaRPr>
          </a:p>
          <a:p>
            <a:pPr marL="285750" lvl="0" indent="-285750">
              <a:lnSpc>
                <a:spcPts val="2300"/>
              </a:lnSpc>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Interleave </a:t>
            </a:r>
            <a:r>
              <a:rPr lang="en-US" dirty="0" err="1">
                <a:solidFill>
                  <a:prstClr val="black"/>
                </a:solidFill>
                <a:latin typeface="Times New Roman" panose="02020603050405020304" pitchFamily="18" charset="0"/>
                <a:cs typeface="Times New Roman" panose="02020603050405020304" pitchFamily="18" charset="0"/>
              </a:rPr>
              <a:t>sextupole</a:t>
            </a:r>
            <a:r>
              <a:rPr lang="en-US" dirty="0">
                <a:solidFill>
                  <a:prstClr val="black"/>
                </a:solidFill>
                <a:latin typeface="Times New Roman" panose="02020603050405020304" pitchFamily="18" charset="0"/>
                <a:cs typeface="Times New Roman" panose="02020603050405020304" pitchFamily="18" charset="0"/>
              </a:rPr>
              <a:t> scheme</a:t>
            </a:r>
          </a:p>
          <a:p>
            <a:pPr marL="285750" lvl="0" indent="-285750">
              <a:lnSpc>
                <a:spcPts val="2300"/>
              </a:lnSpc>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Emittance@120GeV=</a:t>
            </a:r>
            <a:r>
              <a:rPr lang="en-US" dirty="0">
                <a:solidFill>
                  <a:srgbClr val="FF0000"/>
                </a:solidFill>
                <a:latin typeface="Times New Roman" panose="02020603050405020304" pitchFamily="18" charset="0"/>
                <a:cs typeface="Times New Roman" panose="02020603050405020304" pitchFamily="18" charset="0"/>
              </a:rPr>
              <a:t>1.26nm</a:t>
            </a:r>
          </a:p>
        </p:txBody>
      </p:sp>
      <p:sp>
        <p:nvSpPr>
          <p:cNvPr id="46" name="文本框 14"/>
          <p:cNvSpPr txBox="1"/>
          <p:nvPr/>
        </p:nvSpPr>
        <p:spPr>
          <a:xfrm>
            <a:off x="6742616" y="3415299"/>
            <a:ext cx="93419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Arc cell</a:t>
            </a:r>
          </a:p>
        </p:txBody>
      </p:sp>
      <p:pic>
        <p:nvPicPr>
          <p:cNvPr id="48" name="图片 11"/>
          <p:cNvPicPr>
            <a:picLocks noChangeAspect="1"/>
          </p:cNvPicPr>
          <p:nvPr/>
        </p:nvPicPr>
        <p:blipFill rotWithShape="1">
          <a:blip r:embed="rId5"/>
          <a:srcRect l="15918" t="16790" r="16648" b="19615"/>
          <a:stretch/>
        </p:blipFill>
        <p:spPr>
          <a:xfrm>
            <a:off x="9004433" y="3221691"/>
            <a:ext cx="3047767" cy="2029832"/>
          </a:xfrm>
          <a:prstGeom prst="rect">
            <a:avLst/>
          </a:prstGeom>
        </p:spPr>
      </p:pic>
      <p:pic>
        <p:nvPicPr>
          <p:cNvPr id="47" name="图片 10"/>
          <p:cNvPicPr>
            <a:picLocks noChangeAspect="1"/>
          </p:cNvPicPr>
          <p:nvPr/>
        </p:nvPicPr>
        <p:blipFill rotWithShape="1">
          <a:blip r:embed="rId6"/>
          <a:srcRect l="16639" t="4417" r="15328" b="19412"/>
          <a:stretch/>
        </p:blipFill>
        <p:spPr>
          <a:xfrm>
            <a:off x="9175021" y="987210"/>
            <a:ext cx="2873823" cy="2272206"/>
          </a:xfrm>
          <a:prstGeom prst="rect">
            <a:avLst/>
          </a:prstGeom>
        </p:spPr>
      </p:pic>
      <p:pic>
        <p:nvPicPr>
          <p:cNvPr id="50" name="图片 4"/>
          <p:cNvPicPr>
            <a:picLocks noChangeAspect="1"/>
          </p:cNvPicPr>
          <p:nvPr/>
        </p:nvPicPr>
        <p:blipFill>
          <a:blip r:embed="rId7"/>
          <a:stretch>
            <a:fillRect/>
          </a:stretch>
        </p:blipFill>
        <p:spPr>
          <a:xfrm>
            <a:off x="60249" y="3436430"/>
            <a:ext cx="2481684" cy="1733902"/>
          </a:xfrm>
          <a:prstGeom prst="rect">
            <a:avLst/>
          </a:prstGeom>
        </p:spPr>
      </p:pic>
      <p:sp>
        <p:nvSpPr>
          <p:cNvPr id="51" name="文本框 2"/>
          <p:cNvSpPr txBox="1"/>
          <p:nvPr/>
        </p:nvSpPr>
        <p:spPr>
          <a:xfrm>
            <a:off x="297921" y="3328635"/>
            <a:ext cx="1525948"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DA@30GeV</a:t>
            </a:r>
            <a:endParaRPr lang="en-US" sz="1600" dirty="0">
              <a:latin typeface="Times New Roman" panose="02020603050405020304" pitchFamily="18" charset="0"/>
              <a:cs typeface="Times New Roman" panose="02020603050405020304" pitchFamily="18" charset="0"/>
            </a:endParaRPr>
          </a:p>
        </p:txBody>
      </p:sp>
      <p:pic>
        <p:nvPicPr>
          <p:cNvPr id="52" name="图片 11"/>
          <p:cNvPicPr>
            <a:picLocks noChangeAspect="1"/>
          </p:cNvPicPr>
          <p:nvPr/>
        </p:nvPicPr>
        <p:blipFill>
          <a:blip r:embed="rId8"/>
          <a:stretch>
            <a:fillRect/>
          </a:stretch>
        </p:blipFill>
        <p:spPr>
          <a:xfrm>
            <a:off x="2513809" y="3427208"/>
            <a:ext cx="2442703" cy="1750116"/>
          </a:xfrm>
          <a:prstGeom prst="rect">
            <a:avLst/>
          </a:prstGeom>
        </p:spPr>
      </p:pic>
      <p:sp>
        <p:nvSpPr>
          <p:cNvPr id="53" name="文本框 2"/>
          <p:cNvSpPr txBox="1"/>
          <p:nvPr/>
        </p:nvSpPr>
        <p:spPr>
          <a:xfrm>
            <a:off x="2513809" y="3356992"/>
            <a:ext cx="152594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DA@45GeV</a:t>
            </a:r>
            <a:endParaRPr lang="en-US" sz="1600" dirty="0">
              <a:latin typeface="Times New Roman" panose="02020603050405020304" pitchFamily="18" charset="0"/>
              <a:cs typeface="Times New Roman" panose="02020603050405020304" pitchFamily="18" charset="0"/>
            </a:endParaRPr>
          </a:p>
        </p:txBody>
      </p:sp>
      <p:pic>
        <p:nvPicPr>
          <p:cNvPr id="54" name="图片 6"/>
          <p:cNvPicPr>
            <a:picLocks noChangeAspect="1"/>
          </p:cNvPicPr>
          <p:nvPr/>
        </p:nvPicPr>
        <p:blipFill>
          <a:blip r:embed="rId9"/>
          <a:stretch>
            <a:fillRect/>
          </a:stretch>
        </p:blipFill>
        <p:spPr>
          <a:xfrm>
            <a:off x="60250" y="5177324"/>
            <a:ext cx="2414688" cy="1492036"/>
          </a:xfrm>
          <a:prstGeom prst="rect">
            <a:avLst/>
          </a:prstGeom>
        </p:spPr>
      </p:pic>
      <p:sp>
        <p:nvSpPr>
          <p:cNvPr id="55" name="文本框 2"/>
          <p:cNvSpPr txBox="1"/>
          <p:nvPr/>
        </p:nvSpPr>
        <p:spPr>
          <a:xfrm>
            <a:off x="99230" y="5095047"/>
            <a:ext cx="152594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DA@80GeV</a:t>
            </a:r>
            <a:endParaRPr lang="en-US" sz="1600" dirty="0">
              <a:latin typeface="Times New Roman" panose="02020603050405020304" pitchFamily="18" charset="0"/>
              <a:cs typeface="Times New Roman" panose="02020603050405020304" pitchFamily="18" charset="0"/>
            </a:endParaRPr>
          </a:p>
        </p:txBody>
      </p:sp>
      <p:pic>
        <p:nvPicPr>
          <p:cNvPr id="56" name="图片 7"/>
          <p:cNvPicPr>
            <a:picLocks noChangeAspect="1"/>
          </p:cNvPicPr>
          <p:nvPr/>
        </p:nvPicPr>
        <p:blipFill>
          <a:blip r:embed="rId10"/>
          <a:stretch>
            <a:fillRect/>
          </a:stretch>
        </p:blipFill>
        <p:spPr>
          <a:xfrm>
            <a:off x="2541933" y="5191688"/>
            <a:ext cx="2473947" cy="1477671"/>
          </a:xfrm>
          <a:prstGeom prst="rect">
            <a:avLst/>
          </a:prstGeom>
        </p:spPr>
      </p:pic>
      <p:sp>
        <p:nvSpPr>
          <p:cNvPr id="57" name="文本框 2"/>
          <p:cNvSpPr txBox="1"/>
          <p:nvPr/>
        </p:nvSpPr>
        <p:spPr>
          <a:xfrm>
            <a:off x="2468899" y="5105599"/>
            <a:ext cx="152594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DA@120GeV</a:t>
            </a:r>
            <a:endParaRPr lang="en-US" sz="1600" dirty="0">
              <a:latin typeface="Times New Roman" panose="02020603050405020304" pitchFamily="18" charset="0"/>
              <a:cs typeface="Times New Roman" panose="02020603050405020304" pitchFamily="18" charset="0"/>
            </a:endParaRPr>
          </a:p>
        </p:txBody>
      </p:sp>
      <p:sp>
        <p:nvSpPr>
          <p:cNvPr id="58" name="文本框 25"/>
          <p:cNvSpPr txBox="1"/>
          <p:nvPr/>
        </p:nvSpPr>
        <p:spPr>
          <a:xfrm>
            <a:off x="10401982" y="2091979"/>
            <a:ext cx="1157801"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Dispersion sup.</a:t>
            </a:r>
          </a:p>
        </p:txBody>
      </p:sp>
      <p:sp>
        <p:nvSpPr>
          <p:cNvPr id="59" name="文本框 12"/>
          <p:cNvSpPr txBox="1"/>
          <p:nvPr/>
        </p:nvSpPr>
        <p:spPr>
          <a:xfrm>
            <a:off x="10669006" y="3284388"/>
            <a:ext cx="105572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Half ring</a:t>
            </a:r>
          </a:p>
        </p:txBody>
      </p:sp>
      <p:sp>
        <p:nvSpPr>
          <p:cNvPr id="60" name="TextBox 59"/>
          <p:cNvSpPr txBox="1"/>
          <p:nvPr/>
        </p:nvSpPr>
        <p:spPr>
          <a:xfrm>
            <a:off x="10056440" y="403576"/>
            <a:ext cx="1800200" cy="646331"/>
          </a:xfrm>
          <a:prstGeom prst="rect">
            <a:avLst/>
          </a:prstGeom>
          <a:solidFill>
            <a:schemeClr val="accent6">
              <a:lumMod val="20000"/>
              <a:lumOff val="80000"/>
            </a:schemeClr>
          </a:solidFill>
        </p:spPr>
        <p:txBody>
          <a:bodyPr wrap="square" rtlCol="0">
            <a:spAutoFit/>
          </a:bodyPr>
          <a:lstStyle/>
          <a:p>
            <a:r>
              <a:rPr lang="en-US" altLang="zh-CN" dirty="0" smtClean="0"/>
              <a:t>Dou</a:t>
            </a:r>
            <a:r>
              <a:rPr lang="zh-CN" altLang="en-US" dirty="0" smtClean="0"/>
              <a:t> </a:t>
            </a:r>
            <a:r>
              <a:rPr lang="en-US" altLang="zh-CN" dirty="0" smtClean="0"/>
              <a:t>Wang</a:t>
            </a:r>
          </a:p>
          <a:p>
            <a:r>
              <a:rPr lang="en-US" altLang="zh-CN" dirty="0" smtClean="0"/>
              <a:t>Session A1-1: #1</a:t>
            </a:r>
            <a:endParaRPr lang="zh-CN" altLang="en-US" dirty="0"/>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13</a:t>
            </a:fld>
            <a:endParaRPr lang="zh-CN" altLang="en-US"/>
          </a:p>
        </p:txBody>
      </p:sp>
    </p:spTree>
    <p:extLst>
      <p:ext uri="{BB962C8B-B14F-4D97-AF65-F5344CB8AC3E}">
        <p14:creationId xmlns:p14="http://schemas.microsoft.com/office/powerpoint/2010/main" val="293936424"/>
      </p:ext>
    </p:extLst>
  </p:cSld>
  <p:clrMapOvr>
    <a:masterClrMapping/>
  </p:clrMapOvr>
  <mc:AlternateContent xmlns:mc="http://schemas.openxmlformats.org/markup-compatibility/2006" xmlns:p14="http://schemas.microsoft.com/office/powerpoint/2010/main">
    <mc:Choice Requires="p14">
      <p:transition spd="slow" p14:dur="2000" advTm="67657"/>
    </mc:Choice>
    <mc:Fallback xmlns="">
      <p:transition spd="slow" advTm="6765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ltLang="zh-CN" dirty="0" smtClean="0"/>
              <a:t>. </a:t>
            </a:r>
            <a:r>
              <a:rPr lang="en-US" altLang="zh-CN" dirty="0" smtClean="0"/>
              <a:t>2023, </a:t>
            </a:r>
            <a:r>
              <a:rPr lang="en-US" altLang="zh-CN" dirty="0" err="1" smtClean="0"/>
              <a:t>Hongkong</a:t>
            </a:r>
            <a:r>
              <a:rPr lang="en-US" altLang="zh-CN" dirty="0" smtClean="0"/>
              <a:t>, CEPC Accelerator TDR International Review</a:t>
            </a:r>
            <a:endParaRPr lang="zh-CN" altLang="en-US" dirty="0"/>
          </a:p>
        </p:txBody>
      </p:sp>
      <p:sp>
        <p:nvSpPr>
          <p:cNvPr id="24" name="文本框 23">
            <a:extLst>
              <a:ext uri="{FF2B5EF4-FFF2-40B4-BE49-F238E27FC236}">
                <a16:creationId xmlns:a16="http://schemas.microsoft.com/office/drawing/2014/main" id="{3545BBB0-F5A1-4124-8C5A-A942C707EE66}"/>
              </a:ext>
            </a:extLst>
          </p:cNvPr>
          <p:cNvSpPr txBox="1"/>
          <p:nvPr/>
        </p:nvSpPr>
        <p:spPr>
          <a:xfrm>
            <a:off x="34914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Study of beam-beam effects</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20" name="内容占位符 1"/>
          <p:cNvSpPr>
            <a:spLocks noGrp="1"/>
          </p:cNvSpPr>
          <p:nvPr>
            <p:ph idx="1"/>
          </p:nvPr>
        </p:nvSpPr>
        <p:spPr>
          <a:xfrm>
            <a:off x="4069835" y="5589240"/>
            <a:ext cx="7282749" cy="1079164"/>
          </a:xfrm>
          <a:solidFill>
            <a:schemeClr val="accent4">
              <a:lumMod val="40000"/>
              <a:lumOff val="60000"/>
            </a:schemeClr>
          </a:solidFill>
          <a:ln>
            <a:solidFill>
              <a:srgbClr val="002060"/>
            </a:solidFill>
          </a:ln>
        </p:spPr>
        <p:txBody>
          <a:bodyPr>
            <a:noAutofit/>
          </a:bodyPr>
          <a:lstStyle/>
          <a:p>
            <a:r>
              <a:rPr lang="en-US" altLang="zh-CN" sz="1600" dirty="0"/>
              <a:t>Luminosity &amp; Lifetime is evaluated by strong-strong simulation</a:t>
            </a:r>
          </a:p>
          <a:p>
            <a:r>
              <a:rPr lang="en-US" altLang="zh-CN" sz="1600" dirty="0"/>
              <a:t>X-Z </a:t>
            </a:r>
            <a:r>
              <a:rPr lang="en-US" altLang="zh-CN" sz="1600" dirty="0" smtClean="0"/>
              <a:t>instability </a:t>
            </a:r>
            <a:r>
              <a:rPr lang="en-US" altLang="zh-CN" sz="1600" dirty="0"/>
              <a:t>is well suppressed even considering </a:t>
            </a:r>
            <a:r>
              <a:rPr lang="en-US" altLang="zh-CN" sz="1600" dirty="0" smtClean="0"/>
              <a:t>Potential Well Distortion</a:t>
            </a:r>
          </a:p>
          <a:p>
            <a:r>
              <a:rPr lang="en-US" altLang="zh-CN" sz="1600" dirty="0"/>
              <a:t>Lifetime optimization with both beam-beam\lattice nonlinearity </a:t>
            </a:r>
            <a:r>
              <a:rPr lang="en-US" altLang="zh-CN" sz="1600" dirty="0" smtClean="0"/>
              <a:t>is done</a:t>
            </a:r>
            <a:endParaRPr lang="en-US" altLang="zh-CN" sz="1600" dirty="0"/>
          </a:p>
        </p:txBody>
      </p:sp>
      <p:sp>
        <p:nvSpPr>
          <p:cNvPr id="10" name="内容占位符 2"/>
          <p:cNvSpPr txBox="1">
            <a:spLocks/>
          </p:cNvSpPr>
          <p:nvPr/>
        </p:nvSpPr>
        <p:spPr>
          <a:xfrm>
            <a:off x="144409" y="980728"/>
            <a:ext cx="3791351" cy="417768"/>
          </a:xfrm>
          <a:prstGeom prst="rect">
            <a:avLst/>
          </a:prstGeom>
          <a:solidFill>
            <a:schemeClr val="accent5">
              <a:lumMod val="40000"/>
              <a:lumOff val="60000"/>
            </a:schemeClr>
          </a:solidFill>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smtClean="0">
                <a:latin typeface="Times New Roman" panose="02020603050405020304" pitchFamily="18" charset="0"/>
                <a:cs typeface="Times New Roman" panose="02020603050405020304" pitchFamily="18" charset="0"/>
              </a:rPr>
              <a:t>Luminosity simulations w/ZL</a:t>
            </a:r>
            <a:endParaRPr lang="en-US" altLang="zh-CN" sz="2000" dirty="0">
              <a:latin typeface="Times New Roman" panose="02020603050405020304" pitchFamily="18" charset="0"/>
              <a:cs typeface="Times New Roman" panose="02020603050405020304" pitchFamily="18" charset="0"/>
            </a:endParaRPr>
          </a:p>
        </p:txBody>
      </p:sp>
      <p:sp>
        <p:nvSpPr>
          <p:cNvPr id="25" name="内容占位符 2"/>
          <p:cNvSpPr txBox="1">
            <a:spLocks/>
          </p:cNvSpPr>
          <p:nvPr/>
        </p:nvSpPr>
        <p:spPr>
          <a:xfrm>
            <a:off x="6313500" y="1005071"/>
            <a:ext cx="3417519" cy="417768"/>
          </a:xfrm>
          <a:prstGeom prst="rect">
            <a:avLst/>
          </a:prstGeom>
          <a:solidFill>
            <a:schemeClr val="accent5">
              <a:lumMod val="40000"/>
              <a:lumOff val="60000"/>
            </a:schemeClr>
          </a:solidFill>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smtClean="0">
                <a:latin typeface="Times New Roman" panose="02020603050405020304" pitchFamily="18" charset="0"/>
                <a:cs typeface="Times New Roman" panose="02020603050405020304" pitchFamily="18" charset="0"/>
              </a:rPr>
              <a:t>Transverse size simulations</a:t>
            </a:r>
            <a:endParaRPr lang="en-US" altLang="zh-CN" sz="2000" dirty="0">
              <a:latin typeface="Times New Roman" panose="02020603050405020304" pitchFamily="18" charset="0"/>
              <a:cs typeface="Times New Roman" panose="02020603050405020304" pitchFamily="18" charset="0"/>
            </a:endParaRPr>
          </a:p>
        </p:txBody>
      </p:sp>
      <p:pic>
        <p:nvPicPr>
          <p:cNvPr id="15" name="内容占位符 6"/>
          <p:cNvPicPr>
            <a:picLocks noChangeAspect="1"/>
          </p:cNvPicPr>
          <p:nvPr>
            <p:custDataLst>
              <p:tags r:id="rId1"/>
            </p:custDataLst>
          </p:nvPr>
        </p:nvPicPr>
        <p:blipFill rotWithShape="1">
          <a:blip r:embed="rId5"/>
          <a:srcRect b="10800"/>
          <a:stretch/>
        </p:blipFill>
        <p:spPr>
          <a:xfrm>
            <a:off x="3141274" y="1461509"/>
            <a:ext cx="3285690" cy="1870057"/>
          </a:xfrm>
          <a:prstGeom prst="rect">
            <a:avLst/>
          </a:prstGeom>
        </p:spPr>
      </p:pic>
      <p:pic>
        <p:nvPicPr>
          <p:cNvPr id="16" name="内容占位符 7"/>
          <p:cNvPicPr>
            <a:picLocks noGrp="1" noChangeAspect="1"/>
          </p:cNvPicPr>
          <p:nvPr>
            <p:custDataLst>
              <p:tags r:id="rId2"/>
            </p:custDataLst>
          </p:nvPr>
        </p:nvPicPr>
        <p:blipFill rotWithShape="1">
          <a:blip r:embed="rId6"/>
          <a:srcRect b="10153"/>
          <a:stretch/>
        </p:blipFill>
        <p:spPr>
          <a:xfrm>
            <a:off x="58172" y="3387180"/>
            <a:ext cx="3456096" cy="1993131"/>
          </a:xfrm>
          <a:prstGeom prst="rect">
            <a:avLst/>
          </a:prstGeom>
        </p:spPr>
      </p:pic>
      <p:pic>
        <p:nvPicPr>
          <p:cNvPr id="17" name="内容占位符 7"/>
          <p:cNvPicPr>
            <a:picLocks noGrp="1" noChangeAspect="1"/>
          </p:cNvPicPr>
          <p:nvPr/>
        </p:nvPicPr>
        <p:blipFill rotWithShape="1">
          <a:blip r:embed="rId7"/>
          <a:srcRect l="9368"/>
          <a:stretch/>
        </p:blipFill>
        <p:spPr>
          <a:xfrm>
            <a:off x="3407411" y="3386889"/>
            <a:ext cx="3045268" cy="2141829"/>
          </a:xfrm>
          <a:prstGeom prst="rect">
            <a:avLst/>
          </a:prstGeom>
        </p:spPr>
      </p:pic>
      <p:pic>
        <p:nvPicPr>
          <p:cNvPr id="18" name="图片 15">
            <a:extLst>
              <a:ext uri="{FF2B5EF4-FFF2-40B4-BE49-F238E27FC236}">
                <a16:creationId xmlns:a16="http://schemas.microsoft.com/office/drawing/2014/main" id="{04863026-3620-45F4-B57B-60B3FCB529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857"/>
          <a:stretch/>
        </p:blipFill>
        <p:spPr>
          <a:xfrm>
            <a:off x="23035" y="1441908"/>
            <a:ext cx="3447076" cy="1889949"/>
          </a:xfrm>
          <a:prstGeom prst="rect">
            <a:avLst/>
          </a:prstGeom>
        </p:spPr>
      </p:pic>
      <p:sp>
        <p:nvSpPr>
          <p:cNvPr id="19" name="文本框 16">
            <a:extLst>
              <a:ext uri="{FF2B5EF4-FFF2-40B4-BE49-F238E27FC236}">
                <a16:creationId xmlns:a16="http://schemas.microsoft.com/office/drawing/2014/main" id="{83DA513B-676E-45DB-81B2-79EBD46FDAEF}"/>
              </a:ext>
            </a:extLst>
          </p:cNvPr>
          <p:cNvSpPr txBox="1"/>
          <p:nvPr/>
        </p:nvSpPr>
        <p:spPr>
          <a:xfrm>
            <a:off x="2687919" y="2719953"/>
            <a:ext cx="461665"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ttbar</a:t>
            </a:r>
            <a:endParaRPr lang="zh-CN" altLang="en-US" dirty="0">
              <a:solidFill>
                <a:srgbClr val="C00000"/>
              </a:solidFill>
            </a:endParaRPr>
          </a:p>
        </p:txBody>
      </p:sp>
      <p:sp>
        <p:nvSpPr>
          <p:cNvPr id="21" name="文本框 17">
            <a:extLst>
              <a:ext uri="{FF2B5EF4-FFF2-40B4-BE49-F238E27FC236}">
                <a16:creationId xmlns:a16="http://schemas.microsoft.com/office/drawing/2014/main" id="{6D198725-D5B7-41DE-93F2-B9D2F2445E21}"/>
              </a:ext>
            </a:extLst>
          </p:cNvPr>
          <p:cNvSpPr txBox="1"/>
          <p:nvPr/>
        </p:nvSpPr>
        <p:spPr>
          <a:xfrm>
            <a:off x="5629437" y="2782212"/>
            <a:ext cx="507062"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Higgs</a:t>
            </a:r>
            <a:endParaRPr lang="zh-CN" altLang="en-US" dirty="0">
              <a:solidFill>
                <a:srgbClr val="C00000"/>
              </a:solidFill>
            </a:endParaRPr>
          </a:p>
        </p:txBody>
      </p:sp>
      <p:sp>
        <p:nvSpPr>
          <p:cNvPr id="22" name="文本框 18">
            <a:extLst>
              <a:ext uri="{FF2B5EF4-FFF2-40B4-BE49-F238E27FC236}">
                <a16:creationId xmlns:a16="http://schemas.microsoft.com/office/drawing/2014/main" id="{6E45A477-B69B-4B58-B775-D5CD26724E80}"/>
              </a:ext>
            </a:extLst>
          </p:cNvPr>
          <p:cNvSpPr txBox="1"/>
          <p:nvPr/>
        </p:nvSpPr>
        <p:spPr>
          <a:xfrm>
            <a:off x="2835164" y="4795312"/>
            <a:ext cx="205184"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W</a:t>
            </a:r>
            <a:endParaRPr lang="zh-CN" altLang="en-US" dirty="0">
              <a:solidFill>
                <a:srgbClr val="C00000"/>
              </a:solidFill>
            </a:endParaRPr>
          </a:p>
        </p:txBody>
      </p:sp>
      <p:sp>
        <p:nvSpPr>
          <p:cNvPr id="23" name="文本框 19">
            <a:extLst>
              <a:ext uri="{FF2B5EF4-FFF2-40B4-BE49-F238E27FC236}">
                <a16:creationId xmlns:a16="http://schemas.microsoft.com/office/drawing/2014/main" id="{5ED207F6-982C-47B8-93F6-C548E64BF712}"/>
              </a:ext>
            </a:extLst>
          </p:cNvPr>
          <p:cNvSpPr txBox="1"/>
          <p:nvPr/>
        </p:nvSpPr>
        <p:spPr>
          <a:xfrm>
            <a:off x="6026816" y="4736177"/>
            <a:ext cx="213200" cy="276999"/>
          </a:xfrm>
          <a:prstGeom prst="rect">
            <a:avLst/>
          </a:prstGeom>
          <a:solidFill>
            <a:schemeClr val="accent5">
              <a:lumMod val="40000"/>
              <a:lumOff val="60000"/>
            </a:schemeClr>
          </a:solidFill>
        </p:spPr>
        <p:txBody>
          <a:bodyPr wrap="none" lIns="0" tIns="0" rIns="0" bIns="0" rtlCol="0">
            <a:spAutoFit/>
          </a:bodyPr>
          <a:lstStyle/>
          <a:p>
            <a:r>
              <a:rPr lang="en-US" altLang="zh-CN" dirty="0" smtClean="0">
                <a:solidFill>
                  <a:srgbClr val="C00000"/>
                </a:solidFill>
              </a:rPr>
              <a:t> Z </a:t>
            </a:r>
            <a:endParaRPr lang="zh-CN" altLang="en-US" dirty="0">
              <a:solidFill>
                <a:srgbClr val="C00000"/>
              </a:solidFill>
            </a:endParaRPr>
          </a:p>
        </p:txBody>
      </p:sp>
      <p:sp>
        <p:nvSpPr>
          <p:cNvPr id="27" name="内容占位符 1"/>
          <p:cNvSpPr txBox="1">
            <a:spLocks/>
          </p:cNvSpPr>
          <p:nvPr/>
        </p:nvSpPr>
        <p:spPr>
          <a:xfrm>
            <a:off x="911424" y="5589240"/>
            <a:ext cx="2861613" cy="1079164"/>
          </a:xfrm>
          <a:prstGeom prst="rect">
            <a:avLst/>
          </a:prstGeom>
          <a:solidFill>
            <a:schemeClr val="accent6">
              <a:lumMod val="40000"/>
              <a:lumOff val="60000"/>
            </a:schemeClr>
          </a:solidFill>
          <a:ln>
            <a:solidFill>
              <a:srgbClr val="002060"/>
            </a:solid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Beam-beam simulation results are </a:t>
            </a:r>
            <a:r>
              <a:rPr lang="en-US" altLang="zh-CN" sz="1800" dirty="0" smtClean="0">
                <a:solidFill>
                  <a:srgbClr val="C00000"/>
                </a:solidFill>
              </a:rPr>
              <a:t>consistent</a:t>
            </a:r>
            <a:r>
              <a:rPr lang="en-US" altLang="zh-CN" sz="1800" dirty="0" smtClean="0"/>
              <a:t> with the main parameter table</a:t>
            </a:r>
            <a:endParaRPr lang="en-US" altLang="zh-CN" sz="1800" dirty="0"/>
          </a:p>
        </p:txBody>
      </p:sp>
      <p:pic>
        <p:nvPicPr>
          <p:cNvPr id="28" name="图片 3">
            <a:extLst>
              <a:ext uri="{FF2B5EF4-FFF2-40B4-BE49-F238E27FC236}">
                <a16:creationId xmlns:a16="http://schemas.microsoft.com/office/drawing/2014/main" id="{8874DA6F-118D-4497-8EF8-1E6605A9D4BD}"/>
              </a:ext>
            </a:extLst>
          </p:cNvPr>
          <p:cNvPicPr>
            <a:picLocks noChangeAspect="1"/>
          </p:cNvPicPr>
          <p:nvPr/>
        </p:nvPicPr>
        <p:blipFill rotWithShape="1">
          <a:blip r:embed="rId9"/>
          <a:srcRect l="9346"/>
          <a:stretch/>
        </p:blipFill>
        <p:spPr>
          <a:xfrm>
            <a:off x="9344153" y="1491172"/>
            <a:ext cx="2783632" cy="1974259"/>
          </a:xfrm>
          <a:prstGeom prst="rect">
            <a:avLst/>
          </a:prstGeom>
        </p:spPr>
      </p:pic>
      <p:pic>
        <p:nvPicPr>
          <p:cNvPr id="29" name="内容占位符 7">
            <a:extLst>
              <a:ext uri="{FF2B5EF4-FFF2-40B4-BE49-F238E27FC236}">
                <a16:creationId xmlns:a16="http://schemas.microsoft.com/office/drawing/2014/main" id="{AE7FE9C1-797A-4944-9886-51E265271642}"/>
              </a:ext>
            </a:extLst>
          </p:cNvPr>
          <p:cNvPicPr>
            <a:picLocks noChangeAspect="1"/>
          </p:cNvPicPr>
          <p:nvPr/>
        </p:nvPicPr>
        <p:blipFill>
          <a:blip r:embed="rId10"/>
          <a:stretch>
            <a:fillRect/>
          </a:stretch>
        </p:blipFill>
        <p:spPr>
          <a:xfrm>
            <a:off x="6425052" y="1483559"/>
            <a:ext cx="2966039" cy="1904100"/>
          </a:xfrm>
          <a:prstGeom prst="rect">
            <a:avLst/>
          </a:prstGeom>
        </p:spPr>
      </p:pic>
      <p:pic>
        <p:nvPicPr>
          <p:cNvPr id="30" name="图片 3">
            <a:extLst>
              <a:ext uri="{FF2B5EF4-FFF2-40B4-BE49-F238E27FC236}">
                <a16:creationId xmlns:a16="http://schemas.microsoft.com/office/drawing/2014/main" id="{39A71694-B0ED-48E1-84D8-1224A79BC100}"/>
              </a:ext>
            </a:extLst>
          </p:cNvPr>
          <p:cNvPicPr>
            <a:picLocks noChangeAspect="1"/>
          </p:cNvPicPr>
          <p:nvPr/>
        </p:nvPicPr>
        <p:blipFill>
          <a:blip r:embed="rId11"/>
          <a:stretch>
            <a:fillRect/>
          </a:stretch>
        </p:blipFill>
        <p:spPr>
          <a:xfrm>
            <a:off x="6418622" y="3407815"/>
            <a:ext cx="2931731" cy="1887447"/>
          </a:xfrm>
          <a:prstGeom prst="rect">
            <a:avLst/>
          </a:prstGeom>
        </p:spPr>
      </p:pic>
      <p:pic>
        <p:nvPicPr>
          <p:cNvPr id="31" name="图片 3">
            <a:extLst>
              <a:ext uri="{FF2B5EF4-FFF2-40B4-BE49-F238E27FC236}">
                <a16:creationId xmlns:a16="http://schemas.microsoft.com/office/drawing/2014/main" id="{A7EAA3CC-BE20-46BC-8993-3CFCA4B94719}"/>
              </a:ext>
            </a:extLst>
          </p:cNvPr>
          <p:cNvPicPr>
            <a:picLocks noChangeAspect="1"/>
          </p:cNvPicPr>
          <p:nvPr/>
        </p:nvPicPr>
        <p:blipFill rotWithShape="1">
          <a:blip r:embed="rId12"/>
          <a:srcRect l="8883"/>
          <a:stretch/>
        </p:blipFill>
        <p:spPr>
          <a:xfrm>
            <a:off x="9198589" y="3423718"/>
            <a:ext cx="2878163" cy="1924387"/>
          </a:xfrm>
          <a:prstGeom prst="rect">
            <a:avLst/>
          </a:prstGeom>
        </p:spPr>
      </p:pic>
      <p:sp>
        <p:nvSpPr>
          <p:cNvPr id="32" name="文本框 16">
            <a:extLst>
              <a:ext uri="{FF2B5EF4-FFF2-40B4-BE49-F238E27FC236}">
                <a16:creationId xmlns:a16="http://schemas.microsoft.com/office/drawing/2014/main" id="{83DA513B-676E-45DB-81B2-79EBD46FDAEF}"/>
              </a:ext>
            </a:extLst>
          </p:cNvPr>
          <p:cNvSpPr txBox="1"/>
          <p:nvPr/>
        </p:nvSpPr>
        <p:spPr>
          <a:xfrm>
            <a:off x="8730679" y="2647945"/>
            <a:ext cx="461665"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ttbar</a:t>
            </a:r>
            <a:endParaRPr lang="zh-CN" altLang="en-US" dirty="0">
              <a:solidFill>
                <a:srgbClr val="C00000"/>
              </a:solidFill>
            </a:endParaRPr>
          </a:p>
        </p:txBody>
      </p:sp>
      <p:sp>
        <p:nvSpPr>
          <p:cNvPr id="33" name="文本框 17">
            <a:extLst>
              <a:ext uri="{FF2B5EF4-FFF2-40B4-BE49-F238E27FC236}">
                <a16:creationId xmlns:a16="http://schemas.microsoft.com/office/drawing/2014/main" id="{6D198725-D5B7-41DE-93F2-B9D2F2445E21}"/>
              </a:ext>
            </a:extLst>
          </p:cNvPr>
          <p:cNvSpPr txBox="1"/>
          <p:nvPr/>
        </p:nvSpPr>
        <p:spPr>
          <a:xfrm>
            <a:off x="9710742" y="2677868"/>
            <a:ext cx="507062"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Higgs</a:t>
            </a:r>
            <a:endParaRPr lang="zh-CN" altLang="en-US" dirty="0">
              <a:solidFill>
                <a:srgbClr val="C00000"/>
              </a:solidFill>
            </a:endParaRPr>
          </a:p>
        </p:txBody>
      </p:sp>
      <p:sp>
        <p:nvSpPr>
          <p:cNvPr id="34" name="文本框 18">
            <a:extLst>
              <a:ext uri="{FF2B5EF4-FFF2-40B4-BE49-F238E27FC236}">
                <a16:creationId xmlns:a16="http://schemas.microsoft.com/office/drawing/2014/main" id="{6E45A477-B69B-4B58-B775-D5CD26724E80}"/>
              </a:ext>
            </a:extLst>
          </p:cNvPr>
          <p:cNvSpPr txBox="1"/>
          <p:nvPr/>
        </p:nvSpPr>
        <p:spPr>
          <a:xfrm>
            <a:off x="8922633" y="4592161"/>
            <a:ext cx="205184" cy="276999"/>
          </a:xfrm>
          <a:prstGeom prst="rect">
            <a:avLst/>
          </a:prstGeom>
          <a:solidFill>
            <a:schemeClr val="accent5">
              <a:lumMod val="40000"/>
              <a:lumOff val="60000"/>
            </a:schemeClr>
          </a:solidFill>
        </p:spPr>
        <p:txBody>
          <a:bodyPr wrap="none" lIns="0" tIns="0" rIns="0" bIns="0" rtlCol="0">
            <a:spAutoFit/>
          </a:bodyPr>
          <a:lstStyle/>
          <a:p>
            <a:r>
              <a:rPr lang="en-US" altLang="zh-CN" dirty="0">
                <a:solidFill>
                  <a:srgbClr val="C00000"/>
                </a:solidFill>
              </a:rPr>
              <a:t>W</a:t>
            </a:r>
            <a:endParaRPr lang="zh-CN" altLang="en-US" dirty="0">
              <a:solidFill>
                <a:srgbClr val="C00000"/>
              </a:solidFill>
            </a:endParaRPr>
          </a:p>
        </p:txBody>
      </p:sp>
      <p:sp>
        <p:nvSpPr>
          <p:cNvPr id="35" name="文本框 19">
            <a:extLst>
              <a:ext uri="{FF2B5EF4-FFF2-40B4-BE49-F238E27FC236}">
                <a16:creationId xmlns:a16="http://schemas.microsoft.com/office/drawing/2014/main" id="{5ED207F6-982C-47B8-93F6-C548E64BF712}"/>
              </a:ext>
            </a:extLst>
          </p:cNvPr>
          <p:cNvSpPr txBox="1"/>
          <p:nvPr/>
        </p:nvSpPr>
        <p:spPr>
          <a:xfrm>
            <a:off x="11653615" y="4581128"/>
            <a:ext cx="203025" cy="276999"/>
          </a:xfrm>
          <a:prstGeom prst="rect">
            <a:avLst/>
          </a:prstGeom>
          <a:solidFill>
            <a:schemeClr val="accent5">
              <a:lumMod val="40000"/>
              <a:lumOff val="60000"/>
            </a:schemeClr>
          </a:solidFill>
        </p:spPr>
        <p:txBody>
          <a:bodyPr wrap="square" lIns="0" tIns="0" rIns="0" bIns="0" rtlCol="0">
            <a:spAutoFit/>
          </a:bodyPr>
          <a:lstStyle/>
          <a:p>
            <a:r>
              <a:rPr lang="en-US" altLang="zh-CN" dirty="0" smtClean="0">
                <a:solidFill>
                  <a:srgbClr val="C00000"/>
                </a:solidFill>
              </a:rPr>
              <a:t> Z</a:t>
            </a:r>
            <a:endParaRPr lang="zh-CN" altLang="en-US" dirty="0">
              <a:solidFill>
                <a:srgbClr val="C00000"/>
              </a:solidFill>
            </a:endParaRPr>
          </a:p>
        </p:txBody>
      </p:sp>
      <p:sp>
        <p:nvSpPr>
          <p:cNvPr id="36" name="TextBox 35"/>
          <p:cNvSpPr txBox="1"/>
          <p:nvPr/>
        </p:nvSpPr>
        <p:spPr>
          <a:xfrm>
            <a:off x="10344472" y="392007"/>
            <a:ext cx="1738381" cy="646331"/>
          </a:xfrm>
          <a:prstGeom prst="rect">
            <a:avLst/>
          </a:prstGeom>
          <a:solidFill>
            <a:schemeClr val="accent6">
              <a:lumMod val="20000"/>
              <a:lumOff val="80000"/>
            </a:schemeClr>
          </a:solidFill>
        </p:spPr>
        <p:txBody>
          <a:bodyPr wrap="square" rtlCol="0">
            <a:spAutoFit/>
          </a:bodyPr>
          <a:lstStyle/>
          <a:p>
            <a:r>
              <a:rPr lang="en-US" altLang="zh-CN" dirty="0" err="1" smtClean="0"/>
              <a:t>Yuanzhang</a:t>
            </a:r>
            <a:endParaRPr lang="en-US" altLang="zh-CN" dirty="0" smtClean="0"/>
          </a:p>
          <a:p>
            <a:r>
              <a:rPr lang="en-US" altLang="zh-CN" dirty="0" smtClean="0"/>
              <a:t>Session A1-1: #2</a:t>
            </a:r>
            <a:endParaRPr lang="zh-CN" altLang="en-US" dirty="0"/>
          </a:p>
        </p:txBody>
      </p:sp>
    </p:spTree>
    <p:extLst>
      <p:ext uri="{BB962C8B-B14F-4D97-AF65-F5344CB8AC3E}">
        <p14:creationId xmlns:p14="http://schemas.microsoft.com/office/powerpoint/2010/main" val="4089144878"/>
      </p:ext>
    </p:extLst>
  </p:cSld>
  <p:clrMapOvr>
    <a:masterClrMapping/>
  </p:clrMapOvr>
  <mc:AlternateContent xmlns:mc="http://schemas.openxmlformats.org/markup-compatibility/2006" xmlns:p14="http://schemas.microsoft.com/office/powerpoint/2010/main">
    <mc:Choice Requires="p14">
      <p:transition spd="slow" p14:dur="2000" advTm="53764"/>
    </mc:Choice>
    <mc:Fallback xmlns="">
      <p:transition spd="slow" advTm="537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15</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MDI design</a:t>
            </a:r>
            <a:endParaRPr lang="zh-CN" altLang="en-US" b="1" dirty="0">
              <a:solidFill>
                <a:srgbClr val="C00000"/>
              </a:solidFill>
            </a:endParaRPr>
          </a:p>
        </p:txBody>
      </p:sp>
      <p:pic>
        <p:nvPicPr>
          <p:cNvPr id="10" name="图片 7">
            <a:extLst>
              <a:ext uri="{FF2B5EF4-FFF2-40B4-BE49-F238E27FC236}">
                <a16:creationId xmlns:a16="http://schemas.microsoft.com/office/drawing/2014/main" id="{43FA147B-64A1-47B3-B54E-6F3B7DFB6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4" t="8954" r="7794" b="29716"/>
          <a:stretch/>
        </p:blipFill>
        <p:spPr>
          <a:xfrm>
            <a:off x="119336" y="1052736"/>
            <a:ext cx="5688632" cy="2745193"/>
          </a:xfrm>
          <a:prstGeom prst="rect">
            <a:avLst/>
          </a:prstGeom>
        </p:spPr>
      </p:pic>
      <p:pic>
        <p:nvPicPr>
          <p:cNvPr id="13" name="Picture 12"/>
          <p:cNvPicPr>
            <a:picLocks noChangeAspect="1"/>
          </p:cNvPicPr>
          <p:nvPr/>
        </p:nvPicPr>
        <p:blipFill>
          <a:blip r:embed="rId4"/>
          <a:stretch>
            <a:fillRect/>
          </a:stretch>
        </p:blipFill>
        <p:spPr>
          <a:xfrm>
            <a:off x="6270570" y="1043847"/>
            <a:ext cx="5567804" cy="2880320"/>
          </a:xfrm>
          <a:prstGeom prst="rect">
            <a:avLst/>
          </a:prstGeom>
        </p:spPr>
      </p:pic>
      <p:sp>
        <p:nvSpPr>
          <p:cNvPr id="14" name="内容占位符 1"/>
          <p:cNvSpPr txBox="1">
            <a:spLocks/>
          </p:cNvSpPr>
          <p:nvPr/>
        </p:nvSpPr>
        <p:spPr>
          <a:xfrm>
            <a:off x="141121" y="1052736"/>
            <a:ext cx="1368152" cy="360039"/>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MDI Layout</a:t>
            </a:r>
            <a:endParaRPr lang="en-US" altLang="zh-CN" sz="1800" dirty="0"/>
          </a:p>
        </p:txBody>
      </p:sp>
      <p:sp>
        <p:nvSpPr>
          <p:cNvPr id="15" name="内容占位符 1"/>
          <p:cNvSpPr txBox="1">
            <a:spLocks/>
          </p:cNvSpPr>
          <p:nvPr/>
        </p:nvSpPr>
        <p:spPr>
          <a:xfrm>
            <a:off x="6002287" y="1095676"/>
            <a:ext cx="2145302" cy="360039"/>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General Parameters</a:t>
            </a:r>
            <a:endParaRPr lang="en-US" altLang="zh-CN" sz="1800" dirty="0"/>
          </a:p>
        </p:txBody>
      </p:sp>
      <p:pic>
        <p:nvPicPr>
          <p:cNvPr id="16" name="图片 8">
            <a:extLst>
              <a:ext uri="{FF2B5EF4-FFF2-40B4-BE49-F238E27FC236}">
                <a16:creationId xmlns:a16="http://schemas.microsoft.com/office/drawing/2014/main" id="{2A3E33F2-0B5A-50E7-EC4C-6FE4102319EA}"/>
              </a:ext>
            </a:extLst>
          </p:cNvPr>
          <p:cNvPicPr>
            <a:picLocks noChangeAspect="1"/>
          </p:cNvPicPr>
          <p:nvPr/>
        </p:nvPicPr>
        <p:blipFill rotWithShape="1">
          <a:blip r:embed="rId5"/>
          <a:srcRect l="51544"/>
          <a:stretch/>
        </p:blipFill>
        <p:spPr>
          <a:xfrm>
            <a:off x="114952" y="3785930"/>
            <a:ext cx="2254350" cy="2752983"/>
          </a:xfrm>
          <a:prstGeom prst="rect">
            <a:avLst/>
          </a:prstGeom>
        </p:spPr>
      </p:pic>
      <p:sp>
        <p:nvSpPr>
          <p:cNvPr id="17" name="内容占位符 1"/>
          <p:cNvSpPr txBox="1">
            <a:spLocks/>
          </p:cNvSpPr>
          <p:nvPr/>
        </p:nvSpPr>
        <p:spPr>
          <a:xfrm>
            <a:off x="659734" y="3745747"/>
            <a:ext cx="1512168" cy="356839"/>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SR Calculation</a:t>
            </a:r>
            <a:endParaRPr lang="en-US" altLang="zh-CN" sz="1800" dirty="0"/>
          </a:p>
        </p:txBody>
      </p:sp>
      <p:pic>
        <p:nvPicPr>
          <p:cNvPr id="18" name="图片 6" descr="图表, 直方图&#10;&#10;描述已自动生成">
            <a:extLst>
              <a:ext uri="{FF2B5EF4-FFF2-40B4-BE49-F238E27FC236}">
                <a16:creationId xmlns:a16="http://schemas.microsoft.com/office/drawing/2014/main" id="{70DFFDBD-A055-4C57-ACF7-6B14B2F210A8}"/>
              </a:ext>
            </a:extLst>
          </p:cNvPr>
          <p:cNvPicPr>
            <a:picLocks noChangeAspect="1"/>
          </p:cNvPicPr>
          <p:nvPr/>
        </p:nvPicPr>
        <p:blipFill>
          <a:blip r:embed="rId6"/>
          <a:stretch>
            <a:fillRect/>
          </a:stretch>
        </p:blipFill>
        <p:spPr>
          <a:xfrm>
            <a:off x="2461887" y="3820706"/>
            <a:ext cx="2416922" cy="1806350"/>
          </a:xfrm>
          <a:prstGeom prst="rect">
            <a:avLst/>
          </a:prstGeom>
        </p:spPr>
      </p:pic>
      <p:sp>
        <p:nvSpPr>
          <p:cNvPr id="20" name="内容占位符 1"/>
          <p:cNvSpPr txBox="1">
            <a:spLocks/>
          </p:cNvSpPr>
          <p:nvPr/>
        </p:nvSpPr>
        <p:spPr>
          <a:xfrm>
            <a:off x="2523318" y="3626522"/>
            <a:ext cx="2355491" cy="781138"/>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6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600" dirty="0" smtClean="0"/>
              <a:t>Radiation background</a:t>
            </a:r>
          </a:p>
          <a:p>
            <a:pPr marL="0" indent="0">
              <a:buNone/>
            </a:pPr>
            <a:r>
              <a:rPr lang="en-US" altLang="zh-CN" sz="1800" dirty="0" smtClean="0"/>
              <a:t>Radiative </a:t>
            </a:r>
            <a:r>
              <a:rPr lang="en-US" altLang="zh-CN" sz="1800" dirty="0" err="1" smtClean="0"/>
              <a:t>barbar</a:t>
            </a:r>
            <a:r>
              <a:rPr lang="en-US" altLang="zh-CN" sz="1800" dirty="0"/>
              <a:t>, </a:t>
            </a:r>
            <a:r>
              <a:rPr lang="en-US" altLang="zh-CN" sz="1800" dirty="0" smtClean="0"/>
              <a:t>Beam-Gas, beam thermal photon scattering</a:t>
            </a:r>
            <a:endParaRPr lang="en-US" altLang="zh-CN" sz="1800" dirty="0"/>
          </a:p>
        </p:txBody>
      </p:sp>
      <p:sp>
        <p:nvSpPr>
          <p:cNvPr id="22" name="内容占位符 1"/>
          <p:cNvSpPr txBox="1">
            <a:spLocks/>
          </p:cNvSpPr>
          <p:nvPr/>
        </p:nvSpPr>
        <p:spPr>
          <a:xfrm>
            <a:off x="5230225" y="3688474"/>
            <a:ext cx="2232183" cy="385226"/>
          </a:xfrm>
          <a:prstGeom prst="rect">
            <a:avLst/>
          </a:prstGeom>
          <a:solidFill>
            <a:schemeClr val="accent5">
              <a:lumMod val="40000"/>
              <a:lumOff val="60000"/>
            </a:schemeClr>
          </a:solidFill>
          <a:ln>
            <a:solidFill>
              <a:srgbClr val="002060"/>
            </a:solidFill>
          </a:ln>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600" dirty="0" smtClean="0"/>
              <a:t>Injection background</a:t>
            </a:r>
            <a:endParaRPr lang="en-US" altLang="zh-CN" sz="1600" dirty="0"/>
          </a:p>
        </p:txBody>
      </p:sp>
      <p:pic>
        <p:nvPicPr>
          <p:cNvPr id="24" name="Picture 23"/>
          <p:cNvPicPr>
            <a:picLocks noChangeAspect="1"/>
          </p:cNvPicPr>
          <p:nvPr/>
        </p:nvPicPr>
        <p:blipFill>
          <a:blip r:embed="rId7"/>
          <a:stretch>
            <a:fillRect/>
          </a:stretch>
        </p:blipFill>
        <p:spPr>
          <a:xfrm>
            <a:off x="8561360" y="6003894"/>
            <a:ext cx="3529251" cy="648484"/>
          </a:xfrm>
          <a:prstGeom prst="rect">
            <a:avLst/>
          </a:prstGeom>
        </p:spPr>
      </p:pic>
      <p:sp>
        <p:nvSpPr>
          <p:cNvPr id="26" name="TextBox 25"/>
          <p:cNvSpPr txBox="1"/>
          <p:nvPr/>
        </p:nvSpPr>
        <p:spPr>
          <a:xfrm>
            <a:off x="10416480" y="732789"/>
            <a:ext cx="1748016" cy="646331"/>
          </a:xfrm>
          <a:prstGeom prst="rect">
            <a:avLst/>
          </a:prstGeom>
          <a:solidFill>
            <a:schemeClr val="accent6">
              <a:lumMod val="20000"/>
              <a:lumOff val="80000"/>
            </a:schemeClr>
          </a:solidFill>
        </p:spPr>
        <p:txBody>
          <a:bodyPr wrap="square" rtlCol="0">
            <a:spAutoFit/>
          </a:bodyPr>
          <a:lstStyle/>
          <a:p>
            <a:r>
              <a:rPr lang="en-US" altLang="zh-CN" dirty="0" err="1" smtClean="0"/>
              <a:t>Sha</a:t>
            </a:r>
            <a:r>
              <a:rPr lang="en-US" altLang="zh-CN" dirty="0" smtClean="0"/>
              <a:t> Bai</a:t>
            </a:r>
          </a:p>
          <a:p>
            <a:r>
              <a:rPr lang="en-US" altLang="zh-CN" dirty="0" smtClean="0"/>
              <a:t>Session A1-1: #3</a:t>
            </a:r>
            <a:endParaRPr lang="zh-CN" altLang="en-US" dirty="0"/>
          </a:p>
        </p:txBody>
      </p:sp>
      <p:pic>
        <p:nvPicPr>
          <p:cNvPr id="27" name="Picture 26"/>
          <p:cNvPicPr>
            <a:picLocks noChangeAspect="1"/>
          </p:cNvPicPr>
          <p:nvPr/>
        </p:nvPicPr>
        <p:blipFill>
          <a:blip r:embed="rId8"/>
          <a:stretch>
            <a:fillRect/>
          </a:stretch>
        </p:blipFill>
        <p:spPr>
          <a:xfrm>
            <a:off x="11074069" y="4073700"/>
            <a:ext cx="1117931" cy="1930194"/>
          </a:xfrm>
          <a:prstGeom prst="rect">
            <a:avLst/>
          </a:prstGeom>
        </p:spPr>
      </p:pic>
      <p:pic>
        <p:nvPicPr>
          <p:cNvPr id="23" name="图片 9">
            <a:extLst>
              <a:ext uri="{FF2B5EF4-FFF2-40B4-BE49-F238E27FC236}">
                <a16:creationId xmlns:a16="http://schemas.microsoft.com/office/drawing/2014/main" id="{EC870E30-62FE-479E-98FE-D4036CCF6C94}"/>
              </a:ext>
            </a:extLst>
          </p:cNvPr>
          <p:cNvPicPr>
            <a:picLocks noChangeAspect="1"/>
          </p:cNvPicPr>
          <p:nvPr/>
        </p:nvPicPr>
        <p:blipFill>
          <a:blip r:embed="rId9"/>
          <a:stretch>
            <a:fillRect/>
          </a:stretch>
        </p:blipFill>
        <p:spPr>
          <a:xfrm>
            <a:off x="8459971" y="4436154"/>
            <a:ext cx="3000668" cy="1570569"/>
          </a:xfrm>
          <a:prstGeom prst="rect">
            <a:avLst/>
          </a:prstGeom>
        </p:spPr>
      </p:pic>
      <p:sp>
        <p:nvSpPr>
          <p:cNvPr id="28" name="Footer Placeholder 27"/>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21" name="Picture 20"/>
          <p:cNvPicPr>
            <a:picLocks noChangeAspect="1"/>
          </p:cNvPicPr>
          <p:nvPr/>
        </p:nvPicPr>
        <p:blipFill rotWithShape="1">
          <a:blip r:embed="rId10"/>
          <a:srcRect r="24160"/>
          <a:stretch/>
        </p:blipFill>
        <p:spPr>
          <a:xfrm>
            <a:off x="4999384" y="4106010"/>
            <a:ext cx="3440564" cy="2563350"/>
          </a:xfrm>
          <a:prstGeom prst="rect">
            <a:avLst/>
          </a:prstGeom>
        </p:spPr>
      </p:pic>
      <p:pic>
        <p:nvPicPr>
          <p:cNvPr id="19" name="图片 4">
            <a:extLst>
              <a:ext uri="{FF2B5EF4-FFF2-40B4-BE49-F238E27FC236}">
                <a16:creationId xmlns:a16="http://schemas.microsoft.com/office/drawing/2014/main" id="{38FC2E74-B414-40BE-9B5E-A1428C9E0F0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647"/>
          <a:stretch/>
        </p:blipFill>
        <p:spPr>
          <a:xfrm>
            <a:off x="2539047" y="5206262"/>
            <a:ext cx="2153789" cy="1515214"/>
          </a:xfrm>
          <a:prstGeom prst="rect">
            <a:avLst/>
          </a:prstGeom>
        </p:spPr>
      </p:pic>
      <p:sp>
        <p:nvSpPr>
          <p:cNvPr id="25" name="内容占位符 1"/>
          <p:cNvSpPr txBox="1">
            <a:spLocks/>
          </p:cNvSpPr>
          <p:nvPr/>
        </p:nvSpPr>
        <p:spPr>
          <a:xfrm>
            <a:off x="8490470" y="3609713"/>
            <a:ext cx="2813413" cy="628906"/>
          </a:xfrm>
          <a:prstGeom prst="rect">
            <a:avLst/>
          </a:prstGeom>
          <a:solidFill>
            <a:schemeClr val="accent5">
              <a:lumMod val="40000"/>
              <a:lumOff val="60000"/>
            </a:schemeClr>
          </a:solidFill>
          <a:ln>
            <a:solidFill>
              <a:srgbClr val="002060"/>
            </a:solidFill>
          </a:ln>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altLang="zh-CN" sz="1600" dirty="0" smtClean="0"/>
              <a:t>Radiation Mitigation</a:t>
            </a:r>
          </a:p>
          <a:p>
            <a:pPr marL="0" indent="0">
              <a:spcAft>
                <a:spcPts val="0"/>
              </a:spcAft>
              <a:buNone/>
            </a:pPr>
            <a:r>
              <a:rPr lang="en-US" altLang="zh-CN" sz="1600" dirty="0" smtClean="0"/>
              <a:t>Masks, collimators, shielding</a:t>
            </a:r>
          </a:p>
        </p:txBody>
      </p:sp>
      <p:sp>
        <p:nvSpPr>
          <p:cNvPr id="29" name="内容占位符 1"/>
          <p:cNvSpPr txBox="1">
            <a:spLocks/>
          </p:cNvSpPr>
          <p:nvPr/>
        </p:nvSpPr>
        <p:spPr>
          <a:xfrm>
            <a:off x="838352" y="2741073"/>
            <a:ext cx="10514232" cy="2272103"/>
          </a:xfrm>
          <a:prstGeom prst="rect">
            <a:avLst/>
          </a:prstGeom>
          <a:solidFill>
            <a:schemeClr val="accent6">
              <a:lumMod val="40000"/>
              <a:lumOff val="60000"/>
            </a:schemeClr>
          </a:solidFill>
          <a:ln>
            <a:solidFill>
              <a:srgbClr val="002060"/>
            </a:solid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buFont typeface="Wingdings" panose="05000000000000000000" pitchFamily="2" charset="2"/>
              <a:buChar char="l"/>
            </a:pPr>
            <a:r>
              <a:rPr lang="en-US" altLang="zh-CN" sz="2000" dirty="0" smtClean="0"/>
              <a:t>A comprehensive design for MDI was made;</a:t>
            </a:r>
          </a:p>
          <a:p>
            <a:pPr>
              <a:buClrTx/>
              <a:buFont typeface="Wingdings" panose="05000000000000000000" pitchFamily="2" charset="2"/>
              <a:buChar char="l"/>
            </a:pPr>
            <a:r>
              <a:rPr lang="en-US" altLang="zh-CN" sz="2000" dirty="0" smtClean="0"/>
              <a:t>The general parameters, including the superconducting magnet geometries, pipes sizes, masks, etc., were determined;</a:t>
            </a:r>
          </a:p>
          <a:p>
            <a:pPr>
              <a:buClrTx/>
              <a:buFont typeface="Wingdings" panose="05000000000000000000" pitchFamily="2" charset="2"/>
              <a:buChar char="l"/>
            </a:pPr>
            <a:r>
              <a:rPr lang="en-US" altLang="zh-CN" sz="2000" dirty="0" smtClean="0"/>
              <a:t>Various radiation background was calculated and analyzed, and the mitigation measures were  studied. The results demonstrate that the design </a:t>
            </a:r>
            <a:r>
              <a:rPr lang="en-US" altLang="zh-CN" sz="2000" dirty="0" smtClean="0">
                <a:solidFill>
                  <a:srgbClr val="0000FF"/>
                </a:solidFill>
              </a:rPr>
              <a:t>fulfills the requirements</a:t>
            </a:r>
            <a:r>
              <a:rPr lang="en-US" altLang="zh-CN" sz="2000" dirty="0" smtClean="0"/>
              <a:t>;</a:t>
            </a:r>
            <a:endParaRPr lang="en-US" altLang="zh-CN" sz="2000" dirty="0"/>
          </a:p>
        </p:txBody>
      </p:sp>
    </p:spTree>
    <p:custDataLst>
      <p:tags r:id="rId1"/>
    </p:custDataLst>
    <p:extLst>
      <p:ext uri="{BB962C8B-B14F-4D97-AF65-F5344CB8AC3E}">
        <p14:creationId xmlns:p14="http://schemas.microsoft.com/office/powerpoint/2010/main" val="1782509488"/>
      </p:ext>
    </p:extLst>
  </p:cSld>
  <p:clrMapOvr>
    <a:masterClrMapping/>
  </p:clrMapOvr>
  <mc:AlternateContent xmlns:mc="http://schemas.openxmlformats.org/markup-compatibility/2006" xmlns:p14="http://schemas.microsoft.com/office/powerpoint/2010/main">
    <mc:Choice Requires="p14">
      <p:transition spd="slow" p14:dur="2000" advTm="91090"/>
    </mc:Choice>
    <mc:Fallback xmlns="">
      <p:transition spd="slow" advTm="9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a:extLst>
              <a:ext uri="{FF2B5EF4-FFF2-40B4-BE49-F238E27FC236}">
                <a16:creationId xmlns:a16="http://schemas.microsoft.com/office/drawing/2014/main" id="{13DAD403-95C9-4A9D-BB4B-9BF28838590F}"/>
              </a:ext>
            </a:extLst>
          </p:cNvPr>
          <p:cNvSpPr>
            <a:spLocks noGrp="1"/>
          </p:cNvSpPr>
          <p:nvPr>
            <p:ph idx="1"/>
          </p:nvPr>
        </p:nvSpPr>
        <p:spPr>
          <a:xfrm>
            <a:off x="3789799" y="5094416"/>
            <a:ext cx="8369636" cy="1627060"/>
          </a:xfrm>
          <a:solidFill>
            <a:schemeClr val="accent6">
              <a:lumMod val="40000"/>
              <a:lumOff val="60000"/>
            </a:schemeClr>
          </a:solidFill>
          <a:ln>
            <a:solidFill>
              <a:schemeClr val="tx1"/>
            </a:solidFill>
          </a:ln>
        </p:spPr>
        <p:txBody>
          <a:bodyPr wrap="square" tIns="0" bIns="0">
            <a:normAutofit/>
          </a:bodyPr>
          <a:lstStyle/>
          <a:p>
            <a:pPr algn="just" eaLnBrk="0" hangingPunct="0">
              <a:lnSpc>
                <a:spcPct val="100000"/>
              </a:lnSpc>
              <a:spcBef>
                <a:spcPts val="600"/>
              </a:spcBef>
              <a:spcAft>
                <a:spcPts val="0"/>
              </a:spcAft>
              <a:buClrTx/>
            </a:pPr>
            <a:r>
              <a:rPr lang="en-US" altLang="zh-CN" sz="1600" dirty="0">
                <a:cs typeface="Arial" panose="020B0604020202020204" pitchFamily="34" charset="0"/>
              </a:rPr>
              <a:t>CEPC TDR SRF layout and parameters are designed to </a:t>
            </a:r>
            <a:r>
              <a:rPr lang="en-US" altLang="zh-CN" sz="1600" dirty="0">
                <a:solidFill>
                  <a:srgbClr val="C00000"/>
                </a:solidFill>
                <a:cs typeface="Arial" panose="020B0604020202020204" pitchFamily="34" charset="0"/>
              </a:rPr>
              <a:t>meet physics </a:t>
            </a:r>
            <a:r>
              <a:rPr lang="en-US" altLang="zh-CN" sz="1600" dirty="0" smtClean="0">
                <a:solidFill>
                  <a:srgbClr val="C00000"/>
                </a:solidFill>
                <a:cs typeface="Arial" panose="020B0604020202020204" pitchFamily="34" charset="0"/>
              </a:rPr>
              <a:t>requirements</a:t>
            </a:r>
            <a:r>
              <a:rPr lang="en-US" altLang="zh-CN" sz="1600" dirty="0" smtClean="0">
                <a:cs typeface="Arial" panose="020B0604020202020204" pitchFamily="34" charset="0"/>
              </a:rPr>
              <a:t>; </a:t>
            </a:r>
          </a:p>
          <a:p>
            <a:pPr algn="just" eaLnBrk="0" hangingPunct="0">
              <a:lnSpc>
                <a:spcPct val="100000"/>
              </a:lnSpc>
              <a:spcBef>
                <a:spcPts val="600"/>
              </a:spcBef>
              <a:spcAft>
                <a:spcPts val="0"/>
              </a:spcAft>
              <a:buClrTx/>
            </a:pPr>
            <a:r>
              <a:rPr lang="en-US" altLang="zh-CN" sz="1600" dirty="0" smtClean="0"/>
              <a:t>RF </a:t>
            </a:r>
            <a:r>
              <a:rPr lang="en-US" altLang="zh-CN" sz="1600" dirty="0"/>
              <a:t>system design optimized for Higgs 30/50 MW. </a:t>
            </a:r>
            <a:r>
              <a:rPr lang="en-US" altLang="zh-CN" sz="1600" dirty="0" smtClean="0"/>
              <a:t>Power </a:t>
            </a:r>
            <a:r>
              <a:rPr lang="en-US" altLang="zh-CN" sz="1600" dirty="0"/>
              <a:t>and energy upgrade by adding cavities, RF power sources and cryogenic plants and other systems are </a:t>
            </a:r>
            <a:r>
              <a:rPr lang="en-US" altLang="zh-CN" sz="1600" dirty="0" smtClean="0"/>
              <a:t>compatible;</a:t>
            </a:r>
            <a:endParaRPr lang="en-US" altLang="zh-CN" sz="1600" dirty="0">
              <a:cs typeface="Arial" panose="020B0604020202020204" pitchFamily="34" charset="0"/>
            </a:endParaRPr>
          </a:p>
          <a:p>
            <a:pPr algn="just" eaLnBrk="0" hangingPunct="0">
              <a:lnSpc>
                <a:spcPct val="100000"/>
              </a:lnSpc>
              <a:spcBef>
                <a:spcPts val="600"/>
              </a:spcBef>
              <a:spcAft>
                <a:spcPts val="0"/>
              </a:spcAft>
              <a:buClrTx/>
            </a:pPr>
            <a:r>
              <a:rPr lang="en-US" altLang="zh-CN" sz="1600" dirty="0"/>
              <a:t>Use dedicated high current 1-cell cavity for 10-50 MW Z. Solve the FM &amp; HOM CBI problems</a:t>
            </a:r>
            <a:r>
              <a:rPr lang="en-US" altLang="zh-CN" sz="1600" dirty="0" smtClean="0"/>
              <a:t>.  </a:t>
            </a:r>
            <a:endParaRPr lang="en-US" altLang="zh-CN" sz="1600" dirty="0">
              <a:cs typeface="Arial" panose="020B0604020202020204" pitchFamily="34" charset="0"/>
            </a:endParaRP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16</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SRF </a:t>
            </a:r>
            <a:r>
              <a:rPr lang="en-US" altLang="zh-CN" b="1" dirty="0" smtClean="0">
                <a:solidFill>
                  <a:srgbClr val="C00000"/>
                </a:solidFill>
              </a:rPr>
              <a:t>system </a:t>
            </a:r>
            <a:r>
              <a:rPr lang="en-US" altLang="zh-CN" b="1" dirty="0">
                <a:solidFill>
                  <a:srgbClr val="C00000"/>
                </a:solidFill>
              </a:rPr>
              <a:t>d</a:t>
            </a:r>
            <a:r>
              <a:rPr lang="en-US" altLang="zh-CN" b="1" dirty="0" smtClean="0">
                <a:solidFill>
                  <a:srgbClr val="C00000"/>
                </a:solidFill>
              </a:rPr>
              <a:t>esign </a:t>
            </a:r>
            <a:r>
              <a:rPr lang="en-US" altLang="zh-CN" b="1" dirty="0">
                <a:solidFill>
                  <a:srgbClr val="C00000"/>
                </a:solidFill>
              </a:rPr>
              <a:t>and </a:t>
            </a:r>
            <a:r>
              <a:rPr lang="en-US" altLang="zh-CN" b="1" dirty="0" smtClean="0">
                <a:solidFill>
                  <a:srgbClr val="C00000"/>
                </a:solidFill>
              </a:rPr>
              <a:t>upgrade </a:t>
            </a:r>
            <a:r>
              <a:rPr lang="en-US" altLang="zh-CN" b="1" dirty="0">
                <a:solidFill>
                  <a:srgbClr val="C00000"/>
                </a:solidFill>
              </a:rPr>
              <a:t>p</a:t>
            </a:r>
            <a:r>
              <a:rPr lang="en-US" altLang="zh-CN" b="1" dirty="0" smtClean="0">
                <a:solidFill>
                  <a:srgbClr val="C00000"/>
                </a:solidFill>
              </a:rPr>
              <a:t>lan</a:t>
            </a:r>
            <a:endParaRPr lang="zh-CN" altLang="en-US" b="1" dirty="0">
              <a:solidFill>
                <a:srgbClr val="C00000"/>
              </a:solidFill>
            </a:endParaRPr>
          </a:p>
        </p:txBody>
      </p:sp>
      <p:sp>
        <p:nvSpPr>
          <p:cNvPr id="8" name="内容占位符 1"/>
          <p:cNvSpPr txBox="1">
            <a:spLocks/>
          </p:cNvSpPr>
          <p:nvPr/>
        </p:nvSpPr>
        <p:spPr>
          <a:xfrm>
            <a:off x="45546" y="3879293"/>
            <a:ext cx="1971496" cy="34179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1.3GHz Parameters</a:t>
            </a:r>
          </a:p>
        </p:txBody>
      </p:sp>
      <p:sp>
        <p:nvSpPr>
          <p:cNvPr id="13" name="内容占位符 1"/>
          <p:cNvSpPr txBox="1">
            <a:spLocks/>
          </p:cNvSpPr>
          <p:nvPr/>
        </p:nvSpPr>
        <p:spPr>
          <a:xfrm>
            <a:off x="3827880" y="1000319"/>
            <a:ext cx="2766874" cy="34179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H/W/Z/</a:t>
            </a:r>
            <a:r>
              <a:rPr lang="en-US" altLang="zh-CN" sz="1800" dirty="0" err="1" smtClean="0"/>
              <a:t>ttbar</a:t>
            </a:r>
            <a:r>
              <a:rPr lang="en-US" altLang="zh-CN" sz="1800" dirty="0" smtClean="0"/>
              <a:t> bypass scheme</a:t>
            </a:r>
          </a:p>
        </p:txBody>
      </p:sp>
      <p:pic>
        <p:nvPicPr>
          <p:cNvPr id="14" name="图片 1">
            <a:extLst>
              <a:ext uri="{FF2B5EF4-FFF2-40B4-BE49-F238E27FC236}">
                <a16:creationId xmlns:a16="http://schemas.microsoft.com/office/drawing/2014/main" id="{B0505473-02E1-4FF4-ACEF-12CDDB73CA8F}"/>
              </a:ext>
            </a:extLst>
          </p:cNvPr>
          <p:cNvPicPr>
            <a:picLocks noChangeAspect="1"/>
          </p:cNvPicPr>
          <p:nvPr/>
        </p:nvPicPr>
        <p:blipFill>
          <a:blip r:embed="rId2"/>
          <a:stretch>
            <a:fillRect/>
          </a:stretch>
        </p:blipFill>
        <p:spPr>
          <a:xfrm>
            <a:off x="3848670" y="1408022"/>
            <a:ext cx="4097066" cy="3595489"/>
          </a:xfrm>
          <a:prstGeom prst="rect">
            <a:avLst/>
          </a:prstGeom>
        </p:spPr>
      </p:pic>
      <p:pic>
        <p:nvPicPr>
          <p:cNvPr id="15" name="图片 10">
            <a:extLst>
              <a:ext uri="{FF2B5EF4-FFF2-40B4-BE49-F238E27FC236}">
                <a16:creationId xmlns:a16="http://schemas.microsoft.com/office/drawing/2014/main" id="{7D0D2FD6-7E3B-4A5B-9918-386C7BC56F65}"/>
              </a:ext>
            </a:extLst>
          </p:cNvPr>
          <p:cNvPicPr>
            <a:picLocks noChangeAspect="1"/>
          </p:cNvPicPr>
          <p:nvPr/>
        </p:nvPicPr>
        <p:blipFill rotWithShape="1">
          <a:blip r:embed="rId3"/>
          <a:srcRect b="35278"/>
          <a:stretch/>
        </p:blipFill>
        <p:spPr>
          <a:xfrm>
            <a:off x="7942944" y="1533447"/>
            <a:ext cx="4232739" cy="1728192"/>
          </a:xfrm>
          <a:prstGeom prst="rect">
            <a:avLst/>
          </a:prstGeom>
        </p:spPr>
      </p:pic>
      <p:sp>
        <p:nvSpPr>
          <p:cNvPr id="16" name="内容占位符 1"/>
          <p:cNvSpPr txBox="1">
            <a:spLocks/>
          </p:cNvSpPr>
          <p:nvPr/>
        </p:nvSpPr>
        <p:spPr>
          <a:xfrm>
            <a:off x="7896200" y="1224687"/>
            <a:ext cx="3096344" cy="34179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SRF power supply auxiliary tunnel</a:t>
            </a:r>
          </a:p>
        </p:txBody>
      </p:sp>
      <p:pic>
        <p:nvPicPr>
          <p:cNvPr id="17" name="图片 9">
            <a:extLst>
              <a:ext uri="{FF2B5EF4-FFF2-40B4-BE49-F238E27FC236}">
                <a16:creationId xmlns:a16="http://schemas.microsoft.com/office/drawing/2014/main" id="{AB3796CB-700F-4593-8BC1-22807C0BD8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5"/>
          <a:stretch/>
        </p:blipFill>
        <p:spPr>
          <a:xfrm>
            <a:off x="8275185" y="3281531"/>
            <a:ext cx="3509447" cy="1684647"/>
          </a:xfrm>
          <a:prstGeom prst="rect">
            <a:avLst/>
          </a:prstGeom>
        </p:spPr>
      </p:pic>
      <p:sp>
        <p:nvSpPr>
          <p:cNvPr id="19" name="TextBox 18"/>
          <p:cNvSpPr txBox="1"/>
          <p:nvPr/>
        </p:nvSpPr>
        <p:spPr>
          <a:xfrm>
            <a:off x="10200456" y="524886"/>
            <a:ext cx="1958979" cy="646331"/>
          </a:xfrm>
          <a:prstGeom prst="rect">
            <a:avLst/>
          </a:prstGeom>
          <a:solidFill>
            <a:schemeClr val="accent6">
              <a:lumMod val="20000"/>
              <a:lumOff val="80000"/>
            </a:schemeClr>
          </a:solidFill>
        </p:spPr>
        <p:txBody>
          <a:bodyPr wrap="square" rtlCol="0">
            <a:spAutoFit/>
          </a:bodyPr>
          <a:lstStyle/>
          <a:p>
            <a:r>
              <a:rPr lang="en-US" altLang="zh-CN" dirty="0" err="1" smtClean="0"/>
              <a:t>Jiyuan</a:t>
            </a:r>
            <a:r>
              <a:rPr lang="en-US" altLang="zh-CN" dirty="0" smtClean="0"/>
              <a:t> </a:t>
            </a:r>
            <a:r>
              <a:rPr lang="en-US" altLang="zh-CN" dirty="0" err="1" smtClean="0"/>
              <a:t>Zhai</a:t>
            </a:r>
            <a:endParaRPr lang="en-US" altLang="zh-CN" dirty="0" smtClean="0"/>
          </a:p>
          <a:p>
            <a:r>
              <a:rPr lang="en-US" altLang="zh-CN" dirty="0" smtClean="0"/>
              <a:t>Session A1-2: #1</a:t>
            </a:r>
            <a:endParaRPr lang="zh-CN" altLang="en-US" dirty="0"/>
          </a:p>
        </p:txBody>
      </p:sp>
      <p:sp>
        <p:nvSpPr>
          <p:cNvPr id="4" name="Footer Placeholder 3"/>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6" name="Picture 5"/>
          <p:cNvPicPr>
            <a:picLocks noChangeAspect="1"/>
          </p:cNvPicPr>
          <p:nvPr/>
        </p:nvPicPr>
        <p:blipFill>
          <a:blip r:embed="rId5"/>
          <a:stretch>
            <a:fillRect/>
          </a:stretch>
        </p:blipFill>
        <p:spPr>
          <a:xfrm>
            <a:off x="82340" y="1187186"/>
            <a:ext cx="3639840" cy="2618394"/>
          </a:xfrm>
          <a:prstGeom prst="rect">
            <a:avLst/>
          </a:prstGeom>
        </p:spPr>
      </p:pic>
      <p:sp>
        <p:nvSpPr>
          <p:cNvPr id="9" name="内容占位符 1"/>
          <p:cNvSpPr txBox="1">
            <a:spLocks/>
          </p:cNvSpPr>
          <p:nvPr/>
        </p:nvSpPr>
        <p:spPr>
          <a:xfrm>
            <a:off x="12010" y="836712"/>
            <a:ext cx="1971496" cy="34179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650MHz Parameters</a:t>
            </a:r>
          </a:p>
        </p:txBody>
      </p:sp>
      <p:pic>
        <p:nvPicPr>
          <p:cNvPr id="10" name="Picture 9"/>
          <p:cNvPicPr>
            <a:picLocks noChangeAspect="1"/>
          </p:cNvPicPr>
          <p:nvPr/>
        </p:nvPicPr>
        <p:blipFill>
          <a:blip r:embed="rId6"/>
          <a:stretch>
            <a:fillRect/>
          </a:stretch>
        </p:blipFill>
        <p:spPr>
          <a:xfrm>
            <a:off x="47328" y="4221088"/>
            <a:ext cx="3683919" cy="2502339"/>
          </a:xfrm>
          <a:prstGeom prst="rect">
            <a:avLst/>
          </a:prstGeom>
        </p:spPr>
      </p:pic>
    </p:spTree>
    <p:extLst>
      <p:ext uri="{BB962C8B-B14F-4D97-AF65-F5344CB8AC3E}">
        <p14:creationId xmlns:p14="http://schemas.microsoft.com/office/powerpoint/2010/main" val="1472685943"/>
      </p:ext>
    </p:extLst>
  </p:cSld>
  <p:clrMapOvr>
    <a:masterClrMapping/>
  </p:clrMapOvr>
  <mc:AlternateContent xmlns:mc="http://schemas.openxmlformats.org/markup-compatibility/2006" xmlns:p14="http://schemas.microsoft.com/office/powerpoint/2010/main">
    <mc:Choice Requires="p14">
      <p:transition spd="slow" p14:dur="2000" advTm="95369"/>
    </mc:Choice>
    <mc:Fallback xmlns="">
      <p:transition spd="slow" advTm="9536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en-US" altLang="zh-CN" dirty="0" smtClean="0"/>
              <a:t>CEPC Accelerator TDR International Review</a:t>
            </a:r>
            <a:endParaRPr lang="zh-CN" altLang="en-US" dirty="0"/>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17</a:t>
            </a:fld>
            <a:endParaRPr lang="zh-CN" altLang="en-US" dirty="0"/>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Collective instabilities</a:t>
            </a:r>
            <a:endParaRPr lang="zh-CN" altLang="en-US" b="1" dirty="0">
              <a:solidFill>
                <a:srgbClr val="C00000"/>
              </a:solidFill>
            </a:endParaRPr>
          </a:p>
        </p:txBody>
      </p:sp>
      <p:pic>
        <p:nvPicPr>
          <p:cNvPr id="8" name="Picture 7"/>
          <p:cNvPicPr>
            <a:picLocks noChangeAspect="1"/>
          </p:cNvPicPr>
          <p:nvPr/>
        </p:nvPicPr>
        <p:blipFill>
          <a:blip r:embed="rId2"/>
          <a:stretch>
            <a:fillRect/>
          </a:stretch>
        </p:blipFill>
        <p:spPr>
          <a:xfrm>
            <a:off x="127821" y="1137952"/>
            <a:ext cx="4960067" cy="3083136"/>
          </a:xfrm>
          <a:prstGeom prst="rect">
            <a:avLst/>
          </a:prstGeom>
        </p:spPr>
      </p:pic>
      <p:sp>
        <p:nvSpPr>
          <p:cNvPr id="9" name="内容占位符 1"/>
          <p:cNvSpPr txBox="1">
            <a:spLocks/>
          </p:cNvSpPr>
          <p:nvPr/>
        </p:nvSpPr>
        <p:spPr>
          <a:xfrm>
            <a:off x="90736" y="772259"/>
            <a:ext cx="3052936" cy="352485"/>
          </a:xfrm>
          <a:prstGeom prst="rect">
            <a:avLst/>
          </a:prstGeom>
          <a:solidFill>
            <a:schemeClr val="accent5">
              <a:lumMod val="40000"/>
              <a:lumOff val="60000"/>
            </a:schemeClr>
          </a:solidFill>
          <a:ln>
            <a:solidFill>
              <a:srgbClr val="002060"/>
            </a:solidFill>
          </a:ln>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600" dirty="0" smtClean="0"/>
              <a:t>Impedance budget @ </a:t>
            </a:r>
            <a:r>
              <a:rPr lang="en-US" altLang="zh-CN" sz="1600" dirty="0">
                <a:sym typeface="Symbol"/>
              </a:rPr>
              <a:t></a:t>
            </a:r>
            <a:r>
              <a:rPr lang="en-US" altLang="zh-CN" sz="1600" baseline="-25000" dirty="0">
                <a:sym typeface="Symbol"/>
              </a:rPr>
              <a:t>z</a:t>
            </a:r>
            <a:r>
              <a:rPr lang="en-US" altLang="zh-CN" sz="1600" dirty="0">
                <a:sym typeface="Symbol"/>
              </a:rPr>
              <a:t>=3mm</a:t>
            </a:r>
            <a:endParaRPr lang="en-US" altLang="zh-CN" sz="1600" dirty="0" smtClean="0"/>
          </a:p>
        </p:txBody>
      </p:sp>
      <p:sp>
        <p:nvSpPr>
          <p:cNvPr id="10" name="TextBox 9"/>
          <p:cNvSpPr txBox="1"/>
          <p:nvPr/>
        </p:nvSpPr>
        <p:spPr>
          <a:xfrm>
            <a:off x="10272464" y="524886"/>
            <a:ext cx="1886971" cy="646331"/>
          </a:xfrm>
          <a:prstGeom prst="rect">
            <a:avLst/>
          </a:prstGeom>
          <a:solidFill>
            <a:schemeClr val="accent6">
              <a:lumMod val="20000"/>
              <a:lumOff val="80000"/>
            </a:schemeClr>
          </a:solidFill>
        </p:spPr>
        <p:txBody>
          <a:bodyPr wrap="square" rtlCol="0">
            <a:spAutoFit/>
          </a:bodyPr>
          <a:lstStyle/>
          <a:p>
            <a:r>
              <a:rPr lang="en-US" altLang="zh-CN" dirty="0" smtClean="0"/>
              <a:t>Na Wang</a:t>
            </a:r>
          </a:p>
          <a:p>
            <a:r>
              <a:rPr lang="en-US" altLang="zh-CN" dirty="0" smtClean="0"/>
              <a:t>Session A1-2: #2</a:t>
            </a:r>
            <a:endParaRPr lang="zh-CN" altLang="en-US" dirty="0"/>
          </a:p>
        </p:txBody>
      </p:sp>
      <p:pic>
        <p:nvPicPr>
          <p:cNvPr id="18" name="Picture 17"/>
          <p:cNvPicPr>
            <a:picLocks noChangeAspect="1"/>
          </p:cNvPicPr>
          <p:nvPr/>
        </p:nvPicPr>
        <p:blipFill>
          <a:blip r:embed="rId3"/>
          <a:stretch>
            <a:fillRect/>
          </a:stretch>
        </p:blipFill>
        <p:spPr>
          <a:xfrm>
            <a:off x="5303912" y="1414120"/>
            <a:ext cx="3264865" cy="2013188"/>
          </a:xfrm>
          <a:prstGeom prst="rect">
            <a:avLst/>
          </a:prstGeom>
        </p:spPr>
      </p:pic>
      <p:pic>
        <p:nvPicPr>
          <p:cNvPr id="19" name="Picture 18"/>
          <p:cNvPicPr>
            <a:picLocks noChangeAspect="1"/>
          </p:cNvPicPr>
          <p:nvPr/>
        </p:nvPicPr>
        <p:blipFill>
          <a:blip r:embed="rId4"/>
          <a:stretch>
            <a:fillRect/>
          </a:stretch>
        </p:blipFill>
        <p:spPr>
          <a:xfrm>
            <a:off x="8352891" y="1401382"/>
            <a:ext cx="3460790" cy="2136175"/>
          </a:xfrm>
          <a:prstGeom prst="rect">
            <a:avLst/>
          </a:prstGeom>
        </p:spPr>
      </p:pic>
      <p:sp>
        <p:nvSpPr>
          <p:cNvPr id="20" name="内容占位符 1"/>
          <p:cNvSpPr txBox="1">
            <a:spLocks/>
          </p:cNvSpPr>
          <p:nvPr/>
        </p:nvSpPr>
        <p:spPr>
          <a:xfrm>
            <a:off x="5274446" y="763407"/>
            <a:ext cx="2305338" cy="604707"/>
          </a:xfrm>
          <a:prstGeom prst="rect">
            <a:avLst/>
          </a:prstGeom>
          <a:solidFill>
            <a:schemeClr val="accent5">
              <a:lumMod val="40000"/>
              <a:lumOff val="60000"/>
            </a:schemeClr>
          </a:solidFill>
          <a:ln>
            <a:solidFill>
              <a:srgbClr val="002060"/>
            </a:solidFill>
          </a:ln>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600" dirty="0" smtClean="0"/>
              <a:t>Bunch lengthening and microwave instability</a:t>
            </a:r>
          </a:p>
        </p:txBody>
      </p:sp>
      <p:grpSp>
        <p:nvGrpSpPr>
          <p:cNvPr id="21" name="组合 4"/>
          <p:cNvGrpSpPr/>
          <p:nvPr/>
        </p:nvGrpSpPr>
        <p:grpSpPr>
          <a:xfrm>
            <a:off x="5591944" y="3960598"/>
            <a:ext cx="3836665" cy="2283676"/>
            <a:chOff x="4535996" y="1892763"/>
            <a:chExt cx="3836665" cy="2283676"/>
          </a:xfrm>
        </p:grpSpPr>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996" y="1892763"/>
              <a:ext cx="3836665" cy="213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直接连接符 13"/>
            <p:cNvCxnSpPr/>
            <p:nvPr/>
          </p:nvCxnSpPr>
          <p:spPr>
            <a:xfrm flipV="1">
              <a:off x="6523836" y="2052439"/>
              <a:ext cx="0" cy="212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4" name="矩形 17"/>
          <p:cNvSpPr/>
          <p:nvPr/>
        </p:nvSpPr>
        <p:spPr>
          <a:xfrm>
            <a:off x="6227170" y="5548158"/>
            <a:ext cx="1234633" cy="553998"/>
          </a:xfrm>
          <a:prstGeom prst="rect">
            <a:avLst/>
          </a:prstGeom>
        </p:spPr>
        <p:txBody>
          <a:bodyPr wrap="none">
            <a:spAutoFit/>
          </a:bodyPr>
          <a:lstStyle/>
          <a:p>
            <a:r>
              <a:rPr lang="en-US" altLang="zh-CN" sz="1600" b="1" dirty="0">
                <a:solidFill>
                  <a:srgbClr val="FF0000"/>
                </a:solidFill>
                <a:latin typeface="Calibri" charset="0"/>
                <a:ea typeface="宋体" charset="0"/>
              </a:rPr>
              <a:t>Design</a:t>
            </a:r>
          </a:p>
          <a:p>
            <a:r>
              <a:rPr lang="en-US" altLang="zh-CN" sz="1400" dirty="0">
                <a:solidFill>
                  <a:srgbClr val="FF0000"/>
                </a:solidFill>
                <a:latin typeface="Calibri" charset="0"/>
                <a:ea typeface="宋体" charset="0"/>
              </a:rPr>
              <a:t>67</a:t>
            </a:r>
            <a:r>
              <a:rPr lang="en-US" altLang="zh-CN" sz="1400" dirty="0">
                <a:solidFill>
                  <a:srgbClr val="FF0000"/>
                </a:solidFill>
                <a:latin typeface="Calibri" charset="0"/>
                <a:ea typeface="宋体" charset="0"/>
                <a:sym typeface="Symbol"/>
              </a:rPr>
              <a:t>A </a:t>
            </a:r>
            <a:r>
              <a:rPr lang="en-US" altLang="zh-CN" sz="1400" dirty="0">
                <a:solidFill>
                  <a:srgbClr val="FF0000"/>
                </a:solidFill>
                <a:latin typeface="Calibri" charset="0"/>
                <a:ea typeface="宋体" charset="0"/>
              </a:rPr>
              <a:t>(22.4nC)</a:t>
            </a:r>
            <a:endParaRPr lang="zh-CN" altLang="en-US" sz="1600" dirty="0">
              <a:solidFill>
                <a:srgbClr val="FF0000"/>
              </a:solidFill>
            </a:endParaRPr>
          </a:p>
        </p:txBody>
      </p:sp>
      <p:sp>
        <p:nvSpPr>
          <p:cNvPr id="25" name="内容占位符 1"/>
          <p:cNvSpPr txBox="1">
            <a:spLocks/>
          </p:cNvSpPr>
          <p:nvPr/>
        </p:nvSpPr>
        <p:spPr>
          <a:xfrm>
            <a:off x="5807259" y="3531358"/>
            <a:ext cx="1337014" cy="34043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TMCI w/ZL</a:t>
            </a:r>
          </a:p>
        </p:txBody>
      </p:sp>
      <p:pic>
        <p:nvPicPr>
          <p:cNvPr id="26" name="Picture 4" descr="D:\New20180222\CEPC\20220518 IARC报告准备\FromXuHaiSheng\Compare_TMCI_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870"/>
          <a:stretch/>
        </p:blipFill>
        <p:spPr bwMode="auto">
          <a:xfrm>
            <a:off x="8796177" y="3933488"/>
            <a:ext cx="3395823" cy="2405483"/>
          </a:xfrm>
          <a:prstGeom prst="rect">
            <a:avLst/>
          </a:prstGeom>
          <a:noFill/>
          <a:extLst>
            <a:ext uri="{909E8E84-426E-40DD-AFC4-6F175D3DCCD1}">
              <a14:hiddenFill xmlns:a14="http://schemas.microsoft.com/office/drawing/2010/main">
                <a:solidFill>
                  <a:srgbClr val="FFFFFF"/>
                </a:solidFill>
              </a14:hiddenFill>
            </a:ext>
          </a:extLst>
        </p:spPr>
      </p:pic>
      <p:sp>
        <p:nvSpPr>
          <p:cNvPr id="27" name="内容占位符 2"/>
          <p:cNvSpPr>
            <a:spLocks noGrp="1"/>
          </p:cNvSpPr>
          <p:nvPr>
            <p:ph idx="1"/>
          </p:nvPr>
        </p:nvSpPr>
        <p:spPr>
          <a:xfrm>
            <a:off x="77918" y="4221088"/>
            <a:ext cx="5400600" cy="2578719"/>
          </a:xfrm>
          <a:solidFill>
            <a:schemeClr val="accent6">
              <a:lumMod val="40000"/>
              <a:lumOff val="60000"/>
            </a:schemeClr>
          </a:solidFill>
          <a:ln>
            <a:solidFill>
              <a:schemeClr val="tx1"/>
            </a:solidFill>
          </a:ln>
        </p:spPr>
        <p:txBody>
          <a:bodyPr>
            <a:normAutofit fontScale="85000" lnSpcReduction="10000"/>
          </a:bodyPr>
          <a:lstStyle/>
          <a:p>
            <a:pPr algn="just">
              <a:buClrTx/>
            </a:pPr>
            <a:r>
              <a:rPr lang="en-US" altLang="zh-CN" sz="1800" dirty="0" smtClean="0">
                <a:solidFill>
                  <a:srgbClr val="C00000"/>
                </a:solidFill>
              </a:rPr>
              <a:t>No show </a:t>
            </a:r>
            <a:r>
              <a:rPr lang="en-US" altLang="zh-CN" sz="1800" dirty="0">
                <a:solidFill>
                  <a:srgbClr val="C00000"/>
                </a:solidFill>
              </a:rPr>
              <a:t>stoppers </a:t>
            </a:r>
            <a:r>
              <a:rPr lang="en-US" altLang="zh-CN" sz="1800" dirty="0"/>
              <a:t>exist for Higgs, W and </a:t>
            </a:r>
            <a:r>
              <a:rPr lang="en-US" altLang="zh-CN" sz="1800" dirty="0" err="1" smtClean="0"/>
              <a:t>ttbar</a:t>
            </a:r>
            <a:r>
              <a:rPr lang="en-US" altLang="zh-CN" sz="1800" dirty="0" smtClean="0"/>
              <a:t>;</a:t>
            </a:r>
            <a:endParaRPr lang="en-US" altLang="zh-CN" sz="1800" dirty="0"/>
          </a:p>
          <a:p>
            <a:pPr algn="just">
              <a:buClrTx/>
            </a:pPr>
            <a:r>
              <a:rPr lang="en-US" altLang="zh-CN" sz="1800" dirty="0"/>
              <a:t>Main constraints from the beam collective effects are </a:t>
            </a:r>
            <a:r>
              <a:rPr lang="en-US" altLang="zh-CN" sz="1800" dirty="0" smtClean="0"/>
              <a:t>at the Z;</a:t>
            </a:r>
          </a:p>
          <a:p>
            <a:pPr algn="just">
              <a:buClrTx/>
            </a:pPr>
            <a:r>
              <a:rPr lang="en-US" altLang="zh-CN" sz="1800" dirty="0"/>
              <a:t>The Booster show </a:t>
            </a:r>
            <a:r>
              <a:rPr lang="en-US" altLang="zh-CN" sz="1800" dirty="0">
                <a:solidFill>
                  <a:srgbClr val="C00000"/>
                </a:solidFill>
              </a:rPr>
              <a:t>no </a:t>
            </a:r>
            <a:r>
              <a:rPr lang="en-US" altLang="zh-CN" sz="1800" dirty="0" smtClean="0">
                <a:solidFill>
                  <a:srgbClr val="C00000"/>
                </a:solidFill>
              </a:rPr>
              <a:t>constraints </a:t>
            </a:r>
            <a:r>
              <a:rPr lang="en-US" altLang="zh-CN" sz="1800" dirty="0"/>
              <a:t>from single bunch and CSR effect, however, bunch-by-bunch feedback is required to damp the </a:t>
            </a:r>
            <a:r>
              <a:rPr lang="en-US" altLang="zh-CN" sz="1800" dirty="0" smtClean="0"/>
              <a:t>TRWI;</a:t>
            </a:r>
            <a:endParaRPr lang="en-US" altLang="zh-CN" sz="1800" dirty="0"/>
          </a:p>
          <a:p>
            <a:pPr algn="just">
              <a:buClrTx/>
            </a:pPr>
            <a:r>
              <a:rPr lang="en-US" altLang="zh-CN" sz="1800" dirty="0">
                <a:solidFill>
                  <a:srgbClr val="FF0000"/>
                </a:solidFill>
              </a:rPr>
              <a:t>No constraints </a:t>
            </a:r>
            <a:r>
              <a:rPr lang="en-US" altLang="zh-CN" sz="1800" dirty="0"/>
              <a:t>observed from the Damping ring, and the impedance will lengthen the bunch by ~2%, which still meet the requirement from </a:t>
            </a:r>
            <a:r>
              <a:rPr lang="en-US" altLang="zh-CN" sz="1800" dirty="0" smtClean="0"/>
              <a:t>injections</a:t>
            </a:r>
            <a:endParaRPr lang="en-US" altLang="zh-CN" sz="1800" dirty="0"/>
          </a:p>
        </p:txBody>
      </p:sp>
    </p:spTree>
    <p:extLst>
      <p:ext uri="{BB962C8B-B14F-4D97-AF65-F5344CB8AC3E}">
        <p14:creationId xmlns:p14="http://schemas.microsoft.com/office/powerpoint/2010/main" val="3032267552"/>
      </p:ext>
    </p:extLst>
  </p:cSld>
  <p:clrMapOvr>
    <a:masterClrMapping/>
  </p:clrMapOvr>
  <mc:AlternateContent xmlns:mc="http://schemas.openxmlformats.org/markup-compatibility/2006" xmlns:p14="http://schemas.microsoft.com/office/powerpoint/2010/main">
    <mc:Choice Requires="p14">
      <p:transition spd="slow" p14:dur="2000" advTm="89734"/>
    </mc:Choice>
    <mc:Fallback xmlns="">
      <p:transition spd="slow" advTm="8973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 descr="Chart, scatter chart&#10;&#10;Description automatically generated"/>
          <p:cNvPicPr/>
          <p:nvPr/>
        </p:nvPicPr>
        <p:blipFill rotWithShape="1">
          <a:blip r:embed="rId2" cstate="print">
            <a:extLst>
              <a:ext uri="{28A0092B-C50C-407E-A947-70E740481C1C}">
                <a14:useLocalDpi xmlns:a14="http://schemas.microsoft.com/office/drawing/2010/main" val="0"/>
              </a:ext>
            </a:extLst>
          </a:blip>
          <a:srcRect r="6251"/>
          <a:stretch/>
        </p:blipFill>
        <p:spPr bwMode="auto">
          <a:xfrm>
            <a:off x="8441838" y="3707901"/>
            <a:ext cx="3605337" cy="3029208"/>
          </a:xfrm>
          <a:prstGeom prst="rect">
            <a:avLst/>
          </a:prstGeom>
          <a:noFill/>
          <a:ln>
            <a:noFill/>
          </a:ln>
        </p:spPr>
      </p:pic>
      <p:sp>
        <p:nvSpPr>
          <p:cNvPr id="6" name="文本框 23">
            <a:extLst>
              <a:ext uri="{FF2B5EF4-FFF2-40B4-BE49-F238E27FC236}">
                <a16:creationId xmlns:a16="http://schemas.microsoft.com/office/drawing/2014/main" id="{3545BBB0-F5A1-4124-8C5A-A942C707EE66}"/>
              </a:ext>
            </a:extLst>
          </p:cNvPr>
          <p:cNvSpPr txBox="1"/>
          <p:nvPr/>
        </p:nvSpPr>
        <p:spPr>
          <a:xfrm>
            <a:off x="407368" y="116632"/>
            <a:ext cx="11665296"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Electron </a:t>
            </a:r>
            <a:r>
              <a:rPr lang="en-US" altLang="zh-CN" b="1" dirty="0">
                <a:solidFill>
                  <a:srgbClr val="C00000"/>
                </a:solidFill>
              </a:rPr>
              <a:t>and positron injection </a:t>
            </a:r>
            <a:r>
              <a:rPr lang="en-US" altLang="zh-CN" b="1" dirty="0" err="1">
                <a:solidFill>
                  <a:srgbClr val="C00000"/>
                </a:solidFill>
              </a:rPr>
              <a:t>linac</a:t>
            </a:r>
            <a:r>
              <a:rPr lang="en-US" altLang="zh-CN" b="1" dirty="0">
                <a:solidFill>
                  <a:srgbClr val="C00000"/>
                </a:solidFill>
              </a:rPr>
              <a:t> designs</a:t>
            </a:r>
            <a:endParaRPr lang="zh-CN" altLang="en-US" b="1" dirty="0">
              <a:solidFill>
                <a:srgbClr val="C00000"/>
              </a:solidFill>
            </a:endParaRP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18</a:t>
            </a:fld>
            <a:endParaRPr lang="zh-CN" altLang="en-US" dirty="0"/>
          </a:p>
        </p:txBody>
      </p:sp>
      <p:pic>
        <p:nvPicPr>
          <p:cNvPr id="17" name="图片 1" descr="Diagram&#10;&#10;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944" y="1018742"/>
            <a:ext cx="5760085" cy="2226310"/>
          </a:xfrm>
          <a:prstGeom prst="rect">
            <a:avLst/>
          </a:prstGeom>
          <a:noFill/>
          <a:ln>
            <a:noFill/>
          </a:ln>
        </p:spPr>
      </p:pic>
      <p:graphicFrame>
        <p:nvGraphicFramePr>
          <p:cNvPr id="9" name="Table 8"/>
          <p:cNvGraphicFramePr>
            <a:graphicFrameLocks noGrp="1"/>
          </p:cNvGraphicFramePr>
          <p:nvPr>
            <p:extLst/>
          </p:nvPr>
        </p:nvGraphicFramePr>
        <p:xfrm>
          <a:off x="6476568" y="1160984"/>
          <a:ext cx="5105832" cy="2133600"/>
        </p:xfrm>
        <a:graphic>
          <a:graphicData uri="http://schemas.openxmlformats.org/drawingml/2006/table">
            <a:tbl>
              <a:tblPr firstRow="1" firstCol="1" bandRow="1"/>
              <a:tblGrid>
                <a:gridCol w="2417507">
                  <a:extLst>
                    <a:ext uri="{9D8B030D-6E8A-4147-A177-3AD203B41FA5}">
                      <a16:colId xmlns:a16="http://schemas.microsoft.com/office/drawing/2014/main" val="626151450"/>
                    </a:ext>
                  </a:extLst>
                </a:gridCol>
                <a:gridCol w="706485">
                  <a:extLst>
                    <a:ext uri="{9D8B030D-6E8A-4147-A177-3AD203B41FA5}">
                      <a16:colId xmlns:a16="http://schemas.microsoft.com/office/drawing/2014/main" val="1441526336"/>
                    </a:ext>
                  </a:extLst>
                </a:gridCol>
                <a:gridCol w="827913">
                  <a:extLst>
                    <a:ext uri="{9D8B030D-6E8A-4147-A177-3AD203B41FA5}">
                      <a16:colId xmlns:a16="http://schemas.microsoft.com/office/drawing/2014/main" val="3218373172"/>
                    </a:ext>
                  </a:extLst>
                </a:gridCol>
                <a:gridCol w="1153927">
                  <a:extLst>
                    <a:ext uri="{9D8B030D-6E8A-4147-A177-3AD203B41FA5}">
                      <a16:colId xmlns:a16="http://schemas.microsoft.com/office/drawing/2014/main" val="2063650121"/>
                    </a:ext>
                  </a:extLst>
                </a:gridCol>
              </a:tblGrid>
              <a:tr h="179705">
                <a:tc>
                  <a:txBody>
                    <a:bodyPr/>
                    <a:lstStyle/>
                    <a:p>
                      <a:pPr algn="ctr">
                        <a:spcAft>
                          <a:spcPts val="0"/>
                        </a:spcAft>
                      </a:pPr>
                      <a:r>
                        <a:rPr lang="en-GB" sz="1400" b="1">
                          <a:solidFill>
                            <a:srgbClr val="000000"/>
                          </a:solidFill>
                          <a:effectLst/>
                          <a:latin typeface="Times New Roman" panose="02020603050405020304" pitchFamily="18" charset="0"/>
                          <a:ea typeface="Times New Roman" panose="02020603050405020304" pitchFamily="18" charset="0"/>
                        </a:rPr>
                        <a:t>Parameter</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a:solidFill>
                            <a:srgbClr val="000000"/>
                          </a:solidFill>
                          <a:effectLst/>
                          <a:latin typeface="Times New Roman" panose="02020603050405020304" pitchFamily="18" charset="0"/>
                          <a:ea typeface="Times New Roman" panose="02020603050405020304" pitchFamily="18" charset="0"/>
                        </a:rPr>
                        <a:t>Symbol</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a:solidFill>
                            <a:srgbClr val="000000"/>
                          </a:solidFill>
                          <a:effectLst/>
                          <a:latin typeface="Times New Roman" panose="02020603050405020304" pitchFamily="18" charset="0"/>
                          <a:ea typeface="Times New Roman" panose="02020603050405020304" pitchFamily="18" charset="0"/>
                        </a:rPr>
                        <a:t>Unit</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a:solidFill>
                            <a:srgbClr val="000000"/>
                          </a:solidFill>
                          <a:effectLst/>
                          <a:latin typeface="Times New Roman" panose="02020603050405020304" pitchFamily="18" charset="0"/>
                          <a:ea typeface="Times New Roman" panose="02020603050405020304" pitchFamily="18" charset="0"/>
                        </a:rPr>
                        <a:t>Design value</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529413"/>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Energy</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i="1">
                          <a:solidFill>
                            <a:srgbClr val="000000"/>
                          </a:solidFill>
                          <a:effectLst/>
                          <a:latin typeface="Times New Roman" panose="02020603050405020304" pitchFamily="18" charset="0"/>
                          <a:ea typeface="Times New Roman" panose="02020603050405020304" pitchFamily="18" charset="0"/>
                        </a:rPr>
                        <a:t>E</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GeV</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30</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534430"/>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Repetition rate</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i="1">
                          <a:solidFill>
                            <a:srgbClr val="000000"/>
                          </a:solidFill>
                          <a:effectLst/>
                          <a:latin typeface="Times New Roman" panose="02020603050405020304" pitchFamily="18" charset="0"/>
                          <a:ea typeface="Times New Roman" panose="02020603050405020304" pitchFamily="18" charset="0"/>
                        </a:rPr>
                        <a:t>f</a:t>
                      </a:r>
                      <a:r>
                        <a:rPr lang="en-GB" sz="1400" i="1" baseline="-25000">
                          <a:solidFill>
                            <a:srgbClr val="000000"/>
                          </a:solidFill>
                          <a:effectLst/>
                          <a:latin typeface="Times New Roman" panose="02020603050405020304" pitchFamily="18" charset="0"/>
                          <a:ea typeface="Times New Roman" panose="02020603050405020304" pitchFamily="18" charset="0"/>
                        </a:rPr>
                        <a:t>rep</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Hz</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100</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6609"/>
                  </a:ext>
                </a:extLst>
              </a:tr>
              <a:tr h="179705">
                <a:tc>
                  <a:txBody>
                    <a:bodyPr/>
                    <a:lstStyle/>
                    <a:p>
                      <a:pPr>
                        <a:spcAft>
                          <a:spcPts val="0"/>
                        </a:spcAft>
                      </a:pPr>
                      <a:r>
                        <a:rPr lang="en-GB" sz="1400" dirty="0">
                          <a:solidFill>
                            <a:srgbClr val="000000"/>
                          </a:solidFill>
                          <a:effectLst/>
                          <a:latin typeface="Times New Roman" panose="02020603050405020304" pitchFamily="18" charset="0"/>
                          <a:ea typeface="Times New Roman" panose="02020603050405020304" pitchFamily="18" charset="0"/>
                        </a:rPr>
                        <a:t>Number of bunches per pulse</a:t>
                      </a:r>
                      <a:endParaRPr lang="zh-CN" sz="1600" dirty="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1 or 2</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460521"/>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Bunch charge</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nC</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1.5</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933590"/>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Energy spread</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i="1">
                          <a:solidFill>
                            <a:srgbClr val="000000"/>
                          </a:solidFill>
                          <a:effectLst/>
                          <a:latin typeface="Times New Roman" panose="02020603050405020304" pitchFamily="18" charset="0"/>
                          <a:ea typeface="Times New Roman" panose="02020603050405020304" pitchFamily="18" charset="0"/>
                        </a:rPr>
                        <a:t>σ</a:t>
                      </a:r>
                      <a:r>
                        <a:rPr lang="en-GB" sz="1400" i="1" baseline="-25000">
                          <a:solidFill>
                            <a:srgbClr val="000000"/>
                          </a:solidFill>
                          <a:effectLst/>
                          <a:latin typeface="Times New Roman" panose="02020603050405020304" pitchFamily="18" charset="0"/>
                          <a:ea typeface="Times New Roman" panose="02020603050405020304" pitchFamily="18" charset="0"/>
                        </a:rPr>
                        <a:t>E</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1.5×10</a:t>
                      </a:r>
                      <a:r>
                        <a:rPr lang="en-GB" sz="1400" baseline="30000">
                          <a:solidFill>
                            <a:srgbClr val="000000"/>
                          </a:solidFill>
                          <a:effectLst/>
                          <a:latin typeface="Times New Roman" panose="02020603050405020304" pitchFamily="18" charset="0"/>
                          <a:ea typeface="Times New Roman" panose="02020603050405020304" pitchFamily="18" charset="0"/>
                        </a:rPr>
                        <a:t>–3</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927444"/>
                  </a:ext>
                </a:extLst>
              </a:tr>
              <a:tr h="179705">
                <a:tc>
                  <a:txBody>
                    <a:bodyPr/>
                    <a:lstStyle/>
                    <a:p>
                      <a:pPr>
                        <a:spcAft>
                          <a:spcPts val="0"/>
                        </a:spcAft>
                      </a:pPr>
                      <a:r>
                        <a:rPr lang="en-GB" sz="1400" dirty="0">
                          <a:solidFill>
                            <a:srgbClr val="000000"/>
                          </a:solidFill>
                          <a:effectLst/>
                          <a:latin typeface="Times New Roman" panose="02020603050405020304" pitchFamily="18" charset="0"/>
                          <a:ea typeface="Times New Roman" panose="02020603050405020304" pitchFamily="18" charset="0"/>
                        </a:rPr>
                        <a:t>Emittance</a:t>
                      </a:r>
                      <a:endParaRPr lang="zh-CN" sz="1600" dirty="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i="1">
                          <a:solidFill>
                            <a:srgbClr val="000000"/>
                          </a:solidFill>
                          <a:effectLst/>
                          <a:latin typeface="Times New Roman" panose="02020603050405020304" pitchFamily="18" charset="0"/>
                          <a:ea typeface="Times New Roman" panose="02020603050405020304" pitchFamily="18" charset="0"/>
                        </a:rPr>
                        <a:t>ε</a:t>
                      </a:r>
                      <a:r>
                        <a:rPr lang="en-GB" sz="1400" i="1" baseline="-25000">
                          <a:solidFill>
                            <a:srgbClr val="000000"/>
                          </a:solidFill>
                          <a:effectLst/>
                          <a:latin typeface="Times New Roman" panose="02020603050405020304" pitchFamily="18" charset="0"/>
                          <a:ea typeface="Times New Roman" panose="02020603050405020304" pitchFamily="18" charset="0"/>
                        </a:rPr>
                        <a:t>r</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nm</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6.5</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966404"/>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Electron energy   at   target</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GeV</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4</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786467"/>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Electron bunch   charge at   target</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Times New Roman" panose="02020603050405020304" pitchFamily="18" charset="0"/>
                          <a:ea typeface="MS Mincho" panose="02020609040205080304"/>
                        </a:rPr>
                        <a:t>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nC</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10</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23408"/>
                  </a:ext>
                </a:extLst>
              </a:tr>
              <a:tr h="179705">
                <a:tc>
                  <a:txBody>
                    <a:bodyPr/>
                    <a:lstStyle/>
                    <a:p>
                      <a:pPr>
                        <a:spcAft>
                          <a:spcPts val="0"/>
                        </a:spcAft>
                      </a:pPr>
                      <a:r>
                        <a:rPr lang="en-GB" sz="1400">
                          <a:solidFill>
                            <a:srgbClr val="000000"/>
                          </a:solidFill>
                          <a:effectLst/>
                          <a:latin typeface="Times New Roman" panose="02020603050405020304" pitchFamily="18" charset="0"/>
                          <a:ea typeface="Times New Roman" panose="02020603050405020304" pitchFamily="18" charset="0"/>
                        </a:rPr>
                        <a:t>Tunnel length </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i="1">
                          <a:solidFill>
                            <a:srgbClr val="000000"/>
                          </a:solidFill>
                          <a:effectLst/>
                          <a:latin typeface="Times New Roman" panose="02020603050405020304" pitchFamily="18" charset="0"/>
                          <a:ea typeface="Times New Roman" panose="02020603050405020304" pitchFamily="18" charset="0"/>
                        </a:rPr>
                        <a:t>L</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Times New Roman" panose="02020603050405020304" pitchFamily="18" charset="0"/>
                          <a:ea typeface="Times New Roman" panose="02020603050405020304" pitchFamily="18" charset="0"/>
                        </a:rPr>
                        <a:t>m</a:t>
                      </a:r>
                      <a:endParaRPr lang="zh-CN" sz="160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3025" algn="ctr">
                        <a:spcAft>
                          <a:spcPts val="0"/>
                        </a:spcAft>
                      </a:pPr>
                      <a:r>
                        <a:rPr lang="en-GB" sz="1400" dirty="0">
                          <a:solidFill>
                            <a:srgbClr val="000000"/>
                          </a:solidFill>
                          <a:effectLst/>
                          <a:latin typeface="Times New Roman" panose="02020603050405020304" pitchFamily="18" charset="0"/>
                          <a:ea typeface="Times New Roman" panose="02020603050405020304" pitchFamily="18" charset="0"/>
                        </a:rPr>
                        <a:t>1800</a:t>
                      </a:r>
                      <a:endParaRPr lang="zh-CN" sz="1600" dirty="0">
                        <a:effectLst/>
                        <a:latin typeface="Times New Roman" panose="02020603050405020304" pitchFamily="18" charset="0"/>
                        <a:ea typeface="MS Mincho" panose="02020609040205080304"/>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3244350"/>
                  </a:ext>
                </a:extLst>
              </a:tr>
            </a:tbl>
          </a:graphicData>
        </a:graphic>
      </p:graphicFrame>
      <p:pic>
        <p:nvPicPr>
          <p:cNvPr id="11" name="Picture 10"/>
          <p:cNvPicPr>
            <a:picLocks noChangeAspect="1"/>
          </p:cNvPicPr>
          <p:nvPr/>
        </p:nvPicPr>
        <p:blipFill>
          <a:blip r:embed="rId4"/>
          <a:stretch>
            <a:fillRect/>
          </a:stretch>
        </p:blipFill>
        <p:spPr>
          <a:xfrm>
            <a:off x="21132" y="3356992"/>
            <a:ext cx="4320480" cy="2216913"/>
          </a:xfrm>
          <a:prstGeom prst="rect">
            <a:avLst/>
          </a:prstGeom>
        </p:spPr>
      </p:pic>
      <p:pic>
        <p:nvPicPr>
          <p:cNvPr id="19" name="Picture 18"/>
          <p:cNvPicPr>
            <a:picLocks noChangeAspect="1"/>
          </p:cNvPicPr>
          <p:nvPr/>
        </p:nvPicPr>
        <p:blipFill>
          <a:blip r:embed="rId5"/>
          <a:stretch>
            <a:fillRect/>
          </a:stretch>
        </p:blipFill>
        <p:spPr>
          <a:xfrm>
            <a:off x="4223504" y="3436760"/>
            <a:ext cx="4157051" cy="2193999"/>
          </a:xfrm>
          <a:prstGeom prst="rect">
            <a:avLst/>
          </a:prstGeom>
        </p:spPr>
      </p:pic>
      <p:sp>
        <p:nvSpPr>
          <p:cNvPr id="20" name="内容占位符 1"/>
          <p:cNvSpPr txBox="1">
            <a:spLocks/>
          </p:cNvSpPr>
          <p:nvPr/>
        </p:nvSpPr>
        <p:spPr>
          <a:xfrm>
            <a:off x="263064" y="3354840"/>
            <a:ext cx="1337014" cy="34043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e- in </a:t>
            </a:r>
            <a:r>
              <a:rPr lang="en-US" altLang="zh-CN" sz="1800" dirty="0" err="1" smtClean="0"/>
              <a:t>linac</a:t>
            </a:r>
            <a:endParaRPr lang="en-US" altLang="zh-CN" sz="1800" dirty="0" smtClean="0"/>
          </a:p>
        </p:txBody>
      </p:sp>
      <p:sp>
        <p:nvSpPr>
          <p:cNvPr id="21" name="内容占位符 1"/>
          <p:cNvSpPr txBox="1">
            <a:spLocks/>
          </p:cNvSpPr>
          <p:nvPr/>
        </p:nvSpPr>
        <p:spPr>
          <a:xfrm>
            <a:off x="4358640" y="3376601"/>
            <a:ext cx="1337014" cy="34043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e+ in </a:t>
            </a:r>
            <a:r>
              <a:rPr lang="en-US" altLang="zh-CN" sz="1800" dirty="0" err="1" smtClean="0"/>
              <a:t>linac</a:t>
            </a:r>
            <a:endParaRPr lang="en-US" altLang="zh-CN" sz="1800" dirty="0" smtClean="0"/>
          </a:p>
        </p:txBody>
      </p:sp>
      <p:sp>
        <p:nvSpPr>
          <p:cNvPr id="23" name="内容占位符 1"/>
          <p:cNvSpPr txBox="1">
            <a:spLocks/>
          </p:cNvSpPr>
          <p:nvPr/>
        </p:nvSpPr>
        <p:spPr>
          <a:xfrm>
            <a:off x="8585482" y="3365122"/>
            <a:ext cx="2191038" cy="34043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Phase space @ SAS exit</a:t>
            </a:r>
          </a:p>
        </p:txBody>
      </p:sp>
      <p:sp>
        <p:nvSpPr>
          <p:cNvPr id="25" name="TextBox 24"/>
          <p:cNvSpPr txBox="1"/>
          <p:nvPr/>
        </p:nvSpPr>
        <p:spPr>
          <a:xfrm>
            <a:off x="10416480" y="524886"/>
            <a:ext cx="1742955" cy="646331"/>
          </a:xfrm>
          <a:prstGeom prst="rect">
            <a:avLst/>
          </a:prstGeom>
          <a:solidFill>
            <a:schemeClr val="accent6">
              <a:lumMod val="20000"/>
              <a:lumOff val="80000"/>
            </a:schemeClr>
          </a:solidFill>
        </p:spPr>
        <p:txBody>
          <a:bodyPr wrap="square" rtlCol="0">
            <a:spAutoFit/>
          </a:bodyPr>
          <a:lstStyle/>
          <a:p>
            <a:r>
              <a:rPr lang="en-US" altLang="zh-CN" dirty="0" err="1" smtClean="0"/>
              <a:t>Cai</a:t>
            </a:r>
            <a:r>
              <a:rPr lang="en-US" altLang="zh-CN" dirty="0" smtClean="0"/>
              <a:t> </a:t>
            </a:r>
            <a:r>
              <a:rPr lang="en-US" altLang="zh-CN" dirty="0" err="1" smtClean="0"/>
              <a:t>Meng</a:t>
            </a:r>
            <a:endParaRPr lang="en-US" altLang="zh-CN" dirty="0" smtClean="0"/>
          </a:p>
          <a:p>
            <a:r>
              <a:rPr lang="en-US" altLang="zh-CN" dirty="0" smtClean="0"/>
              <a:t>Session A1-2: #3</a:t>
            </a:r>
            <a:endParaRPr lang="zh-CN" altLang="en-US" dirty="0"/>
          </a:p>
        </p:txBody>
      </p:sp>
      <p:sp>
        <p:nvSpPr>
          <p:cNvPr id="26" name="Footer Placeholder 25"/>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
        <p:nvSpPr>
          <p:cNvPr id="24" name="内容占位符 2"/>
          <p:cNvSpPr>
            <a:spLocks noGrp="1"/>
          </p:cNvSpPr>
          <p:nvPr>
            <p:ph idx="1"/>
          </p:nvPr>
        </p:nvSpPr>
        <p:spPr>
          <a:xfrm>
            <a:off x="67707" y="5549405"/>
            <a:ext cx="8250312" cy="1187704"/>
          </a:xfrm>
          <a:solidFill>
            <a:schemeClr val="accent6">
              <a:lumMod val="40000"/>
              <a:lumOff val="60000"/>
            </a:schemeClr>
          </a:solidFill>
          <a:ln>
            <a:solidFill>
              <a:schemeClr val="tx1"/>
            </a:solidFill>
          </a:ln>
        </p:spPr>
        <p:txBody>
          <a:bodyPr>
            <a:noAutofit/>
          </a:bodyPr>
          <a:lstStyle/>
          <a:p>
            <a:pPr algn="just">
              <a:buClrTx/>
            </a:pPr>
            <a:r>
              <a:rPr lang="en-US" altLang="zh-CN" sz="2000" dirty="0" err="1" smtClean="0"/>
              <a:t>Linac</a:t>
            </a:r>
            <a:r>
              <a:rPr lang="en-US" altLang="zh-CN" sz="2000" dirty="0" smtClean="0"/>
              <a:t> energy increases to 30 GeV, with S+C band Accelerator;</a:t>
            </a:r>
          </a:p>
          <a:p>
            <a:pPr algn="just">
              <a:buClrTx/>
            </a:pPr>
            <a:r>
              <a:rPr lang="en-US" altLang="zh-CN" sz="2000" dirty="0" smtClean="0"/>
              <a:t>Start-to-end simulations were conducted for both electron/positron beams, with quality satisfying requirements.</a:t>
            </a:r>
            <a:endParaRPr lang="en-US" altLang="zh-CN" sz="2000" dirty="0"/>
          </a:p>
        </p:txBody>
      </p:sp>
    </p:spTree>
    <p:extLst>
      <p:ext uri="{BB962C8B-B14F-4D97-AF65-F5344CB8AC3E}">
        <p14:creationId xmlns:p14="http://schemas.microsoft.com/office/powerpoint/2010/main" val="2497524747"/>
      </p:ext>
    </p:extLst>
  </p:cSld>
  <p:clrMapOvr>
    <a:masterClrMapping/>
  </p:clrMapOvr>
  <mc:AlternateContent xmlns:mc="http://schemas.openxmlformats.org/markup-compatibility/2006" xmlns:p14="http://schemas.microsoft.com/office/powerpoint/2010/main">
    <mc:Choice Requires="p14">
      <p:transition spd="slow" p14:dur="2000" advTm="51620"/>
    </mc:Choice>
    <mc:Fallback xmlns="">
      <p:transition spd="slow" advTm="5162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ooter Placeholder 85"/>
          <p:cNvSpPr>
            <a:spLocks noGrp="1"/>
          </p:cNvSpPr>
          <p:nvPr>
            <p:ph type="ftr" sz="quarter" idx="11"/>
          </p:nvPr>
        </p:nvSpPr>
        <p:spPr/>
        <p:txBody>
          <a:bodyPr/>
          <a:lstStyle/>
          <a:p>
            <a:r>
              <a:rPr lang="en-US" altLang="zh-CN" dirty="0" smtClean="0"/>
              <a:t>12-16. June. 2023, </a:t>
            </a:r>
            <a:r>
              <a:rPr lang="en-US" altLang="zh-CN" dirty="0" err="1" smtClean="0"/>
              <a:t>Hongkong</a:t>
            </a:r>
            <a:r>
              <a:rPr lang="en-US" altLang="zh-CN" dirty="0" smtClean="0"/>
              <a:t>, CEPC Accelerator TDR International Review</a:t>
            </a:r>
            <a:endParaRPr lang="zh-CN" altLang="en-US" dirty="0"/>
          </a:p>
        </p:txBody>
      </p:sp>
      <p:sp>
        <p:nvSpPr>
          <p:cNvPr id="83" name="内容占位符 2"/>
          <p:cNvSpPr>
            <a:spLocks noGrp="1"/>
          </p:cNvSpPr>
          <p:nvPr>
            <p:ph idx="1"/>
          </p:nvPr>
        </p:nvSpPr>
        <p:spPr>
          <a:xfrm>
            <a:off x="7751337" y="4729700"/>
            <a:ext cx="4368411" cy="1955561"/>
          </a:xfrm>
          <a:solidFill>
            <a:schemeClr val="accent6">
              <a:lumMod val="40000"/>
              <a:lumOff val="60000"/>
            </a:schemeClr>
          </a:solidFill>
          <a:ln>
            <a:solidFill>
              <a:schemeClr val="tx1"/>
            </a:solidFill>
          </a:ln>
        </p:spPr>
        <p:txBody>
          <a:bodyPr>
            <a:normAutofit/>
          </a:bodyPr>
          <a:lstStyle/>
          <a:p>
            <a:pPr algn="just">
              <a:buClrTx/>
            </a:pPr>
            <a:r>
              <a:rPr lang="en-US" altLang="zh-CN" sz="1800" dirty="0" smtClean="0"/>
              <a:t>There are a number of transport lines in the CEPC accelerator complex.</a:t>
            </a:r>
          </a:p>
          <a:p>
            <a:pPr algn="just">
              <a:buClrTx/>
            </a:pPr>
            <a:r>
              <a:rPr lang="en-US" altLang="zh-CN" sz="1800" dirty="0" smtClean="0"/>
              <a:t>All transport lines are designed;</a:t>
            </a:r>
          </a:p>
          <a:p>
            <a:pPr algn="just">
              <a:buClrTx/>
            </a:pPr>
            <a:r>
              <a:rPr lang="en-US" altLang="zh-CN" sz="1800" dirty="0" smtClean="0"/>
              <a:t>Injection/ramping timing was given for different energies </a:t>
            </a: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19</a:t>
            </a:fld>
            <a:endParaRPr lang="zh-CN" altLang="en-US" dirty="0"/>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Transport line and t</a:t>
            </a:r>
            <a:r>
              <a:rPr lang="en-US" altLang="zh-CN" b="1" dirty="0" smtClean="0">
                <a:solidFill>
                  <a:srgbClr val="C00000"/>
                </a:solidFill>
              </a:rPr>
              <a:t>iming</a:t>
            </a:r>
            <a:endParaRPr lang="zh-CN" altLang="en-US" b="1" dirty="0">
              <a:solidFill>
                <a:srgbClr val="C00000"/>
              </a:solidFill>
            </a:endParaRPr>
          </a:p>
        </p:txBody>
      </p:sp>
      <p:pic>
        <p:nvPicPr>
          <p:cNvPr id="3" name="Picture 2"/>
          <p:cNvPicPr>
            <a:picLocks noChangeAspect="1"/>
          </p:cNvPicPr>
          <p:nvPr/>
        </p:nvPicPr>
        <p:blipFill>
          <a:blip r:embed="rId3"/>
          <a:stretch>
            <a:fillRect/>
          </a:stretch>
        </p:blipFill>
        <p:spPr>
          <a:xfrm>
            <a:off x="166271" y="1069938"/>
            <a:ext cx="3559012" cy="3156006"/>
          </a:xfrm>
          <a:prstGeom prst="rect">
            <a:avLst/>
          </a:prstGeom>
        </p:spPr>
      </p:pic>
      <p:pic>
        <p:nvPicPr>
          <p:cNvPr id="25" name="图片 4" descr="图示&#10;&#10;描述已自动生成">
            <a:extLst>
              <a:ext uri="{FF2B5EF4-FFF2-40B4-BE49-F238E27FC236}">
                <a16:creationId xmlns:a16="http://schemas.microsoft.com/office/drawing/2014/main" id="{0336A714-6FD4-49AB-B2A5-1BF869536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83" y="5454385"/>
            <a:ext cx="4760155" cy="1267091"/>
          </a:xfrm>
          <a:prstGeom prst="rect">
            <a:avLst/>
          </a:prstGeom>
        </p:spPr>
      </p:pic>
      <p:grpSp>
        <p:nvGrpSpPr>
          <p:cNvPr id="26" name="组合 2">
            <a:extLst>
              <a:ext uri="{FF2B5EF4-FFF2-40B4-BE49-F238E27FC236}">
                <a16:creationId xmlns:a16="http://schemas.microsoft.com/office/drawing/2014/main" id="{E73DD285-9FF8-4506-9884-A902CF043DE6}"/>
              </a:ext>
            </a:extLst>
          </p:cNvPr>
          <p:cNvGrpSpPr/>
          <p:nvPr/>
        </p:nvGrpSpPr>
        <p:grpSpPr>
          <a:xfrm>
            <a:off x="145873" y="4343170"/>
            <a:ext cx="4870009" cy="1060188"/>
            <a:chOff x="5349862" y="2349626"/>
            <a:chExt cx="5503761" cy="1282178"/>
          </a:xfrm>
        </p:grpSpPr>
        <p:grpSp>
          <p:nvGrpSpPr>
            <p:cNvPr id="27" name="组合 13">
              <a:extLst>
                <a:ext uri="{FF2B5EF4-FFF2-40B4-BE49-F238E27FC236}">
                  <a16:creationId xmlns:a16="http://schemas.microsoft.com/office/drawing/2014/main" id="{E76A463F-EC4C-4549-AA9C-85BEA97F6021}"/>
                </a:ext>
              </a:extLst>
            </p:cNvPr>
            <p:cNvGrpSpPr/>
            <p:nvPr/>
          </p:nvGrpSpPr>
          <p:grpSpPr>
            <a:xfrm>
              <a:off x="5349862" y="2349626"/>
              <a:ext cx="5503761" cy="1282178"/>
              <a:chOff x="5349862" y="2349626"/>
              <a:chExt cx="5503761" cy="1282178"/>
            </a:xfrm>
          </p:grpSpPr>
          <p:grpSp>
            <p:nvGrpSpPr>
              <p:cNvPr id="42" name="组合 10">
                <a:extLst>
                  <a:ext uri="{FF2B5EF4-FFF2-40B4-BE49-F238E27FC236}">
                    <a16:creationId xmlns:a16="http://schemas.microsoft.com/office/drawing/2014/main" id="{3E36F202-5DF9-4BC3-B6E9-F2CB5EB5CDAC}"/>
                  </a:ext>
                </a:extLst>
              </p:cNvPr>
              <p:cNvGrpSpPr/>
              <p:nvPr/>
            </p:nvGrpSpPr>
            <p:grpSpPr>
              <a:xfrm>
                <a:off x="5468644" y="2723853"/>
                <a:ext cx="5024761" cy="754063"/>
                <a:chOff x="399495" y="5957455"/>
                <a:chExt cx="5024761" cy="754063"/>
              </a:xfrm>
            </p:grpSpPr>
            <p:cxnSp>
              <p:nvCxnSpPr>
                <p:cNvPr id="45" name="直接箭头连接符 7">
                  <a:extLst>
                    <a:ext uri="{FF2B5EF4-FFF2-40B4-BE49-F238E27FC236}">
                      <a16:creationId xmlns:a16="http://schemas.microsoft.com/office/drawing/2014/main" id="{1ACE65FB-E4A7-478E-88B9-EE33C74FFB8D}"/>
                    </a:ext>
                  </a:extLst>
                </p:cNvPr>
                <p:cNvCxnSpPr/>
                <p:nvPr/>
              </p:nvCxnSpPr>
              <p:spPr>
                <a:xfrm>
                  <a:off x="399495" y="6711518"/>
                  <a:ext cx="50247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9">
                  <a:extLst>
                    <a:ext uri="{FF2B5EF4-FFF2-40B4-BE49-F238E27FC236}">
                      <a16:creationId xmlns:a16="http://schemas.microsoft.com/office/drawing/2014/main" id="{8A1AB407-AA21-4E3F-9BA4-95D768C16994}"/>
                    </a:ext>
                  </a:extLst>
                </p:cNvPr>
                <p:cNvCxnSpPr/>
                <p:nvPr/>
              </p:nvCxnSpPr>
              <p:spPr>
                <a:xfrm flipV="1">
                  <a:off x="399495" y="5957455"/>
                  <a:ext cx="0" cy="754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文本框 11">
                <a:extLst>
                  <a:ext uri="{FF2B5EF4-FFF2-40B4-BE49-F238E27FC236}">
                    <a16:creationId xmlns:a16="http://schemas.microsoft.com/office/drawing/2014/main" id="{EF68C5D6-1BDA-42A8-A7EB-1451B1824EED}"/>
                  </a:ext>
                </a:extLst>
              </p:cNvPr>
              <p:cNvSpPr txBox="1"/>
              <p:nvPr/>
            </p:nvSpPr>
            <p:spPr>
              <a:xfrm>
                <a:off x="10493405" y="3324027"/>
                <a:ext cx="360218" cy="307777"/>
              </a:xfrm>
              <a:prstGeom prst="rect">
                <a:avLst/>
              </a:prstGeom>
              <a:noFill/>
            </p:spPr>
            <p:txBody>
              <a:bodyPr wrap="square" rtlCol="0">
                <a:spAutoFit/>
              </a:bodyPr>
              <a:lstStyle/>
              <a:p>
                <a:pPr>
                  <a:defRPr/>
                </a:pPr>
                <a:r>
                  <a:rPr lang="en-US" altLang="zh-CN" sz="1400" dirty="0">
                    <a:solidFill>
                      <a:prstClr val="black"/>
                    </a:solidFill>
                    <a:latin typeface="Times New Roman" panose="02020603050405020304" pitchFamily="18" charset="0"/>
                    <a:cs typeface="Times New Roman" panose="02020603050405020304" pitchFamily="18" charset="0"/>
                  </a:rPr>
                  <a:t>t</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sp>
            <p:nvSpPr>
              <p:cNvPr id="44" name="文本框 12">
                <a:extLst>
                  <a:ext uri="{FF2B5EF4-FFF2-40B4-BE49-F238E27FC236}">
                    <a16:creationId xmlns:a16="http://schemas.microsoft.com/office/drawing/2014/main" id="{916D0E8B-0544-436F-88BE-FA389C23C9B0}"/>
                  </a:ext>
                </a:extLst>
              </p:cNvPr>
              <p:cNvSpPr txBox="1"/>
              <p:nvPr/>
            </p:nvSpPr>
            <p:spPr>
              <a:xfrm>
                <a:off x="5349862" y="2349626"/>
                <a:ext cx="702419" cy="372222"/>
              </a:xfrm>
              <a:prstGeom prst="rect">
                <a:avLst/>
              </a:prstGeom>
              <a:noFill/>
            </p:spPr>
            <p:txBody>
              <a:bodyPr wrap="square" rtlCol="0">
                <a:spAutoFit/>
              </a:bodyPr>
              <a:lstStyle/>
              <a:p>
                <a:pPr>
                  <a:defRPr/>
                </a:pPr>
                <a:r>
                  <a:rPr lang="en-US" altLang="zh-CN" sz="1400" dirty="0">
                    <a:solidFill>
                      <a:prstClr val="black"/>
                    </a:solidFill>
                    <a:latin typeface="Times New Roman" panose="02020603050405020304" pitchFamily="18" charset="0"/>
                    <a:cs typeface="Times New Roman" panose="02020603050405020304" pitchFamily="18" charset="0"/>
                  </a:rPr>
                  <a:t>pulse</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grpSp>
        <p:grpSp>
          <p:nvGrpSpPr>
            <p:cNvPr id="28" name="组合 34">
              <a:extLst>
                <a:ext uri="{FF2B5EF4-FFF2-40B4-BE49-F238E27FC236}">
                  <a16:creationId xmlns:a16="http://schemas.microsoft.com/office/drawing/2014/main" id="{C54397C7-35DB-43EC-AD20-C583CAE8549D}"/>
                </a:ext>
              </a:extLst>
            </p:cNvPr>
            <p:cNvGrpSpPr/>
            <p:nvPr/>
          </p:nvGrpSpPr>
          <p:grpSpPr>
            <a:xfrm>
              <a:off x="6368476" y="3089567"/>
              <a:ext cx="1791856" cy="399202"/>
              <a:chOff x="6368476" y="3089567"/>
              <a:chExt cx="1791856" cy="399202"/>
            </a:xfrm>
          </p:grpSpPr>
          <p:grpSp>
            <p:nvGrpSpPr>
              <p:cNvPr id="36" name="组合 17">
                <a:extLst>
                  <a:ext uri="{FF2B5EF4-FFF2-40B4-BE49-F238E27FC236}">
                    <a16:creationId xmlns:a16="http://schemas.microsoft.com/office/drawing/2014/main" id="{85F22C8B-9EFD-4498-9193-4C1D7A41C142}"/>
                  </a:ext>
                </a:extLst>
              </p:cNvPr>
              <p:cNvGrpSpPr/>
              <p:nvPr/>
            </p:nvGrpSpPr>
            <p:grpSpPr>
              <a:xfrm>
                <a:off x="6368476" y="3089567"/>
                <a:ext cx="632690" cy="394580"/>
                <a:chOff x="3302001" y="6331531"/>
                <a:chExt cx="632690" cy="394580"/>
              </a:xfrm>
            </p:grpSpPr>
            <p:sp>
              <p:nvSpPr>
                <p:cNvPr id="40" name="矩形 18">
                  <a:extLst>
                    <a:ext uri="{FF2B5EF4-FFF2-40B4-BE49-F238E27FC236}">
                      <a16:creationId xmlns:a16="http://schemas.microsoft.com/office/drawing/2014/main" id="{A4F362B5-E147-45FA-B88D-093DA1ED7BA3}"/>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1" name="矩形 19">
                  <a:extLst>
                    <a:ext uri="{FF2B5EF4-FFF2-40B4-BE49-F238E27FC236}">
                      <a16:creationId xmlns:a16="http://schemas.microsoft.com/office/drawing/2014/main" id="{43B9048E-AF28-4FF7-8ECD-9C32EEDDBF8F}"/>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37" name="组合 20">
                <a:extLst>
                  <a:ext uri="{FF2B5EF4-FFF2-40B4-BE49-F238E27FC236}">
                    <a16:creationId xmlns:a16="http://schemas.microsoft.com/office/drawing/2014/main" id="{2A9FB204-0A6F-4996-AC5F-BC3967193698}"/>
                  </a:ext>
                </a:extLst>
              </p:cNvPr>
              <p:cNvGrpSpPr/>
              <p:nvPr/>
            </p:nvGrpSpPr>
            <p:grpSpPr>
              <a:xfrm>
                <a:off x="7527642" y="3094189"/>
                <a:ext cx="632690" cy="394580"/>
                <a:chOff x="3302001" y="6331531"/>
                <a:chExt cx="632690" cy="394580"/>
              </a:xfrm>
            </p:grpSpPr>
            <p:sp>
              <p:nvSpPr>
                <p:cNvPr id="38" name="矩形 21">
                  <a:extLst>
                    <a:ext uri="{FF2B5EF4-FFF2-40B4-BE49-F238E27FC236}">
                      <a16:creationId xmlns:a16="http://schemas.microsoft.com/office/drawing/2014/main" id="{66CE8B11-53D5-4C68-8CCC-C2F8AFE77A70}"/>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9" name="矩形 22">
                  <a:extLst>
                    <a:ext uri="{FF2B5EF4-FFF2-40B4-BE49-F238E27FC236}">
                      <a16:creationId xmlns:a16="http://schemas.microsoft.com/office/drawing/2014/main" id="{60FE2905-7501-4CCC-8C7A-32D4D4D078C1}"/>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cxnSp>
          <p:nvCxnSpPr>
            <p:cNvPr id="29" name="直接连接符 28">
              <a:extLst>
                <a:ext uri="{FF2B5EF4-FFF2-40B4-BE49-F238E27FC236}">
                  <a16:creationId xmlns:a16="http://schemas.microsoft.com/office/drawing/2014/main" id="{6D591DB6-93E4-4C3F-B2B6-4826F1F3AEE6}"/>
                </a:ext>
              </a:extLst>
            </p:cNvPr>
            <p:cNvCxnSpPr>
              <a:cxnSpLocks/>
            </p:cNvCxnSpPr>
            <p:nvPr/>
          </p:nvCxnSpPr>
          <p:spPr>
            <a:xfrm>
              <a:off x="6369033" y="2817090"/>
              <a:ext cx="0" cy="6742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1CC4E29-B886-47E4-B528-9177F99DC313}"/>
                </a:ext>
              </a:extLst>
            </p:cNvPr>
            <p:cNvCxnSpPr>
              <a:cxnSpLocks/>
            </p:cNvCxnSpPr>
            <p:nvPr/>
          </p:nvCxnSpPr>
          <p:spPr>
            <a:xfrm>
              <a:off x="6946302" y="2812477"/>
              <a:ext cx="0" cy="67425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箭头连接符 31">
              <a:extLst>
                <a:ext uri="{FF2B5EF4-FFF2-40B4-BE49-F238E27FC236}">
                  <a16:creationId xmlns:a16="http://schemas.microsoft.com/office/drawing/2014/main" id="{C20A6F24-5A34-4436-808D-9EB56BEB04C6}"/>
                </a:ext>
              </a:extLst>
            </p:cNvPr>
            <p:cNvCxnSpPr>
              <a:cxnSpLocks/>
            </p:cNvCxnSpPr>
            <p:nvPr/>
          </p:nvCxnSpPr>
          <p:spPr>
            <a:xfrm>
              <a:off x="6382327" y="2992582"/>
              <a:ext cx="56397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组合 36">
              <a:extLst>
                <a:ext uri="{FF2B5EF4-FFF2-40B4-BE49-F238E27FC236}">
                  <a16:creationId xmlns:a16="http://schemas.microsoft.com/office/drawing/2014/main" id="{7848056D-1016-4789-8B74-7FFC4F0C41D4}"/>
                </a:ext>
              </a:extLst>
            </p:cNvPr>
            <p:cNvGrpSpPr/>
            <p:nvPr/>
          </p:nvGrpSpPr>
          <p:grpSpPr>
            <a:xfrm>
              <a:off x="8691409" y="3094188"/>
              <a:ext cx="632690" cy="394580"/>
              <a:chOff x="3302001" y="6331531"/>
              <a:chExt cx="632690" cy="394580"/>
            </a:xfrm>
          </p:grpSpPr>
          <p:sp>
            <p:nvSpPr>
              <p:cNvPr id="34" name="矩形 40">
                <a:extLst>
                  <a:ext uri="{FF2B5EF4-FFF2-40B4-BE49-F238E27FC236}">
                    <a16:creationId xmlns:a16="http://schemas.microsoft.com/office/drawing/2014/main" id="{D59817A1-389C-45BF-B8CA-F70DAF285C24}"/>
                  </a:ext>
                </a:extLst>
              </p:cNvPr>
              <p:cNvSpPr/>
              <p:nvPr/>
            </p:nvSpPr>
            <p:spPr>
              <a:xfrm>
                <a:off x="3888508" y="6336145"/>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35" name="矩形 41">
                <a:extLst>
                  <a:ext uri="{FF2B5EF4-FFF2-40B4-BE49-F238E27FC236}">
                    <a16:creationId xmlns:a16="http://schemas.microsoft.com/office/drawing/2014/main" id="{5A180C7B-4E27-4E1B-9EF4-940FE273F5FA}"/>
                  </a:ext>
                </a:extLst>
              </p:cNvPr>
              <p:cNvSpPr/>
              <p:nvPr/>
            </p:nvSpPr>
            <p:spPr>
              <a:xfrm>
                <a:off x="3302001" y="6331531"/>
                <a:ext cx="46183" cy="389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33" name="文本框 46">
              <a:extLst>
                <a:ext uri="{FF2B5EF4-FFF2-40B4-BE49-F238E27FC236}">
                  <a16:creationId xmlns:a16="http://schemas.microsoft.com/office/drawing/2014/main" id="{44372190-749E-41D0-A7BE-85E3674D4075}"/>
                </a:ext>
              </a:extLst>
            </p:cNvPr>
            <p:cNvSpPr txBox="1"/>
            <p:nvPr/>
          </p:nvSpPr>
          <p:spPr>
            <a:xfrm>
              <a:off x="6423898" y="2734555"/>
              <a:ext cx="767509" cy="261610"/>
            </a:xfrm>
            <a:prstGeom prst="rect">
              <a:avLst/>
            </a:prstGeom>
            <a:noFill/>
          </p:spPr>
          <p:txBody>
            <a:bodyPr wrap="square" rtlCol="0">
              <a:spAutoFit/>
            </a:bodyPr>
            <a:lstStyle/>
            <a:p>
              <a:pPr>
                <a:defRPr/>
              </a:pPr>
              <a:r>
                <a:rPr lang="en-US" altLang="zh-CN" sz="1100" dirty="0">
                  <a:solidFill>
                    <a:prstClr val="black"/>
                  </a:solidFill>
                  <a:latin typeface="Times New Roman" panose="02020603050405020304" pitchFamily="18" charset="0"/>
                  <a:cs typeface="Times New Roman" panose="02020603050405020304" pitchFamily="18" charset="0"/>
                </a:rPr>
                <a:t>10ms</a:t>
              </a:r>
              <a:endParaRPr lang="zh-CN" altLang="en-US" sz="1100" dirty="0">
                <a:solidFill>
                  <a:prstClr val="black"/>
                </a:solidFill>
                <a:latin typeface="Times New Roman" panose="02020603050405020304" pitchFamily="18" charset="0"/>
                <a:cs typeface="Times New Roman" panose="02020603050405020304" pitchFamily="18" charset="0"/>
              </a:endParaRPr>
            </a:p>
          </p:txBody>
        </p:sp>
      </p:grpSp>
      <p:sp>
        <p:nvSpPr>
          <p:cNvPr id="47" name="内容占位符 1"/>
          <p:cNvSpPr txBox="1">
            <a:spLocks/>
          </p:cNvSpPr>
          <p:nvPr/>
        </p:nvSpPr>
        <p:spPr>
          <a:xfrm>
            <a:off x="1716828" y="4346915"/>
            <a:ext cx="1746959" cy="47064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100Hz single bunch for H/W/</a:t>
            </a:r>
            <a:r>
              <a:rPr lang="en-US" altLang="zh-CN" sz="1800" dirty="0" err="1" smtClean="0"/>
              <a:t>tt</a:t>
            </a:r>
            <a:endParaRPr lang="en-US" altLang="zh-CN" sz="1800" dirty="0" smtClean="0"/>
          </a:p>
        </p:txBody>
      </p:sp>
      <p:sp>
        <p:nvSpPr>
          <p:cNvPr id="48" name="内容占位符 1"/>
          <p:cNvSpPr txBox="1">
            <a:spLocks/>
          </p:cNvSpPr>
          <p:nvPr/>
        </p:nvSpPr>
        <p:spPr>
          <a:xfrm>
            <a:off x="1716828" y="5402814"/>
            <a:ext cx="1746959" cy="470641"/>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100Hz double bunch for Z</a:t>
            </a:r>
          </a:p>
        </p:txBody>
      </p:sp>
      <p:pic>
        <p:nvPicPr>
          <p:cNvPr id="49" name="Picture 48"/>
          <p:cNvPicPr>
            <a:picLocks noChangeAspect="1"/>
          </p:cNvPicPr>
          <p:nvPr/>
        </p:nvPicPr>
        <p:blipFill>
          <a:blip r:embed="rId5"/>
          <a:stretch>
            <a:fillRect/>
          </a:stretch>
        </p:blipFill>
        <p:spPr>
          <a:xfrm>
            <a:off x="3732300" y="1283978"/>
            <a:ext cx="4556535" cy="1306836"/>
          </a:xfrm>
          <a:prstGeom prst="rect">
            <a:avLst/>
          </a:prstGeom>
        </p:spPr>
      </p:pic>
      <p:sp>
        <p:nvSpPr>
          <p:cNvPr id="50" name="内容占位符 1"/>
          <p:cNvSpPr txBox="1">
            <a:spLocks/>
          </p:cNvSpPr>
          <p:nvPr/>
        </p:nvSpPr>
        <p:spPr>
          <a:xfrm>
            <a:off x="3776161" y="1179168"/>
            <a:ext cx="1485879" cy="301290"/>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err="1" smtClean="0"/>
              <a:t>Linac</a:t>
            </a:r>
            <a:r>
              <a:rPr lang="en-US" altLang="zh-CN" sz="1800" dirty="0" smtClean="0"/>
              <a:t> to DR</a:t>
            </a:r>
          </a:p>
        </p:txBody>
      </p:sp>
      <p:pic>
        <p:nvPicPr>
          <p:cNvPr id="51" name="Picture 50"/>
          <p:cNvPicPr>
            <a:picLocks noChangeAspect="1"/>
          </p:cNvPicPr>
          <p:nvPr/>
        </p:nvPicPr>
        <p:blipFill rotWithShape="1">
          <a:blip r:embed="rId6"/>
          <a:srcRect r="13255" b="19031"/>
          <a:stretch/>
        </p:blipFill>
        <p:spPr>
          <a:xfrm>
            <a:off x="3840550" y="2652846"/>
            <a:ext cx="4405208" cy="1905432"/>
          </a:xfrm>
          <a:prstGeom prst="rect">
            <a:avLst/>
          </a:prstGeom>
        </p:spPr>
      </p:pic>
      <p:sp>
        <p:nvSpPr>
          <p:cNvPr id="52" name="内容占位符 1"/>
          <p:cNvSpPr txBox="1">
            <a:spLocks/>
          </p:cNvSpPr>
          <p:nvPr/>
        </p:nvSpPr>
        <p:spPr>
          <a:xfrm>
            <a:off x="3725283" y="2661704"/>
            <a:ext cx="1766906" cy="37838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Injection to Booster</a:t>
            </a:r>
          </a:p>
        </p:txBody>
      </p:sp>
      <p:sp>
        <p:nvSpPr>
          <p:cNvPr id="55" name="内容占位符 1"/>
          <p:cNvSpPr txBox="1">
            <a:spLocks/>
          </p:cNvSpPr>
          <p:nvPr/>
        </p:nvSpPr>
        <p:spPr>
          <a:xfrm>
            <a:off x="4697141" y="4740606"/>
            <a:ext cx="1254843" cy="32845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Higgs/</a:t>
            </a:r>
            <a:r>
              <a:rPr lang="en-US" altLang="zh-CN" sz="1800" dirty="0" err="1" smtClean="0"/>
              <a:t>ttbar</a:t>
            </a:r>
            <a:endParaRPr lang="en-US" altLang="zh-CN" sz="1800" dirty="0" smtClean="0"/>
          </a:p>
        </p:txBody>
      </p:sp>
      <p:sp>
        <p:nvSpPr>
          <p:cNvPr id="56" name="内容占位符 1"/>
          <p:cNvSpPr txBox="1">
            <a:spLocks/>
          </p:cNvSpPr>
          <p:nvPr/>
        </p:nvSpPr>
        <p:spPr>
          <a:xfrm>
            <a:off x="6331330" y="4725144"/>
            <a:ext cx="1254843" cy="32845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W/ Z</a:t>
            </a:r>
          </a:p>
        </p:txBody>
      </p:sp>
      <p:grpSp>
        <p:nvGrpSpPr>
          <p:cNvPr id="57" name="Group 3">
            <a:extLst>
              <a:ext uri="{FF2B5EF4-FFF2-40B4-BE49-F238E27FC236}">
                <a16:creationId xmlns:a16="http://schemas.microsoft.com/office/drawing/2014/main" id="{A916BB52-30EB-48AB-9204-9C9F2EE8739B}"/>
              </a:ext>
            </a:extLst>
          </p:cNvPr>
          <p:cNvGrpSpPr/>
          <p:nvPr/>
        </p:nvGrpSpPr>
        <p:grpSpPr>
          <a:xfrm>
            <a:off x="8256240" y="1340768"/>
            <a:ext cx="3861221" cy="1152128"/>
            <a:chOff x="1343564" y="2092755"/>
            <a:chExt cx="9504872" cy="3178115"/>
          </a:xfrm>
        </p:grpSpPr>
        <p:grpSp>
          <p:nvGrpSpPr>
            <p:cNvPr id="58" name="Group 24">
              <a:extLst>
                <a:ext uri="{FF2B5EF4-FFF2-40B4-BE49-F238E27FC236}">
                  <a16:creationId xmlns:a16="http://schemas.microsoft.com/office/drawing/2014/main" id="{BF02427B-5897-4C52-8FB0-ECEED0601E96}"/>
                </a:ext>
              </a:extLst>
            </p:cNvPr>
            <p:cNvGrpSpPr/>
            <p:nvPr/>
          </p:nvGrpSpPr>
          <p:grpSpPr>
            <a:xfrm>
              <a:off x="1343564" y="2092755"/>
              <a:ext cx="9504872" cy="3178115"/>
              <a:chOff x="838200" y="2065323"/>
              <a:chExt cx="9504872" cy="3178115"/>
            </a:xfrm>
          </p:grpSpPr>
          <p:grpSp>
            <p:nvGrpSpPr>
              <p:cNvPr id="61" name="Group 4">
                <a:extLst>
                  <a:ext uri="{FF2B5EF4-FFF2-40B4-BE49-F238E27FC236}">
                    <a16:creationId xmlns:a16="http://schemas.microsoft.com/office/drawing/2014/main" id="{642298A3-F887-411B-A9A1-2482F4E457EA}"/>
                  </a:ext>
                </a:extLst>
              </p:cNvPr>
              <p:cNvGrpSpPr/>
              <p:nvPr/>
            </p:nvGrpSpPr>
            <p:grpSpPr>
              <a:xfrm>
                <a:off x="838200" y="2065323"/>
                <a:ext cx="9504872" cy="3178115"/>
                <a:chOff x="838200" y="2604819"/>
                <a:chExt cx="9504872" cy="3178115"/>
              </a:xfrm>
            </p:grpSpPr>
            <p:cxnSp>
              <p:nvCxnSpPr>
                <p:cNvPr id="69" name="Straight Connector 5">
                  <a:extLst>
                    <a:ext uri="{FF2B5EF4-FFF2-40B4-BE49-F238E27FC236}">
                      <a16:creationId xmlns:a16="http://schemas.microsoft.com/office/drawing/2014/main" id="{F40E8D0A-D9EF-4761-97F8-04DEDA06B543}"/>
                    </a:ext>
                  </a:extLst>
                </p:cNvPr>
                <p:cNvCxnSpPr/>
                <p:nvPr/>
              </p:nvCxnSpPr>
              <p:spPr>
                <a:xfrm>
                  <a:off x="1190445" y="4011283"/>
                  <a:ext cx="9152627" cy="8626"/>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
                  <a:extLst>
                    <a:ext uri="{FF2B5EF4-FFF2-40B4-BE49-F238E27FC236}">
                      <a16:creationId xmlns:a16="http://schemas.microsoft.com/office/drawing/2014/main" id="{6530D739-1D29-431B-892F-7E80711C1921}"/>
                    </a:ext>
                  </a:extLst>
                </p:cNvPr>
                <p:cNvSpPr/>
                <p:nvPr/>
              </p:nvSpPr>
              <p:spPr>
                <a:xfrm>
                  <a:off x="1186305" y="3311508"/>
                  <a:ext cx="103517" cy="14147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1" name="Rectangle 7">
                  <a:extLst>
                    <a:ext uri="{FF2B5EF4-FFF2-40B4-BE49-F238E27FC236}">
                      <a16:creationId xmlns:a16="http://schemas.microsoft.com/office/drawing/2014/main" id="{07AEAD2E-201A-4A3B-A4AB-65C7FE234D14}"/>
                    </a:ext>
                  </a:extLst>
                </p:cNvPr>
                <p:cNvSpPr/>
                <p:nvPr/>
              </p:nvSpPr>
              <p:spPr>
                <a:xfrm>
                  <a:off x="3963033" y="3311508"/>
                  <a:ext cx="103517" cy="14147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2" name="Rectangle 8">
                  <a:extLst>
                    <a:ext uri="{FF2B5EF4-FFF2-40B4-BE49-F238E27FC236}">
                      <a16:creationId xmlns:a16="http://schemas.microsoft.com/office/drawing/2014/main" id="{2BBAEB64-4907-4B3E-809D-2647951BCCFF}"/>
                    </a:ext>
                  </a:extLst>
                </p:cNvPr>
                <p:cNvSpPr/>
                <p:nvPr/>
              </p:nvSpPr>
              <p:spPr>
                <a:xfrm>
                  <a:off x="5516938" y="3311508"/>
                  <a:ext cx="103517" cy="14147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3" name="Rectangle 9">
                  <a:extLst>
                    <a:ext uri="{FF2B5EF4-FFF2-40B4-BE49-F238E27FC236}">
                      <a16:creationId xmlns:a16="http://schemas.microsoft.com/office/drawing/2014/main" id="{3A0AD019-6D8D-466D-94A8-1A4A53E7F695}"/>
                    </a:ext>
                  </a:extLst>
                </p:cNvPr>
                <p:cNvSpPr/>
                <p:nvPr/>
              </p:nvSpPr>
              <p:spPr>
                <a:xfrm>
                  <a:off x="7540838" y="3303917"/>
                  <a:ext cx="103517" cy="14147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4" name="Rectangle 10">
                  <a:extLst>
                    <a:ext uri="{FF2B5EF4-FFF2-40B4-BE49-F238E27FC236}">
                      <a16:creationId xmlns:a16="http://schemas.microsoft.com/office/drawing/2014/main" id="{F8F1F172-D209-4DF7-A0BA-0E90166F127A}"/>
                    </a:ext>
                  </a:extLst>
                </p:cNvPr>
                <p:cNvSpPr/>
                <p:nvPr/>
              </p:nvSpPr>
              <p:spPr>
                <a:xfrm>
                  <a:off x="1298965" y="3739896"/>
                  <a:ext cx="1514943" cy="6035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cxnSp>
              <p:nvCxnSpPr>
                <p:cNvPr id="75" name="Straight Connector 11">
                  <a:extLst>
                    <a:ext uri="{FF2B5EF4-FFF2-40B4-BE49-F238E27FC236}">
                      <a16:creationId xmlns:a16="http://schemas.microsoft.com/office/drawing/2014/main" id="{BB9B68A9-3682-4421-BC4B-70AF087AEB01}"/>
                    </a:ext>
                  </a:extLst>
                </p:cNvPr>
                <p:cNvCxnSpPr/>
                <p:nvPr/>
              </p:nvCxnSpPr>
              <p:spPr>
                <a:xfrm flipH="1" flipV="1">
                  <a:off x="838200" y="2907792"/>
                  <a:ext cx="1507236" cy="11034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Right Brace 12">
                  <a:extLst>
                    <a:ext uri="{FF2B5EF4-FFF2-40B4-BE49-F238E27FC236}">
                      <a16:creationId xmlns:a16="http://schemas.microsoft.com/office/drawing/2014/main" id="{1DFF99D4-A8D5-42FC-A22B-A040C4A3211C}"/>
                    </a:ext>
                  </a:extLst>
                </p:cNvPr>
                <p:cNvSpPr/>
                <p:nvPr/>
              </p:nvSpPr>
              <p:spPr>
                <a:xfrm rot="5400000">
                  <a:off x="2378717" y="3711581"/>
                  <a:ext cx="486275" cy="26823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ltLang="en-US">
                    <a:solidFill>
                      <a:prstClr val="black"/>
                    </a:solidFill>
                  </a:endParaRPr>
                </a:p>
              </p:txBody>
            </p:sp>
            <p:sp>
              <p:nvSpPr>
                <p:cNvPr id="77" name="TextBox 13">
                  <a:extLst>
                    <a:ext uri="{FF2B5EF4-FFF2-40B4-BE49-F238E27FC236}">
                      <a16:creationId xmlns:a16="http://schemas.microsoft.com/office/drawing/2014/main" id="{ABA31635-3BCF-44EB-9B6B-6CD6E6780A30}"/>
                    </a:ext>
                  </a:extLst>
                </p:cNvPr>
                <p:cNvSpPr txBox="1"/>
                <p:nvPr/>
              </p:nvSpPr>
              <p:spPr>
                <a:xfrm>
                  <a:off x="2345436" y="5392786"/>
                  <a:ext cx="1399032" cy="390148"/>
                </a:xfrm>
                <a:prstGeom prst="rect">
                  <a:avLst/>
                </a:prstGeom>
                <a:noFill/>
              </p:spPr>
              <p:txBody>
                <a:bodyPr wrap="square" rtlCol="0">
                  <a:spAutoFit/>
                </a:bodyPr>
                <a:lstStyle/>
                <a:p>
                  <a:pPr>
                    <a:defRPr/>
                  </a:pPr>
                  <a:r>
                    <a:rPr lang="en-US" altLang="zh-CN" sz="1200" dirty="0">
                      <a:solidFill>
                        <a:prstClr val="black"/>
                      </a:solidFill>
                    </a:rPr>
                    <a:t>60m</a:t>
                  </a:r>
                  <a:endParaRPr lang="zh-CN" altLang="en-US" sz="1200" dirty="0">
                    <a:solidFill>
                      <a:prstClr val="black"/>
                    </a:solidFill>
                  </a:endParaRPr>
                </a:p>
              </p:txBody>
            </p:sp>
            <p:sp>
              <p:nvSpPr>
                <p:cNvPr id="78" name="TextBox 14">
                  <a:extLst>
                    <a:ext uri="{FF2B5EF4-FFF2-40B4-BE49-F238E27FC236}">
                      <a16:creationId xmlns:a16="http://schemas.microsoft.com/office/drawing/2014/main" id="{E9409E90-F58D-4446-9C8B-F2803BA333F4}"/>
                    </a:ext>
                  </a:extLst>
                </p:cNvPr>
                <p:cNvSpPr txBox="1"/>
                <p:nvPr/>
              </p:nvSpPr>
              <p:spPr>
                <a:xfrm>
                  <a:off x="2183418" y="2604819"/>
                  <a:ext cx="3073679" cy="1537966"/>
                </a:xfrm>
                <a:prstGeom prst="rect">
                  <a:avLst/>
                </a:prstGeom>
                <a:noFill/>
              </p:spPr>
              <p:txBody>
                <a:bodyPr wrap="square" rtlCol="0">
                  <a:spAutoFit/>
                </a:bodyPr>
                <a:lstStyle/>
                <a:p>
                  <a:pPr>
                    <a:defRPr/>
                  </a:pPr>
                  <a:r>
                    <a:rPr lang="en-US" altLang="zh-CN" sz="1100" dirty="0" err="1">
                      <a:solidFill>
                        <a:prstClr val="black"/>
                      </a:solidFill>
                    </a:rPr>
                    <a:t>Lamberson</a:t>
                  </a:r>
                  <a:r>
                    <a:rPr lang="en-US" altLang="zh-CN" sz="1100" dirty="0">
                      <a:solidFill>
                        <a:prstClr val="black"/>
                      </a:solidFill>
                    </a:rPr>
                    <a:t> </a:t>
                  </a:r>
                  <a:endParaRPr lang="en-US" altLang="zh-CN" sz="1100" dirty="0" smtClean="0">
                    <a:solidFill>
                      <a:prstClr val="black"/>
                    </a:solidFill>
                  </a:endParaRPr>
                </a:p>
                <a:p>
                  <a:pPr>
                    <a:defRPr/>
                  </a:pPr>
                  <a:r>
                    <a:rPr lang="en-US" altLang="zh-CN" sz="1100" dirty="0" smtClean="0">
                      <a:solidFill>
                        <a:prstClr val="black"/>
                      </a:solidFill>
                    </a:rPr>
                    <a:t>26 </a:t>
                  </a:r>
                  <a:r>
                    <a:rPr lang="en-US" altLang="zh-CN" sz="1100" dirty="0" err="1">
                      <a:solidFill>
                        <a:prstClr val="black"/>
                      </a:solidFill>
                    </a:rPr>
                    <a:t>mrad</a:t>
                  </a:r>
                  <a:endParaRPr lang="zh-CN" altLang="en-US" sz="1100" dirty="0">
                    <a:solidFill>
                      <a:prstClr val="black"/>
                    </a:solidFill>
                  </a:endParaRPr>
                </a:p>
              </p:txBody>
            </p:sp>
          </p:grpSp>
          <p:sp>
            <p:nvSpPr>
              <p:cNvPr id="62" name="Rectangle 17">
                <a:extLst>
                  <a:ext uri="{FF2B5EF4-FFF2-40B4-BE49-F238E27FC236}">
                    <a16:creationId xmlns:a16="http://schemas.microsoft.com/office/drawing/2014/main" id="{971D085A-43A8-46E2-B48E-4EB9E9DF9C63}"/>
                  </a:ext>
                </a:extLst>
              </p:cNvPr>
              <p:cNvSpPr/>
              <p:nvPr/>
            </p:nvSpPr>
            <p:spPr>
              <a:xfrm>
                <a:off x="9631766" y="2772012"/>
                <a:ext cx="103517" cy="14147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3" name="Right Brace 18">
                <a:extLst>
                  <a:ext uri="{FF2B5EF4-FFF2-40B4-BE49-F238E27FC236}">
                    <a16:creationId xmlns:a16="http://schemas.microsoft.com/office/drawing/2014/main" id="{A3D15CB2-0FBD-4FBB-99B6-B1F2FC0DCA45}"/>
                  </a:ext>
                </a:extLst>
              </p:cNvPr>
              <p:cNvSpPr/>
              <p:nvPr/>
            </p:nvSpPr>
            <p:spPr>
              <a:xfrm rot="5400000">
                <a:off x="4496848" y="3736312"/>
                <a:ext cx="486275" cy="1553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ltLang="en-US">
                  <a:solidFill>
                    <a:prstClr val="black"/>
                  </a:solidFill>
                </a:endParaRPr>
              </a:p>
            </p:txBody>
          </p:sp>
          <p:sp>
            <p:nvSpPr>
              <p:cNvPr id="64" name="TextBox 19">
                <a:extLst>
                  <a:ext uri="{FF2B5EF4-FFF2-40B4-BE49-F238E27FC236}">
                    <a16:creationId xmlns:a16="http://schemas.microsoft.com/office/drawing/2014/main" id="{047A3DDF-1CC0-48FD-93ED-D4094F23BB9B}"/>
                  </a:ext>
                </a:extLst>
              </p:cNvPr>
              <p:cNvSpPr txBox="1"/>
              <p:nvPr/>
            </p:nvSpPr>
            <p:spPr>
              <a:xfrm>
                <a:off x="4367726" y="4853290"/>
                <a:ext cx="1399032" cy="390148"/>
              </a:xfrm>
              <a:prstGeom prst="rect">
                <a:avLst/>
              </a:prstGeom>
              <a:noFill/>
            </p:spPr>
            <p:txBody>
              <a:bodyPr wrap="square" rtlCol="0">
                <a:spAutoFit/>
              </a:bodyPr>
              <a:lstStyle/>
              <a:p>
                <a:pPr>
                  <a:defRPr/>
                </a:pPr>
                <a:r>
                  <a:rPr lang="en-US" altLang="zh-CN" sz="1200" dirty="0">
                    <a:solidFill>
                      <a:prstClr val="black"/>
                    </a:solidFill>
                  </a:rPr>
                  <a:t>26m</a:t>
                </a:r>
                <a:endParaRPr lang="zh-CN" altLang="en-US" sz="1200" dirty="0">
                  <a:solidFill>
                    <a:prstClr val="black"/>
                  </a:solidFill>
                </a:endParaRPr>
              </a:p>
            </p:txBody>
          </p:sp>
          <p:sp>
            <p:nvSpPr>
              <p:cNvPr id="65" name="Right Brace 20">
                <a:extLst>
                  <a:ext uri="{FF2B5EF4-FFF2-40B4-BE49-F238E27FC236}">
                    <a16:creationId xmlns:a16="http://schemas.microsoft.com/office/drawing/2014/main" id="{5DD453CE-4AA0-4A1C-9BD6-9CAE30A8AA50}"/>
                  </a:ext>
                </a:extLst>
              </p:cNvPr>
              <p:cNvSpPr/>
              <p:nvPr/>
            </p:nvSpPr>
            <p:spPr>
              <a:xfrm rot="5400000">
                <a:off x="6285750" y="3448146"/>
                <a:ext cx="486275" cy="20239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ltLang="en-US">
                  <a:solidFill>
                    <a:prstClr val="black"/>
                  </a:solidFill>
                </a:endParaRPr>
              </a:p>
            </p:txBody>
          </p:sp>
          <p:sp>
            <p:nvSpPr>
              <p:cNvPr id="66" name="TextBox 21">
                <a:extLst>
                  <a:ext uri="{FF2B5EF4-FFF2-40B4-BE49-F238E27FC236}">
                    <a16:creationId xmlns:a16="http://schemas.microsoft.com/office/drawing/2014/main" id="{712BE1FC-47AA-44D2-8536-EE46D554ED4E}"/>
                  </a:ext>
                </a:extLst>
              </p:cNvPr>
              <p:cNvSpPr txBox="1"/>
              <p:nvPr/>
            </p:nvSpPr>
            <p:spPr>
              <a:xfrm>
                <a:off x="6187354" y="4852065"/>
                <a:ext cx="1399032" cy="390148"/>
              </a:xfrm>
              <a:prstGeom prst="rect">
                <a:avLst/>
              </a:prstGeom>
              <a:noFill/>
            </p:spPr>
            <p:txBody>
              <a:bodyPr wrap="square" rtlCol="0">
                <a:spAutoFit/>
              </a:bodyPr>
              <a:lstStyle/>
              <a:p>
                <a:pPr>
                  <a:defRPr/>
                </a:pPr>
                <a:r>
                  <a:rPr lang="en-US" altLang="zh-CN" sz="1200" dirty="0">
                    <a:solidFill>
                      <a:prstClr val="black"/>
                    </a:solidFill>
                  </a:rPr>
                  <a:t>66m</a:t>
                </a:r>
                <a:endParaRPr lang="zh-CN" altLang="en-US" sz="1200" dirty="0">
                  <a:solidFill>
                    <a:prstClr val="black"/>
                  </a:solidFill>
                </a:endParaRPr>
              </a:p>
            </p:txBody>
          </p:sp>
          <p:sp>
            <p:nvSpPr>
              <p:cNvPr id="67" name="TextBox 22">
                <a:extLst>
                  <a:ext uri="{FF2B5EF4-FFF2-40B4-BE49-F238E27FC236}">
                    <a16:creationId xmlns:a16="http://schemas.microsoft.com/office/drawing/2014/main" id="{C90EBC6B-3816-44BB-8F3E-C5CD9D75FAEC}"/>
                  </a:ext>
                </a:extLst>
              </p:cNvPr>
              <p:cNvSpPr txBox="1"/>
              <p:nvPr/>
            </p:nvSpPr>
            <p:spPr>
              <a:xfrm>
                <a:off x="8497738" y="4852065"/>
                <a:ext cx="1399032" cy="390148"/>
              </a:xfrm>
              <a:prstGeom prst="rect">
                <a:avLst/>
              </a:prstGeom>
              <a:noFill/>
            </p:spPr>
            <p:txBody>
              <a:bodyPr wrap="square" rtlCol="0">
                <a:spAutoFit/>
              </a:bodyPr>
              <a:lstStyle/>
              <a:p>
                <a:pPr>
                  <a:defRPr/>
                </a:pPr>
                <a:r>
                  <a:rPr lang="en-US" altLang="zh-CN" sz="1200" dirty="0">
                    <a:solidFill>
                      <a:prstClr val="black"/>
                    </a:solidFill>
                  </a:rPr>
                  <a:t>68m</a:t>
                </a:r>
                <a:endParaRPr lang="zh-CN" altLang="en-US" sz="1200" dirty="0">
                  <a:solidFill>
                    <a:prstClr val="black"/>
                  </a:solidFill>
                </a:endParaRPr>
              </a:p>
            </p:txBody>
          </p:sp>
          <p:sp>
            <p:nvSpPr>
              <p:cNvPr id="68" name="Right Brace 23">
                <a:extLst>
                  <a:ext uri="{FF2B5EF4-FFF2-40B4-BE49-F238E27FC236}">
                    <a16:creationId xmlns:a16="http://schemas.microsoft.com/office/drawing/2014/main" id="{E7FF32B1-C495-4986-AA26-474B74B29CD6}"/>
                  </a:ext>
                </a:extLst>
              </p:cNvPr>
              <p:cNvSpPr/>
              <p:nvPr/>
            </p:nvSpPr>
            <p:spPr>
              <a:xfrm rot="5400000">
                <a:off x="8392004" y="3446181"/>
                <a:ext cx="486275" cy="20239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ltLang="en-US">
                  <a:solidFill>
                    <a:prstClr val="black"/>
                  </a:solidFill>
                </a:endParaRPr>
              </a:p>
            </p:txBody>
          </p:sp>
        </p:grpSp>
        <p:sp>
          <p:nvSpPr>
            <p:cNvPr id="59" name="Rectangle 2">
              <a:extLst>
                <a:ext uri="{FF2B5EF4-FFF2-40B4-BE49-F238E27FC236}">
                  <a16:creationId xmlns:a16="http://schemas.microsoft.com/office/drawing/2014/main" id="{1B9D48EA-B00D-485C-914C-065FFDC8BB57}"/>
                </a:ext>
              </a:extLst>
            </p:cNvPr>
            <p:cNvSpPr/>
            <p:nvPr/>
          </p:nvSpPr>
          <p:spPr>
            <a:xfrm>
              <a:off x="4701180" y="3223346"/>
              <a:ext cx="103517" cy="612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0" name="Rectangle 26">
              <a:extLst>
                <a:ext uri="{FF2B5EF4-FFF2-40B4-BE49-F238E27FC236}">
                  <a16:creationId xmlns:a16="http://schemas.microsoft.com/office/drawing/2014/main" id="{F3D7E2FD-B1FA-4CFF-B252-46C7F842437A}"/>
                </a:ext>
              </a:extLst>
            </p:cNvPr>
            <p:cNvSpPr/>
            <p:nvPr/>
          </p:nvSpPr>
          <p:spPr>
            <a:xfrm>
              <a:off x="8278985" y="3223346"/>
              <a:ext cx="103517" cy="612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79" name="内容占位符 1"/>
          <p:cNvSpPr txBox="1">
            <a:spLocks/>
          </p:cNvSpPr>
          <p:nvPr/>
        </p:nvSpPr>
        <p:spPr>
          <a:xfrm>
            <a:off x="8491494" y="1047842"/>
            <a:ext cx="1673709" cy="350663"/>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Booster to collider</a:t>
            </a:r>
          </a:p>
        </p:txBody>
      </p:sp>
      <p:pic>
        <p:nvPicPr>
          <p:cNvPr id="81" name="Picture 80"/>
          <p:cNvPicPr>
            <a:picLocks noChangeAspect="1"/>
          </p:cNvPicPr>
          <p:nvPr/>
        </p:nvPicPr>
        <p:blipFill rotWithShape="1">
          <a:blip r:embed="rId7"/>
          <a:srcRect l="24622"/>
          <a:stretch/>
        </p:blipFill>
        <p:spPr>
          <a:xfrm>
            <a:off x="9145325" y="2533482"/>
            <a:ext cx="2965314" cy="2186578"/>
          </a:xfrm>
          <a:prstGeom prst="rect">
            <a:avLst/>
          </a:prstGeom>
        </p:spPr>
      </p:pic>
      <p:sp>
        <p:nvSpPr>
          <p:cNvPr id="82" name="内容占位符 1"/>
          <p:cNvSpPr txBox="1">
            <a:spLocks/>
          </p:cNvSpPr>
          <p:nvPr/>
        </p:nvSpPr>
        <p:spPr>
          <a:xfrm>
            <a:off x="8553417" y="2851614"/>
            <a:ext cx="1766906" cy="37838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H injection timing</a:t>
            </a:r>
          </a:p>
        </p:txBody>
      </p:sp>
      <p:sp>
        <p:nvSpPr>
          <p:cNvPr id="84" name="TextBox 83"/>
          <p:cNvSpPr txBox="1"/>
          <p:nvPr/>
        </p:nvSpPr>
        <p:spPr>
          <a:xfrm>
            <a:off x="10198964" y="463235"/>
            <a:ext cx="1798166" cy="646331"/>
          </a:xfrm>
          <a:prstGeom prst="rect">
            <a:avLst/>
          </a:prstGeom>
          <a:solidFill>
            <a:schemeClr val="accent6">
              <a:lumMod val="20000"/>
              <a:lumOff val="80000"/>
            </a:schemeClr>
          </a:solidFill>
        </p:spPr>
        <p:txBody>
          <a:bodyPr wrap="square" rtlCol="0">
            <a:spAutoFit/>
          </a:bodyPr>
          <a:lstStyle/>
          <a:p>
            <a:r>
              <a:rPr lang="en-US" altLang="zh-CN" dirty="0" err="1" smtClean="0"/>
              <a:t>Xiaohao</a:t>
            </a:r>
            <a:r>
              <a:rPr lang="en-US" altLang="zh-CN" dirty="0" smtClean="0"/>
              <a:t> Cui</a:t>
            </a:r>
          </a:p>
          <a:p>
            <a:r>
              <a:rPr lang="en-US" altLang="zh-CN" dirty="0" smtClean="0"/>
              <a:t>Session M2-1: #1</a:t>
            </a:r>
            <a:endParaRPr lang="zh-CN" altLang="en-US" dirty="0"/>
          </a:p>
        </p:txBody>
      </p:sp>
      <p:sp>
        <p:nvSpPr>
          <p:cNvPr id="85" name="Rectangle 84"/>
          <p:cNvSpPr/>
          <p:nvPr/>
        </p:nvSpPr>
        <p:spPr>
          <a:xfrm>
            <a:off x="3662479" y="1047842"/>
            <a:ext cx="8448160" cy="3598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4">
            <a:extLst>
              <a:ext uri="{FF2B5EF4-FFF2-40B4-BE49-F238E27FC236}">
                <a16:creationId xmlns:a16="http://schemas.microsoft.com/office/drawing/2014/main" id="{C7055CEC-FC01-42BD-B843-18AD919039DC}"/>
              </a:ext>
            </a:extLst>
          </p:cNvPr>
          <p:cNvPicPr>
            <a:picLocks noChangeAspect="1"/>
          </p:cNvPicPr>
          <p:nvPr/>
        </p:nvPicPr>
        <p:blipFill rotWithShape="1">
          <a:blip r:embed="rId8"/>
          <a:srcRect l="24691"/>
          <a:stretch/>
        </p:blipFill>
        <p:spPr>
          <a:xfrm>
            <a:off x="4259228" y="5097863"/>
            <a:ext cx="1803921" cy="1623613"/>
          </a:xfrm>
          <a:prstGeom prst="rect">
            <a:avLst/>
          </a:prstGeom>
        </p:spPr>
      </p:pic>
      <p:pic>
        <p:nvPicPr>
          <p:cNvPr id="54" name="图片 6">
            <a:extLst>
              <a:ext uri="{FF2B5EF4-FFF2-40B4-BE49-F238E27FC236}">
                <a16:creationId xmlns:a16="http://schemas.microsoft.com/office/drawing/2014/main" id="{B273AA05-6577-4267-AA4A-4CA7F8183883}"/>
              </a:ext>
            </a:extLst>
          </p:cNvPr>
          <p:cNvPicPr>
            <a:picLocks noChangeAspect="1"/>
          </p:cNvPicPr>
          <p:nvPr/>
        </p:nvPicPr>
        <p:blipFill rotWithShape="1">
          <a:blip r:embed="rId9"/>
          <a:srcRect l="27552"/>
          <a:stretch/>
        </p:blipFill>
        <p:spPr>
          <a:xfrm>
            <a:off x="6058581" y="5086097"/>
            <a:ext cx="1677367" cy="1632755"/>
          </a:xfrm>
          <a:prstGeom prst="rect">
            <a:avLst/>
          </a:prstGeom>
        </p:spPr>
      </p:pic>
    </p:spTree>
    <p:extLst>
      <p:ext uri="{BB962C8B-B14F-4D97-AF65-F5344CB8AC3E}">
        <p14:creationId xmlns:p14="http://schemas.microsoft.com/office/powerpoint/2010/main" val="1846402278"/>
      </p:ext>
    </p:extLst>
  </p:cSld>
  <p:clrMapOvr>
    <a:masterClrMapping/>
  </p:clrMapOvr>
  <mc:AlternateContent xmlns:mc="http://schemas.openxmlformats.org/markup-compatibility/2006" xmlns:p14="http://schemas.microsoft.com/office/powerpoint/2010/main">
    <mc:Choice Requires="p14">
      <p:transition spd="slow" p14:dur="2000" advTm="62071"/>
    </mc:Choice>
    <mc:Fallback xmlns="">
      <p:transition spd="slow" advTm="6207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smtClean="0">
                <a:latin typeface="Arial Black" panose="020B0A04020102020204" pitchFamily="34" charset="0"/>
              </a:rPr>
              <a:t>Content</a:t>
            </a:r>
            <a:endParaRPr lang="zh-CN" altLang="en-US" sz="6000" kern="0" dirty="0">
              <a:latin typeface="Arial Black" panose="020B0A04020102020204" pitchFamily="34" charset="0"/>
            </a:endParaRPr>
          </a:p>
        </p:txBody>
      </p:sp>
      <p:sp>
        <p:nvSpPr>
          <p:cNvPr id="4" name="内容占位符 2"/>
          <p:cNvSpPr txBox="1">
            <a:spLocks/>
          </p:cNvSpPr>
          <p:nvPr/>
        </p:nvSpPr>
        <p:spPr>
          <a:xfrm>
            <a:off x="263352"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General Status of the CEPC Accelerator</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Introduction</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Evolution from CDR to TDR</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CEPC Layout and upgradability</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The CEPC operational plan</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Machine design and key technology R&amp;D</a:t>
            </a:r>
          </a:p>
          <a:p>
            <a:pPr marL="457200" lvl="1" indent="0">
              <a:lnSpc>
                <a:spcPct val="120000"/>
              </a:lnSpc>
              <a:buNone/>
            </a:pPr>
            <a:endPar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a:lnSpc>
                <a:spcPct val="120000"/>
              </a:lnSpc>
            </a:pPr>
            <a:r>
              <a:rPr lang="en-US" altLang="zh-CN"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Overview of TDR content</a:t>
            </a:r>
          </a:p>
          <a:p>
            <a:pPr lvl="1">
              <a:lnSpc>
                <a:spcPct val="120000"/>
              </a:lnSpc>
            </a:pPr>
            <a:r>
              <a:rPr lang="en-US" altLang="zh-CN" sz="20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Introduction to the TDR document</a:t>
            </a:r>
            <a:endPar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marL="0" indent="0">
              <a:lnSpc>
                <a:spcPct val="120000"/>
              </a:lnSpc>
              <a:buNone/>
            </a:pP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6188"/>
    </mc:Choice>
    <mc:Fallback xmlns="">
      <p:transition spd="slow" advTm="5618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内容占位符 1">
            <a:extLst>
              <a:ext uri="{FF2B5EF4-FFF2-40B4-BE49-F238E27FC236}">
                <a16:creationId xmlns:a16="http://schemas.microsoft.com/office/drawing/2014/main" id="{64A10C7B-D5F3-4152-BB12-3EBDEC824D78}"/>
              </a:ext>
            </a:extLst>
          </p:cNvPr>
          <p:cNvSpPr>
            <a:spLocks noGrp="1"/>
          </p:cNvSpPr>
          <p:nvPr>
            <p:ph idx="1"/>
          </p:nvPr>
        </p:nvSpPr>
        <p:spPr>
          <a:xfrm>
            <a:off x="5849366" y="4869160"/>
            <a:ext cx="6328854" cy="1861098"/>
          </a:xfrm>
          <a:solidFill>
            <a:schemeClr val="accent6">
              <a:lumMod val="40000"/>
              <a:lumOff val="60000"/>
            </a:schemeClr>
          </a:solidFill>
          <a:ln>
            <a:solidFill>
              <a:schemeClr val="tx1"/>
            </a:solidFill>
          </a:ln>
        </p:spPr>
        <p:txBody>
          <a:bodyPr>
            <a:normAutofit fontScale="70000" lnSpcReduction="20000"/>
          </a:bodyPr>
          <a:lstStyle/>
          <a:p>
            <a:pPr>
              <a:buClrTx/>
            </a:pPr>
            <a:r>
              <a:rPr lang="en-US" altLang="zh-CN" dirty="0" smtClean="0"/>
              <a:t>Large quantities</a:t>
            </a:r>
            <a:r>
              <a:rPr lang="en-US" altLang="zh-CN" dirty="0" smtClean="0">
                <a:solidFill>
                  <a:srgbClr val="C00000"/>
                </a:solidFill>
              </a:rPr>
              <a:t> of dual-aperture dipoles (69km) and quad. (10km) are required;</a:t>
            </a:r>
          </a:p>
          <a:p>
            <a:pPr>
              <a:buClrTx/>
            </a:pPr>
            <a:r>
              <a:rPr lang="en-US" altLang="zh-CN" dirty="0" smtClean="0">
                <a:solidFill>
                  <a:srgbClr val="C00000"/>
                </a:solidFill>
              </a:rPr>
              <a:t>Full length </a:t>
            </a:r>
            <a:r>
              <a:rPr lang="en-US" altLang="zh-CN" dirty="0" smtClean="0"/>
              <a:t>dual-aperture </a:t>
            </a:r>
            <a:r>
              <a:rPr lang="en-US" altLang="zh-CN" dirty="0" smtClean="0">
                <a:solidFill>
                  <a:srgbClr val="C00000"/>
                </a:solidFill>
              </a:rPr>
              <a:t>dipole</a:t>
            </a:r>
            <a:r>
              <a:rPr lang="en-US" altLang="zh-CN" dirty="0" smtClean="0"/>
              <a:t> and dual aperture </a:t>
            </a:r>
            <a:r>
              <a:rPr lang="en-US" altLang="zh-CN" dirty="0" smtClean="0">
                <a:solidFill>
                  <a:srgbClr val="C00000"/>
                </a:solidFill>
              </a:rPr>
              <a:t>QUAD</a:t>
            </a:r>
            <a:r>
              <a:rPr lang="en-US" altLang="zh-CN" dirty="0" smtClean="0"/>
              <a:t> (short length) have been fabricated;</a:t>
            </a:r>
          </a:p>
          <a:p>
            <a:pPr>
              <a:buClrTx/>
            </a:pPr>
            <a:r>
              <a:rPr lang="en-US" altLang="zh-CN" dirty="0" smtClean="0"/>
              <a:t>Dipole/QUAD prototypes </a:t>
            </a:r>
            <a:r>
              <a:rPr lang="en-US" altLang="zh-CN" dirty="0" smtClean="0">
                <a:solidFill>
                  <a:srgbClr val="C00000"/>
                </a:solidFill>
              </a:rPr>
              <a:t>meet </a:t>
            </a:r>
            <a:r>
              <a:rPr lang="en-US" altLang="zh-CN" dirty="0">
                <a:solidFill>
                  <a:srgbClr val="C00000"/>
                </a:solidFill>
              </a:rPr>
              <a:t>the </a:t>
            </a:r>
            <a:r>
              <a:rPr lang="en-US" altLang="zh-CN" dirty="0" smtClean="0">
                <a:solidFill>
                  <a:srgbClr val="C00000"/>
                </a:solidFill>
              </a:rPr>
              <a:t>requirements</a:t>
            </a:r>
            <a:r>
              <a:rPr lang="en-US" altLang="zh-CN" dirty="0" smtClean="0"/>
              <a:t>.</a:t>
            </a:r>
            <a:endParaRPr lang="en-US" altLang="zh-CN" dirty="0"/>
          </a:p>
        </p:txBody>
      </p:sp>
      <p:sp>
        <p:nvSpPr>
          <p:cNvPr id="24" name="Footer Placeholder 23"/>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20</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407368" y="116632"/>
            <a:ext cx="11377264"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Collider </a:t>
            </a:r>
            <a:r>
              <a:rPr lang="en-US" altLang="zh-CN" b="1" dirty="0">
                <a:solidFill>
                  <a:srgbClr val="C00000"/>
                </a:solidFill>
              </a:rPr>
              <a:t>ring magnets development</a:t>
            </a:r>
          </a:p>
        </p:txBody>
      </p:sp>
      <p:pic>
        <p:nvPicPr>
          <p:cNvPr id="7" name="图片 5">
            <a:extLst>
              <a:ext uri="{FF2B5EF4-FFF2-40B4-BE49-F238E27FC236}">
                <a16:creationId xmlns:a16="http://schemas.microsoft.com/office/drawing/2014/main" id="{060A2C61-23EC-4BB4-AA9F-A5CB80C89BE9}"/>
              </a:ext>
            </a:extLst>
          </p:cNvPr>
          <p:cNvPicPr>
            <a:picLocks noChangeAspect="1"/>
          </p:cNvPicPr>
          <p:nvPr/>
        </p:nvPicPr>
        <p:blipFill>
          <a:blip r:embed="rId3"/>
          <a:stretch>
            <a:fillRect/>
          </a:stretch>
        </p:blipFill>
        <p:spPr>
          <a:xfrm>
            <a:off x="114165" y="1160240"/>
            <a:ext cx="2762421" cy="2221662"/>
          </a:xfrm>
          <a:prstGeom prst="rect">
            <a:avLst/>
          </a:prstGeom>
        </p:spPr>
      </p:pic>
      <p:pic>
        <p:nvPicPr>
          <p:cNvPr id="3" name="Picture 2"/>
          <p:cNvPicPr>
            <a:picLocks noChangeAspect="1"/>
          </p:cNvPicPr>
          <p:nvPr/>
        </p:nvPicPr>
        <p:blipFill rotWithShape="1">
          <a:blip r:embed="rId4"/>
          <a:srcRect l="4659" t="17711" r="6814"/>
          <a:stretch/>
        </p:blipFill>
        <p:spPr>
          <a:xfrm>
            <a:off x="6375746" y="1190311"/>
            <a:ext cx="2736304" cy="2221662"/>
          </a:xfrm>
          <a:prstGeom prst="rect">
            <a:avLst/>
          </a:prstGeom>
        </p:spPr>
      </p:pic>
      <p:sp>
        <p:nvSpPr>
          <p:cNvPr id="16" name="内容占位符 1"/>
          <p:cNvSpPr txBox="1">
            <a:spLocks/>
          </p:cNvSpPr>
          <p:nvPr/>
        </p:nvSpPr>
        <p:spPr>
          <a:xfrm>
            <a:off x="6384032" y="899851"/>
            <a:ext cx="1771363"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Dual aperture QUAD</a:t>
            </a:r>
          </a:p>
        </p:txBody>
      </p:sp>
      <p:sp>
        <p:nvSpPr>
          <p:cNvPr id="23" name="TextBox 22"/>
          <p:cNvSpPr txBox="1"/>
          <p:nvPr/>
        </p:nvSpPr>
        <p:spPr>
          <a:xfrm>
            <a:off x="10344472" y="678720"/>
            <a:ext cx="1837288" cy="646331"/>
          </a:xfrm>
          <a:prstGeom prst="rect">
            <a:avLst/>
          </a:prstGeom>
          <a:solidFill>
            <a:schemeClr val="accent6">
              <a:lumMod val="20000"/>
              <a:lumOff val="80000"/>
            </a:schemeClr>
          </a:solidFill>
        </p:spPr>
        <p:txBody>
          <a:bodyPr wrap="square" rtlCol="0">
            <a:spAutoFit/>
          </a:bodyPr>
          <a:lstStyle/>
          <a:p>
            <a:r>
              <a:rPr lang="en-US" altLang="zh-CN" dirty="0" smtClean="0"/>
              <a:t>Mei Yang</a:t>
            </a:r>
          </a:p>
          <a:p>
            <a:r>
              <a:rPr lang="en-US" altLang="zh-CN" dirty="0" smtClean="0"/>
              <a:t>Session M2-1: #2</a:t>
            </a:r>
            <a:endParaRPr lang="zh-CN" altLang="en-US" dirty="0"/>
          </a:p>
        </p:txBody>
      </p:sp>
      <p:pic>
        <p:nvPicPr>
          <p:cNvPr id="17" name="图片 1">
            <a:extLst>
              <a:ext uri="{FF2B5EF4-FFF2-40B4-BE49-F238E27FC236}">
                <a16:creationId xmlns:a16="http://schemas.microsoft.com/office/drawing/2014/main" id="{EC33916E-1722-474D-A768-A2A3E0DCBB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84" y="1238716"/>
            <a:ext cx="1866873" cy="249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内容占位符 1"/>
          <p:cNvSpPr txBox="1">
            <a:spLocks/>
          </p:cNvSpPr>
          <p:nvPr/>
        </p:nvSpPr>
        <p:spPr>
          <a:xfrm>
            <a:off x="119336" y="935198"/>
            <a:ext cx="2720527"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Full-length Dual aperture dipole</a:t>
            </a:r>
          </a:p>
        </p:txBody>
      </p:sp>
      <p:graphicFrame>
        <p:nvGraphicFramePr>
          <p:cNvPr id="25" name="表格 5">
            <a:extLst>
              <a:ext uri="{FF2B5EF4-FFF2-40B4-BE49-F238E27FC236}">
                <a16:creationId xmlns:a16="http://schemas.microsoft.com/office/drawing/2014/main" id="{ACFF1545-C38C-4FDA-A73F-7AA110E2BA41}"/>
              </a:ext>
            </a:extLst>
          </p:cNvPr>
          <p:cNvGraphicFramePr>
            <a:graphicFrameLocks noGrp="1"/>
          </p:cNvGraphicFramePr>
          <p:nvPr>
            <p:extLst>
              <p:ext uri="{D42A27DB-BD31-4B8C-83A1-F6EECF244321}">
                <p14:modId xmlns:p14="http://schemas.microsoft.com/office/powerpoint/2010/main" val="2067352974"/>
              </p:ext>
            </p:extLst>
          </p:nvPr>
        </p:nvGraphicFramePr>
        <p:xfrm>
          <a:off x="223159" y="3806302"/>
          <a:ext cx="5443510" cy="2935066"/>
        </p:xfrm>
        <a:graphic>
          <a:graphicData uri="http://schemas.openxmlformats.org/drawingml/2006/table">
            <a:tbl>
              <a:tblPr firstRow="1" bandRow="1">
                <a:tableStyleId>{5C22544A-7EE6-4342-B048-85BDC9FD1C3A}</a:tableStyleId>
              </a:tblPr>
              <a:tblGrid>
                <a:gridCol w="1408345">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2798">
                  <a:extLst>
                    <a:ext uri="{9D8B030D-6E8A-4147-A177-3AD203B41FA5}">
                      <a16:colId xmlns:a16="http://schemas.microsoft.com/office/drawing/2014/main" val="20004"/>
                    </a:ext>
                  </a:extLst>
                </a:gridCol>
                <a:gridCol w="936103">
                  <a:extLst>
                    <a:ext uri="{9D8B030D-6E8A-4147-A177-3AD203B41FA5}">
                      <a16:colId xmlns:a16="http://schemas.microsoft.com/office/drawing/2014/main" val="20005"/>
                    </a:ext>
                  </a:extLst>
                </a:gridCol>
              </a:tblGrid>
              <a:tr h="374746">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t>Dipole</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Quad.</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Sext.</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smtClean="0"/>
                        <a:t>Corr.</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Total</a:t>
                      </a:r>
                      <a:endParaRPr lang="zh-CN" alt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260390">
                <a:tc>
                  <a:txBody>
                    <a:bodyPr/>
                    <a:lstStyle/>
                    <a:p>
                      <a:r>
                        <a:rPr lang="en-US" altLang="zh-CN" dirty="0"/>
                        <a:t>Dual</a:t>
                      </a:r>
                      <a:r>
                        <a:rPr lang="en-US" altLang="zh-CN" baseline="0" dirty="0"/>
                        <a:t> aperture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t>3008 </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3008</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a:t>
                      </a:r>
                      <a:endParaRPr lang="zh-CN" altLang="en-US" dirty="0">
                        <a:latin typeface="Times New Roman" panose="02020603050405020304" pitchFamily="18" charset="0"/>
                        <a:cs typeface="Times New Roman" panose="02020603050405020304" pitchFamily="18" charset="0"/>
                      </a:endParaRPr>
                    </a:p>
                  </a:txBody>
                  <a:tcPr anchor="ctr"/>
                </a:tc>
                <a:tc rowSpan="2">
                  <a:txBody>
                    <a:bodyPr/>
                    <a:lstStyle/>
                    <a:p>
                      <a:pPr algn="ctr"/>
                      <a:r>
                        <a:rPr lang="en-US" altLang="zh-CN" dirty="0"/>
                        <a:t>17562</a:t>
                      </a:r>
                      <a:endParaRPr lang="zh-CN" alt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260390">
                <a:tc>
                  <a:txBody>
                    <a:bodyPr/>
                    <a:lstStyle/>
                    <a:p>
                      <a:r>
                        <a:rPr lang="en-US" altLang="zh-CN" dirty="0"/>
                        <a:t>Single</a:t>
                      </a:r>
                      <a:r>
                        <a:rPr lang="en-US" altLang="zh-CN" baseline="0" dirty="0"/>
                        <a:t> aperture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t>162</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1120</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3176</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3544*2</a:t>
                      </a:r>
                      <a:endParaRPr lang="zh-CN" altLang="en-US" dirty="0">
                        <a:latin typeface="Times New Roman" panose="02020603050405020304" pitchFamily="18" charset="0"/>
                        <a:cs typeface="Times New Roman" panose="02020603050405020304" pitchFamily="18" charset="0"/>
                      </a:endParaRPr>
                    </a:p>
                  </a:txBody>
                  <a:tcPr anchor="ctr"/>
                </a:tc>
                <a:tc vMerge="1">
                  <a:txBody>
                    <a:bodyPr/>
                    <a:lstStyle/>
                    <a:p>
                      <a:pPr algn="ctr"/>
                      <a:endParaRPr lang="zh-CN" altLang="en-US" dirty="0"/>
                    </a:p>
                  </a:txBody>
                  <a:tcPr anchor="ctr"/>
                </a:tc>
                <a:extLst>
                  <a:ext uri="{0D108BD9-81ED-4DB2-BD59-A6C34878D82A}">
                    <a16:rowId xmlns:a16="http://schemas.microsoft.com/office/drawing/2014/main" val="10002"/>
                  </a:ext>
                </a:extLst>
              </a:tr>
              <a:tr h="260390">
                <a:tc>
                  <a:txBody>
                    <a:bodyPr/>
                    <a:lstStyle/>
                    <a:p>
                      <a:r>
                        <a:rPr lang="en-US" altLang="zh-CN" dirty="0"/>
                        <a:t>Total</a:t>
                      </a:r>
                      <a:r>
                        <a:rPr lang="en-US" altLang="zh-CN" baseline="0" dirty="0"/>
                        <a:t> length [km]</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t>68.71</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9.95</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2.17</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3.1</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t>83.9</a:t>
                      </a:r>
                      <a:endParaRPr lang="zh-CN" altLang="en-US"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260390">
                <a:tc>
                  <a:txBody>
                    <a:bodyPr/>
                    <a:lstStyle/>
                    <a:p>
                      <a:r>
                        <a:rPr lang="en-US" altLang="zh-CN" dirty="0"/>
                        <a:t>Power[MW]@120GeV</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solidFill>
                            <a:schemeClr val="tx1"/>
                          </a:solidFill>
                        </a:rPr>
                        <a:t>6</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solidFill>
                            <a:schemeClr val="tx1"/>
                          </a:solidFill>
                        </a:rPr>
                        <a:t>17.5</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solidFill>
                            <a:schemeClr val="tx1"/>
                          </a:solidFill>
                        </a:rPr>
                        <a:t>8.91</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solidFill>
                            <a:schemeClr val="tx1"/>
                          </a:solidFill>
                        </a:rPr>
                        <a:t>0.28</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dirty="0">
                          <a:solidFill>
                            <a:schemeClr val="tx1"/>
                          </a:solidFill>
                        </a:rPr>
                        <a:t>32.7</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pic>
        <p:nvPicPr>
          <p:cNvPr id="26" name="图片 10">
            <a:extLst>
              <a:ext uri="{FF2B5EF4-FFF2-40B4-BE49-F238E27FC236}">
                <a16:creationId xmlns:a16="http://schemas.microsoft.com/office/drawing/2014/main" id="{67432FF4-9AB0-4AD0-AD3A-CF01C46D0264}"/>
              </a:ext>
            </a:extLst>
          </p:cNvPr>
          <p:cNvPicPr>
            <a:picLocks noChangeAspect="1"/>
          </p:cNvPicPr>
          <p:nvPr/>
        </p:nvPicPr>
        <p:blipFill>
          <a:blip r:embed="rId6"/>
          <a:stretch>
            <a:fillRect/>
          </a:stretch>
        </p:blipFill>
        <p:spPr>
          <a:xfrm>
            <a:off x="1950453" y="2511811"/>
            <a:ext cx="3925773" cy="1248173"/>
          </a:xfrm>
          <a:prstGeom prst="rect">
            <a:avLst/>
          </a:prstGeom>
        </p:spPr>
      </p:pic>
      <p:graphicFrame>
        <p:nvGraphicFramePr>
          <p:cNvPr id="27" name="表格 16">
            <a:extLst>
              <a:ext uri="{FF2B5EF4-FFF2-40B4-BE49-F238E27FC236}">
                <a16:creationId xmlns:a16="http://schemas.microsoft.com/office/drawing/2014/main" id="{4B2FD3FD-2953-489F-9985-BE380F1302F4}"/>
              </a:ext>
            </a:extLst>
          </p:cNvPr>
          <p:cNvGraphicFramePr>
            <a:graphicFrameLocks noGrp="1"/>
          </p:cNvGraphicFramePr>
          <p:nvPr>
            <p:extLst>
              <p:ext uri="{D42A27DB-BD31-4B8C-83A1-F6EECF244321}">
                <p14:modId xmlns:p14="http://schemas.microsoft.com/office/powerpoint/2010/main" val="2433420946"/>
              </p:ext>
            </p:extLst>
          </p:nvPr>
        </p:nvGraphicFramePr>
        <p:xfrm>
          <a:off x="1981037" y="1287834"/>
          <a:ext cx="3868328" cy="1282919"/>
        </p:xfrm>
        <a:graphic>
          <a:graphicData uri="http://schemas.openxmlformats.org/drawingml/2006/table">
            <a:tbl>
              <a:tblPr firstRow="1" bandRow="1">
                <a:tableStyleId>{5C22544A-7EE6-4342-B048-85BDC9FD1C3A}</a:tableStyleId>
              </a:tblPr>
              <a:tblGrid>
                <a:gridCol w="887663">
                  <a:extLst>
                    <a:ext uri="{9D8B030D-6E8A-4147-A177-3AD203B41FA5}">
                      <a16:colId xmlns:a16="http://schemas.microsoft.com/office/drawing/2014/main" val="20000"/>
                    </a:ext>
                  </a:extLst>
                </a:gridCol>
                <a:gridCol w="993555">
                  <a:extLst>
                    <a:ext uri="{9D8B030D-6E8A-4147-A177-3AD203B41FA5}">
                      <a16:colId xmlns:a16="http://schemas.microsoft.com/office/drawing/2014/main" val="20001"/>
                    </a:ext>
                  </a:extLst>
                </a:gridCol>
                <a:gridCol w="993555">
                  <a:extLst>
                    <a:ext uri="{9D8B030D-6E8A-4147-A177-3AD203B41FA5}">
                      <a16:colId xmlns:a16="http://schemas.microsoft.com/office/drawing/2014/main" val="20002"/>
                    </a:ext>
                  </a:extLst>
                </a:gridCol>
                <a:gridCol w="993555">
                  <a:extLst>
                    <a:ext uri="{9D8B030D-6E8A-4147-A177-3AD203B41FA5}">
                      <a16:colId xmlns:a16="http://schemas.microsoft.com/office/drawing/2014/main" val="20003"/>
                    </a:ext>
                  </a:extLst>
                </a:gridCol>
              </a:tblGrid>
              <a:tr h="383025">
                <a:tc>
                  <a:txBody>
                    <a:bodyPr/>
                    <a:lstStyle/>
                    <a:p>
                      <a:pPr algn="ctr"/>
                      <a:r>
                        <a:rPr lang="en-US" altLang="zh-CN" sz="1400" dirty="0"/>
                        <a:t>E(</a:t>
                      </a:r>
                      <a:r>
                        <a:rPr lang="en-US" altLang="zh-CN" sz="1400" dirty="0" err="1"/>
                        <a:t>GeV</a:t>
                      </a:r>
                      <a:r>
                        <a:rPr lang="en-US" altLang="zh-CN" sz="1400" dirty="0"/>
                        <a:t>)</a:t>
                      </a:r>
                      <a:endParaRPr lang="zh-CN" altLang="en-US" sz="1400" dirty="0">
                        <a:latin typeface="Times New Roman" panose="02020603050405020304" pitchFamily="18" charset="0"/>
                        <a:cs typeface="Times New Roman" panose="02020603050405020304" pitchFamily="18" charset="0"/>
                      </a:endParaRPr>
                    </a:p>
                  </a:txBody>
                  <a:tcPr anchor="ctr"/>
                </a:tc>
                <a:tc>
                  <a:txBody>
                    <a:bodyPr/>
                    <a:lstStyle/>
                    <a:p>
                      <a:pPr algn="ctr" fontAlgn="ctr"/>
                      <a:r>
                        <a:rPr lang="en-US" sz="1400" u="none" strike="noStrike" dirty="0">
                          <a:effectLst/>
                        </a:rPr>
                        <a:t>Ap1</a:t>
                      </a:r>
                    </a:p>
                    <a:p>
                      <a:pPr algn="ctr" fontAlgn="ctr"/>
                      <a:r>
                        <a:rPr lang="en-US" sz="1400" u="none" strike="noStrike" kern="1200" dirty="0" err="1">
                          <a:effectLst/>
                        </a:rPr>
                        <a:t>ByL</a:t>
                      </a:r>
                      <a:r>
                        <a:rPr lang="en-US" sz="1400" u="none" strike="noStrike" kern="1200" dirty="0">
                          <a:effectLst/>
                        </a:rPr>
                        <a:t>(T.mm)</a:t>
                      </a:r>
                      <a:endParaRPr lang="en-US" sz="1400" b="1" u="none" strike="noStrike" kern="1200" dirty="0">
                        <a:solidFill>
                          <a:schemeClr val="lt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algn="ctr" fontAlgn="ctr"/>
                      <a:r>
                        <a:rPr lang="en-US" sz="1400" u="none" strike="noStrike" dirty="0">
                          <a:effectLst/>
                        </a:rPr>
                        <a:t>Ap2</a:t>
                      </a:r>
                    </a:p>
                    <a:p>
                      <a:pPr algn="ctr" fontAlgn="ctr"/>
                      <a:r>
                        <a:rPr lang="en-US" sz="1400" u="none" strike="noStrike" dirty="0" err="1">
                          <a:effectLst/>
                        </a:rPr>
                        <a:t>ByL</a:t>
                      </a:r>
                      <a:r>
                        <a:rPr lang="en-US" sz="1400" u="none" strike="noStrike" dirty="0">
                          <a:effectLst/>
                        </a:rPr>
                        <a:t>(T.mm)</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sz="1400" u="none" strike="noStrike" kern="1200" dirty="0">
                          <a:effectLst/>
                        </a:rPr>
                        <a:t>Differ</a:t>
                      </a:r>
                      <a:endParaRPr lang="en-US" sz="1400" b="1" u="none" strike="noStrike" kern="1200" dirty="0">
                        <a:solidFill>
                          <a:schemeClr val="lt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307591">
                <a:tc>
                  <a:txBody>
                    <a:bodyPr/>
                    <a:lstStyle/>
                    <a:p>
                      <a:pPr algn="ctr" fontAlgn="ctr"/>
                      <a:r>
                        <a:rPr lang="en-US" altLang="zh-CN" sz="1400" u="none" strike="noStrike" dirty="0">
                          <a:effectLst/>
                        </a:rPr>
                        <a:t>45</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15.3972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15.3765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-0.13%</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31492">
                <a:tc>
                  <a:txBody>
                    <a:bodyPr/>
                    <a:lstStyle/>
                    <a:p>
                      <a:pPr algn="ctr" fontAlgn="ctr"/>
                      <a:r>
                        <a:rPr lang="en-US" altLang="zh-CN" sz="1400" u="none" strike="noStrike" dirty="0">
                          <a:effectLst/>
                        </a:rPr>
                        <a:t>80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a:effectLst/>
                        </a:rPr>
                        <a:t>27.3358 </a:t>
                      </a:r>
                      <a:endParaRPr lang="en-US" altLang="zh-CN" sz="1400" u="none" strike="noStrike" kern="120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27.3199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-0.06%</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07591">
                <a:tc>
                  <a:txBody>
                    <a:bodyPr/>
                    <a:lstStyle/>
                    <a:p>
                      <a:pPr algn="ctr" fontAlgn="ctr"/>
                      <a:r>
                        <a:rPr lang="en-US" altLang="zh-CN" sz="1400" u="none" strike="noStrike" dirty="0">
                          <a:effectLst/>
                        </a:rPr>
                        <a:t>120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41.2001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41.1810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altLang="zh-CN" sz="1400" u="none" strike="noStrike" kern="1200" dirty="0">
                          <a:effectLst/>
                        </a:rPr>
                        <a:t>-0.05%</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8" name="表格 7">
            <a:extLst>
              <a:ext uri="{FF2B5EF4-FFF2-40B4-BE49-F238E27FC236}">
                <a16:creationId xmlns:a16="http://schemas.microsoft.com/office/drawing/2014/main" id="{D6F3E05D-EA7F-4AE1-81FA-4ACE0B678F62}"/>
              </a:ext>
            </a:extLst>
          </p:cNvPr>
          <p:cNvGraphicFramePr>
            <a:graphicFrameLocks noGrp="1"/>
          </p:cNvGraphicFramePr>
          <p:nvPr>
            <p:extLst>
              <p:ext uri="{D42A27DB-BD31-4B8C-83A1-F6EECF244321}">
                <p14:modId xmlns:p14="http://schemas.microsoft.com/office/powerpoint/2010/main" val="1723294169"/>
              </p:ext>
            </p:extLst>
          </p:nvPr>
        </p:nvGraphicFramePr>
        <p:xfrm>
          <a:off x="9133721" y="1242104"/>
          <a:ext cx="3026925" cy="1856780"/>
        </p:xfrm>
        <a:graphic>
          <a:graphicData uri="http://schemas.openxmlformats.org/drawingml/2006/table">
            <a:tbl>
              <a:tblPr firstRow="1" firstCol="1">
                <a:tableStyleId>{5C22544A-7EE6-4342-B048-85BDC9FD1C3A}</a:tableStyleId>
              </a:tblPr>
              <a:tblGrid>
                <a:gridCol w="708016">
                  <a:extLst>
                    <a:ext uri="{9D8B030D-6E8A-4147-A177-3AD203B41FA5}">
                      <a16:colId xmlns:a16="http://schemas.microsoft.com/office/drawing/2014/main" val="20000"/>
                    </a:ext>
                  </a:extLst>
                </a:gridCol>
                <a:gridCol w="720080">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06741">
                  <a:extLst>
                    <a:ext uri="{9D8B030D-6E8A-4147-A177-3AD203B41FA5}">
                      <a16:colId xmlns:a16="http://schemas.microsoft.com/office/drawing/2014/main" val="20004"/>
                    </a:ext>
                  </a:extLst>
                </a:gridCol>
              </a:tblGrid>
              <a:tr h="189787">
                <a:tc>
                  <a:txBody>
                    <a:bodyPr/>
                    <a:lstStyle/>
                    <a:p>
                      <a:pPr algn="ctr" fontAlgn="ctr"/>
                      <a:r>
                        <a:rPr lang="en-US" sz="1400" u="none" strike="noStrike" dirty="0">
                          <a:effectLst/>
                        </a:rPr>
                        <a:t>E(</a:t>
                      </a:r>
                      <a:r>
                        <a:rPr lang="en-US" sz="1400" u="none" strike="noStrike" dirty="0" err="1">
                          <a:effectLst/>
                        </a:rPr>
                        <a:t>GeV</a:t>
                      </a:r>
                      <a:r>
                        <a:rPr lang="en-US" sz="1400" u="none" strike="noStrike" dirty="0">
                          <a:effectLst/>
                        </a:rPr>
                        <a:t>）</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1400" u="none" strike="noStrike" dirty="0">
                          <a:effectLst/>
                        </a:rPr>
                        <a:t>GL(T)-A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1400" u="none" strike="noStrike">
                          <a:effectLst/>
                        </a:rPr>
                        <a:t>GL(T)-B</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1400" u="none" strike="noStrike" dirty="0" smtClean="0">
                          <a:effectLst/>
                        </a:rPr>
                        <a:t>difference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0"/>
                  </a:ext>
                </a:extLst>
              </a:tr>
              <a:tr h="272845">
                <a:tc>
                  <a:txBody>
                    <a:bodyPr/>
                    <a:lstStyle/>
                    <a:p>
                      <a:pPr algn="ctr" fontAlgn="ctr"/>
                      <a:r>
                        <a:rPr lang="en-US" altLang="zh-CN" sz="1400" u="none" strike="noStrike">
                          <a:effectLst/>
                        </a:rPr>
                        <a:t>45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-3.36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3.35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1"/>
                  </a:ext>
                </a:extLst>
              </a:tr>
              <a:tr h="272845">
                <a:tc>
                  <a:txBody>
                    <a:bodyPr/>
                    <a:lstStyle/>
                    <a:p>
                      <a:pPr algn="ctr" fontAlgn="ctr"/>
                      <a:r>
                        <a:rPr lang="en-US" altLang="zh-CN" sz="1400" u="none" strike="noStrike">
                          <a:effectLst/>
                        </a:rPr>
                        <a:t>80</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-5.91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5.88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b="1" u="none" strike="noStrike" dirty="0">
                          <a:effectLst/>
                        </a:rPr>
                        <a:t>0.59%</a:t>
                      </a:r>
                      <a:endParaRPr lang="en-US" altLang="zh-CN"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2"/>
                  </a:ext>
                </a:extLst>
              </a:tr>
              <a:tr h="272845">
                <a:tc>
                  <a:txBody>
                    <a:bodyPr/>
                    <a:lstStyle/>
                    <a:p>
                      <a:pPr algn="ctr" fontAlgn="ctr"/>
                      <a:r>
                        <a:rPr lang="en-US" altLang="zh-CN" sz="1400" u="none" strike="noStrike">
                          <a:effectLst/>
                        </a:rPr>
                        <a:t>120</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a:effectLst/>
                        </a:rPr>
                        <a:t>-8.89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8.85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0.49%</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3"/>
                  </a:ext>
                </a:extLst>
              </a:tr>
              <a:tr h="272845">
                <a:tc>
                  <a:txBody>
                    <a:bodyPr/>
                    <a:lstStyle/>
                    <a:p>
                      <a:pPr algn="ctr" fontAlgn="ctr"/>
                      <a:r>
                        <a:rPr lang="en-US" altLang="zh-CN" sz="1400" u="none" strike="noStrike">
                          <a:effectLst/>
                        </a:rPr>
                        <a:t>148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a:effectLst/>
                        </a:rPr>
                        <a:t>-10.93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10.89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4"/>
                  </a:ext>
                </a:extLst>
              </a:tr>
              <a:tr h="272845">
                <a:tc>
                  <a:txBody>
                    <a:bodyPr/>
                    <a:lstStyle/>
                    <a:p>
                      <a:pPr algn="ctr" fontAlgn="ctr"/>
                      <a:r>
                        <a:rPr lang="en-US" altLang="zh-CN" sz="1400" u="none" strike="noStrike">
                          <a:effectLst/>
                        </a:rPr>
                        <a:t>175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a:effectLst/>
                        </a:rPr>
                        <a:t>-12.77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12.73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0.30%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5"/>
                  </a:ext>
                </a:extLst>
              </a:tr>
              <a:tr h="272845">
                <a:tc>
                  <a:txBody>
                    <a:bodyPr/>
                    <a:lstStyle/>
                    <a:p>
                      <a:pPr algn="ctr" fontAlgn="ctr"/>
                      <a:r>
                        <a:rPr lang="en-US" altLang="zh-CN" sz="1400" u="none" strike="noStrike">
                          <a:effectLst/>
                        </a:rPr>
                        <a:t>182.5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a:effectLst/>
                        </a:rPr>
                        <a:t>-13.27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13.21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6"/>
                  </a:ext>
                </a:extLst>
              </a:tr>
            </a:tbl>
          </a:graphicData>
        </a:graphic>
      </p:graphicFrame>
      <p:pic>
        <p:nvPicPr>
          <p:cNvPr id="29" name="图片 9">
            <a:extLst>
              <a:ext uri="{FF2B5EF4-FFF2-40B4-BE49-F238E27FC236}">
                <a16:creationId xmlns:a16="http://schemas.microsoft.com/office/drawing/2014/main" id="{83639D7E-8226-420B-BF35-B0A46E0ECA3E}"/>
              </a:ext>
            </a:extLst>
          </p:cNvPr>
          <p:cNvPicPr>
            <a:picLocks noChangeAspect="1"/>
          </p:cNvPicPr>
          <p:nvPr/>
        </p:nvPicPr>
        <p:blipFill>
          <a:blip r:embed="rId7"/>
          <a:stretch>
            <a:fillRect/>
          </a:stretch>
        </p:blipFill>
        <p:spPr>
          <a:xfrm>
            <a:off x="9205143" y="3187557"/>
            <a:ext cx="2986857" cy="1606454"/>
          </a:xfrm>
          <a:prstGeom prst="rect">
            <a:avLst/>
          </a:prstGeom>
        </p:spPr>
      </p:pic>
      <p:pic>
        <p:nvPicPr>
          <p:cNvPr id="30" name="图片 8">
            <a:extLst>
              <a:ext uri="{FF2B5EF4-FFF2-40B4-BE49-F238E27FC236}">
                <a16:creationId xmlns:a16="http://schemas.microsoft.com/office/drawing/2014/main" id="{27641C60-247E-4F4B-BEC0-B6936BDFB724}"/>
              </a:ext>
            </a:extLst>
          </p:cNvPr>
          <p:cNvPicPr>
            <a:picLocks noChangeAspect="1"/>
          </p:cNvPicPr>
          <p:nvPr/>
        </p:nvPicPr>
        <p:blipFill rotWithShape="1">
          <a:blip r:embed="rId8"/>
          <a:srcRect t="11701" b="21886"/>
          <a:stretch/>
        </p:blipFill>
        <p:spPr>
          <a:xfrm>
            <a:off x="6295218" y="3263058"/>
            <a:ext cx="2678677" cy="1455803"/>
          </a:xfrm>
          <a:prstGeom prst="rect">
            <a:avLst/>
          </a:prstGeom>
        </p:spPr>
      </p:pic>
    </p:spTree>
    <p:extLst>
      <p:ext uri="{BB962C8B-B14F-4D97-AF65-F5344CB8AC3E}">
        <p14:creationId xmlns:p14="http://schemas.microsoft.com/office/powerpoint/2010/main" val="617560105"/>
      </p:ext>
    </p:extLst>
  </p:cSld>
  <p:clrMapOvr>
    <a:masterClrMapping/>
  </p:clrMapOvr>
  <mc:AlternateContent xmlns:mc="http://schemas.openxmlformats.org/markup-compatibility/2006" xmlns:p14="http://schemas.microsoft.com/office/powerpoint/2010/main">
    <mc:Choice Requires="p14">
      <p:transition spd="slow" p14:dur="2000" advTm="94827"/>
    </mc:Choice>
    <mc:Fallback xmlns="">
      <p:transition spd="slow" advTm="9482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21</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Weak </a:t>
            </a:r>
            <a:r>
              <a:rPr lang="en-US" altLang="zh-CN" b="1" dirty="0">
                <a:solidFill>
                  <a:srgbClr val="C00000"/>
                </a:solidFill>
              </a:rPr>
              <a:t>f</a:t>
            </a:r>
            <a:r>
              <a:rPr lang="en-US" altLang="zh-CN" b="1" dirty="0" smtClean="0">
                <a:solidFill>
                  <a:srgbClr val="C00000"/>
                </a:solidFill>
              </a:rPr>
              <a:t>ield </a:t>
            </a:r>
            <a:r>
              <a:rPr lang="en-US" altLang="zh-CN" b="1" dirty="0">
                <a:solidFill>
                  <a:srgbClr val="C00000"/>
                </a:solidFill>
              </a:rPr>
              <a:t>d</a:t>
            </a:r>
            <a:r>
              <a:rPr lang="en-US" altLang="zh-CN" b="1" dirty="0" smtClean="0">
                <a:solidFill>
                  <a:srgbClr val="C00000"/>
                </a:solidFill>
              </a:rPr>
              <a:t>ipole for booster</a:t>
            </a:r>
            <a:endParaRPr lang="en-US" altLang="zh-CN" b="1" dirty="0">
              <a:solidFill>
                <a:srgbClr val="C00000"/>
              </a:solidFill>
            </a:endParaRPr>
          </a:p>
        </p:txBody>
      </p:sp>
      <p:pic>
        <p:nvPicPr>
          <p:cNvPr id="3" name="Picture 2"/>
          <p:cNvPicPr>
            <a:picLocks noChangeAspect="1"/>
          </p:cNvPicPr>
          <p:nvPr/>
        </p:nvPicPr>
        <p:blipFill>
          <a:blip r:embed="rId2"/>
          <a:stretch>
            <a:fillRect/>
          </a:stretch>
        </p:blipFill>
        <p:spPr>
          <a:xfrm>
            <a:off x="8112224" y="4324028"/>
            <a:ext cx="3776291" cy="2397448"/>
          </a:xfrm>
          <a:prstGeom prst="rect">
            <a:avLst/>
          </a:prstGeom>
        </p:spPr>
      </p:pic>
      <p:pic>
        <p:nvPicPr>
          <p:cNvPr id="13" name="Picture 12"/>
          <p:cNvPicPr>
            <a:picLocks noChangeAspect="1"/>
          </p:cNvPicPr>
          <p:nvPr/>
        </p:nvPicPr>
        <p:blipFill>
          <a:blip r:embed="rId3"/>
          <a:stretch>
            <a:fillRect/>
          </a:stretch>
        </p:blipFill>
        <p:spPr>
          <a:xfrm>
            <a:off x="251314" y="1092126"/>
            <a:ext cx="6247029" cy="3344986"/>
          </a:xfrm>
          <a:prstGeom prst="rect">
            <a:avLst/>
          </a:prstGeom>
        </p:spPr>
      </p:pic>
      <p:sp>
        <p:nvSpPr>
          <p:cNvPr id="18" name="TextBox 17"/>
          <p:cNvSpPr txBox="1"/>
          <p:nvPr/>
        </p:nvSpPr>
        <p:spPr>
          <a:xfrm>
            <a:off x="268806" y="4665526"/>
            <a:ext cx="7537303" cy="1785104"/>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200" dirty="0" smtClean="0"/>
              <a:t>Booster requires </a:t>
            </a:r>
            <a:r>
              <a:rPr lang="en-US" altLang="zh-CN" sz="2200" dirty="0" smtClean="0">
                <a:solidFill>
                  <a:srgbClr val="C00000"/>
                </a:solidFill>
              </a:rPr>
              <a:t>~15k </a:t>
            </a:r>
            <a:r>
              <a:rPr lang="en-US" altLang="zh-CN" sz="2200" dirty="0" smtClean="0"/>
              <a:t>pieces of magnets (</a:t>
            </a:r>
            <a:r>
              <a:rPr lang="en-US" altLang="zh-CN" sz="2200" dirty="0" smtClean="0">
                <a:solidFill>
                  <a:srgbClr val="C00000"/>
                </a:solidFill>
              </a:rPr>
              <a:t>68km</a:t>
            </a:r>
            <a:r>
              <a:rPr lang="en-US" altLang="zh-CN" sz="2200" dirty="0" smtClean="0"/>
              <a:t>);</a:t>
            </a:r>
          </a:p>
          <a:p>
            <a:pPr marL="285750" indent="-285750">
              <a:buFont typeface="Arial" panose="020B0604020202020204" pitchFamily="34" charset="0"/>
              <a:buChar char="•"/>
            </a:pPr>
            <a:r>
              <a:rPr lang="en-US" altLang="zh-CN" sz="2200" dirty="0" smtClean="0"/>
              <a:t>Booster dipoles are required to work at the low field of </a:t>
            </a:r>
            <a:r>
              <a:rPr lang="en-US" altLang="zh-CN" sz="2200" dirty="0" smtClean="0">
                <a:solidFill>
                  <a:srgbClr val="C00000"/>
                </a:solidFill>
              </a:rPr>
              <a:t>95 </a:t>
            </a:r>
            <a:r>
              <a:rPr lang="en-US" altLang="zh-CN" sz="2200" dirty="0" err="1" smtClean="0">
                <a:solidFill>
                  <a:srgbClr val="C00000"/>
                </a:solidFill>
              </a:rPr>
              <a:t>Gs</a:t>
            </a:r>
            <a:r>
              <a:rPr lang="en-US" altLang="zh-CN" sz="2200" dirty="0" smtClean="0">
                <a:solidFill>
                  <a:srgbClr val="C00000"/>
                </a:solidFill>
              </a:rPr>
              <a:t> (30GeV)</a:t>
            </a:r>
            <a:r>
              <a:rPr lang="en-US" altLang="zh-CN" sz="2200" dirty="0" smtClean="0"/>
              <a:t> with an error smaller than </a:t>
            </a:r>
            <a:r>
              <a:rPr lang="en-GB" altLang="zh-CN" sz="2200" b="1" dirty="0" smtClean="0">
                <a:solidFill>
                  <a:srgbClr val="FF0000"/>
                </a:solidFill>
                <a:ea typeface="华文楷体"/>
                <a:cs typeface="Times New Roman" pitchFamily="18" charset="0"/>
              </a:rPr>
              <a:t>1×10</a:t>
            </a:r>
            <a:r>
              <a:rPr lang="en-GB" altLang="zh-CN" sz="2200" b="1" baseline="30000" dirty="0" smtClean="0">
                <a:solidFill>
                  <a:srgbClr val="FF0000"/>
                </a:solidFill>
                <a:ea typeface="华文楷体"/>
                <a:cs typeface="Times New Roman" pitchFamily="18" charset="0"/>
              </a:rPr>
              <a:t>–3</a:t>
            </a:r>
            <a:r>
              <a:rPr lang="en-GB" altLang="zh-CN" sz="2200" b="1" baseline="30000" dirty="0" smtClean="0">
                <a:ea typeface="华文楷体"/>
                <a:cs typeface="Times New Roman" pitchFamily="18" charset="0"/>
              </a:rPr>
              <a:t> </a:t>
            </a:r>
            <a:r>
              <a:rPr lang="en-GB" altLang="zh-CN" sz="2200" b="1" dirty="0" smtClean="0">
                <a:ea typeface="华文楷体"/>
                <a:cs typeface="Times New Roman" pitchFamily="18" charset="0"/>
              </a:rPr>
              <a:t> ;</a:t>
            </a:r>
            <a:endParaRPr lang="en-GB" altLang="zh-CN" sz="2200" b="1" baseline="30000" dirty="0" smtClean="0">
              <a:ea typeface="华文楷体"/>
              <a:cs typeface="Times New Roman" pitchFamily="18" charset="0"/>
            </a:endParaRPr>
          </a:p>
          <a:p>
            <a:pPr marL="285750" indent="-285750">
              <a:buFont typeface="Arial" panose="020B0604020202020204" pitchFamily="34" charset="0"/>
              <a:buChar char="•"/>
            </a:pPr>
            <a:r>
              <a:rPr lang="en-US" altLang="zh-CN" sz="2200" dirty="0" smtClean="0"/>
              <a:t>Full length (4.7m) dipole was developed, and it meets the field specification;</a:t>
            </a:r>
            <a:endParaRPr lang="zh-CN" altLang="en-US" sz="2200" dirty="0"/>
          </a:p>
        </p:txBody>
      </p:sp>
      <p:sp>
        <p:nvSpPr>
          <p:cNvPr id="19" name="TextBox 18"/>
          <p:cNvSpPr txBox="1"/>
          <p:nvPr/>
        </p:nvSpPr>
        <p:spPr>
          <a:xfrm>
            <a:off x="10272464" y="464643"/>
            <a:ext cx="1919536" cy="646331"/>
          </a:xfrm>
          <a:prstGeom prst="rect">
            <a:avLst/>
          </a:prstGeom>
          <a:solidFill>
            <a:schemeClr val="accent6">
              <a:lumMod val="20000"/>
              <a:lumOff val="80000"/>
            </a:schemeClr>
          </a:solidFill>
        </p:spPr>
        <p:txBody>
          <a:bodyPr wrap="square" rtlCol="0">
            <a:spAutoFit/>
          </a:bodyPr>
          <a:lstStyle/>
          <a:p>
            <a:r>
              <a:rPr lang="en-US" altLang="zh-CN" dirty="0" smtClean="0"/>
              <a:t>Wen Kang</a:t>
            </a:r>
          </a:p>
          <a:p>
            <a:r>
              <a:rPr lang="en-US" altLang="zh-CN" dirty="0" smtClean="0"/>
              <a:t>Session M2-2: #1</a:t>
            </a:r>
            <a:endParaRPr lang="zh-CN" altLang="en-US" dirty="0"/>
          </a:p>
        </p:txBody>
      </p:sp>
      <p:sp>
        <p:nvSpPr>
          <p:cNvPr id="20" name="Footer Placeholder 19"/>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pic>
        <p:nvPicPr>
          <p:cNvPr id="11" name="图片 11"/>
          <p:cNvPicPr>
            <a:picLocks noChangeAspect="1"/>
          </p:cNvPicPr>
          <p:nvPr/>
        </p:nvPicPr>
        <p:blipFill>
          <a:blip r:embed="rId4"/>
          <a:stretch>
            <a:fillRect/>
          </a:stretch>
        </p:blipFill>
        <p:spPr>
          <a:xfrm>
            <a:off x="6498343" y="1121274"/>
            <a:ext cx="5512979" cy="3238910"/>
          </a:xfrm>
          <a:prstGeom prst="rect">
            <a:avLst/>
          </a:prstGeom>
        </p:spPr>
      </p:pic>
      <p:sp>
        <p:nvSpPr>
          <p:cNvPr id="12" name="Rectangle 8"/>
          <p:cNvSpPr>
            <a:spLocks noChangeArrowheads="1"/>
          </p:cNvSpPr>
          <p:nvPr/>
        </p:nvSpPr>
        <p:spPr bwMode="auto">
          <a:xfrm>
            <a:off x="7418628" y="3205197"/>
            <a:ext cx="3672408" cy="646331"/>
          </a:xfrm>
          <a:prstGeom prst="rect">
            <a:avLst/>
          </a:prstGeom>
          <a:noFill/>
          <a:ln w="9525">
            <a:noFill/>
            <a:miter lim="800000"/>
            <a:headEnd/>
            <a:tailEnd/>
          </a:ln>
        </p:spPr>
        <p:txBody>
          <a:bodyPr wrap="square" anchor="ctr">
            <a:spAutoFit/>
          </a:bodyPr>
          <a:lstStyle/>
          <a:p>
            <a:pPr algn="just">
              <a:spcBef>
                <a:spcPts val="600"/>
              </a:spcBef>
              <a:buClr>
                <a:srgbClr val="FF0000"/>
              </a:buClr>
            </a:pPr>
            <a:r>
              <a:rPr lang="en-GB" altLang="zh-CN" b="1" dirty="0" smtClean="0">
                <a:ea typeface="华文楷体"/>
                <a:cs typeface="Times New Roman" pitchFamily="18" charset="0"/>
              </a:rPr>
              <a:t>The integral field uniformity at all field levels is better than </a:t>
            </a:r>
            <a:r>
              <a:rPr lang="en-GB" altLang="zh-CN" sz="1600" b="1" dirty="0" smtClean="0">
                <a:solidFill>
                  <a:srgbClr val="FF0000"/>
                </a:solidFill>
                <a:ea typeface="华文楷体"/>
                <a:cs typeface="Times New Roman" pitchFamily="18" charset="0"/>
              </a:rPr>
              <a:t>±1×10</a:t>
            </a:r>
            <a:r>
              <a:rPr lang="en-GB" altLang="zh-CN" sz="1600" b="1" baseline="30000" dirty="0" smtClean="0">
                <a:solidFill>
                  <a:srgbClr val="FF0000"/>
                </a:solidFill>
                <a:ea typeface="华文楷体"/>
                <a:cs typeface="Times New Roman" pitchFamily="18" charset="0"/>
              </a:rPr>
              <a:t>–3</a:t>
            </a:r>
            <a:endParaRPr lang="en-GB" altLang="zh-CN" b="1" dirty="0">
              <a:ea typeface="华文楷体"/>
              <a:cs typeface="Times New Roman" pitchFamily="18" charset="0"/>
            </a:endParaRPr>
          </a:p>
        </p:txBody>
      </p:sp>
    </p:spTree>
    <p:extLst>
      <p:ext uri="{BB962C8B-B14F-4D97-AF65-F5344CB8AC3E}">
        <p14:creationId xmlns:p14="http://schemas.microsoft.com/office/powerpoint/2010/main" val="921511787"/>
      </p:ext>
    </p:extLst>
  </p:cSld>
  <p:clrMapOvr>
    <a:masterClrMapping/>
  </p:clrMapOvr>
  <mc:AlternateContent xmlns:mc="http://schemas.openxmlformats.org/markup-compatibility/2006" xmlns:p14="http://schemas.microsoft.com/office/powerpoint/2010/main">
    <mc:Choice Requires="p14">
      <p:transition spd="slow" p14:dur="2000" advTm="67494"/>
    </mc:Choice>
    <mc:Fallback xmlns="">
      <p:transition spd="slow" advTm="6749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22</a:t>
            </a:fld>
            <a:endParaRPr lang="zh-CN" altLang="en-US" dirty="0"/>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Final focus </a:t>
            </a:r>
            <a:r>
              <a:rPr lang="en-US" altLang="zh-CN" b="1" dirty="0">
                <a:solidFill>
                  <a:srgbClr val="C00000"/>
                </a:solidFill>
              </a:rPr>
              <a:t>s</a:t>
            </a:r>
            <a:r>
              <a:rPr lang="en-US" altLang="zh-CN" b="1" dirty="0" smtClean="0">
                <a:solidFill>
                  <a:srgbClr val="C00000"/>
                </a:solidFill>
              </a:rPr>
              <a:t>uperconducting </a:t>
            </a:r>
            <a:r>
              <a:rPr lang="en-US" altLang="zh-CN" b="1" dirty="0" err="1">
                <a:solidFill>
                  <a:srgbClr val="C00000"/>
                </a:solidFill>
              </a:rPr>
              <a:t>q</a:t>
            </a:r>
            <a:r>
              <a:rPr lang="en-US" altLang="zh-CN" b="1" dirty="0" err="1" smtClean="0">
                <a:solidFill>
                  <a:srgbClr val="C00000"/>
                </a:solidFill>
              </a:rPr>
              <a:t>uadrupoles</a:t>
            </a:r>
            <a:endParaRPr lang="zh-CN" altLang="en-US" b="1" dirty="0">
              <a:solidFill>
                <a:srgbClr val="C00000"/>
              </a:solidFill>
            </a:endParaRPr>
          </a:p>
        </p:txBody>
      </p:sp>
      <p:graphicFrame>
        <p:nvGraphicFramePr>
          <p:cNvPr id="3" name="Table 2"/>
          <p:cNvGraphicFramePr>
            <a:graphicFrameLocks noGrp="1"/>
          </p:cNvGraphicFramePr>
          <p:nvPr>
            <p:extLst/>
          </p:nvPr>
        </p:nvGraphicFramePr>
        <p:xfrm>
          <a:off x="27735" y="1095090"/>
          <a:ext cx="5760640" cy="2368296"/>
        </p:xfrm>
        <a:graphic>
          <a:graphicData uri="http://schemas.openxmlformats.org/drawingml/2006/table">
            <a:tbl>
              <a:tblPr firstRow="1" firstCol="1" bandRow="1">
                <a:tableStyleId>{5C22544A-7EE6-4342-B048-85BDC9FD1C3A}</a:tableStyleId>
              </a:tblPr>
              <a:tblGrid>
                <a:gridCol w="2232247">
                  <a:extLst>
                    <a:ext uri="{9D8B030D-6E8A-4147-A177-3AD203B41FA5}">
                      <a16:colId xmlns:a16="http://schemas.microsoft.com/office/drawing/2014/main" val="2367011789"/>
                    </a:ext>
                  </a:extLst>
                </a:gridCol>
                <a:gridCol w="864096">
                  <a:extLst>
                    <a:ext uri="{9D8B030D-6E8A-4147-A177-3AD203B41FA5}">
                      <a16:colId xmlns:a16="http://schemas.microsoft.com/office/drawing/2014/main" val="1764983161"/>
                    </a:ext>
                  </a:extLst>
                </a:gridCol>
                <a:gridCol w="1008112">
                  <a:extLst>
                    <a:ext uri="{9D8B030D-6E8A-4147-A177-3AD203B41FA5}">
                      <a16:colId xmlns:a16="http://schemas.microsoft.com/office/drawing/2014/main" val="2718762383"/>
                    </a:ext>
                  </a:extLst>
                </a:gridCol>
                <a:gridCol w="1008112">
                  <a:extLst>
                    <a:ext uri="{9D8B030D-6E8A-4147-A177-3AD203B41FA5}">
                      <a16:colId xmlns:a16="http://schemas.microsoft.com/office/drawing/2014/main" val="419075434"/>
                    </a:ext>
                  </a:extLst>
                </a:gridCol>
                <a:gridCol w="648073">
                  <a:extLst>
                    <a:ext uri="{9D8B030D-6E8A-4147-A177-3AD203B41FA5}">
                      <a16:colId xmlns:a16="http://schemas.microsoft.com/office/drawing/2014/main" val="2142829954"/>
                    </a:ext>
                  </a:extLst>
                </a:gridCol>
              </a:tblGrid>
              <a:tr h="0">
                <a:tc>
                  <a:txBody>
                    <a:bodyPr/>
                    <a:lstStyle/>
                    <a:p>
                      <a:pPr algn="just">
                        <a:lnSpc>
                          <a:spcPct val="105000"/>
                        </a:lnSpc>
                        <a:spcAft>
                          <a:spcPts val="0"/>
                        </a:spcAft>
                      </a:pP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smtClean="0">
                          <a:effectLst/>
                        </a:rPr>
                        <a:t>Q1a</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algn="just" defTabSz="914400" rtl="0" eaLnBrk="1" latinLnBrk="0" hangingPunct="1">
                        <a:lnSpc>
                          <a:spcPct val="105000"/>
                        </a:lnSpc>
                        <a:spcAft>
                          <a:spcPts val="0"/>
                        </a:spcAft>
                      </a:pPr>
                      <a:r>
                        <a:rPr lang="en-US" altLang="zh-CN" sz="1600" b="1" kern="100" dirty="0" smtClean="0">
                          <a:solidFill>
                            <a:schemeClr val="lt1"/>
                          </a:solidFill>
                          <a:effectLst/>
                          <a:latin typeface="+mn-lt"/>
                          <a:ea typeface="+mn-ea"/>
                          <a:cs typeface="+mn-cs"/>
                        </a:rPr>
                        <a:t>Q1b</a:t>
                      </a:r>
                      <a:endParaRPr lang="zh-CN" sz="1600" b="1" kern="100" dirty="0">
                        <a:solidFill>
                          <a:schemeClr val="lt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05000"/>
                        </a:lnSpc>
                        <a:spcAft>
                          <a:spcPts val="0"/>
                        </a:spcAft>
                      </a:pPr>
                      <a:r>
                        <a:rPr lang="en-US" altLang="zh-CN" sz="1600" b="1" kern="100" dirty="0" smtClean="0">
                          <a:solidFill>
                            <a:schemeClr val="lt1"/>
                          </a:solidFill>
                          <a:effectLst/>
                          <a:latin typeface="+mn-lt"/>
                          <a:ea typeface="+mn-ea"/>
                          <a:cs typeface="+mn-cs"/>
                        </a:rPr>
                        <a:t>Q2</a:t>
                      </a:r>
                      <a:endParaRPr lang="zh-CN" sz="1600" b="1" kern="100" dirty="0">
                        <a:solidFill>
                          <a:schemeClr val="lt1"/>
                        </a:solidFill>
                        <a:effectLst/>
                        <a:latin typeface="+mn-lt"/>
                        <a:ea typeface="+mn-ea"/>
                        <a:cs typeface="+mn-cs"/>
                      </a:endParaRPr>
                    </a:p>
                  </a:txBody>
                  <a:tcPr marL="68580" marR="68580" marT="0" marB="0" anchor="ctr"/>
                </a:tc>
                <a:tc>
                  <a:txBody>
                    <a:bodyPr/>
                    <a:lstStyle/>
                    <a:p>
                      <a:pPr algn="just">
                        <a:lnSpc>
                          <a:spcPct val="105000"/>
                        </a:lnSpc>
                        <a:spcAft>
                          <a:spcPts val="0"/>
                        </a:spcAft>
                      </a:pP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53773543"/>
                  </a:ext>
                </a:extLst>
              </a:tr>
              <a:tr h="0">
                <a:tc>
                  <a:txBody>
                    <a:bodyPr/>
                    <a:lstStyle/>
                    <a:p>
                      <a:pPr algn="just">
                        <a:lnSpc>
                          <a:spcPct val="105000"/>
                        </a:lnSpc>
                        <a:spcAft>
                          <a:spcPts val="0"/>
                        </a:spcAft>
                      </a:pPr>
                      <a:r>
                        <a:rPr lang="en-US" sz="1600" kern="100">
                          <a:effectLst/>
                        </a:rPr>
                        <a:t>Field gradient</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142.3</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85.4</a:t>
                      </a:r>
                      <a:endParaRPr lang="zh-CN" sz="1600" kern="100" dirty="0">
                        <a:solidFill>
                          <a:schemeClr val="dk1"/>
                        </a:solidFill>
                        <a:effectLst/>
                        <a:latin typeface="+mn-lt"/>
                        <a:ea typeface="+mn-ea"/>
                        <a:cs typeface="+mn-cs"/>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96.7</a:t>
                      </a:r>
                      <a:endParaRPr lang="zh-CN" sz="1600" kern="100" dirty="0">
                        <a:solidFill>
                          <a:schemeClr val="dk1"/>
                        </a:solidFill>
                        <a:effectLst/>
                        <a:latin typeface="+mn-lt"/>
                        <a:ea typeface="+mn-ea"/>
                        <a:cs typeface="+mn-cs"/>
                      </a:endParaRPr>
                    </a:p>
                  </a:txBody>
                  <a:tcPr marL="68580" marR="68580" marT="0" marB="0" anchor="ctr"/>
                </a:tc>
                <a:tc>
                  <a:txBody>
                    <a:bodyPr/>
                    <a:lstStyle/>
                    <a:p>
                      <a:pPr algn="just">
                        <a:lnSpc>
                          <a:spcPct val="105000"/>
                        </a:lnSpc>
                        <a:spcAft>
                          <a:spcPts val="0"/>
                        </a:spcAft>
                      </a:pPr>
                      <a:r>
                        <a:rPr lang="en-US" sz="1600" kern="100">
                          <a:effectLst/>
                        </a:rPr>
                        <a:t>T/m</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73530716"/>
                  </a:ext>
                </a:extLst>
              </a:tr>
              <a:tr h="0">
                <a:tc>
                  <a:txBody>
                    <a:bodyPr/>
                    <a:lstStyle/>
                    <a:p>
                      <a:pPr algn="just">
                        <a:lnSpc>
                          <a:spcPct val="105000"/>
                        </a:lnSpc>
                        <a:spcAft>
                          <a:spcPts val="0"/>
                        </a:spcAft>
                      </a:pPr>
                      <a:r>
                        <a:rPr lang="en-US" sz="1600" kern="100">
                          <a:effectLst/>
                        </a:rPr>
                        <a:t>Magnetic length</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1210</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1210</a:t>
                      </a:r>
                      <a:endParaRPr lang="zh-CN" sz="1600" kern="100" dirty="0">
                        <a:solidFill>
                          <a:schemeClr val="dk1"/>
                        </a:solidFill>
                        <a:effectLst/>
                        <a:latin typeface="+mn-lt"/>
                        <a:ea typeface="+mn-ea"/>
                        <a:cs typeface="+mn-cs"/>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a:solidFill>
                            <a:schemeClr val="dk1"/>
                          </a:solidFill>
                          <a:effectLst/>
                          <a:latin typeface="+mn-lt"/>
                          <a:ea typeface="+mn-ea"/>
                          <a:cs typeface="+mn-cs"/>
                        </a:rPr>
                        <a:t>1500</a:t>
                      </a:r>
                      <a:endParaRPr lang="zh-CN" sz="1600" kern="100">
                        <a:solidFill>
                          <a:schemeClr val="dk1"/>
                        </a:solidFill>
                        <a:effectLst/>
                        <a:latin typeface="+mn-lt"/>
                        <a:ea typeface="+mn-ea"/>
                        <a:cs typeface="+mn-cs"/>
                      </a:endParaRPr>
                    </a:p>
                  </a:txBody>
                  <a:tcPr marL="68580" marR="68580" marT="0" marB="0" anchor="ctr"/>
                </a:tc>
                <a:tc>
                  <a:txBody>
                    <a:bodyPr/>
                    <a:lstStyle/>
                    <a:p>
                      <a:pPr algn="just">
                        <a:lnSpc>
                          <a:spcPct val="105000"/>
                        </a:lnSpc>
                        <a:spcAft>
                          <a:spcPts val="0"/>
                        </a:spcAft>
                      </a:pPr>
                      <a:r>
                        <a:rPr lang="en-US" sz="1600" kern="100">
                          <a:effectLst/>
                        </a:rPr>
                        <a:t>mm</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98660966"/>
                  </a:ext>
                </a:extLst>
              </a:tr>
              <a:tr h="0">
                <a:tc>
                  <a:txBody>
                    <a:bodyPr/>
                    <a:lstStyle/>
                    <a:p>
                      <a:pPr algn="just">
                        <a:lnSpc>
                          <a:spcPct val="105000"/>
                        </a:lnSpc>
                        <a:spcAft>
                          <a:spcPts val="0"/>
                        </a:spcAft>
                      </a:pPr>
                      <a:r>
                        <a:rPr lang="en-US" sz="1600" kern="100">
                          <a:effectLst/>
                        </a:rPr>
                        <a:t>Reference radius</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7.46</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9.085</a:t>
                      </a:r>
                      <a:endParaRPr lang="zh-CN" sz="1600" kern="100" dirty="0">
                        <a:solidFill>
                          <a:schemeClr val="dk1"/>
                        </a:solidFill>
                        <a:effectLst/>
                        <a:latin typeface="+mn-lt"/>
                        <a:ea typeface="+mn-ea"/>
                        <a:cs typeface="+mn-cs"/>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a:solidFill>
                            <a:schemeClr val="dk1"/>
                          </a:solidFill>
                          <a:effectLst/>
                          <a:latin typeface="+mn-lt"/>
                          <a:ea typeface="+mn-ea"/>
                          <a:cs typeface="+mn-cs"/>
                        </a:rPr>
                        <a:t>12.24</a:t>
                      </a:r>
                      <a:endParaRPr lang="zh-CN" sz="1600" kern="100">
                        <a:solidFill>
                          <a:schemeClr val="dk1"/>
                        </a:solidFill>
                        <a:effectLst/>
                        <a:latin typeface="+mn-lt"/>
                        <a:ea typeface="+mn-ea"/>
                        <a:cs typeface="+mn-cs"/>
                      </a:endParaRPr>
                    </a:p>
                  </a:txBody>
                  <a:tcPr marL="68580" marR="68580" marT="0" marB="0" anchor="ctr"/>
                </a:tc>
                <a:tc>
                  <a:txBody>
                    <a:bodyPr/>
                    <a:lstStyle/>
                    <a:p>
                      <a:pPr algn="just">
                        <a:lnSpc>
                          <a:spcPct val="105000"/>
                        </a:lnSpc>
                        <a:spcAft>
                          <a:spcPts val="0"/>
                        </a:spcAft>
                      </a:pPr>
                      <a:r>
                        <a:rPr lang="en-US" sz="1600" kern="100">
                          <a:effectLst/>
                        </a:rPr>
                        <a:t>mm</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20861089"/>
                  </a:ext>
                </a:extLst>
              </a:tr>
              <a:tr h="0">
                <a:tc>
                  <a:txBody>
                    <a:bodyPr/>
                    <a:lstStyle/>
                    <a:p>
                      <a:pPr algn="just">
                        <a:lnSpc>
                          <a:spcPct val="105000"/>
                        </a:lnSpc>
                        <a:spcAft>
                          <a:spcPts val="0"/>
                        </a:spcAft>
                      </a:pPr>
                      <a:r>
                        <a:rPr lang="en-US" sz="1600" kern="100" dirty="0" smtClean="0">
                          <a:effectLst/>
                        </a:rPr>
                        <a:t>Mini. </a:t>
                      </a:r>
                      <a:r>
                        <a:rPr lang="en-US" sz="1600" kern="100" dirty="0">
                          <a:effectLst/>
                        </a:rPr>
                        <a:t>distance between </a:t>
                      </a:r>
                      <a:r>
                        <a:rPr lang="en-US" sz="1600" kern="100" dirty="0" smtClean="0">
                          <a:effectLst/>
                        </a:rPr>
                        <a:t>aperture center</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62.71</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105.28</a:t>
                      </a:r>
                      <a:endParaRPr lang="zh-CN" sz="1600" kern="100" dirty="0">
                        <a:solidFill>
                          <a:schemeClr val="dk1"/>
                        </a:solidFill>
                        <a:effectLst/>
                        <a:latin typeface="+mn-lt"/>
                        <a:ea typeface="+mn-ea"/>
                        <a:cs typeface="+mn-cs"/>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a:solidFill>
                            <a:schemeClr val="dk1"/>
                          </a:solidFill>
                          <a:effectLst/>
                          <a:latin typeface="+mn-lt"/>
                          <a:ea typeface="+mn-ea"/>
                          <a:cs typeface="+mn-cs"/>
                        </a:rPr>
                        <a:t>155.11</a:t>
                      </a:r>
                      <a:endParaRPr lang="zh-CN" sz="1600" kern="100">
                        <a:solidFill>
                          <a:schemeClr val="dk1"/>
                        </a:solidFill>
                        <a:effectLst/>
                        <a:latin typeface="+mn-lt"/>
                        <a:ea typeface="+mn-ea"/>
                        <a:cs typeface="+mn-cs"/>
                      </a:endParaRPr>
                    </a:p>
                  </a:txBody>
                  <a:tcPr marL="68580" marR="68580" marT="0" marB="0" anchor="ctr"/>
                </a:tc>
                <a:tc>
                  <a:txBody>
                    <a:bodyPr/>
                    <a:lstStyle/>
                    <a:p>
                      <a:pPr algn="just">
                        <a:lnSpc>
                          <a:spcPct val="105000"/>
                        </a:lnSpc>
                        <a:spcAft>
                          <a:spcPts val="0"/>
                        </a:spcAft>
                      </a:pPr>
                      <a:r>
                        <a:rPr lang="en-US" sz="1600" kern="100">
                          <a:effectLst/>
                        </a:rPr>
                        <a:t>mm</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60301994"/>
                  </a:ext>
                </a:extLst>
              </a:tr>
              <a:tr h="0">
                <a:tc>
                  <a:txBody>
                    <a:bodyPr/>
                    <a:lstStyle/>
                    <a:p>
                      <a:pPr algn="just">
                        <a:lnSpc>
                          <a:spcPct val="105000"/>
                        </a:lnSpc>
                        <a:spcAft>
                          <a:spcPts val="0"/>
                        </a:spcAft>
                      </a:pPr>
                      <a:r>
                        <a:rPr lang="en-US" sz="1600" kern="100">
                          <a:effectLst/>
                        </a:rPr>
                        <a:t>High order field harmonics</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≤5×10</a:t>
                      </a:r>
                      <a:r>
                        <a:rPr lang="en-US" sz="1600" kern="100" baseline="30000" dirty="0">
                          <a:effectLst/>
                        </a:rPr>
                        <a:t>-4</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smtClean="0">
                          <a:solidFill>
                            <a:schemeClr val="dk1"/>
                          </a:solidFill>
                          <a:effectLst/>
                          <a:latin typeface="+mn-lt"/>
                          <a:ea typeface="+mn-ea"/>
                          <a:cs typeface="+mn-cs"/>
                        </a:rPr>
                        <a:t>≤</a:t>
                      </a:r>
                      <a:r>
                        <a:rPr lang="en-US" altLang="zh-CN" sz="1600" kern="100" dirty="0" smtClean="0">
                          <a:effectLst/>
                        </a:rPr>
                        <a:t>5×10</a:t>
                      </a:r>
                      <a:r>
                        <a:rPr lang="en-US" altLang="zh-CN" sz="1600" kern="100" baseline="30000" dirty="0" smtClean="0">
                          <a:effectLst/>
                        </a:rPr>
                        <a:t>-4</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smtClean="0">
                          <a:solidFill>
                            <a:schemeClr val="dk1"/>
                          </a:solidFill>
                          <a:effectLst/>
                          <a:latin typeface="+mn-lt"/>
                          <a:ea typeface="+mn-ea"/>
                          <a:cs typeface="+mn-cs"/>
                        </a:rPr>
                        <a:t>≤</a:t>
                      </a:r>
                      <a:r>
                        <a:rPr lang="en-US" altLang="zh-CN" sz="1600" kern="100" dirty="0" smtClean="0">
                          <a:effectLst/>
                        </a:rPr>
                        <a:t>5×10</a:t>
                      </a:r>
                      <a:r>
                        <a:rPr lang="en-US" altLang="zh-CN" sz="1600" kern="100" baseline="30000" dirty="0" smtClean="0">
                          <a:effectLst/>
                        </a:rPr>
                        <a:t>-4</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endParaRPr lang="zh-CN" sz="2000" kern="100">
                        <a:effectLst/>
                        <a:latin typeface="等线" panose="02010600030101010101" pitchFamily="2" charset="-122"/>
                        <a:ea typeface="等线" panose="02010600030101010101" pitchFamily="2" charset="-122"/>
                      </a:endParaRPr>
                    </a:p>
                  </a:txBody>
                  <a:tcPr marL="68580" marR="68580" marT="0" marB="0" anchor="ctr"/>
                </a:tc>
                <a:extLst>
                  <a:ext uri="{0D108BD9-81ED-4DB2-BD59-A6C34878D82A}">
                    <a16:rowId xmlns:a16="http://schemas.microsoft.com/office/drawing/2014/main" val="106674254"/>
                  </a:ext>
                </a:extLst>
              </a:tr>
              <a:tr h="0">
                <a:tc>
                  <a:txBody>
                    <a:bodyPr/>
                    <a:lstStyle/>
                    <a:p>
                      <a:pPr algn="just">
                        <a:lnSpc>
                          <a:spcPct val="105000"/>
                        </a:lnSpc>
                        <a:spcAft>
                          <a:spcPts val="0"/>
                        </a:spcAft>
                      </a:pPr>
                      <a:r>
                        <a:rPr lang="en-US" sz="1600" kern="100" dirty="0">
                          <a:effectLst/>
                        </a:rPr>
                        <a:t>Dipole </a:t>
                      </a:r>
                      <a:r>
                        <a:rPr lang="en-US" sz="1600" kern="100" dirty="0" smtClean="0">
                          <a:effectLst/>
                        </a:rPr>
                        <a:t>field</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lnSpc>
                          <a:spcPct val="105000"/>
                        </a:lnSpc>
                        <a:spcAft>
                          <a:spcPts val="0"/>
                        </a:spcAft>
                      </a:pPr>
                      <a:r>
                        <a:rPr lang="en-US" sz="1600" kern="100" dirty="0">
                          <a:effectLst/>
                        </a:rPr>
                        <a:t>≤3</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≤3</a:t>
                      </a:r>
                      <a:endParaRPr lang="zh-CN" sz="1600" kern="100" dirty="0">
                        <a:solidFill>
                          <a:schemeClr val="dk1"/>
                        </a:solidFill>
                        <a:effectLst/>
                        <a:latin typeface="+mn-lt"/>
                        <a:ea typeface="+mn-ea"/>
                        <a:cs typeface="+mn-cs"/>
                      </a:endParaRPr>
                    </a:p>
                  </a:txBody>
                  <a:tcPr marL="68580" marR="68580" marT="0" marB="0" anchor="ctr"/>
                </a:tc>
                <a:tc>
                  <a:txBody>
                    <a:bodyPr/>
                    <a:lstStyle/>
                    <a:p>
                      <a:pPr marL="0" indent="0" algn="just" defTabSz="914400" rtl="0" eaLnBrk="1" latinLnBrk="0" hangingPunct="1">
                        <a:lnSpc>
                          <a:spcPct val="105000"/>
                        </a:lnSpc>
                        <a:spcAft>
                          <a:spcPts val="0"/>
                        </a:spcAft>
                      </a:pPr>
                      <a:r>
                        <a:rPr lang="en-US" sz="1600" kern="100" dirty="0">
                          <a:solidFill>
                            <a:schemeClr val="dk1"/>
                          </a:solidFill>
                          <a:effectLst/>
                          <a:latin typeface="+mn-lt"/>
                          <a:ea typeface="+mn-ea"/>
                          <a:cs typeface="+mn-cs"/>
                        </a:rPr>
                        <a:t>≤3</a:t>
                      </a:r>
                      <a:endParaRPr lang="zh-CN" sz="1600" kern="100" dirty="0">
                        <a:solidFill>
                          <a:schemeClr val="dk1"/>
                        </a:solidFill>
                        <a:effectLst/>
                        <a:latin typeface="+mn-lt"/>
                        <a:ea typeface="+mn-ea"/>
                        <a:cs typeface="+mn-cs"/>
                      </a:endParaRPr>
                    </a:p>
                  </a:txBody>
                  <a:tcPr marL="68580" marR="68580" marT="0" marB="0" anchor="ctr"/>
                </a:tc>
                <a:tc>
                  <a:txBody>
                    <a:bodyPr/>
                    <a:lstStyle/>
                    <a:p>
                      <a:pPr algn="just">
                        <a:lnSpc>
                          <a:spcPct val="105000"/>
                        </a:lnSpc>
                        <a:spcAft>
                          <a:spcPts val="0"/>
                        </a:spcAft>
                      </a:pPr>
                      <a:r>
                        <a:rPr lang="en-US" sz="1600" kern="100" dirty="0" err="1">
                          <a:effectLst/>
                        </a:rPr>
                        <a:t>mT</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41135315"/>
                  </a:ext>
                </a:extLst>
              </a:tr>
            </a:tbl>
          </a:graphicData>
        </a:graphic>
      </p:graphicFrame>
      <p:sp>
        <p:nvSpPr>
          <p:cNvPr id="9" name="内容占位符 1"/>
          <p:cNvSpPr txBox="1">
            <a:spLocks/>
          </p:cNvSpPr>
          <p:nvPr/>
        </p:nvSpPr>
        <p:spPr>
          <a:xfrm>
            <a:off x="147753" y="1052736"/>
            <a:ext cx="1771363"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SCQ Specifications</a:t>
            </a:r>
          </a:p>
        </p:txBody>
      </p:sp>
      <p:pic>
        <p:nvPicPr>
          <p:cNvPr id="10" name="Picture 9"/>
          <p:cNvPicPr>
            <a:picLocks noChangeAspect="1"/>
          </p:cNvPicPr>
          <p:nvPr/>
        </p:nvPicPr>
        <p:blipFill rotWithShape="1">
          <a:blip r:embed="rId3"/>
          <a:srcRect l="20689" t="22732" r="5961" b="15245"/>
          <a:stretch/>
        </p:blipFill>
        <p:spPr>
          <a:xfrm>
            <a:off x="7617699" y="1755216"/>
            <a:ext cx="2239802" cy="1320909"/>
          </a:xfrm>
          <a:prstGeom prst="rect">
            <a:avLst/>
          </a:prstGeom>
        </p:spPr>
      </p:pic>
      <p:sp>
        <p:nvSpPr>
          <p:cNvPr id="11" name="内容占位符 1"/>
          <p:cNvSpPr txBox="1">
            <a:spLocks/>
          </p:cNvSpPr>
          <p:nvPr/>
        </p:nvSpPr>
        <p:spPr>
          <a:xfrm>
            <a:off x="7836433" y="1196665"/>
            <a:ext cx="669671"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Q1b</a:t>
            </a:r>
          </a:p>
        </p:txBody>
      </p:sp>
      <p:pic>
        <p:nvPicPr>
          <p:cNvPr id="12" name="51b0534a"/>
          <p:cNvPicPr/>
          <p:nvPr/>
        </p:nvPicPr>
        <p:blipFill rotWithShape="1">
          <a:blip r:embed="rId4" cstate="print">
            <a:extLst>
              <a:ext uri="{28A0092B-C50C-407E-A947-70E740481C1C}">
                <a14:useLocalDpi xmlns:a14="http://schemas.microsoft.com/office/drawing/2010/main" val="0"/>
              </a:ext>
            </a:extLst>
          </a:blip>
          <a:srcRect l="16217"/>
          <a:stretch/>
        </p:blipFill>
        <p:spPr bwMode="auto">
          <a:xfrm>
            <a:off x="5806538" y="1555871"/>
            <a:ext cx="1851480" cy="1681520"/>
          </a:xfrm>
          <a:prstGeom prst="rect">
            <a:avLst/>
          </a:prstGeom>
          <a:noFill/>
          <a:ln>
            <a:noFill/>
          </a:ln>
        </p:spPr>
      </p:pic>
      <p:sp>
        <p:nvSpPr>
          <p:cNvPr id="13" name="内容占位符 1"/>
          <p:cNvSpPr txBox="1">
            <a:spLocks/>
          </p:cNvSpPr>
          <p:nvPr/>
        </p:nvSpPr>
        <p:spPr>
          <a:xfrm>
            <a:off x="5945775" y="1216118"/>
            <a:ext cx="669671"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Q1a</a:t>
            </a:r>
          </a:p>
        </p:txBody>
      </p:sp>
      <p:pic>
        <p:nvPicPr>
          <p:cNvPr id="14" name="02351a24"/>
          <p:cNvPicPr/>
          <p:nvPr/>
        </p:nvPicPr>
        <p:blipFill rotWithShape="1">
          <a:blip r:embed="rId5">
            <a:extLst>
              <a:ext uri="{28A0092B-C50C-407E-A947-70E740481C1C}">
                <a14:useLocalDpi xmlns:a14="http://schemas.microsoft.com/office/drawing/2010/main" val="0"/>
              </a:ext>
            </a:extLst>
          </a:blip>
          <a:srcRect l="21925" t="25132" b="19237"/>
          <a:stretch/>
        </p:blipFill>
        <p:spPr bwMode="auto">
          <a:xfrm>
            <a:off x="9890499" y="1755216"/>
            <a:ext cx="2301501" cy="1169728"/>
          </a:xfrm>
          <a:prstGeom prst="rect">
            <a:avLst/>
          </a:prstGeom>
          <a:noFill/>
          <a:ln>
            <a:noFill/>
          </a:ln>
        </p:spPr>
      </p:pic>
      <p:sp>
        <p:nvSpPr>
          <p:cNvPr id="15" name="内容占位符 1"/>
          <p:cNvSpPr txBox="1">
            <a:spLocks/>
          </p:cNvSpPr>
          <p:nvPr/>
        </p:nvSpPr>
        <p:spPr>
          <a:xfrm>
            <a:off x="10056440" y="1244577"/>
            <a:ext cx="669671" cy="338865"/>
          </a:xfrm>
          <a:prstGeom prst="rect">
            <a:avLst/>
          </a:prstGeom>
          <a:solidFill>
            <a:schemeClr val="accent5">
              <a:lumMod val="40000"/>
              <a:lumOff val="60000"/>
            </a:schemeClr>
          </a:solidFill>
          <a:ln>
            <a:solidFill>
              <a:srgbClr val="002060"/>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dirty="0" smtClean="0"/>
              <a:t>Q2</a:t>
            </a:r>
          </a:p>
        </p:txBody>
      </p:sp>
      <p:pic>
        <p:nvPicPr>
          <p:cNvPr id="17" name="Picture 16"/>
          <p:cNvPicPr>
            <a:picLocks noChangeAspect="1"/>
          </p:cNvPicPr>
          <p:nvPr/>
        </p:nvPicPr>
        <p:blipFill rotWithShape="1">
          <a:blip r:embed="rId6"/>
          <a:srcRect b="52724"/>
          <a:stretch/>
        </p:blipFill>
        <p:spPr>
          <a:xfrm>
            <a:off x="335360" y="3571678"/>
            <a:ext cx="3869817" cy="1454595"/>
          </a:xfrm>
          <a:prstGeom prst="rect">
            <a:avLst/>
          </a:prstGeom>
        </p:spPr>
      </p:pic>
      <p:pic>
        <p:nvPicPr>
          <p:cNvPr id="18" name="Picture 17"/>
          <p:cNvPicPr>
            <a:picLocks noChangeAspect="1"/>
          </p:cNvPicPr>
          <p:nvPr/>
        </p:nvPicPr>
        <p:blipFill>
          <a:blip r:embed="rId7"/>
          <a:stretch>
            <a:fillRect/>
          </a:stretch>
        </p:blipFill>
        <p:spPr>
          <a:xfrm>
            <a:off x="129010" y="5134565"/>
            <a:ext cx="4076167" cy="1512640"/>
          </a:xfrm>
          <a:prstGeom prst="rect">
            <a:avLst/>
          </a:prstGeom>
        </p:spPr>
      </p:pic>
      <p:sp>
        <p:nvSpPr>
          <p:cNvPr id="19" name="TextBox 18"/>
          <p:cNvSpPr txBox="1"/>
          <p:nvPr/>
        </p:nvSpPr>
        <p:spPr>
          <a:xfrm>
            <a:off x="4439816" y="4069326"/>
            <a:ext cx="7560840" cy="2246769"/>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t>CCT and Cos2</a:t>
            </a:r>
            <a:r>
              <a:rPr lang="el-GR" altLang="zh-CN" sz="2000" dirty="0" smtClean="0">
                <a:ea typeface="Malgun Gothic" panose="020B0503020000020004" pitchFamily="34" charset="-127"/>
              </a:rPr>
              <a:t>θ</a:t>
            </a:r>
            <a:r>
              <a:rPr lang="en-US" altLang="zh-CN" sz="2000" dirty="0" smtClean="0">
                <a:ea typeface="Malgun Gothic" panose="020B0503020000020004" pitchFamily="34" charset="-127"/>
              </a:rPr>
              <a:t> type SCQs were modeled, and their fields were calculated; the CEPC specifications have been met;</a:t>
            </a:r>
          </a:p>
          <a:p>
            <a:pPr marL="285750" indent="-285750">
              <a:buFont typeface="Arial" panose="020B0604020202020204" pitchFamily="34" charset="0"/>
              <a:buChar char="•"/>
            </a:pPr>
            <a:endParaRPr lang="en-US" altLang="zh-CN" sz="2000" dirty="0" smtClean="0">
              <a:ea typeface="Malgun Gothic" panose="020B0503020000020004" pitchFamily="34" charset="-127"/>
            </a:endParaRPr>
          </a:p>
          <a:p>
            <a:pPr marL="285750" indent="-285750">
              <a:buFont typeface="Arial" panose="020B0604020202020204" pitchFamily="34" charset="0"/>
              <a:buChar char="•"/>
            </a:pPr>
            <a:r>
              <a:rPr lang="en-US" altLang="zh-CN" sz="2000" dirty="0" smtClean="0">
                <a:ea typeface="Malgun Gothic" panose="020B0503020000020004" pitchFamily="34" charset="-127"/>
              </a:rPr>
              <a:t>A 0.5-m single aperture SCQ using </a:t>
            </a:r>
            <a:r>
              <a:rPr lang="en-US" altLang="zh-CN" sz="2000" dirty="0" smtClean="0"/>
              <a:t>Cos2</a:t>
            </a:r>
            <a:r>
              <a:rPr lang="el-GR" altLang="zh-CN" sz="2000" dirty="0" smtClean="0">
                <a:ea typeface="Malgun Gothic" panose="020B0503020000020004" pitchFamily="34" charset="-127"/>
              </a:rPr>
              <a:t>θ</a:t>
            </a:r>
            <a:r>
              <a:rPr lang="en-US" altLang="zh-CN" sz="2000" dirty="0" smtClean="0">
                <a:ea typeface="Malgun Gothic" panose="020B0503020000020004" pitchFamily="34" charset="-127"/>
              </a:rPr>
              <a:t> technology has been developed. The electro-magnet excitation test showed the highest current reached 2500A (176 </a:t>
            </a:r>
            <a:r>
              <a:rPr lang="en-US" altLang="zh-CN" sz="2000" dirty="0">
                <a:ea typeface="Malgun Gothic" panose="020B0503020000020004" pitchFamily="34" charset="-127"/>
              </a:rPr>
              <a:t>T/m), </a:t>
            </a:r>
            <a:r>
              <a:rPr lang="en-US" altLang="zh-CN" sz="2000" dirty="0" smtClean="0">
                <a:ea typeface="Malgun Gothic" panose="020B0503020000020004" pitchFamily="34" charset="-127"/>
              </a:rPr>
              <a:t>which exceeds the CEPC requirement (142T/m)</a:t>
            </a:r>
            <a:endParaRPr lang="zh-CN" altLang="en-US" sz="2000" dirty="0"/>
          </a:p>
        </p:txBody>
      </p:sp>
      <p:sp>
        <p:nvSpPr>
          <p:cNvPr id="21" name="TextBox 20"/>
          <p:cNvSpPr txBox="1"/>
          <p:nvPr/>
        </p:nvSpPr>
        <p:spPr>
          <a:xfrm>
            <a:off x="10391275" y="697383"/>
            <a:ext cx="1775520" cy="646331"/>
          </a:xfrm>
          <a:prstGeom prst="rect">
            <a:avLst/>
          </a:prstGeom>
          <a:solidFill>
            <a:schemeClr val="accent6">
              <a:lumMod val="20000"/>
              <a:lumOff val="80000"/>
            </a:schemeClr>
          </a:solidFill>
        </p:spPr>
        <p:txBody>
          <a:bodyPr wrap="square" rtlCol="0">
            <a:spAutoFit/>
          </a:bodyPr>
          <a:lstStyle/>
          <a:p>
            <a:r>
              <a:rPr lang="en-US" altLang="zh-CN" dirty="0" err="1" smtClean="0"/>
              <a:t>Yingshun</a:t>
            </a:r>
            <a:r>
              <a:rPr lang="en-US" altLang="zh-CN" dirty="0" smtClean="0"/>
              <a:t> Zhu</a:t>
            </a:r>
          </a:p>
          <a:p>
            <a:r>
              <a:rPr lang="en-US" altLang="zh-CN" dirty="0" smtClean="0"/>
              <a:t>Session M2-2: #2</a:t>
            </a:r>
            <a:endParaRPr lang="zh-CN" altLang="en-US" dirty="0"/>
          </a:p>
        </p:txBody>
      </p:sp>
      <p:sp>
        <p:nvSpPr>
          <p:cNvPr id="22" name="Footer Placeholder 21"/>
          <p:cNvSpPr>
            <a:spLocks noGrp="1"/>
          </p:cNvSpPr>
          <p:nvPr>
            <p:ph type="ftr" sz="quarter" idx="11"/>
          </p:nvPr>
        </p:nvSpPr>
        <p:spPr/>
        <p:txBody>
          <a:bodyPr/>
          <a:lstStyle/>
          <a:p>
            <a:r>
              <a:rPr lang="en-US" altLang="zh-CN" dirty="0" smtClean="0"/>
              <a:t>CEPC Accelerator TDR International Review</a:t>
            </a:r>
            <a:endParaRPr lang="zh-CN" altLang="en-US" dirty="0"/>
          </a:p>
        </p:txBody>
      </p:sp>
    </p:spTree>
    <p:extLst>
      <p:ext uri="{BB962C8B-B14F-4D97-AF65-F5344CB8AC3E}">
        <p14:creationId xmlns:p14="http://schemas.microsoft.com/office/powerpoint/2010/main" val="4103029446"/>
      </p:ext>
    </p:extLst>
  </p:cSld>
  <p:clrMapOvr>
    <a:masterClrMapping/>
  </p:clrMapOvr>
  <mc:AlternateContent xmlns:mc="http://schemas.openxmlformats.org/markup-compatibility/2006" xmlns:p14="http://schemas.microsoft.com/office/powerpoint/2010/main">
    <mc:Choice Requires="p14">
      <p:transition spd="slow" p14:dur="2000" advTm="93065"/>
    </mc:Choice>
    <mc:Fallback xmlns="">
      <p:transition spd="slow" advTm="9306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2072" y="5891369"/>
            <a:ext cx="11535072" cy="784830"/>
          </a:xfrm>
          <a:prstGeom prst="rect">
            <a:avLst/>
          </a:prstGeom>
          <a:solidFill>
            <a:schemeClr val="accent6">
              <a:lumMod val="40000"/>
              <a:lumOff val="60000"/>
            </a:schemeClr>
          </a:solidFill>
          <a:ln>
            <a:solidFill>
              <a:schemeClr val="tx1"/>
            </a:solidFill>
          </a:ln>
        </p:spPr>
        <p:txBody>
          <a:bodyPr wrap="square">
            <a:spAutoFit/>
          </a:bodyPr>
          <a:lstStyle/>
          <a:p>
            <a:pPr marL="358775" lvl="1" indent="-358775" fontAlgn="base">
              <a:spcAft>
                <a:spcPts val="600"/>
              </a:spcAft>
              <a:buClr>
                <a:srgbClr val="FF0000"/>
              </a:buClr>
              <a:buSzPct val="80000"/>
              <a:buFont typeface="Wingdings" pitchFamily="2" charset="2"/>
              <a:buChar char="n"/>
              <a:defRPr/>
            </a:pPr>
            <a:r>
              <a:rPr lang="en-US" altLang="zh-CN" sz="2000" dirty="0" smtClean="0">
                <a:latin typeface="Times New Roman" panose="02020603050405020304" pitchFamily="18" charset="0"/>
                <a:cs typeface="Times New Roman" panose="02020603050405020304" pitchFamily="18" charset="0"/>
              </a:rPr>
              <a:t>Both high and low voltage power suppliers for different magnets were designed, with satisfactory stability</a:t>
            </a:r>
            <a:endParaRPr lang="en-US" altLang="zh-CN" sz="2000" dirty="0">
              <a:latin typeface="Times New Roman" panose="02020603050405020304" pitchFamily="18" charset="0"/>
              <a:cs typeface="Times New Roman" panose="02020603050405020304" pitchFamily="18" charset="0"/>
            </a:endParaRPr>
          </a:p>
          <a:p>
            <a:pPr marL="358775" lvl="1" indent="-358775" fontAlgn="base">
              <a:spcAft>
                <a:spcPts val="600"/>
              </a:spcAft>
              <a:buClr>
                <a:srgbClr val="FF0000"/>
              </a:buClr>
              <a:buSzPct val="80000"/>
              <a:buFont typeface="Wingdings" pitchFamily="2" charset="2"/>
              <a:buChar char="n"/>
              <a:defRPr/>
            </a:pPr>
            <a:r>
              <a:rPr lang="en-US" altLang="zh-CN" sz="2000" dirty="0" smtClean="0">
                <a:latin typeface="Times New Roman" panose="02020603050405020304" pitchFamily="18" charset="0"/>
                <a:cs typeface="Times New Roman" panose="02020603050405020304" pitchFamily="18" charset="0"/>
              </a:rPr>
              <a:t>Key components, such as the DPSCM and Current Transducer were developed, which are applied at HEPS</a:t>
            </a:r>
            <a:endParaRPr lang="en-US" altLang="zh-CN" sz="20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9083848" y="6363356"/>
            <a:ext cx="2844800" cy="365125"/>
          </a:xfrm>
        </p:spPr>
        <p:txBody>
          <a:bodyPr/>
          <a:lstStyle/>
          <a:p>
            <a:fld id="{F15E9139-A00B-4B2A-98A6-095DC08F1345}" type="slidenum">
              <a:rPr lang="zh-CN" altLang="en-US" smtClean="0"/>
              <a:pPr/>
              <a:t>23</a:t>
            </a:fld>
            <a:endParaRPr lang="zh-CN" altLang="en-US" dirty="0"/>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Magnet </a:t>
            </a:r>
            <a:r>
              <a:rPr lang="en-US" altLang="zh-CN" b="1" dirty="0" smtClean="0">
                <a:solidFill>
                  <a:srgbClr val="C00000"/>
                </a:solidFill>
              </a:rPr>
              <a:t>power </a:t>
            </a:r>
            <a:r>
              <a:rPr lang="en-US" altLang="zh-CN" b="1" dirty="0">
                <a:solidFill>
                  <a:srgbClr val="C00000"/>
                </a:solidFill>
              </a:rPr>
              <a:t>s</a:t>
            </a:r>
            <a:r>
              <a:rPr lang="en-US" altLang="zh-CN" b="1" dirty="0" smtClean="0">
                <a:solidFill>
                  <a:srgbClr val="C00000"/>
                </a:solidFill>
              </a:rPr>
              <a:t>upply </a:t>
            </a:r>
            <a:r>
              <a:rPr lang="en-US" altLang="zh-CN" b="1" dirty="0">
                <a:solidFill>
                  <a:srgbClr val="C00000"/>
                </a:solidFill>
              </a:rPr>
              <a:t>s</a:t>
            </a:r>
            <a:r>
              <a:rPr lang="en-US" altLang="zh-CN" b="1" dirty="0" smtClean="0">
                <a:solidFill>
                  <a:srgbClr val="C00000"/>
                </a:solidFill>
              </a:rPr>
              <a:t>ystem</a:t>
            </a:r>
            <a:endParaRPr lang="zh-CN" altLang="en-US" b="1" dirty="0">
              <a:solidFill>
                <a:srgbClr val="C00000"/>
              </a:solidFill>
            </a:endParaRPr>
          </a:p>
        </p:txBody>
      </p:sp>
      <p:sp>
        <p:nvSpPr>
          <p:cNvPr id="7" name="TextBox 6"/>
          <p:cNvSpPr txBox="1"/>
          <p:nvPr/>
        </p:nvSpPr>
        <p:spPr>
          <a:xfrm>
            <a:off x="10332571" y="464643"/>
            <a:ext cx="1859429" cy="646331"/>
          </a:xfrm>
          <a:prstGeom prst="rect">
            <a:avLst/>
          </a:prstGeom>
          <a:solidFill>
            <a:schemeClr val="accent6">
              <a:lumMod val="20000"/>
              <a:lumOff val="80000"/>
            </a:schemeClr>
          </a:solidFill>
        </p:spPr>
        <p:txBody>
          <a:bodyPr wrap="square" rtlCol="0">
            <a:spAutoFit/>
          </a:bodyPr>
          <a:lstStyle/>
          <a:p>
            <a:r>
              <a:rPr lang="en-US" altLang="zh-CN" dirty="0" smtClean="0"/>
              <a:t>Bin Chen</a:t>
            </a:r>
          </a:p>
          <a:p>
            <a:r>
              <a:rPr lang="en-US" altLang="zh-CN" dirty="0" smtClean="0"/>
              <a:t>Session M2-2: #3</a:t>
            </a:r>
            <a:endParaRPr lang="zh-CN" altLang="en-US" dirty="0"/>
          </a:p>
        </p:txBody>
      </p:sp>
      <p:sp>
        <p:nvSpPr>
          <p:cNvPr id="9" name="内容占位符 2"/>
          <p:cNvSpPr txBox="1">
            <a:spLocks/>
          </p:cNvSpPr>
          <p:nvPr/>
        </p:nvSpPr>
        <p:spPr>
          <a:xfrm>
            <a:off x="0" y="1001120"/>
            <a:ext cx="7416824" cy="699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0"/>
              </a:spcBef>
              <a:spcAft>
                <a:spcPts val="600"/>
              </a:spcAft>
              <a:buClr>
                <a:srgbClr val="002060"/>
              </a:buClr>
              <a:buSzPct val="80000"/>
              <a:buNone/>
              <a:defRPr/>
            </a:pPr>
            <a:r>
              <a:rPr lang="en-US" altLang="zh-CN" sz="1800" dirty="0" smtClean="0">
                <a:latin typeface="Times New Roman" pitchFamily="18" charset="0"/>
              </a:rPr>
              <a:t>Counting the power supplies for the collider, booster, </a:t>
            </a:r>
            <a:r>
              <a:rPr lang="en-US" altLang="zh-CN" sz="1800" dirty="0" err="1" smtClean="0">
                <a:latin typeface="Times New Roman" pitchFamily="18" charset="0"/>
              </a:rPr>
              <a:t>linac</a:t>
            </a:r>
            <a:r>
              <a:rPr lang="en-US" altLang="zh-CN" sz="1800" dirty="0" smtClean="0">
                <a:latin typeface="Times New Roman" pitchFamily="18" charset="0"/>
              </a:rPr>
              <a:t>, DR, Transport line, the total </a:t>
            </a:r>
            <a:r>
              <a:rPr lang="en-US" altLang="zh-CN" sz="1800" dirty="0">
                <a:latin typeface="Times New Roman" pitchFamily="18" charset="0"/>
              </a:rPr>
              <a:t>magnet quantity </a:t>
            </a:r>
            <a:r>
              <a:rPr lang="zh-CN" altLang="en-US" sz="1800" dirty="0">
                <a:latin typeface="Times New Roman" pitchFamily="18" charset="0"/>
              </a:rPr>
              <a:t>：</a:t>
            </a:r>
            <a:r>
              <a:rPr lang="en-US" altLang="zh-CN" sz="1800" b="1" dirty="0">
                <a:solidFill>
                  <a:srgbClr val="FF0000"/>
                </a:solidFill>
                <a:latin typeface="Times New Roman" pitchFamily="18" charset="0"/>
              </a:rPr>
              <a:t>38435</a:t>
            </a:r>
            <a:endParaRPr lang="en-US" altLang="zh-CN" sz="1800" dirty="0">
              <a:latin typeface="Times New Roman" pitchFamily="18" charset="0"/>
            </a:endParaRPr>
          </a:p>
        </p:txBody>
      </p:sp>
      <p:graphicFrame>
        <p:nvGraphicFramePr>
          <p:cNvPr id="10" name="表格 4"/>
          <p:cNvGraphicFramePr>
            <a:graphicFrameLocks noGrp="1"/>
          </p:cNvGraphicFramePr>
          <p:nvPr>
            <p:extLst>
              <p:ext uri="{D42A27DB-BD31-4B8C-83A1-F6EECF244321}">
                <p14:modId xmlns:p14="http://schemas.microsoft.com/office/powerpoint/2010/main" val="3142049930"/>
              </p:ext>
            </p:extLst>
          </p:nvPr>
        </p:nvGraphicFramePr>
        <p:xfrm>
          <a:off x="149607" y="1714841"/>
          <a:ext cx="7101760" cy="4018415"/>
        </p:xfrm>
        <a:graphic>
          <a:graphicData uri="http://schemas.openxmlformats.org/drawingml/2006/table">
            <a:tbl>
              <a:tblPr>
                <a:tableStyleId>{5C22544A-7EE6-4342-B048-85BDC9FD1C3A}</a:tableStyleId>
              </a:tblPr>
              <a:tblGrid>
                <a:gridCol w="887720">
                  <a:extLst>
                    <a:ext uri="{9D8B030D-6E8A-4147-A177-3AD203B41FA5}">
                      <a16:colId xmlns:a16="http://schemas.microsoft.com/office/drawing/2014/main" val="3553004995"/>
                    </a:ext>
                  </a:extLst>
                </a:gridCol>
                <a:gridCol w="887720">
                  <a:extLst>
                    <a:ext uri="{9D8B030D-6E8A-4147-A177-3AD203B41FA5}">
                      <a16:colId xmlns:a16="http://schemas.microsoft.com/office/drawing/2014/main" val="3375007146"/>
                    </a:ext>
                  </a:extLst>
                </a:gridCol>
                <a:gridCol w="887720">
                  <a:extLst>
                    <a:ext uri="{9D8B030D-6E8A-4147-A177-3AD203B41FA5}">
                      <a16:colId xmlns:a16="http://schemas.microsoft.com/office/drawing/2014/main" val="1828854432"/>
                    </a:ext>
                  </a:extLst>
                </a:gridCol>
                <a:gridCol w="887720">
                  <a:extLst>
                    <a:ext uri="{9D8B030D-6E8A-4147-A177-3AD203B41FA5}">
                      <a16:colId xmlns:a16="http://schemas.microsoft.com/office/drawing/2014/main" val="2700024027"/>
                    </a:ext>
                  </a:extLst>
                </a:gridCol>
                <a:gridCol w="887720">
                  <a:extLst>
                    <a:ext uri="{9D8B030D-6E8A-4147-A177-3AD203B41FA5}">
                      <a16:colId xmlns:a16="http://schemas.microsoft.com/office/drawing/2014/main" val="1800306541"/>
                    </a:ext>
                  </a:extLst>
                </a:gridCol>
                <a:gridCol w="887720">
                  <a:extLst>
                    <a:ext uri="{9D8B030D-6E8A-4147-A177-3AD203B41FA5}">
                      <a16:colId xmlns:a16="http://schemas.microsoft.com/office/drawing/2014/main" val="3373463882"/>
                    </a:ext>
                  </a:extLst>
                </a:gridCol>
                <a:gridCol w="887720">
                  <a:extLst>
                    <a:ext uri="{9D8B030D-6E8A-4147-A177-3AD203B41FA5}">
                      <a16:colId xmlns:a16="http://schemas.microsoft.com/office/drawing/2014/main" val="108642976"/>
                    </a:ext>
                  </a:extLst>
                </a:gridCol>
                <a:gridCol w="887720">
                  <a:extLst>
                    <a:ext uri="{9D8B030D-6E8A-4147-A177-3AD203B41FA5}">
                      <a16:colId xmlns:a16="http://schemas.microsoft.com/office/drawing/2014/main" val="3893016174"/>
                    </a:ext>
                  </a:extLst>
                </a:gridCol>
              </a:tblGrid>
              <a:tr h="300826">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Collider</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Dipole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Quadrupole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a:txBody>
                    <a:bodyPr/>
                    <a:lstStyle/>
                    <a:p>
                      <a:pPr algn="l" rtl="0" fontAlgn="ctr"/>
                      <a:r>
                        <a:rPr lang="en-US" sz="1400" u="none" strike="noStrike" dirty="0" err="1">
                          <a:effectLst/>
                          <a:latin typeface="Times New Roman" panose="02020603050405020304" pitchFamily="18" charset="0"/>
                          <a:cs typeface="Times New Roman" panose="02020603050405020304" pitchFamily="18" charset="0"/>
                        </a:rPr>
                        <a:t>Sextupole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Corrector</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Magnet quantity</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1312219019"/>
                  </a:ext>
                </a:extLst>
              </a:tr>
              <a:tr h="300826">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　</a:t>
                      </a:r>
                      <a:endParaRPr lang="zh-CN" alt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sz="1400" u="none" strike="noStrike">
                          <a:effectLst/>
                          <a:latin typeface="Times New Roman" panose="02020603050405020304" pitchFamily="18" charset="0"/>
                          <a:cs typeface="Times New Roman" panose="02020603050405020304" pitchFamily="18" charset="0"/>
                        </a:rPr>
                        <a:t>D-aperture</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sz="1400" u="none" strike="noStrike">
                          <a:effectLst/>
                          <a:latin typeface="Times New Roman" panose="02020603050405020304" pitchFamily="18" charset="0"/>
                          <a:cs typeface="Times New Roman" panose="02020603050405020304" pitchFamily="18" charset="0"/>
                        </a:rPr>
                        <a:t>S-aperture</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D-aperture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sz="1400" u="none" strike="noStrike">
                          <a:effectLst/>
                          <a:latin typeface="Times New Roman" panose="02020603050405020304" pitchFamily="18" charset="0"/>
                          <a:cs typeface="Times New Roman" panose="02020603050405020304" pitchFamily="18" charset="0"/>
                        </a:rPr>
                        <a:t>S-aperture</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556019568"/>
                  </a:ext>
                </a:extLst>
              </a:tr>
              <a:tr h="300826">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3008</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162</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3016</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1116</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3144</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7088</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400" b="1" u="none" strike="noStrike" dirty="0">
                          <a:solidFill>
                            <a:srgbClr val="7030A0"/>
                          </a:solidFill>
                          <a:effectLst/>
                          <a:latin typeface="Times New Roman" panose="02020603050405020304" pitchFamily="18" charset="0"/>
                          <a:cs typeface="Times New Roman" panose="02020603050405020304" pitchFamily="18" charset="0"/>
                        </a:rPr>
                        <a:t>17534</a:t>
                      </a:r>
                    </a:p>
                  </a:txBody>
                  <a:tcPr marL="9525" marR="9525" marT="9525" marB="0" anchor="ctr"/>
                </a:tc>
                <a:extLst>
                  <a:ext uri="{0D108BD9-81ED-4DB2-BD59-A6C34878D82A}">
                    <a16:rowId xmlns:a16="http://schemas.microsoft.com/office/drawing/2014/main" val="107282538"/>
                  </a:ext>
                </a:extLst>
              </a:tr>
              <a:tr h="300826">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Booster</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Dipole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Quadrupole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a:txBody>
                    <a:bodyPr/>
                    <a:lstStyle/>
                    <a:p>
                      <a:pPr algn="l" rtl="0" fontAlgn="ctr"/>
                      <a:r>
                        <a:rPr lang="en-US" sz="1400" u="none" strike="noStrike" dirty="0" err="1">
                          <a:effectLst/>
                          <a:latin typeface="Times New Roman" panose="02020603050405020304" pitchFamily="18" charset="0"/>
                          <a:cs typeface="Times New Roman" panose="02020603050405020304" pitchFamily="18" charset="0"/>
                        </a:rPr>
                        <a:t>Sextupole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Corrector</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zh-CN" altLang="en-US" sz="1400" u="none" strike="noStrike" dirty="0">
                          <a:solidFill>
                            <a:srgbClr val="7030A0"/>
                          </a:solidFill>
                          <a:effectLst/>
                          <a:latin typeface="Times New Roman" panose="02020603050405020304" pitchFamily="18" charset="0"/>
                          <a:cs typeface="Times New Roman" panose="02020603050405020304" pitchFamily="18" charset="0"/>
                        </a:rPr>
                        <a:t>　</a:t>
                      </a:r>
                      <a:endParaRPr lang="zh-CN" altLang="en-US" sz="1400" b="0"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1549927206"/>
                  </a:ext>
                </a:extLst>
              </a:tr>
              <a:tr h="300826">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　</a:t>
                      </a:r>
                      <a:endParaRPr lang="zh-CN" alt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14866</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a:effectLst/>
                          <a:latin typeface="Times New Roman" panose="02020603050405020304" pitchFamily="18" charset="0"/>
                          <a:cs typeface="Times New Roman" panose="02020603050405020304" pitchFamily="18" charset="0"/>
                        </a:rPr>
                        <a:t>　</a:t>
                      </a:r>
                      <a:endParaRPr lang="zh-CN" alt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3458</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dirty="0">
                          <a:effectLst/>
                          <a:latin typeface="Times New Roman" panose="02020603050405020304" pitchFamily="18" charset="0"/>
                          <a:cs typeface="Times New Roman" panose="02020603050405020304" pitchFamily="18" charset="0"/>
                        </a:rPr>
                        <a:t>　</a:t>
                      </a:r>
                      <a:endParaRPr lang="zh-CN" alt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100</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1200</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400" b="1" u="none" strike="noStrike" dirty="0">
                          <a:solidFill>
                            <a:srgbClr val="7030A0"/>
                          </a:solidFill>
                          <a:effectLst/>
                          <a:latin typeface="Times New Roman" panose="02020603050405020304" pitchFamily="18" charset="0"/>
                          <a:cs typeface="Times New Roman" panose="02020603050405020304" pitchFamily="18" charset="0"/>
                        </a:rPr>
                        <a:t>19624</a:t>
                      </a:r>
                      <a:endParaRPr lang="en-US" altLang="zh-CN" sz="1400" b="1"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550171002"/>
                  </a:ext>
                </a:extLst>
              </a:tr>
              <a:tr h="300826">
                <a:tc>
                  <a:txBody>
                    <a:bodyPr/>
                    <a:lstStyle/>
                    <a:p>
                      <a:pPr algn="l" fontAlgn="ctr"/>
                      <a:r>
                        <a:rPr lang="en-US" sz="1400" u="none" strike="noStrike" dirty="0" err="1">
                          <a:effectLst/>
                          <a:latin typeface="Times New Roman" panose="02020603050405020304" pitchFamily="18" charset="0"/>
                          <a:cs typeface="Times New Roman" panose="02020603050405020304" pitchFamily="18" charset="0"/>
                        </a:rPr>
                        <a:t>Linac</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Dipole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Quadrupole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a:txBody>
                    <a:bodyPr/>
                    <a:lstStyle/>
                    <a:p>
                      <a:pPr algn="l" rtl="0" fontAlgn="ctr"/>
                      <a:r>
                        <a:rPr lang="en-US" sz="1400" u="none" strike="noStrike">
                          <a:effectLst/>
                          <a:latin typeface="Times New Roman" panose="02020603050405020304" pitchFamily="18" charset="0"/>
                          <a:cs typeface="Times New Roman" panose="02020603050405020304" pitchFamily="18" charset="0"/>
                        </a:rPr>
                        <a:t>Solenoids</a:t>
                      </a:r>
                      <a:endParaRPr lang="en-US" sz="14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Corrector</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zh-CN" altLang="en-US" sz="1400" u="none" strike="noStrike" dirty="0">
                          <a:solidFill>
                            <a:srgbClr val="7030A0"/>
                          </a:solidFill>
                          <a:effectLst/>
                          <a:latin typeface="Times New Roman" panose="02020603050405020304" pitchFamily="18" charset="0"/>
                          <a:cs typeface="Times New Roman" panose="02020603050405020304" pitchFamily="18" charset="0"/>
                        </a:rPr>
                        <a:t>　</a:t>
                      </a:r>
                      <a:endParaRPr lang="zh-CN" altLang="en-US" sz="1400" b="0"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3528342098"/>
                  </a:ext>
                </a:extLst>
              </a:tr>
              <a:tr h="300826">
                <a:tc>
                  <a:txBody>
                    <a:bodyPr/>
                    <a:lstStyle/>
                    <a:p>
                      <a:pPr algn="l" fontAlgn="ctr"/>
                      <a:r>
                        <a:rPr lang="zh-CN" altLang="en-US" sz="1400" u="none" strike="noStrike" dirty="0">
                          <a:effectLst/>
                          <a:latin typeface="Times New Roman" panose="02020603050405020304" pitchFamily="18" charset="0"/>
                          <a:cs typeface="Times New Roman" panose="02020603050405020304" pitchFamily="18" charset="0"/>
                        </a:rPr>
                        <a:t>　</a:t>
                      </a:r>
                      <a:endParaRPr lang="zh-CN" alt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a:effectLst/>
                          <a:latin typeface="Times New Roman" panose="02020603050405020304" pitchFamily="18" charset="0"/>
                          <a:cs typeface="Times New Roman" panose="02020603050405020304" pitchFamily="18" charset="0"/>
                        </a:rPr>
                        <a:t>15</a:t>
                      </a:r>
                      <a:endParaRPr lang="en-US" altLang="zh-CN"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dirty="0">
                          <a:effectLst/>
                          <a:latin typeface="Times New Roman" panose="02020603050405020304" pitchFamily="18" charset="0"/>
                          <a:cs typeface="Times New Roman" panose="02020603050405020304" pitchFamily="18" charset="0"/>
                        </a:rPr>
                        <a:t>　</a:t>
                      </a:r>
                      <a:endParaRPr lang="zh-CN" alt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364</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dirty="0">
                          <a:effectLst/>
                          <a:latin typeface="Times New Roman" panose="02020603050405020304" pitchFamily="18" charset="0"/>
                          <a:cs typeface="Times New Roman" panose="02020603050405020304" pitchFamily="18" charset="0"/>
                        </a:rPr>
                        <a:t>　</a:t>
                      </a:r>
                      <a:endParaRPr lang="zh-CN" alt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37</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275</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400" b="1" u="none" strike="noStrike" dirty="0">
                          <a:solidFill>
                            <a:srgbClr val="7030A0"/>
                          </a:solidFill>
                          <a:effectLst/>
                          <a:latin typeface="Times New Roman" panose="02020603050405020304" pitchFamily="18" charset="0"/>
                          <a:cs typeface="Times New Roman" panose="02020603050405020304" pitchFamily="18" charset="0"/>
                        </a:rPr>
                        <a:t>691</a:t>
                      </a:r>
                      <a:endParaRPr lang="en-US" altLang="zh-CN" sz="1400" b="1"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574347139"/>
                  </a:ext>
                </a:extLst>
              </a:tr>
              <a:tr h="300826">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Damping Ring</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Dipole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Quadrupole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a:txBody>
                    <a:bodyPr/>
                    <a:lstStyle/>
                    <a:p>
                      <a:pPr algn="l" rtl="0" fontAlgn="ctr"/>
                      <a:r>
                        <a:rPr lang="en-US" sz="1400" u="none" strike="noStrike" dirty="0" err="1">
                          <a:effectLst/>
                          <a:latin typeface="Times New Roman" panose="02020603050405020304" pitchFamily="18" charset="0"/>
                          <a:cs typeface="Times New Roman" panose="02020603050405020304" pitchFamily="18" charset="0"/>
                        </a:rPr>
                        <a:t>Sextupole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Corrector</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zh-CN" altLang="en-US" sz="1400" u="none" strike="noStrike" dirty="0">
                          <a:solidFill>
                            <a:srgbClr val="7030A0"/>
                          </a:solidFill>
                          <a:effectLst/>
                          <a:latin typeface="Times New Roman" panose="02020603050405020304" pitchFamily="18" charset="0"/>
                          <a:cs typeface="Times New Roman" panose="02020603050405020304" pitchFamily="18" charset="0"/>
                        </a:rPr>
                        <a:t>　</a:t>
                      </a:r>
                      <a:endParaRPr lang="zh-CN" altLang="en-US" sz="1400" b="0"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562514632"/>
                  </a:ext>
                </a:extLst>
              </a:tr>
              <a:tr h="300826">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86</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a:effectLst/>
                          <a:latin typeface="Times New Roman" panose="02020603050405020304" pitchFamily="18" charset="0"/>
                          <a:cs typeface="Times New Roman" panose="02020603050405020304" pitchFamily="18" charset="0"/>
                        </a:rPr>
                        <a:t>　</a:t>
                      </a:r>
                      <a:endParaRPr lang="zh-CN" alt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130</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a:effectLst/>
                          <a:latin typeface="Times New Roman" panose="02020603050405020304" pitchFamily="18" charset="0"/>
                          <a:cs typeface="Times New Roman" panose="02020603050405020304" pitchFamily="18" charset="0"/>
                        </a:rPr>
                        <a:t>　</a:t>
                      </a:r>
                      <a:endParaRPr lang="zh-CN" alt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72</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60</a:t>
                      </a:r>
                      <a:endParaRPr lang="zh-CN" altLang="en-US"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400" b="1" u="none" strike="noStrike" dirty="0">
                          <a:solidFill>
                            <a:srgbClr val="7030A0"/>
                          </a:solidFill>
                          <a:effectLst/>
                          <a:latin typeface="Times New Roman" panose="02020603050405020304" pitchFamily="18" charset="0"/>
                          <a:cs typeface="Times New Roman" panose="02020603050405020304" pitchFamily="18" charset="0"/>
                        </a:rPr>
                        <a:t>348</a:t>
                      </a:r>
                      <a:endParaRPr lang="en-US" altLang="zh-CN" sz="1400" b="1"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896228245"/>
                  </a:ext>
                </a:extLst>
              </a:tr>
              <a:tr h="300826">
                <a:tc>
                  <a:txBody>
                    <a:bodyPr/>
                    <a:lstStyle/>
                    <a:p>
                      <a:pPr algn="l" fontAlgn="ctr"/>
                      <a:r>
                        <a:rPr lang="en-US" sz="1400" u="none" strike="noStrike" dirty="0">
                          <a:effectLst/>
                          <a:latin typeface="Times New Roman" panose="02020603050405020304" pitchFamily="18" charset="0"/>
                          <a:cs typeface="Times New Roman" panose="02020603050405020304" pitchFamily="18" charset="0"/>
                        </a:rPr>
                        <a:t>Transport Line</a:t>
                      </a:r>
                      <a:endParaRPr lang="en-US" sz="14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Dipole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gridSpan="2">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Quadrupole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hMerge="1">
                  <a:txBody>
                    <a:bodyPr/>
                    <a:lstStyle/>
                    <a:p>
                      <a:endParaRPr lang="zh-CN" altLang="en-US"/>
                    </a:p>
                  </a:txBody>
                  <a:tcPr/>
                </a:tc>
                <a:tc>
                  <a:txBody>
                    <a:bodyPr/>
                    <a:lstStyle/>
                    <a:p>
                      <a:pPr algn="l" rtl="0" fontAlgn="ctr"/>
                      <a:r>
                        <a:rPr lang="en-US" sz="1400" u="none" strike="noStrike" dirty="0" err="1">
                          <a:effectLst/>
                          <a:latin typeface="Times New Roman" panose="02020603050405020304" pitchFamily="18" charset="0"/>
                          <a:cs typeface="Times New Roman" panose="02020603050405020304" pitchFamily="18" charset="0"/>
                        </a:rPr>
                        <a:t>Sextupole</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Corrector</a:t>
                      </a:r>
                      <a:endParaRPr lang="en-US" sz="14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tc>
                  <a:txBody>
                    <a:bodyPr/>
                    <a:lstStyle/>
                    <a:p>
                      <a:pPr algn="l" rtl="0" fontAlgn="ctr"/>
                      <a:r>
                        <a:rPr lang="zh-CN" altLang="en-US" sz="1400" u="none" strike="noStrike" dirty="0">
                          <a:solidFill>
                            <a:srgbClr val="7030A0"/>
                          </a:solidFill>
                          <a:effectLst/>
                          <a:latin typeface="Times New Roman" panose="02020603050405020304" pitchFamily="18" charset="0"/>
                          <a:cs typeface="Times New Roman" panose="02020603050405020304" pitchFamily="18" charset="0"/>
                        </a:rPr>
                        <a:t>　</a:t>
                      </a:r>
                      <a:endParaRPr lang="zh-CN" altLang="en-US" sz="1400" b="0"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5">
                        <a:lumMod val="40000"/>
                        <a:lumOff val="60000"/>
                      </a:schemeClr>
                    </a:solidFill>
                  </a:tcPr>
                </a:tc>
                <a:extLst>
                  <a:ext uri="{0D108BD9-81ED-4DB2-BD59-A6C34878D82A}">
                    <a16:rowId xmlns:a16="http://schemas.microsoft.com/office/drawing/2014/main" val="2502113170"/>
                  </a:ext>
                </a:extLst>
              </a:tr>
              <a:tr h="300826">
                <a:tc>
                  <a:txBody>
                    <a:bodyPr/>
                    <a:lstStyle/>
                    <a:p>
                      <a:pPr algn="l" fontAlgn="ctr"/>
                      <a:r>
                        <a:rPr lang="zh-CN" altLang="en-US" sz="1400" u="none" strike="noStrike">
                          <a:effectLst/>
                          <a:latin typeface="Times New Roman" panose="02020603050405020304" pitchFamily="18" charset="0"/>
                          <a:cs typeface="Times New Roman" panose="02020603050405020304" pitchFamily="18" charset="0"/>
                        </a:rPr>
                        <a:t>　</a:t>
                      </a:r>
                      <a:endParaRPr lang="zh-CN" altLang="en-US" sz="14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a:effectLst/>
                          <a:latin typeface="Times New Roman" panose="02020603050405020304" pitchFamily="18" charset="0"/>
                          <a:cs typeface="Times New Roman" panose="02020603050405020304" pitchFamily="18" charset="0"/>
                        </a:rPr>
                        <a:t>64</a:t>
                      </a:r>
                      <a:endParaRPr lang="en-US" altLang="zh-CN"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a:effectLst/>
                          <a:latin typeface="Times New Roman" panose="02020603050405020304" pitchFamily="18" charset="0"/>
                          <a:cs typeface="Times New Roman" panose="02020603050405020304" pitchFamily="18" charset="0"/>
                        </a:rPr>
                        <a:t>　</a:t>
                      </a:r>
                      <a:endParaRPr lang="zh-CN" alt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a:effectLst/>
                          <a:latin typeface="Times New Roman" panose="02020603050405020304" pitchFamily="18" charset="0"/>
                          <a:cs typeface="Times New Roman" panose="02020603050405020304" pitchFamily="18" charset="0"/>
                        </a:rPr>
                        <a:t>120</a:t>
                      </a:r>
                      <a:endParaRPr lang="en-US" altLang="zh-CN"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zh-CN" altLang="en-US" sz="1200" b="1" u="none" strike="noStrike">
                          <a:effectLst/>
                          <a:latin typeface="Times New Roman" panose="02020603050405020304" pitchFamily="18" charset="0"/>
                          <a:cs typeface="Times New Roman" panose="02020603050405020304" pitchFamily="18" charset="0"/>
                        </a:rPr>
                        <a:t>　</a:t>
                      </a:r>
                      <a:endParaRPr lang="zh-CN" altLang="en-US"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a:effectLst/>
                          <a:latin typeface="Times New Roman" panose="02020603050405020304" pitchFamily="18" charset="0"/>
                          <a:cs typeface="Times New Roman" panose="02020603050405020304" pitchFamily="18" charset="0"/>
                        </a:rPr>
                        <a:t>0</a:t>
                      </a:r>
                      <a:endParaRPr lang="en-US" altLang="zh-CN" sz="1200" b="1"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200" b="1" u="none" strike="noStrike" dirty="0">
                          <a:effectLst/>
                          <a:latin typeface="Times New Roman" panose="02020603050405020304" pitchFamily="18" charset="0"/>
                          <a:cs typeface="Times New Roman" panose="02020603050405020304" pitchFamily="18" charset="0"/>
                        </a:rPr>
                        <a:t>54</a:t>
                      </a:r>
                      <a:endParaRPr lang="en-US" altLang="zh-CN" sz="12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rtl="0" fontAlgn="ctr"/>
                      <a:r>
                        <a:rPr lang="en-US" altLang="zh-CN" sz="1400" b="1" u="none" strike="noStrike" dirty="0">
                          <a:solidFill>
                            <a:srgbClr val="7030A0"/>
                          </a:solidFill>
                          <a:effectLst/>
                          <a:latin typeface="Times New Roman" panose="02020603050405020304" pitchFamily="18" charset="0"/>
                          <a:cs typeface="Times New Roman" panose="02020603050405020304" pitchFamily="18" charset="0"/>
                        </a:rPr>
                        <a:t>238</a:t>
                      </a:r>
                      <a:endParaRPr lang="en-US" altLang="zh-CN" sz="1400" b="1" i="0" u="none" strike="noStrike" dirty="0">
                        <a:solidFill>
                          <a:srgbClr val="7030A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696459281"/>
                  </a:ext>
                </a:extLst>
              </a:tr>
              <a:tr h="303072">
                <a:tc>
                  <a:txBody>
                    <a:bodyPr/>
                    <a:lstStyle/>
                    <a:p>
                      <a:pPr marL="0" algn="ctr" defTabSz="914400" rtl="0" eaLnBrk="1" fontAlgn="ctr" latinLnBrk="0" hangingPunct="1"/>
                      <a:r>
                        <a:rPr lang="en-US" sz="1600" b="1" u="none" strike="noStrike" kern="1200">
                          <a:solidFill>
                            <a:srgbClr val="FF0000"/>
                          </a:solidFill>
                          <a:effectLst/>
                          <a:latin typeface="Times New Roman" panose="02020603050405020304" pitchFamily="18" charset="0"/>
                          <a:ea typeface="+mn-ea"/>
                          <a:cs typeface="Times New Roman" panose="02020603050405020304" pitchFamily="18" charset="0"/>
                        </a:rPr>
                        <a:t>Total</a:t>
                      </a:r>
                    </a:p>
                  </a:txBody>
                  <a:tcPr marL="9525" marR="9525" marT="9525" marB="0" anchor="ctr"/>
                </a:tc>
                <a:tc gridSpan="7">
                  <a:txBody>
                    <a:bodyPr/>
                    <a:lstStyle/>
                    <a:p>
                      <a:pPr marL="0" algn="ctr" defTabSz="914400" rtl="0" eaLnBrk="1" fontAlgn="ctr" latinLnBrk="0" hangingPunct="1"/>
                      <a:r>
                        <a:rPr lang="en-US" altLang="zh-CN" sz="1600" b="1" u="none" strike="noStrike" kern="1200" dirty="0">
                          <a:solidFill>
                            <a:srgbClr val="FF0000"/>
                          </a:solidFill>
                          <a:effectLst/>
                          <a:latin typeface="Times New Roman" panose="02020603050405020304" pitchFamily="18" charset="0"/>
                          <a:ea typeface="+mn-ea"/>
                          <a:cs typeface="Times New Roman" panose="02020603050405020304" pitchFamily="18" charset="0"/>
                        </a:rPr>
                        <a:t>38435</a:t>
                      </a: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77687237"/>
                  </a:ext>
                </a:extLst>
              </a:tr>
            </a:tbl>
          </a:graphicData>
        </a:graphic>
      </p:graphicFrame>
      <p:sp>
        <p:nvSpPr>
          <p:cNvPr id="17" name="Rectangle 16"/>
          <p:cNvSpPr/>
          <p:nvPr/>
        </p:nvSpPr>
        <p:spPr>
          <a:xfrm>
            <a:off x="7413976" y="1120431"/>
            <a:ext cx="4030206" cy="338554"/>
          </a:xfrm>
          <a:prstGeom prst="rect">
            <a:avLst/>
          </a:prstGeom>
          <a:solidFill>
            <a:schemeClr val="accent5">
              <a:lumMod val="40000"/>
              <a:lumOff val="60000"/>
            </a:schemeClr>
          </a:solidFill>
        </p:spPr>
        <p:txBody>
          <a:bodyPr wrap="none">
            <a:spAutoFit/>
          </a:bodyPr>
          <a:lstStyle/>
          <a:p>
            <a:r>
              <a:rPr lang="en-US" altLang="zh-CN" sz="1600" dirty="0"/>
              <a:t>Digital Power Supply Control Module (</a:t>
            </a:r>
            <a:r>
              <a:rPr lang="en-US" altLang="zh-CN" sz="1600" dirty="0" smtClean="0"/>
              <a:t>DPSCM)</a:t>
            </a:r>
            <a:endParaRPr lang="zh-CN" altLang="en-US" sz="1600" dirty="0"/>
          </a:p>
        </p:txBody>
      </p:sp>
      <p:pic>
        <p:nvPicPr>
          <p:cNvPr id="18" name="Picture 17"/>
          <p:cNvPicPr>
            <a:picLocks noChangeAspect="1"/>
          </p:cNvPicPr>
          <p:nvPr/>
        </p:nvPicPr>
        <p:blipFill>
          <a:blip r:embed="rId2"/>
          <a:stretch>
            <a:fillRect/>
          </a:stretch>
        </p:blipFill>
        <p:spPr>
          <a:xfrm>
            <a:off x="7413976" y="1454482"/>
            <a:ext cx="4458835" cy="1432334"/>
          </a:xfrm>
          <a:prstGeom prst="rect">
            <a:avLst/>
          </a:prstGeom>
        </p:spPr>
      </p:pic>
      <p:pic>
        <p:nvPicPr>
          <p:cNvPr id="19" name="图片 8">
            <a:extLst>
              <a:ext uri="{FF2B5EF4-FFF2-40B4-BE49-F238E27FC236}">
                <a16:creationId xmlns:a16="http://schemas.microsoft.com/office/drawing/2014/main" id="{D7D4CAED-129B-DB01-EDA8-0FE29D1C2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652" y="3346990"/>
            <a:ext cx="1128236" cy="1180624"/>
          </a:xfrm>
          <a:prstGeom prst="rect">
            <a:avLst/>
          </a:prstGeom>
          <a:noFill/>
          <a:ln w="12700"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Lst>
        </p:spPr>
      </p:pic>
      <p:pic>
        <p:nvPicPr>
          <p:cNvPr id="20" name="图片 12">
            <a:extLst>
              <a:ext uri="{FF2B5EF4-FFF2-40B4-BE49-F238E27FC236}">
                <a16:creationId xmlns:a16="http://schemas.microsoft.com/office/drawing/2014/main" id="{45FECF7C-0AA5-1B72-3206-B359F8522821}"/>
              </a:ext>
            </a:extLst>
          </p:cNvPr>
          <p:cNvPicPr>
            <a:picLocks noChangeAspect="1"/>
          </p:cNvPicPr>
          <p:nvPr/>
        </p:nvPicPr>
        <p:blipFill>
          <a:blip r:embed="rId4"/>
          <a:stretch>
            <a:fillRect/>
          </a:stretch>
        </p:blipFill>
        <p:spPr>
          <a:xfrm>
            <a:off x="9180522" y="3356992"/>
            <a:ext cx="1152049" cy="1180624"/>
          </a:xfrm>
          <a:prstGeom prst="rect">
            <a:avLst/>
          </a:prstGeom>
          <a:ln w="12700" cmpd="sng">
            <a:solidFill>
              <a:schemeClr val="accent1">
                <a:shade val="50000"/>
              </a:schemeClr>
            </a:solidFill>
            <a:prstDash val="solid"/>
          </a:ln>
        </p:spPr>
      </p:pic>
      <p:pic>
        <p:nvPicPr>
          <p:cNvPr id="22" name="图片 22">
            <a:extLst>
              <a:ext uri="{FF2B5EF4-FFF2-40B4-BE49-F238E27FC236}">
                <a16:creationId xmlns:a16="http://schemas.microsoft.com/office/drawing/2014/main" id="{8EC700AB-6790-BA18-9F52-BB07CA2A34ED}"/>
              </a:ext>
            </a:extLst>
          </p:cNvPr>
          <p:cNvPicPr>
            <a:picLocks noChangeAspect="1"/>
          </p:cNvPicPr>
          <p:nvPr/>
        </p:nvPicPr>
        <p:blipFill>
          <a:blip r:embed="rId5"/>
          <a:stretch>
            <a:fillRect/>
          </a:stretch>
        </p:blipFill>
        <p:spPr>
          <a:xfrm>
            <a:off x="7595552" y="3356992"/>
            <a:ext cx="1142048" cy="1160621"/>
          </a:xfrm>
          <a:prstGeom prst="rect">
            <a:avLst/>
          </a:prstGeom>
          <a:ln w="12700" cmpd="sng">
            <a:solidFill>
              <a:schemeClr val="accent1">
                <a:shade val="50000"/>
              </a:schemeClr>
            </a:solidFill>
            <a:prstDash val="solid"/>
          </a:ln>
        </p:spPr>
      </p:pic>
      <p:sp>
        <p:nvSpPr>
          <p:cNvPr id="23" name="右箭头 13">
            <a:extLst>
              <a:ext uri="{FF2B5EF4-FFF2-40B4-BE49-F238E27FC236}">
                <a16:creationId xmlns:a16="http://schemas.microsoft.com/office/drawing/2014/main" id="{EF8C8BFE-8AD9-A780-45EC-5BB4C30250B8}"/>
              </a:ext>
            </a:extLst>
          </p:cNvPr>
          <p:cNvSpPr/>
          <p:nvPr/>
        </p:nvSpPr>
        <p:spPr>
          <a:xfrm>
            <a:off x="8855553" y="3896993"/>
            <a:ext cx="197536" cy="134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箭头 13">
            <a:extLst>
              <a:ext uri="{FF2B5EF4-FFF2-40B4-BE49-F238E27FC236}">
                <a16:creationId xmlns:a16="http://schemas.microsoft.com/office/drawing/2014/main" id="{EF8C8BFE-8AD9-A780-45EC-5BB4C30250B8}"/>
              </a:ext>
            </a:extLst>
          </p:cNvPr>
          <p:cNvSpPr/>
          <p:nvPr/>
        </p:nvSpPr>
        <p:spPr>
          <a:xfrm>
            <a:off x="10467757" y="3896993"/>
            <a:ext cx="197536" cy="134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4"/>
          <p:cNvSpPr/>
          <p:nvPr/>
        </p:nvSpPr>
        <p:spPr>
          <a:xfrm>
            <a:off x="7413976" y="2929709"/>
            <a:ext cx="1782155" cy="338554"/>
          </a:xfrm>
          <a:prstGeom prst="rect">
            <a:avLst/>
          </a:prstGeom>
          <a:solidFill>
            <a:schemeClr val="accent5">
              <a:lumMod val="40000"/>
              <a:lumOff val="60000"/>
            </a:schemeClr>
          </a:solidFill>
        </p:spPr>
        <p:txBody>
          <a:bodyPr wrap="none">
            <a:spAutoFit/>
          </a:bodyPr>
          <a:lstStyle/>
          <a:p>
            <a:r>
              <a:rPr lang="en-US" altLang="zh-CN" sz="1600" dirty="0" smtClean="0"/>
              <a:t>Current Transducer</a:t>
            </a:r>
            <a:endParaRPr lang="zh-CN" altLang="en-US" sz="1600" dirty="0"/>
          </a:p>
        </p:txBody>
      </p:sp>
      <p:pic>
        <p:nvPicPr>
          <p:cNvPr id="28" name="图片 13">
            <a:extLst>
              <a:ext uri="{FF2B5EF4-FFF2-40B4-BE49-F238E27FC236}">
                <a16:creationId xmlns:a16="http://schemas.microsoft.com/office/drawing/2014/main" id="{5886E140-9218-DB74-DA58-7533C114F7BA}"/>
              </a:ext>
            </a:extLst>
          </p:cNvPr>
          <p:cNvPicPr/>
          <p:nvPr/>
        </p:nvPicPr>
        <p:blipFill rotWithShape="1">
          <a:blip r:embed="rId6"/>
          <a:srcRect l="22056"/>
          <a:stretch/>
        </p:blipFill>
        <p:spPr>
          <a:xfrm>
            <a:off x="7595552" y="4686790"/>
            <a:ext cx="4405104" cy="1262490"/>
          </a:xfrm>
          <a:prstGeom prst="rect">
            <a:avLst/>
          </a:prstGeom>
        </p:spPr>
      </p:pic>
      <p:sp>
        <p:nvSpPr>
          <p:cNvPr id="30" name="Rectangle 29"/>
          <p:cNvSpPr/>
          <p:nvPr/>
        </p:nvSpPr>
        <p:spPr>
          <a:xfrm>
            <a:off x="7502870" y="4609750"/>
            <a:ext cx="1327411" cy="338554"/>
          </a:xfrm>
          <a:prstGeom prst="rect">
            <a:avLst/>
          </a:prstGeom>
          <a:solidFill>
            <a:schemeClr val="accent5">
              <a:lumMod val="40000"/>
              <a:lumOff val="60000"/>
            </a:schemeClr>
          </a:solidFill>
        </p:spPr>
        <p:txBody>
          <a:bodyPr wrap="square">
            <a:spAutoFit/>
          </a:bodyPr>
          <a:lstStyle/>
          <a:p>
            <a:r>
              <a:rPr lang="en-US" altLang="zh-CN" sz="1600" dirty="0" smtClean="0"/>
              <a:t>Stability test</a:t>
            </a:r>
            <a:endParaRPr lang="zh-CN" altLang="en-US" sz="1600" dirty="0"/>
          </a:p>
        </p:txBody>
      </p:sp>
      <p:sp>
        <p:nvSpPr>
          <p:cNvPr id="31" name="Footer Placeholder 30"/>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Tree>
    <p:extLst>
      <p:ext uri="{BB962C8B-B14F-4D97-AF65-F5344CB8AC3E}">
        <p14:creationId xmlns:p14="http://schemas.microsoft.com/office/powerpoint/2010/main" val="245073231"/>
      </p:ext>
    </p:extLst>
  </p:cSld>
  <p:clrMapOvr>
    <a:masterClrMapping/>
  </p:clrMapOvr>
  <mc:AlternateContent xmlns:mc="http://schemas.openxmlformats.org/markup-compatibility/2006" xmlns:p14="http://schemas.microsoft.com/office/powerpoint/2010/main">
    <mc:Choice Requires="p14">
      <p:transition spd="slow" p14:dur="2000" advTm="61107"/>
    </mc:Choice>
    <mc:Fallback xmlns="">
      <p:transition spd="slow" advTm="6110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24</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Injection &amp; extraction </a:t>
            </a:r>
            <a:r>
              <a:rPr lang="en-US" altLang="zh-CN" b="1" dirty="0">
                <a:solidFill>
                  <a:srgbClr val="C00000"/>
                </a:solidFill>
              </a:rPr>
              <a:t>s</a:t>
            </a:r>
            <a:r>
              <a:rPr lang="en-US" altLang="zh-CN" b="1" dirty="0" smtClean="0">
                <a:solidFill>
                  <a:srgbClr val="C00000"/>
                </a:solidFill>
              </a:rPr>
              <a:t>ystem</a:t>
            </a:r>
            <a:endParaRPr lang="zh-CN" altLang="en-US" b="1" dirty="0">
              <a:solidFill>
                <a:srgbClr val="C00000"/>
              </a:solidFill>
            </a:endParaRPr>
          </a:p>
        </p:txBody>
      </p:sp>
      <p:pic>
        <p:nvPicPr>
          <p:cNvPr id="2" name="Picture 1"/>
          <p:cNvPicPr>
            <a:picLocks noChangeAspect="1"/>
          </p:cNvPicPr>
          <p:nvPr/>
        </p:nvPicPr>
        <p:blipFill>
          <a:blip r:embed="rId3"/>
          <a:stretch>
            <a:fillRect/>
          </a:stretch>
        </p:blipFill>
        <p:spPr>
          <a:xfrm>
            <a:off x="87998" y="1462306"/>
            <a:ext cx="6145808" cy="3280066"/>
          </a:xfrm>
          <a:prstGeom prst="rect">
            <a:avLst/>
          </a:prstGeom>
        </p:spPr>
      </p:pic>
      <p:sp>
        <p:nvSpPr>
          <p:cNvPr id="7" name="Rectangle 6"/>
          <p:cNvSpPr/>
          <p:nvPr/>
        </p:nvSpPr>
        <p:spPr>
          <a:xfrm>
            <a:off x="22200" y="1099483"/>
            <a:ext cx="3650295" cy="338554"/>
          </a:xfrm>
          <a:prstGeom prst="rect">
            <a:avLst/>
          </a:prstGeom>
          <a:solidFill>
            <a:schemeClr val="accent5">
              <a:lumMod val="40000"/>
              <a:lumOff val="60000"/>
            </a:schemeClr>
          </a:solidFill>
        </p:spPr>
        <p:txBody>
          <a:bodyPr wrap="none">
            <a:spAutoFit/>
          </a:bodyPr>
          <a:lstStyle/>
          <a:p>
            <a:r>
              <a:rPr lang="en-US" altLang="zh-CN" sz="1600" dirty="0" smtClean="0"/>
              <a:t>Various kickers and </a:t>
            </a:r>
            <a:r>
              <a:rPr lang="en-US" altLang="zh-CN" sz="1600" dirty="0" err="1" smtClean="0"/>
              <a:t>septums</a:t>
            </a:r>
            <a:r>
              <a:rPr lang="en-US" altLang="zh-CN" sz="1600" dirty="0" smtClean="0"/>
              <a:t> are required </a:t>
            </a:r>
            <a:endParaRPr lang="zh-CN" altLang="en-US" sz="1600" dirty="0"/>
          </a:p>
        </p:txBody>
      </p:sp>
      <p:pic>
        <p:nvPicPr>
          <p:cNvPr id="9" name="Picture 8"/>
          <p:cNvPicPr>
            <a:picLocks noChangeAspect="1"/>
          </p:cNvPicPr>
          <p:nvPr/>
        </p:nvPicPr>
        <p:blipFill rotWithShape="1">
          <a:blip r:embed="rId4"/>
          <a:srcRect b="54135"/>
          <a:stretch/>
        </p:blipFill>
        <p:spPr>
          <a:xfrm>
            <a:off x="6256790" y="1514897"/>
            <a:ext cx="4182635" cy="1530784"/>
          </a:xfrm>
          <a:prstGeom prst="rect">
            <a:avLst/>
          </a:prstGeom>
        </p:spPr>
      </p:pic>
      <p:sp>
        <p:nvSpPr>
          <p:cNvPr id="10" name="Rectangle 9"/>
          <p:cNvSpPr/>
          <p:nvPr/>
        </p:nvSpPr>
        <p:spPr>
          <a:xfrm>
            <a:off x="6327758" y="1123752"/>
            <a:ext cx="3056734" cy="338554"/>
          </a:xfrm>
          <a:prstGeom prst="rect">
            <a:avLst/>
          </a:prstGeom>
          <a:solidFill>
            <a:schemeClr val="accent5">
              <a:lumMod val="40000"/>
              <a:lumOff val="60000"/>
            </a:schemeClr>
          </a:solidFill>
        </p:spPr>
        <p:txBody>
          <a:bodyPr wrap="none">
            <a:spAutoFit/>
          </a:bodyPr>
          <a:lstStyle/>
          <a:p>
            <a:r>
              <a:rPr lang="en-US" altLang="zh-CN" sz="1600" dirty="0" smtClean="0"/>
              <a:t>In-vacuum/half in-vacuum Septum</a:t>
            </a:r>
            <a:endParaRPr lang="zh-CN" altLang="en-US" sz="1600" dirty="0"/>
          </a:p>
        </p:txBody>
      </p:sp>
      <p:pic>
        <p:nvPicPr>
          <p:cNvPr id="8" name="Picture 7"/>
          <p:cNvPicPr>
            <a:picLocks noChangeAspect="1"/>
          </p:cNvPicPr>
          <p:nvPr/>
        </p:nvPicPr>
        <p:blipFill rotWithShape="1">
          <a:blip r:embed="rId5"/>
          <a:srcRect l="46561"/>
          <a:stretch/>
        </p:blipFill>
        <p:spPr>
          <a:xfrm>
            <a:off x="10317084" y="1052736"/>
            <a:ext cx="1830080" cy="2156492"/>
          </a:xfrm>
          <a:prstGeom prst="rect">
            <a:avLst/>
          </a:prstGeom>
        </p:spPr>
      </p:pic>
      <p:pic>
        <p:nvPicPr>
          <p:cNvPr id="11" name="图片 3"/>
          <p:cNvPicPr>
            <a:picLocks noChangeAspect="1"/>
          </p:cNvPicPr>
          <p:nvPr/>
        </p:nvPicPr>
        <p:blipFill rotWithShape="1">
          <a:blip r:embed="rId6"/>
          <a:srcRect t="28016"/>
          <a:stretch/>
        </p:blipFill>
        <p:spPr>
          <a:xfrm>
            <a:off x="8433498" y="3507842"/>
            <a:ext cx="3720090" cy="1204310"/>
          </a:xfrm>
          <a:prstGeom prst="rect">
            <a:avLst/>
          </a:prstGeom>
        </p:spPr>
      </p:pic>
      <p:sp>
        <p:nvSpPr>
          <p:cNvPr id="12" name="Rectangle 11"/>
          <p:cNvSpPr/>
          <p:nvPr/>
        </p:nvSpPr>
        <p:spPr>
          <a:xfrm>
            <a:off x="6345302" y="3131237"/>
            <a:ext cx="1737527" cy="338554"/>
          </a:xfrm>
          <a:prstGeom prst="rect">
            <a:avLst/>
          </a:prstGeom>
          <a:solidFill>
            <a:schemeClr val="accent5">
              <a:lumMod val="40000"/>
              <a:lumOff val="60000"/>
            </a:schemeClr>
          </a:solidFill>
        </p:spPr>
        <p:txBody>
          <a:bodyPr wrap="none">
            <a:spAutoFit/>
          </a:bodyPr>
          <a:lstStyle/>
          <a:p>
            <a:r>
              <a:rPr lang="en-US" altLang="zh-CN" sz="1600" dirty="0" smtClean="0"/>
              <a:t>Slotted-pipe kicker</a:t>
            </a:r>
            <a:endParaRPr lang="zh-CN" altLang="en-US" sz="1600" dirty="0"/>
          </a:p>
        </p:txBody>
      </p:sp>
      <p:pic>
        <p:nvPicPr>
          <p:cNvPr id="13" name="Picture 12"/>
          <p:cNvPicPr>
            <a:picLocks noChangeAspect="1"/>
          </p:cNvPicPr>
          <p:nvPr/>
        </p:nvPicPr>
        <p:blipFill>
          <a:blip r:embed="rId7"/>
          <a:stretch>
            <a:fillRect/>
          </a:stretch>
        </p:blipFill>
        <p:spPr>
          <a:xfrm>
            <a:off x="6284900" y="3531590"/>
            <a:ext cx="2088232" cy="1233687"/>
          </a:xfrm>
          <a:prstGeom prst="rect">
            <a:avLst/>
          </a:prstGeom>
        </p:spPr>
      </p:pic>
      <p:pic>
        <p:nvPicPr>
          <p:cNvPr id="14" name="图片 7"/>
          <p:cNvPicPr>
            <a:picLocks noChangeAspect="1"/>
          </p:cNvPicPr>
          <p:nvPr/>
        </p:nvPicPr>
        <p:blipFill rotWithShape="1">
          <a:blip r:embed="rId8" cstate="print">
            <a:extLst>
              <a:ext uri="{28A0092B-C50C-407E-A947-70E740481C1C}">
                <a14:useLocalDpi xmlns:a14="http://schemas.microsoft.com/office/drawing/2010/main" val="0"/>
              </a:ext>
            </a:extLst>
          </a:blip>
          <a:srcRect l="27950" t="19667" r="12955" b="13833"/>
          <a:stretch/>
        </p:blipFill>
        <p:spPr>
          <a:xfrm>
            <a:off x="10015485" y="5071960"/>
            <a:ext cx="2128440" cy="1616734"/>
          </a:xfrm>
          <a:prstGeom prst="rect">
            <a:avLst/>
          </a:prstGeom>
        </p:spPr>
      </p:pic>
      <p:pic>
        <p:nvPicPr>
          <p:cNvPr id="15"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4397" y="5039178"/>
            <a:ext cx="1657260" cy="1649516"/>
          </a:xfrm>
          <a:prstGeom prst="rect">
            <a:avLst/>
          </a:prstGeom>
        </p:spPr>
      </p:pic>
      <p:sp>
        <p:nvSpPr>
          <p:cNvPr id="17" name="Rectangle 16"/>
          <p:cNvSpPr/>
          <p:nvPr/>
        </p:nvSpPr>
        <p:spPr>
          <a:xfrm>
            <a:off x="6460252" y="4902683"/>
            <a:ext cx="1614545" cy="338554"/>
          </a:xfrm>
          <a:prstGeom prst="rect">
            <a:avLst/>
          </a:prstGeom>
          <a:solidFill>
            <a:schemeClr val="accent5">
              <a:lumMod val="40000"/>
              <a:lumOff val="60000"/>
            </a:schemeClr>
          </a:solidFill>
        </p:spPr>
        <p:txBody>
          <a:bodyPr wrap="none">
            <a:spAutoFit/>
          </a:bodyPr>
          <a:lstStyle/>
          <a:p>
            <a:r>
              <a:rPr lang="en-US" altLang="zh-CN" sz="1600" dirty="0" smtClean="0"/>
              <a:t>Fast kicker </a:t>
            </a:r>
            <a:r>
              <a:rPr lang="en-US" altLang="zh-CN" sz="1600" dirty="0" err="1" smtClean="0"/>
              <a:t>pulser</a:t>
            </a:r>
            <a:endParaRPr lang="zh-CN" altLang="en-US" sz="1600" dirty="0"/>
          </a:p>
        </p:txBody>
      </p:sp>
      <p:sp>
        <p:nvSpPr>
          <p:cNvPr id="19" name="TextBox 18"/>
          <p:cNvSpPr txBox="1"/>
          <p:nvPr/>
        </p:nvSpPr>
        <p:spPr>
          <a:xfrm>
            <a:off x="10317084" y="464643"/>
            <a:ext cx="1874916" cy="646331"/>
          </a:xfrm>
          <a:prstGeom prst="rect">
            <a:avLst/>
          </a:prstGeom>
          <a:solidFill>
            <a:schemeClr val="accent6">
              <a:lumMod val="20000"/>
              <a:lumOff val="80000"/>
            </a:schemeClr>
          </a:solidFill>
        </p:spPr>
        <p:txBody>
          <a:bodyPr wrap="square" rtlCol="0">
            <a:spAutoFit/>
          </a:bodyPr>
          <a:lstStyle/>
          <a:p>
            <a:r>
              <a:rPr lang="en-US" altLang="zh-CN" dirty="0" err="1" smtClean="0"/>
              <a:t>Jinhui</a:t>
            </a:r>
            <a:r>
              <a:rPr lang="en-US" altLang="zh-CN" dirty="0" smtClean="0"/>
              <a:t> Chen</a:t>
            </a:r>
          </a:p>
          <a:p>
            <a:r>
              <a:rPr lang="en-US" altLang="zh-CN" dirty="0" smtClean="0"/>
              <a:t>Session A2-1: #1</a:t>
            </a:r>
            <a:endParaRPr lang="zh-CN" altLang="en-US" dirty="0"/>
          </a:p>
        </p:txBody>
      </p:sp>
      <p:sp>
        <p:nvSpPr>
          <p:cNvPr id="20" name="Footer Placeholder 19"/>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
        <p:nvSpPr>
          <p:cNvPr id="18" name="文本框 8"/>
          <p:cNvSpPr txBox="1"/>
          <p:nvPr/>
        </p:nvSpPr>
        <p:spPr>
          <a:xfrm>
            <a:off x="137872" y="4788575"/>
            <a:ext cx="6122654" cy="1938992"/>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The same team is in charge of both HEPS and CEPC inj</a:t>
            </a:r>
            <a:r>
              <a:rPr lang="en-US" altLang="zh-CN" sz="2000" dirty="0">
                <a:latin typeface="Times New Roman" panose="02020603050405020304" pitchFamily="18" charset="0"/>
                <a:cs typeface="Times New Roman" panose="02020603050405020304" pitchFamily="18" charset="0"/>
              </a:rPr>
              <a:t>. &amp; ext. </a:t>
            </a:r>
            <a:r>
              <a:rPr lang="en-US" altLang="zh-CN" sz="2000" dirty="0" smtClean="0">
                <a:latin typeface="Times New Roman" panose="02020603050405020304" pitchFamily="18" charset="0"/>
                <a:cs typeface="Times New Roman" panose="02020603050405020304" pitchFamily="18" charset="0"/>
              </a:rPr>
              <a:t>system</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Experience gained in HEPS applies for CEPC</a:t>
            </a:r>
            <a:endParaRPr lang="en-US" altLang="zh-CN"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HEPS has developed various types of devices including Septum, Fast Kick, and </a:t>
            </a:r>
            <a:r>
              <a:rPr lang="en-US" altLang="zh-CN" sz="2000" dirty="0" smtClean="0">
                <a:latin typeface="Times New Roman" panose="02020603050405020304" pitchFamily="18" charset="0"/>
                <a:cs typeface="Times New Roman" panose="02020603050405020304" pitchFamily="18" charset="0"/>
              </a:rPr>
              <a:t>Pulse </a:t>
            </a:r>
            <a:r>
              <a:rPr lang="en-US" altLang="zh-CN" sz="2000" dirty="0">
                <a:latin typeface="Times New Roman" panose="02020603050405020304" pitchFamily="18" charset="0"/>
                <a:cs typeface="Times New Roman" panose="02020603050405020304" pitchFamily="18" charset="0"/>
              </a:rPr>
              <a:t>Generator, which are </a:t>
            </a:r>
            <a:r>
              <a:rPr lang="en-US" altLang="zh-CN" sz="2000" dirty="0" smtClean="0">
                <a:latin typeface="Times New Roman" panose="02020603050405020304" pitchFamily="18" charset="0"/>
                <a:cs typeface="Times New Roman" panose="02020603050405020304" pitchFamily="18" charset="0"/>
              </a:rPr>
              <a:t>compatible </a:t>
            </a:r>
            <a:r>
              <a:rPr lang="en-US" altLang="zh-CN" sz="2000" dirty="0">
                <a:latin typeface="Times New Roman" panose="02020603050405020304" pitchFamily="18" charset="0"/>
                <a:cs typeface="Times New Roman" panose="02020603050405020304" pitchFamily="18" charset="0"/>
              </a:rPr>
              <a:t>with the CEPC.</a:t>
            </a:r>
            <a:endParaRPr lang="en-US" altLang="zh-CN" sz="2000" dirty="0" smtClean="0">
              <a:latin typeface="Times New Roman" panose="02020603050405020304" pitchFamily="18" charset="0"/>
              <a:cs typeface="Times New Roman" panose="02020603050405020304" pitchFamily="18" charset="0"/>
            </a:endParaRPr>
          </a:p>
        </p:txBody>
      </p:sp>
      <p:pic>
        <p:nvPicPr>
          <p:cNvPr id="16" name="图片 23"/>
          <p:cNvPicPr>
            <a:picLocks noChangeAspect="1"/>
          </p:cNvPicPr>
          <p:nvPr/>
        </p:nvPicPr>
        <p:blipFill>
          <a:blip r:embed="rId10"/>
          <a:stretch>
            <a:fillRect/>
          </a:stretch>
        </p:blipFill>
        <p:spPr>
          <a:xfrm>
            <a:off x="6290774" y="5422377"/>
            <a:ext cx="1989486" cy="1299099"/>
          </a:xfrm>
          <a:prstGeom prst="rect">
            <a:avLst/>
          </a:prstGeom>
        </p:spPr>
      </p:pic>
    </p:spTree>
    <p:extLst>
      <p:ext uri="{BB962C8B-B14F-4D97-AF65-F5344CB8AC3E}">
        <p14:creationId xmlns:p14="http://schemas.microsoft.com/office/powerpoint/2010/main" val="2899389761"/>
      </p:ext>
    </p:extLst>
  </p:cSld>
  <p:clrMapOvr>
    <a:masterClrMapping/>
  </p:clrMapOvr>
  <mc:AlternateContent xmlns:mc="http://schemas.openxmlformats.org/markup-compatibility/2006" xmlns:p14="http://schemas.microsoft.com/office/powerpoint/2010/main">
    <mc:Choice Requires="p14">
      <p:transition spd="slow" p14:dur="2000" advTm="39105"/>
    </mc:Choice>
    <mc:Fallback xmlns="">
      <p:transition spd="slow" advTm="3910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8"/>
          <p:cNvSpPr txBox="1"/>
          <p:nvPr/>
        </p:nvSpPr>
        <p:spPr>
          <a:xfrm>
            <a:off x="8602452" y="3494657"/>
            <a:ext cx="3471011" cy="3170099"/>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Vacuum chamber prototypes, copper &amp; aluminum, with different shape/length were fabricated;</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NEG coating technology were developed;</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RF shielding bellow manufactured</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Vacuum technology applied and was tested at HEPS</a:t>
            </a:r>
          </a:p>
        </p:txBody>
      </p:sp>
      <p:sp>
        <p:nvSpPr>
          <p:cNvPr id="5" name="Slide Number Placeholder 4"/>
          <p:cNvSpPr>
            <a:spLocks noGrp="1"/>
          </p:cNvSpPr>
          <p:nvPr>
            <p:ph type="sldNum" sz="quarter" idx="12"/>
          </p:nvPr>
        </p:nvSpPr>
        <p:spPr>
          <a:xfrm>
            <a:off x="9011840" y="6356351"/>
            <a:ext cx="2844800" cy="365125"/>
          </a:xfrm>
        </p:spPr>
        <p:txBody>
          <a:bodyPr/>
          <a:lstStyle/>
          <a:p>
            <a:fld id="{F15E9139-A00B-4B2A-98A6-095DC08F1345}" type="slidenum">
              <a:rPr lang="zh-CN" altLang="en-US" smtClean="0"/>
              <a:pPr/>
              <a:t>25</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Vacuum system</a:t>
            </a:r>
            <a:endParaRPr lang="zh-CN" altLang="en-US" b="1" dirty="0">
              <a:solidFill>
                <a:srgbClr val="C00000"/>
              </a:solidFill>
            </a:endParaRPr>
          </a:p>
        </p:txBody>
      </p:sp>
      <p:pic>
        <p:nvPicPr>
          <p:cNvPr id="2" name="Picture 1"/>
          <p:cNvPicPr>
            <a:picLocks noChangeAspect="1"/>
          </p:cNvPicPr>
          <p:nvPr/>
        </p:nvPicPr>
        <p:blipFill>
          <a:blip r:embed="rId2"/>
          <a:stretch>
            <a:fillRect/>
          </a:stretch>
        </p:blipFill>
        <p:spPr>
          <a:xfrm>
            <a:off x="119336" y="1052736"/>
            <a:ext cx="5027253" cy="2880320"/>
          </a:xfrm>
          <a:prstGeom prst="rect">
            <a:avLst/>
          </a:prstGeom>
        </p:spPr>
      </p:pic>
      <p:pic>
        <p:nvPicPr>
          <p:cNvPr id="3" name="Picture 2"/>
          <p:cNvPicPr>
            <a:picLocks noChangeAspect="1"/>
          </p:cNvPicPr>
          <p:nvPr/>
        </p:nvPicPr>
        <p:blipFill>
          <a:blip r:embed="rId3"/>
          <a:stretch>
            <a:fillRect/>
          </a:stretch>
        </p:blipFill>
        <p:spPr>
          <a:xfrm>
            <a:off x="5131637" y="1053240"/>
            <a:ext cx="3673966" cy="2981769"/>
          </a:xfrm>
          <a:prstGeom prst="rect">
            <a:avLst/>
          </a:prstGeom>
        </p:spPr>
      </p:pic>
      <p:pic>
        <p:nvPicPr>
          <p:cNvPr id="10" name="Picture 9"/>
          <p:cNvPicPr>
            <a:picLocks noChangeAspect="1"/>
          </p:cNvPicPr>
          <p:nvPr/>
        </p:nvPicPr>
        <p:blipFill>
          <a:blip r:embed="rId4"/>
          <a:stretch>
            <a:fillRect/>
          </a:stretch>
        </p:blipFill>
        <p:spPr>
          <a:xfrm>
            <a:off x="1684639" y="3726183"/>
            <a:ext cx="3236870" cy="617652"/>
          </a:xfrm>
          <a:prstGeom prst="rect">
            <a:avLst/>
          </a:prstGeom>
        </p:spPr>
      </p:pic>
      <p:pic>
        <p:nvPicPr>
          <p:cNvPr id="12" name="图片 10"/>
          <p:cNvPicPr>
            <a:picLocks noChangeAspect="1"/>
          </p:cNvPicPr>
          <p:nvPr/>
        </p:nvPicPr>
        <p:blipFill rotWithShape="1">
          <a:blip r:embed="rId5"/>
          <a:srcRect l="3755" r="13367" b="7236"/>
          <a:stretch/>
        </p:blipFill>
        <p:spPr>
          <a:xfrm>
            <a:off x="8240827" y="1135770"/>
            <a:ext cx="2932283" cy="2336594"/>
          </a:xfrm>
          <a:prstGeom prst="rect">
            <a:avLst/>
          </a:prstGeom>
        </p:spPr>
      </p:pic>
      <p:sp>
        <p:nvSpPr>
          <p:cNvPr id="15" name="TextBox 14"/>
          <p:cNvSpPr txBox="1"/>
          <p:nvPr/>
        </p:nvSpPr>
        <p:spPr>
          <a:xfrm>
            <a:off x="10344472" y="729570"/>
            <a:ext cx="1833668" cy="646331"/>
          </a:xfrm>
          <a:prstGeom prst="rect">
            <a:avLst/>
          </a:prstGeom>
          <a:solidFill>
            <a:schemeClr val="accent6">
              <a:lumMod val="20000"/>
              <a:lumOff val="80000"/>
            </a:schemeClr>
          </a:solidFill>
        </p:spPr>
        <p:txBody>
          <a:bodyPr wrap="square" rtlCol="0">
            <a:spAutoFit/>
          </a:bodyPr>
          <a:lstStyle/>
          <a:p>
            <a:r>
              <a:rPr lang="en-US" altLang="zh-CN" dirty="0" err="1" smtClean="0"/>
              <a:t>Yongsheng</a:t>
            </a:r>
            <a:r>
              <a:rPr lang="en-US" altLang="zh-CN" dirty="0" smtClean="0"/>
              <a:t> Ma</a:t>
            </a:r>
          </a:p>
          <a:p>
            <a:r>
              <a:rPr lang="en-US" altLang="zh-CN" dirty="0" smtClean="0"/>
              <a:t>Session A2-1: #2</a:t>
            </a:r>
            <a:endParaRPr lang="zh-CN" altLang="en-US" dirty="0"/>
          </a:p>
        </p:txBody>
      </p:sp>
      <p:sp>
        <p:nvSpPr>
          <p:cNvPr id="16" name="Footer Placeholder 15"/>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11" name="Picture 10"/>
          <p:cNvPicPr>
            <a:picLocks noChangeAspect="1"/>
          </p:cNvPicPr>
          <p:nvPr/>
        </p:nvPicPr>
        <p:blipFill>
          <a:blip r:embed="rId6"/>
          <a:stretch>
            <a:fillRect/>
          </a:stretch>
        </p:blipFill>
        <p:spPr>
          <a:xfrm>
            <a:off x="44217" y="4495365"/>
            <a:ext cx="8538310" cy="2169391"/>
          </a:xfrm>
          <a:prstGeom prst="rect">
            <a:avLst/>
          </a:prstGeom>
        </p:spPr>
      </p:pic>
    </p:spTree>
    <p:extLst>
      <p:ext uri="{BB962C8B-B14F-4D97-AF65-F5344CB8AC3E}">
        <p14:creationId xmlns:p14="http://schemas.microsoft.com/office/powerpoint/2010/main" val="630253305"/>
      </p:ext>
    </p:extLst>
  </p:cSld>
  <p:clrMapOvr>
    <a:masterClrMapping/>
  </p:clrMapOvr>
  <mc:AlternateContent xmlns:mc="http://schemas.openxmlformats.org/markup-compatibility/2006" xmlns:p14="http://schemas.microsoft.com/office/powerpoint/2010/main">
    <mc:Choice Requires="p14">
      <p:transition spd="slow" p14:dur="2000" advTm="56478"/>
    </mc:Choice>
    <mc:Fallback xmlns="">
      <p:transition spd="slow" advTm="5647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8"/>
          <p:cNvSpPr txBox="1"/>
          <p:nvPr/>
        </p:nvSpPr>
        <p:spPr>
          <a:xfrm>
            <a:off x="6134472" y="5014505"/>
            <a:ext cx="5976664" cy="1631216"/>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Mid-T baking applied to 1.3GHz/650MHz  cavities, resulting in High Q SRF cavity that </a:t>
            </a:r>
            <a:r>
              <a:rPr lang="en-US" altLang="zh-CN" sz="2000" dirty="0" smtClean="0">
                <a:solidFill>
                  <a:srgbClr val="C00000"/>
                </a:solidFill>
                <a:latin typeface="Times New Roman" panose="02020603050405020304" pitchFamily="18" charset="0"/>
                <a:cs typeface="Times New Roman" panose="02020603050405020304" pitchFamily="18" charset="0"/>
              </a:rPr>
              <a:t>meets the CEPC specification</a:t>
            </a:r>
            <a:r>
              <a:rPr lang="en-US" altLang="zh-CN" sz="2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Completed SRF modules for both 1.3GHz and 650MHz cavities were assembled;</a:t>
            </a: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26</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SRF cavities and modules</a:t>
            </a:r>
            <a:endParaRPr lang="zh-CN" altLang="en-US" b="1" dirty="0">
              <a:solidFill>
                <a:srgbClr val="C00000"/>
              </a:solidFill>
            </a:endParaRPr>
          </a:p>
        </p:txBody>
      </p:sp>
      <p:pic>
        <p:nvPicPr>
          <p:cNvPr id="8" name="Picture 7"/>
          <p:cNvPicPr>
            <a:picLocks noChangeAspect="1"/>
          </p:cNvPicPr>
          <p:nvPr/>
        </p:nvPicPr>
        <p:blipFill>
          <a:blip r:embed="rId2"/>
          <a:stretch>
            <a:fillRect/>
          </a:stretch>
        </p:blipFill>
        <p:spPr>
          <a:xfrm>
            <a:off x="6672064" y="1094772"/>
            <a:ext cx="4427181" cy="3248983"/>
          </a:xfrm>
          <a:prstGeom prst="rect">
            <a:avLst/>
          </a:prstGeom>
        </p:spPr>
      </p:pic>
      <p:sp>
        <p:nvSpPr>
          <p:cNvPr id="10" name="Rectangle 9"/>
          <p:cNvSpPr/>
          <p:nvPr/>
        </p:nvSpPr>
        <p:spPr>
          <a:xfrm>
            <a:off x="6871011" y="4293096"/>
            <a:ext cx="3860419" cy="369332"/>
          </a:xfrm>
          <a:prstGeom prst="rect">
            <a:avLst/>
          </a:prstGeom>
        </p:spPr>
        <p:txBody>
          <a:bodyPr wrap="square">
            <a:spAutoFit/>
          </a:bodyPr>
          <a:lstStyle/>
          <a:p>
            <a:r>
              <a:rPr lang="en-US" altLang="zh-CN" dirty="0" smtClean="0">
                <a:solidFill>
                  <a:srgbClr val="C00000"/>
                </a:solidFill>
              </a:rPr>
              <a:t>6.4E10@30MV/m, 2.3E10@41.6MV/m</a:t>
            </a:r>
            <a:endParaRPr lang="zh-CN" altLang="en-US" dirty="0">
              <a:solidFill>
                <a:srgbClr val="C00000"/>
              </a:solidFill>
            </a:endParaRPr>
          </a:p>
        </p:txBody>
      </p:sp>
      <p:pic>
        <p:nvPicPr>
          <p:cNvPr id="11" name="Picture 10"/>
          <p:cNvPicPr>
            <a:picLocks noChangeAspect="1"/>
          </p:cNvPicPr>
          <p:nvPr/>
        </p:nvPicPr>
        <p:blipFill>
          <a:blip r:embed="rId3"/>
          <a:stretch>
            <a:fillRect/>
          </a:stretch>
        </p:blipFill>
        <p:spPr>
          <a:xfrm>
            <a:off x="282616" y="4653136"/>
            <a:ext cx="2808312" cy="2066115"/>
          </a:xfrm>
          <a:prstGeom prst="rect">
            <a:avLst/>
          </a:prstGeom>
        </p:spPr>
      </p:pic>
      <p:pic>
        <p:nvPicPr>
          <p:cNvPr id="12" name="Picture 11"/>
          <p:cNvPicPr>
            <a:picLocks noChangeAspect="1"/>
          </p:cNvPicPr>
          <p:nvPr/>
        </p:nvPicPr>
        <p:blipFill>
          <a:blip r:embed="rId4"/>
          <a:stretch>
            <a:fillRect/>
          </a:stretch>
        </p:blipFill>
        <p:spPr>
          <a:xfrm>
            <a:off x="3305127" y="4653136"/>
            <a:ext cx="2692410" cy="2026545"/>
          </a:xfrm>
          <a:prstGeom prst="rect">
            <a:avLst/>
          </a:prstGeom>
        </p:spPr>
      </p:pic>
      <p:sp>
        <p:nvSpPr>
          <p:cNvPr id="16" name="TextBox 15"/>
          <p:cNvSpPr txBox="1"/>
          <p:nvPr/>
        </p:nvSpPr>
        <p:spPr>
          <a:xfrm>
            <a:off x="10344472" y="729570"/>
            <a:ext cx="1833668" cy="646331"/>
          </a:xfrm>
          <a:prstGeom prst="rect">
            <a:avLst/>
          </a:prstGeom>
          <a:solidFill>
            <a:schemeClr val="accent6">
              <a:lumMod val="20000"/>
              <a:lumOff val="80000"/>
            </a:schemeClr>
          </a:solidFill>
        </p:spPr>
        <p:txBody>
          <a:bodyPr wrap="square" rtlCol="0">
            <a:spAutoFit/>
          </a:bodyPr>
          <a:lstStyle/>
          <a:p>
            <a:r>
              <a:rPr lang="en-US" altLang="zh-CN" dirty="0" smtClean="0"/>
              <a:t>Peng </a:t>
            </a:r>
            <a:r>
              <a:rPr lang="en-US" altLang="zh-CN" dirty="0" err="1" smtClean="0"/>
              <a:t>Sha</a:t>
            </a:r>
            <a:endParaRPr lang="en-US" altLang="zh-CN" dirty="0" smtClean="0"/>
          </a:p>
          <a:p>
            <a:r>
              <a:rPr lang="en-US" altLang="zh-CN" dirty="0" smtClean="0"/>
              <a:t>Session A2-1: #3</a:t>
            </a:r>
            <a:endParaRPr lang="zh-CN" altLang="en-US" dirty="0"/>
          </a:p>
        </p:txBody>
      </p:sp>
      <p:sp>
        <p:nvSpPr>
          <p:cNvPr id="17" name="Footer Placeholder 16"/>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4" name="Picture 3"/>
          <p:cNvPicPr>
            <a:picLocks noChangeAspect="1"/>
          </p:cNvPicPr>
          <p:nvPr/>
        </p:nvPicPr>
        <p:blipFill>
          <a:blip r:embed="rId5"/>
          <a:stretch>
            <a:fillRect/>
          </a:stretch>
        </p:blipFill>
        <p:spPr>
          <a:xfrm>
            <a:off x="104700" y="1076066"/>
            <a:ext cx="6165457" cy="3571846"/>
          </a:xfrm>
          <a:prstGeom prst="rect">
            <a:avLst/>
          </a:prstGeom>
        </p:spPr>
      </p:pic>
    </p:spTree>
    <p:extLst>
      <p:ext uri="{BB962C8B-B14F-4D97-AF65-F5344CB8AC3E}">
        <p14:creationId xmlns:p14="http://schemas.microsoft.com/office/powerpoint/2010/main" val="1894005934"/>
      </p:ext>
    </p:extLst>
  </p:cSld>
  <p:clrMapOvr>
    <a:masterClrMapping/>
  </p:clrMapOvr>
  <mc:AlternateContent xmlns:mc="http://schemas.openxmlformats.org/markup-compatibility/2006" xmlns:p14="http://schemas.microsoft.com/office/powerpoint/2010/main">
    <mc:Choice Requires="p14">
      <p:transition spd="slow" p14:dur="2000" advTm="53980"/>
    </mc:Choice>
    <mc:Fallback xmlns="">
      <p:transition spd="slow" advTm="5398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27</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Cryogenic system</a:t>
            </a:r>
            <a:endParaRPr lang="zh-CN" altLang="en-US" b="1" dirty="0">
              <a:solidFill>
                <a:srgbClr val="C00000"/>
              </a:solidFill>
            </a:endParaRPr>
          </a:p>
        </p:txBody>
      </p:sp>
      <p:sp>
        <p:nvSpPr>
          <p:cNvPr id="12" name="文本框 8"/>
          <p:cNvSpPr txBox="1"/>
          <p:nvPr/>
        </p:nvSpPr>
        <p:spPr>
          <a:xfrm>
            <a:off x="9048328" y="4234002"/>
            <a:ext cx="3143672" cy="2554545"/>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Cryogenic system was optimized for the most economic operation</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Heat load at different operation modes were calculated, accordingly the cooling capacity was designed: </a:t>
            </a:r>
            <a:r>
              <a:rPr lang="en-US" altLang="zh-CN" dirty="0">
                <a:solidFill>
                  <a:srgbClr val="FF0000"/>
                </a:solidFill>
                <a:latin typeface="微软雅黑" panose="020B0503020204020204" pitchFamily="34" charset="-122"/>
                <a:ea typeface="微软雅黑" panose="020B0503020204020204" pitchFamily="34" charset="-122"/>
              </a:rPr>
              <a:t>4×15kW@4.5K</a:t>
            </a:r>
            <a:endParaRPr lang="en-US" altLang="zh-CN" dirty="0" smtClean="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9329634" y="1129328"/>
            <a:ext cx="2828266" cy="1440160"/>
          </a:xfrm>
          <a:prstGeom prst="rect">
            <a:avLst/>
          </a:prstGeom>
        </p:spPr>
      </p:pic>
      <p:sp>
        <p:nvSpPr>
          <p:cNvPr id="17" name="Rectangle 4"/>
          <p:cNvSpPr>
            <a:spLocks noChangeArrowheads="1"/>
          </p:cNvSpPr>
          <p:nvPr/>
        </p:nvSpPr>
        <p:spPr bwMode="auto">
          <a:xfrm>
            <a:off x="9384104" y="2918683"/>
            <a:ext cx="74023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18" name="Object 17"/>
          <p:cNvGraphicFramePr>
            <a:graphicFrameLocks noChangeAspect="1"/>
          </p:cNvGraphicFramePr>
          <p:nvPr>
            <p:extLst/>
          </p:nvPr>
        </p:nvGraphicFramePr>
        <p:xfrm>
          <a:off x="9329634" y="2707361"/>
          <a:ext cx="2743030" cy="1496198"/>
        </p:xfrm>
        <a:graphic>
          <a:graphicData uri="http://schemas.openxmlformats.org/presentationml/2006/ole">
            <mc:AlternateContent xmlns:mc="http://schemas.openxmlformats.org/markup-compatibility/2006">
              <mc:Choice xmlns:v="urn:schemas-microsoft-com:vml" Requires="v">
                <p:oleObj spid="_x0000_s1138" r:id="rId4" imgW="7300112" imgH="3809962" progId="Visio.Drawing.15">
                  <p:embed/>
                </p:oleObj>
              </mc:Choice>
              <mc:Fallback>
                <p:oleObj r:id="rId4" imgW="7300112" imgH="3809962" progId="Visio.Drawing.15">
                  <p:embed/>
                  <p:pic>
                    <p:nvPicPr>
                      <p:cNvPr id="18" name="Object 17"/>
                      <p:cNvPicPr>
                        <a:picLocks noChangeAspect="1" noChangeArrowheads="1"/>
                      </p:cNvPicPr>
                      <p:nvPr/>
                    </p:nvPicPr>
                    <p:blipFill>
                      <a:blip r:embed="rId5">
                        <a:extLst>
                          <a:ext uri="{28A0092B-C50C-407E-A947-70E740481C1C}">
                            <a14:useLocalDpi xmlns:a14="http://schemas.microsoft.com/office/drawing/2010/main" val="0"/>
                          </a:ext>
                        </a:extLst>
                      </a:blip>
                      <a:srcRect r="2654"/>
                      <a:stretch>
                        <a:fillRect/>
                      </a:stretch>
                    </p:blipFill>
                    <p:spPr bwMode="auto">
                      <a:xfrm>
                        <a:off x="9329634" y="2707361"/>
                        <a:ext cx="2743030" cy="1496198"/>
                      </a:xfrm>
                      <a:prstGeom prst="rect">
                        <a:avLst/>
                      </a:prstGeom>
                      <a:noFill/>
                    </p:spPr>
                  </p:pic>
                </p:oleObj>
              </mc:Fallback>
            </mc:AlternateContent>
          </a:graphicData>
        </a:graphic>
      </p:graphicFrame>
      <p:sp>
        <p:nvSpPr>
          <p:cNvPr id="19" name="Rectangle 18"/>
          <p:cNvSpPr/>
          <p:nvPr/>
        </p:nvSpPr>
        <p:spPr>
          <a:xfrm>
            <a:off x="9127571" y="1104920"/>
            <a:ext cx="1228541" cy="338554"/>
          </a:xfrm>
          <a:prstGeom prst="rect">
            <a:avLst/>
          </a:prstGeom>
          <a:solidFill>
            <a:schemeClr val="accent6">
              <a:lumMod val="40000"/>
              <a:lumOff val="60000"/>
            </a:schemeClr>
          </a:solidFill>
        </p:spPr>
        <p:txBody>
          <a:bodyPr wrap="none">
            <a:spAutoFit/>
          </a:bodyPr>
          <a:lstStyle/>
          <a:p>
            <a:r>
              <a:rPr lang="en-US" altLang="zh-CN" sz="1600" dirty="0" smtClean="0"/>
              <a:t>Booster SRF</a:t>
            </a:r>
            <a:endParaRPr lang="zh-CN" altLang="en-US" sz="1600" dirty="0"/>
          </a:p>
        </p:txBody>
      </p:sp>
      <p:sp>
        <p:nvSpPr>
          <p:cNvPr id="20" name="Rectangle 19"/>
          <p:cNvSpPr/>
          <p:nvPr/>
        </p:nvSpPr>
        <p:spPr>
          <a:xfrm>
            <a:off x="9127571" y="2603478"/>
            <a:ext cx="1172116" cy="338554"/>
          </a:xfrm>
          <a:prstGeom prst="rect">
            <a:avLst/>
          </a:prstGeom>
          <a:solidFill>
            <a:schemeClr val="accent6">
              <a:lumMod val="40000"/>
              <a:lumOff val="60000"/>
            </a:schemeClr>
          </a:solidFill>
        </p:spPr>
        <p:txBody>
          <a:bodyPr wrap="none">
            <a:spAutoFit/>
          </a:bodyPr>
          <a:lstStyle/>
          <a:p>
            <a:r>
              <a:rPr lang="en-US" altLang="zh-CN" sz="1600" dirty="0" smtClean="0"/>
              <a:t>Collider SRF</a:t>
            </a:r>
            <a:endParaRPr lang="zh-CN" altLang="en-US" sz="1600" dirty="0"/>
          </a:p>
        </p:txBody>
      </p:sp>
      <p:sp>
        <p:nvSpPr>
          <p:cNvPr id="21" name="TextBox 20"/>
          <p:cNvSpPr txBox="1"/>
          <p:nvPr/>
        </p:nvSpPr>
        <p:spPr>
          <a:xfrm>
            <a:off x="10435355" y="370079"/>
            <a:ext cx="1756645" cy="646331"/>
          </a:xfrm>
          <a:prstGeom prst="rect">
            <a:avLst/>
          </a:prstGeom>
          <a:solidFill>
            <a:schemeClr val="accent6">
              <a:lumMod val="20000"/>
              <a:lumOff val="80000"/>
            </a:schemeClr>
          </a:solidFill>
        </p:spPr>
        <p:txBody>
          <a:bodyPr wrap="square" rtlCol="0">
            <a:spAutoFit/>
          </a:bodyPr>
          <a:lstStyle/>
          <a:p>
            <a:r>
              <a:rPr lang="en-US" altLang="zh-CN" dirty="0" err="1" smtClean="0"/>
              <a:t>Rui</a:t>
            </a:r>
            <a:r>
              <a:rPr lang="en-US" altLang="zh-CN" dirty="0" smtClean="0"/>
              <a:t> Ge</a:t>
            </a:r>
          </a:p>
          <a:p>
            <a:r>
              <a:rPr lang="en-US" altLang="zh-CN" dirty="0" smtClean="0"/>
              <a:t>Session A2-2: #1</a:t>
            </a:r>
            <a:endParaRPr lang="zh-CN" altLang="en-US" dirty="0"/>
          </a:p>
        </p:txBody>
      </p:sp>
      <p:pic>
        <p:nvPicPr>
          <p:cNvPr id="2" name="Picture 1"/>
          <p:cNvPicPr>
            <a:picLocks noChangeAspect="1"/>
          </p:cNvPicPr>
          <p:nvPr/>
        </p:nvPicPr>
        <p:blipFill>
          <a:blip r:embed="rId6"/>
          <a:stretch>
            <a:fillRect/>
          </a:stretch>
        </p:blipFill>
        <p:spPr>
          <a:xfrm>
            <a:off x="49852" y="1084704"/>
            <a:ext cx="8998476" cy="5728672"/>
          </a:xfrm>
          <a:prstGeom prst="rect">
            <a:avLst/>
          </a:prstGeom>
        </p:spPr>
      </p:pic>
    </p:spTree>
    <p:extLst>
      <p:ext uri="{BB962C8B-B14F-4D97-AF65-F5344CB8AC3E}">
        <p14:creationId xmlns:p14="http://schemas.microsoft.com/office/powerpoint/2010/main" val="3274110853"/>
      </p:ext>
    </p:extLst>
  </p:cSld>
  <p:clrMapOvr>
    <a:masterClrMapping/>
  </p:clrMapOvr>
  <mc:AlternateContent xmlns:mc="http://schemas.openxmlformats.org/markup-compatibility/2006" xmlns:p14="http://schemas.microsoft.com/office/powerpoint/2010/main">
    <mc:Choice Requires="p14">
      <p:transition spd="slow" p14:dur="2000" advTm="51541"/>
    </mc:Choice>
    <mc:Fallback xmlns="">
      <p:transition spd="slow" advTm="5154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263352"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Electron &amp; positron </a:t>
            </a:r>
            <a:r>
              <a:rPr lang="en-US" altLang="zh-CN" b="1" dirty="0" err="1">
                <a:solidFill>
                  <a:srgbClr val="C00000"/>
                </a:solidFill>
              </a:rPr>
              <a:t>l</a:t>
            </a:r>
            <a:r>
              <a:rPr lang="en-US" altLang="zh-CN" b="1" dirty="0" err="1" smtClean="0">
                <a:solidFill>
                  <a:srgbClr val="C00000"/>
                </a:solidFill>
              </a:rPr>
              <a:t>inacs</a:t>
            </a:r>
            <a:endParaRPr lang="zh-CN" altLang="en-US" b="1" dirty="0">
              <a:solidFill>
                <a:srgbClr val="C00000"/>
              </a:solidFill>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83919" y="1052736"/>
            <a:ext cx="5149241" cy="400110"/>
          </a:xfrm>
          <a:prstGeom prst="rect">
            <a:avLst/>
          </a:prstGeom>
          <a:solidFill>
            <a:schemeClr val="accent6">
              <a:lumMod val="40000"/>
              <a:lumOff val="60000"/>
            </a:schemeClr>
          </a:solidFill>
          <a:ln>
            <a:solidFill>
              <a:schemeClr val="tx1"/>
            </a:solidFill>
          </a:ln>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Flux concentrator for positron source</a:t>
            </a:r>
          </a:p>
        </p:txBody>
      </p:sp>
      <p:sp>
        <p:nvSpPr>
          <p:cNvPr id="9" name="文本框 42">
            <a:extLst>
              <a:ext uri="{FF2B5EF4-FFF2-40B4-BE49-F238E27FC236}">
                <a16:creationId xmlns:a16="http://schemas.microsoft.com/office/drawing/2014/main" id="{EF9B9541-540A-4865-8767-AD14094D507F}"/>
              </a:ext>
            </a:extLst>
          </p:cNvPr>
          <p:cNvSpPr txBox="1"/>
          <p:nvPr/>
        </p:nvSpPr>
        <p:spPr>
          <a:xfrm>
            <a:off x="83919" y="1865907"/>
            <a:ext cx="5149241" cy="400110"/>
          </a:xfrm>
          <a:prstGeom prst="rect">
            <a:avLst/>
          </a:prstGeom>
          <a:solidFill>
            <a:schemeClr val="accent6">
              <a:lumMod val="40000"/>
              <a:lumOff val="60000"/>
            </a:schemeClr>
          </a:solidFill>
          <a:ln>
            <a:solidFill>
              <a:schemeClr val="tx1"/>
            </a:solidFill>
          </a:ln>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High perform. S/C-band Acc.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Struc</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83919" y="1459320"/>
            <a:ext cx="5149241" cy="400110"/>
          </a:xfrm>
          <a:prstGeom prst="rect">
            <a:avLst/>
          </a:prstGeom>
          <a:solidFill>
            <a:schemeClr val="accent6">
              <a:lumMod val="40000"/>
              <a:lumOff val="60000"/>
            </a:schemeClr>
          </a:solidFill>
          <a:ln>
            <a:solidFill>
              <a:schemeClr val="tx1"/>
            </a:solidFill>
          </a:ln>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S band pulse compressor</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pic>
        <p:nvPicPr>
          <p:cNvPr id="11" name="Picture 10"/>
          <p:cNvPicPr>
            <a:picLocks noChangeAspect="1"/>
          </p:cNvPicPr>
          <p:nvPr/>
        </p:nvPicPr>
        <p:blipFill rotWithShape="1">
          <a:blip r:embed="rId2"/>
          <a:srcRect b="7476"/>
          <a:stretch/>
        </p:blipFill>
        <p:spPr>
          <a:xfrm>
            <a:off x="5087888" y="1253435"/>
            <a:ext cx="7063472" cy="2578455"/>
          </a:xfrm>
          <a:prstGeom prst="rect">
            <a:avLst/>
          </a:prstGeom>
        </p:spPr>
      </p:pic>
      <p:sp>
        <p:nvSpPr>
          <p:cNvPr id="12" name="Rectangle 11"/>
          <p:cNvSpPr/>
          <p:nvPr/>
        </p:nvSpPr>
        <p:spPr>
          <a:xfrm>
            <a:off x="6595137" y="3967628"/>
            <a:ext cx="4384534" cy="369332"/>
          </a:xfrm>
          <a:prstGeom prst="rect">
            <a:avLst/>
          </a:prstGeom>
        </p:spPr>
        <p:txBody>
          <a:bodyPr wrap="none">
            <a:spAutoFit/>
          </a:bodyPr>
          <a:lstStyle/>
          <a:p>
            <a:pPr marL="285750" indent="-285750">
              <a:buFont typeface="Arial" panose="020B0604020202020204" pitchFamily="34" charset="0"/>
              <a:buChar char="•"/>
            </a:pPr>
            <a:r>
              <a:rPr lang="en-US" altLang="zh-CN" b="1" dirty="0">
                <a:solidFill>
                  <a:srgbClr val="0070C0"/>
                </a:solidFill>
                <a:latin typeface="Arial" panose="020B0604020202020204" pitchFamily="34" charset="0"/>
                <a:cs typeface="Arial" panose="020B0604020202020204" pitchFamily="34" charset="0"/>
              </a:rPr>
              <a:t>pulsed magnetic field of 6 T to 0.5 T</a:t>
            </a:r>
          </a:p>
        </p:txBody>
      </p:sp>
      <p:sp>
        <p:nvSpPr>
          <p:cNvPr id="13" name="Rectangle 12"/>
          <p:cNvSpPr/>
          <p:nvPr/>
        </p:nvSpPr>
        <p:spPr>
          <a:xfrm>
            <a:off x="6595137" y="4314721"/>
            <a:ext cx="4987263" cy="369332"/>
          </a:xfrm>
          <a:prstGeom prst="rect">
            <a:avLst/>
          </a:prstGeom>
        </p:spPr>
        <p:txBody>
          <a:bodyPr wrap="none">
            <a:spAutoFit/>
          </a:bodyPr>
          <a:lstStyle/>
          <a:p>
            <a:pPr marL="285750" indent="-285750">
              <a:buFont typeface="Arial" panose="020B0604020202020204" pitchFamily="34" charset="0"/>
              <a:buChar char="•"/>
            </a:pPr>
            <a:r>
              <a:rPr lang="en-US" altLang="zh-CN" b="1" dirty="0">
                <a:solidFill>
                  <a:srgbClr val="0070C0"/>
                </a:solidFill>
                <a:latin typeface="Arial" panose="020B0604020202020204" pitchFamily="34" charset="0"/>
                <a:cs typeface="Arial" panose="020B0604020202020204" pitchFamily="34" charset="0"/>
              </a:rPr>
              <a:t>15kA/15kV/50Hz solid state pulse source </a:t>
            </a:r>
            <a:endParaRPr lang="zh-CN" altLang="en-US" b="1" dirty="0">
              <a:solidFill>
                <a:srgbClr val="0070C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2758442" y="5085184"/>
            <a:ext cx="3839898" cy="1618993"/>
          </a:xfrm>
          <a:prstGeom prst="rect">
            <a:avLst/>
          </a:prstGeom>
        </p:spPr>
      </p:pic>
      <p:pic>
        <p:nvPicPr>
          <p:cNvPr id="15"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0" y="4855997"/>
            <a:ext cx="2821465" cy="1682916"/>
          </a:xfrm>
          <a:prstGeom prst="rect">
            <a:avLst/>
          </a:prstGeom>
        </p:spPr>
      </p:pic>
      <p:pic>
        <p:nvPicPr>
          <p:cNvPr id="16" name="Picture 15"/>
          <p:cNvPicPr>
            <a:picLocks noChangeAspect="1"/>
          </p:cNvPicPr>
          <p:nvPr/>
        </p:nvPicPr>
        <p:blipFill>
          <a:blip r:embed="rId5"/>
          <a:stretch>
            <a:fillRect/>
          </a:stretch>
        </p:blipFill>
        <p:spPr>
          <a:xfrm>
            <a:off x="6598340" y="4869160"/>
            <a:ext cx="2658086" cy="1810669"/>
          </a:xfrm>
          <a:prstGeom prst="rect">
            <a:avLst/>
          </a:prstGeom>
        </p:spPr>
      </p:pic>
      <p:pic>
        <p:nvPicPr>
          <p:cNvPr id="17" name="Picture 16"/>
          <p:cNvPicPr>
            <a:picLocks noChangeAspect="1"/>
          </p:cNvPicPr>
          <p:nvPr/>
        </p:nvPicPr>
        <p:blipFill>
          <a:blip r:embed="rId6"/>
          <a:stretch>
            <a:fillRect/>
          </a:stretch>
        </p:blipFill>
        <p:spPr>
          <a:xfrm>
            <a:off x="9111894" y="4869160"/>
            <a:ext cx="2925123" cy="1824031"/>
          </a:xfrm>
          <a:prstGeom prst="rect">
            <a:avLst/>
          </a:prstGeom>
        </p:spPr>
      </p:pic>
      <p:pic>
        <p:nvPicPr>
          <p:cNvPr id="18" name="图片 15"/>
          <p:cNvPicPr>
            <a:picLocks noChangeAspect="1"/>
          </p:cNvPicPr>
          <p:nvPr/>
        </p:nvPicPr>
        <p:blipFill>
          <a:blip r:embed="rId7"/>
          <a:stretch>
            <a:fillRect/>
          </a:stretch>
        </p:blipFill>
        <p:spPr>
          <a:xfrm>
            <a:off x="208480" y="2309951"/>
            <a:ext cx="2363470" cy="2274570"/>
          </a:xfrm>
          <a:prstGeom prst="rect">
            <a:avLst/>
          </a:prstGeom>
        </p:spPr>
      </p:pic>
      <p:pic>
        <p:nvPicPr>
          <p:cNvPr id="19" name="图片 2"/>
          <p:cNvPicPr>
            <a:picLocks noChangeAspect="1"/>
          </p:cNvPicPr>
          <p:nvPr/>
        </p:nvPicPr>
        <p:blipFill>
          <a:blip r:embed="rId8"/>
          <a:stretch>
            <a:fillRect/>
          </a:stretch>
        </p:blipFill>
        <p:spPr>
          <a:xfrm>
            <a:off x="2571950" y="2379013"/>
            <a:ext cx="2661211" cy="2205508"/>
          </a:xfrm>
          <a:prstGeom prst="rect">
            <a:avLst/>
          </a:prstGeom>
        </p:spPr>
      </p:pic>
      <p:sp>
        <p:nvSpPr>
          <p:cNvPr id="20" name="Slide Number Placeholder 27"/>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F552FA-C358-4F70-9CE8-3E41459FCE36}" type="slidenum">
              <a:rPr lang="zh-CN" altLang="en-US" smtClean="0"/>
              <a:pPr/>
              <a:t>28</a:t>
            </a:fld>
            <a:endParaRPr lang="zh-CN" altLang="en-US"/>
          </a:p>
        </p:txBody>
      </p:sp>
      <p:sp>
        <p:nvSpPr>
          <p:cNvPr id="21" name="TextBox 20"/>
          <p:cNvSpPr txBox="1"/>
          <p:nvPr/>
        </p:nvSpPr>
        <p:spPr>
          <a:xfrm>
            <a:off x="10496182" y="444747"/>
            <a:ext cx="1715235" cy="646331"/>
          </a:xfrm>
          <a:prstGeom prst="rect">
            <a:avLst/>
          </a:prstGeom>
          <a:solidFill>
            <a:schemeClr val="accent6">
              <a:lumMod val="20000"/>
              <a:lumOff val="80000"/>
            </a:schemeClr>
          </a:solidFill>
        </p:spPr>
        <p:txBody>
          <a:bodyPr wrap="square" rtlCol="0">
            <a:spAutoFit/>
          </a:bodyPr>
          <a:lstStyle/>
          <a:p>
            <a:r>
              <a:rPr lang="en-US" altLang="zh-CN" dirty="0" err="1" smtClean="0"/>
              <a:t>Jingru</a:t>
            </a:r>
            <a:r>
              <a:rPr lang="en-US" altLang="zh-CN" dirty="0" smtClean="0"/>
              <a:t> Zhang</a:t>
            </a:r>
          </a:p>
          <a:p>
            <a:r>
              <a:rPr lang="en-US" altLang="zh-CN" dirty="0" smtClean="0"/>
              <a:t>Session A2-2: #2</a:t>
            </a:r>
            <a:endParaRPr lang="zh-CN" altLang="en-US" dirty="0"/>
          </a:p>
        </p:txBody>
      </p:sp>
      <p:sp>
        <p:nvSpPr>
          <p:cNvPr id="3" name="Footer Placeholder 2"/>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spTree>
    <p:extLst>
      <p:ext uri="{BB962C8B-B14F-4D97-AF65-F5344CB8AC3E}">
        <p14:creationId xmlns:p14="http://schemas.microsoft.com/office/powerpoint/2010/main" val="2958030824"/>
      </p:ext>
    </p:extLst>
  </p:cSld>
  <p:clrMapOvr>
    <a:masterClrMapping/>
  </p:clrMapOvr>
  <mc:AlternateContent xmlns:mc="http://schemas.openxmlformats.org/markup-compatibility/2006" xmlns:p14="http://schemas.microsoft.com/office/powerpoint/2010/main">
    <mc:Choice Requires="p14">
      <p:transition spd="slow" p14:dur="2000" advTm="56711"/>
    </mc:Choice>
    <mc:Fallback xmlns="">
      <p:transition spd="slow" advTm="5671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8"/>
          <p:cNvSpPr txBox="1"/>
          <p:nvPr/>
        </p:nvSpPr>
        <p:spPr>
          <a:xfrm>
            <a:off x="5800692" y="5301208"/>
            <a:ext cx="6127766" cy="1323439"/>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Three prototypes of the 650MHz klystron are developed. The efficiency reaches 70%</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PSM is developed with the industrial collaboration</a:t>
            </a:r>
          </a:p>
          <a:p>
            <a:pPr marL="285750" indent="-28575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RF tunnel distribution was planed</a:t>
            </a:r>
          </a:p>
        </p:txBody>
      </p:sp>
      <p:pic>
        <p:nvPicPr>
          <p:cNvPr id="12" name="Picture 11"/>
          <p:cNvPicPr>
            <a:picLocks noChangeAspect="1"/>
          </p:cNvPicPr>
          <p:nvPr/>
        </p:nvPicPr>
        <p:blipFill rotWithShape="1">
          <a:blip r:embed="rId2"/>
          <a:srcRect r="54084"/>
          <a:stretch/>
        </p:blipFill>
        <p:spPr>
          <a:xfrm>
            <a:off x="8996064" y="1293908"/>
            <a:ext cx="2736303" cy="2097832"/>
          </a:xfrm>
          <a:prstGeom prst="rect">
            <a:avLst/>
          </a:prstGeom>
        </p:spPr>
      </p:pic>
      <p:sp>
        <p:nvSpPr>
          <p:cNvPr id="5" name="Slide Number Placeholder 4"/>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RF p</a:t>
            </a:r>
            <a:r>
              <a:rPr lang="en-US" altLang="zh-CN" b="1" dirty="0" smtClean="0">
                <a:solidFill>
                  <a:srgbClr val="C00000"/>
                </a:solidFill>
              </a:rPr>
              <a:t>ower </a:t>
            </a:r>
            <a:r>
              <a:rPr lang="en-US" altLang="zh-CN" b="1" dirty="0">
                <a:solidFill>
                  <a:srgbClr val="C00000"/>
                </a:solidFill>
              </a:rPr>
              <a:t>s</a:t>
            </a:r>
            <a:r>
              <a:rPr lang="en-US" altLang="zh-CN" b="1" dirty="0" smtClean="0">
                <a:solidFill>
                  <a:srgbClr val="C00000"/>
                </a:solidFill>
              </a:rPr>
              <a:t>ources and distribution</a:t>
            </a:r>
            <a:endParaRPr lang="zh-CN" altLang="en-US" b="1" dirty="0">
              <a:solidFill>
                <a:srgbClr val="C00000"/>
              </a:solidFill>
            </a:endParaRPr>
          </a:p>
        </p:txBody>
      </p:sp>
      <p:pic>
        <p:nvPicPr>
          <p:cNvPr id="3" name="Picture 2"/>
          <p:cNvPicPr>
            <a:picLocks noChangeAspect="1"/>
          </p:cNvPicPr>
          <p:nvPr/>
        </p:nvPicPr>
        <p:blipFill>
          <a:blip r:embed="rId3"/>
          <a:stretch>
            <a:fillRect/>
          </a:stretch>
        </p:blipFill>
        <p:spPr>
          <a:xfrm>
            <a:off x="98956" y="979262"/>
            <a:ext cx="8667354" cy="4032448"/>
          </a:xfrm>
          <a:prstGeom prst="rect">
            <a:avLst/>
          </a:prstGeom>
        </p:spPr>
      </p:pic>
      <p:sp>
        <p:nvSpPr>
          <p:cNvPr id="10" name="Rectangle 9"/>
          <p:cNvSpPr/>
          <p:nvPr/>
        </p:nvSpPr>
        <p:spPr>
          <a:xfrm>
            <a:off x="22200" y="1099483"/>
            <a:ext cx="1332865" cy="338554"/>
          </a:xfrm>
          <a:prstGeom prst="rect">
            <a:avLst/>
          </a:prstGeom>
          <a:solidFill>
            <a:schemeClr val="accent6">
              <a:lumMod val="40000"/>
              <a:lumOff val="60000"/>
            </a:schemeClr>
          </a:solidFill>
        </p:spPr>
        <p:txBody>
          <a:bodyPr wrap="none">
            <a:spAutoFit/>
          </a:bodyPr>
          <a:lstStyle/>
          <a:p>
            <a:r>
              <a:rPr lang="en-US" altLang="zh-CN" sz="1600" dirty="0" smtClean="0"/>
              <a:t>Klystron R&amp;D </a:t>
            </a:r>
            <a:endParaRPr lang="zh-CN" altLang="en-US" sz="1600" dirty="0"/>
          </a:p>
        </p:txBody>
      </p:sp>
      <p:sp>
        <p:nvSpPr>
          <p:cNvPr id="11" name="Rectangle 10"/>
          <p:cNvSpPr/>
          <p:nvPr/>
        </p:nvSpPr>
        <p:spPr>
          <a:xfrm>
            <a:off x="8864575" y="1268760"/>
            <a:ext cx="1826847" cy="338554"/>
          </a:xfrm>
          <a:prstGeom prst="rect">
            <a:avLst/>
          </a:prstGeom>
          <a:solidFill>
            <a:schemeClr val="accent6">
              <a:lumMod val="40000"/>
              <a:lumOff val="60000"/>
            </a:schemeClr>
          </a:solidFill>
        </p:spPr>
        <p:txBody>
          <a:bodyPr wrap="none">
            <a:spAutoFit/>
          </a:bodyPr>
          <a:lstStyle/>
          <a:p>
            <a:r>
              <a:rPr lang="en-US" altLang="zh-CN" sz="1600" dirty="0" smtClean="0"/>
              <a:t>Power Step Module</a:t>
            </a:r>
            <a:endParaRPr lang="zh-CN" altLang="en-US" sz="1600" dirty="0"/>
          </a:p>
        </p:txBody>
      </p:sp>
      <p:pic>
        <p:nvPicPr>
          <p:cNvPr id="9" name="Picture 8"/>
          <p:cNvPicPr>
            <a:picLocks noChangeAspect="1"/>
          </p:cNvPicPr>
          <p:nvPr/>
        </p:nvPicPr>
        <p:blipFill rotWithShape="1">
          <a:blip r:embed="rId2"/>
          <a:srcRect l="47882"/>
          <a:stretch/>
        </p:blipFill>
        <p:spPr>
          <a:xfrm>
            <a:off x="8996064" y="3068960"/>
            <a:ext cx="2985045" cy="2016224"/>
          </a:xfrm>
          <a:prstGeom prst="rect">
            <a:avLst/>
          </a:prstGeom>
        </p:spPr>
      </p:pic>
      <p:sp>
        <p:nvSpPr>
          <p:cNvPr id="14" name="Rectangle 13"/>
          <p:cNvSpPr/>
          <p:nvPr/>
        </p:nvSpPr>
        <p:spPr>
          <a:xfrm>
            <a:off x="288026" y="4915907"/>
            <a:ext cx="1809406" cy="338554"/>
          </a:xfrm>
          <a:prstGeom prst="rect">
            <a:avLst/>
          </a:prstGeom>
          <a:solidFill>
            <a:schemeClr val="accent6">
              <a:lumMod val="40000"/>
              <a:lumOff val="60000"/>
            </a:schemeClr>
          </a:solidFill>
        </p:spPr>
        <p:txBody>
          <a:bodyPr wrap="none">
            <a:spAutoFit/>
          </a:bodyPr>
          <a:lstStyle/>
          <a:p>
            <a:r>
              <a:rPr lang="en-US" altLang="zh-CN" sz="1600" dirty="0" smtClean="0"/>
              <a:t>RF distribution plan</a:t>
            </a:r>
            <a:endParaRPr lang="zh-CN" altLang="en-US" sz="1600" dirty="0"/>
          </a:p>
        </p:txBody>
      </p:sp>
      <p:sp>
        <p:nvSpPr>
          <p:cNvPr id="16" name="TextBox 15"/>
          <p:cNvSpPr txBox="1"/>
          <p:nvPr/>
        </p:nvSpPr>
        <p:spPr>
          <a:xfrm>
            <a:off x="10476678" y="698860"/>
            <a:ext cx="1775520" cy="646331"/>
          </a:xfrm>
          <a:prstGeom prst="rect">
            <a:avLst/>
          </a:prstGeom>
          <a:solidFill>
            <a:schemeClr val="accent6">
              <a:lumMod val="20000"/>
              <a:lumOff val="80000"/>
            </a:schemeClr>
          </a:solidFill>
        </p:spPr>
        <p:txBody>
          <a:bodyPr wrap="square" rtlCol="0">
            <a:spAutoFit/>
          </a:bodyPr>
          <a:lstStyle/>
          <a:p>
            <a:r>
              <a:rPr lang="en-US" altLang="zh-CN" dirty="0" err="1" smtClean="0"/>
              <a:t>Zusheng</a:t>
            </a:r>
            <a:r>
              <a:rPr lang="en-US" altLang="zh-CN" dirty="0" smtClean="0"/>
              <a:t> Zhou</a:t>
            </a:r>
          </a:p>
          <a:p>
            <a:r>
              <a:rPr lang="en-US" altLang="zh-CN" dirty="0" smtClean="0"/>
              <a:t>Session A2-2: #3</a:t>
            </a:r>
            <a:endParaRPr lang="zh-CN" altLang="en-US" dirty="0"/>
          </a:p>
        </p:txBody>
      </p:sp>
      <p:sp>
        <p:nvSpPr>
          <p:cNvPr id="17" name="Footer Placeholder 16"/>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pic>
        <p:nvPicPr>
          <p:cNvPr id="18" name="Picture 17"/>
          <p:cNvPicPr>
            <a:picLocks noChangeAspect="1"/>
          </p:cNvPicPr>
          <p:nvPr/>
        </p:nvPicPr>
        <p:blipFill>
          <a:blip r:embed="rId4"/>
          <a:stretch>
            <a:fillRect/>
          </a:stretch>
        </p:blipFill>
        <p:spPr>
          <a:xfrm>
            <a:off x="10074248" y="1798858"/>
            <a:ext cx="526773" cy="272469"/>
          </a:xfrm>
          <a:prstGeom prst="rect">
            <a:avLst/>
          </a:prstGeom>
        </p:spPr>
      </p:pic>
      <p:pic>
        <p:nvPicPr>
          <p:cNvPr id="13" name="Picture 12"/>
          <p:cNvPicPr>
            <a:picLocks noChangeAspect="1"/>
          </p:cNvPicPr>
          <p:nvPr/>
        </p:nvPicPr>
        <p:blipFill>
          <a:blip r:embed="rId5"/>
          <a:stretch>
            <a:fillRect/>
          </a:stretch>
        </p:blipFill>
        <p:spPr>
          <a:xfrm>
            <a:off x="23033" y="4949192"/>
            <a:ext cx="5446214" cy="1772284"/>
          </a:xfrm>
          <a:prstGeom prst="rect">
            <a:avLst/>
          </a:prstGeom>
        </p:spPr>
      </p:pic>
    </p:spTree>
    <p:extLst>
      <p:ext uri="{BB962C8B-B14F-4D97-AF65-F5344CB8AC3E}">
        <p14:creationId xmlns:p14="http://schemas.microsoft.com/office/powerpoint/2010/main" val="2146599800"/>
      </p:ext>
    </p:extLst>
  </p:cSld>
  <p:clrMapOvr>
    <a:masterClrMapping/>
  </p:clrMapOvr>
  <mc:AlternateContent xmlns:mc="http://schemas.openxmlformats.org/markup-compatibility/2006" xmlns:p14="http://schemas.microsoft.com/office/powerpoint/2010/main">
    <mc:Choice Requires="p14">
      <p:transition spd="slow" p14:dur="2000" advTm="73540"/>
    </mc:Choice>
    <mc:Fallback xmlns="">
      <p:transition spd="slow" advTm="7354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Introduction</a:t>
            </a:r>
            <a:endParaRPr lang="zh-CN" altLang="en-US" b="1" dirty="0">
              <a:solidFill>
                <a:srgbClr val="C00000"/>
              </a:solidFill>
            </a:endParaRPr>
          </a:p>
        </p:txBody>
      </p:sp>
      <p:sp>
        <p:nvSpPr>
          <p:cNvPr id="5" name="Footer Placeholder 4"/>
          <p:cNvSpPr>
            <a:spLocks noGrp="1"/>
          </p:cNvSpPr>
          <p:nvPr>
            <p:ph type="ftr" sz="quarter" idx="11"/>
          </p:nvPr>
        </p:nvSpPr>
        <p:spPr/>
        <p:txBody>
          <a:bodyPr/>
          <a:lstStyle/>
          <a:p>
            <a:r>
              <a:rPr lang="en-US" altLang="zh-CN" smtClean="0"/>
              <a:t>CEPC Accelerator TDR International Review</a:t>
            </a:r>
            <a:endParaRPr lang="zh-CN" altLang="en-US" dirty="0"/>
          </a:p>
        </p:txBody>
      </p:sp>
      <p:sp>
        <p:nvSpPr>
          <p:cNvPr id="14" name="Content Placeholder 2"/>
          <p:cNvSpPr>
            <a:spLocks noGrp="1"/>
          </p:cNvSpPr>
          <p:nvPr>
            <p:ph idx="1"/>
          </p:nvPr>
        </p:nvSpPr>
        <p:spPr>
          <a:xfrm>
            <a:off x="501348" y="1628800"/>
            <a:ext cx="11690652" cy="3456384"/>
          </a:xfrm>
        </p:spPr>
        <p:txBody>
          <a:bodyPr>
            <a:normAutofit fontScale="77500" lnSpcReduction="20000"/>
          </a:bodyPr>
          <a:lstStyle/>
          <a:p>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This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is an overview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CEPC accelerator status</a:t>
            </a:r>
          </a:p>
          <a:p>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This talk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mostly relates to</a:t>
            </a:r>
          </a:p>
          <a:p>
            <a:pPr marL="0" indent="0">
              <a:buNone/>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chapters 1-3 of the TDR document;</a:t>
            </a:r>
          </a:p>
          <a:p>
            <a:pPr marL="0" indent="0">
              <a:buNone/>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objectives and feasibility of the </a:t>
            </a:r>
            <a:r>
              <a:rPr lang="en-US"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physics design;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and </a:t>
            </a:r>
            <a:endPar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the readiness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key </a:t>
            </a:r>
            <a:r>
              <a:rPr lang="en-US"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technolog</a:t>
            </a:r>
            <a:r>
              <a:rPr lang="en-US" altLang="zh-CN"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ies.</a:t>
            </a:r>
          </a:p>
          <a:p>
            <a:pPr marL="0" indent="0">
              <a:buNone/>
            </a:pPr>
            <a:endPar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his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talk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also describes the organization of the presentations in this review</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977743"/>
      </p:ext>
    </p:extLst>
  </p:cSld>
  <p:clrMapOvr>
    <a:masterClrMapping/>
  </p:clrMapOvr>
  <mc:AlternateContent xmlns:mc="http://schemas.openxmlformats.org/markup-compatibility/2006" xmlns:p14="http://schemas.microsoft.com/office/powerpoint/2010/main">
    <mc:Choice Requires="p14">
      <p:transition spd="slow" p14:dur="2000" advTm="41671"/>
    </mc:Choice>
    <mc:Fallback xmlns="">
      <p:transition spd="slow" advTm="4167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30</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Beam instrumentation</a:t>
            </a:r>
            <a:endParaRPr lang="zh-CN" altLang="en-US" b="1" dirty="0">
              <a:solidFill>
                <a:srgbClr val="C00000"/>
              </a:solidFill>
            </a:endParaRPr>
          </a:p>
        </p:txBody>
      </p:sp>
      <p:pic>
        <p:nvPicPr>
          <p:cNvPr id="12" name="Picture 11"/>
          <p:cNvPicPr>
            <a:picLocks noChangeAspect="1"/>
          </p:cNvPicPr>
          <p:nvPr/>
        </p:nvPicPr>
        <p:blipFill>
          <a:blip r:embed="rId2"/>
          <a:stretch>
            <a:fillRect/>
          </a:stretch>
        </p:blipFill>
        <p:spPr>
          <a:xfrm>
            <a:off x="6053079" y="1055131"/>
            <a:ext cx="5515529" cy="1717376"/>
          </a:xfrm>
          <a:prstGeom prst="rect">
            <a:avLst/>
          </a:prstGeom>
        </p:spPr>
      </p:pic>
      <p:sp>
        <p:nvSpPr>
          <p:cNvPr id="13" name="Rectangle 12"/>
          <p:cNvSpPr/>
          <p:nvPr/>
        </p:nvSpPr>
        <p:spPr>
          <a:xfrm>
            <a:off x="5654421" y="1071455"/>
            <a:ext cx="1521699" cy="400110"/>
          </a:xfrm>
          <a:prstGeom prst="rect">
            <a:avLst/>
          </a:prstGeom>
          <a:solidFill>
            <a:schemeClr val="accent6">
              <a:lumMod val="40000"/>
              <a:lumOff val="60000"/>
            </a:schemeClr>
          </a:solidFill>
        </p:spPr>
        <p:txBody>
          <a:bodyPr wrap="none">
            <a:spAutoFit/>
          </a:bodyPr>
          <a:lstStyle/>
          <a:p>
            <a:r>
              <a:rPr lang="en-US" altLang="zh-CN" sz="2000" dirty="0" smtClean="0"/>
              <a:t>Feedthrough</a:t>
            </a:r>
            <a:endParaRPr lang="zh-CN" altLang="en-US" sz="2000" dirty="0"/>
          </a:p>
        </p:txBody>
      </p:sp>
      <p:pic>
        <p:nvPicPr>
          <p:cNvPr id="14"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07" y="2904970"/>
            <a:ext cx="3507235" cy="197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r="8084"/>
          <a:stretch/>
        </p:blipFill>
        <p:spPr>
          <a:xfrm>
            <a:off x="9539623" y="2813527"/>
            <a:ext cx="2317017" cy="2087571"/>
          </a:xfrm>
          <a:prstGeom prst="rect">
            <a:avLst/>
          </a:prstGeom>
        </p:spPr>
      </p:pic>
      <p:sp>
        <p:nvSpPr>
          <p:cNvPr id="16" name="Rectangle 15"/>
          <p:cNvSpPr/>
          <p:nvPr/>
        </p:nvSpPr>
        <p:spPr>
          <a:xfrm>
            <a:off x="5662881" y="2852936"/>
            <a:ext cx="1225207" cy="400110"/>
          </a:xfrm>
          <a:prstGeom prst="rect">
            <a:avLst/>
          </a:prstGeom>
          <a:solidFill>
            <a:schemeClr val="accent6">
              <a:lumMod val="40000"/>
              <a:lumOff val="60000"/>
            </a:schemeClr>
          </a:solidFill>
        </p:spPr>
        <p:txBody>
          <a:bodyPr wrap="none">
            <a:spAutoFit/>
          </a:bodyPr>
          <a:lstStyle/>
          <a:p>
            <a:r>
              <a:rPr lang="en-US" altLang="zh-CN" sz="2000" dirty="0" smtClean="0"/>
              <a:t>FB system</a:t>
            </a:r>
            <a:endParaRPr lang="zh-CN" altLang="en-US" sz="2000" dirty="0"/>
          </a:p>
        </p:txBody>
      </p:sp>
      <p:pic>
        <p:nvPicPr>
          <p:cNvPr id="18" name="图片 6"/>
          <p:cNvPicPr>
            <a:picLocks noChangeAspect="1"/>
          </p:cNvPicPr>
          <p:nvPr/>
        </p:nvPicPr>
        <p:blipFill>
          <a:blip r:embed="rId5"/>
          <a:stretch>
            <a:fillRect/>
          </a:stretch>
        </p:blipFill>
        <p:spPr>
          <a:xfrm>
            <a:off x="9307251" y="4952536"/>
            <a:ext cx="2289855" cy="1768940"/>
          </a:xfrm>
          <a:prstGeom prst="rect">
            <a:avLst/>
          </a:prstGeom>
        </p:spPr>
      </p:pic>
      <p:sp>
        <p:nvSpPr>
          <p:cNvPr id="21" name="TextBox 20"/>
          <p:cNvSpPr txBox="1"/>
          <p:nvPr/>
        </p:nvSpPr>
        <p:spPr>
          <a:xfrm>
            <a:off x="10272464" y="370079"/>
            <a:ext cx="1919536" cy="646331"/>
          </a:xfrm>
          <a:prstGeom prst="rect">
            <a:avLst/>
          </a:prstGeom>
          <a:solidFill>
            <a:schemeClr val="accent6">
              <a:lumMod val="20000"/>
              <a:lumOff val="80000"/>
            </a:schemeClr>
          </a:solidFill>
        </p:spPr>
        <p:txBody>
          <a:bodyPr wrap="square" rtlCol="0">
            <a:spAutoFit/>
          </a:bodyPr>
          <a:lstStyle/>
          <a:p>
            <a:r>
              <a:rPr lang="en-US" altLang="zh-CN" dirty="0" err="1" smtClean="0"/>
              <a:t>Yanfeng</a:t>
            </a:r>
            <a:r>
              <a:rPr lang="en-US" altLang="zh-CN" dirty="0" smtClean="0"/>
              <a:t> Sui</a:t>
            </a:r>
          </a:p>
          <a:p>
            <a:r>
              <a:rPr lang="en-US" altLang="zh-CN" dirty="0" smtClean="0"/>
              <a:t>Session M3-1: #1</a:t>
            </a:r>
            <a:endParaRPr lang="zh-CN" altLang="en-US" dirty="0"/>
          </a:p>
        </p:txBody>
      </p:sp>
      <p:sp>
        <p:nvSpPr>
          <p:cNvPr id="22" name="Footer Placeholder 21"/>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
        <p:nvSpPr>
          <p:cNvPr id="20" name="文本框 8"/>
          <p:cNvSpPr txBox="1"/>
          <p:nvPr/>
        </p:nvSpPr>
        <p:spPr>
          <a:xfrm>
            <a:off x="98142" y="5045171"/>
            <a:ext cx="6502985" cy="1631216"/>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500" dirty="0" smtClean="0">
                <a:latin typeface="Times New Roman" panose="02020603050405020304" pitchFamily="18" charset="0"/>
                <a:cs typeface="Times New Roman" panose="02020603050405020304" pitchFamily="18" charset="0"/>
              </a:rPr>
              <a:t>Various types of beam instrumentation were developed with funding from HEPS, BEPCII and CEPC</a:t>
            </a:r>
          </a:p>
          <a:p>
            <a:pPr marL="285750" indent="-285750">
              <a:buFont typeface="Arial" panose="020B0604020202020204" pitchFamily="34" charset="0"/>
              <a:buChar char="•"/>
            </a:pPr>
            <a:r>
              <a:rPr lang="en-US" altLang="zh-CN" sz="2500" dirty="0" smtClean="0">
                <a:latin typeface="Times New Roman" panose="02020603050405020304" pitchFamily="18" charset="0"/>
                <a:cs typeface="Times New Roman" panose="02020603050405020304" pitchFamily="18" charset="0"/>
              </a:rPr>
              <a:t>The CEPC requirements are met</a:t>
            </a:r>
          </a:p>
        </p:txBody>
      </p:sp>
      <p:pic>
        <p:nvPicPr>
          <p:cNvPr id="17" name="内容占位符 4">
            <a:extLst>
              <a:ext uri="{FF2B5EF4-FFF2-40B4-BE49-F238E27FC236}">
                <a16:creationId xmlns:a16="http://schemas.microsoft.com/office/drawing/2014/main" id="{B4D330AC-21B7-4CDF-AD04-56720D0B0D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38"/>
          <a:stretch/>
        </p:blipFill>
        <p:spPr>
          <a:xfrm>
            <a:off x="6646742" y="4881540"/>
            <a:ext cx="2584424" cy="2000392"/>
          </a:xfrm>
          <a:prstGeom prst="rect">
            <a:avLst/>
          </a:prstGeom>
        </p:spPr>
      </p:pic>
      <p:pic>
        <p:nvPicPr>
          <p:cNvPr id="2" name="Picture 1"/>
          <p:cNvPicPr>
            <a:picLocks noChangeAspect="1"/>
          </p:cNvPicPr>
          <p:nvPr/>
        </p:nvPicPr>
        <p:blipFill rotWithShape="1">
          <a:blip r:embed="rId7"/>
          <a:srcRect r="37308"/>
          <a:stretch/>
        </p:blipFill>
        <p:spPr>
          <a:xfrm>
            <a:off x="100102" y="1071455"/>
            <a:ext cx="5491842" cy="3973716"/>
          </a:xfrm>
          <a:prstGeom prst="rect">
            <a:avLst/>
          </a:prstGeom>
        </p:spPr>
      </p:pic>
      <p:sp>
        <p:nvSpPr>
          <p:cNvPr id="19" name="Rectangle 18"/>
          <p:cNvSpPr/>
          <p:nvPr/>
        </p:nvSpPr>
        <p:spPr>
          <a:xfrm>
            <a:off x="6737134" y="4959440"/>
            <a:ext cx="2849563" cy="400110"/>
          </a:xfrm>
          <a:prstGeom prst="rect">
            <a:avLst/>
          </a:prstGeom>
          <a:solidFill>
            <a:schemeClr val="accent6">
              <a:lumMod val="40000"/>
              <a:lumOff val="60000"/>
            </a:schemeClr>
          </a:solidFill>
        </p:spPr>
        <p:txBody>
          <a:bodyPr wrap="none">
            <a:spAutoFit/>
          </a:bodyPr>
          <a:lstStyle/>
          <a:p>
            <a:r>
              <a:rPr lang="en-US" altLang="zh-CN" sz="2000" dirty="0" smtClean="0"/>
              <a:t>BPM sensor &amp; electronics</a:t>
            </a:r>
            <a:endParaRPr lang="zh-CN" altLang="en-US" sz="2000" dirty="0"/>
          </a:p>
        </p:txBody>
      </p:sp>
      <p:sp>
        <p:nvSpPr>
          <p:cNvPr id="4" name="TextBox 3"/>
          <p:cNvSpPr txBox="1"/>
          <p:nvPr/>
        </p:nvSpPr>
        <p:spPr>
          <a:xfrm>
            <a:off x="4502909" y="1484784"/>
            <a:ext cx="1017027" cy="461665"/>
          </a:xfrm>
          <a:prstGeom prst="rect">
            <a:avLst/>
          </a:prstGeom>
          <a:solidFill>
            <a:schemeClr val="accent5">
              <a:lumMod val="40000"/>
              <a:lumOff val="60000"/>
            </a:schemeClr>
          </a:solidFill>
        </p:spPr>
        <p:txBody>
          <a:bodyPr wrap="square" rtlCol="0">
            <a:spAutoFit/>
          </a:bodyPr>
          <a:lstStyle/>
          <a:p>
            <a:r>
              <a:rPr lang="en-US" altLang="zh-CN" sz="1200" dirty="0" smtClean="0"/>
              <a:t>CEPC R&amp;D Funding</a:t>
            </a:r>
            <a:r>
              <a:rPr lang="zh-CN" altLang="en-US" sz="1200" dirty="0"/>
              <a:t>　</a:t>
            </a:r>
          </a:p>
        </p:txBody>
      </p:sp>
    </p:spTree>
    <p:extLst>
      <p:ext uri="{BB962C8B-B14F-4D97-AF65-F5344CB8AC3E}">
        <p14:creationId xmlns:p14="http://schemas.microsoft.com/office/powerpoint/2010/main" val="1207893939"/>
      </p:ext>
    </p:extLst>
  </p:cSld>
  <p:clrMapOvr>
    <a:masterClrMapping/>
  </p:clrMapOvr>
  <mc:AlternateContent xmlns:mc="http://schemas.openxmlformats.org/markup-compatibility/2006" xmlns:p14="http://schemas.microsoft.com/office/powerpoint/2010/main">
    <mc:Choice Requires="p14">
      <p:transition spd="slow" p14:dur="2000" advTm="40315"/>
    </mc:Choice>
    <mc:Fallback xmlns="">
      <p:transition spd="slow" advTm="4031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Mechanical supports and installation </a:t>
            </a:r>
            <a:r>
              <a:rPr lang="en-US" altLang="zh-CN" b="1" dirty="0">
                <a:solidFill>
                  <a:srgbClr val="C00000"/>
                </a:solidFill>
              </a:rPr>
              <a:t>t</a:t>
            </a:r>
            <a:r>
              <a:rPr lang="en-US" altLang="zh-CN" b="1" dirty="0" smtClean="0">
                <a:solidFill>
                  <a:srgbClr val="C00000"/>
                </a:solidFill>
              </a:rPr>
              <a:t>ools</a:t>
            </a:r>
            <a:endParaRPr lang="zh-CN" altLang="en-US" b="1" dirty="0">
              <a:solidFill>
                <a:srgbClr val="C00000"/>
              </a:solidFill>
            </a:endParaRPr>
          </a:p>
        </p:txBody>
      </p:sp>
      <p:pic>
        <p:nvPicPr>
          <p:cNvPr id="13" name="Picture 12"/>
          <p:cNvPicPr>
            <a:picLocks noChangeAspect="1"/>
          </p:cNvPicPr>
          <p:nvPr/>
        </p:nvPicPr>
        <p:blipFill>
          <a:blip r:embed="rId2"/>
          <a:stretch>
            <a:fillRect/>
          </a:stretch>
        </p:blipFill>
        <p:spPr>
          <a:xfrm>
            <a:off x="119336" y="1372623"/>
            <a:ext cx="12001025" cy="4981024"/>
          </a:xfrm>
          <a:prstGeom prst="rect">
            <a:avLst/>
          </a:prstGeom>
        </p:spPr>
      </p:pic>
      <p:sp>
        <p:nvSpPr>
          <p:cNvPr id="15" name="TextBox 14"/>
          <p:cNvSpPr txBox="1"/>
          <p:nvPr/>
        </p:nvSpPr>
        <p:spPr>
          <a:xfrm>
            <a:off x="10272464" y="796493"/>
            <a:ext cx="1932534" cy="646331"/>
          </a:xfrm>
          <a:prstGeom prst="rect">
            <a:avLst/>
          </a:prstGeom>
          <a:solidFill>
            <a:schemeClr val="accent6">
              <a:lumMod val="20000"/>
              <a:lumOff val="80000"/>
            </a:schemeClr>
          </a:solidFill>
        </p:spPr>
        <p:txBody>
          <a:bodyPr wrap="square" rtlCol="0">
            <a:spAutoFit/>
          </a:bodyPr>
          <a:lstStyle/>
          <a:p>
            <a:r>
              <a:rPr lang="en-US" altLang="zh-CN" dirty="0" err="1" smtClean="0"/>
              <a:t>Haijing</a:t>
            </a:r>
            <a:r>
              <a:rPr lang="en-US" altLang="zh-CN" dirty="0" smtClean="0"/>
              <a:t> Wang</a:t>
            </a:r>
          </a:p>
          <a:p>
            <a:r>
              <a:rPr lang="en-US" altLang="zh-CN" dirty="0" smtClean="0"/>
              <a:t>Session M3-1: #2</a:t>
            </a:r>
            <a:endParaRPr lang="zh-CN" altLang="en-US" dirty="0"/>
          </a:p>
        </p:txBody>
      </p:sp>
      <p:sp>
        <p:nvSpPr>
          <p:cNvPr id="16" name="Footer Placeholder 15"/>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spTree>
    <p:extLst>
      <p:ext uri="{BB962C8B-B14F-4D97-AF65-F5344CB8AC3E}">
        <p14:creationId xmlns:p14="http://schemas.microsoft.com/office/powerpoint/2010/main" val="1736722547"/>
      </p:ext>
    </p:extLst>
  </p:cSld>
  <p:clrMapOvr>
    <a:masterClrMapping/>
  </p:clrMapOvr>
  <mc:AlternateContent xmlns:mc="http://schemas.openxmlformats.org/markup-compatibility/2006" xmlns:p14="http://schemas.microsoft.com/office/powerpoint/2010/main">
    <mc:Choice Requires="p14">
      <p:transition spd="slow" p14:dur="2000" advTm="25771"/>
    </mc:Choice>
    <mc:Fallback xmlns="">
      <p:transition spd="slow" advTm="2577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zh-CN" smtClean="0"/>
              <a:t>12-16. June. 2023, Hongkong, CEPC Accelerator TDR International Review</a:t>
            </a:r>
            <a:endParaRPr lang="zh-CN" altLang="en-US" dirty="0"/>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pPr/>
              <a:t>32</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35574"/>
            <a:ext cx="11398734"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Installation </a:t>
            </a:r>
            <a:r>
              <a:rPr lang="en-US" altLang="zh-CN" b="1" dirty="0">
                <a:solidFill>
                  <a:srgbClr val="C00000"/>
                </a:solidFill>
              </a:rPr>
              <a:t>and alignment p</a:t>
            </a:r>
            <a:r>
              <a:rPr lang="en-US" altLang="zh-CN" b="1" dirty="0" smtClean="0">
                <a:solidFill>
                  <a:srgbClr val="C00000"/>
                </a:solidFill>
              </a:rPr>
              <a:t>lan</a:t>
            </a:r>
            <a:endParaRPr lang="zh-CN" altLang="en-US" b="1" dirty="0">
              <a:solidFill>
                <a:srgbClr val="C00000"/>
              </a:solidFill>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89959" y="1059084"/>
            <a:ext cx="5064166" cy="400110"/>
          </a:xfrm>
          <a:prstGeom prst="rect">
            <a:avLst/>
          </a:prstGeom>
          <a:noFill/>
        </p:spPr>
        <p:txBody>
          <a:bodyPr wrap="square">
            <a:spAutoFit/>
          </a:bodyPr>
          <a:lstStyle/>
          <a:p>
            <a:pPr marL="285750" indent="-285750">
              <a:buFont typeface="Arial" panose="020B0604020202020204" pitchFamily="34" charset="0"/>
              <a:buChar char="•"/>
            </a:pPr>
            <a:r>
              <a:rPr lang="en-US" altLang="zh-CN" sz="20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Alignment accuracy requirement</a:t>
            </a:r>
            <a:endParaRPr lang="zh-CN" altLang="en-US" sz="2000" dirty="0">
              <a:latin typeface="Arial" panose="020B0604020202020204" pitchFamily="34" charset="0"/>
              <a:cs typeface="Arial" panose="020B0604020202020204" pitchFamily="34" charset="0"/>
            </a:endParaRPr>
          </a:p>
        </p:txBody>
      </p:sp>
      <p:pic>
        <p:nvPicPr>
          <p:cNvPr id="13" name="图片 7"/>
          <p:cNvPicPr>
            <a:picLocks noChangeAspect="1"/>
          </p:cNvPicPr>
          <p:nvPr/>
        </p:nvPicPr>
        <p:blipFill>
          <a:blip r:embed="rId2"/>
          <a:stretch>
            <a:fillRect/>
          </a:stretch>
        </p:blipFill>
        <p:spPr>
          <a:xfrm>
            <a:off x="425608" y="3439104"/>
            <a:ext cx="2701102" cy="3099809"/>
          </a:xfrm>
          <a:prstGeom prst="rect">
            <a:avLst/>
          </a:prstGeom>
        </p:spPr>
      </p:pic>
      <p:pic>
        <p:nvPicPr>
          <p:cNvPr id="14" name="图片 1"/>
          <p:cNvPicPr>
            <a:picLocks noChangeAspect="1"/>
          </p:cNvPicPr>
          <p:nvPr/>
        </p:nvPicPr>
        <p:blipFill>
          <a:blip r:embed="rId3"/>
          <a:stretch>
            <a:fillRect/>
          </a:stretch>
        </p:blipFill>
        <p:spPr>
          <a:xfrm>
            <a:off x="3742802" y="3411818"/>
            <a:ext cx="2645376" cy="2641520"/>
          </a:xfrm>
          <a:prstGeom prst="rect">
            <a:avLst/>
          </a:prstGeom>
        </p:spPr>
      </p:pic>
      <p:pic>
        <p:nvPicPr>
          <p:cNvPr id="15" name="Picture 14"/>
          <p:cNvPicPr>
            <a:picLocks noChangeAspect="1"/>
          </p:cNvPicPr>
          <p:nvPr/>
        </p:nvPicPr>
        <p:blipFill rotWithShape="1">
          <a:blip r:embed="rId4"/>
          <a:srcRect b="26307"/>
          <a:stretch/>
        </p:blipFill>
        <p:spPr>
          <a:xfrm>
            <a:off x="6473724" y="4082433"/>
            <a:ext cx="3615897" cy="2125329"/>
          </a:xfrm>
          <a:prstGeom prst="rect">
            <a:avLst/>
          </a:prstGeom>
        </p:spPr>
      </p:pic>
      <p:sp>
        <p:nvSpPr>
          <p:cNvPr id="16" name="Rectangle 15"/>
          <p:cNvSpPr/>
          <p:nvPr/>
        </p:nvSpPr>
        <p:spPr>
          <a:xfrm>
            <a:off x="81551" y="6425392"/>
            <a:ext cx="3560590" cy="338554"/>
          </a:xfrm>
          <a:prstGeom prst="rect">
            <a:avLst/>
          </a:prstGeom>
        </p:spPr>
        <p:txBody>
          <a:bodyPr wrap="none">
            <a:spAutoFit/>
          </a:bodyPr>
          <a:lstStyle/>
          <a:p>
            <a:r>
              <a:rPr lang="en-US" altLang="zh-CN" sz="1600" b="1"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Surface Control network </a:t>
            </a:r>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(14Points)</a:t>
            </a:r>
            <a:endParaRPr lang="zh-CN" altLang="en-US" sz="1600" dirty="0"/>
          </a:p>
        </p:txBody>
      </p:sp>
      <p:sp>
        <p:nvSpPr>
          <p:cNvPr id="18" name="Rectangle 17"/>
          <p:cNvSpPr/>
          <p:nvPr/>
        </p:nvSpPr>
        <p:spPr>
          <a:xfrm>
            <a:off x="7273856" y="6133004"/>
            <a:ext cx="2696388" cy="584775"/>
          </a:xfrm>
          <a:prstGeom prst="rect">
            <a:avLst/>
          </a:prstGeom>
          <a:solidFill>
            <a:schemeClr val="bg1"/>
          </a:solidFill>
        </p:spPr>
        <p:txBody>
          <a:bodyPr wrap="square">
            <a:spAutoFit/>
          </a:bodyPr>
          <a:lstStyle/>
          <a:p>
            <a:r>
              <a:rPr lang="en-US" altLang="zh-CN" sz="1600" b="1"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Tunnel Control network </a:t>
            </a:r>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Times New Roman" pitchFamily="18" charset="0"/>
                <a:cs typeface="Times New Roman" pitchFamily="18" charset="0"/>
              </a:rPr>
              <a:t>interval of 6 meters</a:t>
            </a:r>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p>
        </p:txBody>
      </p:sp>
      <p:pic>
        <p:nvPicPr>
          <p:cNvPr id="19" name="图片 6"/>
          <p:cNvPicPr>
            <a:picLocks noChangeAspect="1"/>
          </p:cNvPicPr>
          <p:nvPr/>
        </p:nvPicPr>
        <p:blipFill>
          <a:blip r:embed="rId5"/>
          <a:stretch>
            <a:fillRect/>
          </a:stretch>
        </p:blipFill>
        <p:spPr>
          <a:xfrm>
            <a:off x="10508092" y="3863565"/>
            <a:ext cx="1177039" cy="1103492"/>
          </a:xfrm>
          <a:prstGeom prst="rect">
            <a:avLst/>
          </a:prstGeom>
        </p:spPr>
      </p:pic>
      <p:pic>
        <p:nvPicPr>
          <p:cNvPr id="20" name="图片 4">
            <a:extLst>
              <a:ext uri="{FF2B5EF4-FFF2-40B4-BE49-F238E27FC236}">
                <a16:creationId xmlns:a16="http://schemas.microsoft.com/office/drawing/2014/main" id="{B79B54F8-ED5C-4632-B992-7DC4E14DCA97}"/>
              </a:ext>
            </a:extLst>
          </p:cNvPr>
          <p:cNvPicPr>
            <a:picLocks noChangeAspect="1"/>
          </p:cNvPicPr>
          <p:nvPr/>
        </p:nvPicPr>
        <p:blipFill>
          <a:blip r:embed="rId6"/>
          <a:stretch>
            <a:fillRect/>
          </a:stretch>
        </p:blipFill>
        <p:spPr>
          <a:xfrm>
            <a:off x="10469344" y="5287315"/>
            <a:ext cx="1264750" cy="1125597"/>
          </a:xfrm>
          <a:prstGeom prst="rect">
            <a:avLst/>
          </a:prstGeom>
        </p:spPr>
      </p:pic>
      <p:sp>
        <p:nvSpPr>
          <p:cNvPr id="21" name="Right Arrow 20"/>
          <p:cNvSpPr/>
          <p:nvPr/>
        </p:nvSpPr>
        <p:spPr>
          <a:xfrm>
            <a:off x="2905246" y="4628460"/>
            <a:ext cx="554153" cy="302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ight Arrow 21"/>
          <p:cNvSpPr/>
          <p:nvPr/>
        </p:nvSpPr>
        <p:spPr>
          <a:xfrm>
            <a:off x="6671940" y="4672612"/>
            <a:ext cx="554153" cy="302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15"/>
          <p:cNvPicPr/>
          <p:nvPr/>
        </p:nvPicPr>
        <p:blipFill>
          <a:blip r:embed="rId7"/>
          <a:stretch>
            <a:fillRect/>
          </a:stretch>
        </p:blipFill>
        <p:spPr>
          <a:xfrm>
            <a:off x="7680176" y="1062618"/>
            <a:ext cx="4210050" cy="2755946"/>
          </a:xfrm>
          <a:prstGeom prst="rect">
            <a:avLst/>
          </a:prstGeom>
        </p:spPr>
      </p:pic>
      <p:sp>
        <p:nvSpPr>
          <p:cNvPr id="25" name="Rectangle 24"/>
          <p:cNvSpPr/>
          <p:nvPr/>
        </p:nvSpPr>
        <p:spPr>
          <a:xfrm>
            <a:off x="6403029" y="1090644"/>
            <a:ext cx="1458765" cy="584775"/>
          </a:xfrm>
          <a:prstGeom prst="rect">
            <a:avLst/>
          </a:prstGeom>
        </p:spPr>
        <p:txBody>
          <a:bodyPr wrap="square">
            <a:spAutoFit/>
          </a:bodyPr>
          <a:lstStyle/>
          <a:p>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Component Pre-alignment</a:t>
            </a:r>
            <a:endParaRPr lang="zh-CN" altLang="en-US" sz="1600" dirty="0"/>
          </a:p>
        </p:txBody>
      </p:sp>
      <p:pic>
        <p:nvPicPr>
          <p:cNvPr id="26" name="图片 3">
            <a:extLst>
              <a:ext uri="{FF2B5EF4-FFF2-40B4-BE49-F238E27FC236}">
                <a16:creationId xmlns:a16="http://schemas.microsoft.com/office/drawing/2014/main" id="{88955810-5038-4C66-83CB-FE4C2692AC2C}"/>
              </a:ext>
            </a:extLst>
          </p:cNvPr>
          <p:cNvPicPr>
            <a:picLocks noChangeAspect="1"/>
          </p:cNvPicPr>
          <p:nvPr/>
        </p:nvPicPr>
        <p:blipFill>
          <a:blip r:embed="rId8"/>
          <a:stretch>
            <a:fillRect/>
          </a:stretch>
        </p:blipFill>
        <p:spPr>
          <a:xfrm>
            <a:off x="5756368" y="2106970"/>
            <a:ext cx="1951368" cy="1583816"/>
          </a:xfrm>
          <a:prstGeom prst="rect">
            <a:avLst/>
          </a:prstGeom>
        </p:spPr>
      </p:pic>
      <p:sp>
        <p:nvSpPr>
          <p:cNvPr id="27" name="Rectangle 26"/>
          <p:cNvSpPr/>
          <p:nvPr/>
        </p:nvSpPr>
        <p:spPr>
          <a:xfrm>
            <a:off x="10201043" y="3645024"/>
            <a:ext cx="1972945" cy="338554"/>
          </a:xfrm>
          <a:prstGeom prst="rect">
            <a:avLst/>
          </a:prstGeom>
        </p:spPr>
        <p:txBody>
          <a:bodyPr wrap="square">
            <a:spAutoFit/>
          </a:bodyPr>
          <a:lstStyle/>
          <a:p>
            <a:r>
              <a:rPr lang="en-US" altLang="zh-CN" sz="1600" b="1"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Wall Control Point </a:t>
            </a:r>
            <a:endParaRPr lang="zh-CN" altLang="en-US" sz="1600" dirty="0"/>
          </a:p>
        </p:txBody>
      </p:sp>
      <p:sp>
        <p:nvSpPr>
          <p:cNvPr id="28" name="Rectangle 27"/>
          <p:cNvSpPr/>
          <p:nvPr/>
        </p:nvSpPr>
        <p:spPr>
          <a:xfrm>
            <a:off x="9949591" y="4926017"/>
            <a:ext cx="2304256" cy="338554"/>
          </a:xfrm>
          <a:prstGeom prst="rect">
            <a:avLst/>
          </a:prstGeom>
        </p:spPr>
        <p:txBody>
          <a:bodyPr wrap="square">
            <a:spAutoFit/>
          </a:bodyPr>
          <a:lstStyle/>
          <a:p>
            <a:r>
              <a:rPr lang="en-US" altLang="zh-CN" sz="1600" b="1"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Ground Control Point </a:t>
            </a:r>
            <a:endParaRPr lang="zh-CN" altLang="en-US" sz="1600" dirty="0"/>
          </a:p>
        </p:txBody>
      </p:sp>
      <p:sp>
        <p:nvSpPr>
          <p:cNvPr id="29" name="TextBox 28"/>
          <p:cNvSpPr txBox="1"/>
          <p:nvPr/>
        </p:nvSpPr>
        <p:spPr>
          <a:xfrm>
            <a:off x="10201043" y="370079"/>
            <a:ext cx="1990957" cy="646331"/>
          </a:xfrm>
          <a:prstGeom prst="rect">
            <a:avLst/>
          </a:prstGeom>
          <a:solidFill>
            <a:schemeClr val="accent6">
              <a:lumMod val="20000"/>
              <a:lumOff val="80000"/>
            </a:schemeClr>
          </a:solidFill>
        </p:spPr>
        <p:txBody>
          <a:bodyPr wrap="square" rtlCol="0">
            <a:spAutoFit/>
          </a:bodyPr>
          <a:lstStyle/>
          <a:p>
            <a:r>
              <a:rPr lang="en-US" altLang="zh-CN" dirty="0" err="1" smtClean="0"/>
              <a:t>Xiaolong</a:t>
            </a:r>
            <a:r>
              <a:rPr lang="en-US" altLang="zh-CN" dirty="0" smtClean="0"/>
              <a:t> Wang</a:t>
            </a:r>
          </a:p>
          <a:p>
            <a:r>
              <a:rPr lang="en-US" altLang="zh-CN" dirty="0" smtClean="0"/>
              <a:t>Session A3-2: #2</a:t>
            </a:r>
            <a:endParaRPr lang="zh-CN" altLang="en-US" dirty="0"/>
          </a:p>
        </p:txBody>
      </p:sp>
      <p:pic>
        <p:nvPicPr>
          <p:cNvPr id="2" name="Picture 1"/>
          <p:cNvPicPr>
            <a:picLocks noChangeAspect="1"/>
          </p:cNvPicPr>
          <p:nvPr/>
        </p:nvPicPr>
        <p:blipFill rotWithShape="1">
          <a:blip r:embed="rId9"/>
          <a:srcRect r="18368"/>
          <a:stretch/>
        </p:blipFill>
        <p:spPr>
          <a:xfrm>
            <a:off x="415229" y="1448892"/>
            <a:ext cx="4858568" cy="1610758"/>
          </a:xfrm>
          <a:prstGeom prst="rect">
            <a:avLst/>
          </a:prstGeom>
        </p:spPr>
      </p:pic>
      <p:sp>
        <p:nvSpPr>
          <p:cNvPr id="4" name="Rectangle 3"/>
          <p:cNvSpPr/>
          <p:nvPr/>
        </p:nvSpPr>
        <p:spPr>
          <a:xfrm>
            <a:off x="213290" y="2979994"/>
            <a:ext cx="2831096" cy="307777"/>
          </a:xfrm>
          <a:prstGeom prst="rect">
            <a:avLst/>
          </a:prstGeom>
        </p:spPr>
        <p:txBody>
          <a:bodyPr wrap="none">
            <a:spAutoFit/>
          </a:bodyPr>
          <a:lstStyle/>
          <a:p>
            <a:r>
              <a:rPr lang="en-US" altLang="zh-CN" sz="1400" dirty="0"/>
              <a:t>*implement beam-based alignment </a:t>
            </a:r>
            <a:endParaRPr lang="zh-CN" altLang="en-US" sz="1400" dirty="0"/>
          </a:p>
        </p:txBody>
      </p:sp>
      <p:sp>
        <p:nvSpPr>
          <p:cNvPr id="17" name="Rectangle 16"/>
          <p:cNvSpPr/>
          <p:nvPr/>
        </p:nvSpPr>
        <p:spPr>
          <a:xfrm>
            <a:off x="3629894" y="6152597"/>
            <a:ext cx="3065331" cy="584775"/>
          </a:xfrm>
          <a:prstGeom prst="rect">
            <a:avLst/>
          </a:prstGeom>
          <a:solidFill>
            <a:schemeClr val="bg1"/>
          </a:solidFill>
        </p:spPr>
        <p:txBody>
          <a:bodyPr wrap="square">
            <a:spAutoFit/>
          </a:bodyPr>
          <a:lstStyle/>
          <a:p>
            <a:r>
              <a:rPr lang="en-US" altLang="zh-CN" sz="1600" b="1"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Backbone Control network </a:t>
            </a:r>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(short line:</a:t>
            </a:r>
            <a:r>
              <a:rPr lang="en-US" altLang="zh-CN" sz="1600" dirty="0" smtClean="0">
                <a:latin typeface="Times New Roman" pitchFamily="18" charset="0"/>
                <a:cs typeface="Times New Roman" pitchFamily="18" charset="0"/>
              </a:rPr>
              <a:t>300m; long </a:t>
            </a:r>
            <a:r>
              <a:rPr lang="en-US" altLang="zh-CN" sz="1600" dirty="0">
                <a:latin typeface="Times New Roman" pitchFamily="18" charset="0"/>
                <a:cs typeface="Times New Roman" pitchFamily="18" charset="0"/>
              </a:rPr>
              <a:t>line 600m</a:t>
            </a:r>
            <a:r>
              <a:rPr lang="en-US" altLang="zh-CN" sz="16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dirty="0"/>
          </a:p>
        </p:txBody>
      </p:sp>
    </p:spTree>
    <p:extLst>
      <p:ext uri="{BB962C8B-B14F-4D97-AF65-F5344CB8AC3E}">
        <p14:creationId xmlns:p14="http://schemas.microsoft.com/office/powerpoint/2010/main" val="1054705912"/>
      </p:ext>
    </p:extLst>
  </p:cSld>
  <p:clrMapOvr>
    <a:masterClrMapping/>
  </p:clrMapOvr>
  <mc:AlternateContent xmlns:mc="http://schemas.openxmlformats.org/markup-compatibility/2006" xmlns:p14="http://schemas.microsoft.com/office/powerpoint/2010/main">
    <mc:Choice Requires="p14">
      <p:transition spd="slow" p14:dur="2000" advTm="55982"/>
    </mc:Choice>
    <mc:Fallback xmlns="">
      <p:transition spd="slow" advTm="5598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33</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Remaining systems</a:t>
            </a:r>
            <a:endParaRPr lang="zh-CN" altLang="en-US" b="1" dirty="0">
              <a:solidFill>
                <a:srgbClr val="C00000"/>
              </a:solidFill>
            </a:endParaRPr>
          </a:p>
        </p:txBody>
      </p:sp>
      <p:sp>
        <p:nvSpPr>
          <p:cNvPr id="16" name="Footer Placeholder 15"/>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sp>
        <p:nvSpPr>
          <p:cNvPr id="7" name="文本框 8"/>
          <p:cNvSpPr txBox="1"/>
          <p:nvPr/>
        </p:nvSpPr>
        <p:spPr>
          <a:xfrm>
            <a:off x="604162" y="2060848"/>
            <a:ext cx="11305256" cy="3785652"/>
          </a:xfrm>
          <a:prstGeom prst="rect">
            <a:avLst/>
          </a:prstGeom>
          <a:solidFill>
            <a:schemeClr val="accent6">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Control system			</a:t>
            </a:r>
            <a:r>
              <a:rPr lang="en-US" altLang="zh-CN" sz="2400" dirty="0"/>
              <a:t> </a:t>
            </a:r>
            <a:r>
              <a:rPr lang="en-US" altLang="zh-CN" sz="2400" dirty="0" smtClean="0">
                <a:latin typeface="Times New Roman" panose="02020603050405020304" pitchFamily="18" charset="0"/>
                <a:cs typeface="Times New Roman" panose="02020603050405020304" pitchFamily="18" charset="0"/>
              </a:rPr>
              <a:t>                                                      Gang Li</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Radiation protection study</a:t>
            </a:r>
            <a:r>
              <a:rPr lang="en-US" altLang="zh-CN" sz="2400" dirty="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Guangyi</a:t>
            </a:r>
            <a:r>
              <a:rPr lang="en-US" altLang="zh-CN" sz="2400" dirty="0" smtClean="0">
                <a:latin typeface="Times New Roman" panose="02020603050405020304" pitchFamily="18" charset="0"/>
                <a:cs typeface="Times New Roman" panose="02020603050405020304" pitchFamily="18" charset="0"/>
              </a:rPr>
              <a:t> Tang</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Site </a:t>
            </a:r>
            <a:r>
              <a:rPr lang="en-US" altLang="zh-CN" sz="2400" dirty="0">
                <a:latin typeface="Times New Roman" panose="02020603050405020304" pitchFamily="18" charset="0"/>
                <a:cs typeface="Times New Roman" panose="02020603050405020304" pitchFamily="18" charset="0"/>
              </a:rPr>
              <a:t>selections </a:t>
            </a:r>
            <a:r>
              <a:rPr lang="en-US" altLang="zh-CN" sz="2400" dirty="0" smtClean="0">
                <a:latin typeface="Times New Roman" panose="02020603050405020304" pitchFamily="18" charset="0"/>
                <a:cs typeface="Times New Roman" panose="02020603050405020304" pitchFamily="18" charset="0"/>
              </a:rPr>
              <a:t>&amp; </a:t>
            </a:r>
            <a:r>
              <a:rPr lang="en-US" altLang="zh-CN" sz="2400" dirty="0">
                <a:latin typeface="Times New Roman" panose="02020603050405020304" pitchFamily="18" charset="0"/>
                <a:cs typeface="Times New Roman" panose="02020603050405020304" pitchFamily="18" charset="0"/>
              </a:rPr>
              <a:t>civil engineering </a:t>
            </a:r>
            <a:r>
              <a:rPr lang="en-US" altLang="zh-CN" sz="2400" dirty="0" smtClean="0">
                <a:latin typeface="Times New Roman" panose="02020603050405020304" pitchFamily="18" charset="0"/>
                <a:cs typeface="Times New Roman" panose="02020603050405020304" pitchFamily="18" charset="0"/>
              </a:rPr>
              <a:t>designs</a:t>
            </a:r>
            <a:r>
              <a:rPr lang="en-US" altLang="zh-CN" sz="2400" dirty="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                                          Yu Xiao</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Auxiliary </a:t>
            </a:r>
            <a:r>
              <a:rPr lang="en-US" altLang="zh-CN" sz="2400" dirty="0">
                <a:latin typeface="Times New Roman" panose="02020603050405020304" pitchFamily="18" charset="0"/>
                <a:cs typeface="Times New Roman" panose="02020603050405020304" pitchFamily="18" charset="0"/>
              </a:rPr>
              <a:t>facility and power </a:t>
            </a:r>
            <a:r>
              <a:rPr lang="en-US" altLang="zh-CN" sz="2400" dirty="0" smtClean="0">
                <a:latin typeface="Times New Roman" panose="02020603050405020304" pitchFamily="18" charset="0"/>
                <a:cs typeface="Times New Roman" panose="02020603050405020304" pitchFamily="18" charset="0"/>
              </a:rPr>
              <a:t>consumptions                                           </a:t>
            </a:r>
            <a:r>
              <a:rPr lang="en-US" altLang="zh-CN" sz="2400" dirty="0" err="1" smtClean="0">
                <a:latin typeface="Times New Roman" panose="02020603050405020304" pitchFamily="18" charset="0"/>
                <a:cs typeface="Times New Roman" panose="02020603050405020304" pitchFamily="18" charset="0"/>
              </a:rPr>
              <a:t>Jinshu</a:t>
            </a:r>
            <a:r>
              <a:rPr lang="en-US" altLang="zh-CN" sz="2400" dirty="0" smtClean="0">
                <a:latin typeface="Times New Roman" panose="02020603050405020304" pitchFamily="18" charset="0"/>
                <a:cs typeface="Times New Roman" panose="02020603050405020304" pitchFamily="18" charset="0"/>
              </a:rPr>
              <a:t> Huang</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SPPC compatible design 	                                                                   </a:t>
            </a:r>
            <a:r>
              <a:rPr lang="en-US" altLang="zh-CN" sz="2400" dirty="0" err="1" smtClean="0">
                <a:latin typeface="Times New Roman" panose="02020603050405020304" pitchFamily="18" charset="0"/>
                <a:cs typeface="Times New Roman" panose="02020603050405020304" pitchFamily="18" charset="0"/>
              </a:rPr>
              <a:t>Jingyu</a:t>
            </a:r>
            <a:r>
              <a:rPr lang="en-US" altLang="zh-CN" sz="2400" dirty="0" smtClean="0">
                <a:latin typeface="Times New Roman" panose="02020603050405020304" pitchFamily="18" charset="0"/>
                <a:cs typeface="Times New Roman" panose="02020603050405020304" pitchFamily="18" charset="0"/>
              </a:rPr>
              <a:t> Tang</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Superconducting high field magnet                                                       </a:t>
            </a:r>
            <a:r>
              <a:rPr lang="en-US" altLang="zh-CN" sz="2400" dirty="0" err="1" smtClean="0">
                <a:latin typeface="Times New Roman" panose="02020603050405020304" pitchFamily="18" charset="0"/>
                <a:cs typeface="Times New Roman" panose="02020603050405020304" pitchFamily="18" charset="0"/>
              </a:rPr>
              <a:t>Qingjin</a:t>
            </a:r>
            <a:r>
              <a:rPr lang="en-US" altLang="zh-CN" sz="2400" dirty="0" smtClean="0">
                <a:latin typeface="Times New Roman" panose="02020603050405020304" pitchFamily="18" charset="0"/>
                <a:cs typeface="Times New Roman" panose="02020603050405020304" pitchFamily="18" charset="0"/>
              </a:rPr>
              <a:t> Xu</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CEPC applications as an advanced photon source                                </a:t>
            </a:r>
            <a:r>
              <a:rPr lang="en-US" altLang="zh-CN" sz="2400" dirty="0" err="1" smtClean="0">
                <a:latin typeface="Times New Roman" panose="02020603050405020304" pitchFamily="18" charset="0"/>
                <a:cs typeface="Times New Roman" panose="02020603050405020304" pitchFamily="18" charset="0"/>
              </a:rPr>
              <a:t>Yuhui</a:t>
            </a:r>
            <a:r>
              <a:rPr lang="en-US" altLang="zh-CN" sz="2400" dirty="0" smtClean="0">
                <a:latin typeface="Times New Roman" panose="02020603050405020304" pitchFamily="18" charset="0"/>
                <a:cs typeface="Times New Roman" panose="02020603050405020304" pitchFamily="18" charset="0"/>
              </a:rPr>
              <a:t> Li</a:t>
            </a: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Polarization application at CEPC</a:t>
            </a:r>
            <a:r>
              <a:rPr lang="en-US" altLang="zh-CN" sz="2400" dirty="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Zhe</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Duan</a:t>
            </a:r>
            <a:endParaRPr lang="en-US" altLang="zh-CN" sz="2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e-/e+ plasma </a:t>
            </a:r>
            <a:r>
              <a:rPr lang="en-US" altLang="zh-CN" sz="2400" dirty="0">
                <a:latin typeface="Times New Roman" panose="02020603050405020304" pitchFamily="18" charset="0"/>
                <a:cs typeface="Times New Roman" panose="02020603050405020304" pitchFamily="18" charset="0"/>
              </a:rPr>
              <a:t>injector design </a:t>
            </a:r>
            <a:r>
              <a:rPr lang="en-US" altLang="zh-CN" sz="2400" dirty="0" smtClean="0">
                <a:latin typeface="Times New Roman" panose="02020603050405020304" pitchFamily="18" charset="0"/>
                <a:cs typeface="Times New Roman" panose="02020603050405020304" pitchFamily="18" charset="0"/>
              </a:rPr>
              <a:t>(alternative)                                             </a:t>
            </a:r>
            <a:r>
              <a:rPr lang="en-US" altLang="zh-CN" sz="2400" dirty="0" err="1" smtClean="0">
                <a:latin typeface="Times New Roman" panose="02020603050405020304" pitchFamily="18" charset="0"/>
                <a:cs typeface="Times New Roman" panose="02020603050405020304" pitchFamily="18" charset="0"/>
              </a:rPr>
              <a:t>Dazhang</a:t>
            </a:r>
            <a:r>
              <a:rPr lang="en-US" altLang="zh-CN" sz="2400" dirty="0" smtClean="0">
                <a:latin typeface="Times New Roman" panose="02020603050405020304" pitchFamily="18" charset="0"/>
                <a:cs typeface="Times New Roman" panose="02020603050405020304" pitchFamily="18" charset="0"/>
              </a:rPr>
              <a:t> Li</a:t>
            </a:r>
            <a:endParaRPr lang="en-US" altLang="zh-CN"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400" dirty="0" smtClean="0"/>
              <a:t>Industrialization </a:t>
            </a:r>
            <a:r>
              <a:rPr lang="en-US" altLang="zh-CN" sz="2400" dirty="0"/>
              <a:t>preparation and Deep-C documentation </a:t>
            </a:r>
            <a:r>
              <a:rPr lang="en-US" altLang="zh-CN" sz="2400" dirty="0" smtClean="0"/>
              <a:t>system        Song Jin</a:t>
            </a:r>
            <a:endParaRPr lang="en-US" altLang="zh-CN" sz="2400" dirty="0" smtClean="0">
              <a:latin typeface="Times New Roman" panose="02020603050405020304" pitchFamily="18" charset="0"/>
              <a:cs typeface="Times New Roman" panose="02020603050405020304" pitchFamily="18" charset="0"/>
            </a:endParaRPr>
          </a:p>
        </p:txBody>
      </p:sp>
      <p:sp>
        <p:nvSpPr>
          <p:cNvPr id="2" name="文本框 1"/>
          <p:cNvSpPr txBox="1"/>
          <p:nvPr/>
        </p:nvSpPr>
        <p:spPr>
          <a:xfrm>
            <a:off x="551384" y="1389554"/>
            <a:ext cx="7973658" cy="461665"/>
          </a:xfrm>
          <a:prstGeom prst="rect">
            <a:avLst/>
          </a:prstGeom>
          <a:noFill/>
        </p:spPr>
        <p:txBody>
          <a:bodyPr wrap="none" rtlCol="0">
            <a:spAutoFit/>
          </a:bodyPr>
          <a:lstStyle/>
          <a:p>
            <a:r>
              <a:rPr lang="en-US" altLang="zh-CN" sz="2400" b="1" dirty="0" smtClean="0">
                <a:solidFill>
                  <a:srgbClr val="008400"/>
                </a:solidFill>
              </a:rPr>
              <a:t>The following presentations will cover the remaining systems</a:t>
            </a:r>
            <a:endParaRPr lang="zh-CN" altLang="en-US" sz="2400" b="1" dirty="0">
              <a:solidFill>
                <a:srgbClr val="008400"/>
              </a:solidFill>
            </a:endParaRPr>
          </a:p>
        </p:txBody>
      </p:sp>
    </p:spTree>
    <p:extLst>
      <p:ext uri="{BB962C8B-B14F-4D97-AF65-F5344CB8AC3E}">
        <p14:creationId xmlns:p14="http://schemas.microsoft.com/office/powerpoint/2010/main" val="2564717589"/>
      </p:ext>
    </p:extLst>
  </p:cSld>
  <p:clrMapOvr>
    <a:masterClrMapping/>
  </p:clrMapOvr>
  <mc:AlternateContent xmlns:mc="http://schemas.openxmlformats.org/markup-compatibility/2006" xmlns:p14="http://schemas.microsoft.com/office/powerpoint/2010/main">
    <mc:Choice Requires="p14">
      <p:transition spd="slow" p14:dur="2000" advTm="87845"/>
    </mc:Choice>
    <mc:Fallback xmlns="">
      <p:transition spd="slow" advTm="8784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34</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Summary</a:t>
            </a:r>
            <a:endParaRPr lang="zh-CN" altLang="en-US" b="1" dirty="0">
              <a:solidFill>
                <a:srgbClr val="C00000"/>
              </a:solidFill>
            </a:endParaRPr>
          </a:p>
        </p:txBody>
      </p:sp>
      <p:sp>
        <p:nvSpPr>
          <p:cNvPr id="3" name="Rectangle 2"/>
          <p:cNvSpPr/>
          <p:nvPr/>
        </p:nvSpPr>
        <p:spPr>
          <a:xfrm>
            <a:off x="314555" y="1844824"/>
            <a:ext cx="11435480" cy="4401205"/>
          </a:xfrm>
          <a:prstGeom prst="rect">
            <a:avLst/>
          </a:prstGeom>
        </p:spPr>
        <p:txBody>
          <a:bodyPr wrap="square">
            <a:spAutoFit/>
          </a:bodyPr>
          <a:lstStyle/>
          <a:p>
            <a:pPr marL="285750" indent="-285750">
              <a:buFont typeface="Arial" panose="020B0604020202020204" pitchFamily="34" charset="0"/>
              <a:buChar char="•"/>
            </a:pPr>
            <a:r>
              <a:rPr lang="en-US" altLang="zh-CN" sz="2800" dirty="0" smtClean="0"/>
              <a:t>The CEPC parameters optimization for high luminosity and 30MW and 50MW operations, for all energies are studied. The results demonstrate that the physics design satisfies the goals required by the scientific objectives.</a:t>
            </a:r>
          </a:p>
          <a:p>
            <a:pPr marL="285750" indent="-285750">
              <a:buFont typeface="Arial" panose="020B0604020202020204" pitchFamily="34" charset="0"/>
              <a:buChar char="•"/>
            </a:pPr>
            <a:endParaRPr lang="en-US" altLang="zh-CN" sz="2800" dirty="0"/>
          </a:p>
          <a:p>
            <a:pPr marL="285750" indent="-285750">
              <a:buFont typeface="Arial" panose="020B0604020202020204" pitchFamily="34" charset="0"/>
              <a:buChar char="•"/>
            </a:pPr>
            <a:r>
              <a:rPr lang="en-US" altLang="zh-CN" sz="2800" dirty="0" smtClean="0"/>
              <a:t>A comprehensive key technology </a:t>
            </a:r>
            <a:r>
              <a:rPr lang="en-US" altLang="zh-CN" sz="2800" dirty="0"/>
              <a:t>R&amp;D </a:t>
            </a:r>
            <a:r>
              <a:rPr lang="en-US" altLang="zh-CN" sz="2800" dirty="0" smtClean="0"/>
              <a:t>program has been carried out, and the CEPC accelerator will be ready for construction in “15</a:t>
            </a:r>
            <a:r>
              <a:rPr lang="en-US" altLang="zh-CN" sz="2800" baseline="30000" dirty="0" smtClean="0"/>
              <a:t>th</a:t>
            </a:r>
            <a:r>
              <a:rPr lang="en-US" altLang="zh-CN" sz="2800" dirty="0" smtClean="0"/>
              <a:t> five-year-plan” (2026-2030)</a:t>
            </a:r>
          </a:p>
          <a:p>
            <a:pPr marL="285750" indent="-285750">
              <a:buFont typeface="Arial" panose="020B0604020202020204" pitchFamily="34" charset="0"/>
              <a:buChar char="•"/>
            </a:pPr>
            <a:endParaRPr lang="en-US" altLang="zh-CN" sz="2800" dirty="0" smtClean="0"/>
          </a:p>
          <a:p>
            <a:pPr marL="285750" indent="-285750">
              <a:buFont typeface="Arial" panose="020B0604020202020204" pitchFamily="34" charset="0"/>
              <a:buChar char="•"/>
            </a:pPr>
            <a:r>
              <a:rPr lang="en-US" altLang="zh-CN" sz="2800" dirty="0"/>
              <a:t>T</a:t>
            </a:r>
            <a:r>
              <a:rPr lang="en-US" altLang="zh-CN" sz="2800" dirty="0" smtClean="0"/>
              <a:t>he TDR design of the CEPC is compatible with a future SppC</a:t>
            </a:r>
            <a:endParaRPr lang="en-US" altLang="zh-CN" sz="2800" dirty="0"/>
          </a:p>
        </p:txBody>
      </p:sp>
      <p:sp>
        <p:nvSpPr>
          <p:cNvPr id="8" name="Footer Placeholder 7"/>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spTree>
    <p:extLst>
      <p:ext uri="{BB962C8B-B14F-4D97-AF65-F5344CB8AC3E}">
        <p14:creationId xmlns:p14="http://schemas.microsoft.com/office/powerpoint/2010/main" val="3810176602"/>
      </p:ext>
    </p:extLst>
  </p:cSld>
  <p:clrMapOvr>
    <a:masterClrMapping/>
  </p:clrMapOvr>
  <mc:AlternateContent xmlns:mc="http://schemas.openxmlformats.org/markup-compatibility/2006" xmlns:p14="http://schemas.microsoft.com/office/powerpoint/2010/main">
    <mc:Choice Requires="p14">
      <p:transition spd="slow" p14:dur="2000" advTm="56701"/>
    </mc:Choice>
    <mc:Fallback xmlns="">
      <p:transition spd="slow" advTm="5670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5E9139-A00B-4B2A-98A6-095DC08F1345}" type="slidenum">
              <a:rPr lang="zh-CN" altLang="en-US" smtClean="0"/>
              <a:pPr/>
              <a:t>35</a:t>
            </a:fld>
            <a:endParaRPr lang="zh-CN" altLang="en-US"/>
          </a:p>
        </p:txBody>
      </p:sp>
      <p:sp>
        <p:nvSpPr>
          <p:cNvPr id="6" name="文本框 23">
            <a:extLst>
              <a:ext uri="{FF2B5EF4-FFF2-40B4-BE49-F238E27FC236}">
                <a16:creationId xmlns:a16="http://schemas.microsoft.com/office/drawing/2014/main" id="{3545BBB0-F5A1-4124-8C5A-A942C707EE66}"/>
              </a:ext>
            </a:extLst>
          </p:cNvPr>
          <p:cNvSpPr txBox="1"/>
          <p:nvPr/>
        </p:nvSpPr>
        <p:spPr>
          <a:xfrm>
            <a:off x="335360" y="116632"/>
            <a:ext cx="1184286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sz="3600" b="1" dirty="0">
                <a:solidFill>
                  <a:srgbClr val="C00000"/>
                </a:solidFill>
              </a:rPr>
              <a:t>Acknowledgements</a:t>
            </a:r>
            <a:endParaRPr lang="zh-CN" altLang="en-US" sz="3600" b="1" dirty="0">
              <a:solidFill>
                <a:srgbClr val="C00000"/>
              </a:solidFill>
            </a:endParaRPr>
          </a:p>
        </p:txBody>
      </p:sp>
      <p:sp>
        <p:nvSpPr>
          <p:cNvPr id="7" name="Rectangle 6"/>
          <p:cNvSpPr/>
          <p:nvPr/>
        </p:nvSpPr>
        <p:spPr>
          <a:xfrm>
            <a:off x="0" y="2297581"/>
            <a:ext cx="12192000" cy="2246769"/>
          </a:xfrm>
          <a:prstGeom prst="rect">
            <a:avLst/>
          </a:prstGeom>
        </p:spPr>
        <p:txBody>
          <a:bodyPr wrap="square">
            <a:spAutoFit/>
          </a:bodyPr>
          <a:lstStyle/>
          <a:p>
            <a:pPr algn="ctr"/>
            <a:r>
              <a:rPr lang="en-US" altLang="zh-CN" sz="2800" dirty="0"/>
              <a:t>Thanks go to CEPC-</a:t>
            </a:r>
            <a:r>
              <a:rPr lang="en-US" altLang="zh-CN" sz="2800" dirty="0" err="1"/>
              <a:t>SppC</a:t>
            </a:r>
            <a:r>
              <a:rPr lang="en-US" altLang="zh-CN" sz="2800" dirty="0"/>
              <a:t> accelerator team’s </a:t>
            </a:r>
            <a:r>
              <a:rPr lang="en-US" altLang="zh-CN" sz="2800" dirty="0" smtClean="0"/>
              <a:t>hard works</a:t>
            </a:r>
            <a:r>
              <a:rPr lang="en-US" altLang="zh-CN" sz="2800" dirty="0"/>
              <a:t>,</a:t>
            </a:r>
          </a:p>
          <a:p>
            <a:pPr algn="ctr"/>
            <a:r>
              <a:rPr lang="en-US" altLang="zh-CN" sz="2800" dirty="0"/>
              <a:t>international and CIPC </a:t>
            </a:r>
            <a:r>
              <a:rPr lang="en-US" altLang="zh-CN" sz="2800" dirty="0" smtClean="0"/>
              <a:t>collaborations</a:t>
            </a:r>
          </a:p>
          <a:p>
            <a:pPr algn="ctr"/>
            <a:endParaRPr lang="en-US" altLang="zh-CN" sz="2800" dirty="0"/>
          </a:p>
          <a:p>
            <a:pPr algn="ctr"/>
            <a:r>
              <a:rPr lang="en-US" altLang="zh-CN" sz="2800" dirty="0"/>
              <a:t>Special thanks to </a:t>
            </a:r>
            <a:r>
              <a:rPr lang="en-US" altLang="zh-CN" sz="2800" dirty="0" smtClean="0"/>
              <a:t>CEPC IAC, IARC and TDR review committee’s </a:t>
            </a:r>
            <a:r>
              <a:rPr lang="en-US" altLang="zh-CN" sz="2800" dirty="0"/>
              <a:t>critical comments,</a:t>
            </a:r>
          </a:p>
          <a:p>
            <a:pPr algn="ctr"/>
            <a:r>
              <a:rPr lang="en-US" altLang="zh-CN" sz="2800" dirty="0"/>
              <a:t>suggestions and </a:t>
            </a:r>
            <a:r>
              <a:rPr lang="en-US" altLang="zh-CN" sz="2800" dirty="0" smtClean="0"/>
              <a:t>encouragement</a:t>
            </a:r>
            <a:endParaRPr lang="zh-CN" altLang="en-US" sz="2800" dirty="0"/>
          </a:p>
        </p:txBody>
      </p:sp>
      <p:sp>
        <p:nvSpPr>
          <p:cNvPr id="8" name="Footer Placeholder 7"/>
          <p:cNvSpPr>
            <a:spLocks noGrp="1"/>
          </p:cNvSpPr>
          <p:nvPr>
            <p:ph type="ftr" sz="quarter" idx="11"/>
          </p:nvPr>
        </p:nvSpPr>
        <p:spPr/>
        <p:txBody>
          <a:bodyPr/>
          <a:lstStyle/>
          <a:p>
            <a:r>
              <a:rPr lang="en-US" altLang="zh-CN" dirty="0" smtClean="0"/>
              <a:t>CEPC </a:t>
            </a:r>
            <a:r>
              <a:rPr lang="en-US" altLang="zh-CN" dirty="0" smtClean="0"/>
              <a:t>Accelerator TDR International Review</a:t>
            </a:r>
            <a:endParaRPr lang="zh-CN" altLang="en-US" dirty="0"/>
          </a:p>
        </p:txBody>
      </p:sp>
    </p:spTree>
    <p:extLst>
      <p:ext uri="{BB962C8B-B14F-4D97-AF65-F5344CB8AC3E}">
        <p14:creationId xmlns:p14="http://schemas.microsoft.com/office/powerpoint/2010/main" val="632726244"/>
      </p:ext>
    </p:extLst>
  </p:cSld>
  <p:clrMapOvr>
    <a:masterClrMapping/>
  </p:clrMapOvr>
  <mc:AlternateContent xmlns:mc="http://schemas.openxmlformats.org/markup-compatibility/2006" xmlns:p14="http://schemas.microsoft.com/office/powerpoint/2010/main">
    <mc:Choice Requires="p14">
      <p:transition spd="slow" p14:dur="2000" advTm="48663"/>
    </mc:Choice>
    <mc:Fallback xmlns="">
      <p:transition spd="slow" advTm="4866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0296" y="6309320"/>
            <a:ext cx="2844800" cy="365125"/>
          </a:xfrm>
        </p:spPr>
        <p:txBody>
          <a:bodyPr/>
          <a:lstStyle/>
          <a:p>
            <a:fld id="{F15E9139-A00B-4B2A-98A6-095DC08F1345}" type="slidenum">
              <a:rPr lang="zh-CN" altLang="en-US" smtClean="0"/>
              <a:pPr/>
              <a:t>4</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The Evolution: from CDR to TDR</a:t>
            </a:r>
            <a:endParaRPr lang="zh-CN" altLang="en-US" b="1" dirty="0">
              <a:solidFill>
                <a:srgbClr val="C00000"/>
              </a:solidFill>
            </a:endParaRPr>
          </a:p>
        </p:txBody>
      </p:sp>
      <p:graphicFrame>
        <p:nvGraphicFramePr>
          <p:cNvPr id="24" name="内容占位符 4"/>
          <p:cNvGraphicFramePr>
            <a:graphicFrameLocks noGrp="1"/>
          </p:cNvGraphicFramePr>
          <p:nvPr>
            <p:ph idx="1"/>
            <p:custDataLst>
              <p:tags r:id="rId1"/>
            </p:custDataLst>
            <p:extLst>
              <p:ext uri="{D42A27DB-BD31-4B8C-83A1-F6EECF244321}">
                <p14:modId xmlns:p14="http://schemas.microsoft.com/office/powerpoint/2010/main" val="140444749"/>
              </p:ext>
            </p:extLst>
          </p:nvPr>
        </p:nvGraphicFramePr>
        <p:xfrm>
          <a:off x="47328" y="1447080"/>
          <a:ext cx="5976663" cy="2750344"/>
        </p:xfrm>
        <a:graphic>
          <a:graphicData uri="http://schemas.openxmlformats.org/drawingml/2006/table">
            <a:tbl>
              <a:tblPr firstRow="1" bandRow="1"/>
              <a:tblGrid>
                <a:gridCol w="2016223">
                  <a:extLst>
                    <a:ext uri="{9D8B030D-6E8A-4147-A177-3AD203B41FA5}">
                      <a16:colId xmlns:a16="http://schemas.microsoft.com/office/drawing/2014/main" val="20000"/>
                    </a:ext>
                  </a:extLst>
                </a:gridCol>
                <a:gridCol w="1091008">
                  <a:extLst>
                    <a:ext uri="{9D8B030D-6E8A-4147-A177-3AD203B41FA5}">
                      <a16:colId xmlns:a16="http://schemas.microsoft.com/office/drawing/2014/main" val="20001"/>
                    </a:ext>
                  </a:extLst>
                </a:gridCol>
                <a:gridCol w="945908">
                  <a:extLst>
                    <a:ext uri="{9D8B030D-6E8A-4147-A177-3AD203B41FA5}">
                      <a16:colId xmlns:a16="http://schemas.microsoft.com/office/drawing/2014/main" val="1376266859"/>
                    </a:ext>
                  </a:extLst>
                </a:gridCol>
                <a:gridCol w="893065">
                  <a:extLst>
                    <a:ext uri="{9D8B030D-6E8A-4147-A177-3AD203B41FA5}">
                      <a16:colId xmlns:a16="http://schemas.microsoft.com/office/drawing/2014/main" val="3361111596"/>
                    </a:ext>
                  </a:extLst>
                </a:gridCol>
                <a:gridCol w="1030459">
                  <a:extLst>
                    <a:ext uri="{9D8B030D-6E8A-4147-A177-3AD203B41FA5}">
                      <a16:colId xmlns:a16="http://schemas.microsoft.com/office/drawing/2014/main" val="380306350"/>
                    </a:ext>
                  </a:extLst>
                </a:gridCol>
              </a:tblGrid>
              <a:tr h="283506">
                <a:tc>
                  <a:txBody>
                    <a:bodyPr/>
                    <a:lstStyle/>
                    <a:p>
                      <a:pPr marL="29210" algn="just">
                        <a:spcAft>
                          <a:spcPts val="0"/>
                        </a:spcAft>
                      </a:pPr>
                      <a:r>
                        <a:rPr lang="en-US"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Higgs</a:t>
                      </a:r>
                      <a:endParaRPr lang="zh-CN" altLang="zh-CN" sz="20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W</a:t>
                      </a:r>
                      <a:endParaRPr lang="zh-CN" altLang="zh-CN" sz="20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20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20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20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20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20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20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6805">
                <a:tc>
                  <a:txBody>
                    <a:bodyPr/>
                    <a:lstStyle/>
                    <a:p>
                      <a:pPr marL="29210" algn="just">
                        <a:spcAft>
                          <a:spcPts val="0"/>
                        </a:spcAft>
                      </a:pPr>
                      <a:r>
                        <a:rPr lang="en-US" sz="16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en-US"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6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26805">
                <a:tc>
                  <a:txBody>
                    <a:bodyPr/>
                    <a:lstStyle/>
                    <a:p>
                      <a:pPr marL="29210" algn="just">
                        <a:spcAft>
                          <a:spcPts val="0"/>
                        </a:spcAft>
                      </a:pPr>
                      <a:r>
                        <a:rPr lang="en-US"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226805">
                <a:tc>
                  <a:txBody>
                    <a:bodyPr/>
                    <a:lstStyle/>
                    <a:p>
                      <a:pPr marL="29210" algn="just">
                        <a:spcAft>
                          <a:spcPts val="0"/>
                        </a:spcAft>
                      </a:pPr>
                      <a:r>
                        <a:rPr lang="en-US"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number </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242 </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1524 </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600" b="0" dirty="0" smtClean="0">
                          <a:solidFill>
                            <a:schemeClr val="tx1"/>
                          </a:solidFill>
                          <a:effectLst/>
                          <a:latin typeface="Times New Roman" panose="02020603050405020304" pitchFamily="18" charset="0"/>
                          <a:ea typeface="+mn-ea"/>
                          <a:cs typeface="Times New Roman" panose="02020603050405020304" pitchFamily="18" charset="0"/>
                        </a:rPr>
                        <a:t>12000 </a:t>
                      </a:r>
                      <a:endParaRPr lang="zh-CN" altLang="zh-CN" sz="1600" b="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0008"/>
                  </a:ext>
                </a:extLst>
              </a:tr>
              <a:tr h="453610">
                <a:tc>
                  <a:txBody>
                    <a:bodyPr/>
                    <a:lstStyle/>
                    <a:p>
                      <a:pPr marL="29210" algn="just">
                        <a:spcAft>
                          <a:spcPts val="0"/>
                        </a:spcAft>
                      </a:pPr>
                      <a:r>
                        <a:rPr lang="en-US" altLang="zh-CN" sz="1600" b="0" kern="12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600" b="0" kern="1200" dirty="0" smtClean="0">
                          <a:solidFill>
                            <a:schemeClr val="tx1"/>
                          </a:solidFill>
                          <a:effectLst/>
                          <a:latin typeface="Times New Roman" panose="02020603050405020304" pitchFamily="18" charset="0"/>
                          <a:ea typeface="+mn-ea"/>
                          <a:cs typeface="Times New Roman" panose="02020603050405020304" pitchFamily="18" charset="0"/>
                        </a:rPr>
                        <a:t> function at IP </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600" b="0" i="1" kern="1200" baseline="-250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x</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rPr>
                        <a:t> / </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600" b="0" i="1" kern="1200" baseline="-250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y</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(m/mm)</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0.36/1.5</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0.36/1.5</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0.2/1.5</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rgbClr val="FF0000"/>
                          </a:solidFill>
                          <a:effectLst/>
                          <a:latin typeface="Times New Roman" panose="02020603050405020304" pitchFamily="18" charset="0"/>
                          <a:ea typeface="+mn-ea"/>
                          <a:cs typeface="Times New Roman" panose="02020603050405020304" pitchFamily="18" charset="0"/>
                        </a:rPr>
                        <a:t>0.2/1.0</a:t>
                      </a:r>
                      <a:endParaRPr lang="zh-CN" altLang="zh-CN" sz="1600" b="0"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53610">
                <a:tc>
                  <a:txBody>
                    <a:bodyPr/>
                    <a:lstStyle/>
                    <a:p>
                      <a:pPr marL="29210" algn="just">
                        <a:spcAft>
                          <a:spcPts val="0"/>
                        </a:spcAft>
                      </a:pP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Emittance </a:t>
                      </a:r>
                      <a:r>
                        <a:rPr lang="en-US" altLang="zh-CN" sz="1600" b="0" i="1" kern="1200" dirty="0" smtClean="0">
                          <a:solidFill>
                            <a:schemeClr val="tx1"/>
                          </a:solidFill>
                          <a:effectLst/>
                          <a:latin typeface="Times New Roman" panose="02020603050405020304" pitchFamily="18" charset="0"/>
                          <a:ea typeface="+mn-ea"/>
                          <a:cs typeface="Times New Roman" panose="02020603050405020304" pitchFamily="18" charset="0"/>
                        </a:rPr>
                        <a:t>e</a:t>
                      </a:r>
                      <a:r>
                        <a:rPr lang="en-US" altLang="zh-CN" sz="1600" b="0" i="1" kern="1200" baseline="-25000" dirty="0"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600" b="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600" b="0" i="1" kern="1200" dirty="0" err="1" smtClean="0">
                          <a:solidFill>
                            <a:schemeClr val="tx1"/>
                          </a:solidFill>
                          <a:effectLst/>
                          <a:latin typeface="Times New Roman" panose="02020603050405020304" pitchFamily="18" charset="0"/>
                          <a:ea typeface="+mn-ea"/>
                          <a:cs typeface="Times New Roman" panose="02020603050405020304" pitchFamily="18" charset="0"/>
                        </a:rPr>
                        <a:t>e</a:t>
                      </a:r>
                      <a:r>
                        <a:rPr lang="en-US" altLang="zh-CN" sz="1600" b="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nm/pm)</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1.21/3.1</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0.54/1.6</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0.18/4.0</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mn-ea"/>
                          <a:cs typeface="Times New Roman" panose="02020603050405020304" pitchFamily="18" charset="0"/>
                        </a:rPr>
                        <a:t>0.18/1.6</a:t>
                      </a:r>
                      <a:endParaRPr lang="zh-CN" altLang="zh-CN" sz="16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5804">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Energy acceptance (%)</a:t>
                      </a:r>
                      <a:endParaRPr lang="zh-CN" altLang="zh-CN" sz="16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b="0" dirty="0" smtClean="0">
                          <a:solidFill>
                            <a:schemeClr val="tx1"/>
                          </a:solidFill>
                          <a:latin typeface="Times New Roman" panose="02020603050405020304" pitchFamily="18" charset="0"/>
                          <a:cs typeface="Times New Roman" panose="02020603050405020304" pitchFamily="18" charset="0"/>
                        </a:rPr>
                        <a:t>1.35</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600" b="0" kern="1200" dirty="0">
                          <a:solidFill>
                            <a:schemeClr val="tx1"/>
                          </a:solidFill>
                          <a:latin typeface="Times New Roman" panose="02020603050405020304" pitchFamily="18" charset="0"/>
                          <a:ea typeface="+mn-ea"/>
                          <a:cs typeface="Times New Roman" panose="02020603050405020304" pitchFamily="18" charset="0"/>
                        </a:rPr>
                        <a:t>0.4</a:t>
                      </a:r>
                      <a:endParaRPr lang="zh-CN" sz="16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spcAft>
                          <a:spcPts val="0"/>
                        </a:spcAft>
                      </a:pPr>
                      <a:r>
                        <a:rPr lang="en-US" sz="1600" b="0" kern="1200" dirty="0">
                          <a:solidFill>
                            <a:schemeClr val="tx1"/>
                          </a:solidFill>
                          <a:latin typeface="Times New Roman" panose="02020603050405020304" pitchFamily="18" charset="0"/>
                          <a:ea typeface="+mn-ea"/>
                          <a:cs typeface="Times New Roman" panose="02020603050405020304" pitchFamily="18" charset="0"/>
                        </a:rPr>
                        <a:t>0.23</a:t>
                      </a:r>
                      <a:endParaRPr lang="zh-CN" sz="16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extLst>
                  <a:ext uri="{0D108BD9-81ED-4DB2-BD59-A6C34878D82A}">
                    <a16:rowId xmlns:a16="http://schemas.microsoft.com/office/drawing/2014/main" val="10022"/>
                  </a:ext>
                </a:extLst>
              </a:tr>
              <a:tr h="453610">
                <a:tc>
                  <a:txBody>
                    <a:bodyPr/>
                    <a:lstStyle/>
                    <a:p>
                      <a:pPr marL="29210" algn="l">
                        <a:spcAft>
                          <a:spcPts val="0"/>
                        </a:spcAft>
                      </a:pPr>
                      <a:r>
                        <a:rPr lang="en-US" altLang="zh-CN" sz="1600" b="1" kern="1200" dirty="0" smtClean="0">
                          <a:solidFill>
                            <a:srgbClr val="FF0000"/>
                          </a:solidFill>
                          <a:effectLst/>
                          <a:latin typeface="Times New Roman" panose="02020603050405020304" pitchFamily="18" charset="0"/>
                          <a:ea typeface="+mn-ea"/>
                          <a:cs typeface="Times New Roman" panose="02020603050405020304" pitchFamily="18" charset="0"/>
                        </a:rPr>
                        <a:t>Luminosity</a:t>
                      </a:r>
                      <a:r>
                        <a:rPr lang="en-US" altLang="zh-CN" sz="1600" b="1" kern="100" baseline="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per </a:t>
                      </a:r>
                      <a:r>
                        <a:rPr lang="en-US" altLang="zh-CN"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IP</a:t>
                      </a:r>
                      <a:r>
                        <a:rPr lang="en-US" altLang="zh-CN" sz="1600" b="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16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6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6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10.1</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16.6</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32.1</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2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101182217"/>
              </p:ext>
            </p:extLst>
          </p:nvPr>
        </p:nvGraphicFramePr>
        <p:xfrm>
          <a:off x="6136185" y="1448694"/>
          <a:ext cx="6055814" cy="2701695"/>
        </p:xfrm>
        <a:graphic>
          <a:graphicData uri="http://schemas.openxmlformats.org/drawingml/2006/table">
            <a:tbl>
              <a:tblPr firstRow="1" firstCol="1" bandRow="1"/>
              <a:tblGrid>
                <a:gridCol w="2258950">
                  <a:extLst>
                    <a:ext uri="{9D8B030D-6E8A-4147-A177-3AD203B41FA5}">
                      <a16:colId xmlns:a16="http://schemas.microsoft.com/office/drawing/2014/main" val="3435727602"/>
                    </a:ext>
                  </a:extLst>
                </a:gridCol>
                <a:gridCol w="926524">
                  <a:extLst>
                    <a:ext uri="{9D8B030D-6E8A-4147-A177-3AD203B41FA5}">
                      <a16:colId xmlns:a16="http://schemas.microsoft.com/office/drawing/2014/main" val="3796132457"/>
                    </a:ext>
                  </a:extLst>
                </a:gridCol>
                <a:gridCol w="925801">
                  <a:extLst>
                    <a:ext uri="{9D8B030D-6E8A-4147-A177-3AD203B41FA5}">
                      <a16:colId xmlns:a16="http://schemas.microsoft.com/office/drawing/2014/main" val="2678014334"/>
                    </a:ext>
                  </a:extLst>
                </a:gridCol>
                <a:gridCol w="942499">
                  <a:extLst>
                    <a:ext uri="{9D8B030D-6E8A-4147-A177-3AD203B41FA5}">
                      <a16:colId xmlns:a16="http://schemas.microsoft.com/office/drawing/2014/main" val="445774166"/>
                    </a:ext>
                  </a:extLst>
                </a:gridCol>
                <a:gridCol w="1002040">
                  <a:extLst>
                    <a:ext uri="{9D8B030D-6E8A-4147-A177-3AD203B41FA5}">
                      <a16:colId xmlns:a16="http://schemas.microsoft.com/office/drawing/2014/main" val="4091003250"/>
                    </a:ext>
                  </a:extLst>
                </a:gridCol>
              </a:tblGrid>
              <a:tr h="360040">
                <a:tc>
                  <a:txBody>
                    <a:bodyPr/>
                    <a:lstStyle/>
                    <a:p>
                      <a:pPr algn="l">
                        <a:spcAft>
                          <a:spcPts val="0"/>
                        </a:spcAft>
                      </a:pPr>
                      <a:r>
                        <a:rPr lang="en-US" sz="1600" kern="0" dirty="0">
                          <a:effectLst/>
                          <a:latin typeface="Times New Roman" panose="02020603050405020304" pitchFamily="18" charset="0"/>
                          <a:ea typeface="MS Mincho" panose="02020609040205080304"/>
                          <a:cs typeface="Times New Roman" panose="02020603050405020304" pitchFamily="18" charset="0"/>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000" b="1" i="1" kern="100" dirty="0">
                          <a:solidFill>
                            <a:schemeClr val="tx1"/>
                          </a:solidFill>
                          <a:effectLst/>
                          <a:latin typeface="Times New Roman" panose="02020603050405020304" pitchFamily="18" charset="0"/>
                          <a:ea typeface="+mn-ea"/>
                          <a:cs typeface="Times New Roman" panose="02020603050405020304" pitchFamily="18" charset="0"/>
                        </a:rPr>
                        <a:t>Higgs</a:t>
                      </a:r>
                      <a:endParaRPr lang="zh-CN" sz="20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1" i="1" kern="100" dirty="0" smtClean="0">
                          <a:solidFill>
                            <a:schemeClr val="tx1"/>
                          </a:solidFill>
                          <a:effectLst/>
                          <a:latin typeface="Times New Roman" panose="02020603050405020304" pitchFamily="18" charset="0"/>
                          <a:ea typeface="+mn-ea"/>
                          <a:cs typeface="Times New Roman" panose="02020603050405020304" pitchFamily="18" charset="0"/>
                        </a:rPr>
                        <a:t>W</a:t>
                      </a:r>
                      <a:endParaRPr lang="zh-CN" sz="20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000" b="1" i="1" kern="100" dirty="0" smtClean="0">
                          <a:solidFill>
                            <a:schemeClr val="tx1"/>
                          </a:solidFill>
                          <a:effectLst/>
                          <a:latin typeface="Times New Roman" panose="02020603050405020304" pitchFamily="18" charset="0"/>
                          <a:ea typeface="+mn-ea"/>
                          <a:cs typeface="Times New Roman" panose="02020603050405020304" pitchFamily="18" charset="0"/>
                        </a:rPr>
                        <a:t>Z (2T)</a:t>
                      </a:r>
                      <a:endParaRPr lang="zh-CN" sz="20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000" b="1" i="1" kern="100" dirty="0" err="1">
                          <a:solidFill>
                            <a:schemeClr val="tx1"/>
                          </a:solidFill>
                          <a:effectLst/>
                          <a:latin typeface="Times New Roman" panose="02020603050405020304" pitchFamily="18" charset="0"/>
                          <a:ea typeface="+mn-ea"/>
                          <a:cs typeface="Times New Roman" panose="02020603050405020304" pitchFamily="18" charset="0"/>
                        </a:rPr>
                        <a:t>ttbar</a:t>
                      </a:r>
                      <a:endParaRPr lang="zh-CN" sz="20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481580"/>
                  </a:ext>
                </a:extLst>
              </a:tr>
              <a:tr h="233092">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IPs</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730398968"/>
                  </a:ext>
                </a:extLst>
              </a:tr>
              <a:tr h="233092">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Circumference (km)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63704416"/>
                  </a:ext>
                </a:extLst>
              </a:tr>
              <a:tr h="233092">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Bunch number</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1297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11934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170027"/>
                  </a:ext>
                </a:extLst>
              </a:tr>
              <a:tr h="380844">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Beta functions at IP </a:t>
                      </a:r>
                      <a:r>
                        <a:rPr lang="en-US" sz="1600" i="1" kern="0" dirty="0">
                          <a:solidFill>
                            <a:srgbClr val="000000"/>
                          </a:solidFill>
                          <a:effectLst/>
                          <a:latin typeface="Symbol" panose="05050102010706020507" pitchFamily="18" charset="2"/>
                          <a:ea typeface="Symbol" panose="05050102010706020507" pitchFamily="18" charset="2"/>
                          <a:cs typeface="Symbol" panose="05050102010706020507" pitchFamily="18" charset="2"/>
                        </a:rPr>
                        <a:t>b</a:t>
                      </a:r>
                      <a:r>
                        <a:rPr lang="en-US" sz="16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600" i="1" kern="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kern="0" dirty="0">
                          <a:solidFill>
                            <a:srgbClr val="000000"/>
                          </a:solidFill>
                          <a:effectLst/>
                          <a:latin typeface="Symbol" panose="05050102010706020507" pitchFamily="18" charset="2"/>
                          <a:ea typeface="Symbol" panose="05050102010706020507" pitchFamily="18" charset="2"/>
                          <a:cs typeface="Symbol" panose="05050102010706020507" pitchFamily="18" charset="2"/>
                        </a:rPr>
                        <a:t>b</a:t>
                      </a:r>
                      <a:r>
                        <a:rPr lang="en-US" sz="16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1600" i="1" kern="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0.3/1</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0.21/1</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0.13/0.9</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1.04/2.7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624833"/>
                  </a:ext>
                </a:extLst>
              </a:tr>
              <a:tr h="233092">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Emittance </a:t>
                      </a:r>
                      <a:r>
                        <a:rPr lang="en-US" sz="1600" i="1" kern="0" dirty="0">
                          <a:solidFill>
                            <a:srgbClr val="000000"/>
                          </a:solidFill>
                          <a:effectLst/>
                          <a:latin typeface="Symbol" panose="05050102010706020507" pitchFamily="18" charset="2"/>
                          <a:ea typeface="Symbol" panose="05050102010706020507" pitchFamily="18" charset="2"/>
                          <a:cs typeface="Symbol" panose="05050102010706020507" pitchFamily="18" charset="2"/>
                        </a:rPr>
                        <a:t>e</a:t>
                      </a:r>
                      <a:r>
                        <a:rPr lang="en-US" sz="1600"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i="1" kern="0" dirty="0" err="1">
                          <a:solidFill>
                            <a:srgbClr val="000000"/>
                          </a:solidFill>
                          <a:effectLst/>
                          <a:latin typeface="Symbol" panose="05050102010706020507" pitchFamily="18" charset="2"/>
                          <a:ea typeface="Symbol" panose="05050102010706020507" pitchFamily="18" charset="2"/>
                          <a:cs typeface="Symbol" panose="05050102010706020507" pitchFamily="18" charset="2"/>
                        </a:rPr>
                        <a:t>e</a:t>
                      </a:r>
                      <a:r>
                        <a:rPr lang="en-US" sz="1600" i="1" kern="0" baseline="-25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(nm/pm)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0.87/1.7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0.27/1.4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1.4/4.7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136492"/>
                  </a:ext>
                </a:extLst>
              </a:tr>
              <a:tr h="340325">
                <a:tc>
                  <a:txBody>
                    <a:bodyPr/>
                    <a:lstStyle/>
                    <a:p>
                      <a:pPr algn="l">
                        <a:spcAft>
                          <a:spcPts val="0"/>
                        </a:spcAft>
                      </a:pP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Energy acceptance </a:t>
                      </a:r>
                      <a:r>
                        <a:rPr lang="en-US" sz="1600"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489847"/>
                  </a:ext>
                </a:extLst>
              </a:tr>
              <a:tr h="2064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Luminosity per IP </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1" kern="1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6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34</a:t>
                      </a:r>
                      <a:r>
                        <a:rPr lang="en-US" altLang="zh-CN" sz="1600" b="1" kern="100" dirty="0" smtClean="0">
                          <a:solidFill>
                            <a:srgbClr val="FF0000"/>
                          </a:solidFill>
                          <a:effectLst/>
                          <a:latin typeface="Times New Roman" panose="02020603050405020304" pitchFamily="18" charset="0"/>
                          <a:ea typeface="+mn-ea"/>
                          <a:cs typeface="Times New Roman" panose="02020603050405020304" pitchFamily="18" charset="0"/>
                        </a:rPr>
                        <a:t>cm</a:t>
                      </a:r>
                      <a:r>
                        <a:rPr lang="en-US" altLang="zh-CN" sz="16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-2</a:t>
                      </a:r>
                      <a:r>
                        <a:rPr lang="en-US" altLang="zh-CN" sz="1600" b="1" kern="100" dirty="0" smtClean="0">
                          <a:solidFill>
                            <a:srgbClr val="FF0000"/>
                          </a:solidFill>
                          <a:effectLst/>
                          <a:latin typeface="Times New Roman" panose="02020603050405020304" pitchFamily="18" charset="0"/>
                          <a:ea typeface="+mn-ea"/>
                          <a:cs typeface="Times New Roman" panose="02020603050405020304" pitchFamily="18" charset="0"/>
                        </a:rPr>
                        <a:t>s</a:t>
                      </a:r>
                      <a:r>
                        <a:rPr lang="en-US" altLang="zh-CN" sz="16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-1</a:t>
                      </a:r>
                      <a:r>
                        <a:rPr lang="en-US" sz="1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8435" marR="8435" marT="84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115</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326" marR="6326" marT="63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81" marR="7381" marT="73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719770211"/>
                  </a:ext>
                </a:extLst>
              </a:tr>
            </a:tbl>
          </a:graphicData>
        </a:graphic>
      </p:graphicFrame>
      <p:sp>
        <p:nvSpPr>
          <p:cNvPr id="25" name="文本框 15"/>
          <p:cNvSpPr txBox="1"/>
          <p:nvPr/>
        </p:nvSpPr>
        <p:spPr>
          <a:xfrm>
            <a:off x="101633" y="1052736"/>
            <a:ext cx="2880320" cy="369332"/>
          </a:xfrm>
          <a:prstGeom prst="rect">
            <a:avLst/>
          </a:prstGeom>
          <a:solidFill>
            <a:schemeClr val="accent1">
              <a:lumMod val="20000"/>
              <a:lumOff val="80000"/>
            </a:schemeClr>
          </a:solidFill>
          <a:ln>
            <a:solidFill>
              <a:schemeClr val="accent1">
                <a:shade val="50000"/>
              </a:schemeClr>
            </a:solidFill>
          </a:ln>
        </p:spPr>
        <p:txBody>
          <a:bodyPr wrap="square" rtlCol="0">
            <a:spAutoFit/>
          </a:bodyPr>
          <a:lstStyle/>
          <a:p>
            <a:r>
              <a:rPr lang="de-CH" altLang="zh-CN"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Main Parameters (30MW)</a:t>
            </a:r>
            <a:endParaRPr lang="de-CH" altLang="zh-CN" sz="1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文本框 15"/>
          <p:cNvSpPr txBox="1"/>
          <p:nvPr/>
        </p:nvSpPr>
        <p:spPr>
          <a:xfrm>
            <a:off x="72721" y="4293096"/>
            <a:ext cx="2854927" cy="369332"/>
          </a:xfrm>
          <a:prstGeom prst="rect">
            <a:avLst/>
          </a:prstGeom>
          <a:solidFill>
            <a:schemeClr val="accent1">
              <a:lumMod val="20000"/>
              <a:lumOff val="80000"/>
            </a:schemeClr>
          </a:solidFill>
          <a:ln>
            <a:solidFill>
              <a:schemeClr val="accent1">
                <a:shade val="50000"/>
              </a:schemeClr>
            </a:solidFill>
          </a:ln>
        </p:spPr>
        <p:txBody>
          <a:bodyPr wrap="square" rtlCol="0">
            <a:spAutoFit/>
          </a:bodyPr>
          <a:lstStyle/>
          <a:p>
            <a:r>
              <a:rPr lang="de-CH"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Key technology R&amp;D</a:t>
            </a:r>
          </a:p>
        </p:txBody>
      </p:sp>
      <p:sp>
        <p:nvSpPr>
          <p:cNvPr id="31" name="矩形 38"/>
          <p:cNvSpPr/>
          <p:nvPr/>
        </p:nvSpPr>
        <p:spPr bwMode="auto">
          <a:xfrm>
            <a:off x="250554" y="4623288"/>
            <a:ext cx="6672064" cy="2197525"/>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RF power supply and high </a:t>
            </a: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efficiency klystron</a:t>
            </a:r>
          </a:p>
          <a:p>
            <a:pPr marL="285750" indent="-285750">
              <a:lnSpc>
                <a:spcPct val="114000"/>
              </a:lnSpc>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SRF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cavities &amp; modules (1.3G &amp; 650</a:t>
            </a: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MHz</a:t>
            </a: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14000"/>
              </a:lnSpc>
              <a:spcBef>
                <a:spcPts val="0"/>
              </a:spcBef>
              <a:spcAft>
                <a:spcPts val="0"/>
              </a:spcAft>
              <a:buFont typeface="Wingdings"/>
              <a:buChar char="Ø"/>
              <a:defRPr/>
            </a:pP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Key components of the positron </a:t>
            </a: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source</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High performance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accelerator (S&amp;C-band)</a:t>
            </a:r>
          </a:p>
          <a:p>
            <a:pPr marL="285750" indent="-285750">
              <a:lnSpc>
                <a:spcPct val="114000"/>
              </a:lnSpc>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Novel magnets: Weak field dipole, dual aperture </a:t>
            </a: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magnets</a:t>
            </a:r>
          </a:p>
          <a:p>
            <a:pPr marL="285750" indent="-285750">
              <a:lnSpc>
                <a:spcPct val="114000"/>
              </a:lnSpc>
              <a:buFont typeface="Wingdings"/>
              <a:buChar char="Ø"/>
              <a:defRPr/>
            </a:pP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Injection/extraction</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矩形 38"/>
          <p:cNvSpPr/>
          <p:nvPr/>
        </p:nvSpPr>
        <p:spPr bwMode="auto">
          <a:xfrm>
            <a:off x="7104112" y="4725144"/>
            <a:ext cx="4696450" cy="1846659"/>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Electrostatic deflector</a:t>
            </a:r>
          </a:p>
          <a:p>
            <a:pPr marL="285750" indent="-285750">
              <a:lnSpc>
                <a:spcPct val="114000"/>
              </a:lnSpc>
              <a:spcBef>
                <a:spcPts val="0"/>
              </a:spcBef>
              <a:spcAft>
                <a:spcPts val="0"/>
              </a:spcAft>
              <a:buFont typeface="Wingdings"/>
              <a:buChar char="Ø"/>
              <a:defRPr/>
            </a:pP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Vacuum </a:t>
            </a: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chamber with NEG coating</a:t>
            </a:r>
          </a:p>
          <a:p>
            <a:pPr marL="285750" indent="-285750">
              <a:lnSpc>
                <a:spcPct val="114000"/>
              </a:lnSpc>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Instrumentation, Feedback </a:t>
            </a: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system</a:t>
            </a:r>
          </a:p>
          <a:p>
            <a:pPr marL="285750" indent="-285750">
              <a:lnSpc>
                <a:spcPct val="114000"/>
              </a:lnSpc>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Cryogenic </a:t>
            </a: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system</a:t>
            </a:r>
          </a:p>
          <a:p>
            <a:pPr marL="285750" indent="-285750">
              <a:lnSpc>
                <a:spcPct val="114000"/>
              </a:lnSpc>
              <a:buFont typeface="Wingdings"/>
              <a:buChar char="Ø"/>
              <a:defRPr/>
            </a:pPr>
            <a:r>
              <a:rPr lang="en-US" altLang="zh-CN" sz="2000" b="1" dirty="0" smtClean="0">
                <a:latin typeface="Times New Roman" panose="02020603050405020304" pitchFamily="18" charset="0"/>
                <a:ea typeface="Times New Roman" panose="02020603050405020304" pitchFamily="18" charset="0"/>
                <a:cs typeface="Times New Roman" panose="02020603050405020304" pitchFamily="18" charset="0"/>
              </a:rPr>
              <a:t>Magnet power supply</a:t>
            </a:r>
            <a:endPar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altLang="zh-CN" dirty="0" smtClean="0"/>
              <a:t>CEPC Accelerator TDR International Review</a:t>
            </a:r>
            <a:endParaRPr lang="zh-CN" altLang="en-US" dirty="0"/>
          </a:p>
        </p:txBody>
      </p:sp>
      <p:sp>
        <p:nvSpPr>
          <p:cNvPr id="35" name="Rectangle 34"/>
          <p:cNvSpPr/>
          <p:nvPr/>
        </p:nvSpPr>
        <p:spPr>
          <a:xfrm>
            <a:off x="4263945" y="1083513"/>
            <a:ext cx="1472015" cy="338554"/>
          </a:xfrm>
          <a:prstGeom prst="rect">
            <a:avLst/>
          </a:prstGeom>
          <a:solidFill>
            <a:srgbClr val="FFC000"/>
          </a:solidFill>
        </p:spPr>
        <p:txBody>
          <a:bodyPr wrap="square">
            <a:spAutoFit/>
          </a:bodyPr>
          <a:lstStyle/>
          <a:p>
            <a:pPr algn="ctr"/>
            <a:r>
              <a:rPr lang="en-US" altLang="zh-CN" sz="1600" b="1" dirty="0" smtClean="0">
                <a:solidFill>
                  <a:prstClr val="black"/>
                </a:solidFill>
                <a:latin typeface="Arial" panose="020B0604020202020204" pitchFamily="34" charset="0"/>
                <a:cs typeface="Arial" panose="020B0604020202020204" pitchFamily="34" charset="0"/>
              </a:rPr>
              <a:t>CDR</a:t>
            </a:r>
            <a:r>
              <a:rPr lang="zh-CN" altLang="en-US" sz="1600" b="1" dirty="0" smtClean="0">
                <a:solidFill>
                  <a:prstClr val="black"/>
                </a:solidFill>
                <a:latin typeface="Arial" panose="020B0604020202020204" pitchFamily="34" charset="0"/>
                <a:cs typeface="Arial" panose="020B0604020202020204" pitchFamily="34" charset="0"/>
              </a:rPr>
              <a:t>（</a:t>
            </a:r>
            <a:r>
              <a:rPr lang="en-US" altLang="zh-CN" sz="1600" b="1" dirty="0" smtClean="0">
                <a:solidFill>
                  <a:prstClr val="black"/>
                </a:solidFill>
                <a:latin typeface="Arial" panose="020B0604020202020204" pitchFamily="34" charset="0"/>
                <a:cs typeface="Arial" panose="020B0604020202020204" pitchFamily="34" charset="0"/>
              </a:rPr>
              <a:t>2018</a:t>
            </a:r>
            <a:r>
              <a:rPr lang="zh-CN" altLang="en-US" sz="1600" b="1" dirty="0" smtClean="0">
                <a:solidFill>
                  <a:prstClr val="black"/>
                </a:solidFill>
                <a:latin typeface="Arial" panose="020B0604020202020204" pitchFamily="34" charset="0"/>
                <a:cs typeface="Arial" panose="020B0604020202020204" pitchFamily="34" charset="0"/>
              </a:rPr>
              <a:t>）</a:t>
            </a:r>
            <a:endParaRPr lang="en-US" sz="1600" b="1" dirty="0">
              <a:solidFill>
                <a:prstClr val="black"/>
              </a:solidFill>
            </a:endParaRPr>
          </a:p>
        </p:txBody>
      </p:sp>
      <p:sp>
        <p:nvSpPr>
          <p:cNvPr id="36" name="Rectangle 35"/>
          <p:cNvSpPr/>
          <p:nvPr/>
        </p:nvSpPr>
        <p:spPr>
          <a:xfrm>
            <a:off x="6456040" y="1068125"/>
            <a:ext cx="1472015" cy="338554"/>
          </a:xfrm>
          <a:prstGeom prst="rect">
            <a:avLst/>
          </a:prstGeom>
          <a:solidFill>
            <a:srgbClr val="FFC000"/>
          </a:solidFill>
        </p:spPr>
        <p:txBody>
          <a:bodyPr wrap="square">
            <a:spAutoFit/>
          </a:bodyPr>
          <a:lstStyle/>
          <a:p>
            <a:pPr algn="ctr"/>
            <a:r>
              <a:rPr lang="en-US" altLang="zh-CN" sz="1600" b="1" dirty="0" smtClean="0">
                <a:solidFill>
                  <a:prstClr val="black"/>
                </a:solidFill>
                <a:latin typeface="Arial" panose="020B0604020202020204" pitchFamily="34" charset="0"/>
                <a:cs typeface="Arial" panose="020B0604020202020204" pitchFamily="34" charset="0"/>
              </a:rPr>
              <a:t>TDR</a:t>
            </a:r>
            <a:r>
              <a:rPr lang="zh-CN" altLang="en-US" sz="1600" b="1" dirty="0" smtClean="0">
                <a:solidFill>
                  <a:prstClr val="black"/>
                </a:solidFill>
                <a:latin typeface="Arial" panose="020B0604020202020204" pitchFamily="34" charset="0"/>
                <a:cs typeface="Arial" panose="020B0604020202020204" pitchFamily="34" charset="0"/>
              </a:rPr>
              <a:t>（</a:t>
            </a:r>
            <a:r>
              <a:rPr lang="en-US" altLang="zh-CN" sz="1600" b="1" dirty="0" smtClean="0">
                <a:solidFill>
                  <a:prstClr val="black"/>
                </a:solidFill>
                <a:latin typeface="Arial" panose="020B0604020202020204" pitchFamily="34" charset="0"/>
                <a:cs typeface="Arial" panose="020B0604020202020204" pitchFamily="34" charset="0"/>
              </a:rPr>
              <a:t>2023</a:t>
            </a:r>
            <a:r>
              <a:rPr lang="zh-CN" altLang="en-US" sz="1600" b="1" dirty="0" smtClean="0">
                <a:solidFill>
                  <a:prstClr val="black"/>
                </a:solidFill>
                <a:latin typeface="Arial" panose="020B0604020202020204" pitchFamily="34" charset="0"/>
                <a:cs typeface="Arial" panose="020B0604020202020204" pitchFamily="34" charset="0"/>
              </a:rPr>
              <a:t>）</a:t>
            </a:r>
            <a:endParaRPr lang="en-US" sz="1600" b="1" dirty="0">
              <a:solidFill>
                <a:prstClr val="black"/>
              </a:solidFill>
            </a:endParaRPr>
          </a:p>
        </p:txBody>
      </p:sp>
    </p:spTree>
    <p:extLst>
      <p:ext uri="{BB962C8B-B14F-4D97-AF65-F5344CB8AC3E}">
        <p14:creationId xmlns:p14="http://schemas.microsoft.com/office/powerpoint/2010/main" val="3673616311"/>
      </p:ext>
    </p:extLst>
  </p:cSld>
  <p:clrMapOvr>
    <a:masterClrMapping/>
  </p:clrMapOvr>
  <mc:AlternateContent xmlns:mc="http://schemas.openxmlformats.org/markup-compatibility/2006" xmlns:p14="http://schemas.microsoft.com/office/powerpoint/2010/main">
    <mc:Choice Requires="p14">
      <p:transition spd="slow" p14:dur="2000" advTm="191195"/>
    </mc:Choice>
    <mc:Fallback xmlns="">
      <p:transition spd="slow" advTm="19119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5</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Operational plan</a:t>
            </a:r>
            <a:endParaRPr lang="zh-CN" altLang="en-US" b="1" dirty="0">
              <a:solidFill>
                <a:srgbClr val="C00000"/>
              </a:solidFill>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41739690"/>
                  </p:ext>
                </p:extLst>
              </p:nvPr>
            </p:nvGraphicFramePr>
            <p:xfrm>
              <a:off x="973886" y="1094169"/>
              <a:ext cx="10441160" cy="4562951"/>
            </p:xfrm>
            <a:graphic>
              <a:graphicData uri="http://schemas.openxmlformats.org/drawingml/2006/table">
                <a:tbl>
                  <a:tblPr firstRow="1" firstCol="1" bandRow="1">
                    <a:tableStyleId>{5C22544A-7EE6-4342-B048-85BDC9FD1C3A}</a:tableStyleId>
                  </a:tblPr>
                  <a:tblGrid>
                    <a:gridCol w="936104">
                      <a:extLst>
                        <a:ext uri="{9D8B030D-6E8A-4147-A177-3AD203B41FA5}">
                          <a16:colId xmlns:a16="http://schemas.microsoft.com/office/drawing/2014/main" val="2294798052"/>
                        </a:ext>
                      </a:extLst>
                    </a:gridCol>
                    <a:gridCol w="936104">
                      <a:extLst>
                        <a:ext uri="{9D8B030D-6E8A-4147-A177-3AD203B41FA5}">
                          <a16:colId xmlns:a16="http://schemas.microsoft.com/office/drawing/2014/main" val="528288144"/>
                        </a:ext>
                      </a:extLst>
                    </a:gridCol>
                    <a:gridCol w="792088">
                      <a:extLst>
                        <a:ext uri="{9D8B030D-6E8A-4147-A177-3AD203B41FA5}">
                          <a16:colId xmlns:a16="http://schemas.microsoft.com/office/drawing/2014/main" val="3648560054"/>
                        </a:ext>
                      </a:extLst>
                    </a:gridCol>
                    <a:gridCol w="1080120">
                      <a:extLst>
                        <a:ext uri="{9D8B030D-6E8A-4147-A177-3AD203B41FA5}">
                          <a16:colId xmlns:a16="http://schemas.microsoft.com/office/drawing/2014/main" val="1503182497"/>
                        </a:ext>
                      </a:extLst>
                    </a:gridCol>
                    <a:gridCol w="1728192">
                      <a:extLst>
                        <a:ext uri="{9D8B030D-6E8A-4147-A177-3AD203B41FA5}">
                          <a16:colId xmlns:a16="http://schemas.microsoft.com/office/drawing/2014/main" val="3249435536"/>
                        </a:ext>
                      </a:extLst>
                    </a:gridCol>
                    <a:gridCol w="1512168">
                      <a:extLst>
                        <a:ext uri="{9D8B030D-6E8A-4147-A177-3AD203B41FA5}">
                          <a16:colId xmlns:a16="http://schemas.microsoft.com/office/drawing/2014/main" val="3244763511"/>
                        </a:ext>
                      </a:extLst>
                    </a:gridCol>
                    <a:gridCol w="1716608">
                      <a:extLst>
                        <a:ext uri="{9D8B030D-6E8A-4147-A177-3AD203B41FA5}">
                          <a16:colId xmlns:a16="http://schemas.microsoft.com/office/drawing/2014/main" val="3468311636"/>
                        </a:ext>
                      </a:extLst>
                    </a:gridCol>
                    <a:gridCol w="1739776">
                      <a:extLst>
                        <a:ext uri="{9D8B030D-6E8A-4147-A177-3AD203B41FA5}">
                          <a16:colId xmlns:a16="http://schemas.microsoft.com/office/drawing/2014/main" val="2470788755"/>
                        </a:ext>
                      </a:extLst>
                    </a:gridCol>
                  </a:tblGrid>
                  <a:tr h="1629888">
                    <a:tc>
                      <a:txBody>
                        <a:bodyPr/>
                        <a:lstStyle/>
                        <a:p>
                          <a:pPr algn="ctr">
                            <a:spcAft>
                              <a:spcPts val="0"/>
                            </a:spcAft>
                          </a:pPr>
                          <a:r>
                            <a:rPr lang="en-GB" sz="20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err="1">
                              <a:effectLst/>
                            </a:rPr>
                            <a:t>E</a:t>
                          </a:r>
                          <a:r>
                            <a:rPr lang="en-GB" sz="2000" baseline="-25000" dirty="0" err="1">
                              <a:effectLst/>
                            </a:rPr>
                            <a:t>c.m</a:t>
                          </a:r>
                          <a:r>
                            <a:rPr lang="en-GB" sz="2000" baseline="-25000" dirty="0">
                              <a:effectLst/>
                            </a:rPr>
                            <a:t>.</a:t>
                          </a:r>
                          <a:r>
                            <a:rPr lang="en-GB" sz="2000" dirty="0">
                              <a:effectLst/>
                            </a:rPr>
                            <a:t> </a:t>
                          </a:r>
                          <a:endParaRPr lang="zh-CN" sz="2400" dirty="0">
                            <a:effectLst/>
                          </a:endParaRPr>
                        </a:p>
                        <a:p>
                          <a:pPr algn="ctr">
                            <a:spcAft>
                              <a:spcPts val="0"/>
                            </a:spcAft>
                          </a:pPr>
                          <a:r>
                            <a:rPr lang="en-GB" sz="20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altLang="zh-CN" sz="2000" b="1" kern="1200" dirty="0" smtClean="0">
                              <a:solidFill>
                                <a:schemeClr val="lt1"/>
                              </a:solidFill>
                              <a:effectLst/>
                              <a:latin typeface="+mn-lt"/>
                              <a:ea typeface="+mn-ea"/>
                              <a:cs typeface="+mn-cs"/>
                            </a:rPr>
                            <a:t>SR Power</a:t>
                          </a:r>
                        </a:p>
                        <a:p>
                          <a:pPr marL="0" algn="ctr" defTabSz="914400" rtl="0" eaLnBrk="1" latinLnBrk="0" hangingPunct="1">
                            <a:spcAft>
                              <a:spcPts val="0"/>
                            </a:spcAft>
                          </a:pPr>
                          <a:r>
                            <a:rPr lang="en-US" altLang="zh-CN" sz="2000" b="1" kern="1200" dirty="0" smtClean="0">
                              <a:solidFill>
                                <a:schemeClr val="lt1"/>
                              </a:solidFill>
                              <a:effectLst/>
                              <a:latin typeface="+mn-lt"/>
                              <a:ea typeface="+mn-ea"/>
                              <a:cs typeface="+mn-cs"/>
                            </a:rPr>
                            <a:t>(MW)</a:t>
                          </a:r>
                          <a:endParaRPr lang="zh-CN" sz="2000" b="1" kern="1200" dirty="0">
                            <a:solidFill>
                              <a:schemeClr val="lt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altLang="zh-CN" sz="2000" b="1" kern="1200" dirty="0" err="1" smtClean="0">
                              <a:solidFill>
                                <a:schemeClr val="lt1"/>
                              </a:solidFill>
                              <a:effectLst/>
                              <a:latin typeface="+mn-lt"/>
                              <a:ea typeface="+mn-ea"/>
                              <a:cs typeface="+mn-cs"/>
                            </a:rPr>
                            <a:t>Lumi</a:t>
                          </a:r>
                          <a:r>
                            <a:rPr lang="en-GB" altLang="zh-CN" sz="2000" b="1" kern="1200" dirty="0" smtClean="0">
                              <a:solidFill>
                                <a:schemeClr val="lt1"/>
                              </a:solidFill>
                              <a:effectLst/>
                              <a:latin typeface="+mn-lt"/>
                              <a:ea typeface="+mn-ea"/>
                              <a:cs typeface="+mn-cs"/>
                            </a:rPr>
                            <a:t>. per IP</a:t>
                          </a:r>
                          <a:endParaRPr lang="en-US" altLang="zh-CN" sz="2000" b="1" kern="1200" dirty="0" smtClean="0">
                            <a:solidFill>
                              <a:schemeClr val="lt1"/>
                            </a:solidFill>
                            <a:effectLst/>
                            <a:latin typeface="+mn-lt"/>
                            <a:ea typeface="+mn-ea"/>
                            <a:cs typeface="+mn-cs"/>
                          </a:endParaRPr>
                        </a:p>
                        <a:p>
                          <a:pPr marL="0" algn="ctr" defTabSz="893763" rtl="0" eaLnBrk="1" latinLnBrk="0" hangingPunct="1">
                            <a:spcAft>
                              <a:spcPts val="0"/>
                            </a:spcAft>
                          </a:pPr>
                          <a:r>
                            <a:rPr lang="en-GB" altLang="zh-CN" sz="2000" dirty="0" smtClean="0">
                              <a:effectLst/>
                            </a:rPr>
                            <a:t>(10</a:t>
                          </a:r>
                          <a:r>
                            <a:rPr lang="en-GB" altLang="zh-CN" sz="2000" baseline="30000" dirty="0" smtClean="0">
                              <a:effectLst/>
                            </a:rPr>
                            <a:t>34</a:t>
                          </a:r>
                          <a:r>
                            <a:rPr lang="en-GB" altLang="zh-CN" sz="2000" dirty="0" smtClean="0">
                              <a:effectLst/>
                            </a:rPr>
                            <a:t>cm</a:t>
                          </a:r>
                          <a:r>
                            <a:rPr lang="en-GB" altLang="zh-CN" sz="2000" baseline="30000" dirty="0" smtClean="0">
                              <a:effectLst/>
                            </a:rPr>
                            <a:t>-2</a:t>
                          </a:r>
                          <a:r>
                            <a:rPr lang="en-GB" altLang="zh-CN" sz="2000" dirty="0" smtClean="0">
                              <a:effectLst/>
                            </a:rPr>
                            <a:t>s</a:t>
                          </a:r>
                          <a:r>
                            <a:rPr lang="en-GB" altLang="zh-CN" sz="2000" baseline="30000" dirty="0" smtClean="0">
                              <a:effectLst/>
                            </a:rPr>
                            <a:t>-1</a:t>
                          </a:r>
                          <a:r>
                            <a:rPr lang="en-GB" altLang="zh-CN" sz="2000" b="1" kern="1200" dirty="0" smtClean="0">
                              <a:solidFill>
                                <a:schemeClr val="lt1"/>
                              </a:solidFill>
                              <a:effectLst/>
                              <a:latin typeface="+mn-lt"/>
                              <a:ea typeface="+mn-ea"/>
                              <a:cs typeface="+mn-cs"/>
                            </a:rPr>
                            <a:t>)</a:t>
                          </a:r>
                          <a:endParaRPr lang="zh-CN" altLang="zh-CN" sz="2000" b="1" kern="1200" dirty="0" smtClean="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2000" dirty="0">
                              <a:effectLst/>
                            </a:rPr>
                            <a:t>Integrated </a:t>
                          </a:r>
                          <a:r>
                            <a:rPr lang="en-GB" sz="2000" dirty="0" smtClean="0">
                              <a:effectLst/>
                            </a:rPr>
                            <a:t>L</a:t>
                          </a:r>
                          <a:r>
                            <a:rPr lang="en-US" altLang="zh-CN" sz="2000" dirty="0" err="1" smtClean="0">
                              <a:effectLst/>
                            </a:rPr>
                            <a:t>umi</a:t>
                          </a:r>
                          <a:r>
                            <a:rPr lang="en-US" altLang="zh-CN" sz="2000" dirty="0" smtClean="0">
                              <a:effectLst/>
                            </a:rPr>
                            <a:t>.</a:t>
                          </a:r>
                          <a:r>
                            <a:rPr lang="en-GB" sz="2000" dirty="0" smtClean="0">
                              <a:effectLst/>
                            </a:rPr>
                            <a:t> </a:t>
                          </a:r>
                          <a:endParaRPr lang="zh-CN" sz="2400" dirty="0">
                            <a:effectLst/>
                          </a:endParaRPr>
                        </a:p>
                        <a:p>
                          <a:pPr algn="ctr">
                            <a:spcAft>
                              <a:spcPts val="0"/>
                            </a:spcAft>
                          </a:pPr>
                          <a:r>
                            <a:rPr lang="en-GB" sz="2000" dirty="0">
                              <a:effectLst/>
                            </a:rPr>
                            <a:t>per year</a:t>
                          </a:r>
                          <a:endParaRPr lang="zh-CN" sz="2400" dirty="0">
                            <a:effectLst/>
                          </a:endParaRPr>
                        </a:p>
                        <a:p>
                          <a:pPr algn="ctr">
                            <a:spcAft>
                              <a:spcPts val="0"/>
                            </a:spcAft>
                          </a:pPr>
                          <a:r>
                            <a:rPr lang="en-GB" sz="2000" dirty="0">
                              <a:effectLst/>
                            </a:rPr>
                            <a:t>(ab</a:t>
                          </a:r>
                          <a:r>
                            <a:rPr lang="en-GB" sz="2000" baseline="30000" dirty="0">
                              <a:effectLst/>
                            </a:rPr>
                            <a:t>–1</a:t>
                          </a:r>
                          <a:r>
                            <a:rPr lang="en-GB" sz="20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Total </a:t>
                          </a:r>
                          <a:endParaRPr lang="zh-CN" sz="2400" dirty="0">
                            <a:effectLst/>
                          </a:endParaRPr>
                        </a:p>
                        <a:p>
                          <a:pPr algn="ctr">
                            <a:spcAft>
                              <a:spcPts val="0"/>
                            </a:spcAft>
                          </a:pPr>
                          <a:r>
                            <a:rPr lang="en-GB" sz="2000" dirty="0">
                              <a:effectLst/>
                            </a:rPr>
                            <a:t>Integrated L </a:t>
                          </a:r>
                          <a:endParaRPr lang="zh-CN" sz="2400" dirty="0">
                            <a:effectLst/>
                          </a:endParaRPr>
                        </a:p>
                        <a:p>
                          <a:pPr algn="ctr">
                            <a:spcAft>
                              <a:spcPts val="0"/>
                            </a:spcAft>
                          </a:pPr>
                          <a:r>
                            <a:rPr lang="en-GB" sz="2000" dirty="0">
                              <a:effectLst/>
                            </a:rPr>
                            <a:t>(ab</a:t>
                          </a:r>
                          <a:r>
                            <a:rPr lang="en-GB" sz="2000" baseline="30000" dirty="0">
                              <a:effectLst/>
                            </a:rPr>
                            <a:t>–1</a:t>
                          </a:r>
                          <a:r>
                            <a:rPr lang="en-GB" sz="20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604760848"/>
                      </a:ext>
                    </a:extLst>
                  </a:tr>
                  <a:tr h="536453">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rPr>
                            <a:t>H</a:t>
                          </a:r>
                          <a:r>
                            <a:rPr lang="en-GB" altLang="zh-CN" sz="2400" kern="1200" dirty="0" smtClean="0">
                              <a:solidFill>
                                <a:srgbClr val="C00000"/>
                              </a:solidFill>
                              <a:effectLst/>
                              <a:latin typeface="+mn-lt"/>
                              <a:ea typeface="+mn-ea"/>
                              <a:cs typeface="+mn-cs"/>
                            </a:rPr>
                            <a:t>*</a:t>
                          </a:r>
                          <a:endParaRPr lang="zh-CN" altLang="zh-CN" sz="2400" kern="1200" dirty="0" smtClean="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240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FF0000"/>
                              </a:solidFill>
                            </a:rPr>
                            <a:t>50</a:t>
                          </a:r>
                          <a:endParaRPr lang="zh-CN" altLang="en-US" dirty="0">
                            <a:solidFill>
                              <a:srgbClr val="FF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4.3 </a:t>
                          </a:r>
                          <a:r>
                            <a:rPr lang="en-GB" sz="2000" dirty="0">
                              <a:solidFill>
                                <a:srgbClr val="FF0000"/>
                              </a:solidFill>
                              <a:effectLst/>
                              <a:sym typeface="Symbol" panose="05050102010706020507" pitchFamily="18" charset="2"/>
                            </a:rPr>
                            <a:t></a:t>
                          </a:r>
                          <a:r>
                            <a:rPr lang="en-GB" sz="2000" dirty="0">
                              <a:solidFill>
                                <a:srgbClr val="FF0000"/>
                              </a:solidFill>
                              <a:effectLst/>
                            </a:rPr>
                            <a:t> 10</a:t>
                          </a:r>
                          <a:r>
                            <a:rPr lang="en-GB" sz="20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749278"/>
                      </a:ext>
                    </a:extLst>
                  </a:tr>
                  <a:tr h="12362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5</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2.6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6</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073093"/>
                      </a:ext>
                    </a:extLst>
                  </a:tr>
                  <a:tr h="330037">
                    <a:tc rowSpan="2">
                      <a:txBody>
                        <a:bodyPr/>
                        <a:lstStyle/>
                        <a:p>
                          <a:pPr algn="ctr">
                            <a:spcAft>
                              <a:spcPts val="0"/>
                            </a:spcAft>
                          </a:pPr>
                          <a:r>
                            <a:rPr lang="en-GB" sz="20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192</a:t>
                          </a:r>
                          <a:r>
                            <a:rPr lang="en-GB" sz="2000" kern="1200" dirty="0" smtClean="0">
                              <a:solidFill>
                                <a:srgbClr val="C00000"/>
                              </a:solidFill>
                              <a:effectLst/>
                              <a:latin typeface="+mn-lt"/>
                              <a:ea typeface="+mn-ea"/>
                              <a:cs typeface="+mn-cs"/>
                            </a:rPr>
                            <a:t>**</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50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100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4.1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12</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966017"/>
                      </a:ext>
                    </a:extLst>
                  </a:tr>
                  <a:tr h="33003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115</a:t>
                          </a:r>
                          <a:r>
                            <a:rPr lang="en-GB" sz="2000" kern="1200" dirty="0" smtClean="0">
                              <a:solidFill>
                                <a:srgbClr val="0000FF"/>
                              </a:solidFill>
                              <a:effectLst/>
                              <a:latin typeface="+mn-lt"/>
                              <a:ea typeface="+mn-ea"/>
                              <a:cs typeface="+mn-cs"/>
                            </a:rPr>
                            <a:t>**</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30</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60</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2.5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12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2658202"/>
                      </a:ext>
                    </a:extLst>
                  </a:tr>
                  <a:tr h="330037">
                    <a:tc rowSpan="2">
                      <a:txBody>
                        <a:bodyPr/>
                        <a:lstStyle/>
                        <a:p>
                          <a:pPr algn="ctr">
                            <a:spcAft>
                              <a:spcPts val="0"/>
                            </a:spcAft>
                          </a:pPr>
                          <a:r>
                            <a:rPr lang="en-GB" sz="20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26.7</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6.9</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6.9</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2.1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8</a:t>
                          </a:r>
                          <a:endParaRPr lang="zh-CN" alt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61732"/>
                      </a:ext>
                    </a:extLst>
                  </a:tr>
                  <a:tr h="33003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16</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smtClean="0">
                              <a:solidFill>
                                <a:srgbClr val="0000FF"/>
                              </a:solidFill>
                              <a:effectLst/>
                              <a:latin typeface="+mn-lt"/>
                              <a:ea typeface="+mn-ea"/>
                              <a:cs typeface="+mn-cs"/>
                            </a:rPr>
                            <a:t>4.2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4.2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8</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12330509"/>
                      </a:ext>
                    </a:extLst>
                  </a:tr>
                  <a:tr h="466862">
                    <a:tc rowSpan="2">
                      <a:txBody>
                        <a:bodyPr/>
                        <a:lstStyle/>
                        <a:p>
                          <a:pPr>
                            <a:spcAft>
                              <a:spcPts val="0"/>
                            </a:spcAft>
                          </a:pPr>
                          <a14:m>
                            <m:oMathPara xmlns:m="http://schemas.openxmlformats.org/officeDocument/2006/math">
                              <m:oMathParaPr>
                                <m:jc m:val="centerGroup"/>
                              </m:oMathParaPr>
                              <m:oMath xmlns:m="http://schemas.openxmlformats.org/officeDocument/2006/math">
                                <m:r>
                                  <a:rPr lang="en-GB" sz="2400" smtClean="0">
                                    <a:effectLst/>
                                    <a:latin typeface="Cambria Math" panose="02040503050406030204" pitchFamily="18" charset="0"/>
                                  </a:rPr>
                                  <m:t>𝑡</m:t>
                                </m:r>
                                <m:acc>
                                  <m:accPr>
                                    <m:chr m:val="̅"/>
                                    <m:ctrlPr>
                                      <a:rPr lang="zh-CN" sz="2400" i="1">
                                        <a:effectLst/>
                                        <a:latin typeface="Cambria Math" panose="02040503050406030204" pitchFamily="18" charset="0"/>
                                      </a:rPr>
                                    </m:ctrlPr>
                                  </m:accPr>
                                  <m:e>
                                    <m:r>
                                      <a:rPr lang="en-GB" sz="2400">
                                        <a:effectLst/>
                                        <a:latin typeface="Cambria Math" panose="02040503050406030204" pitchFamily="18" charset="0"/>
                                      </a:rPr>
                                      <m:t>𝑡</m:t>
                                    </m:r>
                                  </m:e>
                                </m:acc>
                              </m:oMath>
                            </m:oMathPara>
                          </a14:m>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0.8</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0.2</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0.6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6</a:t>
                          </a:r>
                          <a:endParaRPr lang="zh-CN" alt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24288"/>
                      </a:ext>
                    </a:extLst>
                  </a:tr>
                  <a:tr h="25321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0.5</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0.65</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0.4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6</a:t>
                          </a:r>
                          <a:endParaRPr lang="zh-CN" alt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7672396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41739690"/>
                  </p:ext>
                </p:extLst>
              </p:nvPr>
            </p:nvGraphicFramePr>
            <p:xfrm>
              <a:off x="973886" y="1094169"/>
              <a:ext cx="10441160" cy="4562951"/>
            </p:xfrm>
            <a:graphic>
              <a:graphicData uri="http://schemas.openxmlformats.org/drawingml/2006/table">
                <a:tbl>
                  <a:tblPr firstRow="1" firstCol="1" bandRow="1">
                    <a:tableStyleId>{5C22544A-7EE6-4342-B048-85BDC9FD1C3A}</a:tableStyleId>
                  </a:tblPr>
                  <a:tblGrid>
                    <a:gridCol w="936104">
                      <a:extLst>
                        <a:ext uri="{9D8B030D-6E8A-4147-A177-3AD203B41FA5}">
                          <a16:colId xmlns:a16="http://schemas.microsoft.com/office/drawing/2014/main" val="2294798052"/>
                        </a:ext>
                      </a:extLst>
                    </a:gridCol>
                    <a:gridCol w="936104">
                      <a:extLst>
                        <a:ext uri="{9D8B030D-6E8A-4147-A177-3AD203B41FA5}">
                          <a16:colId xmlns:a16="http://schemas.microsoft.com/office/drawing/2014/main" val="528288144"/>
                        </a:ext>
                      </a:extLst>
                    </a:gridCol>
                    <a:gridCol w="792088">
                      <a:extLst>
                        <a:ext uri="{9D8B030D-6E8A-4147-A177-3AD203B41FA5}">
                          <a16:colId xmlns:a16="http://schemas.microsoft.com/office/drawing/2014/main" val="3648560054"/>
                        </a:ext>
                      </a:extLst>
                    </a:gridCol>
                    <a:gridCol w="1080120">
                      <a:extLst>
                        <a:ext uri="{9D8B030D-6E8A-4147-A177-3AD203B41FA5}">
                          <a16:colId xmlns:a16="http://schemas.microsoft.com/office/drawing/2014/main" val="1503182497"/>
                        </a:ext>
                      </a:extLst>
                    </a:gridCol>
                    <a:gridCol w="1728192">
                      <a:extLst>
                        <a:ext uri="{9D8B030D-6E8A-4147-A177-3AD203B41FA5}">
                          <a16:colId xmlns:a16="http://schemas.microsoft.com/office/drawing/2014/main" val="3249435536"/>
                        </a:ext>
                      </a:extLst>
                    </a:gridCol>
                    <a:gridCol w="1512168">
                      <a:extLst>
                        <a:ext uri="{9D8B030D-6E8A-4147-A177-3AD203B41FA5}">
                          <a16:colId xmlns:a16="http://schemas.microsoft.com/office/drawing/2014/main" val="3244763511"/>
                        </a:ext>
                      </a:extLst>
                    </a:gridCol>
                    <a:gridCol w="1716608">
                      <a:extLst>
                        <a:ext uri="{9D8B030D-6E8A-4147-A177-3AD203B41FA5}">
                          <a16:colId xmlns:a16="http://schemas.microsoft.com/office/drawing/2014/main" val="3468311636"/>
                        </a:ext>
                      </a:extLst>
                    </a:gridCol>
                    <a:gridCol w="1739776">
                      <a:extLst>
                        <a:ext uri="{9D8B030D-6E8A-4147-A177-3AD203B41FA5}">
                          <a16:colId xmlns:a16="http://schemas.microsoft.com/office/drawing/2014/main" val="2470788755"/>
                        </a:ext>
                      </a:extLst>
                    </a:gridCol>
                  </a:tblGrid>
                  <a:tr h="1629888">
                    <a:tc>
                      <a:txBody>
                        <a:bodyPr/>
                        <a:lstStyle/>
                        <a:p>
                          <a:pPr algn="ctr">
                            <a:spcAft>
                              <a:spcPts val="0"/>
                            </a:spcAft>
                          </a:pPr>
                          <a:r>
                            <a:rPr lang="en-GB" sz="20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err="1">
                              <a:effectLst/>
                            </a:rPr>
                            <a:t>E</a:t>
                          </a:r>
                          <a:r>
                            <a:rPr lang="en-GB" sz="2000" baseline="-25000" dirty="0" err="1">
                              <a:effectLst/>
                            </a:rPr>
                            <a:t>c.m</a:t>
                          </a:r>
                          <a:r>
                            <a:rPr lang="en-GB" sz="2000" baseline="-25000" dirty="0">
                              <a:effectLst/>
                            </a:rPr>
                            <a:t>.</a:t>
                          </a:r>
                          <a:r>
                            <a:rPr lang="en-GB" sz="2000" dirty="0">
                              <a:effectLst/>
                            </a:rPr>
                            <a:t> </a:t>
                          </a:r>
                          <a:endParaRPr lang="zh-CN" sz="2400" dirty="0">
                            <a:effectLst/>
                          </a:endParaRPr>
                        </a:p>
                        <a:p>
                          <a:pPr algn="ctr">
                            <a:spcAft>
                              <a:spcPts val="0"/>
                            </a:spcAft>
                          </a:pPr>
                          <a:r>
                            <a:rPr lang="en-GB" sz="20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marL="0" algn="ctr" defTabSz="914400" rtl="0" eaLnBrk="1" latinLnBrk="0" hangingPunct="1">
                            <a:spcAft>
                              <a:spcPts val="0"/>
                            </a:spcAft>
                          </a:pPr>
                          <a:r>
                            <a:rPr lang="en-US" altLang="zh-CN" sz="2000" b="1" kern="1200" dirty="0" smtClean="0">
                              <a:solidFill>
                                <a:schemeClr val="lt1"/>
                              </a:solidFill>
                              <a:effectLst/>
                              <a:latin typeface="+mn-lt"/>
                              <a:ea typeface="+mn-ea"/>
                              <a:cs typeface="+mn-cs"/>
                            </a:rPr>
                            <a:t>SR Power</a:t>
                          </a:r>
                        </a:p>
                        <a:p>
                          <a:pPr marL="0" algn="ctr" defTabSz="914400" rtl="0" eaLnBrk="1" latinLnBrk="0" hangingPunct="1">
                            <a:spcAft>
                              <a:spcPts val="0"/>
                            </a:spcAft>
                          </a:pPr>
                          <a:r>
                            <a:rPr lang="en-US" altLang="zh-CN" sz="2000" b="1" kern="1200" dirty="0" smtClean="0">
                              <a:solidFill>
                                <a:schemeClr val="lt1"/>
                              </a:solidFill>
                              <a:effectLst/>
                              <a:latin typeface="+mn-lt"/>
                              <a:ea typeface="+mn-ea"/>
                              <a:cs typeface="+mn-cs"/>
                            </a:rPr>
                            <a:t>(MW)</a:t>
                          </a:r>
                          <a:endParaRPr lang="zh-CN" sz="2000" b="1" kern="1200" dirty="0">
                            <a:solidFill>
                              <a:schemeClr val="lt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altLang="zh-CN" sz="2000" b="1" kern="1200" dirty="0" err="1" smtClean="0">
                              <a:solidFill>
                                <a:schemeClr val="lt1"/>
                              </a:solidFill>
                              <a:effectLst/>
                              <a:latin typeface="+mn-lt"/>
                              <a:ea typeface="+mn-ea"/>
                              <a:cs typeface="+mn-cs"/>
                            </a:rPr>
                            <a:t>Lumi</a:t>
                          </a:r>
                          <a:r>
                            <a:rPr lang="en-GB" altLang="zh-CN" sz="2000" b="1" kern="1200" dirty="0" smtClean="0">
                              <a:solidFill>
                                <a:schemeClr val="lt1"/>
                              </a:solidFill>
                              <a:effectLst/>
                              <a:latin typeface="+mn-lt"/>
                              <a:ea typeface="+mn-ea"/>
                              <a:cs typeface="+mn-cs"/>
                            </a:rPr>
                            <a:t>. per IP</a:t>
                          </a:r>
                          <a:endParaRPr lang="en-US" altLang="zh-CN" sz="2000" b="1" kern="1200" dirty="0" smtClean="0">
                            <a:solidFill>
                              <a:schemeClr val="lt1"/>
                            </a:solidFill>
                            <a:effectLst/>
                            <a:latin typeface="+mn-lt"/>
                            <a:ea typeface="+mn-ea"/>
                            <a:cs typeface="+mn-cs"/>
                          </a:endParaRPr>
                        </a:p>
                        <a:p>
                          <a:pPr marL="0" algn="ctr" defTabSz="893763" rtl="0" eaLnBrk="1" latinLnBrk="0" hangingPunct="1">
                            <a:spcAft>
                              <a:spcPts val="0"/>
                            </a:spcAft>
                          </a:pPr>
                          <a:r>
                            <a:rPr lang="en-GB" altLang="zh-CN" sz="2000" dirty="0" smtClean="0">
                              <a:effectLst/>
                            </a:rPr>
                            <a:t>(10</a:t>
                          </a:r>
                          <a:r>
                            <a:rPr lang="en-GB" altLang="zh-CN" sz="2000" baseline="30000" dirty="0" smtClean="0">
                              <a:effectLst/>
                            </a:rPr>
                            <a:t>34</a:t>
                          </a:r>
                          <a:r>
                            <a:rPr lang="en-GB" altLang="zh-CN" sz="2000" dirty="0" smtClean="0">
                              <a:effectLst/>
                            </a:rPr>
                            <a:t>cm</a:t>
                          </a:r>
                          <a:r>
                            <a:rPr lang="en-GB" altLang="zh-CN" sz="2000" baseline="30000" dirty="0" smtClean="0">
                              <a:effectLst/>
                            </a:rPr>
                            <a:t>-2</a:t>
                          </a:r>
                          <a:r>
                            <a:rPr lang="en-GB" altLang="zh-CN" sz="2000" dirty="0" smtClean="0">
                              <a:effectLst/>
                            </a:rPr>
                            <a:t>s</a:t>
                          </a:r>
                          <a:r>
                            <a:rPr lang="en-GB" altLang="zh-CN" sz="2000" baseline="30000" dirty="0" smtClean="0">
                              <a:effectLst/>
                            </a:rPr>
                            <a:t>-1</a:t>
                          </a:r>
                          <a:r>
                            <a:rPr lang="en-GB" altLang="zh-CN" sz="2000" b="1" kern="1200" dirty="0" smtClean="0">
                              <a:solidFill>
                                <a:schemeClr val="lt1"/>
                              </a:solidFill>
                              <a:effectLst/>
                              <a:latin typeface="+mn-lt"/>
                              <a:ea typeface="+mn-ea"/>
                              <a:cs typeface="+mn-cs"/>
                            </a:rPr>
                            <a:t>)</a:t>
                          </a:r>
                          <a:endParaRPr lang="zh-CN" altLang="zh-CN" sz="2000" b="1" kern="1200" dirty="0" smtClean="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2000" dirty="0">
                              <a:effectLst/>
                            </a:rPr>
                            <a:t>Integrated </a:t>
                          </a:r>
                          <a:r>
                            <a:rPr lang="en-GB" sz="2000" dirty="0" smtClean="0">
                              <a:effectLst/>
                            </a:rPr>
                            <a:t>L</a:t>
                          </a:r>
                          <a:r>
                            <a:rPr lang="en-US" altLang="zh-CN" sz="2000" dirty="0" err="1" smtClean="0">
                              <a:effectLst/>
                            </a:rPr>
                            <a:t>umi</a:t>
                          </a:r>
                          <a:r>
                            <a:rPr lang="en-US" altLang="zh-CN" sz="2000" dirty="0" smtClean="0">
                              <a:effectLst/>
                            </a:rPr>
                            <a:t>.</a:t>
                          </a:r>
                          <a:r>
                            <a:rPr lang="en-GB" sz="2000" dirty="0" smtClean="0">
                              <a:effectLst/>
                            </a:rPr>
                            <a:t> </a:t>
                          </a:r>
                          <a:endParaRPr lang="zh-CN" sz="2400" dirty="0">
                            <a:effectLst/>
                          </a:endParaRPr>
                        </a:p>
                        <a:p>
                          <a:pPr algn="ctr">
                            <a:spcAft>
                              <a:spcPts val="0"/>
                            </a:spcAft>
                          </a:pPr>
                          <a:r>
                            <a:rPr lang="en-GB" sz="2000" dirty="0">
                              <a:effectLst/>
                            </a:rPr>
                            <a:t>per year</a:t>
                          </a:r>
                          <a:endParaRPr lang="zh-CN" sz="2400" dirty="0">
                            <a:effectLst/>
                          </a:endParaRPr>
                        </a:p>
                        <a:p>
                          <a:pPr algn="ctr">
                            <a:spcAft>
                              <a:spcPts val="0"/>
                            </a:spcAft>
                          </a:pPr>
                          <a:r>
                            <a:rPr lang="en-GB" sz="2000" dirty="0">
                              <a:effectLst/>
                            </a:rPr>
                            <a:t>(ab</a:t>
                          </a:r>
                          <a:r>
                            <a:rPr lang="en-GB" sz="2000" baseline="30000" dirty="0">
                              <a:effectLst/>
                            </a:rPr>
                            <a:t>–1</a:t>
                          </a:r>
                          <a:r>
                            <a:rPr lang="en-GB" sz="20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Total </a:t>
                          </a:r>
                          <a:endParaRPr lang="zh-CN" sz="2400" dirty="0">
                            <a:effectLst/>
                          </a:endParaRPr>
                        </a:p>
                        <a:p>
                          <a:pPr algn="ctr">
                            <a:spcAft>
                              <a:spcPts val="0"/>
                            </a:spcAft>
                          </a:pPr>
                          <a:r>
                            <a:rPr lang="en-GB" sz="2000" dirty="0">
                              <a:effectLst/>
                            </a:rPr>
                            <a:t>Integrated L </a:t>
                          </a:r>
                          <a:endParaRPr lang="zh-CN" sz="2400" dirty="0">
                            <a:effectLst/>
                          </a:endParaRPr>
                        </a:p>
                        <a:p>
                          <a:pPr algn="ctr">
                            <a:spcAft>
                              <a:spcPts val="0"/>
                            </a:spcAft>
                          </a:pPr>
                          <a:r>
                            <a:rPr lang="en-GB" sz="2000" dirty="0">
                              <a:effectLst/>
                            </a:rPr>
                            <a:t>(ab</a:t>
                          </a:r>
                          <a:r>
                            <a:rPr lang="en-GB" sz="2000" baseline="30000" dirty="0">
                              <a:effectLst/>
                            </a:rPr>
                            <a:t>–1</a:t>
                          </a:r>
                          <a:r>
                            <a:rPr lang="en-GB" sz="20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pPr algn="ctr">
                            <a:spcAft>
                              <a:spcPts val="0"/>
                            </a:spcAft>
                          </a:pPr>
                          <a:r>
                            <a:rPr lang="en-GB" sz="20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604760848"/>
                      </a:ext>
                    </a:extLst>
                  </a:tr>
                  <a:tr h="536453">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effectLst/>
                            </a:rPr>
                            <a:t>H</a:t>
                          </a:r>
                          <a:r>
                            <a:rPr lang="en-GB" altLang="zh-CN" sz="2400" kern="1200" dirty="0" smtClean="0">
                              <a:solidFill>
                                <a:srgbClr val="C00000"/>
                              </a:solidFill>
                              <a:effectLst/>
                              <a:latin typeface="+mn-lt"/>
                              <a:ea typeface="+mn-ea"/>
                              <a:cs typeface="+mn-cs"/>
                            </a:rPr>
                            <a:t>*</a:t>
                          </a:r>
                          <a:endParaRPr lang="zh-CN" altLang="zh-CN" sz="2400" kern="1200" dirty="0" smtClean="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240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FF0000"/>
                              </a:solidFill>
                            </a:rPr>
                            <a:t>50</a:t>
                          </a:r>
                          <a:endParaRPr lang="zh-CN" altLang="en-US" dirty="0">
                            <a:solidFill>
                              <a:srgbClr val="FF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dirty="0">
                              <a:solidFill>
                                <a:srgbClr val="FF0000"/>
                              </a:solidFill>
                              <a:effectLst/>
                            </a:rPr>
                            <a:t>4.3 </a:t>
                          </a:r>
                          <a:r>
                            <a:rPr lang="en-GB" sz="2000" dirty="0">
                              <a:solidFill>
                                <a:srgbClr val="FF0000"/>
                              </a:solidFill>
                              <a:effectLst/>
                              <a:sym typeface="Symbol" panose="05050102010706020507" pitchFamily="18" charset="2"/>
                            </a:rPr>
                            <a:t></a:t>
                          </a:r>
                          <a:r>
                            <a:rPr lang="en-GB" sz="2000" dirty="0">
                              <a:solidFill>
                                <a:srgbClr val="FF0000"/>
                              </a:solidFill>
                              <a:effectLst/>
                            </a:rPr>
                            <a:t> 10</a:t>
                          </a:r>
                          <a:r>
                            <a:rPr lang="en-GB" sz="20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749278"/>
                      </a:ext>
                    </a:extLst>
                  </a:tr>
                  <a:tr h="3048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5</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2.6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6</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073093"/>
                      </a:ext>
                    </a:extLst>
                  </a:tr>
                  <a:tr h="330037">
                    <a:tc rowSpan="2">
                      <a:txBody>
                        <a:bodyPr/>
                        <a:lstStyle/>
                        <a:p>
                          <a:pPr algn="ctr">
                            <a:spcAft>
                              <a:spcPts val="0"/>
                            </a:spcAft>
                          </a:pPr>
                          <a:r>
                            <a:rPr lang="en-GB" sz="20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192</a:t>
                          </a:r>
                          <a:r>
                            <a:rPr lang="en-GB" sz="2000" kern="1200" dirty="0" smtClean="0">
                              <a:solidFill>
                                <a:srgbClr val="C00000"/>
                              </a:solidFill>
                              <a:effectLst/>
                              <a:latin typeface="+mn-lt"/>
                              <a:ea typeface="+mn-ea"/>
                              <a:cs typeface="+mn-cs"/>
                            </a:rPr>
                            <a:t>**</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50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100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4.1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12</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966017"/>
                      </a:ext>
                    </a:extLst>
                  </a:tr>
                  <a:tr h="33003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115</a:t>
                          </a:r>
                          <a:r>
                            <a:rPr lang="en-GB" sz="2000" kern="1200" dirty="0" smtClean="0">
                              <a:solidFill>
                                <a:srgbClr val="0000FF"/>
                              </a:solidFill>
                              <a:effectLst/>
                              <a:latin typeface="+mn-lt"/>
                              <a:ea typeface="+mn-ea"/>
                              <a:cs typeface="+mn-cs"/>
                            </a:rPr>
                            <a:t>**</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30</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60</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2.5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12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2658202"/>
                      </a:ext>
                    </a:extLst>
                  </a:tr>
                  <a:tr h="330037">
                    <a:tc rowSpan="2">
                      <a:txBody>
                        <a:bodyPr/>
                        <a:lstStyle/>
                        <a:p>
                          <a:pPr algn="ctr">
                            <a:spcAft>
                              <a:spcPts val="0"/>
                            </a:spcAft>
                          </a:pPr>
                          <a:r>
                            <a:rPr lang="en-GB" sz="20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tc>
                    <a:tc rowSpan="2">
                      <a:txBody>
                        <a:bodyPr/>
                        <a:lstStyle/>
                        <a:p>
                          <a:pPr algn="ctr">
                            <a:spcAft>
                              <a:spcPts val="0"/>
                            </a:spcAft>
                          </a:pPr>
                          <a:r>
                            <a:rPr lang="en-GB" sz="20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26.7</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6.9</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6.9</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2.1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8</a:t>
                          </a:r>
                          <a:endParaRPr lang="zh-CN" alt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361732"/>
                      </a:ext>
                    </a:extLst>
                  </a:tr>
                  <a:tr h="33003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16</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smtClean="0">
                              <a:solidFill>
                                <a:srgbClr val="0000FF"/>
                              </a:solidFill>
                              <a:effectLst/>
                              <a:latin typeface="+mn-lt"/>
                              <a:ea typeface="+mn-ea"/>
                              <a:cs typeface="+mn-cs"/>
                            </a:rPr>
                            <a:t>4.2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4.2</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1.3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8</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12330509"/>
                      </a:ext>
                    </a:extLst>
                  </a:tr>
                  <a:tr h="466862">
                    <a:tc rowSpan="2">
                      <a:txBody>
                        <a:bodyPr/>
                        <a:lstStyle/>
                        <a:p>
                          <a:endParaRPr lang="zh-CN"/>
                        </a:p>
                      </a:txBody>
                      <a:tcPr marL="68580" marR="68580" marT="0" marB="0">
                        <a:blipFill>
                          <a:blip r:embed="rId3"/>
                          <a:stretch>
                            <a:fillRect l="-649" t="-491339" r="-1015584" b="-19685"/>
                          </a:stretch>
                        </a:blipFill>
                      </a:tcPr>
                    </a:tc>
                    <a:tc rowSpan="2">
                      <a:txBody>
                        <a:bodyPr/>
                        <a:lstStyle/>
                        <a:p>
                          <a:pPr algn="ctr">
                            <a:spcAft>
                              <a:spcPts val="0"/>
                            </a:spcAft>
                          </a:pPr>
                          <a:r>
                            <a:rPr lang="en-GB" sz="20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68580" marR="68580" marT="0" marB="0" anchor="ctr"/>
                    </a:tc>
                    <a:tc rowSpan="2">
                      <a:txBody>
                        <a:bodyPr/>
                        <a:lstStyle/>
                        <a:p>
                          <a:pPr algn="ctr">
                            <a:spcAft>
                              <a:spcPts val="0"/>
                            </a:spcAft>
                          </a:pPr>
                          <a:r>
                            <a:rPr lang="en-GB" sz="20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68580" marR="68580" marT="0" marB="0" anchor="ctr"/>
                    </a:tc>
                    <a:tc>
                      <a:txBody>
                        <a:bodyPr/>
                        <a:lstStyle/>
                        <a:p>
                          <a:r>
                            <a:rPr lang="en-US" altLang="zh-CN" dirty="0" smtClean="0">
                              <a:solidFill>
                                <a:srgbClr val="C00000"/>
                              </a:solidFill>
                            </a:rPr>
                            <a:t>50</a:t>
                          </a:r>
                          <a:endParaRPr lang="zh-CN" altLang="en-US" dirty="0">
                            <a:solidFill>
                              <a:srgbClr val="C00000"/>
                            </a:solidFil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0.8</a:t>
                          </a:r>
                          <a:endParaRPr lang="zh-CN" sz="2000" kern="1200" dirty="0">
                            <a:solidFill>
                              <a:srgbClr val="C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0.2</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1.0</a:t>
                          </a:r>
                          <a:endParaRPr 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GB" sz="2000" kern="1200" dirty="0">
                              <a:solidFill>
                                <a:srgbClr val="C00000"/>
                              </a:solidFill>
                              <a:effectLst/>
                              <a:latin typeface="+mn-lt"/>
                              <a:ea typeface="+mn-ea"/>
                              <a:cs typeface="+mn-cs"/>
                            </a:rPr>
                            <a:t>0.6 </a:t>
                          </a:r>
                          <a:r>
                            <a:rPr lang="en-GB" sz="2000" kern="1200" dirty="0">
                              <a:solidFill>
                                <a:srgbClr val="C00000"/>
                              </a:solidFill>
                              <a:effectLst/>
                              <a:latin typeface="+mn-lt"/>
                              <a:ea typeface="+mn-ea"/>
                              <a:cs typeface="+mn-cs"/>
                              <a:sym typeface="Symbol" panose="05050102010706020507" pitchFamily="18" charset="2"/>
                            </a:rPr>
                            <a:t></a:t>
                          </a:r>
                          <a:r>
                            <a:rPr lang="en-GB" sz="2000" kern="1200" dirty="0">
                              <a:solidFill>
                                <a:srgbClr val="C00000"/>
                              </a:solidFill>
                              <a:effectLst/>
                              <a:latin typeface="+mn-lt"/>
                              <a:ea typeface="+mn-ea"/>
                              <a:cs typeface="+mn-cs"/>
                            </a:rPr>
                            <a:t> </a:t>
                          </a:r>
                          <a:r>
                            <a:rPr lang="en-GB" altLang="zh-CN" sz="2000" dirty="0" smtClean="0">
                              <a:solidFill>
                                <a:srgbClr val="C00000"/>
                              </a:solidFill>
                              <a:effectLst/>
                            </a:rPr>
                            <a:t>10</a:t>
                          </a:r>
                          <a:r>
                            <a:rPr lang="en-GB" altLang="zh-CN" sz="2000" baseline="30000" dirty="0" smtClean="0">
                              <a:solidFill>
                                <a:srgbClr val="C00000"/>
                              </a:solidFill>
                              <a:effectLst/>
                            </a:rPr>
                            <a:t>6</a:t>
                          </a:r>
                          <a:endParaRPr lang="zh-CN" altLang="zh-CN" sz="2000" kern="1200" dirty="0">
                            <a:solidFill>
                              <a:srgbClr val="C00000"/>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24288"/>
                      </a:ext>
                    </a:extLst>
                  </a:tr>
                  <a:tr h="3048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r>
                            <a:rPr lang="en-US" altLang="zh-CN" dirty="0" smtClean="0">
                              <a:solidFill>
                                <a:srgbClr val="0000FF"/>
                              </a:solidFill>
                            </a:rPr>
                            <a:t>30</a:t>
                          </a:r>
                          <a:endParaRPr lang="zh-CN" altLang="en-US" dirty="0">
                            <a:solidFill>
                              <a:srgbClr val="0000FF"/>
                            </a:solidFil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0.5</a:t>
                          </a:r>
                          <a:endParaRPr lang="zh-CN" sz="2000" kern="1200" dirty="0">
                            <a:solidFill>
                              <a:srgbClr val="0000FF"/>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0.13</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0.65</a:t>
                          </a:r>
                          <a:endParaRPr 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spcAft>
                              <a:spcPts val="0"/>
                            </a:spcAft>
                          </a:pPr>
                          <a:r>
                            <a:rPr lang="en-GB" sz="2000" kern="1200" dirty="0">
                              <a:solidFill>
                                <a:srgbClr val="0000FF"/>
                              </a:solidFill>
                              <a:effectLst/>
                              <a:latin typeface="+mn-lt"/>
                              <a:ea typeface="+mn-ea"/>
                              <a:cs typeface="+mn-cs"/>
                            </a:rPr>
                            <a:t>0.4 </a:t>
                          </a:r>
                          <a:r>
                            <a:rPr lang="en-GB" sz="2000" kern="1200" dirty="0">
                              <a:solidFill>
                                <a:srgbClr val="0000FF"/>
                              </a:solidFill>
                              <a:effectLst/>
                              <a:latin typeface="+mn-lt"/>
                              <a:ea typeface="+mn-ea"/>
                              <a:cs typeface="+mn-cs"/>
                              <a:sym typeface="Symbol" panose="05050102010706020507" pitchFamily="18" charset="2"/>
                            </a:rPr>
                            <a:t></a:t>
                          </a:r>
                          <a:r>
                            <a:rPr lang="en-GB" sz="2000" kern="1200" dirty="0">
                              <a:solidFill>
                                <a:srgbClr val="0000FF"/>
                              </a:solidFill>
                              <a:effectLst/>
                              <a:latin typeface="+mn-lt"/>
                              <a:ea typeface="+mn-ea"/>
                              <a:cs typeface="+mn-cs"/>
                            </a:rPr>
                            <a:t> </a:t>
                          </a:r>
                          <a:r>
                            <a:rPr lang="en-GB" altLang="zh-CN" sz="2000" dirty="0" smtClean="0">
                              <a:solidFill>
                                <a:srgbClr val="0000FF"/>
                              </a:solidFill>
                              <a:effectLst/>
                            </a:rPr>
                            <a:t>10</a:t>
                          </a:r>
                          <a:r>
                            <a:rPr lang="en-GB" altLang="zh-CN" sz="2000" baseline="30000" dirty="0" smtClean="0">
                              <a:solidFill>
                                <a:srgbClr val="0000FF"/>
                              </a:solidFill>
                              <a:effectLst/>
                            </a:rPr>
                            <a:t>6</a:t>
                          </a:r>
                          <a:endParaRPr lang="zh-CN" altLang="zh-CN" sz="2000" kern="1200" dirty="0">
                            <a:solidFill>
                              <a:srgbClr val="0000FF"/>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76723963"/>
                      </a:ext>
                    </a:extLst>
                  </a:tr>
                </a:tbl>
              </a:graphicData>
            </a:graphic>
          </p:graphicFrame>
        </mc:Fallback>
      </mc:AlternateContent>
      <p:sp>
        <p:nvSpPr>
          <p:cNvPr id="14" name="Rectangle 13"/>
          <p:cNvSpPr/>
          <p:nvPr/>
        </p:nvSpPr>
        <p:spPr>
          <a:xfrm>
            <a:off x="767408" y="6011996"/>
            <a:ext cx="8159157" cy="369332"/>
          </a:xfrm>
          <a:prstGeom prst="rect">
            <a:avLst/>
          </a:prstGeom>
        </p:spPr>
        <p:txBody>
          <a:bodyPr wrap="none">
            <a:spAutoFit/>
          </a:bodyPr>
          <a:lstStyle/>
          <a:p>
            <a:pPr>
              <a:spcBef>
                <a:spcPts val="1200"/>
              </a:spcBef>
            </a:pPr>
            <a:r>
              <a:rPr lang="en-GB" altLang="zh-CN" dirty="0" smtClean="0">
                <a:latin typeface="Times New Roman" panose="02020603050405020304" pitchFamily="18" charset="0"/>
                <a:ea typeface="MS Mincho"/>
              </a:rPr>
              <a:t>**   Detector </a:t>
            </a:r>
            <a:r>
              <a:rPr lang="en-GB" altLang="zh-CN" dirty="0">
                <a:latin typeface="Times New Roman" panose="02020603050405020304" pitchFamily="18" charset="0"/>
                <a:ea typeface="MS Mincho"/>
              </a:rPr>
              <a:t>solenoid field is 2 Tesla during Z </a:t>
            </a:r>
            <a:r>
              <a:rPr lang="en-GB" altLang="zh-CN" dirty="0" smtClean="0">
                <a:latin typeface="Times New Roman" panose="02020603050405020304" pitchFamily="18" charset="0"/>
                <a:ea typeface="MS Mincho"/>
              </a:rPr>
              <a:t>operation, 3Tesla for all other energies.</a:t>
            </a:r>
            <a:endParaRPr lang="zh-CN" altLang="zh-CN" dirty="0">
              <a:latin typeface="Times New Roman" panose="02020603050405020304" pitchFamily="18" charset="0"/>
              <a:ea typeface="MS Mincho"/>
            </a:endParaRPr>
          </a:p>
        </p:txBody>
      </p:sp>
      <p:sp>
        <p:nvSpPr>
          <p:cNvPr id="15" name="Rectangle 14"/>
          <p:cNvSpPr/>
          <p:nvPr/>
        </p:nvSpPr>
        <p:spPr>
          <a:xfrm>
            <a:off x="771178" y="6300028"/>
            <a:ext cx="6816027" cy="369332"/>
          </a:xfrm>
          <a:prstGeom prst="rect">
            <a:avLst/>
          </a:prstGeom>
        </p:spPr>
        <p:txBody>
          <a:bodyPr wrap="square">
            <a:spAutoFit/>
          </a:bodyPr>
          <a:lstStyle/>
          <a:p>
            <a:r>
              <a:rPr lang="en-US" altLang="zh-CN" dirty="0" smtClean="0">
                <a:latin typeface="Times New Roman" panose="02020603050405020304" pitchFamily="18" charset="0"/>
                <a:ea typeface="Times New Roman" panose="02020603050405020304" pitchFamily="18" charset="0"/>
              </a:rPr>
              <a:t>*** Calculated </a:t>
            </a:r>
            <a:r>
              <a:rPr lang="en-US" altLang="zh-CN" dirty="0">
                <a:latin typeface="Times New Roman" panose="02020603050405020304" pitchFamily="18" charset="0"/>
                <a:ea typeface="Times New Roman" panose="02020603050405020304" pitchFamily="18" charset="0"/>
              </a:rPr>
              <a:t>using </a:t>
            </a:r>
            <a:r>
              <a:rPr lang="en-US" altLang="zh-CN" dirty="0" smtClean="0">
                <a:latin typeface="Times New Roman" panose="02020603050405020304" pitchFamily="18" charset="0"/>
                <a:ea typeface="Times New Roman" panose="02020603050405020304" pitchFamily="18" charset="0"/>
              </a:rPr>
              <a:t>3,600 </a:t>
            </a:r>
            <a:r>
              <a:rPr lang="en-US" altLang="zh-CN" dirty="0">
                <a:latin typeface="Times New Roman" panose="02020603050405020304" pitchFamily="18" charset="0"/>
                <a:ea typeface="Times New Roman" panose="02020603050405020304" pitchFamily="18" charset="0"/>
              </a:rPr>
              <a:t>hours per year for data collection. </a:t>
            </a:r>
            <a:endParaRPr lang="zh-CN" altLang="en-US" dirty="0"/>
          </a:p>
        </p:txBody>
      </p:sp>
      <p:sp>
        <p:nvSpPr>
          <p:cNvPr id="4" name="Footer Placeholder 3"/>
          <p:cNvSpPr>
            <a:spLocks noGrp="1"/>
          </p:cNvSpPr>
          <p:nvPr>
            <p:ph type="ftr" sz="quarter" idx="11"/>
          </p:nvPr>
        </p:nvSpPr>
        <p:spPr>
          <a:xfrm>
            <a:off x="3586586" y="6597352"/>
            <a:ext cx="5040560" cy="144016"/>
          </a:xfrm>
        </p:spPr>
        <p:txBody>
          <a:bodyPr/>
          <a:lstStyle/>
          <a:p>
            <a:r>
              <a:rPr lang="en-US" altLang="zh-CN" dirty="0" smtClean="0"/>
              <a:t>CEPC Accelerator TDR International Review</a:t>
            </a:r>
            <a:endParaRPr lang="zh-CN" altLang="en-US" dirty="0"/>
          </a:p>
        </p:txBody>
      </p:sp>
      <p:sp>
        <p:nvSpPr>
          <p:cNvPr id="8" name="Rectangle 7"/>
          <p:cNvSpPr/>
          <p:nvPr/>
        </p:nvSpPr>
        <p:spPr>
          <a:xfrm>
            <a:off x="767408" y="5723964"/>
            <a:ext cx="8764002" cy="369332"/>
          </a:xfrm>
          <a:prstGeom prst="rect">
            <a:avLst/>
          </a:prstGeom>
        </p:spPr>
        <p:txBody>
          <a:bodyPr wrap="none">
            <a:spAutoFit/>
          </a:bodyPr>
          <a:lstStyle/>
          <a:p>
            <a:pPr>
              <a:spcBef>
                <a:spcPts val="1200"/>
              </a:spcBef>
            </a:pPr>
            <a:r>
              <a:rPr lang="en-GB" altLang="zh-CN" dirty="0" smtClean="0">
                <a:latin typeface="Times New Roman" panose="02020603050405020304" pitchFamily="18" charset="0"/>
                <a:ea typeface="MS Mincho"/>
              </a:rPr>
              <a:t>*     Higgs is the top priority</a:t>
            </a:r>
            <a:r>
              <a:rPr lang="en-US" altLang="zh-CN" dirty="0" smtClean="0">
                <a:latin typeface="Times New Roman" panose="02020603050405020304" pitchFamily="18" charset="0"/>
                <a:ea typeface="MS Mincho"/>
              </a:rPr>
              <a:t>. </a:t>
            </a:r>
            <a:r>
              <a:rPr lang="en-GB" altLang="zh-CN" dirty="0" smtClean="0">
                <a:latin typeface="Times New Roman" panose="02020603050405020304" pitchFamily="18" charset="0"/>
                <a:ea typeface="MS Mincho"/>
              </a:rPr>
              <a:t>The CEPC will commence its operation with a focus on Higgs. </a:t>
            </a:r>
            <a:endParaRPr lang="zh-CN" altLang="zh-CN" dirty="0">
              <a:latin typeface="Times New Roman" panose="02020603050405020304" pitchFamily="18" charset="0"/>
              <a:ea typeface="MS Mincho"/>
            </a:endParaRPr>
          </a:p>
        </p:txBody>
      </p:sp>
    </p:spTree>
    <p:extLst>
      <p:ext uri="{BB962C8B-B14F-4D97-AF65-F5344CB8AC3E}">
        <p14:creationId xmlns:p14="http://schemas.microsoft.com/office/powerpoint/2010/main" val="3106308983"/>
      </p:ext>
    </p:extLst>
  </p:cSld>
  <p:clrMapOvr>
    <a:masterClrMapping/>
  </p:clrMapOvr>
  <mc:AlternateContent xmlns:mc="http://schemas.openxmlformats.org/markup-compatibility/2006" xmlns:p14="http://schemas.microsoft.com/office/powerpoint/2010/main">
    <mc:Choice Requires="p14">
      <p:transition spd="slow" p14:dur="2000" advTm="101537"/>
    </mc:Choice>
    <mc:Fallback xmlns="">
      <p:transition spd="slow" advTm="10153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1"/>
          <p:cNvSpPr/>
          <p:nvPr/>
        </p:nvSpPr>
        <p:spPr bwMode="auto">
          <a:xfrm>
            <a:off x="5758291" y="5168965"/>
            <a:ext cx="6377789" cy="1510659"/>
          </a:xfrm>
          <a:prstGeom prst="rect">
            <a:avLst/>
          </a:prstGeom>
          <a:solidFill>
            <a:srgbClr val="CBD9F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4" name="Footer Placeholder 3"/>
          <p:cNvSpPr>
            <a:spLocks noGrp="1"/>
          </p:cNvSpPr>
          <p:nvPr>
            <p:ph type="ftr" sz="quarter" idx="11"/>
          </p:nvPr>
        </p:nvSpPr>
        <p:spPr/>
        <p:txBody>
          <a:bodyPr/>
          <a:lstStyle/>
          <a:p>
            <a:r>
              <a:rPr lang="en-US" altLang="zh-CN" dirty="0" smtClean="0"/>
              <a:t>CEPC Accelerator TDR International Review</a:t>
            </a:r>
            <a:endParaRPr lang="zh-CN" altLang="en-US" dirty="0"/>
          </a:p>
        </p:txBody>
      </p:sp>
      <p:pic>
        <p:nvPicPr>
          <p:cNvPr id="2" name="Picture 1"/>
          <p:cNvPicPr>
            <a:picLocks noChangeAspect="1"/>
          </p:cNvPicPr>
          <p:nvPr/>
        </p:nvPicPr>
        <p:blipFill rotWithShape="1">
          <a:blip r:embed="rId4"/>
          <a:srcRect l="1745"/>
          <a:stretch/>
        </p:blipFill>
        <p:spPr>
          <a:xfrm>
            <a:off x="3735924" y="1051753"/>
            <a:ext cx="4094958" cy="4045771"/>
          </a:xfrm>
          <a:prstGeom prst="rect">
            <a:avLst/>
          </a:prstGeom>
        </p:spPr>
      </p:pic>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6</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CEPC layout </a:t>
            </a:r>
            <a:r>
              <a:rPr lang="en-US" altLang="zh-CN" b="1" dirty="0" smtClean="0">
                <a:solidFill>
                  <a:srgbClr val="C00000"/>
                </a:solidFill>
              </a:rPr>
              <a:t>and design </a:t>
            </a:r>
            <a:r>
              <a:rPr lang="en-US" altLang="zh-CN" b="1" dirty="0">
                <a:solidFill>
                  <a:srgbClr val="C00000"/>
                </a:solidFill>
              </a:rPr>
              <a:t>e</a:t>
            </a:r>
            <a:r>
              <a:rPr lang="en-US" altLang="zh-CN" b="1" dirty="0" smtClean="0">
                <a:solidFill>
                  <a:srgbClr val="C00000"/>
                </a:solidFill>
              </a:rPr>
              <a:t>ssentials</a:t>
            </a:r>
            <a:endParaRPr lang="zh-CN" altLang="en-US" b="1" dirty="0">
              <a:solidFill>
                <a:srgbClr val="C00000"/>
              </a:solidFill>
            </a:endParaRPr>
          </a:p>
        </p:txBody>
      </p:sp>
      <p:sp>
        <p:nvSpPr>
          <p:cNvPr id="13" name="Line Callout 3 12"/>
          <p:cNvSpPr/>
          <p:nvPr/>
        </p:nvSpPr>
        <p:spPr>
          <a:xfrm>
            <a:off x="199357" y="1096516"/>
            <a:ext cx="3556578" cy="2229934"/>
          </a:xfrm>
          <a:prstGeom prst="borderCallout3">
            <a:avLst>
              <a:gd name="adj1" fmla="val 101040"/>
              <a:gd name="adj2" fmla="val 81283"/>
              <a:gd name="adj3" fmla="val 107393"/>
              <a:gd name="adj4" fmla="val 91100"/>
              <a:gd name="adj5" fmla="val 105820"/>
              <a:gd name="adj6" fmla="val 95840"/>
              <a:gd name="adj7" fmla="val 93060"/>
              <a:gd name="adj8" fmla="val 104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Line Callout 3 13"/>
          <p:cNvSpPr/>
          <p:nvPr/>
        </p:nvSpPr>
        <p:spPr>
          <a:xfrm>
            <a:off x="226044" y="3645024"/>
            <a:ext cx="3496884" cy="3043878"/>
          </a:xfrm>
          <a:prstGeom prst="borderCallout3">
            <a:avLst>
              <a:gd name="adj1" fmla="val 88089"/>
              <a:gd name="adj2" fmla="val 100731"/>
              <a:gd name="adj3" fmla="val 83518"/>
              <a:gd name="adj4" fmla="val 111091"/>
              <a:gd name="adj5" fmla="val 80382"/>
              <a:gd name="adj6" fmla="val 119580"/>
              <a:gd name="adj7" fmla="val 37742"/>
              <a:gd name="adj8" fmla="val 134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0"/>
          <p:cNvPicPr>
            <a:picLocks noChangeAspect="1"/>
          </p:cNvPicPr>
          <p:nvPr>
            <p:custDataLst>
              <p:tags r:id="rId1"/>
            </p:custDataLst>
          </p:nvPr>
        </p:nvPicPr>
        <p:blipFill rotWithShape="1">
          <a:blip r:embed="rId5"/>
          <a:srcRect l="12041" t="20997" r="12232" b="4887"/>
          <a:stretch>
            <a:fillRect/>
          </a:stretch>
        </p:blipFill>
        <p:spPr>
          <a:xfrm>
            <a:off x="249098" y="3691191"/>
            <a:ext cx="3426764" cy="2997711"/>
          </a:xfrm>
          <a:prstGeom prst="rect">
            <a:avLst/>
          </a:prstGeom>
        </p:spPr>
      </p:pic>
      <p:pic>
        <p:nvPicPr>
          <p:cNvPr id="16" name="图片 5"/>
          <p:cNvPicPr>
            <a:picLocks noChangeAspect="1"/>
          </p:cNvPicPr>
          <p:nvPr/>
        </p:nvPicPr>
        <p:blipFill>
          <a:blip r:embed="rId6"/>
          <a:stretch>
            <a:fillRect/>
          </a:stretch>
        </p:blipFill>
        <p:spPr>
          <a:xfrm>
            <a:off x="212217" y="1133727"/>
            <a:ext cx="3510711" cy="1857784"/>
          </a:xfrm>
          <a:prstGeom prst="rect">
            <a:avLst/>
          </a:prstGeom>
        </p:spPr>
      </p:pic>
      <p:sp>
        <p:nvSpPr>
          <p:cNvPr id="17" name="Rectangle 16"/>
          <p:cNvSpPr/>
          <p:nvPr/>
        </p:nvSpPr>
        <p:spPr>
          <a:xfrm>
            <a:off x="200580" y="6259575"/>
            <a:ext cx="2423592" cy="523220"/>
          </a:xfrm>
          <a:prstGeom prst="rect">
            <a:avLst/>
          </a:prstGeom>
          <a:solidFill>
            <a:schemeClr val="accent4">
              <a:lumMod val="40000"/>
              <a:lumOff val="60000"/>
            </a:schemeClr>
          </a:solidFill>
        </p:spPr>
        <p:txBody>
          <a:bodyPr wrap="square">
            <a:spAutoFit/>
          </a:bodyPr>
          <a:lstStyle/>
          <a:p>
            <a:r>
              <a:rPr lang="en-US" sz="1400" b="1" dirty="0">
                <a:solidFill>
                  <a:prstClr val="black"/>
                </a:solidFill>
                <a:latin typeface="Arial" panose="020B0604020202020204" pitchFamily="34" charset="0"/>
                <a:cs typeface="Arial" panose="020B0604020202020204" pitchFamily="34" charset="0"/>
              </a:rPr>
              <a:t>Common tunnel for booster/collider &amp; </a:t>
            </a:r>
            <a:r>
              <a:rPr lang="en-US" sz="1400" b="1" dirty="0" err="1">
                <a:solidFill>
                  <a:prstClr val="black"/>
                </a:solidFill>
                <a:latin typeface="Arial" panose="020B0604020202020204" pitchFamily="34" charset="0"/>
                <a:cs typeface="Arial" panose="020B0604020202020204" pitchFamily="34" charset="0"/>
              </a:rPr>
              <a:t>SppC</a:t>
            </a:r>
            <a:endParaRPr lang="en-US" sz="1400" b="1" dirty="0">
              <a:solidFill>
                <a:prstClr val="black"/>
              </a:solidFill>
            </a:endParaRPr>
          </a:p>
        </p:txBody>
      </p:sp>
      <p:sp>
        <p:nvSpPr>
          <p:cNvPr id="18" name="Rectangle 17"/>
          <p:cNvSpPr/>
          <p:nvPr/>
        </p:nvSpPr>
        <p:spPr>
          <a:xfrm>
            <a:off x="191344" y="2991511"/>
            <a:ext cx="2432827" cy="523220"/>
          </a:xfrm>
          <a:prstGeom prst="rect">
            <a:avLst/>
          </a:prstGeom>
          <a:solidFill>
            <a:schemeClr val="accent4">
              <a:lumMod val="40000"/>
              <a:lumOff val="60000"/>
            </a:schemeClr>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Switchable </a:t>
            </a:r>
            <a:r>
              <a:rPr lang="en-US" altLang="zh-CN" sz="1400" b="1" dirty="0">
                <a:solidFill>
                  <a:prstClr val="black"/>
                </a:solidFill>
                <a:latin typeface="Arial" panose="020B0604020202020204" pitchFamily="34" charset="0"/>
                <a:cs typeface="Arial" panose="020B0604020202020204" pitchFamily="34" charset="0"/>
              </a:rPr>
              <a:t>o</a:t>
            </a:r>
            <a:r>
              <a:rPr lang="en-US" altLang="zh-CN" sz="1400" b="1" dirty="0" smtClean="0">
                <a:solidFill>
                  <a:prstClr val="black"/>
                </a:solidFill>
                <a:latin typeface="Arial" panose="020B0604020202020204" pitchFamily="34" charset="0"/>
                <a:cs typeface="Arial" panose="020B0604020202020204" pitchFamily="34" charset="0"/>
              </a:rPr>
              <a:t>peration </a:t>
            </a:r>
            <a:r>
              <a:rPr lang="en-US" altLang="zh-CN" sz="1400" b="1" dirty="0">
                <a:solidFill>
                  <a:prstClr val="black"/>
                </a:solidFill>
                <a:latin typeface="Arial" panose="020B0604020202020204" pitchFamily="34" charset="0"/>
                <a:cs typeface="Arial" panose="020B0604020202020204" pitchFamily="34" charset="0"/>
              </a:rPr>
              <a:t>for Higgs W and Z</a:t>
            </a:r>
            <a:endParaRPr lang="en-US" sz="1400" b="1" dirty="0">
              <a:solidFill>
                <a:prstClr val="black"/>
              </a:solidFill>
            </a:endParaRPr>
          </a:p>
        </p:txBody>
      </p:sp>
      <p:pic>
        <p:nvPicPr>
          <p:cNvPr id="19" name="Picture 18"/>
          <p:cNvPicPr>
            <a:picLocks noChangeAspect="1"/>
          </p:cNvPicPr>
          <p:nvPr/>
        </p:nvPicPr>
        <p:blipFill>
          <a:blip r:embed="rId7"/>
          <a:stretch>
            <a:fillRect/>
          </a:stretch>
        </p:blipFill>
        <p:spPr>
          <a:xfrm>
            <a:off x="7806342" y="1340768"/>
            <a:ext cx="4347995" cy="3096344"/>
          </a:xfrm>
          <a:prstGeom prst="rect">
            <a:avLst/>
          </a:prstGeom>
        </p:spPr>
      </p:pic>
      <p:sp>
        <p:nvSpPr>
          <p:cNvPr id="20" name="Rectangle 19"/>
          <p:cNvSpPr/>
          <p:nvPr/>
        </p:nvSpPr>
        <p:spPr>
          <a:xfrm>
            <a:off x="9346484" y="4725504"/>
            <a:ext cx="2845516" cy="307777"/>
          </a:xfrm>
          <a:prstGeom prst="rect">
            <a:avLst/>
          </a:prstGeom>
        </p:spPr>
        <p:txBody>
          <a:bodyPr wrap="square">
            <a:spAutoFit/>
          </a:bodyPr>
          <a:lstStyle/>
          <a:p>
            <a:r>
              <a:rPr lang="en-US" altLang="zh-CN" sz="1400" dirty="0">
                <a:solidFill>
                  <a:srgbClr val="0070C0"/>
                </a:solidFill>
              </a:rPr>
              <a:t>D. Wang </a:t>
            </a:r>
            <a:r>
              <a:rPr lang="en-US" altLang="zh-CN" sz="1400" i="1" dirty="0">
                <a:solidFill>
                  <a:srgbClr val="0070C0"/>
                </a:solidFill>
              </a:rPr>
              <a:t>et al </a:t>
            </a:r>
            <a:r>
              <a:rPr lang="en-US" altLang="zh-CN" sz="1400" dirty="0">
                <a:solidFill>
                  <a:srgbClr val="0070C0"/>
                </a:solidFill>
              </a:rPr>
              <a:t>2022 </a:t>
            </a:r>
            <a:r>
              <a:rPr lang="en-US" altLang="zh-CN" sz="1400" i="1" dirty="0">
                <a:solidFill>
                  <a:srgbClr val="0070C0"/>
                </a:solidFill>
              </a:rPr>
              <a:t>JINST </a:t>
            </a:r>
            <a:r>
              <a:rPr lang="en-US" altLang="zh-CN" sz="1400" b="1" dirty="0">
                <a:solidFill>
                  <a:srgbClr val="0070C0"/>
                </a:solidFill>
              </a:rPr>
              <a:t>17 </a:t>
            </a:r>
            <a:r>
              <a:rPr lang="en-US" altLang="zh-CN" sz="1400" dirty="0">
                <a:solidFill>
                  <a:srgbClr val="0070C0"/>
                </a:solidFill>
              </a:rPr>
              <a:t>P10018</a:t>
            </a:r>
            <a:endParaRPr lang="zh-CN" altLang="en-US" sz="1400" i="1" dirty="0">
              <a:solidFill>
                <a:srgbClr val="0070C0"/>
              </a:solidFill>
            </a:endParaRPr>
          </a:p>
        </p:txBody>
      </p:sp>
      <p:sp>
        <p:nvSpPr>
          <p:cNvPr id="21" name="Rectangle 20"/>
          <p:cNvSpPr/>
          <p:nvPr/>
        </p:nvSpPr>
        <p:spPr>
          <a:xfrm>
            <a:off x="8487465" y="1102945"/>
            <a:ext cx="2001023" cy="523220"/>
          </a:xfrm>
          <a:prstGeom prst="rect">
            <a:avLst/>
          </a:prstGeom>
          <a:solidFill>
            <a:schemeClr val="accent4">
              <a:lumMod val="40000"/>
              <a:lumOff val="60000"/>
            </a:schemeClr>
          </a:solidFill>
        </p:spPr>
        <p:txBody>
          <a:bodyPr wrap="square">
            <a:spAutoFit/>
          </a:bodyPr>
          <a:lstStyle/>
          <a:p>
            <a:r>
              <a:rPr lang="en-US" altLang="zh-CN" sz="1400" b="1" dirty="0">
                <a:solidFill>
                  <a:prstClr val="black"/>
                </a:solidFill>
                <a:latin typeface="Arial" panose="020B0604020202020204" pitchFamily="34" charset="0"/>
                <a:cs typeface="Arial" panose="020B0604020202020204" pitchFamily="34" charset="0"/>
              </a:rPr>
              <a:t>Cost optimization </a:t>
            </a:r>
            <a:r>
              <a:rPr lang="en-US" altLang="zh-CN" sz="1400" b="1" dirty="0" err="1">
                <a:solidFill>
                  <a:prstClr val="black"/>
                </a:solidFill>
                <a:latin typeface="Arial" panose="020B0604020202020204" pitchFamily="34" charset="0"/>
                <a:cs typeface="Arial" panose="020B0604020202020204" pitchFamily="34" charset="0"/>
              </a:rPr>
              <a:t>v.s</a:t>
            </a:r>
            <a:r>
              <a:rPr lang="en-US" altLang="zh-CN" sz="1400" b="1" dirty="0">
                <a:solidFill>
                  <a:prstClr val="black"/>
                </a:solidFill>
                <a:latin typeface="Arial" panose="020B0604020202020204" pitchFamily="34" charset="0"/>
                <a:cs typeface="Arial" panose="020B0604020202020204" pitchFamily="34" charset="0"/>
              </a:rPr>
              <a:t>. circumference</a:t>
            </a:r>
            <a:endParaRPr lang="en-US" sz="1400" b="1" dirty="0">
              <a:solidFill>
                <a:prstClr val="black"/>
              </a:solidFill>
            </a:endParaRPr>
          </a:p>
        </p:txBody>
      </p:sp>
      <p:sp>
        <p:nvSpPr>
          <p:cNvPr id="23" name="矩形 38"/>
          <p:cNvSpPr/>
          <p:nvPr/>
        </p:nvSpPr>
        <p:spPr bwMode="auto">
          <a:xfrm>
            <a:off x="5838364" y="5244167"/>
            <a:ext cx="6259656" cy="1353185"/>
          </a:xfrm>
          <a:prstGeom prst="rect">
            <a:avLst/>
          </a:prstGeom>
          <a:grpFill/>
        </p:spPr>
        <p:txBody>
          <a:bodyPr wrap="square">
            <a:spAutoFit/>
          </a:bodyPr>
          <a:lstStyle/>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Circular collider</a:t>
            </a:r>
            <a:r>
              <a:rPr lang="en-US" altLang="zh-CN" b="1" dirty="0">
                <a:latin typeface="Times New Roman" panose="02020603050405020304" pitchFamily="18" charset="0"/>
                <a:ea typeface="Times New Roman" panose="02020603050405020304" pitchFamily="18" charset="0"/>
                <a:cs typeface="Times New Roman" panose="02020603050405020304" pitchFamily="18" charset="0"/>
              </a:rPr>
              <a:t>: Higher luminosity than a linear collider</a:t>
            </a:r>
          </a:p>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100km circumference</a:t>
            </a:r>
            <a:r>
              <a:rPr lang="en-US" altLang="zh-CN" b="1" dirty="0">
                <a:latin typeface="Times New Roman" panose="02020603050405020304" pitchFamily="18" charset="0"/>
                <a:ea typeface="Times New Roman" panose="02020603050405020304" pitchFamily="18" charset="0"/>
                <a:cs typeface="Times New Roman" panose="02020603050405020304" pitchFamily="18" charset="0"/>
              </a:rPr>
              <a:t>: Optimum total cost</a:t>
            </a:r>
          </a:p>
          <a:p>
            <a:pPr marL="342900" indent="-342900">
              <a:lnSpc>
                <a:spcPct val="114000"/>
              </a:lnSpc>
              <a:spcBef>
                <a:spcPts val="0"/>
              </a:spcBef>
              <a:spcAft>
                <a:spcPts val="0"/>
              </a:spcAft>
              <a:buFont typeface="Wingdings" panose="05000000000000000000" pitchFamily="2" charset="2"/>
              <a:buChar char="l"/>
              <a:defRPr/>
            </a:pP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Shared tunnel</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Compatible design for CEPC and </a:t>
            </a:r>
            <a:r>
              <a:rPr lang="en-US" b="1" dirty="0" err="1" smtClean="0">
                <a:latin typeface="Times New Roman" panose="02020603050405020304" pitchFamily="18" charset="0"/>
                <a:ea typeface="Times New Roman" panose="02020603050405020304" pitchFamily="18" charset="0"/>
                <a:cs typeface="Times New Roman" panose="02020603050405020304" pitchFamily="18" charset="0"/>
              </a:rPr>
              <a:t>SppC</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Switchable</a:t>
            </a: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operation</a:t>
            </a:r>
            <a:r>
              <a:rPr lang="en-US" b="1" dirty="0">
                <a:latin typeface="Times New Roman" panose="02020603050405020304" pitchFamily="18" charset="0"/>
                <a:ea typeface="Times New Roman" panose="02020603050405020304" pitchFamily="18" charset="0"/>
                <a:cs typeface="Times New Roman" panose="02020603050405020304" pitchFamily="18" charset="0"/>
              </a:rPr>
              <a:t>: Higgs, W/Z, top</a:t>
            </a:r>
          </a:p>
        </p:txBody>
      </p:sp>
    </p:spTree>
    <p:extLst>
      <p:ext uri="{BB962C8B-B14F-4D97-AF65-F5344CB8AC3E}">
        <p14:creationId xmlns:p14="http://schemas.microsoft.com/office/powerpoint/2010/main" val="3029253229"/>
      </p:ext>
    </p:extLst>
  </p:cSld>
  <p:clrMapOvr>
    <a:masterClrMapping/>
  </p:clrMapOvr>
  <mc:AlternateContent xmlns:mc="http://schemas.openxmlformats.org/markup-compatibility/2006" xmlns:p14="http://schemas.microsoft.com/office/powerpoint/2010/main">
    <mc:Choice Requires="p14">
      <p:transition spd="slow" p14:dur="2000" advTm="163428"/>
    </mc:Choice>
    <mc:Fallback xmlns="">
      <p:transition spd="slow" advTm="16342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85239" y="4441445"/>
            <a:ext cx="3425152" cy="2367275"/>
          </a:xfrm>
          <a:prstGeom prst="rect">
            <a:avLst/>
          </a:prstGeom>
        </p:spPr>
      </p:pic>
      <p:pic>
        <p:nvPicPr>
          <p:cNvPr id="5" name="Picture 4"/>
          <p:cNvPicPr>
            <a:picLocks noChangeAspect="1"/>
          </p:cNvPicPr>
          <p:nvPr/>
        </p:nvPicPr>
        <p:blipFill>
          <a:blip r:embed="rId5"/>
          <a:stretch>
            <a:fillRect/>
          </a:stretch>
        </p:blipFill>
        <p:spPr>
          <a:xfrm>
            <a:off x="130418" y="3894354"/>
            <a:ext cx="5105994" cy="2827122"/>
          </a:xfrm>
          <a:prstGeom prst="rect">
            <a:avLst/>
          </a:prstGeom>
        </p:spPr>
      </p:pic>
      <p:sp>
        <p:nvSpPr>
          <p:cNvPr id="3" name="Slide Number Placeholder 2"/>
          <p:cNvSpPr>
            <a:spLocks noGrp="1"/>
          </p:cNvSpPr>
          <p:nvPr>
            <p:ph type="sldNum" sz="quarter" idx="12"/>
          </p:nvPr>
        </p:nvSpPr>
        <p:spPr/>
        <p:txBody>
          <a:bodyPr/>
          <a:lstStyle/>
          <a:p>
            <a:fld id="{F15E9139-A00B-4B2A-98A6-095DC08F1345}" type="slidenum">
              <a:rPr lang="zh-CN" altLang="en-US" smtClean="0"/>
              <a:pPr/>
              <a:t>7</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Feasible design for all </a:t>
            </a:r>
            <a:r>
              <a:rPr lang="en-US" altLang="zh-CN" b="1" dirty="0">
                <a:solidFill>
                  <a:srgbClr val="C00000"/>
                </a:solidFill>
              </a:rPr>
              <a:t>o</a:t>
            </a:r>
            <a:r>
              <a:rPr lang="en-US" altLang="zh-CN" b="1" dirty="0" smtClean="0">
                <a:solidFill>
                  <a:srgbClr val="C00000"/>
                </a:solidFill>
              </a:rPr>
              <a:t>perational </a:t>
            </a:r>
            <a:r>
              <a:rPr lang="en-US" altLang="zh-CN" b="1" dirty="0">
                <a:solidFill>
                  <a:srgbClr val="C00000"/>
                </a:solidFill>
              </a:rPr>
              <a:t>m</a:t>
            </a:r>
            <a:r>
              <a:rPr lang="en-US" altLang="zh-CN" b="1" dirty="0" smtClean="0">
                <a:solidFill>
                  <a:srgbClr val="C00000"/>
                </a:solidFill>
              </a:rPr>
              <a:t>odes</a:t>
            </a:r>
            <a:endParaRPr lang="zh-CN" altLang="en-US" b="1" dirty="0">
              <a:solidFill>
                <a:srgbClr val="C00000"/>
              </a:solidFill>
            </a:endParaRPr>
          </a:p>
        </p:txBody>
      </p:sp>
      <p:sp>
        <p:nvSpPr>
          <p:cNvPr id="8" name="矩形: 圆角 55"/>
          <p:cNvSpPr/>
          <p:nvPr/>
        </p:nvSpPr>
        <p:spPr bwMode="auto">
          <a:xfrm>
            <a:off x="4075331" y="1030547"/>
            <a:ext cx="4503075" cy="2722922"/>
          </a:xfrm>
          <a:prstGeom prst="roundRect">
            <a:avLst>
              <a:gd name="adj" fmla="val 3752"/>
            </a:avLst>
          </a:prstGeom>
          <a:solidFill>
            <a:srgbClr val="005800">
              <a:alpha val="10000"/>
            </a:srgbClr>
          </a:solidFill>
          <a:ln w="12700" cap="flat" cmpd="sng" algn="ctr">
            <a:solidFill>
              <a:srgbClr val="FFFFFF">
                <a:hueOff val="0"/>
                <a:satOff val="0"/>
                <a:lumOff val="0"/>
                <a:alphaOff val="0"/>
              </a:srgbClr>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a:ln>
                <a:noFill/>
              </a:ln>
              <a:solidFill>
                <a:prstClr val="black"/>
              </a:solidFill>
              <a:latin typeface="微软雅黑"/>
              <a:ea typeface="微软雅黑"/>
              <a:cs typeface="Arial" panose="020B0604020202020204"/>
            </a:endParaRPr>
          </a:p>
        </p:txBody>
      </p:sp>
      <p:sp>
        <p:nvSpPr>
          <p:cNvPr id="9" name="矩形: 圆角 56"/>
          <p:cNvSpPr/>
          <p:nvPr/>
        </p:nvSpPr>
        <p:spPr bwMode="auto">
          <a:xfrm>
            <a:off x="56823" y="1048339"/>
            <a:ext cx="3973062" cy="2709922"/>
          </a:xfrm>
          <a:prstGeom prst="roundRect">
            <a:avLst>
              <a:gd name="adj" fmla="val 4559"/>
            </a:avLst>
          </a:prstGeom>
          <a:solidFill>
            <a:srgbClr val="0070C0">
              <a:alpha val="10000"/>
            </a:srgbClr>
          </a:solidFill>
          <a:ln w="12700" cap="flat" cmpd="sng" algn="ctr">
            <a:solidFill>
              <a:srgbClr val="FFFFFF">
                <a:hueOff val="0"/>
                <a:satOff val="0"/>
                <a:lumOff val="0"/>
                <a:alphaOff val="0"/>
              </a:srgbClr>
            </a:solidFill>
            <a:prstDash val="solid"/>
            <a:miter lim="800000"/>
          </a:ln>
        </p:spPr>
        <p:txBody>
          <a:bodyPr/>
          <a:lstStyle/>
          <a:p>
            <a:pPr marL="0" marR="0" lvl="0" indent="0" algn="l" defTabSz="914400">
              <a:lnSpc>
                <a:spcPct val="100000"/>
              </a:lnSpc>
              <a:spcBef>
                <a:spcPts val="0"/>
              </a:spcBef>
              <a:spcAft>
                <a:spcPts val="0"/>
              </a:spcAft>
              <a:buClrTx/>
              <a:buSzTx/>
              <a:buFontTx/>
              <a:buNone/>
              <a:defRPr/>
            </a:pPr>
            <a:endParaRPr lang="zh-CN" sz="1800" b="0" i="0" u="none" strike="noStrike" cap="none" spc="0">
              <a:ln>
                <a:noFill/>
              </a:ln>
              <a:solidFill>
                <a:prstClr val="black"/>
              </a:solidFill>
              <a:latin typeface="微软雅黑"/>
              <a:ea typeface="微软雅黑"/>
              <a:cs typeface="+mn-cs"/>
            </a:endParaRPr>
          </a:p>
        </p:txBody>
      </p:sp>
      <p:sp>
        <p:nvSpPr>
          <p:cNvPr id="10" name="矩形: 圆角 70"/>
          <p:cNvSpPr>
            <a:spLocks noChangeAspect="1"/>
          </p:cNvSpPr>
          <p:nvPr/>
        </p:nvSpPr>
        <p:spPr bwMode="auto">
          <a:xfrm>
            <a:off x="151627" y="1590042"/>
            <a:ext cx="3702694" cy="603449"/>
          </a:xfrm>
          <a:prstGeom prst="roundRect">
            <a:avLst>
              <a:gd name="adj" fmla="val 24447"/>
            </a:avLst>
          </a:prstGeom>
          <a:noFill/>
          <a:ln>
            <a:solidFill>
              <a:sysClr val="windowText" lastClr="000000"/>
            </a:solidFill>
          </a:ln>
        </p:spPr>
        <p:txBody>
          <a:bodyPr wrap="square" rtlCol="0" anchor="ctr">
            <a:noAutofit/>
          </a:bodyPr>
          <a:lstStyle/>
          <a:p>
            <a:pPr marL="0" marR="0" lvl="0" indent="0" algn="ctr" defTabSz="914400">
              <a:lnSpc>
                <a:spcPct val="120000"/>
              </a:lnSpc>
              <a:spcBef>
                <a:spcPts val="0"/>
              </a:spcBef>
              <a:spcAft>
                <a:spcPts val="0"/>
              </a:spcAft>
              <a:buClrTx/>
              <a:buSzTx/>
              <a:buFontTx/>
              <a:buNone/>
              <a:defRPr/>
            </a:pPr>
            <a:r>
              <a:rPr lang="en-US" altLang="zh-CN" sz="1400" dirty="0" err="1">
                <a:solidFill>
                  <a:srgbClr val="000000"/>
                </a:solidFill>
                <a:latin typeface="微软雅黑"/>
                <a:ea typeface="微软雅黑"/>
              </a:rPr>
              <a:t>e+e</a:t>
            </a:r>
            <a:r>
              <a:rPr lang="en-US" altLang="zh-CN" sz="1400" dirty="0">
                <a:solidFill>
                  <a:srgbClr val="000000"/>
                </a:solidFill>
                <a:latin typeface="微软雅黑"/>
                <a:ea typeface="微软雅黑"/>
              </a:rPr>
              <a:t>- circular collider as a high </a:t>
            </a:r>
            <a:r>
              <a:rPr lang="en-US" altLang="zh-CN" sz="1400" dirty="0" err="1">
                <a:solidFill>
                  <a:srgbClr val="000000"/>
                </a:solidFill>
                <a:latin typeface="微软雅黑"/>
                <a:ea typeface="微软雅黑"/>
              </a:rPr>
              <a:t>lumi</a:t>
            </a:r>
            <a:r>
              <a:rPr lang="en-US" altLang="zh-CN" sz="1400" dirty="0">
                <a:solidFill>
                  <a:srgbClr val="000000"/>
                </a:solidFill>
                <a:latin typeface="微软雅黑"/>
                <a:ea typeface="微软雅黑"/>
              </a:rPr>
              <a:t>. Higgs factory</a:t>
            </a:r>
            <a:endParaRPr lang="zh-CN" sz="1400" i="0" u="none" strike="noStrike" cap="none" spc="0" dirty="0">
              <a:ln>
                <a:noFill/>
              </a:ln>
              <a:solidFill>
                <a:srgbClr val="C00000"/>
              </a:solidFill>
              <a:latin typeface="微软雅黑"/>
              <a:ea typeface="微软雅黑"/>
              <a:cs typeface="+mn-cs"/>
            </a:endParaRPr>
          </a:p>
        </p:txBody>
      </p:sp>
      <p:cxnSp>
        <p:nvCxnSpPr>
          <p:cNvPr id="11" name="直接箭头连接符 52"/>
          <p:cNvCxnSpPr>
            <a:stCxn id="10" idx="3"/>
          </p:cNvCxnSpPr>
          <p:nvPr/>
        </p:nvCxnSpPr>
        <p:spPr bwMode="auto">
          <a:xfrm flipV="1">
            <a:off x="3854321" y="1891766"/>
            <a:ext cx="569207" cy="1"/>
          </a:xfrm>
          <a:prstGeom prst="straightConnector1">
            <a:avLst/>
          </a:prstGeom>
          <a:solidFill>
            <a:srgbClr val="5B9BD5"/>
          </a:solidFill>
          <a:ln w="38100" cap="flat" cmpd="sng" algn="ctr">
            <a:solidFill>
              <a:sysClr val="windowText" lastClr="000000"/>
            </a:solidFill>
            <a:prstDash val="solid"/>
            <a:round/>
            <a:headEnd type="none" w="med" len="med"/>
            <a:tailEnd type="triangle" w="lg" len="lg"/>
          </a:ln>
        </p:spPr>
      </p:cxnSp>
      <p:sp>
        <p:nvSpPr>
          <p:cNvPr id="12" name="矩形 56"/>
          <p:cNvSpPr/>
          <p:nvPr/>
        </p:nvSpPr>
        <p:spPr bwMode="auto">
          <a:xfrm>
            <a:off x="5461441" y="1098726"/>
            <a:ext cx="2233502" cy="461665"/>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en-US" altLang="zh-CN" sz="2400" i="0" u="none" strike="noStrike" cap="none" spc="0" dirty="0">
                <a:ln>
                  <a:noFill/>
                </a:ln>
                <a:solidFill>
                  <a:srgbClr val="C00000"/>
                </a:solidFill>
                <a:latin typeface="微软雅黑"/>
                <a:ea typeface="微软雅黑"/>
                <a:cs typeface="Arial" panose="020B0604020202020204"/>
              </a:rPr>
              <a:t>Design</a:t>
            </a:r>
            <a:endParaRPr sz="1800" i="0" u="none" strike="noStrike" cap="none" spc="0" dirty="0">
              <a:ln>
                <a:noFill/>
              </a:ln>
              <a:solidFill>
                <a:prstClr val="black"/>
              </a:solidFill>
              <a:latin typeface="Calibri"/>
              <a:ea typeface="宋体"/>
              <a:cs typeface="Arial" panose="020B0604020202020204"/>
            </a:endParaRPr>
          </a:p>
        </p:txBody>
      </p:sp>
      <p:sp>
        <p:nvSpPr>
          <p:cNvPr id="13" name="矩形 57"/>
          <p:cNvSpPr/>
          <p:nvPr/>
        </p:nvSpPr>
        <p:spPr bwMode="auto">
          <a:xfrm>
            <a:off x="1370330" y="1085133"/>
            <a:ext cx="1072730" cy="461665"/>
          </a:xfrm>
          <a:prstGeom prst="rect">
            <a:avLst/>
          </a:prstGeom>
        </p:spPr>
        <p:txBody>
          <a:bodyPr wrap="none">
            <a:spAutoFit/>
          </a:bodyPr>
          <a:lstStyle/>
          <a:p>
            <a:pPr marL="0" marR="0" lvl="0" indent="0" algn="ctr" defTabSz="914400">
              <a:lnSpc>
                <a:spcPct val="100000"/>
              </a:lnSpc>
              <a:spcBef>
                <a:spcPts val="0"/>
              </a:spcBef>
              <a:spcAft>
                <a:spcPts val="0"/>
              </a:spcAft>
              <a:buClrTx/>
              <a:buSzTx/>
              <a:buFontTx/>
              <a:buNone/>
              <a:defRPr/>
            </a:pPr>
            <a:r>
              <a:rPr lang="en-US" altLang="zh-CN" sz="2400" i="0" u="none" strike="noStrike" cap="none" spc="0" dirty="0">
                <a:ln>
                  <a:noFill/>
                </a:ln>
                <a:solidFill>
                  <a:srgbClr val="C00000"/>
                </a:solidFill>
                <a:latin typeface="Arial" panose="020B0604020202020204"/>
                <a:ea typeface="微软雅黑"/>
                <a:cs typeface="+mn-cs"/>
              </a:rPr>
              <a:t>GOAL</a:t>
            </a:r>
            <a:endParaRPr lang="zh-CN" sz="2400" i="0" u="none" strike="noStrike" cap="none" spc="0" dirty="0">
              <a:ln>
                <a:noFill/>
              </a:ln>
              <a:solidFill>
                <a:srgbClr val="C00000"/>
              </a:solidFill>
              <a:latin typeface="Arial" panose="020B0604020202020204"/>
              <a:ea typeface="微软雅黑"/>
              <a:cs typeface="Arial" panose="020B0604020202020204"/>
            </a:endParaRPr>
          </a:p>
        </p:txBody>
      </p:sp>
      <p:sp>
        <p:nvSpPr>
          <p:cNvPr id="18" name="矩形: 圆角 70"/>
          <p:cNvSpPr>
            <a:spLocks noChangeAspect="1"/>
          </p:cNvSpPr>
          <p:nvPr/>
        </p:nvSpPr>
        <p:spPr bwMode="auto">
          <a:xfrm>
            <a:off x="140397" y="2329584"/>
            <a:ext cx="3702694" cy="603449"/>
          </a:xfrm>
          <a:prstGeom prst="roundRect">
            <a:avLst>
              <a:gd name="adj" fmla="val 24447"/>
            </a:avLst>
          </a:prstGeom>
          <a:noFill/>
          <a:ln>
            <a:solidFill>
              <a:sysClr val="windowText" lastClr="000000"/>
            </a:solidFill>
          </a:ln>
        </p:spPr>
        <p:txBody>
          <a:bodyPr wrap="square" rtlCol="0" anchor="ctr">
            <a:noAutofit/>
          </a:bodyPr>
          <a:lstStyle/>
          <a:p>
            <a:pPr lvl="0" algn="ctr">
              <a:lnSpc>
                <a:spcPct val="120000"/>
              </a:lnSpc>
              <a:defRPr/>
            </a:pPr>
            <a:r>
              <a:rPr lang="en-US" altLang="zh-CN" sz="1400" dirty="0">
                <a:solidFill>
                  <a:srgbClr val="000000"/>
                </a:solidFill>
                <a:latin typeface="微软雅黑"/>
                <a:ea typeface="微软雅黑"/>
              </a:rPr>
              <a:t>Compatible operation for Higgs, W, Z and Top runs</a:t>
            </a:r>
            <a:endParaRPr lang="zh-CN" altLang="zh-CN" sz="1400" dirty="0">
              <a:solidFill>
                <a:srgbClr val="C00000"/>
              </a:solidFill>
              <a:latin typeface="微软雅黑"/>
              <a:ea typeface="微软雅黑"/>
            </a:endParaRPr>
          </a:p>
        </p:txBody>
      </p:sp>
      <p:sp>
        <p:nvSpPr>
          <p:cNvPr id="19" name="矩形: 圆角 70"/>
          <p:cNvSpPr>
            <a:spLocks noChangeAspect="1"/>
          </p:cNvSpPr>
          <p:nvPr/>
        </p:nvSpPr>
        <p:spPr bwMode="auto">
          <a:xfrm>
            <a:off x="159316" y="3079107"/>
            <a:ext cx="3702694" cy="443753"/>
          </a:xfrm>
          <a:prstGeom prst="roundRect">
            <a:avLst>
              <a:gd name="adj" fmla="val 24447"/>
            </a:avLst>
          </a:prstGeom>
          <a:noFill/>
          <a:ln>
            <a:solidFill>
              <a:sysClr val="windowText" lastClr="000000"/>
            </a:solidFill>
          </a:ln>
        </p:spPr>
        <p:txBody>
          <a:bodyPr wrap="square" rtlCol="0" anchor="ctr">
            <a:noAutofit/>
          </a:bodyPr>
          <a:lstStyle/>
          <a:p>
            <a:pPr lvl="0" algn="ctr">
              <a:lnSpc>
                <a:spcPct val="120000"/>
              </a:lnSpc>
              <a:defRPr/>
            </a:pPr>
            <a:r>
              <a:rPr lang="en-US" altLang="zh-CN" sz="1400" dirty="0">
                <a:solidFill>
                  <a:srgbClr val="000000"/>
                </a:solidFill>
                <a:latin typeface="微软雅黑"/>
                <a:ea typeface="微软雅黑"/>
              </a:rPr>
              <a:t>Increasing Luminosity</a:t>
            </a:r>
            <a:endParaRPr lang="zh-CN" altLang="zh-CN" sz="1400" dirty="0">
              <a:solidFill>
                <a:srgbClr val="C00000"/>
              </a:solidFill>
              <a:latin typeface="微软雅黑"/>
              <a:ea typeface="微软雅黑"/>
            </a:endParaRPr>
          </a:p>
        </p:txBody>
      </p:sp>
      <p:sp>
        <p:nvSpPr>
          <p:cNvPr id="20" name="矩形: 圆角 70"/>
          <p:cNvSpPr>
            <a:spLocks noChangeAspect="1"/>
          </p:cNvSpPr>
          <p:nvPr/>
        </p:nvSpPr>
        <p:spPr bwMode="auto">
          <a:xfrm>
            <a:off x="4447640" y="1560391"/>
            <a:ext cx="4063996" cy="2101722"/>
          </a:xfrm>
          <a:prstGeom prst="roundRect">
            <a:avLst>
              <a:gd name="adj" fmla="val 24447"/>
            </a:avLst>
          </a:prstGeom>
          <a:noFill/>
          <a:ln>
            <a:solidFill>
              <a:sysClr val="windowText" lastClr="000000"/>
            </a:solidFill>
          </a:ln>
        </p:spPr>
        <p:txBody>
          <a:bodyPr wrap="square" rtlCol="0" anchor="ctr">
            <a:noAutofit/>
          </a:bodyPr>
          <a:lstStyle/>
          <a:p>
            <a:pPr marL="342900" indent="-342900">
              <a:lnSpc>
                <a:spcPct val="120000"/>
              </a:lnSpc>
              <a:buFont typeface="Arial" panose="020B0604020202020204"/>
              <a:buChar char="•"/>
              <a:defRPr/>
            </a:pPr>
            <a:r>
              <a:rPr lang="en-US" altLang="zh-CN" sz="1400" dirty="0">
                <a:solidFill>
                  <a:srgbClr val="000000"/>
                </a:solidFill>
                <a:latin typeface="微软雅黑"/>
                <a:ea typeface="微软雅黑"/>
              </a:rPr>
              <a:t>Accelerator complex comprised of </a:t>
            </a:r>
            <a:r>
              <a:rPr lang="en-US" altLang="zh-CN" sz="1400" dirty="0" err="1">
                <a:solidFill>
                  <a:srgbClr val="000000"/>
                </a:solidFill>
                <a:latin typeface="微软雅黑"/>
                <a:ea typeface="微软雅黑"/>
              </a:rPr>
              <a:t>Linac</a:t>
            </a:r>
            <a:r>
              <a:rPr lang="en-US" altLang="zh-CN" sz="1400" dirty="0">
                <a:solidFill>
                  <a:srgbClr val="000000"/>
                </a:solidFill>
                <a:latin typeface="微软雅黑"/>
                <a:ea typeface="微软雅黑"/>
              </a:rPr>
              <a:t>, 100 km booster and collider ring</a:t>
            </a:r>
          </a:p>
          <a:p>
            <a:pPr marL="342900" lvl="0" indent="-342900">
              <a:lnSpc>
                <a:spcPct val="120000"/>
              </a:lnSpc>
              <a:buFont typeface="Arial" panose="020B0604020202020204"/>
              <a:buChar char="•"/>
              <a:defRPr/>
            </a:pPr>
            <a:r>
              <a:rPr lang="en-US" altLang="zh-CN" sz="1400" dirty="0">
                <a:solidFill>
                  <a:srgbClr val="000000"/>
                </a:solidFill>
                <a:latin typeface="微软雅黑"/>
                <a:ea typeface="微软雅黑"/>
              </a:rPr>
              <a:t>Lattice optimization for all energies</a:t>
            </a:r>
          </a:p>
          <a:p>
            <a:pPr marL="342900" indent="-342900">
              <a:lnSpc>
                <a:spcPct val="120000"/>
              </a:lnSpc>
              <a:buFont typeface="Arial" panose="020B0604020202020204"/>
              <a:buChar char="•"/>
              <a:defRPr/>
            </a:pPr>
            <a:r>
              <a:rPr lang="en-US" altLang="zh-CN" sz="1400" dirty="0">
                <a:solidFill>
                  <a:srgbClr val="000000"/>
                </a:solidFill>
                <a:latin typeface="微软雅黑"/>
                <a:ea typeface="微软雅黑"/>
              </a:rPr>
              <a:t>Sufficient DA for all energies</a:t>
            </a:r>
          </a:p>
          <a:p>
            <a:pPr marL="342900" indent="-342900">
              <a:lnSpc>
                <a:spcPct val="120000"/>
              </a:lnSpc>
              <a:buFont typeface="Arial" panose="020B0604020202020204"/>
              <a:buChar char="•"/>
              <a:defRPr/>
            </a:pPr>
            <a:r>
              <a:rPr lang="en-US" altLang="zh-CN" sz="1400" dirty="0">
                <a:solidFill>
                  <a:srgbClr val="000000"/>
                </a:solidFill>
                <a:latin typeface="微软雅黑"/>
                <a:ea typeface="微软雅黑"/>
              </a:rPr>
              <a:t>Beam-beam &amp; collective instability</a:t>
            </a:r>
          </a:p>
          <a:p>
            <a:pPr marL="342900" lvl="0" indent="-342900">
              <a:lnSpc>
                <a:spcPct val="120000"/>
              </a:lnSpc>
              <a:buFont typeface="Arial" panose="020B0604020202020204"/>
              <a:buChar char="•"/>
              <a:defRPr/>
            </a:pPr>
            <a:r>
              <a:rPr lang="en-US" altLang="zh-CN" sz="1400" dirty="0">
                <a:solidFill>
                  <a:srgbClr val="000000"/>
                </a:solidFill>
                <a:latin typeface="微软雅黑"/>
                <a:ea typeface="微软雅黑"/>
              </a:rPr>
              <a:t>Crab waist scheme with large cross angle and sextuples</a:t>
            </a:r>
          </a:p>
        </p:txBody>
      </p:sp>
      <p:cxnSp>
        <p:nvCxnSpPr>
          <p:cNvPr id="21" name="直接箭头连接符 52"/>
          <p:cNvCxnSpPr/>
          <p:nvPr/>
        </p:nvCxnSpPr>
        <p:spPr bwMode="auto">
          <a:xfrm>
            <a:off x="3833469" y="2631308"/>
            <a:ext cx="571679" cy="0"/>
          </a:xfrm>
          <a:prstGeom prst="straightConnector1">
            <a:avLst/>
          </a:prstGeom>
          <a:solidFill>
            <a:srgbClr val="5B9BD5"/>
          </a:solidFill>
          <a:ln w="38100" cap="flat" cmpd="sng" algn="ctr">
            <a:solidFill>
              <a:sysClr val="windowText" lastClr="000000"/>
            </a:solidFill>
            <a:prstDash val="solid"/>
            <a:round/>
            <a:headEnd type="none" w="med" len="med"/>
            <a:tailEnd type="triangle" w="lg" len="lg"/>
          </a:ln>
        </p:spPr>
      </p:cxnSp>
      <p:cxnSp>
        <p:nvCxnSpPr>
          <p:cNvPr id="22" name="直接箭头连接符 52"/>
          <p:cNvCxnSpPr/>
          <p:nvPr/>
        </p:nvCxnSpPr>
        <p:spPr bwMode="auto">
          <a:xfrm>
            <a:off x="3851115" y="3284222"/>
            <a:ext cx="590793" cy="14562"/>
          </a:xfrm>
          <a:prstGeom prst="straightConnector1">
            <a:avLst/>
          </a:prstGeom>
          <a:solidFill>
            <a:srgbClr val="5B9BD5"/>
          </a:solidFill>
          <a:ln w="38100" cap="flat" cmpd="sng" algn="ctr">
            <a:solidFill>
              <a:sysClr val="windowText" lastClr="000000"/>
            </a:solidFill>
            <a:prstDash val="solid"/>
            <a:round/>
            <a:headEnd type="none" w="med" len="med"/>
            <a:tailEnd type="triangle" w="lg" len="lg"/>
          </a:ln>
        </p:spPr>
      </p:cxnSp>
      <mc:AlternateContent xmlns:mc="http://schemas.openxmlformats.org/markup-compatibility/2006" xmlns:a14="http://schemas.microsoft.com/office/drawing/2010/main">
        <mc:Choice Requires="a14">
          <p:sp>
            <p:nvSpPr>
              <p:cNvPr id="34" name="矩形 16"/>
              <p:cNvSpPr/>
              <p:nvPr/>
            </p:nvSpPr>
            <p:spPr>
              <a:xfrm>
                <a:off x="5654930" y="4293096"/>
                <a:ext cx="2385286" cy="476284"/>
              </a:xfrm>
              <a:prstGeom prst="rect">
                <a:avLst/>
              </a:prstGeom>
              <a:solidFill>
                <a:srgbClr val="FFFFFF"/>
              </a:solidFill>
              <a:ln>
                <a:solidFill>
                  <a:schemeClr val="tx1"/>
                </a:solidFill>
              </a:ln>
            </p:spPr>
            <p:txBody>
              <a:bodyPr wrap="square">
                <a:spAutoFit/>
              </a:bodyPr>
              <a:lstStyle/>
              <a:p>
                <a:r>
                  <a:rPr lang="en-US" altLang="zh-CN" sz="1200" dirty="0" smtClean="0"/>
                  <a:t>Requirement met Higgs (w/error): </a:t>
                </a:r>
              </a:p>
              <a:p>
                <a:r>
                  <a:rPr lang="en-US" altLang="zh-CN" sz="1200" dirty="0"/>
                  <a:t> </a:t>
                </a:r>
                <a14:m>
                  <m:oMath xmlns:m="http://schemas.openxmlformats.org/officeDocument/2006/math">
                    <m:r>
                      <a:rPr lang="en-US" altLang="zh-CN" sz="1200" b="0" i="1" smtClean="0">
                        <a:solidFill>
                          <a:srgbClr val="FF0000"/>
                        </a:solidFill>
                        <a:latin typeface="Cambria Math" panose="02040503050406030204" pitchFamily="18" charset="0"/>
                      </a:rPr>
                      <m:t>7</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𝑥</m:t>
                        </m:r>
                      </m:sub>
                    </m:sSub>
                    <m:r>
                      <a:rPr lang="en-US" altLang="zh-CN" sz="1200" i="1">
                        <a:solidFill>
                          <a:srgbClr val="FF0000"/>
                        </a:solidFill>
                        <a:latin typeface="Cambria Math" panose="02040503050406030204" pitchFamily="18" charset="0"/>
                        <a:ea typeface="Cambria Math" panose="02040503050406030204" pitchFamily="18" charset="0"/>
                      </a:rPr>
                      <m:t>×1</m:t>
                    </m:r>
                    <m:r>
                      <a:rPr lang="en-US" altLang="zh-CN" sz="1200" b="0" i="1" smtClean="0">
                        <a:solidFill>
                          <a:srgbClr val="FF0000"/>
                        </a:solidFill>
                        <a:latin typeface="Cambria Math" panose="02040503050406030204" pitchFamily="18" charset="0"/>
                        <a:ea typeface="Cambria Math" panose="02040503050406030204" pitchFamily="18" charset="0"/>
                      </a:rPr>
                      <m:t>6</m:t>
                    </m:r>
                    <m:sSub>
                      <m:sSubPr>
                        <m:ctrlPr>
                          <a:rPr lang="en-US" altLang="zh-CN" sz="1200" i="1">
                            <a:solidFill>
                              <a:srgbClr val="FF0000"/>
                            </a:solidFill>
                            <a:latin typeface="Cambria Math" panose="02040503050406030204" pitchFamily="18" charset="0"/>
                          </a:rPr>
                        </m:ctrlPr>
                      </m:sSubPr>
                      <m:e>
                        <m:r>
                          <a:rPr lang="zh-CN" altLang="en-US" sz="1200" i="1">
                            <a:solidFill>
                              <a:srgbClr val="FF0000"/>
                            </a:solidFill>
                            <a:latin typeface="Cambria Math" panose="02040503050406030204" pitchFamily="18" charset="0"/>
                          </a:rPr>
                          <m:t>𝜎</m:t>
                        </m:r>
                      </m:e>
                      <m:sub>
                        <m:r>
                          <a:rPr lang="en-US" altLang="zh-CN" sz="1200" i="1">
                            <a:solidFill>
                              <a:srgbClr val="FF0000"/>
                            </a:solidFill>
                            <a:latin typeface="Cambria Math" panose="02040503050406030204" pitchFamily="18" charset="0"/>
                          </a:rPr>
                          <m:t>𝑦</m:t>
                        </m:r>
                      </m:sub>
                    </m:sSub>
                    <m:r>
                      <a:rPr lang="en-US" altLang="zh-CN" sz="1200" i="1">
                        <a:solidFill>
                          <a:srgbClr val="FF0000"/>
                        </a:solidFill>
                        <a:latin typeface="Cambria Math" panose="02040503050406030204" pitchFamily="18" charset="0"/>
                        <a:ea typeface="Cambria Math" panose="02040503050406030204" pitchFamily="18" charset="0"/>
                      </a:rPr>
                      <m:t>×</m:t>
                    </m:r>
                    <m:r>
                      <a:rPr lang="en-US" altLang="zh-CN" sz="1200" b="0" i="0">
                        <a:solidFill>
                          <a:srgbClr val="FF0000"/>
                        </a:solidFill>
                        <a:latin typeface="Cambria Math" panose="02040503050406030204" pitchFamily="18" charset="0"/>
                        <a:ea typeface="Cambria Math" panose="02040503050406030204" pitchFamily="18" charset="0"/>
                      </a:rPr>
                      <m:t>1.</m:t>
                    </m:r>
                    <m:r>
                      <a:rPr lang="en-US" altLang="zh-CN" sz="1200" b="0" i="0" smtClean="0">
                        <a:solidFill>
                          <a:srgbClr val="FF0000"/>
                        </a:solidFill>
                        <a:latin typeface="Cambria Math" panose="02040503050406030204" pitchFamily="18" charset="0"/>
                        <a:ea typeface="Cambria Math" panose="02040503050406030204" pitchFamily="18" charset="0"/>
                      </a:rPr>
                      <m:t>6</m:t>
                    </m:r>
                    <m:r>
                      <a:rPr lang="en-US" altLang="zh-CN" sz="1200" b="0" i="0">
                        <a:solidFill>
                          <a:srgbClr val="FF0000"/>
                        </a:solidFill>
                        <a:latin typeface="Cambria Math" panose="02040503050406030204" pitchFamily="18" charset="0"/>
                        <a:ea typeface="Cambria Math" panose="02040503050406030204" pitchFamily="18" charset="0"/>
                      </a:rPr>
                      <m:t>% </m:t>
                    </m:r>
                  </m:oMath>
                </a14:m>
                <a:endParaRPr lang="en-US" altLang="zh-CN" sz="1200" b="0" i="0" dirty="0">
                  <a:solidFill>
                    <a:srgbClr val="FF0000"/>
                  </a:solidFill>
                  <a:latin typeface="Cambria Math" panose="02040503050406030204" pitchFamily="18" charset="0"/>
                  <a:ea typeface="Cambria Math" panose="02040503050406030204" pitchFamily="18" charset="0"/>
                </a:endParaRPr>
              </a:p>
            </p:txBody>
          </p:sp>
        </mc:Choice>
        <mc:Fallback xmlns="">
          <p:sp>
            <p:nvSpPr>
              <p:cNvPr id="34" name="矩形 16"/>
              <p:cNvSpPr>
                <a:spLocks noRot="1" noChangeAspect="1" noMove="1" noResize="1" noEditPoints="1" noAdjustHandles="1" noChangeArrowheads="1" noChangeShapeType="1" noTextEdit="1"/>
              </p:cNvSpPr>
              <p:nvPr/>
            </p:nvSpPr>
            <p:spPr>
              <a:xfrm>
                <a:off x="5654930" y="4293096"/>
                <a:ext cx="2385286" cy="476284"/>
              </a:xfrm>
              <a:prstGeom prst="rect">
                <a:avLst/>
              </a:prstGeom>
              <a:blipFill>
                <a:blip r:embed="rId6"/>
                <a:stretch>
                  <a:fillRect/>
                </a:stretch>
              </a:blipFill>
              <a:ln>
                <a:solidFill>
                  <a:schemeClr val="tx1"/>
                </a:solidFill>
              </a:ln>
            </p:spPr>
            <p:txBody>
              <a:bodyPr/>
              <a:lstStyle/>
              <a:p>
                <a:r>
                  <a:rPr lang="zh-CN" altLang="en-US">
                    <a:noFill/>
                  </a:rPr>
                  <a:t> </a:t>
                </a:r>
              </a:p>
            </p:txBody>
          </p:sp>
        </mc:Fallback>
      </mc:AlternateContent>
      <p:sp>
        <p:nvSpPr>
          <p:cNvPr id="37" name="Rectangle 36"/>
          <p:cNvSpPr/>
          <p:nvPr/>
        </p:nvSpPr>
        <p:spPr>
          <a:xfrm>
            <a:off x="5591944" y="3970499"/>
            <a:ext cx="2720167" cy="253916"/>
          </a:xfrm>
          <a:prstGeom prst="rect">
            <a:avLst/>
          </a:prstGeom>
          <a:solidFill>
            <a:schemeClr val="accent4">
              <a:lumMod val="40000"/>
              <a:lumOff val="60000"/>
            </a:schemeClr>
          </a:solidFill>
        </p:spPr>
        <p:txBody>
          <a:bodyPr wrap="square">
            <a:spAutoFit/>
          </a:bodyPr>
          <a:lstStyle/>
          <a:p>
            <a:r>
              <a:rPr lang="en-US" altLang="zh-CN" sz="1050" b="1" dirty="0">
                <a:solidFill>
                  <a:prstClr val="black"/>
                </a:solidFill>
                <a:latin typeface="Arial" panose="020B0604020202020204" pitchFamily="34" charset="0"/>
                <a:cs typeface="Arial" panose="020B0604020202020204" pitchFamily="34" charset="0"/>
              </a:rPr>
              <a:t>Dynamic Aperture (DA) optimization</a:t>
            </a:r>
            <a:endParaRPr lang="en-US" sz="1050" b="1" dirty="0">
              <a:solidFill>
                <a:prstClr val="black"/>
              </a:solidFill>
            </a:endParaRPr>
          </a:p>
        </p:txBody>
      </p:sp>
      <p:sp>
        <p:nvSpPr>
          <p:cNvPr id="38" name="Rectangle 37"/>
          <p:cNvSpPr/>
          <p:nvPr/>
        </p:nvSpPr>
        <p:spPr>
          <a:xfrm>
            <a:off x="230579" y="3675403"/>
            <a:ext cx="2193974" cy="253916"/>
          </a:xfrm>
          <a:prstGeom prst="rect">
            <a:avLst/>
          </a:prstGeom>
          <a:solidFill>
            <a:schemeClr val="accent4">
              <a:lumMod val="40000"/>
              <a:lumOff val="60000"/>
            </a:schemeClr>
          </a:solidFill>
        </p:spPr>
        <p:txBody>
          <a:bodyPr wrap="square">
            <a:spAutoFit/>
          </a:bodyPr>
          <a:lstStyle/>
          <a:p>
            <a:r>
              <a:rPr lang="en-US" altLang="zh-CN" sz="1050" b="1" dirty="0">
                <a:solidFill>
                  <a:prstClr val="black"/>
                </a:solidFill>
                <a:latin typeface="Arial" panose="020B0604020202020204" pitchFamily="34" charset="0"/>
                <a:cs typeface="Arial" panose="020B0604020202020204" pitchFamily="34" charset="0"/>
              </a:rPr>
              <a:t>Lattice for all energies</a:t>
            </a:r>
            <a:endParaRPr lang="en-US" sz="1050" b="1" dirty="0">
              <a:solidFill>
                <a:prstClr val="black"/>
              </a:solidFill>
            </a:endParaRPr>
          </a:p>
        </p:txBody>
      </p:sp>
      <p:pic>
        <p:nvPicPr>
          <p:cNvPr id="6" name="Picture 5"/>
          <p:cNvPicPr>
            <a:picLocks noChangeAspect="1"/>
          </p:cNvPicPr>
          <p:nvPr/>
        </p:nvPicPr>
        <p:blipFill rotWithShape="1">
          <a:blip r:embed="rId7"/>
          <a:srcRect b="11941"/>
          <a:stretch/>
        </p:blipFill>
        <p:spPr>
          <a:xfrm>
            <a:off x="8681234" y="738718"/>
            <a:ext cx="3333779" cy="1776298"/>
          </a:xfrm>
          <a:prstGeom prst="rect">
            <a:avLst/>
          </a:prstGeom>
        </p:spPr>
      </p:pic>
      <p:pic>
        <p:nvPicPr>
          <p:cNvPr id="40" name="Picture 39"/>
          <p:cNvPicPr>
            <a:picLocks noChangeAspect="1"/>
          </p:cNvPicPr>
          <p:nvPr/>
        </p:nvPicPr>
        <p:blipFill rotWithShape="1">
          <a:blip r:embed="rId8"/>
          <a:srcRect r="3629" b="13864"/>
          <a:stretch/>
        </p:blipFill>
        <p:spPr>
          <a:xfrm>
            <a:off x="8842466" y="2475859"/>
            <a:ext cx="3045868" cy="1902028"/>
          </a:xfrm>
          <a:prstGeom prst="rect">
            <a:avLst/>
          </a:prstGeom>
        </p:spPr>
      </p:pic>
      <p:sp>
        <p:nvSpPr>
          <p:cNvPr id="39" name="Rectangle 38"/>
          <p:cNvSpPr/>
          <p:nvPr/>
        </p:nvSpPr>
        <p:spPr>
          <a:xfrm>
            <a:off x="10218832" y="1764808"/>
            <a:ext cx="1868145" cy="253916"/>
          </a:xfrm>
          <a:prstGeom prst="rect">
            <a:avLst/>
          </a:prstGeom>
          <a:solidFill>
            <a:schemeClr val="accent4">
              <a:lumMod val="40000"/>
              <a:lumOff val="60000"/>
            </a:schemeClr>
          </a:solidFill>
        </p:spPr>
        <p:txBody>
          <a:bodyPr wrap="square">
            <a:spAutoFit/>
          </a:bodyPr>
          <a:lstStyle/>
          <a:p>
            <a:r>
              <a:rPr lang="en-US" altLang="zh-CN" sz="1050" b="1" dirty="0">
                <a:solidFill>
                  <a:prstClr val="black"/>
                </a:solidFill>
                <a:latin typeface="Arial" panose="020B0604020202020204" pitchFamily="34" charset="0"/>
                <a:cs typeface="Arial" panose="020B0604020202020204" pitchFamily="34" charset="0"/>
              </a:rPr>
              <a:t>Beam-beam effect study</a:t>
            </a:r>
            <a:endParaRPr lang="en-US" sz="1050" b="1" dirty="0">
              <a:solidFill>
                <a:prstClr val="black"/>
              </a:solidFill>
            </a:endParaRPr>
          </a:p>
        </p:txBody>
      </p:sp>
      <p:sp>
        <p:nvSpPr>
          <p:cNvPr id="2" name="TextBox 1"/>
          <p:cNvSpPr txBox="1"/>
          <p:nvPr/>
        </p:nvSpPr>
        <p:spPr>
          <a:xfrm rot="20580124">
            <a:off x="1763850" y="3304374"/>
            <a:ext cx="8261573" cy="954107"/>
          </a:xfrm>
          <a:prstGeom prst="rect">
            <a:avLst/>
          </a:prstGeom>
          <a:solidFill>
            <a:schemeClr val="bg1"/>
          </a:solidFill>
        </p:spPr>
        <p:txBody>
          <a:bodyPr wrap="square" rtlCol="0">
            <a:spAutoFit/>
          </a:bodyPr>
          <a:lstStyle/>
          <a:p>
            <a:r>
              <a:rPr lang="en-US" altLang="zh-CN" sz="2800" dirty="0" smtClean="0"/>
              <a:t>The comprehensive design will be presented in the following specific talks</a:t>
            </a:r>
            <a:endParaRPr lang="zh-CN" altLang="en-US" sz="2800" dirty="0"/>
          </a:p>
        </p:txBody>
      </p:sp>
      <p:pic>
        <p:nvPicPr>
          <p:cNvPr id="17" name="Picture 16"/>
          <p:cNvPicPr>
            <a:picLocks noChangeAspect="1"/>
          </p:cNvPicPr>
          <p:nvPr/>
        </p:nvPicPr>
        <p:blipFill>
          <a:blip r:embed="rId9"/>
          <a:stretch>
            <a:fillRect/>
          </a:stretch>
        </p:blipFill>
        <p:spPr>
          <a:xfrm>
            <a:off x="8774095" y="4459957"/>
            <a:ext cx="3265697" cy="2348763"/>
          </a:xfrm>
          <a:prstGeom prst="rect">
            <a:avLst/>
          </a:prstGeom>
        </p:spPr>
      </p:pic>
    </p:spTree>
    <p:custDataLst>
      <p:tags r:id="rId1"/>
    </p:custDataLst>
    <p:extLst>
      <p:ext uri="{BB962C8B-B14F-4D97-AF65-F5344CB8AC3E}">
        <p14:creationId xmlns:p14="http://schemas.microsoft.com/office/powerpoint/2010/main" val="837796799"/>
      </p:ext>
    </p:extLst>
  </p:cSld>
  <p:clrMapOvr>
    <a:masterClrMapping/>
  </p:clrMapOvr>
  <mc:AlternateContent xmlns:mc="http://schemas.openxmlformats.org/markup-compatibility/2006" xmlns:p14="http://schemas.microsoft.com/office/powerpoint/2010/main">
    <mc:Choice Requires="p14">
      <p:transition spd="slow" p14:dur="2000" advTm="70452"/>
    </mc:Choice>
    <mc:Fallback xmlns="">
      <p:transition spd="slow" advTm="70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54694" y="1082824"/>
            <a:ext cx="3846994" cy="5638652"/>
          </a:xfrm>
          <a:prstGeom prst="rect">
            <a:avLst/>
          </a:prstGeom>
        </p:spPr>
      </p:pic>
      <p:sp>
        <p:nvSpPr>
          <p:cNvPr id="24"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Key technology R&amp;D</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8</a:t>
            </a:fld>
            <a:endParaRPr lang="zh-CN" altLang="en-US"/>
          </a:p>
        </p:txBody>
      </p:sp>
      <p:sp>
        <p:nvSpPr>
          <p:cNvPr id="21" name="矩形 42"/>
          <p:cNvSpPr/>
          <p:nvPr/>
        </p:nvSpPr>
        <p:spPr bwMode="auto">
          <a:xfrm>
            <a:off x="253709" y="2783475"/>
            <a:ext cx="2757709" cy="1014730"/>
          </a:xfrm>
          <a:prstGeom prst="rect">
            <a:avLst/>
          </a:prstGeom>
          <a:noFill/>
        </p:spPr>
        <p:txBody>
          <a:bodyPr wrap="square">
            <a:spAutoFit/>
          </a:bodyPr>
          <a:lstStyle/>
          <a:p>
            <a:pPr algn="ctr">
              <a:defRPr/>
            </a:pPr>
            <a:r>
              <a:rPr lang="en-US" altLang="zh-C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CEPC R&amp;D</a:t>
            </a:r>
          </a:p>
          <a:p>
            <a:pPr algn="ctr">
              <a:defRPr/>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30% cost of acc. components</a:t>
            </a:r>
            <a:endParaRP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a:xfrm>
            <a:off x="3586586" y="6458399"/>
            <a:ext cx="5040560" cy="354977"/>
          </a:xfrm>
        </p:spPr>
        <p:txBody>
          <a:bodyPr/>
          <a:lstStyle/>
          <a:p>
            <a:r>
              <a:rPr lang="en-US" altLang="zh-CN" dirty="0" smtClean="0"/>
              <a:t>CEPC Accelerator TDR International Review</a:t>
            </a:r>
            <a:endParaRPr lang="zh-CN" altLang="en-US" dirty="0"/>
          </a:p>
        </p:txBody>
      </p:sp>
      <p:pic>
        <p:nvPicPr>
          <p:cNvPr id="22" name="Picture 21"/>
          <p:cNvPicPr>
            <a:picLocks noChangeAspect="1"/>
          </p:cNvPicPr>
          <p:nvPr/>
        </p:nvPicPr>
        <p:blipFill>
          <a:blip r:embed="rId4"/>
          <a:stretch>
            <a:fillRect/>
          </a:stretch>
        </p:blipFill>
        <p:spPr>
          <a:xfrm>
            <a:off x="335360" y="1725477"/>
            <a:ext cx="7979987" cy="3795740"/>
          </a:xfrm>
          <a:prstGeom prst="rect">
            <a:avLst/>
          </a:prstGeom>
        </p:spPr>
      </p:pic>
      <p:sp>
        <p:nvSpPr>
          <p:cNvPr id="68" name="Rectangle 67"/>
          <p:cNvSpPr/>
          <p:nvPr/>
        </p:nvSpPr>
        <p:spPr>
          <a:xfrm>
            <a:off x="6126636" y="1127648"/>
            <a:ext cx="1670907" cy="338554"/>
          </a:xfrm>
          <a:prstGeom prst="rect">
            <a:avLst/>
          </a:prstGeom>
        </p:spPr>
        <p:txBody>
          <a:bodyPr wrap="none">
            <a:spAutoFit/>
          </a:bodyPr>
          <a:lstStyle/>
          <a:p>
            <a:r>
              <a:rPr lang="en-US" altLang="zh-CN" sz="1600" b="1" dirty="0">
                <a:ln w="0"/>
                <a:solidFill>
                  <a:srgbClr val="00B050"/>
                </a:solidFill>
                <a:effectLst>
                  <a:outerShdw blurRad="38100" dist="25400" dir="5400000" algn="ctr" rotWithShape="0">
                    <a:srgbClr val="6E747A">
                      <a:alpha val="43000"/>
                    </a:srgbClr>
                  </a:outerShdw>
                </a:effectLst>
              </a:rPr>
              <a:t>Specification Met</a:t>
            </a:r>
            <a:endParaRPr lang="zh-CN" altLang="en-US" sz="1600" b="1" dirty="0">
              <a:solidFill>
                <a:srgbClr val="00B050"/>
              </a:solidFill>
            </a:endParaRPr>
          </a:p>
        </p:txBody>
      </p:sp>
      <p:sp>
        <p:nvSpPr>
          <p:cNvPr id="70" name="Rectangle 69"/>
          <p:cNvSpPr/>
          <p:nvPr/>
        </p:nvSpPr>
        <p:spPr>
          <a:xfrm>
            <a:off x="6528048" y="1519695"/>
            <a:ext cx="1928046" cy="584775"/>
          </a:xfrm>
          <a:prstGeom prst="rect">
            <a:avLst/>
          </a:prstGeom>
        </p:spPr>
        <p:txBody>
          <a:bodyPr wrap="square">
            <a:spAutoFit/>
          </a:bodyPr>
          <a:lstStyle/>
          <a:p>
            <a:r>
              <a:rPr lang="en-US" altLang="zh-CN" sz="1600" b="1" dirty="0">
                <a:ln w="0"/>
                <a:solidFill>
                  <a:srgbClr val="FF0000"/>
                </a:solidFill>
                <a:effectLst>
                  <a:outerShdw blurRad="38100" dist="25400" dir="5400000" algn="ctr" rotWithShape="0">
                    <a:srgbClr val="6E747A">
                      <a:alpha val="43000"/>
                    </a:srgbClr>
                  </a:outerShdw>
                </a:effectLst>
              </a:rPr>
              <a:t>Prototype Manufactured</a:t>
            </a:r>
            <a:endParaRPr lang="zh-CN" altLang="en-US" sz="1600" b="1" dirty="0">
              <a:solidFill>
                <a:srgbClr val="FF0000"/>
              </a:solidFill>
            </a:endParaRPr>
          </a:p>
        </p:txBody>
      </p:sp>
      <p:sp>
        <p:nvSpPr>
          <p:cNvPr id="71" name="Rectangle 70"/>
          <p:cNvSpPr/>
          <p:nvPr/>
        </p:nvSpPr>
        <p:spPr>
          <a:xfrm>
            <a:off x="187353" y="5989569"/>
            <a:ext cx="7910014" cy="461665"/>
          </a:xfrm>
          <a:prstGeom prst="rect">
            <a:avLst/>
          </a:prstGeom>
          <a:solidFill>
            <a:schemeClr val="accent4">
              <a:lumMod val="20000"/>
              <a:lumOff val="80000"/>
            </a:schemeClr>
          </a:solidFill>
        </p:spPr>
        <p:txBody>
          <a:bodyPr wrap="square">
            <a:spAutoFit/>
          </a:bodyPr>
          <a:lstStyle/>
          <a:p>
            <a:pPr marL="0" lvl="1"/>
            <a:r>
              <a:rPr lang="en-US" altLang="zh-CN" sz="2400" dirty="0" smtClean="0">
                <a:latin typeface="Times New Roman" panose="02020603050405020304" pitchFamily="18" charset="0"/>
                <a:ea typeface="Times New Roman" panose="02020603050405020304" pitchFamily="18" charset="0"/>
                <a:cs typeface="Times New Roman" panose="02020603050405020304" pitchFamily="18" charset="0"/>
              </a:rPr>
              <a:t>Key technology R&amp;D spans all component lists in CEPC CDR</a:t>
            </a:r>
          </a:p>
        </p:txBody>
      </p:sp>
      <p:pic>
        <p:nvPicPr>
          <p:cNvPr id="2050" name="Picture 2" descr="https://img1.baidu.com/it/u=4145686801,716650686&amp;fm=253&amp;fmt=auto&amp;app=138&amp;f=JPEG?w=500&amp;h=5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6877" y="1061600"/>
            <a:ext cx="467817" cy="4912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a:stretch>
            <a:fillRect/>
          </a:stretch>
        </p:blipFill>
        <p:spPr>
          <a:xfrm>
            <a:off x="7889979" y="1620764"/>
            <a:ext cx="441917" cy="428296"/>
          </a:xfrm>
          <a:prstGeom prst="rect">
            <a:avLst/>
          </a:prstGeom>
        </p:spPr>
      </p:pic>
      <p:sp>
        <p:nvSpPr>
          <p:cNvPr id="35" name="Rectangle 34"/>
          <p:cNvSpPr/>
          <p:nvPr/>
        </p:nvSpPr>
        <p:spPr>
          <a:xfrm>
            <a:off x="357595" y="1233709"/>
            <a:ext cx="4010213" cy="307777"/>
          </a:xfrm>
          <a:prstGeom prst="rect">
            <a:avLst/>
          </a:prstGeom>
          <a:solidFill>
            <a:schemeClr val="accent4">
              <a:lumMod val="40000"/>
              <a:lumOff val="60000"/>
            </a:schemeClr>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Represented Key Technologies for the CEPC</a:t>
            </a:r>
            <a:endParaRPr lang="en-US" sz="1400" b="1" dirty="0">
              <a:solidFill>
                <a:prstClr val="black"/>
              </a:solidFill>
            </a:endParaRPr>
          </a:p>
        </p:txBody>
      </p:sp>
      <p:sp>
        <p:nvSpPr>
          <p:cNvPr id="9" name="TextBox 8"/>
          <p:cNvSpPr txBox="1"/>
          <p:nvPr/>
        </p:nvSpPr>
        <p:spPr>
          <a:xfrm>
            <a:off x="11280576" y="1133681"/>
            <a:ext cx="864096" cy="307777"/>
          </a:xfrm>
          <a:prstGeom prst="rect">
            <a:avLst/>
          </a:prstGeom>
          <a:solidFill>
            <a:schemeClr val="tx2">
              <a:lumMod val="60000"/>
              <a:lumOff val="40000"/>
            </a:schemeClr>
          </a:solidFill>
        </p:spPr>
        <p:txBody>
          <a:bodyPr wrap="square" rtlCol="0">
            <a:spAutoFit/>
          </a:bodyPr>
          <a:lstStyle/>
          <a:p>
            <a:r>
              <a:rPr lang="en-US" altLang="zh-CN" sz="1400" dirty="0" smtClean="0">
                <a:solidFill>
                  <a:schemeClr val="bg1"/>
                </a:solidFill>
                <a:latin typeface="Arial" panose="020B0604020202020204" pitchFamily="34" charset="0"/>
                <a:cs typeface="Arial" panose="020B0604020202020204" pitchFamily="34" charset="0"/>
              </a:rPr>
              <a:t>Fraction</a:t>
            </a:r>
            <a:endParaRPr lang="zh-CN" alt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734641"/>
      </p:ext>
    </p:extLst>
  </p:cSld>
  <p:clrMapOvr>
    <a:masterClrMapping/>
  </p:clrMapOvr>
  <mc:AlternateContent xmlns:mc="http://schemas.openxmlformats.org/markup-compatibility/2006" xmlns:p14="http://schemas.microsoft.com/office/powerpoint/2010/main">
    <mc:Choice Requires="p14">
      <p:transition spd="slow" p14:dur="2000" advTm="94778"/>
    </mc:Choice>
    <mc:Fallback xmlns="">
      <p:transition spd="slow" advTm="9477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49140" y="6095037"/>
            <a:ext cx="11145963" cy="646331"/>
          </a:xfrm>
          <a:prstGeom prst="rect">
            <a:avLst/>
          </a:prstGeom>
          <a:solidFill>
            <a:schemeClr val="bg1"/>
          </a:solidFill>
        </p:spPr>
        <p:txBody>
          <a:bodyPr wrap="square">
            <a:spAutoFit/>
          </a:bodyPr>
          <a:lstStyle/>
          <a:p>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~10% </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remaining (the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machine integration, commissioning etc</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 and is anticipated to be completed by 2026, and the international contribution/collaboration may be needed.</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smtClean="0">
                <a:solidFill>
                  <a:srgbClr val="C00000"/>
                </a:solidFill>
              </a:rPr>
              <a:t>Key technology </a:t>
            </a:r>
            <a:r>
              <a:rPr lang="en-US" altLang="zh-CN" b="1" dirty="0">
                <a:solidFill>
                  <a:srgbClr val="C00000"/>
                </a:solidFill>
              </a:rPr>
              <a:t>r</a:t>
            </a:r>
            <a:r>
              <a:rPr lang="en-US" altLang="zh-CN" b="1" dirty="0" smtClean="0">
                <a:solidFill>
                  <a:srgbClr val="C00000"/>
                </a:solidFill>
              </a:rPr>
              <a:t>eadiness</a:t>
            </a:r>
            <a:endParaRPr lang="zh-CN" altLang="en-US" b="1" dirty="0">
              <a:solidFill>
                <a:srgbClr val="C00000"/>
              </a:solidFill>
            </a:endParaRPr>
          </a:p>
        </p:txBody>
      </p:sp>
      <p:sp>
        <p:nvSpPr>
          <p:cNvPr id="3" name="Slide Number Placeholder 2"/>
          <p:cNvSpPr>
            <a:spLocks noGrp="1"/>
          </p:cNvSpPr>
          <p:nvPr>
            <p:ph type="sldNum" sz="quarter" idx="12"/>
          </p:nvPr>
        </p:nvSpPr>
        <p:spPr/>
        <p:txBody>
          <a:bodyPr/>
          <a:lstStyle/>
          <a:p>
            <a:fld id="{F15E9139-A00B-4B2A-98A6-095DC08F1345}" type="slidenum">
              <a:rPr lang="zh-CN" altLang="en-US" smtClean="0"/>
              <a:pPr/>
              <a:t>9</a:t>
            </a:fld>
            <a:endParaRPr lang="zh-CN" altLang="en-US"/>
          </a:p>
        </p:txBody>
      </p:sp>
      <p:sp>
        <p:nvSpPr>
          <p:cNvPr id="19" name="矩形 40"/>
          <p:cNvSpPr/>
          <p:nvPr/>
        </p:nvSpPr>
        <p:spPr bwMode="auto">
          <a:xfrm>
            <a:off x="288639" y="2375485"/>
            <a:ext cx="2751937" cy="1783761"/>
          </a:xfrm>
          <a:prstGeom prst="rect">
            <a:avLst/>
          </a:prstGeom>
          <a:solidFill>
            <a:srgbClr val="3069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20" name="矩形 41"/>
          <p:cNvSpPr/>
          <p:nvPr/>
        </p:nvSpPr>
        <p:spPr bwMode="auto">
          <a:xfrm>
            <a:off x="3048364" y="2379809"/>
            <a:ext cx="8735704" cy="1783762"/>
          </a:xfrm>
          <a:prstGeom prst="rect">
            <a:avLst/>
          </a:prstGeom>
          <a:solidFill>
            <a:srgbClr val="CBD9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21" name="矩形 42"/>
          <p:cNvSpPr/>
          <p:nvPr/>
        </p:nvSpPr>
        <p:spPr bwMode="auto">
          <a:xfrm>
            <a:off x="253709" y="2783475"/>
            <a:ext cx="2757709" cy="1014730"/>
          </a:xfrm>
          <a:prstGeom prst="rect">
            <a:avLst/>
          </a:prstGeom>
          <a:noFill/>
        </p:spPr>
        <p:txBody>
          <a:bodyPr wrap="square">
            <a:spAutoFit/>
          </a:bodyPr>
          <a:lstStyle/>
          <a:p>
            <a:pPr algn="ctr">
              <a:defRPr/>
            </a:pPr>
            <a:r>
              <a:rPr lang="en-US" altLang="zh-C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CEPC R&amp;D</a:t>
            </a:r>
          </a:p>
          <a:p>
            <a:pPr algn="ctr">
              <a:defRPr/>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30% cost of acc. components</a:t>
            </a:r>
            <a:endParaRP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矩形 38"/>
          <p:cNvSpPr/>
          <p:nvPr/>
        </p:nvSpPr>
        <p:spPr bwMode="auto">
          <a:xfrm>
            <a:off x="3139469" y="2549241"/>
            <a:ext cx="4270178" cy="1494155"/>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High efficiency klystron</a:t>
            </a:r>
          </a:p>
          <a:p>
            <a:pPr marL="285750" indent="-285750">
              <a:lnSpc>
                <a:spcPct val="114000"/>
              </a:lnSpc>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SRF cavities</a:t>
            </a:r>
            <a:endParaRPr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Positron source</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High performance accelerator</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矩形 40"/>
          <p:cNvSpPr/>
          <p:nvPr/>
        </p:nvSpPr>
        <p:spPr bwMode="auto">
          <a:xfrm>
            <a:off x="291219" y="4209635"/>
            <a:ext cx="2751937" cy="1804492"/>
          </a:xfrm>
          <a:prstGeom prst="rect">
            <a:avLst/>
          </a:prstGeom>
          <a:solidFill>
            <a:srgbClr val="3069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31" name="矩形 41"/>
          <p:cNvSpPr/>
          <p:nvPr/>
        </p:nvSpPr>
        <p:spPr bwMode="auto">
          <a:xfrm>
            <a:off x="3048928" y="4209635"/>
            <a:ext cx="8735704" cy="1804492"/>
          </a:xfrm>
          <a:prstGeom prst="rect">
            <a:avLst/>
          </a:prstGeom>
          <a:solidFill>
            <a:srgbClr val="CBD9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32" name="矩形 42"/>
          <p:cNvSpPr/>
          <p:nvPr/>
        </p:nvSpPr>
        <p:spPr bwMode="auto">
          <a:xfrm>
            <a:off x="285447" y="4577867"/>
            <a:ext cx="2757709" cy="984885"/>
          </a:xfrm>
          <a:prstGeom prst="rect">
            <a:avLst/>
          </a:prstGeom>
          <a:noFill/>
        </p:spPr>
        <p:txBody>
          <a:bodyPr wrap="square">
            <a:spAutoFit/>
          </a:bodyPr>
          <a:lstStyle/>
          <a:p>
            <a:pPr algn="ctr">
              <a:defRPr/>
            </a:pPr>
            <a:r>
              <a:rPr lang="en-US" altLang="zh-C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BEPCII / HEPS</a:t>
            </a:r>
          </a:p>
          <a:p>
            <a:pPr algn="ctr">
              <a:defRPr/>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60% </a:t>
            </a:r>
            <a:r>
              <a:rPr lang="en-US" sz="1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cost of acc. components</a:t>
            </a:r>
            <a:endParaRP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矩形 38"/>
          <p:cNvSpPr/>
          <p:nvPr/>
        </p:nvSpPr>
        <p:spPr bwMode="auto">
          <a:xfrm>
            <a:off x="3171208" y="4218686"/>
            <a:ext cx="4270178" cy="1844675"/>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High precision magnet</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Stable magnet power source</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Vacuum chamber with NEG coating</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Instrumentation, Feedback system</a:t>
            </a:r>
          </a:p>
        </p:txBody>
      </p:sp>
      <p:sp>
        <p:nvSpPr>
          <p:cNvPr id="34" name="Rectangle 33"/>
          <p:cNvSpPr/>
          <p:nvPr/>
        </p:nvSpPr>
        <p:spPr>
          <a:xfrm>
            <a:off x="432915" y="1074616"/>
            <a:ext cx="11325753" cy="1198880"/>
          </a:xfrm>
          <a:prstGeom prst="rect">
            <a:avLst/>
          </a:prstGeom>
          <a:solidFill>
            <a:schemeClr val="accent4">
              <a:lumMod val="20000"/>
              <a:lumOff val="80000"/>
            </a:schemeClr>
          </a:solidFill>
        </p:spPr>
        <p:txBody>
          <a:bodyPr wrap="square">
            <a:spAutoFit/>
          </a:bodyPr>
          <a:lstStyle/>
          <a:p>
            <a:pPr marL="285750" lvl="1" indent="-285750">
              <a:buFont typeface="Arial" panose="020B0604020202020204" pitchFamily="34" charset="0"/>
              <a:buChar char="•"/>
            </a:pP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CEPC received ~ 260 Million CNY from MOST, CAS, NSFC, </a:t>
            </a:r>
            <a:r>
              <a:rPr lang="en-US" altLang="zh-CN" sz="2400" dirty="0" err="1">
                <a:latin typeface="Times New Roman" panose="02020603050405020304" pitchFamily="18" charset="0"/>
                <a:ea typeface="Times New Roman" panose="02020603050405020304" pitchFamily="18" charset="0"/>
                <a:cs typeface="Times New Roman" panose="02020603050405020304" pitchFamily="18" charset="0"/>
              </a:rPr>
              <a:t>etc</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 for the key technology R&amp;D</a:t>
            </a:r>
          </a:p>
          <a:p>
            <a:pPr marL="285750" lvl="1" indent="-285750">
              <a:buFont typeface="Arial" panose="020B0604020202020204" pitchFamily="34" charset="0"/>
              <a:buChar char="•"/>
            </a:pP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Large amount of key technology validated in other project by IHEP: BEPCII, HEPS, …</a:t>
            </a:r>
          </a:p>
        </p:txBody>
      </p:sp>
      <p:sp>
        <p:nvSpPr>
          <p:cNvPr id="35" name="矩形 38"/>
          <p:cNvSpPr/>
          <p:nvPr/>
        </p:nvSpPr>
        <p:spPr bwMode="auto">
          <a:xfrm>
            <a:off x="7076521" y="2407185"/>
            <a:ext cx="4270178" cy="1846659"/>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Novel magnets: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Weak field dipole, dual aperture magnets</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Extremely fast injection/extraction </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Electrostatic deflector</a:t>
            </a:r>
          </a:p>
          <a:p>
            <a:pPr marL="285750" indent="-285750">
              <a:lnSpc>
                <a:spcPct val="114000"/>
              </a:lnSpc>
              <a:buFont typeface="Wingdings"/>
              <a:buChar char="Ø"/>
              <a:defRPr/>
            </a:pPr>
            <a:r>
              <a:rPr lang="en-US" altLang="zh-CN" sz="2000" b="1" dirty="0">
                <a:solidFill>
                  <a:schemeClr val="tx1">
                    <a:lumMod val="50000"/>
                    <a:lumOff val="50000"/>
                  </a:schemeClr>
                </a:solidFill>
                <a:latin typeface="Times New Roman" panose="02020603050405020304" pitchFamily="18" charset="0"/>
                <a:ea typeface="Times New Roman" panose="02020603050405020304" pitchFamily="18" charset="0"/>
                <a:cs typeface="Times New Roman" panose="02020603050405020304" pitchFamily="18" charset="0"/>
              </a:rPr>
              <a:t>MDI</a:t>
            </a:r>
          </a:p>
        </p:txBody>
      </p:sp>
      <p:sp>
        <p:nvSpPr>
          <p:cNvPr id="36" name="矩形 38"/>
          <p:cNvSpPr/>
          <p:nvPr/>
        </p:nvSpPr>
        <p:spPr bwMode="auto">
          <a:xfrm>
            <a:off x="7654513" y="4200582"/>
            <a:ext cx="3916991" cy="1844675"/>
          </a:xfrm>
          <a:prstGeom prst="rect">
            <a:avLst/>
          </a:prstGeom>
          <a:grpFill/>
        </p:spPr>
        <p:txBody>
          <a:bodyPr wrap="square">
            <a:spAutoFit/>
          </a:bodyPr>
          <a:lstStyle/>
          <a:p>
            <a:pPr marL="285750" indent="-285750">
              <a:lnSpc>
                <a:spcPct val="114000"/>
              </a:lnSpc>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Survey &amp; Alignment </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Ultra stable mechanics</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Radiation protection</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Cryogenic system</a:t>
            </a:r>
          </a:p>
          <a:p>
            <a:pPr marL="285750" indent="-285750">
              <a:lnSpc>
                <a:spcPct val="114000"/>
              </a:lnSpc>
              <a:spcBef>
                <a:spcPts val="0"/>
              </a:spcBef>
              <a:spcAft>
                <a:spcPts val="0"/>
              </a:spcAft>
              <a:buFont typeface="Wingdings"/>
              <a:buChar char="Ø"/>
              <a:defRPr/>
            </a:pPr>
            <a:r>
              <a:rPr lang="en-US" altLang="zh-CN" sz="2000" b="1" dirty="0">
                <a:solidFill>
                  <a:schemeClr val="tx1">
                    <a:lumMod val="50000"/>
                    <a:lumOff val="50000"/>
                  </a:schemeClr>
                </a:solidFill>
                <a:latin typeface="Times New Roman" panose="02020603050405020304" pitchFamily="18" charset="0"/>
                <a:ea typeface="Times New Roman" panose="02020603050405020304" pitchFamily="18" charset="0"/>
                <a:cs typeface="Times New Roman" panose="02020603050405020304" pitchFamily="18" charset="0"/>
              </a:rPr>
              <a:t>MDI</a:t>
            </a:r>
          </a:p>
        </p:txBody>
      </p:sp>
      <p:sp>
        <p:nvSpPr>
          <p:cNvPr id="4" name="Footer Placeholder 3"/>
          <p:cNvSpPr>
            <a:spLocks noGrp="1"/>
          </p:cNvSpPr>
          <p:nvPr>
            <p:ph type="ftr" sz="quarter" idx="11"/>
          </p:nvPr>
        </p:nvSpPr>
        <p:spPr>
          <a:xfrm>
            <a:off x="3586586" y="6458399"/>
            <a:ext cx="5040560" cy="354977"/>
          </a:xfrm>
        </p:spPr>
        <p:txBody>
          <a:bodyPr/>
          <a:lstStyle/>
          <a:p>
            <a:r>
              <a:rPr lang="en-US" altLang="zh-CN" smtClean="0"/>
              <a:t>12-16. June. 2023, Hongkong, CEPC Accelerator TDR International Review</a:t>
            </a:r>
            <a:endParaRPr lang="zh-CN" altLang="en-US" dirty="0"/>
          </a:p>
        </p:txBody>
      </p:sp>
      <p:sp>
        <p:nvSpPr>
          <p:cNvPr id="17" name="TextBox 16"/>
          <p:cNvSpPr txBox="1"/>
          <p:nvPr/>
        </p:nvSpPr>
        <p:spPr>
          <a:xfrm rot="20580124">
            <a:off x="2555938" y="2800318"/>
            <a:ext cx="8261573" cy="954107"/>
          </a:xfrm>
          <a:prstGeom prst="rect">
            <a:avLst/>
          </a:prstGeom>
          <a:solidFill>
            <a:schemeClr val="bg1"/>
          </a:solidFill>
        </p:spPr>
        <p:txBody>
          <a:bodyPr wrap="square" rtlCol="0">
            <a:spAutoFit/>
          </a:bodyPr>
          <a:lstStyle/>
          <a:p>
            <a:r>
              <a:rPr lang="en-US" altLang="zh-CN" sz="2800" dirty="0" smtClean="0"/>
              <a:t>Comprehensive key technology R&amp;D results will be reported in the following specific talks</a:t>
            </a:r>
            <a:endParaRPr lang="zh-CN" altLang="en-US" sz="2800" dirty="0"/>
          </a:p>
        </p:txBody>
      </p:sp>
    </p:spTree>
    <p:custDataLst>
      <p:tags r:id="rId1"/>
    </p:custDataLst>
    <p:extLst>
      <p:ext uri="{BB962C8B-B14F-4D97-AF65-F5344CB8AC3E}">
        <p14:creationId xmlns:p14="http://schemas.microsoft.com/office/powerpoint/2010/main" val="3591995421"/>
      </p:ext>
    </p:extLst>
  </p:cSld>
  <p:clrMapOvr>
    <a:masterClrMapping/>
  </p:clrMapOvr>
  <mc:AlternateContent xmlns:mc="http://schemas.openxmlformats.org/markup-compatibility/2006" xmlns:p14="http://schemas.microsoft.com/office/powerpoint/2010/main">
    <mc:Choice Requires="p14">
      <p:transition spd="slow" p14:dur="2000" advTm="177168"/>
    </mc:Choice>
    <mc:Fallback xmlns="">
      <p:transition spd="slow" advTm="1771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231d1528-fe60-49ff-86f2-4d4265a8441d}"/>
</p:tagLst>
</file>

<file path=ppt/tags/tag2.xml><?xml version="1.0" encoding="utf-8"?>
<p:tagLst xmlns:a="http://schemas.openxmlformats.org/drawingml/2006/main" xmlns:r="http://schemas.openxmlformats.org/officeDocument/2006/relationships" xmlns:p="http://schemas.openxmlformats.org/presentationml/2006/main">
  <p:tag name="REFSHAPE" val="803612012"/>
  <p:tag name="KSO_WM_UNIT_PLACING_PICTURE_USER_VIEWPORT" val="{&quot;height&quot;:2890,&quot;width&quot;:3276}"/>
</p:tagLst>
</file>

<file path=ppt/tags/tag3.xml><?xml version="1.0" encoding="utf-8"?>
<p:tagLst xmlns:a="http://schemas.openxmlformats.org/drawingml/2006/main" xmlns:r="http://schemas.openxmlformats.org/officeDocument/2006/relationships" xmlns:p="http://schemas.openxmlformats.org/presentationml/2006/main">
  <p:tag name="TIMING" val="|64.3"/>
</p:tagLst>
</file>

<file path=ppt/tags/tag4.xml><?xml version="1.0" encoding="utf-8"?>
<p:tagLst xmlns:a="http://schemas.openxmlformats.org/drawingml/2006/main" xmlns:r="http://schemas.openxmlformats.org/officeDocument/2006/relationships" xmlns:p="http://schemas.openxmlformats.org/presentationml/2006/main">
  <p:tag name="TIMING" val="|167.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81.233070866142,&quot;width&quot;:8122.4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39.403149606299,&quot;width&quot;:8162.500787401575}"/>
</p:tagLst>
</file>

<file path=ppt/tags/tag7.xml><?xml version="1.0" encoding="utf-8"?>
<p:tagLst xmlns:a="http://schemas.openxmlformats.org/drawingml/2006/main" xmlns:r="http://schemas.openxmlformats.org/officeDocument/2006/relationships" xmlns:p="http://schemas.openxmlformats.org/presentationml/2006/main">
  <p:tag name="TIMING" val="|69.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40205</TotalTime>
  <Words>2921</Words>
  <Application>Microsoft Office PowerPoint</Application>
  <PresentationFormat>Widescreen</PresentationFormat>
  <Paragraphs>794</Paragraphs>
  <Slides>35</Slides>
  <Notes>18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0" baseType="lpstr">
      <vt:lpstr>Malgun Gothic</vt:lpstr>
      <vt:lpstr>MS Mincho</vt:lpstr>
      <vt:lpstr>等线</vt:lpstr>
      <vt:lpstr>华文楷体</vt:lpstr>
      <vt:lpstr>宋体</vt:lpstr>
      <vt:lpstr>微软雅黑</vt:lpstr>
      <vt:lpstr>Arial</vt:lpstr>
      <vt:lpstr>Arial Black</vt:lpstr>
      <vt:lpstr>Calibri</vt:lpstr>
      <vt:lpstr>Cambria Math</vt:lpstr>
      <vt:lpstr>Symbol</vt:lpstr>
      <vt:lpstr>Times New Roman</vt:lpstr>
      <vt:lpstr>Wingdings</vt:lpstr>
      <vt:lpstr>Office 主题</vt:lpstr>
      <vt:lpstr>Visio.Drawing.15</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liyuhui</cp:lastModifiedBy>
  <cp:revision>2183</cp:revision>
  <cp:lastPrinted>2022-11-06T05:19:21Z</cp:lastPrinted>
  <dcterms:created xsi:type="dcterms:W3CDTF">2012-09-04T11:33:36Z</dcterms:created>
  <dcterms:modified xsi:type="dcterms:W3CDTF">2023-06-11T22:33:30Z</dcterms:modified>
</cp:coreProperties>
</file>