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953" r:id="rId2"/>
    <p:sldId id="907" r:id="rId3"/>
    <p:sldId id="946" r:id="rId4"/>
    <p:sldId id="954" r:id="rId5"/>
    <p:sldId id="955" r:id="rId6"/>
    <p:sldId id="956" r:id="rId7"/>
    <p:sldId id="957" r:id="rId8"/>
    <p:sldId id="959" r:id="rId9"/>
    <p:sldId id="960" r:id="rId10"/>
    <p:sldId id="961" r:id="rId11"/>
    <p:sldId id="962" r:id="rId12"/>
    <p:sldId id="963" r:id="rId13"/>
    <p:sldId id="964" r:id="rId14"/>
    <p:sldId id="965" r:id="rId15"/>
    <p:sldId id="966" r:id="rId16"/>
    <p:sldId id="967" r:id="rId17"/>
    <p:sldId id="968" r:id="rId18"/>
    <p:sldId id="969" r:id="rId19"/>
    <p:sldId id="970" r:id="rId20"/>
    <p:sldId id="971" r:id="rId21"/>
    <p:sldId id="972" r:id="rId22"/>
    <p:sldId id="973" r:id="rId23"/>
    <p:sldId id="974" r:id="rId24"/>
    <p:sldId id="975" r:id="rId25"/>
    <p:sldId id="976" r:id="rId26"/>
    <p:sldId id="977" r:id="rId27"/>
    <p:sldId id="978" r:id="rId28"/>
    <p:sldId id="979" r:id="rId29"/>
    <p:sldId id="980" r:id="rId30"/>
    <p:sldId id="949" r:id="rId31"/>
    <p:sldId id="415" r:id="rId32"/>
    <p:sldId id="342" r:id="rId33"/>
    <p:sldId id="401" r:id="rId34"/>
    <p:sldId id="397" r:id="rId35"/>
    <p:sldId id="398" r:id="rId3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33" autoAdjust="0"/>
    <p:restoredTop sz="91732" autoAdjust="0"/>
  </p:normalViewPr>
  <p:slideViewPr>
    <p:cSldViewPr>
      <p:cViewPr>
        <p:scale>
          <a:sx n="90" d="100"/>
          <a:sy n="90" d="100"/>
        </p:scale>
        <p:origin x="156" y="225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2023/6/11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778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918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0B2B-8DAF-4635-9F01-0B9C458933E3}" type="datetime1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315D-5845-4E10-96EE-900B6420E4E9}" type="datetime1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D2C3-E4EE-4507-8B92-8AE7B7B616F4}" type="datetime1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E2C9-0858-40D0-852F-2215466EB8FC}" type="datetime1">
              <a:rPr lang="zh-CN" altLang="en-US" smtClean="0"/>
              <a:t>2023/6/11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57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199456" y="2480570"/>
            <a:ext cx="9433048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/>
              <a:t>Beam-Beam Effects in CEPC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621737" y="4242209"/>
            <a:ext cx="676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Yuan Zhang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12-16. June. 2023, </a:t>
            </a:r>
            <a:r>
              <a:rPr lang="en-US" altLang="zh-CN" dirty="0" err="1">
                <a:solidFill>
                  <a:schemeClr val="bg1"/>
                </a:solidFill>
              </a:rPr>
              <a:t>Hongkong</a:t>
            </a:r>
            <a:r>
              <a:rPr lang="en-US" altLang="zh-CN" dirty="0">
                <a:solidFill>
                  <a:schemeClr val="bg1"/>
                </a:solidFill>
              </a:rPr>
              <a:t>, CEPC Accelerator TDR International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DEA2B13-AEBC-4C9C-AAEE-DE99C7343A7E}"/>
              </a:ext>
            </a:extLst>
          </p:cNvPr>
          <p:cNvSpPr/>
          <p:nvPr/>
        </p:nvSpPr>
        <p:spPr>
          <a:xfrm>
            <a:off x="8544272" y="4204457"/>
            <a:ext cx="36093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Contributors: </a:t>
            </a:r>
          </a:p>
          <a:p>
            <a:r>
              <a:rPr lang="en-US" altLang="zh-CN" dirty="0"/>
              <a:t>Na Wang, </a:t>
            </a:r>
            <a:r>
              <a:rPr lang="en-US" altLang="zh-CN" dirty="0" err="1"/>
              <a:t>Yiwei</a:t>
            </a:r>
            <a:r>
              <a:rPr lang="en-US" altLang="zh-CN" dirty="0"/>
              <a:t> Wang, Dou Wang, </a:t>
            </a:r>
            <a:r>
              <a:rPr lang="en-US" altLang="zh-CN" dirty="0" err="1"/>
              <a:t>Huiping</a:t>
            </a:r>
            <a:r>
              <a:rPr lang="en-US" altLang="zh-CN" dirty="0"/>
              <a:t> </a:t>
            </a:r>
            <a:r>
              <a:rPr lang="en-US" altLang="zh-CN" dirty="0" err="1"/>
              <a:t>Geng</a:t>
            </a:r>
            <a:r>
              <a:rPr lang="en-US" altLang="zh-CN" dirty="0"/>
              <a:t>, </a:t>
            </a:r>
            <a:r>
              <a:rPr lang="en-US" altLang="zh-CN" dirty="0" err="1"/>
              <a:t>Zhiyuan</a:t>
            </a:r>
            <a:r>
              <a:rPr lang="en-US" altLang="zh-CN" dirty="0"/>
              <a:t> Li (IHEP)</a:t>
            </a:r>
          </a:p>
          <a:p>
            <a:r>
              <a:rPr lang="en-US" altLang="zh-CN" dirty="0" err="1"/>
              <a:t>Kazuhito</a:t>
            </a:r>
            <a:r>
              <a:rPr lang="en-US" altLang="zh-CN" dirty="0"/>
              <a:t> </a:t>
            </a:r>
            <a:r>
              <a:rPr lang="en-US" altLang="zh-CN" dirty="0" err="1"/>
              <a:t>Ohmi</a:t>
            </a:r>
            <a:r>
              <a:rPr lang="en-US" altLang="zh-CN" dirty="0"/>
              <a:t>(KEK), </a:t>
            </a:r>
            <a:r>
              <a:rPr lang="en-US" altLang="zh-CN" dirty="0" err="1"/>
              <a:t>Chuntao</a:t>
            </a:r>
            <a:r>
              <a:rPr lang="en-US" altLang="zh-CN" dirty="0"/>
              <a:t> Lin (IASF), Demin Zhou(KEK)</a:t>
            </a:r>
          </a:p>
          <a:p>
            <a:r>
              <a:rPr lang="en-US" altLang="zh-CN" dirty="0"/>
              <a:t>M. </a:t>
            </a:r>
            <a:r>
              <a:rPr lang="en-US" altLang="zh-CN" dirty="0" err="1"/>
              <a:t>Zobov</a:t>
            </a:r>
            <a:r>
              <a:rPr lang="en-US" altLang="zh-CN" dirty="0"/>
              <a:t>(INFN/LNF)</a:t>
            </a:r>
          </a:p>
          <a:p>
            <a:r>
              <a:rPr lang="en-US" altLang="zh-CN" dirty="0"/>
              <a:t>Thanks: </a:t>
            </a:r>
          </a:p>
          <a:p>
            <a:r>
              <a:rPr lang="en-US" altLang="zh-CN" dirty="0"/>
              <a:t>D. </a:t>
            </a:r>
            <a:r>
              <a:rPr lang="en-US" altLang="zh-CN" dirty="0" err="1"/>
              <a:t>Shatilov</a:t>
            </a:r>
            <a:r>
              <a:rPr lang="en-US" altLang="zh-CN" dirty="0"/>
              <a:t>, K. </a:t>
            </a:r>
            <a:r>
              <a:rPr lang="en-US" altLang="zh-CN" dirty="0" err="1"/>
              <a:t>Oide</a:t>
            </a:r>
            <a:r>
              <a:rPr lang="en-US" altLang="zh-CN" dirty="0"/>
              <a:t>, M. </a:t>
            </a:r>
            <a:r>
              <a:rPr lang="en-US" altLang="zh-CN" dirty="0" err="1"/>
              <a:t>Migliorati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B7F0AB5-FFA3-4BDE-B181-C80269FF7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200" dirty="0"/>
              <a:t>Beamstrahlung Lifetime vs Momentum Acceptance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538EB6-0C59-4EBE-8D06-5B4739E61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57170C-DE25-4336-9979-7999EE5CA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14" name="内容占位符 7">
            <a:extLst>
              <a:ext uri="{FF2B5EF4-FFF2-40B4-BE49-F238E27FC236}">
                <a16:creationId xmlns:a16="http://schemas.microsoft.com/office/drawing/2014/main" id="{B31266FE-6BFF-4C89-92DB-94DE7808D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845" y="1597397"/>
            <a:ext cx="3878012" cy="2476055"/>
          </a:xfrm>
          <a:prstGeom prst="rect">
            <a:avLst/>
          </a:prstGeom>
        </p:spPr>
      </p:pic>
      <p:pic>
        <p:nvPicPr>
          <p:cNvPr id="16" name="内容占位符 9">
            <a:extLst>
              <a:ext uri="{FF2B5EF4-FFF2-40B4-BE49-F238E27FC236}">
                <a16:creationId xmlns:a16="http://schemas.microsoft.com/office/drawing/2014/main" id="{D1ADC4EC-8473-4A02-B074-50B9A1F78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19" y="1597397"/>
            <a:ext cx="3766930" cy="245988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CDAA5AC-6ACA-48A0-A3DE-9274E14EA696}"/>
              </a:ext>
            </a:extLst>
          </p:cNvPr>
          <p:cNvSpPr txBox="1"/>
          <p:nvPr/>
        </p:nvSpPr>
        <p:spPr>
          <a:xfrm>
            <a:off x="5836844" y="6204043"/>
            <a:ext cx="5408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* If particles exceed the momentum acceptance are checked just after collision.</a:t>
            </a:r>
            <a:endParaRPr lang="zh-CN" altLang="en-US" sz="12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ADB9F23-6712-4B0C-A376-EBB0481D2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30" y="4057282"/>
            <a:ext cx="3605419" cy="231334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2AB75D-A7EE-4FDE-A1E3-8BECF0748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845" y="3828895"/>
            <a:ext cx="3754179" cy="241391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27020EDC-D2A0-4A77-A1CA-A49722B66481}"/>
              </a:ext>
            </a:extLst>
          </p:cNvPr>
          <p:cNvSpPr txBox="1"/>
          <p:nvPr/>
        </p:nvSpPr>
        <p:spPr>
          <a:xfrm>
            <a:off x="3431704" y="4941168"/>
            <a:ext cx="556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Z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A00024E-0BB0-4ED9-8D81-6D7C5270CC47}"/>
              </a:ext>
            </a:extLst>
          </p:cNvPr>
          <p:cNvSpPr txBox="1"/>
          <p:nvPr/>
        </p:nvSpPr>
        <p:spPr>
          <a:xfrm>
            <a:off x="9325186" y="4941167"/>
            <a:ext cx="556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W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3D440A9-7A03-402E-9ABC-8620927DFA87}"/>
              </a:ext>
            </a:extLst>
          </p:cNvPr>
          <p:cNvSpPr/>
          <p:nvPr/>
        </p:nvSpPr>
        <p:spPr>
          <a:xfrm>
            <a:off x="1712143" y="1979276"/>
            <a:ext cx="842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higgs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B79DA9D-7B4F-4D54-ABD2-7AA8DDC78910}"/>
              </a:ext>
            </a:extLst>
          </p:cNvPr>
          <p:cNvSpPr/>
          <p:nvPr/>
        </p:nvSpPr>
        <p:spPr>
          <a:xfrm>
            <a:off x="9192344" y="2020649"/>
            <a:ext cx="822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ttbar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4F45629-5DDB-48D8-980A-A4965F32ACD6}"/>
              </a:ext>
            </a:extLst>
          </p:cNvPr>
          <p:cNvSpPr/>
          <p:nvPr/>
        </p:nvSpPr>
        <p:spPr>
          <a:xfrm>
            <a:off x="9696400" y="29307"/>
            <a:ext cx="2258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K. Ohmi, </a:t>
            </a:r>
            <a:r>
              <a:rPr lang="en-US" altLang="zh-CN" dirty="0" err="1"/>
              <a:t>etal</a:t>
            </a:r>
            <a:r>
              <a:rPr lang="en-US" altLang="zh-CN" dirty="0"/>
              <a:t>., IPAC 14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B3A7B2E-B254-4EE1-86BD-856B6AA8B6D4}"/>
              </a:ext>
            </a:extLst>
          </p:cNvPr>
          <p:cNvSpPr txBox="1"/>
          <p:nvPr/>
        </p:nvSpPr>
        <p:spPr>
          <a:xfrm>
            <a:off x="2008016" y="1177644"/>
            <a:ext cx="918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The pure beam-beam simulation presents a goal value for Lattice optimization.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65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FEAA747-8488-4244-BB47-A844BDE73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200" dirty="0"/>
              <a:t>Beam-Beam Performance &amp; Beamstrahlung lifetime </a:t>
            </a:r>
            <a:br>
              <a:rPr lang="en-US" altLang="zh-CN" sz="3200" dirty="0"/>
            </a:br>
            <a:r>
              <a:rPr lang="en-US" altLang="zh-CN" sz="3200" dirty="0"/>
              <a:t>vs bunch population</a:t>
            </a:r>
            <a:r>
              <a:rPr lang="zh-CN" altLang="en-US" sz="3200" dirty="0"/>
              <a:t> </a:t>
            </a:r>
            <a:r>
              <a:rPr lang="en-US" altLang="zh-CN" sz="3200" dirty="0"/>
              <a:t>(higgs/ttbar)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8E1D2D-4DE2-4FFF-94C2-FE1F54D79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748E9-2BAE-4E08-AF8A-09A052C4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6" name="内容占位符 6">
            <a:extLst>
              <a:ext uri="{FF2B5EF4-FFF2-40B4-BE49-F238E27FC236}">
                <a16:creationId xmlns:a16="http://schemas.microsoft.com/office/drawing/2014/main" id="{EE65C25A-F8E7-45CB-9377-66216DDC8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96" y="1484245"/>
            <a:ext cx="3823252" cy="2742294"/>
          </a:xfrm>
          <a:prstGeom prst="rect">
            <a:avLst/>
          </a:prstGeom>
        </p:spPr>
      </p:pic>
      <p:pic>
        <p:nvPicPr>
          <p:cNvPr id="7" name="内容占位符 8">
            <a:extLst>
              <a:ext uri="{FF2B5EF4-FFF2-40B4-BE49-F238E27FC236}">
                <a16:creationId xmlns:a16="http://schemas.microsoft.com/office/drawing/2014/main" id="{82C9CEBD-4717-485A-806C-D27EBC3A2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13" y="3641551"/>
            <a:ext cx="3657953" cy="2628638"/>
          </a:xfrm>
          <a:prstGeom prst="rect">
            <a:avLst/>
          </a:prstGeom>
        </p:spPr>
      </p:pic>
      <p:pic>
        <p:nvPicPr>
          <p:cNvPr id="8" name="内容占位符 3">
            <a:extLst>
              <a:ext uri="{FF2B5EF4-FFF2-40B4-BE49-F238E27FC236}">
                <a16:creationId xmlns:a16="http://schemas.microsoft.com/office/drawing/2014/main" id="{81AE1BB5-4CDF-43E6-8E1A-4B56B0D30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616" y="1484245"/>
            <a:ext cx="3717235" cy="2672428"/>
          </a:xfrm>
          <a:prstGeom prst="rect">
            <a:avLst/>
          </a:prstGeom>
        </p:spPr>
      </p:pic>
      <p:pic>
        <p:nvPicPr>
          <p:cNvPr id="9" name="内容占位符 7">
            <a:extLst>
              <a:ext uri="{FF2B5EF4-FFF2-40B4-BE49-F238E27FC236}">
                <a16:creationId xmlns:a16="http://schemas.microsoft.com/office/drawing/2014/main" id="{B5FC0455-7F98-4147-B0A5-C705C9946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465" y="3628115"/>
            <a:ext cx="3717235" cy="268120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E2EBDF2-C293-4E65-961D-4BA7F0711682}"/>
              </a:ext>
            </a:extLst>
          </p:cNvPr>
          <p:cNvSpPr txBox="1"/>
          <p:nvPr/>
        </p:nvSpPr>
        <p:spPr>
          <a:xfrm>
            <a:off x="8768487" y="1543880"/>
            <a:ext cx="2934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</a:rPr>
              <a:t>The beam-beam parameter does not stature at design bunch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</a:rPr>
              <a:t>The beamstrahlung lifetime evaluation shows that it is very sensitive to the bunch population 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9934415-DBC4-4CD9-B990-E114DBE464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312"/>
          <a:stretch/>
        </p:blipFill>
        <p:spPr>
          <a:xfrm>
            <a:off x="1833770" y="1744344"/>
            <a:ext cx="1426266" cy="63243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1586656-82F9-4B69-AA87-AC522853842D}"/>
              </a:ext>
            </a:extLst>
          </p:cNvPr>
          <p:cNvSpPr txBox="1"/>
          <p:nvPr/>
        </p:nvSpPr>
        <p:spPr>
          <a:xfrm>
            <a:off x="8673017" y="5543770"/>
            <a:ext cx="3125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* If particles exceed the momentum acceptance are checked just after </a:t>
            </a:r>
            <a:r>
              <a:rPr lang="en-US" altLang="zh-CN" sz="1200" dirty="0" err="1"/>
              <a:t>collsion</a:t>
            </a:r>
            <a:r>
              <a:rPr lang="en-US" altLang="zh-CN" sz="1200" dirty="0"/>
              <a:t>.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091710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5533C0E-0B1D-4AB1-95AA-B5B6CC74D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Beam-Beam Performance vs bunch population </a:t>
            </a:r>
            <a:r>
              <a:rPr lang="zh-CN" altLang="en-US" dirty="0"/>
              <a:t>（</a:t>
            </a:r>
            <a:r>
              <a:rPr lang="en-US" altLang="zh-CN" dirty="0"/>
              <a:t>W/Z</a:t>
            </a:r>
            <a:r>
              <a:rPr lang="zh-CN" altLang="en-US" dirty="0"/>
              <a:t>）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E7AC2EB-2C01-4F7C-B8D4-F0509A7C5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AAEC2B-03D8-4C7B-992E-023DB999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21149C1B-AC6D-4BC9-BC16-47C1B1E37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24118"/>
            <a:ext cx="5035826" cy="3648731"/>
          </a:xfrm>
          <a:prstGeom prst="rect">
            <a:avLst/>
          </a:prstGeom>
        </p:spPr>
      </p:pic>
      <p:pic>
        <p:nvPicPr>
          <p:cNvPr id="7" name="内容占位符 5">
            <a:extLst>
              <a:ext uri="{FF2B5EF4-FFF2-40B4-BE49-F238E27FC236}">
                <a16:creationId xmlns:a16="http://schemas.microsoft.com/office/drawing/2014/main" id="{5243F7B5-F127-4F8F-88FB-A1A5015D9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144362"/>
            <a:ext cx="5181600" cy="37138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93844DF-2089-4F80-868F-B6C07B37FD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312"/>
          <a:stretch/>
        </p:blipFill>
        <p:spPr>
          <a:xfrm>
            <a:off x="2107096" y="2552184"/>
            <a:ext cx="1426266" cy="63243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9667A81-DA53-4121-8F84-A86756EB75DE}"/>
              </a:ext>
            </a:extLst>
          </p:cNvPr>
          <p:cNvSpPr/>
          <p:nvPr/>
        </p:nvSpPr>
        <p:spPr>
          <a:xfrm>
            <a:off x="1775520" y="1431092"/>
            <a:ext cx="9873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</a:rPr>
              <a:t>The beam-beam parameter does not stature at design bunch population</a:t>
            </a:r>
          </a:p>
        </p:txBody>
      </p:sp>
    </p:spTree>
    <p:extLst>
      <p:ext uri="{BB962C8B-B14F-4D97-AF65-F5344CB8AC3E}">
        <p14:creationId xmlns:p14="http://schemas.microsoft.com/office/powerpoint/2010/main" val="658150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B43C0C6-DE9E-4C3C-A855-D323B0209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Asymmetric Collision: Higgs/ttbar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BF658E6-5661-493C-91B7-17F942A86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FE1AD8-24AA-435D-B58E-49F8DA213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799DD29E-E4D4-4AF2-8F04-930B1831EB5E}"/>
              </a:ext>
            </a:extLst>
          </p:cNvPr>
          <p:cNvSpPr txBox="1">
            <a:spLocks/>
          </p:cNvSpPr>
          <p:nvPr/>
        </p:nvSpPr>
        <p:spPr>
          <a:xfrm>
            <a:off x="-20832" y="2495614"/>
            <a:ext cx="1484995" cy="597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/>
              <a:t>Lifetime</a:t>
            </a:r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21D5F880-AD26-4732-A006-2F7EF89A9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166" y="2013774"/>
            <a:ext cx="3424388" cy="2184262"/>
          </a:xfrm>
          <a:prstGeom prst="rect">
            <a:avLst/>
          </a:prstGeom>
        </p:spPr>
      </p:pic>
      <p:sp>
        <p:nvSpPr>
          <p:cNvPr id="8" name="文本占位符 4">
            <a:extLst>
              <a:ext uri="{FF2B5EF4-FFF2-40B4-BE49-F238E27FC236}">
                <a16:creationId xmlns:a16="http://schemas.microsoft.com/office/drawing/2014/main" id="{A9AA940A-1404-4CE9-BB60-3C751BEF873C}"/>
              </a:ext>
            </a:extLst>
          </p:cNvPr>
          <p:cNvSpPr txBox="1">
            <a:spLocks/>
          </p:cNvSpPr>
          <p:nvPr/>
        </p:nvSpPr>
        <p:spPr>
          <a:xfrm>
            <a:off x="-30335" y="4274562"/>
            <a:ext cx="2114365" cy="54686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/>
              <a:t>Luminosity</a:t>
            </a:r>
            <a:endParaRPr lang="zh-CN" altLang="en-US" dirty="0"/>
          </a:p>
        </p:txBody>
      </p:sp>
      <p:pic>
        <p:nvPicPr>
          <p:cNvPr id="9" name="内容占位符 7">
            <a:extLst>
              <a:ext uri="{FF2B5EF4-FFF2-40B4-BE49-F238E27FC236}">
                <a16:creationId xmlns:a16="http://schemas.microsoft.com/office/drawing/2014/main" id="{1442C49D-BABE-4147-A2B2-F2B9E1691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307" y="3694466"/>
            <a:ext cx="3562005" cy="225392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36E45FB-677A-4726-952F-754BE71E3E43}"/>
              </a:ext>
            </a:extLst>
          </p:cNvPr>
          <p:cNvSpPr txBox="1"/>
          <p:nvPr/>
        </p:nvSpPr>
        <p:spPr>
          <a:xfrm>
            <a:off x="6142203" y="2425029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ttbar</a:t>
            </a:r>
            <a:endParaRPr lang="zh-CN" altLang="en-US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95E0B5A-EA89-47DD-88F5-92200775E681}"/>
              </a:ext>
            </a:extLst>
          </p:cNvPr>
          <p:cNvSpPr txBox="1"/>
          <p:nvPr/>
        </p:nvSpPr>
        <p:spPr>
          <a:xfrm>
            <a:off x="6158654" y="4056652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ttbar</a:t>
            </a:r>
            <a:endParaRPr lang="zh-CN" altLang="en-US" b="1" dirty="0"/>
          </a:p>
        </p:txBody>
      </p:sp>
      <p:pic>
        <p:nvPicPr>
          <p:cNvPr id="12" name="内容占位符 6">
            <a:extLst>
              <a:ext uri="{FF2B5EF4-FFF2-40B4-BE49-F238E27FC236}">
                <a16:creationId xmlns:a16="http://schemas.microsoft.com/office/drawing/2014/main" id="{4CBA616B-5D17-4437-B297-D22CEFECA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564" y="1988840"/>
            <a:ext cx="3299791" cy="2135895"/>
          </a:xfrm>
          <a:prstGeom prst="rect">
            <a:avLst/>
          </a:prstGeom>
        </p:spPr>
      </p:pic>
      <p:pic>
        <p:nvPicPr>
          <p:cNvPr id="13" name="内容占位符 7">
            <a:extLst>
              <a:ext uri="{FF2B5EF4-FFF2-40B4-BE49-F238E27FC236}">
                <a16:creationId xmlns:a16="http://schemas.microsoft.com/office/drawing/2014/main" id="{5DF51FFB-A827-4D72-B30B-A9BCB80C7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564" y="3660563"/>
            <a:ext cx="3312943" cy="213589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057C883-4689-459C-9EFB-A46805059218}"/>
              </a:ext>
            </a:extLst>
          </p:cNvPr>
          <p:cNvSpPr txBox="1"/>
          <p:nvPr/>
        </p:nvSpPr>
        <p:spPr>
          <a:xfrm>
            <a:off x="2610871" y="2425029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Higgs</a:t>
            </a:r>
            <a:endParaRPr lang="zh-CN" altLang="en-US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A41D72F-DD91-4C6D-8699-722F3A2261BA}"/>
              </a:ext>
            </a:extLst>
          </p:cNvPr>
          <p:cNvSpPr txBox="1"/>
          <p:nvPr/>
        </p:nvSpPr>
        <p:spPr>
          <a:xfrm>
            <a:off x="2627067" y="4033516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Higgs</a:t>
            </a:r>
            <a:endParaRPr lang="zh-CN" altLang="en-US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46FA4EA-8540-481B-B299-F812EEB37A69}"/>
              </a:ext>
            </a:extLst>
          </p:cNvPr>
          <p:cNvSpPr txBox="1"/>
          <p:nvPr/>
        </p:nvSpPr>
        <p:spPr>
          <a:xfrm>
            <a:off x="6223874" y="6176337"/>
            <a:ext cx="5408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* If particles exceed the momentum acceptance are checked just after collision.</a:t>
            </a:r>
            <a:endParaRPr lang="zh-CN" altLang="en-US" sz="12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DCF72E9-A5B1-4D4D-92A6-8FA24B890463}"/>
              </a:ext>
            </a:extLst>
          </p:cNvPr>
          <p:cNvSpPr txBox="1"/>
          <p:nvPr/>
        </p:nvSpPr>
        <p:spPr>
          <a:xfrm>
            <a:off x="8834224" y="2017222"/>
            <a:ext cx="32167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 weak beam’s lifetime would be about only half with collision between 100% vs 90% bunch population. (design 100% vs 97%: ~20% lifetime reduction)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 luminosity scale linearly with the weak beam’s bunch population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204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84EE1BD-DE80-4F14-848D-2DD5A915C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DE2F1CE-401E-4243-8F4B-5EE0A6E7F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Asymmetric Collision: Z/W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24EB26-8F91-4FC4-AB53-90970F7B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9AD43-E98E-4175-A2DA-0DB5E5D48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  <p:pic>
        <p:nvPicPr>
          <p:cNvPr id="6" name="内容占位符 8">
            <a:extLst>
              <a:ext uri="{FF2B5EF4-FFF2-40B4-BE49-F238E27FC236}">
                <a16:creationId xmlns:a16="http://schemas.microsoft.com/office/drawing/2014/main" id="{92172EEC-AB97-4137-9992-B30363820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209" y="1326525"/>
            <a:ext cx="3810240" cy="245393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0F44E69-7726-4DA5-9C60-734B139A37C9}"/>
              </a:ext>
            </a:extLst>
          </p:cNvPr>
          <p:cNvSpPr txBox="1"/>
          <p:nvPr/>
        </p:nvSpPr>
        <p:spPr>
          <a:xfrm>
            <a:off x="4079892" y="2562911"/>
            <a:ext cx="352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Z</a:t>
            </a:r>
          </a:p>
          <a:p>
            <a:endParaRPr lang="zh-CN" altLang="en-US" dirty="0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E9FBFACE-8E1B-4C93-A0FF-866ADCB99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701" y="3764263"/>
            <a:ext cx="3647747" cy="232903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E22497C-F6BA-4BBE-A873-C9BA7EE64B01}"/>
              </a:ext>
            </a:extLst>
          </p:cNvPr>
          <p:cNvSpPr txBox="1"/>
          <p:nvPr/>
        </p:nvSpPr>
        <p:spPr>
          <a:xfrm>
            <a:off x="4079891" y="4725087"/>
            <a:ext cx="352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Z</a:t>
            </a:r>
          </a:p>
          <a:p>
            <a:endParaRPr lang="zh-CN" altLang="en-US" dirty="0"/>
          </a:p>
        </p:txBody>
      </p:sp>
      <p:pic>
        <p:nvPicPr>
          <p:cNvPr id="10" name="内容占位符 6">
            <a:extLst>
              <a:ext uri="{FF2B5EF4-FFF2-40B4-BE49-F238E27FC236}">
                <a16:creationId xmlns:a16="http://schemas.microsoft.com/office/drawing/2014/main" id="{F528233A-70B7-436C-92E9-E4E244852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995" y="1268760"/>
            <a:ext cx="3926072" cy="2511695"/>
          </a:xfrm>
          <a:prstGeom prst="rect">
            <a:avLst/>
          </a:prstGeom>
        </p:spPr>
      </p:pic>
      <p:pic>
        <p:nvPicPr>
          <p:cNvPr id="11" name="内容占位符 7">
            <a:extLst>
              <a:ext uri="{FF2B5EF4-FFF2-40B4-BE49-F238E27FC236}">
                <a16:creationId xmlns:a16="http://schemas.microsoft.com/office/drawing/2014/main" id="{AFA552A6-30BA-450E-AF32-C8CAA3051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515" y="3780456"/>
            <a:ext cx="3918345" cy="251169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19C2739-3EE7-4529-AC9D-A43C95E1B09F}"/>
              </a:ext>
            </a:extLst>
          </p:cNvPr>
          <p:cNvSpPr/>
          <p:nvPr/>
        </p:nvSpPr>
        <p:spPr>
          <a:xfrm>
            <a:off x="8340687" y="2597646"/>
            <a:ext cx="407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W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B043E7E-BEE1-430C-98AF-976FC296CDD4}"/>
              </a:ext>
            </a:extLst>
          </p:cNvPr>
          <p:cNvSpPr/>
          <p:nvPr/>
        </p:nvSpPr>
        <p:spPr>
          <a:xfrm>
            <a:off x="8340687" y="4725087"/>
            <a:ext cx="407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W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78F5B09-9F7E-4444-B0F1-3F907DCDECBB}"/>
              </a:ext>
            </a:extLst>
          </p:cNvPr>
          <p:cNvSpPr txBox="1"/>
          <p:nvPr/>
        </p:nvSpPr>
        <p:spPr>
          <a:xfrm>
            <a:off x="9480376" y="1859339"/>
            <a:ext cx="25288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 beamstrahlung lifetime induced by pure beam-beam interaction would not be a serious issue.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 luminosity scale linearly with the weak beam’s bunch population</a:t>
            </a:r>
            <a:endParaRPr lang="zh-CN" altLang="en-US" dirty="0"/>
          </a:p>
        </p:txBody>
      </p:sp>
      <p:sp>
        <p:nvSpPr>
          <p:cNvPr id="15" name="文本占位符 2">
            <a:extLst>
              <a:ext uri="{FF2B5EF4-FFF2-40B4-BE49-F238E27FC236}">
                <a16:creationId xmlns:a16="http://schemas.microsoft.com/office/drawing/2014/main" id="{69F70C03-D91A-41AC-82EE-43AE9DFF973F}"/>
              </a:ext>
            </a:extLst>
          </p:cNvPr>
          <p:cNvSpPr txBox="1">
            <a:spLocks/>
          </p:cNvSpPr>
          <p:nvPr/>
        </p:nvSpPr>
        <p:spPr>
          <a:xfrm>
            <a:off x="-20832" y="2495614"/>
            <a:ext cx="1484995" cy="597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/>
              <a:t>Lifetime</a:t>
            </a:r>
            <a:endParaRPr lang="zh-CN" altLang="en-US" dirty="0"/>
          </a:p>
        </p:txBody>
      </p:sp>
      <p:sp>
        <p:nvSpPr>
          <p:cNvPr id="16" name="文本占位符 4">
            <a:extLst>
              <a:ext uri="{FF2B5EF4-FFF2-40B4-BE49-F238E27FC236}">
                <a16:creationId xmlns:a16="http://schemas.microsoft.com/office/drawing/2014/main" id="{E2BE864B-D33C-4335-AC37-3596319D1171}"/>
              </a:ext>
            </a:extLst>
          </p:cNvPr>
          <p:cNvSpPr txBox="1">
            <a:spLocks/>
          </p:cNvSpPr>
          <p:nvPr/>
        </p:nvSpPr>
        <p:spPr>
          <a:xfrm>
            <a:off x="-30335" y="4274562"/>
            <a:ext cx="2114365" cy="54686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/>
              <a:t>Luminosity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7332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A45A792-A819-4473-8225-67A391215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Horizontal Coherent Beam-Beam Instability (X-Z instability)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06F5027-1C72-4319-89EA-0D5EEB677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9A4B43-3FE4-4F8E-8703-86E058A4C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1FCE632-6014-4D6C-9AD4-71DD4E8B50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233"/>
          <a:stretch/>
        </p:blipFill>
        <p:spPr>
          <a:xfrm>
            <a:off x="838200" y="1340768"/>
            <a:ext cx="6447020" cy="2273816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793230A7-1CCF-468F-BDBB-945F57BB8D78}"/>
              </a:ext>
            </a:extLst>
          </p:cNvPr>
          <p:cNvSpPr txBox="1">
            <a:spLocks/>
          </p:cNvSpPr>
          <p:nvPr/>
        </p:nvSpPr>
        <p:spPr>
          <a:xfrm>
            <a:off x="838200" y="3510446"/>
            <a:ext cx="10515600" cy="874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altLang="it-IT" sz="1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In the collision scheme with Crab Waist and Large Piwinski Angle the luminosity and tune shifts </a:t>
            </a:r>
            <a:r>
              <a:rPr lang="it-IT" alt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strongly depend on the bunch length</a:t>
            </a:r>
            <a:endParaRPr lang="en-US" altLang="it-IT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6">
            <a:extLst>
              <a:ext uri="{FF2B5EF4-FFF2-40B4-BE49-F238E27FC236}">
                <a16:creationId xmlns:a16="http://schemas.microsoft.com/office/drawing/2014/main" id="{CC37F0F8-75F2-4C46-BE7B-70C3BF0C40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424607"/>
              </p:ext>
            </p:extLst>
          </p:nvPr>
        </p:nvGraphicFramePr>
        <p:xfrm>
          <a:off x="3802398" y="4114421"/>
          <a:ext cx="43926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Equation" r:id="rId4" imgW="2869920" imgH="571320" progId="Equation.3">
                  <p:embed/>
                </p:oleObj>
              </mc:Choice>
              <mc:Fallback>
                <p:oleObj name="Equation" r:id="rId4" imgW="2869920" imgH="571320" progId="Equation.3">
                  <p:embed/>
                  <p:pic>
                    <p:nvPicPr>
                      <p:cNvPr id="15" name="Object 6">
                        <a:extLst>
                          <a:ext uri="{FF2B5EF4-FFF2-40B4-BE49-F238E27FC236}">
                            <a16:creationId xmlns:a16="http://schemas.microsoft.com/office/drawing/2014/main" id="{53417A24-BE7D-4A2C-83F6-AF416A1645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2398" y="4114421"/>
                        <a:ext cx="43926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内容占位符 2">
            <a:extLst>
              <a:ext uri="{FF2B5EF4-FFF2-40B4-BE49-F238E27FC236}">
                <a16:creationId xmlns:a16="http://schemas.microsoft.com/office/drawing/2014/main" id="{2C3674A3-6F10-415D-9802-6BA15463DE25}"/>
              </a:ext>
            </a:extLst>
          </p:cNvPr>
          <p:cNvSpPr txBox="1">
            <a:spLocks/>
          </p:cNvSpPr>
          <p:nvPr/>
        </p:nvSpPr>
        <p:spPr>
          <a:xfrm>
            <a:off x="836984" y="4989134"/>
            <a:ext cx="10515600" cy="1114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it-IT" altLang="it-IT" sz="1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For the future circular colliders with extreme beam parameters in collision several </a:t>
            </a:r>
            <a:r>
              <a:rPr lang="it-IT" alt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effects </a:t>
            </a:r>
            <a:r>
              <a:rPr lang="it-IT" altLang="it-IT" sz="1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 important such as beamstrahlung, coherent X-Z instability and 3D flip-flop. </a:t>
            </a:r>
            <a:r>
              <a:rPr lang="it-IT" alt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longitudinal beam dynamics plays an essential role for these effects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9B85CF6-54F8-45C8-A43E-986C6BD828A7}"/>
              </a:ext>
            </a:extLst>
          </p:cNvPr>
          <p:cNvSpPr/>
          <p:nvPr/>
        </p:nvSpPr>
        <p:spPr>
          <a:xfrm>
            <a:off x="7536160" y="1506201"/>
            <a:ext cx="45365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K. </a:t>
            </a:r>
            <a:r>
              <a:rPr lang="en-US" altLang="zh-CN" sz="1400" dirty="0" err="1"/>
              <a:t>Ohmi</a:t>
            </a:r>
            <a:r>
              <a:rPr lang="en-US" altLang="zh-CN" sz="1400" dirty="0"/>
              <a:t>, Int. J. Mod. Phys. A, 31, 1644014 (2016).</a:t>
            </a:r>
          </a:p>
          <a:p>
            <a:r>
              <a:rPr lang="en-US" altLang="zh-CN" sz="1400" dirty="0"/>
              <a:t>K. </a:t>
            </a:r>
            <a:r>
              <a:rPr lang="en-US" altLang="zh-CN" sz="1400" dirty="0" err="1"/>
              <a:t>Ohmi</a:t>
            </a:r>
            <a:r>
              <a:rPr lang="en-US" altLang="zh-CN" sz="1400" dirty="0"/>
              <a:t> and  et al., PRL 119, 134801 (2017)</a:t>
            </a:r>
          </a:p>
          <a:p>
            <a:r>
              <a:rPr lang="en-US" altLang="zh-CN" sz="1400" dirty="0"/>
              <a:t>N. </a:t>
            </a:r>
            <a:r>
              <a:rPr lang="en-US" altLang="zh-CN" sz="1400" dirty="0" err="1"/>
              <a:t>Kuroo</a:t>
            </a:r>
            <a:r>
              <a:rPr lang="en-US" altLang="zh-CN" sz="1400" dirty="0"/>
              <a:t> et al, PHYS. REV. ACCEL. BEAMS 21, 031002 (2018)</a:t>
            </a:r>
          </a:p>
          <a:p>
            <a:r>
              <a:rPr lang="en-US" altLang="zh-CN" sz="1400" dirty="0">
                <a:solidFill>
                  <a:srgbClr val="000000"/>
                </a:solidFill>
                <a:latin typeface="Calibri" panose="020F0502020204030204" pitchFamily="34" charset="0"/>
              </a:rPr>
              <a:t>K. </a:t>
            </a:r>
            <a:r>
              <a:rPr lang="en-US" altLang="zh-CN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Ohmi</a:t>
            </a:r>
            <a:r>
              <a:rPr lang="en-US" altLang="zh-CN" sz="1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altLang="zh-CN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eeFACT</a:t>
            </a:r>
            <a:r>
              <a:rPr lang="en-US" altLang="zh-CN" sz="1400" dirty="0">
                <a:solidFill>
                  <a:srgbClr val="000000"/>
                </a:solidFill>
                <a:latin typeface="Calibri" panose="020F0502020204030204" pitchFamily="34" charset="0"/>
              </a:rPr>
              <a:t> 2018</a:t>
            </a:r>
          </a:p>
          <a:p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270387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2C2C830-5C33-4919-BA89-0BDE0CE35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Combined effect of beamstrahlung and longitudinal impedance in stable tune areas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4BC03DA-142E-4E40-B4D2-11D579480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04D8B17-DA99-4107-83A2-FE82C90DF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92B3F6B-08ED-4828-8262-3BCBF7D6A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11" y="1096877"/>
            <a:ext cx="3881445" cy="28022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BF9D04A-5A71-4F5F-A56C-2F4E176CF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3660016"/>
            <a:ext cx="3811446" cy="27933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4A5233-62E5-4BD0-8A00-020776B12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976" y="1904453"/>
            <a:ext cx="4495800" cy="242887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554257F-4D18-4803-B7A3-A5CEF8EBE666}"/>
              </a:ext>
            </a:extLst>
          </p:cNvPr>
          <p:cNvSpPr/>
          <p:nvPr/>
        </p:nvSpPr>
        <p:spPr>
          <a:xfrm>
            <a:off x="5879976" y="12418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Semi-analytical calculations are in reasonable</a:t>
            </a:r>
          </a:p>
          <a:p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agreement with numerical modeling</a:t>
            </a:r>
            <a:endParaRPr lang="zh-CN" alt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3FA0C87F-F344-41CE-A34A-BA502BA46856}"/>
              </a:ext>
            </a:extLst>
          </p:cNvPr>
          <p:cNvSpPr txBox="1"/>
          <p:nvPr/>
        </p:nvSpPr>
        <p:spPr>
          <a:xfrm>
            <a:off x="2762605" y="4194795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Bunch length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D21FC54C-5799-4EC9-AB66-F43E1C0858FC}"/>
              </a:ext>
            </a:extLst>
          </p:cNvPr>
          <p:cNvSpPr txBox="1"/>
          <p:nvPr/>
        </p:nvSpPr>
        <p:spPr>
          <a:xfrm>
            <a:off x="2762605" y="1978917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Energy spread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C5EB290-D408-4566-A2DB-922BB8ED0433}"/>
              </a:ext>
            </a:extLst>
          </p:cNvPr>
          <p:cNvSpPr txBox="1"/>
          <p:nvPr/>
        </p:nvSpPr>
        <p:spPr>
          <a:xfrm>
            <a:off x="5985164" y="4719782"/>
            <a:ext cx="4562763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Longitudinal Impedance induces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Longer bunch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energy spread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incoherent synchrotron tune</a:t>
            </a:r>
            <a:endParaRPr lang="zh-CN" alt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E419588F-1AB6-4B93-9C72-932787BD6C76}"/>
              </a:ext>
            </a:extLst>
          </p:cNvPr>
          <p:cNvSpPr txBox="1"/>
          <p:nvPr/>
        </p:nvSpPr>
        <p:spPr>
          <a:xfrm>
            <a:off x="8596539" y="414669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cs typeface="Arial" panose="020B0604020202020204" pitchFamily="34" charset="0"/>
              </a:rPr>
              <a:t>D.Leshenok and et al. </a:t>
            </a:r>
            <a:r>
              <a:rPr lang="en-US" altLang="zh-CN" sz="1400" dirty="0"/>
              <a:t>PRAB 23, 101003 (2020)</a:t>
            </a:r>
          </a:p>
          <a:p>
            <a:r>
              <a:rPr lang="en-US" altLang="zh-CN" sz="1400" dirty="0"/>
              <a:t>Y. Zhang et al., PRAB 23, 104402, (2020)</a:t>
            </a:r>
          </a:p>
        </p:txBody>
      </p:sp>
    </p:spTree>
    <p:extLst>
      <p:ext uri="{BB962C8B-B14F-4D97-AF65-F5344CB8AC3E}">
        <p14:creationId xmlns:p14="http://schemas.microsoft.com/office/powerpoint/2010/main" val="2282911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2CFF7E1-7B22-425E-A48C-5F9002DC3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X-Z instability with and without beam coupling impedance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875E37D-AF14-4CFC-93EA-E1697BE5A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64F166B-BD66-41DE-A748-7928F4987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6C1F773-5BE5-41C8-9CE5-85925C244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80" y="2124331"/>
            <a:ext cx="6699762" cy="4112981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564E5855-D92A-45E0-9AE5-C2543D3C62C8}"/>
              </a:ext>
            </a:extLst>
          </p:cNvPr>
          <p:cNvSpPr txBox="1"/>
          <p:nvPr/>
        </p:nvSpPr>
        <p:spPr>
          <a:xfrm>
            <a:off x="-15796" y="5013176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the horizontal beta function reduction from 0.2 m down to 0.15 m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F3BA544-EE2E-4EA0-BE37-3F448A992CAB}"/>
              </a:ext>
            </a:extLst>
          </p:cNvPr>
          <p:cNvSpPr txBox="1"/>
          <p:nvPr/>
        </p:nvSpPr>
        <p:spPr>
          <a:xfrm>
            <a:off x="389460" y="1365032"/>
            <a:ext cx="5760640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including the impedance stable areas become narrower and are shifted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8027007-32B5-49EE-B07A-491610704AA7}"/>
              </a:ext>
            </a:extLst>
          </p:cNvPr>
          <p:cNvSpPr/>
          <p:nvPr/>
        </p:nvSpPr>
        <p:spPr>
          <a:xfrm>
            <a:off x="101428" y="4374622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(CEPC-CDR-Z)</a:t>
            </a:r>
          </a:p>
        </p:txBody>
      </p:sp>
      <p:sp>
        <p:nvSpPr>
          <p:cNvPr id="10" name="灯片编号占位符 4">
            <a:extLst>
              <a:ext uri="{FF2B5EF4-FFF2-40B4-BE49-F238E27FC236}">
                <a16:creationId xmlns:a16="http://schemas.microsoft.com/office/drawing/2014/main" id="{132C1947-12C2-41F2-8B12-14BD8487C213}"/>
              </a:ext>
            </a:extLst>
          </p:cNvPr>
          <p:cNvSpPr txBox="1">
            <a:spLocks/>
          </p:cNvSpPr>
          <p:nvPr/>
        </p:nvSpPr>
        <p:spPr>
          <a:xfrm>
            <a:off x="8382495" y="63117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82B511-D66F-4677-9217-17C3CB3BE0E8}" type="slidenum">
              <a:rPr lang="zh-CN" altLang="en-US" smtClean="0"/>
              <a:pPr/>
              <a:t>17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BA43AFD-111D-4242-B653-2CD074E1A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433" y="750507"/>
            <a:ext cx="2765036" cy="304634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E86869B-168D-46EC-A239-319098D24C46}"/>
              </a:ext>
            </a:extLst>
          </p:cNvPr>
          <p:cNvSpPr/>
          <p:nvPr/>
        </p:nvSpPr>
        <p:spPr>
          <a:xfrm>
            <a:off x="7295399" y="2194538"/>
            <a:ext cx="970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w/o ZL </a:t>
            </a:r>
            <a:endParaRPr lang="zh-CN" altLang="en-US" b="1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FA5B596-D189-4E00-A6CC-BA71176095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953"/>
          <a:stretch/>
        </p:blipFill>
        <p:spPr>
          <a:xfrm>
            <a:off x="8407433" y="3443456"/>
            <a:ext cx="2872844" cy="33699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1349ADC7-A9D7-413D-91D8-20A4DD82BD7E}"/>
                  </a:ext>
                </a:extLst>
              </p:cNvPr>
              <p:cNvSpPr/>
              <p:nvPr/>
            </p:nvSpPr>
            <p:spPr>
              <a:xfrm>
                <a:off x="6816080" y="4762024"/>
                <a:ext cx="17540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/>
                  <a:t>w/ ZL,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1" i="1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altLang="zh-CN" b="1" dirty="0"/>
                  <a:t> mode </a:t>
                </a:r>
                <a:endParaRPr lang="zh-CN" altLang="en-US" b="1" dirty="0"/>
              </a:p>
            </p:txBody>
          </p:sp>
        </mc:Choice>
        <mc:Fallback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1349ADC7-A9D7-413D-91D8-20A4DD82BD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080" y="4762024"/>
                <a:ext cx="1754006" cy="369332"/>
              </a:xfrm>
              <a:prstGeom prst="rect">
                <a:avLst/>
              </a:prstGeom>
              <a:blipFill>
                <a:blip r:embed="rId5"/>
                <a:stretch>
                  <a:fillRect l="-2778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>
            <a:extLst>
              <a:ext uri="{FF2B5EF4-FFF2-40B4-BE49-F238E27FC236}">
                <a16:creationId xmlns:a16="http://schemas.microsoft.com/office/drawing/2014/main" id="{BA037CA3-8ED9-4AD6-A07C-5AFAB37142C1}"/>
              </a:ext>
            </a:extLst>
          </p:cNvPr>
          <p:cNvSpPr/>
          <p:nvPr/>
        </p:nvSpPr>
        <p:spPr>
          <a:xfrm>
            <a:off x="4882290" y="755993"/>
            <a:ext cx="38675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Y. Zhang </a:t>
            </a:r>
            <a:r>
              <a:rPr lang="en-US" altLang="zh-CN" sz="1600" dirty="0" err="1"/>
              <a:t>etal</a:t>
            </a:r>
            <a:r>
              <a:rPr lang="en-US" altLang="zh-CN" sz="1600" dirty="0"/>
              <a:t>., PRAB 23, 104402, (2020)</a:t>
            </a:r>
          </a:p>
          <a:p>
            <a:r>
              <a:rPr lang="en-US" altLang="zh-CN" sz="1600" dirty="0"/>
              <a:t>C. Lin </a:t>
            </a:r>
            <a:r>
              <a:rPr lang="en-US" altLang="zh-CN" sz="1600" dirty="0" err="1"/>
              <a:t>etal</a:t>
            </a:r>
            <a:r>
              <a:rPr lang="en-US" altLang="zh-CN" sz="1600" dirty="0"/>
              <a:t>.,, PRAB 25, 011001 (2022)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81139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1D7008E-E6A5-4AEC-967C-83B24CA94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B597140-BFED-46BD-83CD-7432E564B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Parameter Optimization for X-Z instability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1E752E-E7F0-405B-805D-662DE10F3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4140356-8D9F-4CBF-87A5-FB168EB73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  <p:pic>
        <p:nvPicPr>
          <p:cNvPr id="6" name="内容占位符 6">
            <a:extLst>
              <a:ext uri="{FF2B5EF4-FFF2-40B4-BE49-F238E27FC236}">
                <a16:creationId xmlns:a16="http://schemas.microsoft.com/office/drawing/2014/main" id="{D73B8D82-79DC-47C8-B3F6-64271BA24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414" y="1993754"/>
            <a:ext cx="1504950" cy="2952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1FA6BC4-9EA2-48EB-AA66-19485E074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525" y="2598828"/>
            <a:ext cx="2978122" cy="2876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8EAAD2-6A6D-41C4-B86B-9BF87F95C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28" y="2278063"/>
            <a:ext cx="4598608" cy="33337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653001-E71C-449C-A43E-531E6957A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508" y="2072788"/>
            <a:ext cx="1390650" cy="4191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ACF6C37-6D0B-4016-A745-4E2D10ACF86E}"/>
              </a:ext>
            </a:extLst>
          </p:cNvPr>
          <p:cNvSpPr txBox="1"/>
          <p:nvPr/>
        </p:nvSpPr>
        <p:spPr>
          <a:xfrm>
            <a:off x="2567608" y="5723270"/>
            <a:ext cx="780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Different modes of CEPC has been well optimized to mitigate the X-Z instability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52A4825-3AC0-4358-9BFB-DF39F952E8B3}"/>
              </a:ext>
            </a:extLst>
          </p:cNvPr>
          <p:cNvSpPr txBox="1"/>
          <p:nvPr/>
        </p:nvSpPr>
        <p:spPr>
          <a:xfrm>
            <a:off x="119336" y="2708920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Courtesy of D. </a:t>
            </a:r>
            <a:r>
              <a:rPr lang="en-US" altLang="zh-CN" sz="1400" dirty="0" err="1"/>
              <a:t>Shatilov</a:t>
            </a:r>
            <a:endParaRPr lang="zh-CN" altLang="en-US" sz="14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3FB17D1-6A55-4795-8558-3D0F6ABE9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3175" y="1037531"/>
            <a:ext cx="1485608" cy="72082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E1D47AB-CC09-4B2E-A66C-49699C7C7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508" y="1754948"/>
            <a:ext cx="1200150" cy="2857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AA6D43-035F-4F13-8A08-55D6636AD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508" y="2072788"/>
            <a:ext cx="1390650" cy="4191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B6C5F41-5E83-4401-A7C9-198C13BFB2CB}"/>
                  </a:ext>
                </a:extLst>
              </p:cNvPr>
              <p:cNvSpPr txBox="1"/>
              <p:nvPr/>
            </p:nvSpPr>
            <p:spPr>
              <a:xfrm>
                <a:off x="9096219" y="1690501"/>
                <a:ext cx="23089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b="0" dirty="0">
                    <a:solidFill>
                      <a:srgbClr val="FF0000"/>
                    </a:solidFill>
                  </a:rPr>
                  <a:t>Larger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is preferred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B6C5F41-5E83-4401-A7C9-198C13BFB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219" y="1690501"/>
                <a:ext cx="2308902" cy="276999"/>
              </a:xfrm>
              <a:prstGeom prst="rect">
                <a:avLst/>
              </a:prstGeom>
              <a:blipFill>
                <a:blip r:embed="rId8"/>
                <a:stretch>
                  <a:fillRect l="-6069" t="-28261" r="-6069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右大括号 15">
            <a:extLst>
              <a:ext uri="{FF2B5EF4-FFF2-40B4-BE49-F238E27FC236}">
                <a16:creationId xmlns:a16="http://schemas.microsoft.com/office/drawing/2014/main" id="{6E957280-96B5-471D-831C-54D0CE0A66D9}"/>
              </a:ext>
            </a:extLst>
          </p:cNvPr>
          <p:cNvSpPr/>
          <p:nvPr/>
        </p:nvSpPr>
        <p:spPr>
          <a:xfrm>
            <a:off x="8373696" y="1391456"/>
            <a:ext cx="246074" cy="905164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E7C7643-AF75-4EDA-980C-B625F81D9C66}"/>
              </a:ext>
            </a:extLst>
          </p:cNvPr>
          <p:cNvSpPr/>
          <p:nvPr/>
        </p:nvSpPr>
        <p:spPr>
          <a:xfrm>
            <a:off x="8184232" y="96477"/>
            <a:ext cx="409772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K. Oide</a:t>
            </a:r>
            <a:r>
              <a:rPr lang="zh-CN" altLang="en-US" sz="1400" dirty="0"/>
              <a:t>， </a:t>
            </a:r>
            <a:r>
              <a:rPr lang="en-US" altLang="zh-CN" sz="1400" dirty="0"/>
              <a:t>IPAC2017</a:t>
            </a:r>
          </a:p>
          <a:p>
            <a:r>
              <a:rPr lang="en-US" altLang="zh-CN" sz="1400" dirty="0"/>
              <a:t>D. </a:t>
            </a:r>
            <a:r>
              <a:rPr lang="en-US" altLang="zh-CN" sz="1400" dirty="0" err="1"/>
              <a:t>Shatilov</a:t>
            </a:r>
            <a:r>
              <a:rPr lang="en-US" altLang="zh-CN" sz="1400" dirty="0"/>
              <a:t>,  </a:t>
            </a:r>
            <a:r>
              <a:rPr lang="en-US" altLang="zh-CN" sz="1400" i="1" dirty="0"/>
              <a:t>ICFA Beam </a:t>
            </a:r>
            <a:r>
              <a:rPr lang="en-US" altLang="zh-CN" sz="1400" i="1" dirty="0" err="1"/>
              <a:t>Dyn.Newslett</a:t>
            </a:r>
            <a:r>
              <a:rPr lang="en-US" altLang="zh-CN" sz="1400" i="1" dirty="0"/>
              <a:t>.</a:t>
            </a:r>
            <a:r>
              <a:rPr lang="en-US" altLang="zh-CN" sz="1400" dirty="0"/>
              <a:t> 72 (2017) 30-41</a:t>
            </a:r>
          </a:p>
          <a:p>
            <a:r>
              <a:rPr lang="en-US" altLang="zh-CN" sz="1400" dirty="0"/>
              <a:t>Y. Zhang et al., PRAB 23, 104402, (2020)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2595F97-2BA1-4B4E-9AD2-2549E6762B03}"/>
              </a:ext>
            </a:extLst>
          </p:cNvPr>
          <p:cNvSpPr/>
          <p:nvPr/>
        </p:nvSpPr>
        <p:spPr>
          <a:xfrm>
            <a:off x="10093840" y="3302409"/>
            <a:ext cx="18319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Courtesy of D. </a:t>
            </a:r>
            <a:r>
              <a:rPr lang="en-US" altLang="zh-CN" sz="1400" dirty="0" err="1"/>
              <a:t>Shatilov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508977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8935E79-C66A-46F7-AB15-468689E90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w/ transverse impedance (ZT): Higgs/ttbar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AF5B155-2CEF-43E9-BA03-155651535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0B3047-767D-40A8-B44B-D64AD5B35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p:pic>
        <p:nvPicPr>
          <p:cNvPr id="6" name="内容占位符 7">
            <a:extLst>
              <a:ext uri="{FF2B5EF4-FFF2-40B4-BE49-F238E27FC236}">
                <a16:creationId xmlns:a16="http://schemas.microsoft.com/office/drawing/2014/main" id="{09FBF97E-00E2-4023-8B48-6B29B3253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837" y="2777148"/>
            <a:ext cx="5157787" cy="331113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0501F39-B9FF-4F76-9943-BD4A85145B5C}"/>
              </a:ext>
            </a:extLst>
          </p:cNvPr>
          <p:cNvSpPr txBox="1"/>
          <p:nvPr/>
        </p:nvSpPr>
        <p:spPr>
          <a:xfrm>
            <a:off x="6971198" y="1520096"/>
            <a:ext cx="4626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ttbar: </a:t>
            </a:r>
          </a:p>
          <a:p>
            <a:r>
              <a:rPr lang="en-US" altLang="zh-CN" dirty="0"/>
              <a:t>No clear effect from transverse impedance. 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A89D408-1ED1-4D89-9B05-08CB74D1C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462" y="4137326"/>
            <a:ext cx="2183410" cy="13922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23D64BF-AA09-4B65-AF5D-72342935F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99" y="2682717"/>
            <a:ext cx="5205222" cy="334670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C2CDDB3-BAA0-4239-9E71-DFD2AB0D3F82}"/>
              </a:ext>
            </a:extLst>
          </p:cNvPr>
          <p:cNvSpPr/>
          <p:nvPr/>
        </p:nvSpPr>
        <p:spPr>
          <a:xfrm>
            <a:off x="418234" y="1412776"/>
            <a:ext cx="5688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Higgs: </a:t>
            </a:r>
          </a:p>
          <a:p>
            <a:r>
              <a:rPr lang="en-US" altLang="zh-CN" dirty="0"/>
              <a:t>Only X-Z instability</a:t>
            </a:r>
          </a:p>
          <a:p>
            <a:r>
              <a:rPr lang="en-US" altLang="zh-CN" dirty="0"/>
              <a:t>Stable area width is reduced a little (ZT only applied 1 kick)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1157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335360" y="1412776"/>
            <a:ext cx="10578570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Pure Beam-Beam Interaction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Combined effect with Impedance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Combined effect with Lattice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ADF2964-AAC9-4784-8A9E-9DDE0486F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w/ transverse impedance (ZT): Z/W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0B84929-A9C3-4B9D-8327-F08F27548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5C0D4F6-3392-417C-945C-ABC9975A1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AB10D8CD-787C-45B6-A06F-B00AC8C9BFF1}"/>
              </a:ext>
            </a:extLst>
          </p:cNvPr>
          <p:cNvSpPr txBox="1">
            <a:spLocks/>
          </p:cNvSpPr>
          <p:nvPr/>
        </p:nvSpPr>
        <p:spPr>
          <a:xfrm>
            <a:off x="6816080" y="1454570"/>
            <a:ext cx="3888432" cy="118234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9600" dirty="0">
                <a:latin typeface="+mn-lt"/>
              </a:rPr>
              <a:t>W: 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7200" dirty="0">
                <a:latin typeface="+mn-lt"/>
              </a:rPr>
              <a:t>Only X-Z instability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7200" dirty="0">
                <a:latin typeface="+mn-lt"/>
              </a:rPr>
              <a:t>stable area is large enough</a:t>
            </a:r>
            <a:endParaRPr lang="zh-CN" altLang="en-US" sz="7200" dirty="0">
              <a:latin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5E09747-7D40-4430-B822-76F42BEB4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2859084"/>
            <a:ext cx="4939053" cy="3179759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04B59AE-5DE5-4F99-918B-9C2AAD4EA267}"/>
              </a:ext>
            </a:extLst>
          </p:cNvPr>
          <p:cNvSpPr/>
          <p:nvPr/>
        </p:nvSpPr>
        <p:spPr>
          <a:xfrm>
            <a:off x="9192344" y="4581128"/>
            <a:ext cx="1300065" cy="8646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6F0CB12-9F71-4950-A4C0-60F29A3E7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2780928"/>
            <a:ext cx="5447123" cy="319301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7D336CF-3ACC-4FBB-9F41-E55EC989DF84}"/>
              </a:ext>
            </a:extLst>
          </p:cNvPr>
          <p:cNvSpPr/>
          <p:nvPr/>
        </p:nvSpPr>
        <p:spPr>
          <a:xfrm>
            <a:off x="474693" y="1340768"/>
            <a:ext cx="51172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Z:</a:t>
            </a:r>
            <a:r>
              <a:rPr lang="en-US" altLang="zh-CN" dirty="0"/>
              <a:t> </a:t>
            </a:r>
          </a:p>
          <a:p>
            <a:r>
              <a:rPr lang="en-US" altLang="zh-CN" dirty="0"/>
              <a:t>No stable working points.</a:t>
            </a:r>
          </a:p>
          <a:p>
            <a:r>
              <a:rPr lang="en-US" altLang="zh-CN" dirty="0"/>
              <a:t>There exist very strong blowup in both X/Y direction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243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C1F40D9-3CBB-495A-8E5A-BDD0F89D8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Z: Only horizontal impedance (+ZL)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FD69015-3DCA-4F9E-AAA1-5F01B766E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87DB34-A30C-473D-9928-652D31578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pic>
        <p:nvPicPr>
          <p:cNvPr id="14" name="内容占位符 6">
            <a:extLst>
              <a:ext uri="{FF2B5EF4-FFF2-40B4-BE49-F238E27FC236}">
                <a16:creationId xmlns:a16="http://schemas.microsoft.com/office/drawing/2014/main" id="{2240A09F-697E-4288-9AA7-E95B02886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57" y="1762630"/>
            <a:ext cx="5158642" cy="317800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01ABC46-4788-40B2-8CCF-8469C56B776C}"/>
              </a:ext>
            </a:extLst>
          </p:cNvPr>
          <p:cNvSpPr txBox="1"/>
          <p:nvPr/>
        </p:nvSpPr>
        <p:spPr>
          <a:xfrm>
            <a:off x="2671261" y="1232575"/>
            <a:ext cx="204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Simulation</a:t>
            </a:r>
            <a:endParaRPr lang="zh-CN" altLang="en-US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68FFB0B-E275-4103-B935-897282A3B2B6}"/>
              </a:ext>
            </a:extLst>
          </p:cNvPr>
          <p:cNvSpPr txBox="1"/>
          <p:nvPr/>
        </p:nvSpPr>
        <p:spPr>
          <a:xfrm>
            <a:off x="7729435" y="1256432"/>
            <a:ext cx="3613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Analysis, ZT kick applied at IP</a:t>
            </a:r>
            <a:endParaRPr lang="zh-CN" altLang="en-US" b="1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108AF26-9EA1-4293-A70F-4EF16B775B68}"/>
              </a:ext>
            </a:extLst>
          </p:cNvPr>
          <p:cNvSpPr/>
          <p:nvPr/>
        </p:nvSpPr>
        <p:spPr>
          <a:xfrm>
            <a:off x="7331474" y="960422"/>
            <a:ext cx="4011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Courtesy of </a:t>
            </a:r>
            <a:r>
              <a:rPr lang="en-US" altLang="zh-CN" dirty="0" err="1"/>
              <a:t>Chuntao</a:t>
            </a:r>
            <a:r>
              <a:rPr lang="en-US" altLang="zh-CN" dirty="0"/>
              <a:t> Lin and Na Wang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EF2EAB9-184D-43A4-A040-3A833C4C249F}"/>
              </a:ext>
            </a:extLst>
          </p:cNvPr>
          <p:cNvSpPr/>
          <p:nvPr/>
        </p:nvSpPr>
        <p:spPr>
          <a:xfrm>
            <a:off x="7272808" y="497657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 horizontal direction, considering ZX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instability growth rate is faster,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unstable tune area increases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834BE21-6432-40B3-8D63-EB099DCAEB41}"/>
              </a:ext>
            </a:extLst>
          </p:cNvPr>
          <p:cNvSpPr txBox="1"/>
          <p:nvPr/>
        </p:nvSpPr>
        <p:spPr>
          <a:xfrm>
            <a:off x="7440726" y="221991"/>
            <a:ext cx="4751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</a:rPr>
              <a:t>Stable tune area is large enough (w/ZX)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</a:rPr>
              <a:t>Simulation and analysis agree well.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EBE247C-B9B1-4734-9FDC-C20DDE73D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" y="1648952"/>
            <a:ext cx="5718810" cy="334518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8F22277F-339E-439A-99B7-937B4FC2D340}"/>
              </a:ext>
            </a:extLst>
          </p:cNvPr>
          <p:cNvSpPr txBox="1"/>
          <p:nvPr/>
        </p:nvSpPr>
        <p:spPr>
          <a:xfrm>
            <a:off x="576360" y="5041178"/>
            <a:ext cx="66158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Kick number of wake field affect the result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 horizontal direction, smooth distributed impedance nearly does not squeeze the stable tune area serious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 very local impedance may squeeze the stable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10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440E30DE-61B8-469A-A1A4-78227E3C32E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Vertical mode coupling with ZT(</a:t>
                </a:r>
                <a14:m>
                  <m:oMath xmlns:m="http://schemas.openxmlformats.org/officeDocument/2006/math">
                    <m:r>
                      <a:rPr lang="en-US" altLang="zh-CN" b="0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dirty="0"/>
                  <a:t>-mode)</a:t>
                </a:r>
                <a:endParaRPr lang="zh-CN" altLang="en-US" dirty="0"/>
              </a:p>
            </p:txBody>
          </p:sp>
        </mc:Choice>
        <mc:Fallback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440E30DE-61B8-469A-A1A4-78227E3C32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59" b="-201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82F60E0-8D8D-44A4-807F-E0A6511C9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7AE3BE-76FE-428F-90B7-916EC8E79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5C0DCAF-C0A0-4044-8FA3-36BBC5AC1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593" y="1490889"/>
            <a:ext cx="3876679" cy="22261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47883C-74A1-4AD9-8443-905F03B29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1352758"/>
            <a:ext cx="4442916" cy="27601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74DFCB-5988-458A-975F-3CA3C214A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52" y="3717235"/>
            <a:ext cx="4484153" cy="30080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AB34A38-7D4F-4196-BED1-59DE1ECCB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6422" y="4034941"/>
            <a:ext cx="3781839" cy="24161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AFA5F4B-7F8B-421F-90F0-2CE3CA74E4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3718" y="4055229"/>
            <a:ext cx="3666058" cy="239588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1AFAE23-6FFE-4DA8-82B6-0F105B6DA8BB}"/>
              </a:ext>
            </a:extLst>
          </p:cNvPr>
          <p:cNvSpPr txBox="1"/>
          <p:nvPr/>
        </p:nvSpPr>
        <p:spPr>
          <a:xfrm>
            <a:off x="8922150" y="2256272"/>
            <a:ext cx="289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TMCI threshold is reduced from about 21e10 to 11e10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9568395-F14A-4198-B130-0B38B3C27F12}"/>
              </a:ext>
            </a:extLst>
          </p:cNvPr>
          <p:cNvSpPr/>
          <p:nvPr/>
        </p:nvSpPr>
        <p:spPr>
          <a:xfrm>
            <a:off x="9840416" y="293487"/>
            <a:ext cx="1893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Accepted by PRAB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9257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44893EB-1604-4AFF-B7FC-AFC0BDE75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Mitigation of Vertical TMCI (BB+ZT)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98E1406-E43E-47FD-B6FD-E15DDDD3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B3FDB5D-3A12-49D7-ADA4-8BB3523CD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  <p:pic>
        <p:nvPicPr>
          <p:cNvPr id="6" name="内容占位符 3">
            <a:extLst>
              <a:ext uri="{FF2B5EF4-FFF2-40B4-BE49-F238E27FC236}">
                <a16:creationId xmlns:a16="http://schemas.microsoft.com/office/drawing/2014/main" id="{9E8498EA-2BC3-4104-A4CA-343222971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70" y="1825625"/>
            <a:ext cx="4376330" cy="286067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24F6287-6917-42A5-BA28-9604B2DDC077}"/>
              </a:ext>
            </a:extLst>
          </p:cNvPr>
          <p:cNvSpPr/>
          <p:nvPr/>
        </p:nvSpPr>
        <p:spPr>
          <a:xfrm>
            <a:off x="339586" y="502920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231F20"/>
                </a:solidFill>
                <a:latin typeface="AdvOT483a8203"/>
              </a:rPr>
              <a:t>Growth rate of vertical centroid versus tune with different vertical chromaticity. Both transverse and longitudinal</a:t>
            </a:r>
            <a:endParaRPr lang="en-US" altLang="zh-CN" sz="1600" dirty="0">
              <a:solidFill>
                <a:srgbClr val="231F20"/>
              </a:solidFill>
              <a:latin typeface="AdvOT483a8203"/>
            </a:endParaRPr>
          </a:p>
          <a:p>
            <a:r>
              <a:rPr lang="en-US" altLang="zh-CN" dirty="0">
                <a:solidFill>
                  <a:srgbClr val="231F20"/>
                </a:solidFill>
                <a:latin typeface="AdvOT483a8203"/>
              </a:rPr>
              <a:t>impedance are considered.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A9C17BA-74AA-436E-A852-1298614C1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322" y="1825626"/>
            <a:ext cx="4273826" cy="300683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1A6887F-F6E3-4158-90F0-10DB697376E7}"/>
              </a:ext>
            </a:extLst>
          </p:cNvPr>
          <p:cNvSpPr/>
          <p:nvPr/>
        </p:nvSpPr>
        <p:spPr>
          <a:xfrm>
            <a:off x="5890592" y="495950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231F20"/>
                </a:solidFill>
                <a:latin typeface="AdvOT483a8203"/>
              </a:rPr>
              <a:t>vertical beam size versus asymmetric vertical tunes with different vertical chromaticity. Both transverse and longitudinal impedance are considered. One beam</a:t>
            </a:r>
            <a:r>
              <a:rPr lang="en-US" altLang="zh-CN" dirty="0">
                <a:solidFill>
                  <a:srgbClr val="231F20"/>
                </a:solidFill>
                <a:latin typeface="AdvOT483a8203+20"/>
              </a:rPr>
              <a:t>’</a:t>
            </a:r>
            <a:r>
              <a:rPr lang="en-US" altLang="zh-CN" dirty="0">
                <a:solidFill>
                  <a:srgbClr val="231F20"/>
                </a:solidFill>
                <a:latin typeface="AdvOT483a8203"/>
              </a:rPr>
              <a:t>s vertical working point is fixed at 0.610.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954F6C9-C94C-47E8-BA32-4576091E6289}"/>
              </a:ext>
            </a:extLst>
          </p:cNvPr>
          <p:cNvSpPr txBox="1"/>
          <p:nvPr/>
        </p:nvSpPr>
        <p:spPr>
          <a:xfrm>
            <a:off x="2055438" y="1211222"/>
            <a:ext cx="1808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Chromaticity</a:t>
            </a:r>
            <a:endParaRPr lang="zh-CN" altLang="en-US" sz="2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B5B284D-B681-4CE4-BF9A-87F163E15516}"/>
              </a:ext>
            </a:extLst>
          </p:cNvPr>
          <p:cNvSpPr txBox="1"/>
          <p:nvPr/>
        </p:nvSpPr>
        <p:spPr>
          <a:xfrm>
            <a:off x="6096000" y="1211222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Asymmetrical Tunes + Chromaticity</a:t>
            </a:r>
            <a:endParaRPr lang="zh-CN" altLang="en-US" sz="24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63B1A1D-445A-4E4D-A806-F91465DC0945}"/>
              </a:ext>
            </a:extLst>
          </p:cNvPr>
          <p:cNvSpPr/>
          <p:nvPr/>
        </p:nvSpPr>
        <p:spPr>
          <a:xfrm>
            <a:off x="9840416" y="320921"/>
            <a:ext cx="1893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Accepted by PRAB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0889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D10E645-3C2C-49EC-B883-9ED70001D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More measures to suppress vertical TMCI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A6A889-EF88-434A-9100-5F5B4107A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0246FC-D3DF-4FE7-B82D-943A4C05E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3DF5BEBB-4351-4BC1-9FDF-006843CCD0A1}"/>
                  </a:ext>
                </a:extLst>
              </p:cNvPr>
              <p:cNvSpPr/>
              <p:nvPr/>
            </p:nvSpPr>
            <p:spPr>
              <a:xfrm>
                <a:off x="7220014" y="1572690"/>
                <a:ext cx="3117713" cy="8551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dirty="0"/>
                  <a:t>Hourglass effect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(K. </a:t>
                </a:r>
                <a:r>
                  <a:rPr lang="en-US" altLang="zh-CN" sz="2000" dirty="0" err="1"/>
                  <a:t>Ohmi</a:t>
                </a:r>
                <a:r>
                  <a:rPr lang="en-US" altLang="zh-CN" sz="2000" dirty="0"/>
                  <a:t>)</a:t>
                </a:r>
              </a:p>
            </p:txBody>
          </p:sp>
        </mc:Choice>
        <mc:Fallback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3DF5BEBB-4351-4BC1-9FDF-006843CCD0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014" y="1572690"/>
                <a:ext cx="3117713" cy="855171"/>
              </a:xfrm>
              <a:prstGeom prst="rect">
                <a:avLst/>
              </a:prstGeom>
              <a:blipFill>
                <a:blip r:embed="rId2"/>
                <a:stretch>
                  <a:fillRect l="-3906" t="-7143" r="-1563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6D7D1FF2-18A6-4AFC-BBD8-69371C932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489" y="2924945"/>
            <a:ext cx="5131631" cy="35201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D5E7FF-B4BE-4949-A66D-4880D370D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264" y="3213948"/>
            <a:ext cx="2005426" cy="43010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1B3365E-88BF-4E4E-885F-5B42CCE80FC8}"/>
              </a:ext>
            </a:extLst>
          </p:cNvPr>
          <p:cNvSpPr txBox="1"/>
          <p:nvPr/>
        </p:nvSpPr>
        <p:spPr>
          <a:xfrm>
            <a:off x="9172777" y="2648520"/>
            <a:ext cx="237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Courtesy of K. </a:t>
            </a:r>
            <a:r>
              <a:rPr lang="en-US" altLang="zh-CN" dirty="0" err="1"/>
              <a:t>Ohmi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D61CF6D-A282-435E-BE68-60CC2E1AF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64" y="2996952"/>
            <a:ext cx="4464495" cy="328422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4D043E2-C32B-4AAB-864D-55231467A767}"/>
              </a:ext>
            </a:extLst>
          </p:cNvPr>
          <p:cNvSpPr/>
          <p:nvPr/>
        </p:nvSpPr>
        <p:spPr>
          <a:xfrm>
            <a:off x="551384" y="1532593"/>
            <a:ext cx="56691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Feedback + Chromaticity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Resistive feedback,</a:t>
            </a:r>
            <a:r>
              <a:rPr lang="zh-CN" altLang="en-US" sz="2000" dirty="0"/>
              <a:t> </a:t>
            </a:r>
            <a:r>
              <a:rPr lang="en-US" altLang="zh-CN" sz="2000" dirty="0"/>
              <a:t>damp rate=0.05 + </a:t>
            </a:r>
            <a:r>
              <a:rPr lang="en-US" altLang="zh-CN" sz="2000" dirty="0" err="1"/>
              <a:t>Qy</a:t>
            </a:r>
            <a:r>
              <a:rPr lang="en-US" altLang="zh-CN" sz="2000" dirty="0"/>
              <a:t>’=10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np=21e10</a:t>
            </a:r>
            <a:r>
              <a:rPr lang="zh-CN" altLang="en-US" sz="2000" dirty="0"/>
              <a:t> </a:t>
            </a:r>
            <a:r>
              <a:rPr lang="en-US" altLang="zh-CN" sz="2000" dirty="0"/>
              <a:t>is stable</a:t>
            </a:r>
            <a:r>
              <a:rPr lang="zh-CN" altLang="en-US" sz="2000" dirty="0"/>
              <a:t> </a:t>
            </a:r>
            <a:r>
              <a:rPr lang="en-US" altLang="zh-CN" sz="2000" dirty="0"/>
              <a:t>with 1.5 times higher transverse impedance </a:t>
            </a:r>
          </a:p>
          <a:p>
            <a:endParaRPr lang="en-US" altLang="zh-CN" sz="20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90E325D-3871-4DD1-9642-FF580D65AB6B}"/>
              </a:ext>
            </a:extLst>
          </p:cNvPr>
          <p:cNvSpPr txBox="1"/>
          <p:nvPr/>
        </p:nvSpPr>
        <p:spPr>
          <a:xfrm>
            <a:off x="9624393" y="21264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Y. Zhang, HK-IAS, 2023</a:t>
            </a:r>
          </a:p>
          <a:p>
            <a:r>
              <a:rPr lang="en-US" altLang="zh-CN" sz="1400" dirty="0"/>
              <a:t>K. </a:t>
            </a:r>
            <a:r>
              <a:rPr lang="en-US" altLang="zh-CN" sz="1400" dirty="0" err="1"/>
              <a:t>Ohmi</a:t>
            </a:r>
            <a:r>
              <a:rPr lang="en-US" altLang="zh-CN" sz="1400" dirty="0"/>
              <a:t> et al., submitted to PRAB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69827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F1DA2F7-AB7E-492E-99A5-383A1FF7F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Combined effect considering realistic lattice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9967CD9-AEEC-4E23-BCC0-0A1105829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5FAFB24-359E-42F9-83D6-EEECCF399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/>
          </a:p>
        </p:txBody>
      </p:sp>
      <p:pic>
        <p:nvPicPr>
          <p:cNvPr id="6" name="内容占位符 3">
            <a:extLst>
              <a:ext uri="{FF2B5EF4-FFF2-40B4-BE49-F238E27FC236}">
                <a16:creationId xmlns:a16="http://schemas.microsoft.com/office/drawing/2014/main" id="{1D063430-A46B-45F3-95D1-3B7ED77D0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745" y="1792480"/>
            <a:ext cx="5767960" cy="304951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BFA42C-2410-4AE9-A720-46C1D15698A6}"/>
              </a:ext>
            </a:extLst>
          </p:cNvPr>
          <p:cNvSpPr/>
          <p:nvPr/>
        </p:nvSpPr>
        <p:spPr>
          <a:xfrm>
            <a:off x="420757" y="1061665"/>
            <a:ext cx="5274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Case (a) has a larger DA but a shorter beam lifetime, </a:t>
            </a:r>
            <a:endParaRPr lang="en-US" altLang="zh-CN" dirty="0"/>
          </a:p>
          <a:p>
            <a:r>
              <a:rPr lang="zh-CN" altLang="en-US" dirty="0"/>
              <a:t>while case (b) is opposite.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3F8CEAF-5607-4EFD-855A-590626D4B08C}"/>
              </a:ext>
            </a:extLst>
          </p:cNvPr>
          <p:cNvSpPr/>
          <p:nvPr/>
        </p:nvSpPr>
        <p:spPr>
          <a:xfrm>
            <a:off x="7099212" y="980728"/>
            <a:ext cx="3565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lattice</a:t>
            </a:r>
            <a:r>
              <a:rPr lang="zh-CN" altLang="en-US" b="1" dirty="0"/>
              <a:t> nonlinearity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strong synchrotron radiation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B</a:t>
            </a:r>
            <a:r>
              <a:rPr lang="zh-CN" altLang="en-US" b="1" dirty="0"/>
              <a:t>eam</a:t>
            </a:r>
            <a:r>
              <a:rPr lang="en-US" altLang="zh-CN" b="1" dirty="0"/>
              <a:t>-</a:t>
            </a:r>
            <a:r>
              <a:rPr lang="zh-CN" altLang="en-US" b="1" dirty="0"/>
              <a:t>beam interaction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beamstrahlung effect</a:t>
            </a:r>
            <a:endParaRPr lang="zh-CN" altLang="en-US" b="1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123D89C-4907-4445-97E1-E28BC237F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57" y="4601593"/>
            <a:ext cx="2648792" cy="8989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2536384-E2FF-4070-BA9F-BE198E95F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16" y="5500535"/>
            <a:ext cx="2562719" cy="5956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9152298-C61D-4499-8846-A08CE3EA5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747" y="5099792"/>
            <a:ext cx="3160566" cy="89894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F3567B2-DAA5-46BF-987F-E02AC3A95C0A}"/>
              </a:ext>
            </a:extLst>
          </p:cNvPr>
          <p:cNvSpPr txBox="1"/>
          <p:nvPr/>
        </p:nvSpPr>
        <p:spPr>
          <a:xfrm>
            <a:off x="3304761" y="5010964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Diffussion</a:t>
            </a:r>
            <a:r>
              <a:rPr lang="en-US" altLang="zh-CN" dirty="0"/>
              <a:t> Map: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8B7FE3B-668D-45E4-BCFA-80BEBE482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1640" y="2453491"/>
            <a:ext cx="4451324" cy="405172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6FE2C3A-5A5B-4ABF-86F0-FF300B910B69}"/>
              </a:ext>
            </a:extLst>
          </p:cNvPr>
          <p:cNvSpPr txBox="1"/>
          <p:nvPr/>
        </p:nvSpPr>
        <p:spPr>
          <a:xfrm>
            <a:off x="7653314" y="4914680"/>
            <a:ext cx="1108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Better Lifetime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0914A96-402B-4FD5-9B5C-FBB56169A204}"/>
              </a:ext>
            </a:extLst>
          </p:cNvPr>
          <p:cNvSpPr txBox="1"/>
          <p:nvPr/>
        </p:nvSpPr>
        <p:spPr>
          <a:xfrm>
            <a:off x="9728111" y="4914680"/>
            <a:ext cx="1108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Better Lifetime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B3293E5-BE8C-49E9-A067-B36D69B63F25}"/>
              </a:ext>
            </a:extLst>
          </p:cNvPr>
          <p:cNvSpPr txBox="1"/>
          <p:nvPr/>
        </p:nvSpPr>
        <p:spPr>
          <a:xfrm>
            <a:off x="7099211" y="2181057"/>
            <a:ext cx="408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Diffussion</a:t>
            </a:r>
            <a:r>
              <a:rPr lang="en-US" altLang="zh-CN" dirty="0"/>
              <a:t> Map Analysis of Four Cases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D97B13C-C437-4D13-B3E8-28DE6B902C78}"/>
              </a:ext>
            </a:extLst>
          </p:cNvPr>
          <p:cNvSpPr/>
          <p:nvPr/>
        </p:nvSpPr>
        <p:spPr>
          <a:xfrm>
            <a:off x="8444052" y="-13518"/>
            <a:ext cx="3676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J. Wu et al., </a:t>
            </a:r>
            <a:r>
              <a:rPr lang="zh-CN" altLang="en-US" dirty="0"/>
              <a:t>N</a:t>
            </a:r>
            <a:r>
              <a:rPr lang="en-US" altLang="zh-CN" dirty="0"/>
              <a:t>IM</a:t>
            </a:r>
            <a:r>
              <a:rPr lang="zh-CN" altLang="en-US" dirty="0"/>
              <a:t>A 959 (2020) 163517</a:t>
            </a:r>
          </a:p>
        </p:txBody>
      </p:sp>
    </p:spTree>
    <p:extLst>
      <p:ext uri="{BB962C8B-B14F-4D97-AF65-F5344CB8AC3E}">
        <p14:creationId xmlns:p14="http://schemas.microsoft.com/office/powerpoint/2010/main" val="1648740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9CCC228-0569-46FA-ADB3-C11F810CC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lifetime optimization sample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1169244-A70D-40F2-9FC7-C3311C01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061DD7E-6DA2-40E8-9187-03C28F57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26</a:t>
            </a:fld>
            <a:endParaRPr lang="zh-CN" alt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9CF8005-67A2-462D-853B-29B8D6A51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38" y="3182640"/>
            <a:ext cx="4077364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B47C138-163D-4DBB-A788-47622FBADB8D}"/>
              </a:ext>
            </a:extLst>
          </p:cNvPr>
          <p:cNvSpPr/>
          <p:nvPr/>
        </p:nvSpPr>
        <p:spPr>
          <a:xfrm>
            <a:off x="1150184" y="2745840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w/o BB and BS</a:t>
            </a:r>
            <a:endParaRPr lang="zh-CN" alt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B5EC0AE-388A-4BB7-8FB5-911FADA42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606" y="3182640"/>
            <a:ext cx="4224086" cy="252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E666E9F5-C92F-4225-8DA5-3DBE1C18A9C8}"/>
              </a:ext>
            </a:extLst>
          </p:cNvPr>
          <p:cNvSpPr txBox="1"/>
          <p:nvPr/>
        </p:nvSpPr>
        <p:spPr>
          <a:xfrm>
            <a:off x="5149525" y="3408934"/>
            <a:ext cx="203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Survival particles: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861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6BAB356-E18A-4BAB-AA62-DEF0E418BE04}"/>
              </a:ext>
            </a:extLst>
          </p:cNvPr>
          <p:cNvSpPr/>
          <p:nvPr/>
        </p:nvSpPr>
        <p:spPr>
          <a:xfrm>
            <a:off x="4959748" y="2741789"/>
            <a:ext cx="1585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w/ BB and BS</a:t>
            </a:r>
            <a:endParaRPr lang="zh-CN" altLang="en-US" dirty="0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6761CC39-B09B-4B03-84EB-5E1566A8A928}"/>
              </a:ext>
            </a:extLst>
          </p:cNvPr>
          <p:cNvSpPr txBox="1"/>
          <p:nvPr/>
        </p:nvSpPr>
        <p:spPr>
          <a:xfrm>
            <a:off x="1332484" y="3389056"/>
            <a:ext cx="203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Survival particles: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1000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38BDC20-F128-46CE-9F29-BFED551B9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625" y="3149971"/>
            <a:ext cx="4057175" cy="246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FEB74437-FC38-44F3-AC57-4D9F3D9D9B14}"/>
              </a:ext>
            </a:extLst>
          </p:cNvPr>
          <p:cNvSpPr txBox="1"/>
          <p:nvPr/>
        </p:nvSpPr>
        <p:spPr>
          <a:xfrm>
            <a:off x="8354030" y="3389055"/>
            <a:ext cx="203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Survival particles: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962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1FBE18F5-5B14-4694-AB0B-5861F0F0E1F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zh-CN" sz="2400"/>
              <a:t>50k turns, 1k macro-particles @injection point</a:t>
            </a:r>
            <a:endParaRPr lang="en-US" altLang="zh-CN" sz="24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2D49336-D8C6-4AB1-A6EA-C0677DEB2028}"/>
              </a:ext>
            </a:extLst>
          </p:cNvPr>
          <p:cNvSpPr/>
          <p:nvPr/>
        </p:nvSpPr>
        <p:spPr>
          <a:xfrm>
            <a:off x="7706829" y="2283026"/>
            <a:ext cx="35846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b="1" dirty="0"/>
              <a:t>w/ BB and BS</a:t>
            </a:r>
            <a:endParaRPr lang="en-US" altLang="zh-CN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dirty="0"/>
              <a:t>32 families of </a:t>
            </a:r>
            <a:r>
              <a:rPr lang="en-US" altLang="zh-CN" dirty="0" err="1"/>
              <a:t>sextupoles</a:t>
            </a:r>
            <a:r>
              <a:rPr lang="en-US" altLang="zh-CN" dirty="0"/>
              <a:t> in Arc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dirty="0"/>
              <a:t>Optimization of diffusion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2A15947-7DAF-4EAE-91C9-A0707A5CA069}"/>
              </a:ext>
            </a:extLst>
          </p:cNvPr>
          <p:cNvSpPr txBox="1"/>
          <p:nvPr/>
        </p:nvSpPr>
        <p:spPr>
          <a:xfrm>
            <a:off x="8256240" y="332656"/>
            <a:ext cx="2880320" cy="372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Huiping</a:t>
            </a:r>
            <a:r>
              <a:rPr lang="en-US" altLang="zh-CN" dirty="0"/>
              <a:t> </a:t>
            </a:r>
            <a:r>
              <a:rPr lang="en-US" altLang="zh-CN" dirty="0" err="1"/>
              <a:t>Geng</a:t>
            </a:r>
            <a:r>
              <a:rPr lang="en-US" altLang="zh-CN" dirty="0"/>
              <a:t>, </a:t>
            </a:r>
            <a:r>
              <a:rPr lang="en-US" altLang="zh-CN" dirty="0" err="1"/>
              <a:t>Yiwei</a:t>
            </a:r>
            <a:r>
              <a:rPr lang="en-US" altLang="zh-CN" dirty="0"/>
              <a:t> Wang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8204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DCB74F0-FB56-43BD-AFEA-FF6BC05DD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63108"/>
            <a:ext cx="10763325" cy="725470"/>
          </a:xfrm>
        </p:spPr>
        <p:txBody>
          <a:bodyPr/>
          <a:lstStyle/>
          <a:p>
            <a:r>
              <a:rPr lang="en-US" altLang="zh-CN" dirty="0"/>
              <a:t>Code development for future work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275BFD2-C764-458B-86FA-E7FF2A06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2BBEA3C-335A-4C4B-84C4-E8F9F60B4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27</a:t>
            </a:fld>
            <a:endParaRPr lang="zh-CN" altLang="en-US"/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97FC7A03-65FC-4702-8048-1CA0F142F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800" y="1196752"/>
            <a:ext cx="6079435" cy="2789487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altLang="zh-CN" sz="1600" dirty="0"/>
              <a:t>Tracking with realistic lattice + </a:t>
            </a:r>
            <a:r>
              <a:rPr lang="en-US" altLang="zh-CN" sz="1600" b="1" dirty="0">
                <a:solidFill>
                  <a:srgbClr val="FF0000"/>
                </a:solidFill>
              </a:rPr>
              <a:t>Strong Beam-Beam</a:t>
            </a:r>
          </a:p>
          <a:p>
            <a:pPr>
              <a:spcAft>
                <a:spcPts val="0"/>
              </a:spcAft>
            </a:pPr>
            <a:r>
              <a:rPr lang="en-US" altLang="zh-CN" sz="1600" dirty="0"/>
              <a:t>Based on SAD,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Supports element: DRIFT, BEND, QUAD, SEXT, MULT, SOL, CAVIT, APERT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lattice generated by SAD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 error could be included</a:t>
            </a:r>
          </a:p>
          <a:p>
            <a:pPr marL="285750" indent="-285750">
              <a:spcAft>
                <a:spcPts val="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CPU and GPU.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defRPr/>
            </a:pP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CUDA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parallelize multi-particle tracking</a:t>
            </a:r>
          </a:p>
          <a:p>
            <a:pPr marL="285750" indent="-285750">
              <a:spcAft>
                <a:spcPts val="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Collective effects (MPI) could be included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61B927C-E891-404B-8B77-E90BC6A14879}"/>
              </a:ext>
            </a:extLst>
          </p:cNvPr>
          <p:cNvSpPr/>
          <p:nvPr/>
        </p:nvSpPr>
        <p:spPr>
          <a:xfrm>
            <a:off x="6874565" y="1252861"/>
            <a:ext cx="5167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GPU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:NVIDIA  A100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FP64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9.746 TFLOPS (1:2)</a:t>
            </a:r>
          </a:p>
          <a:p>
            <a:pPr>
              <a:defRPr/>
            </a:pPr>
            <a:r>
              <a:rPr lang="en-US" altLang="zh-CN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CPU</a:t>
            </a:r>
            <a:r>
              <a:rPr lang="en-US" altLang="zh-CN" i="1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t-BR" altLang="zh-CN" i="1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Intel(R) Xeon(R) Gold 6348 CPU @ 2.60GHz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2D030AB-53EE-4175-9904-3C99EB8EAC41}"/>
              </a:ext>
            </a:extLst>
          </p:cNvPr>
          <p:cNvSpPr/>
          <p:nvPr/>
        </p:nvSpPr>
        <p:spPr>
          <a:xfrm>
            <a:off x="7073348" y="194107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SuperKEKB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lattice was used:  </a:t>
            </a:r>
          </a:p>
          <a:p>
            <a:pPr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acceleration ratio for particle tracking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GPU /CPU(single core)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9CA938F-8BCD-4F9F-978C-EF50739FCA8A}"/>
              </a:ext>
            </a:extLst>
          </p:cNvPr>
          <p:cNvSpPr txBox="1"/>
          <p:nvPr/>
        </p:nvSpPr>
        <p:spPr>
          <a:xfrm>
            <a:off x="6475345" y="3066488"/>
            <a:ext cx="5453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Some initial benchmark comparing with SAD has been done</a:t>
            </a:r>
            <a:endParaRPr lang="zh-CN" altLang="en-US" sz="16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DB43362-B245-48F8-9448-9128212A1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16" y="4040705"/>
            <a:ext cx="4832465" cy="231808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EC60E19-3560-4393-940E-508547E45EA1}"/>
              </a:ext>
            </a:extLst>
          </p:cNvPr>
          <p:cNvSpPr txBox="1"/>
          <p:nvPr/>
        </p:nvSpPr>
        <p:spPr>
          <a:xfrm>
            <a:off x="1196770" y="4266147"/>
            <a:ext cx="285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SKEKB LER/HER lattice + Strong-Strong Collision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65E94D9-583D-47C8-B977-4ADB571D7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66" y="3986239"/>
            <a:ext cx="3195851" cy="24270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DCC0C4C-688D-4073-8702-83C259CB5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604" y="4040705"/>
            <a:ext cx="3214091" cy="239188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2EF3EC5C-5626-407E-A731-20E22B1AFF7A}"/>
              </a:ext>
            </a:extLst>
          </p:cNvPr>
          <p:cNvSpPr txBox="1"/>
          <p:nvPr/>
        </p:nvSpPr>
        <p:spPr>
          <a:xfrm>
            <a:off x="8349527" y="174669"/>
            <a:ext cx="3683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Zhiyuan</a:t>
            </a:r>
            <a:r>
              <a:rPr lang="en-US" altLang="zh-CN" dirty="0"/>
              <a:t> Li, K. </a:t>
            </a:r>
            <a:r>
              <a:rPr lang="en-US" altLang="zh-CN" dirty="0" err="1"/>
              <a:t>Ohmi</a:t>
            </a:r>
            <a:r>
              <a:rPr lang="en-US" altLang="zh-CN" dirty="0"/>
              <a:t> and Demin Zhou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4921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5E6FA8B-3306-4413-9426-A6A8D7D18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0"/>
              </a:spcAft>
            </a:pPr>
            <a:r>
              <a:rPr lang="en-US" altLang="zh-CN" dirty="0"/>
              <a:t>Machine parameters are evaluated by strong-strong simulation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X-Z instability is well suppressed even considering longitudinal impedance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Strong vertical instability exist at Z with transverse impedance. Simulation and analysis has helped understanding the physics.  Mitigation schemes have been studied.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Disagreement between dynamic aperture and lifetime have been found. Diffusion analysis method is presented to optimize the lifetime. (</a:t>
            </a:r>
            <a:r>
              <a:rPr lang="en-US" altLang="zh-CN" dirty="0" err="1"/>
              <a:t>lattice+beambeam+beamstrahlung</a:t>
            </a:r>
            <a:r>
              <a:rPr lang="en-US" altLang="zh-CN" dirty="0"/>
              <a:t>)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More self-consistent simulation code is being developed for future study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Error effects and necessary luminosity tuning knob are still not yet studied.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F9BD700-E9D4-44FA-9864-6D94B3FC6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B41D19-6702-4EC4-8FD4-D01DD22B6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EF65DA3-3554-4AA0-B48F-B30E844F6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996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A6A044C-95ED-4EF6-B635-7B8F1E49D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82AD62E-120F-4BCC-A748-2E2ABAD5C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DC5DA16-9A40-4C33-BD13-E419DA091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3A837F4-5DA9-4944-A347-339BC4A9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078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Introduction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63352" y="1412776"/>
            <a:ext cx="11834668" cy="3619401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talk is about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Beam-Beam Interaction (sec4.2.2)</a:t>
            </a:r>
          </a:p>
          <a:p>
            <a:r>
              <a:rPr 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talk relate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to the TDR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sec4.1, sec4.2.1, sec4.2.3 </a:t>
            </a:r>
          </a:p>
          <a:p>
            <a:r>
              <a:rPr 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content relates to the “charge letter” item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CN" dirty="0"/>
              <a:t>Are the accelerator system design goals well defined? Have the goals been reached in the TDR?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CN" dirty="0"/>
              <a:t>Are the accelerator physics issues adequately addressed? </a:t>
            </a:r>
            <a:endParaRPr lang="zh-CN" altLang="zh-CN" dirty="0"/>
          </a:p>
          <a:p>
            <a:pPr lvl="1"/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7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2000224-6266-44A8-9D35-61F15EB64221}"/>
              </a:ext>
            </a:extLst>
          </p:cNvPr>
          <p:cNvSpPr txBox="1"/>
          <p:nvPr/>
        </p:nvSpPr>
        <p:spPr>
          <a:xfrm>
            <a:off x="5081667" y="286004"/>
            <a:ext cx="191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Main Parameters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7C9FB00-603A-42E5-B0AE-E1FA2CC84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548680"/>
            <a:ext cx="7918881" cy="618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59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B975F7-DB67-453E-AFD5-A12049689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Lifetime evaluation </a:t>
            </a:r>
            <a:br>
              <a:rPr lang="en-US" altLang="zh-CN" dirty="0"/>
            </a:br>
            <a:r>
              <a:rPr lang="en-US" altLang="zh-CN" dirty="0"/>
              <a:t>(pure</a:t>
            </a:r>
            <a:r>
              <a:rPr lang="zh-CN" altLang="en-US" dirty="0"/>
              <a:t> </a:t>
            </a:r>
            <a:r>
              <a:rPr lang="en-US" altLang="zh-CN" dirty="0"/>
              <a:t>beam-beam</a:t>
            </a:r>
            <a:r>
              <a:rPr lang="zh-CN" altLang="en-US" dirty="0"/>
              <a:t> </a:t>
            </a:r>
            <a:r>
              <a:rPr lang="en-US" altLang="zh-CN" dirty="0"/>
              <a:t>interaction)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C10D6D-9856-4C49-BAFD-60F9A5B99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Watch Point before vs after IP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F20AAC2-22EB-46A4-B481-6F8C5165B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769" y="2416387"/>
            <a:ext cx="6033053" cy="432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55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20BA6A-C328-4C9A-ADE3-DECFFEDC6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Crab Waist strength</a:t>
            </a:r>
            <a:endParaRPr lang="zh-CN" altLang="en-US" dirty="0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F972A42B-A02C-4B28-A29D-91BDAB297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384" y="2395330"/>
            <a:ext cx="5356616" cy="349129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5F99E77-3B92-477C-92F4-1164E4B6972D}"/>
              </a:ext>
            </a:extLst>
          </p:cNvPr>
          <p:cNvSpPr txBox="1"/>
          <p:nvPr/>
        </p:nvSpPr>
        <p:spPr>
          <a:xfrm>
            <a:off x="2107096" y="189837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ttbar</a:t>
            </a:r>
            <a:endParaRPr lang="zh-CN" altLang="en-US" dirty="0"/>
          </a:p>
        </p:txBody>
      </p:sp>
      <p:pic>
        <p:nvPicPr>
          <p:cNvPr id="5" name="内容占位符 3">
            <a:extLst>
              <a:ext uri="{FF2B5EF4-FFF2-40B4-BE49-F238E27FC236}">
                <a16:creationId xmlns:a16="http://schemas.microsoft.com/office/drawing/2014/main" id="{F197BAEA-4FC0-4A59-9DC8-533541BE4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37" y="2430117"/>
            <a:ext cx="5040806" cy="333457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4080CD9-9967-4AAC-A4F1-FF0FCC783C3E}"/>
              </a:ext>
            </a:extLst>
          </p:cNvPr>
          <p:cNvSpPr txBox="1"/>
          <p:nvPr/>
        </p:nvSpPr>
        <p:spPr>
          <a:xfrm>
            <a:off x="7323483" y="1898374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Higgs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6548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5FA39D3-5911-4929-8AFA-93DEB30E4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425" y="1507312"/>
            <a:ext cx="4286250" cy="297037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01F7A11-6138-4274-9DF9-1044B59D7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Different Horizontal tune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94AA17-E98E-443F-BCF4-9C3B3E892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DE10-3194-4365-8F29-D97913F9882A}" type="slidenum">
              <a:rPr lang="zh-CN" altLang="en-US" smtClean="0"/>
              <a:t>33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6FCFDE7-68F0-4DAB-96CF-42AAFF38D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60" y="1533029"/>
            <a:ext cx="4324826" cy="29446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9B9565-1B7F-4DB0-8E78-4BE1CF839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99" y="3831213"/>
            <a:ext cx="4281964" cy="29875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A47E5F9-A4E8-4834-B5F1-3CC199801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425" y="3839785"/>
            <a:ext cx="4303395" cy="297894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8504FCC-756A-4A92-A456-C99E7C4B4681}"/>
              </a:ext>
            </a:extLst>
          </p:cNvPr>
          <p:cNvSpPr/>
          <p:nvPr/>
        </p:nvSpPr>
        <p:spPr>
          <a:xfrm>
            <a:off x="3369673" y="2676545"/>
            <a:ext cx="1306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Qx</a:t>
            </a:r>
            <a:r>
              <a:rPr lang="en-US" altLang="zh-CN" dirty="0"/>
              <a:t>+=0.567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F33E9C7-D657-4BB6-B458-84A4B96BAADF}"/>
              </a:ext>
            </a:extLst>
          </p:cNvPr>
          <p:cNvSpPr txBox="1"/>
          <p:nvPr/>
        </p:nvSpPr>
        <p:spPr>
          <a:xfrm>
            <a:off x="2687541" y="1240403"/>
            <a:ext cx="1542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Asymmetric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30E8DD9-C5FD-4434-9E3F-BF8AAD1D0D45}"/>
              </a:ext>
            </a:extLst>
          </p:cNvPr>
          <p:cNvSpPr txBox="1"/>
          <p:nvPr/>
        </p:nvSpPr>
        <p:spPr>
          <a:xfrm>
            <a:off x="8268694" y="1240403"/>
            <a:ext cx="1542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Symmetric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1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1075A6-EBA0-4B03-86F1-DDB4B25A6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30" y="142158"/>
            <a:ext cx="10515600" cy="1325563"/>
          </a:xfrm>
        </p:spPr>
        <p:txBody>
          <a:bodyPr/>
          <a:lstStyle/>
          <a:p>
            <a:r>
              <a:rPr lang="en-US" altLang="zh-CN" b="1" dirty="0"/>
              <a:t>CEPC Only </a:t>
            </a:r>
            <a:r>
              <a:rPr lang="en-US" altLang="zh-CN" b="1" dirty="0" err="1"/>
              <a:t>Zx</a:t>
            </a:r>
            <a:r>
              <a:rPr lang="en-US" altLang="zh-CN" b="1" dirty="0"/>
              <a:t>(+ZL) @ </a:t>
            </a:r>
            <a:r>
              <a:rPr lang="en-US" altLang="zh-CN" b="1" dirty="0" err="1"/>
              <a:t>Qx</a:t>
            </a:r>
            <a:r>
              <a:rPr lang="en-US" altLang="zh-CN" b="1" dirty="0"/>
              <a:t>=0.562</a:t>
            </a:r>
            <a:endParaRPr lang="zh-CN" altLang="en-US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BBCACD8-1B14-493D-B6F9-A2868EB50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454" y="1263707"/>
            <a:ext cx="3810000" cy="2857500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9F829A9-AB91-4890-BEE1-38D014DF5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149" y="3868300"/>
            <a:ext cx="3810000" cy="2857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F671864-2E06-41D0-AEE7-A717EEB6A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961" y="3868300"/>
            <a:ext cx="3810000" cy="28575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7789EC-4FD3-4CBE-9731-3A419AACF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0" y="1243491"/>
            <a:ext cx="3810000" cy="2857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BECF5A6-232B-4E0B-B08A-9E41473A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0" y="3868300"/>
            <a:ext cx="3810000" cy="28575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5BEA399-1E2D-4D6F-BE6D-14BE8E677CE6}"/>
              </a:ext>
            </a:extLst>
          </p:cNvPr>
          <p:cNvSpPr txBox="1"/>
          <p:nvPr/>
        </p:nvSpPr>
        <p:spPr>
          <a:xfrm>
            <a:off x="7576172" y="1333164"/>
            <a:ext cx="44789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X-Z instability is first excited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Bunch length is shorter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X-TMCI-like instability is then excited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Y is blowup due to stronger beam-beam interaction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4CFCE76-28FD-4479-B25D-D8F03F918753}"/>
              </a:ext>
            </a:extLst>
          </p:cNvPr>
          <p:cNvSpPr txBox="1"/>
          <p:nvPr/>
        </p:nvSpPr>
        <p:spPr>
          <a:xfrm>
            <a:off x="7825274" y="275996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It has been simulated that w/o BS (but keep same bunch length), the TMCI-like instability would not appear.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1DF433-4A0D-483D-9B63-5F7014F28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B412D-992C-4CDB-84D6-0F879FF53536}" type="slidenum">
              <a:rPr lang="zh-CN" altLang="en-US" smtClean="0"/>
              <a:t>34</a:t>
            </a:fld>
            <a:endParaRPr lang="zh-CN" altLang="en-US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B37F2A2E-79AC-4252-AA85-157F3A470410}"/>
              </a:ext>
            </a:extLst>
          </p:cNvPr>
          <p:cNvCxnSpPr/>
          <p:nvPr/>
        </p:nvCxnSpPr>
        <p:spPr>
          <a:xfrm flipH="1">
            <a:off x="4727510" y="1567543"/>
            <a:ext cx="2848662" cy="17292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14FFAD5F-1678-457A-976E-432547E4BEE9}"/>
              </a:ext>
            </a:extLst>
          </p:cNvPr>
          <p:cNvCxnSpPr>
            <a:cxnSpLocks/>
          </p:cNvCxnSpPr>
          <p:nvPr/>
        </p:nvCxnSpPr>
        <p:spPr>
          <a:xfrm>
            <a:off x="7974563" y="1984310"/>
            <a:ext cx="926841" cy="245706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45F8A983-A956-4F86-BD7C-5B786BFC633D}"/>
              </a:ext>
            </a:extLst>
          </p:cNvPr>
          <p:cNvCxnSpPr/>
          <p:nvPr/>
        </p:nvCxnSpPr>
        <p:spPr>
          <a:xfrm flipH="1">
            <a:off x="1599999" y="2276669"/>
            <a:ext cx="5990455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74CF320E-611A-4C19-B290-9F15D9327FBD}"/>
              </a:ext>
            </a:extLst>
          </p:cNvPr>
          <p:cNvCxnSpPr/>
          <p:nvPr/>
        </p:nvCxnSpPr>
        <p:spPr>
          <a:xfrm flipH="1">
            <a:off x="5250024" y="2313992"/>
            <a:ext cx="2340430" cy="90817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EF307E79-AE53-4F4C-AFCC-000FDF32B41B}"/>
              </a:ext>
            </a:extLst>
          </p:cNvPr>
          <p:cNvCxnSpPr/>
          <p:nvPr/>
        </p:nvCxnSpPr>
        <p:spPr>
          <a:xfrm flipH="1">
            <a:off x="5200261" y="3044810"/>
            <a:ext cx="2446888" cy="274005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153615EA-18DD-4248-8084-5EF574C728BE}"/>
              </a:ext>
            </a:extLst>
          </p:cNvPr>
          <p:cNvSpPr txBox="1"/>
          <p:nvPr/>
        </p:nvSpPr>
        <p:spPr>
          <a:xfrm>
            <a:off x="1027882" y="104836"/>
            <a:ext cx="422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Behavior at unstable working point 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221726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BD4C52-DF41-468B-8B6A-FDD1778AF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4" y="246201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CEPC Only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Zy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(+ZL)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Qx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=0.567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FC290B8-0D9E-48A4-9286-2B2EBD79E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288" y="1267241"/>
            <a:ext cx="3810000" cy="2857500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62E1DE9-8E6D-4868-93F2-EC2B70E82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48" y="3790147"/>
            <a:ext cx="3810000" cy="2857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0016BC4-04CD-47A8-BE3B-E3AA4BEF2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728" y="3790147"/>
            <a:ext cx="3810000" cy="28575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A72828B-F6E0-49EE-B7A8-ED9379C30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8" y="1356094"/>
            <a:ext cx="3810000" cy="2857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8E8C21D-CE01-4144-AFE8-C9B0800755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48" y="3879000"/>
            <a:ext cx="3810000" cy="28575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1E1ABFB-9A6F-4FDE-A91C-5B329516E1CB}"/>
              </a:ext>
            </a:extLst>
          </p:cNvPr>
          <p:cNvSpPr txBox="1"/>
          <p:nvPr/>
        </p:nvSpPr>
        <p:spPr>
          <a:xfrm>
            <a:off x="7901688" y="1392970"/>
            <a:ext cx="4290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Y-TMCI-like instability is first excited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Bunch length is shorter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X-Z instability is excited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Stronger Y  blowup due to strong beam-beam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CB9B470-EFD8-4BC2-999B-7EA623549DA0}"/>
              </a:ext>
            </a:extLst>
          </p:cNvPr>
          <p:cNvSpPr txBox="1"/>
          <p:nvPr/>
        </p:nvSpPr>
        <p:spPr>
          <a:xfrm>
            <a:off x="7901688" y="49763"/>
            <a:ext cx="4376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It has been simulated that w/o BS (but keep same bunch length), the X-Z instability would not appear.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4D2CDA3-A3FB-4E74-9260-27A9ED214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B412D-992C-4CDB-84D6-0F879FF53536}" type="slidenum">
              <a:rPr lang="zh-CN" altLang="en-US" smtClean="0"/>
              <a:t>35</a:t>
            </a:fld>
            <a:endParaRPr lang="zh-CN" altLang="en-US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8D90122C-F2CF-4FEC-AF72-946191A34BAB}"/>
              </a:ext>
            </a:extLst>
          </p:cNvPr>
          <p:cNvCxnSpPr/>
          <p:nvPr/>
        </p:nvCxnSpPr>
        <p:spPr>
          <a:xfrm flipH="1">
            <a:off x="1449355" y="1690688"/>
            <a:ext cx="6496373" cy="334784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7C10D580-F6A0-43AE-BE76-BB8E9DF65F35}"/>
              </a:ext>
            </a:extLst>
          </p:cNvPr>
          <p:cNvCxnSpPr/>
          <p:nvPr/>
        </p:nvCxnSpPr>
        <p:spPr>
          <a:xfrm flipH="1">
            <a:off x="5156718" y="1779037"/>
            <a:ext cx="2849570" cy="410546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F2AB6D1C-F363-4889-AC9B-900F4F7FF1EA}"/>
              </a:ext>
            </a:extLst>
          </p:cNvPr>
          <p:cNvCxnSpPr/>
          <p:nvPr/>
        </p:nvCxnSpPr>
        <p:spPr>
          <a:xfrm>
            <a:off x="8210939" y="2432180"/>
            <a:ext cx="3085322" cy="178141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0F6D9725-9756-4770-9C70-47BE1766A8A3}"/>
              </a:ext>
            </a:extLst>
          </p:cNvPr>
          <p:cNvCxnSpPr/>
          <p:nvPr/>
        </p:nvCxnSpPr>
        <p:spPr>
          <a:xfrm flipH="1">
            <a:off x="7508033" y="2768082"/>
            <a:ext cx="498255" cy="44786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FFD9DD28-EEDC-49A5-A478-B3A3D1BF7649}"/>
              </a:ext>
            </a:extLst>
          </p:cNvPr>
          <p:cNvCxnSpPr/>
          <p:nvPr/>
        </p:nvCxnSpPr>
        <p:spPr>
          <a:xfrm flipH="1">
            <a:off x="7588898" y="3215951"/>
            <a:ext cx="497633" cy="182258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3A9B4837-9773-486F-83BF-9317EEB4A91C}"/>
              </a:ext>
            </a:extLst>
          </p:cNvPr>
          <p:cNvSpPr txBox="1"/>
          <p:nvPr/>
        </p:nvSpPr>
        <p:spPr>
          <a:xfrm>
            <a:off x="1027882" y="104836"/>
            <a:ext cx="422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Behavior at unstable working point 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97055AC-C4DC-4E2A-98D6-CBC127F2A60C}"/>
                  </a:ext>
                </a:extLst>
              </p:cNvPr>
              <p:cNvSpPr txBox="1"/>
              <p:nvPr/>
            </p:nvSpPr>
            <p:spPr>
              <a:xfrm>
                <a:off x="5556089" y="70923"/>
                <a:ext cx="14868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zh-CN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mode</a:t>
                </a:r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97055AC-C4DC-4E2A-98D6-CBC127F2A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089" y="70923"/>
                <a:ext cx="1486893" cy="461665"/>
              </a:xfrm>
              <a:prstGeom prst="rect">
                <a:avLst/>
              </a:prstGeom>
              <a:blipFill>
                <a:blip r:embed="rId7"/>
                <a:stretch>
                  <a:fillRect t="-9333" b="-3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483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9590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Design Parameters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内容占位符 3">
                <a:extLst>
                  <a:ext uri="{FF2B5EF4-FFF2-40B4-BE49-F238E27FC236}">
                    <a16:creationId xmlns:a16="http://schemas.microsoft.com/office/drawing/2014/main" id="{3BD1FC4F-2C34-454F-BBC8-A1564B0AEBB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711383701"/>
                  </p:ext>
                </p:extLst>
              </p:nvPr>
            </p:nvGraphicFramePr>
            <p:xfrm>
              <a:off x="418475" y="1012979"/>
              <a:ext cx="11355050" cy="5608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71010">
                      <a:extLst>
                        <a:ext uri="{9D8B030D-6E8A-4147-A177-3AD203B41FA5}">
                          <a16:colId xmlns:a16="http://schemas.microsoft.com/office/drawing/2014/main" val="936853187"/>
                        </a:ext>
                      </a:extLst>
                    </a:gridCol>
                    <a:gridCol w="2271010">
                      <a:extLst>
                        <a:ext uri="{9D8B030D-6E8A-4147-A177-3AD203B41FA5}">
                          <a16:colId xmlns:a16="http://schemas.microsoft.com/office/drawing/2014/main" val="1375265120"/>
                        </a:ext>
                      </a:extLst>
                    </a:gridCol>
                    <a:gridCol w="2271010">
                      <a:extLst>
                        <a:ext uri="{9D8B030D-6E8A-4147-A177-3AD203B41FA5}">
                          <a16:colId xmlns:a16="http://schemas.microsoft.com/office/drawing/2014/main" val="1381732557"/>
                        </a:ext>
                      </a:extLst>
                    </a:gridCol>
                    <a:gridCol w="2271010">
                      <a:extLst>
                        <a:ext uri="{9D8B030D-6E8A-4147-A177-3AD203B41FA5}">
                          <a16:colId xmlns:a16="http://schemas.microsoft.com/office/drawing/2014/main" val="730345658"/>
                        </a:ext>
                      </a:extLst>
                    </a:gridCol>
                    <a:gridCol w="2271010">
                      <a:extLst>
                        <a:ext uri="{9D8B030D-6E8A-4147-A177-3AD203B41FA5}">
                          <a16:colId xmlns:a16="http://schemas.microsoft.com/office/drawing/2014/main" val="7368999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Higgs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Z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W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ttbar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180182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Beam Energy [GeV]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120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45.5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80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180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48071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solidFill>
                                <a:srgbClr val="FF0000"/>
                              </a:solidFill>
                            </a:rPr>
                            <a:t>Damping Decrement</a:t>
                          </a:r>
                        </a:p>
                        <a:p>
                          <a:r>
                            <a:rPr lang="en-US" altLang="zh-CN" sz="1600" dirty="0"/>
                            <a:t> (x/y/z,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SR)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0.75/0.75/1.5 </a:t>
                          </a:r>
                        </a:p>
                        <a:p>
                          <a:r>
                            <a:rPr lang="en-US" altLang="zh-CN" sz="1600" dirty="0"/>
                            <a:t>[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600" dirty="0"/>
                            <a:t>]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4/4/8 </a:t>
                          </a:r>
                        </a:p>
                        <a:p>
                          <a:r>
                            <a:rPr lang="en-US" altLang="zh-CN" sz="1600" dirty="0"/>
                            <a:t>[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600" dirty="0"/>
                            <a:t>] 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2.2/2.2/4.4 </a:t>
                          </a:r>
                        </a:p>
                        <a:p>
                          <a:r>
                            <a:rPr lang="en-US" altLang="zh-CN" sz="1600" dirty="0"/>
                            <a:t>[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600" dirty="0"/>
                            <a:t>]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2.5/2.5/5 </a:t>
                          </a:r>
                        </a:p>
                        <a:p>
                          <a:r>
                            <a:rPr lang="en-US" altLang="zh-CN" sz="1600" dirty="0"/>
                            <a:t>[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600" dirty="0"/>
                            <a:t>]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856307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Sup>
                                <m:sSubSupPr>
                                  <m:ctrlP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600" dirty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r>
                            <a:rPr lang="en-US" altLang="zh-CN" sz="1600" dirty="0">
                              <a:solidFill>
                                <a:srgbClr val="FF0000"/>
                              </a:solidFill>
                            </a:rPr>
                            <a:t>[m/mm]</a:t>
                          </a:r>
                          <a:endParaRPr lang="zh-CN" alt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0.3/1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0.13/0.9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0.21/1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1.04/2.7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32855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[nm/pm]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0.64/1.3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0.27/1.4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0.87/1.7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1.4/4.7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00975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(SR/BS) [mm]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2.3/4.1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2.5/8.7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2.5/4.9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2.2/2.9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1430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(SR/BS) [%]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0.1/0.17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0.04/0.13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0.07/0.14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0.15/0.2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28305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600" dirty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1.2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2.5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1.2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47543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solidFill>
                                <a:srgbClr val="FF0000"/>
                              </a:solidFill>
                            </a:rPr>
                            <a:t>Piwinski Angle</a:t>
                          </a:r>
                          <a:endParaRPr lang="zh-CN" alt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4.88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24.23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5.98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1.23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27916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6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0.0049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0.035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0.062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0.078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66070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Bunch Population [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600" dirty="0"/>
                            <a:t>]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13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14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13.5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840929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600" dirty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0.015/0.11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0.004/0.127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0.012/0.113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0.071/0.1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86159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Bunch Number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268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11934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1297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35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09997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/>
                            <a:t>Luminosity/IP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/>
                            <a:t>[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34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600" dirty="0"/>
                            <a:t>]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5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115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16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88374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内容占位符 3">
                <a:extLst>
                  <a:ext uri="{FF2B5EF4-FFF2-40B4-BE49-F238E27FC236}">
                    <a16:creationId xmlns:a16="http://schemas.microsoft.com/office/drawing/2014/main" id="{3BD1FC4F-2C34-454F-BBC8-A1564B0AEBB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711383701"/>
                  </p:ext>
                </p:extLst>
              </p:nvPr>
            </p:nvGraphicFramePr>
            <p:xfrm>
              <a:off x="418475" y="1012979"/>
              <a:ext cx="11355050" cy="5608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71010">
                      <a:extLst>
                        <a:ext uri="{9D8B030D-6E8A-4147-A177-3AD203B41FA5}">
                          <a16:colId xmlns:a16="http://schemas.microsoft.com/office/drawing/2014/main" val="936853187"/>
                        </a:ext>
                      </a:extLst>
                    </a:gridCol>
                    <a:gridCol w="2271010">
                      <a:extLst>
                        <a:ext uri="{9D8B030D-6E8A-4147-A177-3AD203B41FA5}">
                          <a16:colId xmlns:a16="http://schemas.microsoft.com/office/drawing/2014/main" val="1375265120"/>
                        </a:ext>
                      </a:extLst>
                    </a:gridCol>
                    <a:gridCol w="2271010">
                      <a:extLst>
                        <a:ext uri="{9D8B030D-6E8A-4147-A177-3AD203B41FA5}">
                          <a16:colId xmlns:a16="http://schemas.microsoft.com/office/drawing/2014/main" val="1381732557"/>
                        </a:ext>
                      </a:extLst>
                    </a:gridCol>
                    <a:gridCol w="2271010">
                      <a:extLst>
                        <a:ext uri="{9D8B030D-6E8A-4147-A177-3AD203B41FA5}">
                          <a16:colId xmlns:a16="http://schemas.microsoft.com/office/drawing/2014/main" val="730345658"/>
                        </a:ext>
                      </a:extLst>
                    </a:gridCol>
                    <a:gridCol w="2271010">
                      <a:extLst>
                        <a:ext uri="{9D8B030D-6E8A-4147-A177-3AD203B41FA5}">
                          <a16:colId xmlns:a16="http://schemas.microsoft.com/office/drawing/2014/main" val="73689991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Higgs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Z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W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ttbar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180182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Beam Energy [GeV]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120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45.5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80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180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4807143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solidFill>
                                <a:srgbClr val="FF0000"/>
                              </a:solidFill>
                            </a:rPr>
                            <a:t>Damping Decrement</a:t>
                          </a:r>
                        </a:p>
                        <a:p>
                          <a:r>
                            <a:rPr lang="en-US" altLang="zh-CN" sz="1600" dirty="0"/>
                            <a:t> (x/y/z,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SR)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00268" t="-131579" r="-300804" b="-75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00806" t="-131579" r="-201613" b="-75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00000" t="-131579" r="-101072" b="-75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400000" t="-131579" r="-1072" b="-7536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856307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68" t="-360656" r="-400804" b="-1073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0.3/1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0.13/0.9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0.21/1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1.04/2.7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32855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68" t="-460656" r="-400804" b="-973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0.64/1.3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0.27/1.4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0.87/1.7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1.4/4.7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00975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68" t="-560656" r="-400804" b="-873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2.3/4.1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2.5/8.7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2.5/4.9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2.2/2.9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14309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68" t="-660656" r="-400804" b="-773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0.1/0.17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0.04/0.13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0.07/0.14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0.15/0.2</a:t>
                          </a:r>
                          <a:endParaRPr lang="zh-CN" alt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28305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68" t="-773333" r="-400804" b="-6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1.2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2.5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1.2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47543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solidFill>
                                <a:srgbClr val="FF0000"/>
                              </a:solidFill>
                            </a:rPr>
                            <a:t>Piwinski Angle</a:t>
                          </a:r>
                          <a:endParaRPr lang="zh-CN" alt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4.88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24.23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5.98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1.23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27916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68" t="-959016" r="-400804" b="-4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0.0049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0.035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0.062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0.078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66070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68" t="-1059016" r="-400804" b="-3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13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14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13.5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840929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68" t="-1159016" r="-400804" b="-2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0.015/0.11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0.004/0.127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0.012/0.113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0.071/0.1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86159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Bunch Number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268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11934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1297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35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0999706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68" t="-872632" r="-400804" b="-12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5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115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16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88374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8B30C815-A7B7-4381-B50E-011FECE39311}"/>
              </a:ext>
            </a:extLst>
          </p:cNvPr>
          <p:cNvSpPr txBox="1"/>
          <p:nvPr/>
        </p:nvSpPr>
        <p:spPr>
          <a:xfrm>
            <a:off x="8992849" y="422610"/>
            <a:ext cx="2360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2 IPs, 2x16.5 </a:t>
            </a:r>
            <a:r>
              <a:rPr lang="en-US" altLang="zh-CN" b="1" dirty="0" err="1"/>
              <a:t>mrad</a:t>
            </a:r>
            <a:endParaRPr lang="en-US" altLang="zh-CN" b="1" dirty="0"/>
          </a:p>
          <a:p>
            <a:r>
              <a:rPr lang="en-US" altLang="zh-CN" b="1" dirty="0"/>
              <a:t>100 km</a:t>
            </a:r>
          </a:p>
        </p:txBody>
      </p:sp>
    </p:spTree>
    <p:extLst>
      <p:ext uri="{BB962C8B-B14F-4D97-AF65-F5344CB8AC3E}">
        <p14:creationId xmlns:p14="http://schemas.microsoft.com/office/powerpoint/2010/main" val="231148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4343739-816A-4800-AAB9-1565DEF14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A9BF57B-4EC1-460C-A53E-0F8C365E8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F8CF72-62D8-401E-B3DD-300F6B8FB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300A05D-63EB-4B4C-B8AA-EA497CA9E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631A5A1-C9F7-4AA1-BF19-25076AC31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662" y="628650"/>
            <a:ext cx="8448675" cy="5600700"/>
          </a:xfrm>
          <a:prstGeom prst="rect">
            <a:avLst/>
          </a:prstGeom>
        </p:spPr>
      </p:pic>
      <p:sp>
        <p:nvSpPr>
          <p:cNvPr id="7" name="十字星 18">
            <a:extLst>
              <a:ext uri="{FF2B5EF4-FFF2-40B4-BE49-F238E27FC236}">
                <a16:creationId xmlns:a16="http://schemas.microsoft.com/office/drawing/2014/main" id="{1D8E1B25-6A17-453B-9101-F6559BFA23C6}"/>
              </a:ext>
            </a:extLst>
          </p:cNvPr>
          <p:cNvSpPr>
            <a:spLocks/>
          </p:cNvSpPr>
          <p:nvPr/>
        </p:nvSpPr>
        <p:spPr>
          <a:xfrm>
            <a:off x="3546878" y="1163966"/>
            <a:ext cx="753938" cy="7205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十字星 14">
            <a:extLst>
              <a:ext uri="{FF2B5EF4-FFF2-40B4-BE49-F238E27FC236}">
                <a16:creationId xmlns:a16="http://schemas.microsoft.com/office/drawing/2014/main" id="{842F229A-68D4-469B-9CB5-37BADC5E81C5}"/>
              </a:ext>
            </a:extLst>
          </p:cNvPr>
          <p:cNvSpPr>
            <a:spLocks/>
          </p:cNvSpPr>
          <p:nvPr/>
        </p:nvSpPr>
        <p:spPr>
          <a:xfrm>
            <a:off x="4929326" y="1746732"/>
            <a:ext cx="753938" cy="7205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十字星 20">
            <a:extLst>
              <a:ext uri="{FF2B5EF4-FFF2-40B4-BE49-F238E27FC236}">
                <a16:creationId xmlns:a16="http://schemas.microsoft.com/office/drawing/2014/main" id="{DE5C59FE-BBEF-4DC2-AC46-271200E8F577}"/>
              </a:ext>
            </a:extLst>
          </p:cNvPr>
          <p:cNvSpPr>
            <a:spLocks/>
          </p:cNvSpPr>
          <p:nvPr/>
        </p:nvSpPr>
        <p:spPr>
          <a:xfrm>
            <a:off x="6184892" y="1774928"/>
            <a:ext cx="753938" cy="7205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十字星 20">
            <a:extLst>
              <a:ext uri="{FF2B5EF4-FFF2-40B4-BE49-F238E27FC236}">
                <a16:creationId xmlns:a16="http://schemas.microsoft.com/office/drawing/2014/main" id="{FF8A8EF5-2BC5-4D89-B257-0B135E97E7B5}"/>
              </a:ext>
            </a:extLst>
          </p:cNvPr>
          <p:cNvSpPr>
            <a:spLocks/>
          </p:cNvSpPr>
          <p:nvPr/>
        </p:nvSpPr>
        <p:spPr>
          <a:xfrm>
            <a:off x="7197017" y="2026719"/>
            <a:ext cx="753938" cy="7205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4EDB1EF-7DFD-4A41-8CEF-B7115478BF0C}"/>
              </a:ext>
            </a:extLst>
          </p:cNvPr>
          <p:cNvSpPr/>
          <p:nvPr/>
        </p:nvSpPr>
        <p:spPr>
          <a:xfrm>
            <a:off x="8174634" y="96219"/>
            <a:ext cx="3810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R. Assmann and K. Cornelis</a:t>
            </a:r>
            <a:r>
              <a:rPr lang="en-US" altLang="zh-CN" dirty="0"/>
              <a:t>, EPAC’00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5CAA18A-E70A-44A3-A044-DFB0642B3033}"/>
              </a:ext>
            </a:extLst>
          </p:cNvPr>
          <p:cNvSpPr txBox="1"/>
          <p:nvPr/>
        </p:nvSpPr>
        <p:spPr>
          <a:xfrm>
            <a:off x="2937712" y="1636235"/>
            <a:ext cx="1169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CEPC-</a:t>
            </a:r>
            <a:r>
              <a:rPr lang="en-US" altLang="zh-CN" sz="2400" b="1" i="1" dirty="0">
                <a:solidFill>
                  <a:srgbClr val="C00000"/>
                </a:solidFill>
              </a:rPr>
              <a:t>Z</a:t>
            </a:r>
            <a:endParaRPr lang="zh-CN" altLang="en-US" sz="2400" b="1" i="1" dirty="0">
              <a:solidFill>
                <a:srgbClr val="C0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6A7097A-4BB5-40AF-8447-579C87ECE79C}"/>
              </a:ext>
            </a:extLst>
          </p:cNvPr>
          <p:cNvSpPr txBox="1"/>
          <p:nvPr/>
        </p:nvSpPr>
        <p:spPr>
          <a:xfrm>
            <a:off x="4197845" y="2135178"/>
            <a:ext cx="125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CEPC-</a:t>
            </a:r>
            <a:r>
              <a:rPr lang="en-US" altLang="zh-CN" sz="2400" b="1" i="1" dirty="0">
                <a:solidFill>
                  <a:srgbClr val="C00000"/>
                </a:solidFill>
              </a:rPr>
              <a:t>W</a:t>
            </a:r>
            <a:endParaRPr lang="zh-CN" altLang="en-US" sz="2400" b="1" i="1" dirty="0">
              <a:solidFill>
                <a:srgbClr val="C0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8E1FC77-49BD-4E50-A2D0-425EE6C67CA0}"/>
              </a:ext>
            </a:extLst>
          </p:cNvPr>
          <p:cNvSpPr txBox="1"/>
          <p:nvPr/>
        </p:nvSpPr>
        <p:spPr>
          <a:xfrm>
            <a:off x="6555577" y="1556792"/>
            <a:ext cx="1121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CEPC-</a:t>
            </a:r>
            <a:r>
              <a:rPr lang="en-US" altLang="zh-CN" sz="2400" b="1" i="1" dirty="0">
                <a:solidFill>
                  <a:srgbClr val="C00000"/>
                </a:solidFill>
              </a:rPr>
              <a:t>H</a:t>
            </a:r>
            <a:endParaRPr lang="zh-CN" altLang="en-US" sz="2400" b="1" i="1" dirty="0">
              <a:solidFill>
                <a:srgbClr val="C0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2F0F4F9-F5B7-42C6-9219-A07B3778FBAA}"/>
              </a:ext>
            </a:extLst>
          </p:cNvPr>
          <p:cNvSpPr txBox="1"/>
          <p:nvPr/>
        </p:nvSpPr>
        <p:spPr>
          <a:xfrm>
            <a:off x="7972292" y="2331720"/>
            <a:ext cx="1121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CEPC-ttbar</a:t>
            </a:r>
            <a:endParaRPr lang="zh-CN" altLang="en-US" sz="2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650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7819FF1-9284-43C2-9A39-6A42D23EB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Crab-waist collision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4877D06-BA34-41A3-895B-82E32758D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045861E-7C23-4267-8527-AFE131B6A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97256912-5402-4302-8004-8719C0C75FC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内容占位符 3">
            <a:extLst>
              <a:ext uri="{FF2B5EF4-FFF2-40B4-BE49-F238E27FC236}">
                <a16:creationId xmlns:a16="http://schemas.microsoft.com/office/drawing/2014/main" id="{CDE61FAC-A530-4AD0-8110-4BBDCBBB6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7" y="1418430"/>
            <a:ext cx="9305925" cy="29432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E27CDBC-4164-406B-88EF-07E29D9E1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037" y="4454923"/>
            <a:ext cx="4000500" cy="8572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1B6D93E-FB2A-4468-9470-5445A18FA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503" y="5198777"/>
            <a:ext cx="2009775" cy="5524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442E40A-F522-4E29-ADB2-4F3F992DA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4454923"/>
            <a:ext cx="4400550" cy="19526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55DC2CA-60F4-4ABB-AD2D-B75AA6862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8503" y="5832189"/>
            <a:ext cx="1333500" cy="44767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949EC4E-9844-4F4C-9C25-E3809C852C53}"/>
              </a:ext>
            </a:extLst>
          </p:cNvPr>
          <p:cNvSpPr/>
          <p:nvPr/>
        </p:nvSpPr>
        <p:spPr>
          <a:xfrm>
            <a:off x="7461600" y="158064"/>
            <a:ext cx="45095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/>
              <a:t>P. Raimondi </a:t>
            </a:r>
            <a:r>
              <a:rPr lang="en-US" altLang="zh-CN" sz="1600" i="1" dirty="0"/>
              <a:t>, 2nd</a:t>
            </a:r>
            <a:r>
              <a:rPr lang="en-US" altLang="zh-CN" sz="1600" dirty="0"/>
              <a:t> </a:t>
            </a:r>
            <a:r>
              <a:rPr lang="en-US" altLang="zh-CN" sz="1600" i="1" dirty="0" err="1"/>
              <a:t>SuperB</a:t>
            </a:r>
            <a:r>
              <a:rPr lang="en-US" altLang="zh-CN" sz="1600" i="1" dirty="0"/>
              <a:t> Workshop, March 2006</a:t>
            </a:r>
            <a:endParaRPr lang="en-US" altLang="zh-CN" sz="1600" dirty="0">
              <a:solidFill>
                <a:srgbClr val="231F20"/>
              </a:solidFill>
            </a:endParaRPr>
          </a:p>
          <a:p>
            <a:r>
              <a:rPr lang="en-US" altLang="zh-CN" sz="1600" dirty="0"/>
              <a:t>M. </a:t>
            </a:r>
            <a:r>
              <a:rPr lang="en-US" altLang="zh-CN" sz="1600" dirty="0" err="1"/>
              <a:t>Zobov</a:t>
            </a:r>
            <a:r>
              <a:rPr lang="en-US" altLang="zh-CN" sz="1600" dirty="0"/>
              <a:t> et al., </a:t>
            </a:r>
            <a:r>
              <a:rPr lang="en-US" altLang="zh-CN" sz="1600" dirty="0">
                <a:solidFill>
                  <a:srgbClr val="231F20"/>
                </a:solidFill>
              </a:rPr>
              <a:t>PRL 104, 174801 (2010)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739020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1D3B959-FB4D-4CC8-ABCF-414A3DC52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>
                <a:cs typeface="Arial" panose="020B0604020202020204" pitchFamily="34" charset="0"/>
              </a:rPr>
              <a:t>Synchrotron radiation during beam-beam interaction</a:t>
            </a:r>
          </a:p>
          <a:p>
            <a:r>
              <a:rPr lang="en-US" altLang="zh-CN" dirty="0">
                <a:cs typeface="Arial" panose="020B0604020202020204" pitchFamily="34" charset="0"/>
              </a:rPr>
              <a:t>High energy photon -&gt; Momentum acceptance -&gt; Lifetime</a:t>
            </a:r>
          </a:p>
          <a:p>
            <a:r>
              <a:rPr lang="en-US" altLang="zh-CN" dirty="0">
                <a:cs typeface="Arial" panose="020B0604020202020204" pitchFamily="34" charset="0"/>
              </a:rPr>
              <a:t>Longer bunch length and Higher energy spread</a:t>
            </a:r>
          </a:p>
          <a:p>
            <a:r>
              <a:rPr lang="en-US" altLang="zh-CN" dirty="0">
                <a:cs typeface="Arial" panose="020B0604020202020204" pitchFamily="34" charset="0"/>
              </a:rPr>
              <a:t>Asymmetrical beam blowup: 3D flip-flop</a:t>
            </a:r>
            <a:endParaRPr lang="zh-CN" altLang="en-US" dirty="0">
              <a:cs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A1A3528-4E37-4A05-8A63-3C5A44BBE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Beamstrahlung Effect &amp; 3D flip-flop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F7EE3D9-EE01-46CD-87E1-5079446B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DBB00B-CA66-47B4-9AEA-B03EDA777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05EAEF0-BE43-47E5-8232-68BB373FC60D}"/>
              </a:ext>
            </a:extLst>
          </p:cNvPr>
          <p:cNvSpPr txBox="1"/>
          <p:nvPr/>
        </p:nvSpPr>
        <p:spPr>
          <a:xfrm>
            <a:off x="7104112" y="47752"/>
            <a:ext cx="5112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V. I. </a:t>
            </a:r>
            <a:r>
              <a:rPr lang="en-US" altLang="zh-CN" sz="1400" dirty="0" err="1"/>
              <a:t>Telnov</a:t>
            </a:r>
            <a:r>
              <a:rPr lang="en-US" altLang="zh-CN" sz="1400" dirty="0"/>
              <a:t>, PRL 110, 114801 (2013)</a:t>
            </a:r>
          </a:p>
          <a:p>
            <a:r>
              <a:rPr lang="en-US" altLang="zh-CN" sz="1400" dirty="0"/>
              <a:t>A. </a:t>
            </a:r>
            <a:r>
              <a:rPr lang="en-US" altLang="zh-CN" sz="1400" dirty="0" err="1"/>
              <a:t>Bogomyagkov</a:t>
            </a:r>
            <a:r>
              <a:rPr lang="en-US" altLang="zh-CN" sz="1400" dirty="0"/>
              <a:t> et al., Phys. Rev. ST Accel. Beams 17, 041004 (2014)</a:t>
            </a:r>
          </a:p>
          <a:p>
            <a:r>
              <a:rPr lang="en-US" altLang="zh-CN" sz="1400" dirty="0"/>
              <a:t>D. </a:t>
            </a:r>
            <a:r>
              <a:rPr lang="en-US" altLang="zh-CN" sz="1400" dirty="0" err="1"/>
              <a:t>Shatilov</a:t>
            </a:r>
            <a:r>
              <a:rPr lang="en-US" altLang="zh-CN" sz="1400" dirty="0"/>
              <a:t>, ICFA Beam </a:t>
            </a:r>
            <a:r>
              <a:rPr lang="en-US" altLang="zh-CN" sz="1400" dirty="0" err="1"/>
              <a:t>Dyn</a:t>
            </a:r>
            <a:r>
              <a:rPr lang="en-US" altLang="zh-CN" sz="1400" dirty="0"/>
              <a:t>. </a:t>
            </a:r>
            <a:r>
              <a:rPr lang="en-US" altLang="zh-CN" sz="1400" dirty="0" err="1"/>
              <a:t>Newslett</a:t>
            </a:r>
            <a:r>
              <a:rPr lang="en-US" altLang="zh-CN" sz="1400" dirty="0"/>
              <a:t>. 72, 30 (2017).</a:t>
            </a:r>
            <a:endParaRPr lang="zh-CN" altLang="en-US" sz="1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7419887-A63E-4951-BF51-A5B3DB217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401" y="4573248"/>
            <a:ext cx="4124325" cy="140017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4E56B29-406D-44AB-A776-52B440740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276" y="4092601"/>
            <a:ext cx="3183237" cy="22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04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1460877-83B5-4A0A-99B9-B08F5CF5F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>
                <a:cs typeface="Arial" panose="020B0604020202020204" pitchFamily="34" charset="0"/>
              </a:rPr>
              <a:t>Linear Arc Map with SR radiation</a:t>
            </a:r>
          </a:p>
          <a:p>
            <a:r>
              <a:rPr lang="en-US" altLang="zh-CN" dirty="0">
                <a:cs typeface="Arial" panose="020B0604020202020204" pitchFamily="34" charset="0"/>
              </a:rPr>
              <a:t>One turn map including general chromaticity</a:t>
            </a:r>
          </a:p>
          <a:p>
            <a:r>
              <a:rPr lang="en-US" altLang="zh-CN" dirty="0">
                <a:cs typeface="Arial" panose="020B0604020202020204" pitchFamily="34" charset="0"/>
              </a:rPr>
              <a:t>Horizontal crossing angle: Lorentz boost map</a:t>
            </a:r>
          </a:p>
          <a:p>
            <a:r>
              <a:rPr lang="en-US" altLang="zh-CN" dirty="0">
                <a:cs typeface="Arial" panose="020B0604020202020204" pitchFamily="34" charset="0"/>
              </a:rPr>
              <a:t>Bunch slice number is about 10 times Piwinski angle</a:t>
            </a:r>
          </a:p>
          <a:p>
            <a:r>
              <a:rPr lang="en-US" altLang="zh-CN" dirty="0">
                <a:cs typeface="Arial" panose="020B0604020202020204" pitchFamily="34" charset="0"/>
              </a:rPr>
              <a:t>Slice-Slice collision: Synchro-beam mapping method (or PIC)</a:t>
            </a:r>
          </a:p>
          <a:p>
            <a:r>
              <a:rPr lang="en-US" altLang="zh-CN" dirty="0">
                <a:cs typeface="Arial" panose="020B0604020202020204" pitchFamily="34" charset="0"/>
              </a:rPr>
              <a:t>Synchrotron radiation during collision</a:t>
            </a:r>
          </a:p>
          <a:p>
            <a:r>
              <a:rPr lang="en-US" altLang="zh-CN" dirty="0">
                <a:cs typeface="Arial" panose="020B0604020202020204" pitchFamily="34" charset="0"/>
              </a:rPr>
              <a:t>Longitudinal </a:t>
            </a:r>
            <a:r>
              <a:rPr lang="en-US" altLang="zh-CN" dirty="0" err="1">
                <a:cs typeface="Arial" panose="020B0604020202020204" pitchFamily="34" charset="0"/>
              </a:rPr>
              <a:t>wakefield</a:t>
            </a:r>
            <a:endParaRPr lang="en-US" altLang="zh-CN" dirty="0">
              <a:cs typeface="Arial" panose="020B0604020202020204" pitchFamily="34" charset="0"/>
            </a:endParaRPr>
          </a:p>
          <a:p>
            <a:r>
              <a:rPr lang="en-US" altLang="zh-CN" dirty="0">
                <a:cs typeface="Arial" panose="020B0604020202020204" pitchFamily="34" charset="0"/>
              </a:rPr>
              <a:t>Transverse </a:t>
            </a:r>
            <a:r>
              <a:rPr lang="en-US" altLang="zh-CN" dirty="0" err="1">
                <a:cs typeface="Arial" panose="020B0604020202020204" pitchFamily="34" charset="0"/>
              </a:rPr>
              <a:t>wakefield</a:t>
            </a:r>
            <a:endParaRPr lang="en-US" altLang="zh-CN" dirty="0">
              <a:cs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F059676-326D-4BA3-A7DA-F9FAE0C1B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Simulation Tool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EEA7628-5EC2-4DED-80EA-69452F37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C0CED6-42CA-43D6-A7E3-81716E19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6026655-C682-41F9-9CC6-564753936990}"/>
              </a:ext>
            </a:extLst>
          </p:cNvPr>
          <p:cNvSpPr txBox="1"/>
          <p:nvPr/>
        </p:nvSpPr>
        <p:spPr>
          <a:xfrm>
            <a:off x="6048374" y="32092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IBB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CF7C4C9-CB39-49E3-976E-5E897338373F}"/>
              </a:ext>
            </a:extLst>
          </p:cNvPr>
          <p:cNvSpPr txBox="1"/>
          <p:nvPr/>
        </p:nvSpPr>
        <p:spPr>
          <a:xfrm>
            <a:off x="8517912" y="1055674"/>
            <a:ext cx="3674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K. Hirata et al., PA 40, 205-228 (1993)</a:t>
            </a:r>
          </a:p>
          <a:p>
            <a:r>
              <a:rPr lang="en-US" altLang="zh-CN" sz="1600" dirty="0"/>
              <a:t>K. Hirata, PRL, 74, 2228 (1995)</a:t>
            </a:r>
          </a:p>
          <a:p>
            <a:r>
              <a:rPr lang="en-US" altLang="zh-CN" sz="1600" dirty="0"/>
              <a:t>Y. Zhang et al., PRST-AB, 8, 074402 (2005)</a:t>
            </a:r>
          </a:p>
          <a:p>
            <a:r>
              <a:rPr lang="en-US" altLang="zh-CN" sz="1600" dirty="0"/>
              <a:t>Y. </a:t>
            </a:r>
            <a:r>
              <a:rPr lang="en-US" altLang="zh-CN" sz="1600" dirty="0" err="1"/>
              <a:t>Seimiya</a:t>
            </a:r>
            <a:r>
              <a:rPr lang="en-US" altLang="zh-CN" sz="1600" dirty="0"/>
              <a:t> et al., PTP 127, 1099 (2012)</a:t>
            </a:r>
          </a:p>
          <a:p>
            <a:r>
              <a:rPr lang="en-US" altLang="zh-CN" sz="1600" dirty="0"/>
              <a:t>K. </a:t>
            </a:r>
            <a:r>
              <a:rPr lang="en-US" altLang="zh-CN" sz="1600" dirty="0" err="1"/>
              <a:t>Ohmi</a:t>
            </a:r>
            <a:r>
              <a:rPr lang="en-US" altLang="zh-CN" sz="1600" dirty="0"/>
              <a:t>, IPAC16</a:t>
            </a:r>
          </a:p>
          <a:p>
            <a:r>
              <a:rPr lang="en-US" altLang="zh-CN" sz="1600" dirty="0"/>
              <a:t>Y. Zhang et al., PRAB 23, 104402, (2020)</a:t>
            </a:r>
          </a:p>
        </p:txBody>
      </p:sp>
    </p:spTree>
    <p:extLst>
      <p:ext uri="{BB962C8B-B14F-4D97-AF65-F5344CB8AC3E}">
        <p14:creationId xmlns:p14="http://schemas.microsoft.com/office/powerpoint/2010/main" val="3119607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27631E9-DF4D-47CE-B64D-C91650210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F257431-91A5-4401-939E-D969E2C6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Luminosity versus horizontal tune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E40F92C-8E3E-4C16-A59A-473CB47D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26C7FA-E759-4700-A5D4-57CC78058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8EE7C24-C343-4327-B370-C7A0AD166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1385753"/>
            <a:ext cx="3755390" cy="2618111"/>
          </a:xfrm>
          <a:prstGeom prst="rect">
            <a:avLst/>
          </a:prstGeom>
        </p:spPr>
      </p:pic>
      <p:pic>
        <p:nvPicPr>
          <p:cNvPr id="7" name="内容占位符 7">
            <a:extLst>
              <a:ext uri="{FF2B5EF4-FFF2-40B4-BE49-F238E27FC236}">
                <a16:creationId xmlns:a16="http://schemas.microsoft.com/office/drawing/2014/main" id="{A8FC0B39-EFD0-4DB3-BF7F-3F4F6459A939}"/>
              </a:ext>
            </a:extLst>
          </p:cNvPr>
          <p:cNvPicPr>
            <a:picLocks noGrp="1"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b="10153"/>
          <a:stretch/>
        </p:blipFill>
        <p:spPr>
          <a:xfrm>
            <a:off x="1487602" y="4215594"/>
            <a:ext cx="3755390" cy="2165734"/>
          </a:xfrm>
          <a:prstGeom prst="rect">
            <a:avLst/>
          </a:prstGeom>
        </p:spPr>
      </p:pic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F2D0AF76-9D83-47DB-AA0E-11393E36DC2A}"/>
              </a:ext>
            </a:extLst>
          </p:cNvPr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893" y="1385753"/>
            <a:ext cx="3795395" cy="24193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226649-552F-4E3C-A771-A02D15D7FB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7"/>
          <a:stretch/>
        </p:blipFill>
        <p:spPr>
          <a:xfrm>
            <a:off x="6516542" y="4160180"/>
            <a:ext cx="3905341" cy="214120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6F47B55-A635-4116-8DFF-1357C656A808}"/>
              </a:ext>
            </a:extLst>
          </p:cNvPr>
          <p:cNvSpPr txBox="1"/>
          <p:nvPr/>
        </p:nvSpPr>
        <p:spPr>
          <a:xfrm>
            <a:off x="9367131" y="4882962"/>
            <a:ext cx="51135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ttbar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83B995F-341A-41DE-BA29-1EA4C6596002}"/>
              </a:ext>
            </a:extLst>
          </p:cNvPr>
          <p:cNvSpPr txBox="1"/>
          <p:nvPr/>
        </p:nvSpPr>
        <p:spPr>
          <a:xfrm>
            <a:off x="4186767" y="2175987"/>
            <a:ext cx="60914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Higgs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366348D-9DA3-4919-8D28-7FDE6A5656AF}"/>
              </a:ext>
            </a:extLst>
          </p:cNvPr>
          <p:cNvSpPr txBox="1"/>
          <p:nvPr/>
        </p:nvSpPr>
        <p:spPr>
          <a:xfrm>
            <a:off x="4186767" y="4953783"/>
            <a:ext cx="22281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W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FF28245-E36B-4241-8459-C5F23B689C1E}"/>
              </a:ext>
            </a:extLst>
          </p:cNvPr>
          <p:cNvSpPr txBox="1"/>
          <p:nvPr/>
        </p:nvSpPr>
        <p:spPr>
          <a:xfrm flipH="1">
            <a:off x="9367131" y="2175987"/>
            <a:ext cx="1725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Z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3775C48-5EA9-4E22-94B8-3B33EE9E94FF}"/>
              </a:ext>
            </a:extLst>
          </p:cNvPr>
          <p:cNvSpPr/>
          <p:nvPr/>
        </p:nvSpPr>
        <p:spPr>
          <a:xfrm>
            <a:off x="2495600" y="982556"/>
            <a:ext cx="7584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The design luminosity could be achieved in the pure beam-beam simulation.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2240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39.403149606299,&quot;width&quot;:8162.50078740157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28869</TotalTime>
  <Words>2098</Words>
  <Application>Microsoft Office PowerPoint</Application>
  <PresentationFormat>宽屏</PresentationFormat>
  <Paragraphs>388</Paragraphs>
  <Slides>35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8" baseType="lpstr">
      <vt:lpstr>AdvOT483a8203</vt:lpstr>
      <vt:lpstr>AdvOT483a8203+20</vt:lpstr>
      <vt:lpstr>等线</vt:lpstr>
      <vt:lpstr>宋体</vt:lpstr>
      <vt:lpstr>微软雅黑</vt:lpstr>
      <vt:lpstr>Arial</vt:lpstr>
      <vt:lpstr>Arial Black</vt:lpstr>
      <vt:lpstr>Calibri</vt:lpstr>
      <vt:lpstr>Cambria Math</vt:lpstr>
      <vt:lpstr>Times New Roman</vt:lpstr>
      <vt:lpstr>Wingdings</vt:lpstr>
      <vt:lpstr>Office 主题</vt:lpstr>
      <vt:lpstr>Equation</vt:lpstr>
      <vt:lpstr>PowerPoint 演示文稿</vt:lpstr>
      <vt:lpstr>Content</vt:lpstr>
      <vt:lpstr>PowerPoint 演示文稿</vt:lpstr>
      <vt:lpstr>PowerPoint 演示文稿</vt:lpstr>
      <vt:lpstr>PowerPoint 演示文稿</vt:lpstr>
      <vt:lpstr>Crab-waist collision</vt:lpstr>
      <vt:lpstr>Beamstrahlung Effect &amp; 3D flip-flop</vt:lpstr>
      <vt:lpstr>Simulation Tool</vt:lpstr>
      <vt:lpstr>Luminosity versus horizontal tune</vt:lpstr>
      <vt:lpstr>Beamstrahlung Lifetime vs Momentum Acceptance</vt:lpstr>
      <vt:lpstr>Beam-Beam Performance &amp; Beamstrahlung lifetime  vs bunch population (higgs/ttbar)</vt:lpstr>
      <vt:lpstr>Beam-Beam Performance vs bunch population （W/Z）</vt:lpstr>
      <vt:lpstr>Asymmetric Collision: Higgs/ttbar</vt:lpstr>
      <vt:lpstr>Asymmetric Collision: Z/W</vt:lpstr>
      <vt:lpstr>Horizontal Coherent Beam-Beam Instability (X-Z instability)</vt:lpstr>
      <vt:lpstr>Combined effect of beamstrahlung and longitudinal impedance in stable tune areas</vt:lpstr>
      <vt:lpstr>X-Z instability with and without beam coupling impedance</vt:lpstr>
      <vt:lpstr>Parameter Optimization for X-Z instability</vt:lpstr>
      <vt:lpstr>w/ transverse impedance (ZT): Higgs/ttbar</vt:lpstr>
      <vt:lpstr>w/ transverse impedance (ZT): Z/W</vt:lpstr>
      <vt:lpstr>Z: Only horizontal impedance (+ZL)</vt:lpstr>
      <vt:lpstr>Vertical mode coupling with ZT(σ-mode)</vt:lpstr>
      <vt:lpstr>Mitigation of Vertical TMCI (BB+ZT)</vt:lpstr>
      <vt:lpstr>More measures to suppress vertical TMCI</vt:lpstr>
      <vt:lpstr>Combined effect considering realistic lattice</vt:lpstr>
      <vt:lpstr>A lifetime optimization sample</vt:lpstr>
      <vt:lpstr>Code development for future work</vt:lpstr>
      <vt:lpstr>Summary</vt:lpstr>
      <vt:lpstr>PowerPoint 演示文稿</vt:lpstr>
      <vt:lpstr>PowerPoint 演示文稿</vt:lpstr>
      <vt:lpstr>Lifetime evaluation  (pure beam-beam interaction)</vt:lpstr>
      <vt:lpstr>Crab Waist strength</vt:lpstr>
      <vt:lpstr>Different Horizontal tune</vt:lpstr>
      <vt:lpstr>CEPC Only Zx(+ZL) @ Qx=0.562</vt:lpstr>
      <vt:lpstr>CEPC Only Zy(+ZL) Qx=0.567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Yuan Zhang</cp:lastModifiedBy>
  <cp:revision>2107</cp:revision>
  <cp:lastPrinted>2022-11-06T05:19:21Z</cp:lastPrinted>
  <dcterms:created xsi:type="dcterms:W3CDTF">2012-09-04T11:33:36Z</dcterms:created>
  <dcterms:modified xsi:type="dcterms:W3CDTF">2023-06-11T14:41:41Z</dcterms:modified>
</cp:coreProperties>
</file>