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28" r:id="rId2"/>
  </p:sldMasterIdLst>
  <p:notesMasterIdLst>
    <p:notesMasterId r:id="rId27"/>
  </p:notesMasterIdLst>
  <p:handoutMasterIdLst>
    <p:handoutMasterId r:id="rId28"/>
  </p:handoutMasterIdLst>
  <p:sldIdLst>
    <p:sldId id="953" r:id="rId3"/>
    <p:sldId id="907" r:id="rId4"/>
    <p:sldId id="388" r:id="rId5"/>
    <p:sldId id="389" r:id="rId6"/>
    <p:sldId id="394" r:id="rId7"/>
    <p:sldId id="697" r:id="rId8"/>
    <p:sldId id="395" r:id="rId9"/>
    <p:sldId id="396" r:id="rId10"/>
    <p:sldId id="397" r:id="rId11"/>
    <p:sldId id="398" r:id="rId12"/>
    <p:sldId id="399" r:id="rId13"/>
    <p:sldId id="400" r:id="rId14"/>
    <p:sldId id="401" r:id="rId15"/>
    <p:sldId id="402" r:id="rId16"/>
    <p:sldId id="403" r:id="rId17"/>
    <p:sldId id="404" r:id="rId18"/>
    <p:sldId id="405" r:id="rId19"/>
    <p:sldId id="406" r:id="rId20"/>
    <p:sldId id="416" r:id="rId21"/>
    <p:sldId id="415" r:id="rId22"/>
    <p:sldId id="661" r:id="rId23"/>
    <p:sldId id="696" r:id="rId24"/>
    <p:sldId id="412" r:id="rId25"/>
    <p:sldId id="413" r:id="rId26"/>
  </p:sldIdLst>
  <p:sldSz cx="12192000" cy="6858000"/>
  <p:notesSz cx="6799263" cy="99298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D10DA7"/>
    <a:srgbClr val="FF3399"/>
    <a:srgbClr val="0000FF"/>
    <a:srgbClr val="DAA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59" autoAdjust="0"/>
  </p:normalViewPr>
  <p:slideViewPr>
    <p:cSldViewPr snapToGrid="0">
      <p:cViewPr varScale="1">
        <p:scale>
          <a:sx n="81" d="100"/>
          <a:sy n="81" d="100"/>
        </p:scale>
        <p:origin x="725" y="67"/>
      </p:cViewPr>
      <p:guideLst/>
    </p:cSldViewPr>
  </p:slideViewPr>
  <p:notesTextViewPr>
    <p:cViewPr>
      <p:scale>
        <a:sx n="1" d="1"/>
        <a:sy n="1" d="1"/>
      </p:scale>
      <p:origin x="0" y="0"/>
    </p:cViewPr>
  </p:notesTextViewPr>
  <p:notesViewPr>
    <p:cSldViewPr snapToGrid="0">
      <p:cViewPr varScale="1">
        <p:scale>
          <a:sx n="77" d="100"/>
          <a:sy n="77" d="100"/>
        </p:scale>
        <p:origin x="4008"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 xmlns:a16="http://schemas.microsoft.com/office/drawing/2014/main" id="{57F77D54-7B24-468F-966A-A8DDEC5A671B}"/>
              </a:ext>
            </a:extLst>
          </p:cNvPr>
          <p:cNvSpPr>
            <a:spLocks noGrp="1"/>
          </p:cNvSpPr>
          <p:nvPr>
            <p:ph type="hdr" sz="quarter"/>
          </p:nvPr>
        </p:nvSpPr>
        <p:spPr>
          <a:xfrm>
            <a:off x="1" y="1"/>
            <a:ext cx="2946094" cy="497492"/>
          </a:xfrm>
          <a:prstGeom prst="rect">
            <a:avLst/>
          </a:prstGeom>
        </p:spPr>
        <p:txBody>
          <a:bodyPr vert="horz" lIns="88221" tIns="44111" rIns="88221" bIns="44111" rtlCol="0"/>
          <a:lstStyle>
            <a:lvl1pPr algn="l">
              <a:defRPr sz="1200"/>
            </a:lvl1pPr>
          </a:lstStyle>
          <a:p>
            <a:endParaRPr lang="zh-CN" altLang="en-US"/>
          </a:p>
        </p:txBody>
      </p:sp>
      <p:sp>
        <p:nvSpPr>
          <p:cNvPr id="3" name="日期占位符 2">
            <a:extLst>
              <a:ext uri="{FF2B5EF4-FFF2-40B4-BE49-F238E27FC236}">
                <a16:creationId xmlns="" xmlns:a16="http://schemas.microsoft.com/office/drawing/2014/main" id="{8FE035D4-1F02-43C6-8447-123264E4627E}"/>
              </a:ext>
            </a:extLst>
          </p:cNvPr>
          <p:cNvSpPr>
            <a:spLocks noGrp="1"/>
          </p:cNvSpPr>
          <p:nvPr>
            <p:ph type="dt" sz="quarter" idx="1"/>
          </p:nvPr>
        </p:nvSpPr>
        <p:spPr>
          <a:xfrm>
            <a:off x="3851650" y="1"/>
            <a:ext cx="2946093" cy="497492"/>
          </a:xfrm>
          <a:prstGeom prst="rect">
            <a:avLst/>
          </a:prstGeom>
        </p:spPr>
        <p:txBody>
          <a:bodyPr vert="horz" lIns="88221" tIns="44111" rIns="88221" bIns="44111" rtlCol="0"/>
          <a:lstStyle>
            <a:lvl1pPr algn="r">
              <a:defRPr sz="1200"/>
            </a:lvl1pPr>
          </a:lstStyle>
          <a:p>
            <a:fld id="{B1028340-9630-4B30-99C7-2842CA77225D}" type="datetimeFigureOut">
              <a:rPr lang="zh-CN" altLang="en-US" smtClean="0"/>
              <a:t>2023/6/13</a:t>
            </a:fld>
            <a:endParaRPr lang="zh-CN" altLang="en-US"/>
          </a:p>
        </p:txBody>
      </p:sp>
      <p:sp>
        <p:nvSpPr>
          <p:cNvPr id="4" name="页脚占位符 3">
            <a:extLst>
              <a:ext uri="{FF2B5EF4-FFF2-40B4-BE49-F238E27FC236}">
                <a16:creationId xmlns="" xmlns:a16="http://schemas.microsoft.com/office/drawing/2014/main" id="{99ABE82E-1FAE-4762-B523-E9A423D072ED}"/>
              </a:ext>
            </a:extLst>
          </p:cNvPr>
          <p:cNvSpPr>
            <a:spLocks noGrp="1"/>
          </p:cNvSpPr>
          <p:nvPr>
            <p:ph type="ftr" sz="quarter" idx="2"/>
          </p:nvPr>
        </p:nvSpPr>
        <p:spPr>
          <a:xfrm>
            <a:off x="1" y="9432321"/>
            <a:ext cx="2946094" cy="497492"/>
          </a:xfrm>
          <a:prstGeom prst="rect">
            <a:avLst/>
          </a:prstGeom>
        </p:spPr>
        <p:txBody>
          <a:bodyPr vert="horz" lIns="88221" tIns="44111" rIns="88221" bIns="44111" rtlCol="0" anchor="b"/>
          <a:lstStyle>
            <a:lvl1pPr algn="l">
              <a:defRPr sz="1200"/>
            </a:lvl1pPr>
          </a:lstStyle>
          <a:p>
            <a:endParaRPr lang="zh-CN" altLang="en-US"/>
          </a:p>
        </p:txBody>
      </p:sp>
      <p:sp>
        <p:nvSpPr>
          <p:cNvPr id="5" name="灯片编号占位符 4">
            <a:extLst>
              <a:ext uri="{FF2B5EF4-FFF2-40B4-BE49-F238E27FC236}">
                <a16:creationId xmlns="" xmlns:a16="http://schemas.microsoft.com/office/drawing/2014/main" id="{E0252A54-DAF2-4097-BB8C-B881754999FF}"/>
              </a:ext>
            </a:extLst>
          </p:cNvPr>
          <p:cNvSpPr>
            <a:spLocks noGrp="1"/>
          </p:cNvSpPr>
          <p:nvPr>
            <p:ph type="sldNum" sz="quarter" idx="3"/>
          </p:nvPr>
        </p:nvSpPr>
        <p:spPr>
          <a:xfrm>
            <a:off x="3851650" y="9432321"/>
            <a:ext cx="2946093" cy="497492"/>
          </a:xfrm>
          <a:prstGeom prst="rect">
            <a:avLst/>
          </a:prstGeom>
        </p:spPr>
        <p:txBody>
          <a:bodyPr vert="horz" lIns="88221" tIns="44111" rIns="88221" bIns="44111" rtlCol="0" anchor="b"/>
          <a:lstStyle>
            <a:lvl1pPr algn="r">
              <a:defRPr sz="1200"/>
            </a:lvl1pPr>
          </a:lstStyle>
          <a:p>
            <a:fld id="{715D8730-C07E-4DE5-AC48-ED21EC87B436}" type="slidenum">
              <a:rPr lang="zh-CN" altLang="en-US" smtClean="0"/>
              <a:t>‹#›</a:t>
            </a:fld>
            <a:endParaRPr lang="zh-CN" altLang="en-US"/>
          </a:p>
        </p:txBody>
      </p:sp>
    </p:spTree>
    <p:extLst>
      <p:ext uri="{BB962C8B-B14F-4D97-AF65-F5344CB8AC3E}">
        <p14:creationId xmlns:p14="http://schemas.microsoft.com/office/powerpoint/2010/main" val="1162123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347" cy="498215"/>
          </a:xfrm>
          <a:prstGeom prst="rect">
            <a:avLst/>
          </a:prstGeom>
        </p:spPr>
        <p:txBody>
          <a:bodyPr vert="horz" lIns="95562" tIns="47781" rIns="95562" bIns="47781" rtlCol="0"/>
          <a:lstStyle>
            <a:lvl1pPr algn="l">
              <a:defRPr sz="1300"/>
            </a:lvl1pPr>
          </a:lstStyle>
          <a:p>
            <a:endParaRPr lang="zh-CN" altLang="en-US"/>
          </a:p>
        </p:txBody>
      </p:sp>
      <p:sp>
        <p:nvSpPr>
          <p:cNvPr id="3" name="日期占位符 2"/>
          <p:cNvSpPr>
            <a:spLocks noGrp="1"/>
          </p:cNvSpPr>
          <p:nvPr>
            <p:ph type="dt" idx="1"/>
          </p:nvPr>
        </p:nvSpPr>
        <p:spPr>
          <a:xfrm>
            <a:off x="3851343" y="0"/>
            <a:ext cx="2946347" cy="498215"/>
          </a:xfrm>
          <a:prstGeom prst="rect">
            <a:avLst/>
          </a:prstGeom>
        </p:spPr>
        <p:txBody>
          <a:bodyPr vert="horz" lIns="95562" tIns="47781" rIns="95562" bIns="47781" rtlCol="0"/>
          <a:lstStyle>
            <a:lvl1pPr algn="r">
              <a:defRPr sz="1300"/>
            </a:lvl1pPr>
          </a:lstStyle>
          <a:p>
            <a:fld id="{45817637-105E-40B7-AB88-76C266EAD6CE}" type="datetimeFigureOut">
              <a:rPr lang="zh-CN" altLang="en-US" smtClean="0"/>
              <a:t>2023/6/13</a:t>
            </a:fld>
            <a:endParaRPr lang="zh-CN" altLang="en-US"/>
          </a:p>
        </p:txBody>
      </p:sp>
      <p:sp>
        <p:nvSpPr>
          <p:cNvPr id="4" name="幻灯片图像占位符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5562" tIns="47781" rIns="95562" bIns="47781" rtlCol="0" anchor="ctr"/>
          <a:lstStyle/>
          <a:p>
            <a:endParaRPr lang="zh-CN" altLang="en-US"/>
          </a:p>
        </p:txBody>
      </p:sp>
      <p:sp>
        <p:nvSpPr>
          <p:cNvPr id="5" name="备注占位符 4"/>
          <p:cNvSpPr>
            <a:spLocks noGrp="1"/>
          </p:cNvSpPr>
          <p:nvPr>
            <p:ph type="body" sz="quarter" idx="3"/>
          </p:nvPr>
        </p:nvSpPr>
        <p:spPr>
          <a:xfrm>
            <a:off x="679927" y="4778723"/>
            <a:ext cx="5439410" cy="3909864"/>
          </a:xfrm>
          <a:prstGeom prst="rect">
            <a:avLst/>
          </a:prstGeom>
        </p:spPr>
        <p:txBody>
          <a:bodyPr vert="horz" lIns="95562" tIns="47781" rIns="95562" bIns="47781"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31601"/>
            <a:ext cx="2946347" cy="498214"/>
          </a:xfrm>
          <a:prstGeom prst="rect">
            <a:avLst/>
          </a:prstGeom>
        </p:spPr>
        <p:txBody>
          <a:bodyPr vert="horz" lIns="95562" tIns="47781" rIns="95562" bIns="47781"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3851343" y="9431601"/>
            <a:ext cx="2946347" cy="498214"/>
          </a:xfrm>
          <a:prstGeom prst="rect">
            <a:avLst/>
          </a:prstGeom>
        </p:spPr>
        <p:txBody>
          <a:bodyPr vert="horz" lIns="95562" tIns="47781" rIns="95562" bIns="47781" rtlCol="0" anchor="b"/>
          <a:lstStyle>
            <a:lvl1pPr algn="r">
              <a:defRPr sz="1300"/>
            </a:lvl1pPr>
          </a:lstStyle>
          <a:p>
            <a:fld id="{4E72AC8F-ED89-4880-BE1F-13D79F34DFC5}" type="slidenum">
              <a:rPr lang="zh-CN" altLang="en-US" smtClean="0"/>
              <a:t>‹#›</a:t>
            </a:fld>
            <a:endParaRPr lang="zh-CN" altLang="en-US"/>
          </a:p>
        </p:txBody>
      </p:sp>
    </p:spTree>
    <p:extLst>
      <p:ext uri="{BB962C8B-B14F-4D97-AF65-F5344CB8AC3E}">
        <p14:creationId xmlns:p14="http://schemas.microsoft.com/office/powerpoint/2010/main" val="3461125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2</a:t>
            </a:fld>
            <a:endParaRPr lang="zh-CN" altLang="en-US"/>
          </a:p>
        </p:txBody>
      </p:sp>
    </p:spTree>
    <p:extLst>
      <p:ext uri="{BB962C8B-B14F-4D97-AF65-F5344CB8AC3E}">
        <p14:creationId xmlns:p14="http://schemas.microsoft.com/office/powerpoint/2010/main" val="2501384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864C7D3-61F1-46B1-AE15-F2F6BA4A3FF1}" type="slidenum">
              <a:rPr lang="zh-CN" altLang="en-US" smtClean="0"/>
              <a:t>10</a:t>
            </a:fld>
            <a:endParaRPr lang="zh-CN" altLang="en-US"/>
          </a:p>
        </p:txBody>
      </p:sp>
    </p:spTree>
    <p:extLst>
      <p:ext uri="{BB962C8B-B14F-4D97-AF65-F5344CB8AC3E}">
        <p14:creationId xmlns:p14="http://schemas.microsoft.com/office/powerpoint/2010/main" val="25403642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11200" y="2514600"/>
            <a:ext cx="10668000" cy="914400"/>
          </a:xfrm>
        </p:spPr>
        <p:txBody>
          <a:bodyPr/>
          <a:lstStyle>
            <a:lvl1pPr>
              <a:defRPr sz="4000"/>
            </a:lvl1pPr>
          </a:lstStyle>
          <a:p>
            <a:pPr lvl="0"/>
            <a:r>
              <a:rPr lang="zh-CN" altLang="en-US" noProof="0"/>
              <a:t>单击此处编辑母版标题样式</a:t>
            </a:r>
          </a:p>
        </p:txBody>
      </p:sp>
      <p:sp>
        <p:nvSpPr>
          <p:cNvPr id="3075" name="Rectangle 3"/>
          <p:cNvSpPr>
            <a:spLocks noGrp="1" noChangeArrowheads="1"/>
          </p:cNvSpPr>
          <p:nvPr>
            <p:ph type="subTitle" idx="1"/>
          </p:nvPr>
        </p:nvSpPr>
        <p:spPr bwMode="white">
          <a:xfrm>
            <a:off x="1219200" y="3429000"/>
            <a:ext cx="9448800" cy="381000"/>
          </a:xfrm>
        </p:spPr>
        <p:txBody>
          <a:bodyPr/>
          <a:lstStyle>
            <a:lvl1pPr marL="0" indent="0" algn="ctr">
              <a:buFont typeface="Wingdings" panose="05000000000000000000" pitchFamily="2" charset="2"/>
              <a:buNone/>
              <a:defRPr sz="1600" b="0">
                <a:solidFill>
                  <a:schemeClr val="bg1"/>
                </a:solidFill>
              </a:defRPr>
            </a:lvl1pPr>
          </a:lstStyle>
          <a:p>
            <a:pPr lvl="0"/>
            <a:r>
              <a:rPr lang="zh-CN" altLang="en-US" noProof="0"/>
              <a:t>单击此处编辑母版副标题样式</a:t>
            </a:r>
          </a:p>
        </p:txBody>
      </p:sp>
    </p:spTree>
    <p:extLst>
      <p:ext uri="{BB962C8B-B14F-4D97-AF65-F5344CB8AC3E}">
        <p14:creationId xmlns:p14="http://schemas.microsoft.com/office/powerpoint/2010/main" val="3933821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47420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319088"/>
            <a:ext cx="2743200" cy="600551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319088"/>
            <a:ext cx="8026400" cy="600551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41003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319088"/>
            <a:ext cx="10972800" cy="563562"/>
          </a:xfrm>
        </p:spPr>
        <p:txBody>
          <a:bodyPr/>
          <a:lstStyle/>
          <a:p>
            <a:r>
              <a:rPr lang="zh-CN" altLang="en-US"/>
              <a:t>单击此处编辑母版标题样式</a:t>
            </a:r>
          </a:p>
        </p:txBody>
      </p:sp>
      <p:sp>
        <p:nvSpPr>
          <p:cNvPr id="3" name="文本占位符 2"/>
          <p:cNvSpPr>
            <a:spLocks noGrp="1"/>
          </p:cNvSpPr>
          <p:nvPr>
            <p:ph type="body" sz="half" idx="1"/>
          </p:nvPr>
        </p:nvSpPr>
        <p:spPr>
          <a:xfrm>
            <a:off x="609600" y="1447800"/>
            <a:ext cx="5384800" cy="4876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97600" y="1447800"/>
            <a:ext cx="5384800" cy="2362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97600" y="3962400"/>
            <a:ext cx="5384800" cy="2362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52312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标题和两项内容在文本之上">
    <p:spTree>
      <p:nvGrpSpPr>
        <p:cNvPr id="1" name=""/>
        <p:cNvGrpSpPr/>
        <p:nvPr/>
      </p:nvGrpSpPr>
      <p:grpSpPr>
        <a:xfrm>
          <a:off x="0" y="0"/>
          <a:ext cx="0" cy="0"/>
          <a:chOff x="0" y="0"/>
          <a:chExt cx="0" cy="0"/>
        </a:xfrm>
      </p:grpSpPr>
      <p:sp>
        <p:nvSpPr>
          <p:cNvPr id="2" name="标题 1"/>
          <p:cNvSpPr>
            <a:spLocks noGrp="1"/>
          </p:cNvSpPr>
          <p:nvPr>
            <p:ph type="title"/>
          </p:nvPr>
        </p:nvSpPr>
        <p:spPr>
          <a:xfrm>
            <a:off x="609600" y="319088"/>
            <a:ext cx="10972800" cy="563562"/>
          </a:xfrm>
        </p:spPr>
        <p:txBody>
          <a:bodyPr/>
          <a:lstStyle/>
          <a:p>
            <a:r>
              <a:rPr lang="zh-CN" altLang="en-US"/>
              <a:t>单击此处编辑母版标题样式</a:t>
            </a:r>
          </a:p>
        </p:txBody>
      </p:sp>
      <p:sp>
        <p:nvSpPr>
          <p:cNvPr id="3" name="内容占位符 2"/>
          <p:cNvSpPr>
            <a:spLocks noGrp="1"/>
          </p:cNvSpPr>
          <p:nvPr>
            <p:ph sz="quarter" idx="1"/>
          </p:nvPr>
        </p:nvSpPr>
        <p:spPr>
          <a:xfrm>
            <a:off x="609600" y="1447800"/>
            <a:ext cx="5384800" cy="2362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97600" y="1447800"/>
            <a:ext cx="5384800" cy="2362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half" idx="3"/>
          </p:nvPr>
        </p:nvSpPr>
        <p:spPr>
          <a:xfrm>
            <a:off x="609600" y="3962400"/>
            <a:ext cx="10972800" cy="2362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71931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319088"/>
            <a:ext cx="10972800" cy="563562"/>
          </a:xfrm>
        </p:spPr>
        <p:txBody>
          <a:bodyPr/>
          <a:lstStyle/>
          <a:p>
            <a:r>
              <a:rPr lang="zh-CN" altLang="en-US"/>
              <a:t>单击此处编辑母版标题样式</a:t>
            </a:r>
          </a:p>
        </p:txBody>
      </p:sp>
      <p:sp>
        <p:nvSpPr>
          <p:cNvPr id="3" name="文本占位符 2"/>
          <p:cNvSpPr>
            <a:spLocks noGrp="1"/>
          </p:cNvSpPr>
          <p:nvPr>
            <p:ph type="body" sz="half" idx="1"/>
          </p:nvPr>
        </p:nvSpPr>
        <p:spPr>
          <a:xfrm>
            <a:off x="609600" y="1447800"/>
            <a:ext cx="5384800" cy="4876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447800"/>
            <a:ext cx="5384800" cy="4876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40198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标题，内容与文本">
    <p:spTree>
      <p:nvGrpSpPr>
        <p:cNvPr id="1" name=""/>
        <p:cNvGrpSpPr/>
        <p:nvPr/>
      </p:nvGrpSpPr>
      <p:grpSpPr>
        <a:xfrm>
          <a:off x="0" y="0"/>
          <a:ext cx="0" cy="0"/>
          <a:chOff x="0" y="0"/>
          <a:chExt cx="0" cy="0"/>
        </a:xfrm>
      </p:grpSpPr>
      <p:sp>
        <p:nvSpPr>
          <p:cNvPr id="2" name="标题 1"/>
          <p:cNvSpPr>
            <a:spLocks noGrp="1"/>
          </p:cNvSpPr>
          <p:nvPr>
            <p:ph type="title"/>
          </p:nvPr>
        </p:nvSpPr>
        <p:spPr>
          <a:xfrm>
            <a:off x="609600" y="319088"/>
            <a:ext cx="10972800" cy="563562"/>
          </a:xfrm>
        </p:spPr>
        <p:txBody>
          <a:bodyPr/>
          <a:lstStyle/>
          <a:p>
            <a:r>
              <a:rPr lang="zh-CN" altLang="en-US"/>
              <a:t>单击此处编辑母版标题样式</a:t>
            </a:r>
          </a:p>
        </p:txBody>
      </p:sp>
      <p:sp>
        <p:nvSpPr>
          <p:cNvPr id="3" name="内容占位符 2"/>
          <p:cNvSpPr>
            <a:spLocks noGrp="1"/>
          </p:cNvSpPr>
          <p:nvPr>
            <p:ph sz="half" idx="1"/>
          </p:nvPr>
        </p:nvSpPr>
        <p:spPr>
          <a:xfrm>
            <a:off x="609600" y="1447800"/>
            <a:ext cx="5384800" cy="4876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197600" y="1447800"/>
            <a:ext cx="5384800" cy="4876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47410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Tx" preserve="1">
  <p:cSld name="标题，两项内容与文本">
    <p:spTree>
      <p:nvGrpSpPr>
        <p:cNvPr id="1" name=""/>
        <p:cNvGrpSpPr/>
        <p:nvPr/>
      </p:nvGrpSpPr>
      <p:grpSpPr>
        <a:xfrm>
          <a:off x="0" y="0"/>
          <a:ext cx="0" cy="0"/>
          <a:chOff x="0" y="0"/>
          <a:chExt cx="0" cy="0"/>
        </a:xfrm>
      </p:grpSpPr>
      <p:sp>
        <p:nvSpPr>
          <p:cNvPr id="2" name="标题 1"/>
          <p:cNvSpPr>
            <a:spLocks noGrp="1"/>
          </p:cNvSpPr>
          <p:nvPr>
            <p:ph type="title"/>
          </p:nvPr>
        </p:nvSpPr>
        <p:spPr>
          <a:xfrm>
            <a:off x="609600" y="319088"/>
            <a:ext cx="10972800" cy="563562"/>
          </a:xfrm>
        </p:spPr>
        <p:txBody>
          <a:bodyPr/>
          <a:lstStyle/>
          <a:p>
            <a:r>
              <a:rPr lang="zh-CN" altLang="en-US"/>
              <a:t>单击此处编辑母版标题样式</a:t>
            </a:r>
          </a:p>
        </p:txBody>
      </p:sp>
      <p:sp>
        <p:nvSpPr>
          <p:cNvPr id="3" name="内容占位符 2"/>
          <p:cNvSpPr>
            <a:spLocks noGrp="1"/>
          </p:cNvSpPr>
          <p:nvPr>
            <p:ph sz="quarter" idx="1"/>
          </p:nvPr>
        </p:nvSpPr>
        <p:spPr>
          <a:xfrm>
            <a:off x="609600" y="1447800"/>
            <a:ext cx="5384800" cy="2362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09600" y="3962400"/>
            <a:ext cx="5384800" cy="2362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half" idx="3"/>
          </p:nvPr>
        </p:nvSpPr>
        <p:spPr>
          <a:xfrm>
            <a:off x="6197600" y="1447800"/>
            <a:ext cx="5384800" cy="4876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66262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609600" y="319088"/>
            <a:ext cx="10972800" cy="563562"/>
          </a:xfrm>
        </p:spPr>
        <p:txBody>
          <a:bodyPr/>
          <a:lstStyle/>
          <a:p>
            <a:r>
              <a:rPr lang="zh-CN" altLang="en-US"/>
              <a:t>单击此处编辑母版标题样式</a:t>
            </a:r>
          </a:p>
        </p:txBody>
      </p:sp>
      <p:sp>
        <p:nvSpPr>
          <p:cNvPr id="3" name="内容占位符 2"/>
          <p:cNvSpPr>
            <a:spLocks noGrp="1"/>
          </p:cNvSpPr>
          <p:nvPr>
            <p:ph sz="quarter" idx="1"/>
          </p:nvPr>
        </p:nvSpPr>
        <p:spPr>
          <a:xfrm>
            <a:off x="609600" y="1447800"/>
            <a:ext cx="5384800" cy="2362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97600" y="1447800"/>
            <a:ext cx="5384800" cy="2362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09600" y="3962400"/>
            <a:ext cx="5384800" cy="2362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6197600" y="3962400"/>
            <a:ext cx="5384800" cy="2362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000827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319088"/>
            <a:ext cx="10972800" cy="563562"/>
          </a:xfrm>
        </p:spPr>
        <p:txBody>
          <a:bodyPr/>
          <a:lstStyle/>
          <a:p>
            <a:r>
              <a:rPr lang="zh-CN" altLang="en-US"/>
              <a:t>单击此处编辑母版标题样式</a:t>
            </a:r>
          </a:p>
        </p:txBody>
      </p:sp>
      <p:sp>
        <p:nvSpPr>
          <p:cNvPr id="3" name="表格占位符 2"/>
          <p:cNvSpPr>
            <a:spLocks noGrp="1"/>
          </p:cNvSpPr>
          <p:nvPr>
            <p:ph type="tbl" idx="1"/>
          </p:nvPr>
        </p:nvSpPr>
        <p:spPr>
          <a:xfrm>
            <a:off x="609600" y="1447800"/>
            <a:ext cx="10972800" cy="4876800"/>
          </a:xfrm>
        </p:spPr>
        <p:txBody>
          <a:bodyPr/>
          <a:lstStyle/>
          <a:p>
            <a:pPr lvl="0"/>
            <a:endParaRPr lang="zh-CN" altLang="en-US" noProof="0"/>
          </a:p>
        </p:txBody>
      </p:sp>
    </p:spTree>
    <p:extLst>
      <p:ext uri="{BB962C8B-B14F-4D97-AF65-F5344CB8AC3E}">
        <p14:creationId xmlns:p14="http://schemas.microsoft.com/office/powerpoint/2010/main" val="1551751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21308" y="1718148"/>
            <a:ext cx="10363200" cy="1470025"/>
          </a:xfrm>
        </p:spPr>
        <p:txBody>
          <a:bodyPr>
            <a:noAutofit/>
          </a:bodyPr>
          <a:lstStyle>
            <a:lvl1pPr>
              <a:defRPr lang="zh-CN" altLang="en-US" sz="6600" b="1" kern="1200" dirty="0">
                <a:solidFill>
                  <a:srgbClr val="3366FF"/>
                </a:solidFill>
                <a:effectLst>
                  <a:outerShdw blurRad="38100" dist="38100" dir="2700000" algn="tl">
                    <a:srgbClr val="000000">
                      <a:alpha val="43137"/>
                    </a:srgbClr>
                  </a:outerShdw>
                  <a:reflection blurRad="25400" stA="30000" endPos="30000" dist="50800" dir="5400000" sy="-100000" algn="bl" rotWithShape="0"/>
                </a:effectLst>
                <a:latin typeface="微软雅黑" pitchFamily="34" charset="-122"/>
                <a:ea typeface="微软雅黑" pitchFamily="34" charset="-122"/>
                <a:cs typeface="+mn-cs"/>
              </a:defRPr>
            </a:lvl1pPr>
          </a:lstStyle>
          <a:p>
            <a:r>
              <a:rPr lang="zh-CN" altLang="en-US"/>
              <a:t>单击此处编辑母版标题样式</a:t>
            </a:r>
            <a:endParaRPr lang="zh-CN" altLang="en-US" dirty="0"/>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dirty="0"/>
          </a:p>
        </p:txBody>
      </p:sp>
      <p:sp>
        <p:nvSpPr>
          <p:cNvPr id="4" name="日期占位符 3"/>
          <p:cNvSpPr>
            <a:spLocks noGrp="1"/>
          </p:cNvSpPr>
          <p:nvPr>
            <p:ph type="dt" sz="half" idx="10"/>
          </p:nvPr>
        </p:nvSpPr>
        <p:spPr/>
        <p:txBody>
          <a:bodyPr/>
          <a:lstStyle/>
          <a:p>
            <a:fld id="{B1DDD9E2-333B-42D1-9134-57594D60B123}" type="datetimeFigureOut">
              <a:rPr lang="zh-CN" altLang="en-US" smtClean="0"/>
              <a:t>2023/6/13</a:t>
            </a:fld>
            <a:endParaRPr lang="zh-CN" altLang="en-US"/>
          </a:p>
        </p:txBody>
      </p:sp>
      <p:sp>
        <p:nvSpPr>
          <p:cNvPr id="6" name="灯片编号占位符 5"/>
          <p:cNvSpPr>
            <a:spLocks noGrp="1"/>
          </p:cNvSpPr>
          <p:nvPr>
            <p:ph type="sldNum" sz="quarter" idx="12"/>
          </p:nvPr>
        </p:nvSpPr>
        <p:spPr/>
        <p:txBody>
          <a:bodyPr/>
          <a:lstStyle/>
          <a:p>
            <a:fld id="{2832569B-B270-4654-A3DE-FA219C32EB79}" type="slidenum">
              <a:rPr lang="zh-CN" altLang="en-US" smtClean="0"/>
              <a:t>‹#›</a:t>
            </a:fld>
            <a:endParaRPr lang="zh-CN" altLang="en-US"/>
          </a:p>
        </p:txBody>
      </p:sp>
      <p:sp>
        <p:nvSpPr>
          <p:cNvPr id="8" name="矩形 7"/>
          <p:cNvSpPr/>
          <p:nvPr/>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p:cNvSpPr/>
          <p:nvPr/>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矩形 9"/>
          <p:cNvSpPr/>
          <p:nvPr/>
        </p:nvSpPr>
        <p:spPr>
          <a:xfrm>
            <a:off x="-1" y="0"/>
            <a:ext cx="12192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矩形 10"/>
          <p:cNvSpPr/>
          <p:nvPr/>
        </p:nvSpPr>
        <p:spPr>
          <a:xfrm>
            <a:off x="9239272" y="-2"/>
            <a:ext cx="2952728" cy="216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733552" y="6356351"/>
            <a:ext cx="4738712" cy="365125"/>
          </a:xfrm>
        </p:spPr>
        <p:txBody>
          <a:bodyPr/>
          <a:lstStyle>
            <a:lvl1pPr>
              <a:defRPr>
                <a:solidFill>
                  <a:schemeClr val="tx1"/>
                </a:solidFill>
              </a:defRPr>
            </a:lvl1pPr>
          </a:lstStyle>
          <a:p>
            <a:endParaRPr lang="zh-CN" altLang="en-US" dirty="0"/>
          </a:p>
        </p:txBody>
      </p:sp>
    </p:spTree>
    <p:extLst>
      <p:ext uri="{BB962C8B-B14F-4D97-AF65-F5344CB8AC3E}">
        <p14:creationId xmlns:p14="http://schemas.microsoft.com/office/powerpoint/2010/main" val="123278115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684376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285861"/>
            <a:ext cx="10972800" cy="4840303"/>
          </a:xfrm>
        </p:spPr>
        <p:txBody>
          <a:bodyPr/>
          <a:lstStyle>
            <a:lvl1pPr>
              <a:lnSpc>
                <a:spcPct val="110000"/>
              </a:lnSpc>
              <a:spcBef>
                <a:spcPts val="0"/>
              </a:spcBef>
              <a:spcAft>
                <a:spcPts val="1000"/>
              </a:spcAft>
              <a:buClr>
                <a:srgbClr val="FFC000"/>
              </a:buClr>
              <a:buSzPct val="80000"/>
              <a:buFont typeface="Wingdings" pitchFamily="2" charset="2"/>
              <a:buChar char="n"/>
              <a:defRPr sz="2800" b="0" baseline="0">
                <a:latin typeface="Arial" panose="020B0604020202020204" pitchFamily="34" charset="0"/>
                <a:ea typeface="微软雅黑" pitchFamily="34" charset="-122"/>
              </a:defRPr>
            </a:lvl1pPr>
            <a:lvl2pPr>
              <a:defRPr sz="2400" baseline="0">
                <a:latin typeface="Arial" panose="020B0604020202020204" pitchFamily="34" charset="0"/>
                <a:ea typeface="微软雅黑" pitchFamily="34" charset="-122"/>
              </a:defRPr>
            </a:lvl2pPr>
            <a:lvl3pPr>
              <a:defRPr baseline="0"/>
            </a:lvl3pPr>
            <a:lvl4pPr>
              <a:defRPr baseline="0"/>
            </a:lvl4pPr>
            <a:lvl5pPr>
              <a:defRPr baseline="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4" name="日期占位符 3"/>
          <p:cNvSpPr>
            <a:spLocks noGrp="1"/>
          </p:cNvSpPr>
          <p:nvPr>
            <p:ph type="dt" sz="half" idx="10"/>
          </p:nvPr>
        </p:nvSpPr>
        <p:spPr/>
        <p:txBody>
          <a:bodyPr/>
          <a:lstStyle/>
          <a:p>
            <a:fld id="{B1DDD9E2-333B-42D1-9134-57594D60B123}" type="datetimeFigureOut">
              <a:rPr lang="zh-CN" altLang="en-US" smtClean="0"/>
              <a:t>2023/6/13</a:t>
            </a:fld>
            <a:endParaRPr lang="zh-CN" altLang="en-US"/>
          </a:p>
        </p:txBody>
      </p:sp>
      <p:sp>
        <p:nvSpPr>
          <p:cNvPr id="2" name="标题 1"/>
          <p:cNvSpPr>
            <a:spLocks noGrp="1"/>
          </p:cNvSpPr>
          <p:nvPr>
            <p:ph type="title"/>
          </p:nvPr>
        </p:nvSpPr>
        <p:spPr>
          <a:xfrm>
            <a:off x="666712" y="142852"/>
            <a:ext cx="10763325" cy="725470"/>
          </a:xfrm>
        </p:spPr>
        <p:txBody>
          <a:bodyPr>
            <a:normAutofit/>
          </a:bodyPr>
          <a:lstStyle>
            <a:lvl1pPr algn="l">
              <a:defRPr sz="3000" b="1" baseline="0">
                <a:solidFill>
                  <a:srgbClr val="FF0000"/>
                </a:solidFill>
                <a:effectLst>
                  <a:outerShdw blurRad="38100" dist="38100" dir="2700000" algn="tl">
                    <a:srgbClr val="000000">
                      <a:alpha val="43137"/>
                    </a:srgbClr>
                  </a:outerShdw>
                </a:effectLst>
                <a:latin typeface="Arial Black" pitchFamily="34" charset="0"/>
                <a:ea typeface="微软雅黑" pitchFamily="34" charset="-122"/>
              </a:defRPr>
            </a:lvl1pPr>
          </a:lstStyle>
          <a:p>
            <a:r>
              <a:rPr lang="zh-CN" altLang="en-US"/>
              <a:t>单击此处编辑母版标题样式</a:t>
            </a:r>
            <a:endParaRPr lang="zh-CN" altLang="en-US" dirty="0"/>
          </a:p>
        </p:txBody>
      </p:sp>
      <p:sp>
        <p:nvSpPr>
          <p:cNvPr id="15" name="矩形 14"/>
          <p:cNvSpPr/>
          <p:nvPr/>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矩形 17"/>
          <p:cNvSpPr/>
          <p:nvPr/>
        </p:nvSpPr>
        <p:spPr>
          <a:xfrm>
            <a:off x="-1" y="937526"/>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 name="矩形 22"/>
          <p:cNvSpPr/>
          <p:nvPr/>
        </p:nvSpPr>
        <p:spPr>
          <a:xfrm>
            <a:off x="0" y="0"/>
            <a:ext cx="285709" cy="9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586586" y="6386391"/>
            <a:ext cx="5040560" cy="354977"/>
          </a:xfrm>
        </p:spPr>
        <p:txBody>
          <a:bodyPr/>
          <a:lstStyle/>
          <a:p>
            <a:r>
              <a:rPr lang="en-US" altLang="zh-CN" dirty="0"/>
              <a:t>CEPC Accelerator TDR International Review</a:t>
            </a:r>
            <a:endParaRPr lang="zh-CN" altLang="en-US" dirty="0"/>
          </a:p>
        </p:txBody>
      </p:sp>
      <p:sp>
        <p:nvSpPr>
          <p:cNvPr id="6" name="灯片编号占位符 5"/>
          <p:cNvSpPr>
            <a:spLocks noGrp="1"/>
          </p:cNvSpPr>
          <p:nvPr>
            <p:ph type="sldNum" sz="quarter" idx="12"/>
          </p:nvPr>
        </p:nvSpPr>
        <p:spPr/>
        <p:txBody>
          <a:bodyPr/>
          <a:lstStyle/>
          <a:p>
            <a:fld id="{2832569B-B270-4654-A3DE-FA219C32EB79}" type="slidenum">
              <a:rPr lang="zh-CN" altLang="en-US" smtClean="0"/>
              <a:t>‹#›</a:t>
            </a:fld>
            <a:endParaRPr lang="zh-CN" altLang="en-US"/>
          </a:p>
        </p:txBody>
      </p:sp>
      <p:sp>
        <p:nvSpPr>
          <p:cNvPr id="12" name="Footer Placeholder 4">
            <a:extLst>
              <a:ext uri="{FF2B5EF4-FFF2-40B4-BE49-F238E27FC236}">
                <a16:creationId xmlns="" xmlns:a16="http://schemas.microsoft.com/office/drawing/2014/main" id="{21D6095E-2F37-415E-9F6B-AFC285EF7A23}"/>
              </a:ext>
            </a:extLst>
          </p:cNvPr>
          <p:cNvSpPr txBox="1">
            <a:spLocks/>
          </p:cNvSpPr>
          <p:nvPr userDrawn="1"/>
        </p:nvSpPr>
        <p:spPr>
          <a:xfrm>
            <a:off x="3738986" y="6538791"/>
            <a:ext cx="5040560" cy="354977"/>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Tree>
    <p:extLst>
      <p:ext uri="{BB962C8B-B14F-4D97-AF65-F5344CB8AC3E}">
        <p14:creationId xmlns:p14="http://schemas.microsoft.com/office/powerpoint/2010/main" val="2433371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DDD9E2-333B-42D1-9134-57594D60B123}" type="datetimeFigureOut">
              <a:rPr lang="zh-CN" altLang="en-US" smtClean="0"/>
              <a:t>2023/6/13</a:t>
            </a:fld>
            <a:endParaRPr lang="zh-CN" altLang="en-US"/>
          </a:p>
        </p:txBody>
      </p:sp>
      <p:sp>
        <p:nvSpPr>
          <p:cNvPr id="4" name="灯片编号占位符 3"/>
          <p:cNvSpPr>
            <a:spLocks noGrp="1"/>
          </p:cNvSpPr>
          <p:nvPr>
            <p:ph type="sldNum" sz="quarter" idx="12"/>
          </p:nvPr>
        </p:nvSpPr>
        <p:spPr/>
        <p:txBody>
          <a:bodyPr/>
          <a:lstStyle/>
          <a:p>
            <a:fld id="{2832569B-B270-4654-A3DE-FA219C32EB79}" type="slidenum">
              <a:rPr lang="zh-CN" altLang="en-US" smtClean="0"/>
              <a:t>‹#›</a:t>
            </a:fld>
            <a:endParaRPr lang="zh-CN" altLang="en-US"/>
          </a:p>
        </p:txBody>
      </p:sp>
      <p:sp>
        <p:nvSpPr>
          <p:cNvPr id="6" name="页脚占位符 4"/>
          <p:cNvSpPr>
            <a:spLocks noGrp="1"/>
          </p:cNvSpPr>
          <p:nvPr>
            <p:ph type="ftr" sz="quarter" idx="11"/>
          </p:nvPr>
        </p:nvSpPr>
        <p:spPr>
          <a:xfrm>
            <a:off x="3586586" y="6386391"/>
            <a:ext cx="5040560" cy="354977"/>
          </a:xfrm>
        </p:spPr>
        <p:txBody>
          <a:bodyPr/>
          <a:lstStyle/>
          <a:p>
            <a:r>
              <a:rPr lang="en-US" altLang="zh-CN" dirty="0"/>
              <a:t>CEPC Accelerator TDR International Review</a:t>
            </a:r>
            <a:endParaRPr lang="zh-CN" altLang="en-US" dirty="0"/>
          </a:p>
        </p:txBody>
      </p:sp>
    </p:spTree>
    <p:extLst>
      <p:ext uri="{BB962C8B-B14F-4D97-AF65-F5344CB8AC3E}">
        <p14:creationId xmlns:p14="http://schemas.microsoft.com/office/powerpoint/2010/main" val="15277914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p:cNvSpPr>
            <a:spLocks noGrp="1"/>
          </p:cNvSpPr>
          <p:nvPr>
            <p:ph type="dt" sz="half" idx="10"/>
          </p:nvPr>
        </p:nvSpPr>
        <p:spPr/>
        <p:txBody>
          <a:bodyPr/>
          <a:lstStyle/>
          <a:p>
            <a:fld id="{62D92942-8651-4956-B7C0-A7B74FFC6096}" type="datetime1">
              <a:rPr lang="zh-CN" altLang="en-US" smtClean="0"/>
              <a:t>2023/6/13</a:t>
            </a:fld>
            <a:endParaRPr lang="zh-CN" altLang="en-US"/>
          </a:p>
        </p:txBody>
      </p:sp>
      <p:sp>
        <p:nvSpPr>
          <p:cNvPr id="5" name="Footer Placeholder 4"/>
          <p:cNvSpPr>
            <a:spLocks noGrp="1"/>
          </p:cNvSpPr>
          <p:nvPr>
            <p:ph type="ftr" sz="quarter" idx="11"/>
          </p:nvPr>
        </p:nvSpPr>
        <p:spPr/>
        <p:txBody>
          <a:bodyPr/>
          <a:lstStyle/>
          <a:p>
            <a:r>
              <a:rPr lang="en-US" altLang="zh-CN"/>
              <a:t>CEPC Accelerator TDR International Review</a:t>
            </a:r>
            <a:endParaRPr lang="zh-CN" altLang="en-US"/>
          </a:p>
        </p:txBody>
      </p:sp>
      <p:sp>
        <p:nvSpPr>
          <p:cNvPr id="6" name="Slide Number Placeholder 5"/>
          <p:cNvSpPr>
            <a:spLocks noGrp="1"/>
          </p:cNvSpPr>
          <p:nvPr>
            <p:ph type="sldNum" sz="quarter" idx="12"/>
          </p:nvPr>
        </p:nvSpPr>
        <p:spPr/>
        <p:txBody>
          <a:bodyPr/>
          <a:lstStyle/>
          <a:p>
            <a:fld id="{27F552FA-C358-4F70-9CE8-3E41459FCE36}" type="slidenum">
              <a:rPr lang="zh-CN" altLang="en-US" smtClean="0"/>
              <a:t>‹#›</a:t>
            </a:fld>
            <a:endParaRPr lang="zh-CN" altLang="en-US"/>
          </a:p>
        </p:txBody>
      </p:sp>
      <p:sp>
        <p:nvSpPr>
          <p:cNvPr id="7" name="Title 6"/>
          <p:cNvSpPr>
            <a:spLocks noGrp="1"/>
          </p:cNvSpPr>
          <p:nvPr>
            <p:ph type="title"/>
          </p:nvPr>
        </p:nvSpPr>
        <p:spPr/>
        <p:txBody>
          <a:bodyPr/>
          <a:lstStyle/>
          <a:p>
            <a:r>
              <a:rPr lang="en-US" altLang="zh-CN"/>
              <a:t>Click to edit Master title style</a:t>
            </a:r>
            <a:endParaRPr lang="zh-CN" altLang="en-US"/>
          </a:p>
        </p:txBody>
      </p:sp>
    </p:spTree>
    <p:extLst>
      <p:ext uri="{BB962C8B-B14F-4D97-AF65-F5344CB8AC3E}">
        <p14:creationId xmlns:p14="http://schemas.microsoft.com/office/powerpoint/2010/main" val="3554639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7"/>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72"/>
            <a:ext cx="10515600" cy="1500187"/>
          </a:xfrm>
        </p:spPr>
        <p:txBody>
          <a:bodyPr/>
          <a:lstStyle>
            <a:lvl1pPr marL="0" indent="0">
              <a:buNone/>
              <a:defRPr sz="2400"/>
            </a:lvl1pPr>
            <a:lvl2pPr marL="457189" indent="0">
              <a:buNone/>
              <a:defRPr sz="2000"/>
            </a:lvl2pPr>
            <a:lvl3pPr marL="914377" indent="0">
              <a:buNone/>
              <a:defRPr sz="18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zh-CN" altLang="en-US"/>
              <a:t>单击此处编辑母版文本样式</a:t>
            </a:r>
          </a:p>
        </p:txBody>
      </p:sp>
    </p:spTree>
    <p:extLst>
      <p:ext uri="{BB962C8B-B14F-4D97-AF65-F5344CB8AC3E}">
        <p14:creationId xmlns:p14="http://schemas.microsoft.com/office/powerpoint/2010/main" val="3939718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447800"/>
            <a:ext cx="5384800" cy="4876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447800"/>
            <a:ext cx="5384800" cy="4876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60629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40319" y="1681163"/>
            <a:ext cx="5158316"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319" y="2505075"/>
            <a:ext cx="5158316"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95536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4037011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59763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23" y="457200"/>
            <a:ext cx="393276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717" y="98743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40323" y="2057400"/>
            <a:ext cx="393276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1125632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23" y="457200"/>
            <a:ext cx="393276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717" y="987434"/>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zh-CN" altLang="en-US" noProof="0"/>
          </a:p>
        </p:txBody>
      </p:sp>
      <p:sp>
        <p:nvSpPr>
          <p:cNvPr id="4" name="文本占位符 3"/>
          <p:cNvSpPr>
            <a:spLocks noGrp="1"/>
          </p:cNvSpPr>
          <p:nvPr>
            <p:ph type="body" sz="half" idx="2"/>
          </p:nvPr>
        </p:nvSpPr>
        <p:spPr>
          <a:xfrm>
            <a:off x="840323" y="2057400"/>
            <a:ext cx="393276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1272380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theme" Target="../theme/theme2.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15"/>
          <p:cNvGraphicFramePr>
            <a:graphicFrameLocks noChangeAspect="1"/>
          </p:cNvGraphicFramePr>
          <p:nvPr/>
        </p:nvGraphicFramePr>
        <p:xfrm>
          <a:off x="0" y="0"/>
          <a:ext cx="12192000" cy="1066800"/>
        </p:xfrm>
        <a:graphic>
          <a:graphicData uri="http://schemas.openxmlformats.org/presentationml/2006/ole">
            <mc:AlternateContent xmlns:mc="http://schemas.openxmlformats.org/markup-compatibility/2006">
              <mc:Choice xmlns:v="urn:schemas-microsoft-com:vml" Requires="v">
                <p:oleObj spid="_x0000_s1995" name="Image" r:id="rId21" imgW="7377778" imgH="1219048" progId="Photoshop.Image.6">
                  <p:embed/>
                </p:oleObj>
              </mc:Choice>
              <mc:Fallback>
                <p:oleObj name="Image" r:id="rId21" imgW="7377778" imgH="1219048" progId="Photoshop.Image.6">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r="2905" b="12500"/>
                      <a:stretch>
                        <a:fillRect/>
                      </a:stretch>
                    </p:blipFill>
                    <p:spPr bwMode="auto">
                      <a:xfrm>
                        <a:off x="0" y="0"/>
                        <a:ext cx="12192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3"/>
          <p:cNvSpPr>
            <a:spLocks noGrp="1" noChangeArrowheads="1"/>
          </p:cNvSpPr>
          <p:nvPr>
            <p:ph type="body" idx="1"/>
          </p:nvPr>
        </p:nvSpPr>
        <p:spPr bwMode="auto">
          <a:xfrm>
            <a:off x="609600" y="1447800"/>
            <a:ext cx="10972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2"/>
          <p:cNvSpPr>
            <a:spLocks noGrp="1" noChangeArrowheads="1"/>
          </p:cNvSpPr>
          <p:nvPr>
            <p:ph type="title"/>
          </p:nvPr>
        </p:nvSpPr>
        <p:spPr bwMode="white">
          <a:xfrm>
            <a:off x="609600" y="319088"/>
            <a:ext cx="109728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Tree>
    <p:extLst>
      <p:ext uri="{BB962C8B-B14F-4D97-AF65-F5344CB8AC3E}">
        <p14:creationId xmlns:p14="http://schemas.microsoft.com/office/powerpoint/2010/main" val="14433838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hf hdr="0" ftr="0" dt="0"/>
  <p:txStyles>
    <p:titleStyle>
      <a:lvl1pPr algn="ctr" rtl="0" eaLnBrk="0" fontAlgn="base" hangingPunct="0">
        <a:spcBef>
          <a:spcPct val="0"/>
        </a:spcBef>
        <a:spcAft>
          <a:spcPct val="0"/>
        </a:spcAft>
        <a:defRPr sz="3200" b="1" kern="1200">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Verdana" panose="020B0604030504040204" pitchFamily="34" charset="0"/>
        </a:defRPr>
      </a:lvl2pPr>
      <a:lvl3pPr algn="ctr" rtl="0" eaLnBrk="0" fontAlgn="base" hangingPunct="0">
        <a:spcBef>
          <a:spcPct val="0"/>
        </a:spcBef>
        <a:spcAft>
          <a:spcPct val="0"/>
        </a:spcAft>
        <a:defRPr sz="3200" b="1">
          <a:solidFill>
            <a:schemeClr val="bg1"/>
          </a:solidFill>
          <a:latin typeface="Verdana" panose="020B0604030504040204" pitchFamily="34" charset="0"/>
        </a:defRPr>
      </a:lvl3pPr>
      <a:lvl4pPr algn="ctr" rtl="0" eaLnBrk="0" fontAlgn="base" hangingPunct="0">
        <a:spcBef>
          <a:spcPct val="0"/>
        </a:spcBef>
        <a:spcAft>
          <a:spcPct val="0"/>
        </a:spcAft>
        <a:defRPr sz="3200" b="1">
          <a:solidFill>
            <a:schemeClr val="bg1"/>
          </a:solidFill>
          <a:latin typeface="Verdana" panose="020B0604030504040204" pitchFamily="34" charset="0"/>
        </a:defRPr>
      </a:lvl4pPr>
      <a:lvl5pPr algn="ctr" rtl="0" eaLnBrk="0" fontAlgn="base" hangingPunct="0">
        <a:spcBef>
          <a:spcPct val="0"/>
        </a:spcBef>
        <a:spcAft>
          <a:spcPct val="0"/>
        </a:spcAft>
        <a:defRPr sz="3200" b="1">
          <a:solidFill>
            <a:schemeClr val="bg1"/>
          </a:solidFill>
          <a:latin typeface="Verdana" panose="020B0604030504040204" pitchFamily="34" charset="0"/>
        </a:defRPr>
      </a:lvl5pPr>
      <a:lvl6pPr marL="457189" algn="ctr" rtl="0" fontAlgn="base">
        <a:spcBef>
          <a:spcPct val="0"/>
        </a:spcBef>
        <a:spcAft>
          <a:spcPct val="0"/>
        </a:spcAft>
        <a:defRPr sz="3200" b="1">
          <a:solidFill>
            <a:schemeClr val="bg1"/>
          </a:solidFill>
          <a:latin typeface="Verdana" panose="020B0604030504040204" pitchFamily="34" charset="0"/>
        </a:defRPr>
      </a:lvl6pPr>
      <a:lvl7pPr marL="914377" algn="ctr" rtl="0" fontAlgn="base">
        <a:spcBef>
          <a:spcPct val="0"/>
        </a:spcBef>
        <a:spcAft>
          <a:spcPct val="0"/>
        </a:spcAft>
        <a:defRPr sz="3200" b="1">
          <a:solidFill>
            <a:schemeClr val="bg1"/>
          </a:solidFill>
          <a:latin typeface="Verdana" panose="020B0604030504040204" pitchFamily="34" charset="0"/>
        </a:defRPr>
      </a:lvl7pPr>
      <a:lvl8pPr marL="1371566" algn="ctr" rtl="0" fontAlgn="base">
        <a:spcBef>
          <a:spcPct val="0"/>
        </a:spcBef>
        <a:spcAft>
          <a:spcPct val="0"/>
        </a:spcAft>
        <a:defRPr sz="3200" b="1">
          <a:solidFill>
            <a:schemeClr val="bg1"/>
          </a:solidFill>
          <a:latin typeface="Verdana" panose="020B0604030504040204" pitchFamily="34" charset="0"/>
        </a:defRPr>
      </a:lvl8pPr>
      <a:lvl9pPr marL="1828754" algn="ctr" rtl="0" fontAlgn="base">
        <a:spcBef>
          <a:spcPct val="0"/>
        </a:spcBef>
        <a:spcAft>
          <a:spcPct val="0"/>
        </a:spcAft>
        <a:defRPr sz="3200" b="1">
          <a:solidFill>
            <a:schemeClr val="bg1"/>
          </a:solidFill>
          <a:latin typeface="Verdana" panose="020B0604030504040204" pitchFamily="34" charset="0"/>
        </a:defRPr>
      </a:lvl9pPr>
    </p:titleStyle>
    <p:bodyStyle>
      <a:lvl1pPr marL="342891" indent="-342891" algn="l" rtl="0" eaLnBrk="0" fontAlgn="base" hangingPunct="0">
        <a:spcBef>
          <a:spcPct val="20000"/>
        </a:spcBef>
        <a:spcAft>
          <a:spcPct val="0"/>
        </a:spcAft>
        <a:buClr>
          <a:schemeClr val="hlink"/>
        </a:buClr>
        <a:buFont typeface="Wingdings" panose="05000000000000000000" pitchFamily="2" charset="2"/>
        <a:buChar char="v"/>
        <a:defRPr sz="2800" b="1" kern="1200">
          <a:solidFill>
            <a:schemeClr val="tx1"/>
          </a:solidFill>
          <a:latin typeface="+mn-lt"/>
          <a:ea typeface="+mn-ea"/>
          <a:cs typeface="+mn-cs"/>
        </a:defRPr>
      </a:lvl1pPr>
      <a:lvl2pPr marL="742932" indent="-285744"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2971" indent="-228594"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160" indent="-228594"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349" indent="-228594"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CE2C9-0858-40D0-852F-2215466EB8FC}" type="datetime1">
              <a:rPr lang="zh-CN" altLang="en-US" smtClean="0"/>
              <a:t>2023/6/13</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dirty="0"/>
              <a:t>CEPC Accelerator TDR International Review</a:t>
            </a:r>
            <a:endParaRPr lang="zh-CN" altLang="en-US" dirty="0"/>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E9139-A00B-4B2A-98A6-095DC08F1345}" type="slidenum">
              <a:rPr lang="zh-CN" altLang="en-US" smtClean="0"/>
              <a:pPr/>
              <a:t>‹#›</a:t>
            </a:fld>
            <a:endParaRPr lang="zh-CN" altLang="en-US"/>
          </a:p>
        </p:txBody>
      </p:sp>
    </p:spTree>
    <p:extLst>
      <p:ext uri="{BB962C8B-B14F-4D97-AF65-F5344CB8AC3E}">
        <p14:creationId xmlns:p14="http://schemas.microsoft.com/office/powerpoint/2010/main" val="85219882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3"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0.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0.xml"/><Relationship Id="rId5" Type="http://schemas.openxmlformats.org/officeDocument/2006/relationships/image" Target="../media/image41.sv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0.xml"/><Relationship Id="rId5" Type="http://schemas.openxmlformats.org/officeDocument/2006/relationships/image" Target="../media/image43.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0.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8.png"/><Relationship Id="rId1" Type="http://schemas.openxmlformats.org/officeDocument/2006/relationships/slideLayout" Target="../slideLayouts/slideLayout20.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0.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0.xml"/><Relationship Id="rId5" Type="http://schemas.openxmlformats.org/officeDocument/2006/relationships/image" Target="../media/image61.png"/><Relationship Id="rId4" Type="http://schemas.openxmlformats.org/officeDocument/2006/relationships/image" Target="../media/image6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0.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0.xml"/><Relationship Id="rId5" Type="http://schemas.openxmlformats.org/officeDocument/2006/relationships/image" Target="../media/image16.emf"/><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0.xml"/><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descr="8d5d924e275b0c7f58feed1244176003"/>
          <p:cNvPicPr>
            <a:picLocks noChangeAspect="1"/>
          </p:cNvPicPr>
          <p:nvPr/>
        </p:nvPicPr>
        <p:blipFill rotWithShape="1">
          <a:blip r:embed="rId2"/>
          <a:srcRect t="28679" b="6192"/>
          <a:stretch/>
        </p:blipFill>
        <p:spPr>
          <a:xfrm>
            <a:off x="635" y="0"/>
            <a:ext cx="12191365" cy="2118283"/>
          </a:xfrm>
          <a:prstGeom prst="rect">
            <a:avLst/>
          </a:prstGeom>
        </p:spPr>
      </p:pic>
      <p:sp>
        <p:nvSpPr>
          <p:cNvPr id="6" name="标题 3"/>
          <p:cNvSpPr txBox="1">
            <a:spLocks/>
          </p:cNvSpPr>
          <p:nvPr/>
        </p:nvSpPr>
        <p:spPr>
          <a:xfrm>
            <a:off x="1692720" y="2480570"/>
            <a:ext cx="8627534" cy="1326319"/>
          </a:xfrm>
          <a:prstGeom prst="rect">
            <a:avLst/>
          </a:prstGeom>
        </p:spPr>
        <p:txBody>
          <a:bodyPr vert="horz" lIns="68580" tIns="34290" rIns="68580" bIns="34290" rtlCol="0" anchor="ctr">
            <a:noAutofit/>
          </a:bodyPr>
          <a:lstStyle>
            <a:lvl1pPr algn="ctr" defTabSz="914354" rtl="0" eaLnBrk="1" latinLnBrk="0" hangingPunct="1">
              <a:lnSpc>
                <a:spcPct val="90000"/>
              </a:lnSpc>
              <a:spcBef>
                <a:spcPct val="0"/>
              </a:spcBef>
              <a:buNone/>
              <a:defRPr sz="4000" b="1" kern="1200">
                <a:solidFill>
                  <a:schemeClr val="accent1"/>
                </a:solidFill>
                <a:latin typeface="+mj-lt"/>
                <a:ea typeface="+mj-ea"/>
                <a:cs typeface="+mj-cs"/>
              </a:defRPr>
            </a:lvl1pPr>
          </a:lstStyle>
          <a:p>
            <a:r>
              <a:rPr lang="en-US" altLang="zh-CN" sz="6000" dirty="0">
                <a:solidFill>
                  <a:srgbClr val="C00000"/>
                </a:solidFill>
              </a:rPr>
              <a:t>CEPC MDI Design</a:t>
            </a:r>
            <a:endParaRPr lang="zh-CN" altLang="en-US" sz="6000" dirty="0">
              <a:solidFill>
                <a:srgbClr val="C00000"/>
              </a:solidFill>
            </a:endParaRPr>
          </a:p>
        </p:txBody>
      </p:sp>
      <p:sp>
        <p:nvSpPr>
          <p:cNvPr id="7" name="文本框 7">
            <a:extLst>
              <a:ext uri="{FF2B5EF4-FFF2-40B4-BE49-F238E27FC236}">
                <a16:creationId xmlns="" xmlns:a16="http://schemas.microsoft.com/office/drawing/2014/main" id="{785816F2-AEF2-4FFE-A0DA-84B4490709A4}"/>
              </a:ext>
            </a:extLst>
          </p:cNvPr>
          <p:cNvSpPr txBox="1"/>
          <p:nvPr/>
        </p:nvSpPr>
        <p:spPr>
          <a:xfrm>
            <a:off x="2621737" y="4242209"/>
            <a:ext cx="6769500" cy="954107"/>
          </a:xfrm>
          <a:prstGeom prst="rect">
            <a:avLst/>
          </a:prstGeom>
          <a:noFill/>
        </p:spPr>
        <p:txBody>
          <a:bodyPr wrap="square" rtlCol="0">
            <a:spAutoFit/>
          </a:bodyPr>
          <a:lstStyle/>
          <a:p>
            <a:pPr algn="ctr"/>
            <a:r>
              <a:rPr lang="en-US" altLang="zh-CN" sz="2800" dirty="0">
                <a:latin typeface="Times New Roman" panose="02020603050405020304" pitchFamily="18" charset="0"/>
                <a:ea typeface="微软雅黑" panose="020B0503020204020204" pitchFamily="34" charset="-122"/>
              </a:rPr>
              <a:t>Sha Bai</a:t>
            </a:r>
          </a:p>
          <a:p>
            <a:pPr algn="ctr"/>
            <a:r>
              <a:rPr lang="en-US" altLang="zh-CN" sz="2800" dirty="0">
                <a:latin typeface="Times New Roman" panose="02020603050405020304" pitchFamily="18" charset="0"/>
                <a:ea typeface="微软雅黑" panose="020B0503020204020204" pitchFamily="34" charset="-122"/>
              </a:rPr>
              <a:t>On behalf of CEPC MDI group</a:t>
            </a:r>
          </a:p>
        </p:txBody>
      </p:sp>
      <p:sp>
        <p:nvSpPr>
          <p:cNvPr id="9" name="TextBox 8"/>
          <p:cNvSpPr txBox="1"/>
          <p:nvPr/>
        </p:nvSpPr>
        <p:spPr>
          <a:xfrm>
            <a:off x="635" y="6457890"/>
            <a:ext cx="12191365" cy="369332"/>
          </a:xfrm>
          <a:prstGeom prst="rect">
            <a:avLst/>
          </a:prstGeom>
          <a:solidFill>
            <a:schemeClr val="accent1"/>
          </a:solidFill>
        </p:spPr>
        <p:txBody>
          <a:bodyPr wrap="square" rtlCol="0">
            <a:spAutoFit/>
          </a:bodyPr>
          <a:lstStyle/>
          <a:p>
            <a:pPr algn="ctr"/>
            <a:r>
              <a:rPr lang="en-US" altLang="zh-CN" dirty="0">
                <a:solidFill>
                  <a:schemeClr val="bg1"/>
                </a:solidFill>
              </a:rPr>
              <a:t>12-16. June. 2023, </a:t>
            </a:r>
            <a:r>
              <a:rPr lang="en-US" altLang="zh-CN" dirty="0" err="1">
                <a:solidFill>
                  <a:schemeClr val="bg1"/>
                </a:solidFill>
              </a:rPr>
              <a:t>Hongkong</a:t>
            </a:r>
            <a:r>
              <a:rPr lang="en-US" altLang="zh-CN" dirty="0">
                <a:solidFill>
                  <a:schemeClr val="bg1"/>
                </a:solidFill>
              </a:rPr>
              <a:t>, CEPC Accelerator TDR International Review</a:t>
            </a:r>
            <a:endParaRPr lang="zh-CN" altLang="en-US" dirty="0">
              <a:solidFill>
                <a:schemeClr val="bg1"/>
              </a:solidFill>
            </a:endParaRPr>
          </a:p>
        </p:txBody>
      </p:sp>
      <p:pic>
        <p:nvPicPr>
          <p:cNvPr id="10" name="Picture 2" descr="C:\Users\Administrator\Desktop\111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342" y="35979"/>
            <a:ext cx="1548428" cy="91260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4977" y="5555332"/>
            <a:ext cx="3723019" cy="672912"/>
          </a:xfrm>
          <a:prstGeom prst="rect">
            <a:avLst/>
          </a:prstGeom>
        </p:spPr>
      </p:pic>
      <p:sp>
        <p:nvSpPr>
          <p:cNvPr id="12" name="Slide Number Placeholder 11"/>
          <p:cNvSpPr>
            <a:spLocks noGrp="1"/>
          </p:cNvSpPr>
          <p:nvPr>
            <p:ph type="sldNum" sz="quarter" idx="12"/>
          </p:nvPr>
        </p:nvSpPr>
        <p:spPr/>
        <p:txBody>
          <a:bodyPr/>
          <a:lstStyle/>
          <a:p>
            <a:fld id="{27F552FA-C358-4F70-9CE8-3E41459FCE36}" type="slidenum">
              <a:rPr lang="zh-CN" altLang="en-US" smtClean="0"/>
              <a:t>1</a:t>
            </a:fld>
            <a:endParaRPr lang="zh-CN" altLang="en-US" dirty="0"/>
          </a:p>
        </p:txBody>
      </p:sp>
    </p:spTree>
    <p:extLst>
      <p:ext uri="{BB962C8B-B14F-4D97-AF65-F5344CB8AC3E}">
        <p14:creationId xmlns:p14="http://schemas.microsoft.com/office/powerpoint/2010/main" val="1692391731"/>
      </p:ext>
    </p:extLst>
  </p:cSld>
  <p:clrMapOvr>
    <a:masterClrMapping/>
  </p:clrMapOvr>
  <mc:AlternateContent xmlns:mc="http://schemas.openxmlformats.org/markup-compatibility/2006" xmlns:p14="http://schemas.microsoft.com/office/powerpoint/2010/main">
    <mc:Choice Requires="p14">
      <p:transition spd="slow" p14:dur="2000" advTm="8556"/>
    </mc:Choice>
    <mc:Fallback xmlns="">
      <p:transition spd="slow" advTm="855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50826"/>
            <a:ext cx="10515600" cy="529342"/>
          </a:xfrm>
        </p:spPr>
        <p:txBody>
          <a:bodyPr>
            <a:noAutofit/>
          </a:bodyPr>
          <a:lstStyle/>
          <a:p>
            <a:pPr algn="ctr"/>
            <a:r>
              <a:rPr lang="en-US" altLang="zh-CN" sz="4000" dirty="0">
                <a:solidFill>
                  <a:srgbClr val="C00000"/>
                </a:solidFill>
                <a:latin typeface="Arial" panose="020B0604020202020204" pitchFamily="34" charset="0"/>
                <a:cs typeface="Arial" panose="020B0604020202020204" pitchFamily="34" charset="0"/>
              </a:rPr>
              <a:t>Injection background</a:t>
            </a:r>
            <a:endParaRPr lang="zh-CN" altLang="en-US" sz="4000" dirty="0">
              <a:solidFill>
                <a:srgbClr val="C00000"/>
              </a:solidFill>
              <a:latin typeface="Arial" panose="020B0604020202020204" pitchFamily="34" charset="0"/>
              <a:cs typeface="Arial" panose="020B0604020202020204" pitchFamily="34" charset="0"/>
            </a:endParaRPr>
          </a:p>
        </p:txBody>
      </p:sp>
      <p:graphicFrame>
        <p:nvGraphicFramePr>
          <p:cNvPr id="4" name="表格 3">
            <a:extLst>
              <a:ext uri="{FF2B5EF4-FFF2-40B4-BE49-F238E27FC236}">
                <a16:creationId xmlns="" xmlns:a16="http://schemas.microsoft.com/office/drawing/2014/main" id="{F8029A8E-D68E-42C4-A8B3-6461DDED484A}"/>
              </a:ext>
            </a:extLst>
          </p:cNvPr>
          <p:cNvGraphicFramePr>
            <a:graphicFrameLocks noGrp="1"/>
          </p:cNvGraphicFramePr>
          <p:nvPr>
            <p:extLst/>
          </p:nvPr>
        </p:nvGraphicFramePr>
        <p:xfrm>
          <a:off x="7679590" y="1352754"/>
          <a:ext cx="4411345" cy="1737360"/>
        </p:xfrm>
        <a:graphic>
          <a:graphicData uri="http://schemas.openxmlformats.org/drawingml/2006/table">
            <a:tbl>
              <a:tblPr firstRow="1" bandRow="1">
                <a:tableStyleId>{912C8C85-51F0-491E-9774-3900AFEF0FD7}</a:tableStyleId>
              </a:tblPr>
              <a:tblGrid>
                <a:gridCol w="882269">
                  <a:extLst>
                    <a:ext uri="{9D8B030D-6E8A-4147-A177-3AD203B41FA5}">
                      <a16:colId xmlns="" xmlns:a16="http://schemas.microsoft.com/office/drawing/2014/main" val="2367602157"/>
                    </a:ext>
                  </a:extLst>
                </a:gridCol>
                <a:gridCol w="882269">
                  <a:extLst>
                    <a:ext uri="{9D8B030D-6E8A-4147-A177-3AD203B41FA5}">
                      <a16:colId xmlns="" xmlns:a16="http://schemas.microsoft.com/office/drawing/2014/main" val="2138469766"/>
                    </a:ext>
                  </a:extLst>
                </a:gridCol>
                <a:gridCol w="882269">
                  <a:extLst>
                    <a:ext uri="{9D8B030D-6E8A-4147-A177-3AD203B41FA5}">
                      <a16:colId xmlns="" xmlns:a16="http://schemas.microsoft.com/office/drawing/2014/main" val="2824587909"/>
                    </a:ext>
                  </a:extLst>
                </a:gridCol>
                <a:gridCol w="882269">
                  <a:extLst>
                    <a:ext uri="{9D8B030D-6E8A-4147-A177-3AD203B41FA5}">
                      <a16:colId xmlns="" xmlns:a16="http://schemas.microsoft.com/office/drawing/2014/main" val="818717035"/>
                    </a:ext>
                  </a:extLst>
                </a:gridCol>
                <a:gridCol w="882269">
                  <a:extLst>
                    <a:ext uri="{9D8B030D-6E8A-4147-A177-3AD203B41FA5}">
                      <a16:colId xmlns="" xmlns:a16="http://schemas.microsoft.com/office/drawing/2014/main" val="2457557946"/>
                    </a:ext>
                  </a:extLst>
                </a:gridCol>
              </a:tblGrid>
              <a:tr h="197624">
                <a:tc>
                  <a:txBody>
                    <a:bodyPr/>
                    <a:lstStyle/>
                    <a:p>
                      <a:r>
                        <a:rPr lang="en-US" altLang="zh-CN" sz="800" dirty="0">
                          <a:latin typeface="Arial" panose="020B0604020202020204" pitchFamily="34" charset="0"/>
                          <a:cs typeface="Arial" panose="020B0604020202020204" pitchFamily="34" charset="0"/>
                        </a:rPr>
                        <a:t>Mode</a:t>
                      </a:r>
                      <a:endParaRPr lang="zh-CN" altLang="en-US" sz="800" b="1" dirty="0">
                        <a:latin typeface="Arial" panose="020B0604020202020204" pitchFamily="34" charset="0"/>
                        <a:cs typeface="Arial" panose="020B0604020202020204" pitchFamily="34" charset="0"/>
                      </a:endParaRPr>
                    </a:p>
                  </a:txBody>
                  <a:tcPr/>
                </a:tc>
                <a:tc>
                  <a:txBody>
                    <a:bodyPr/>
                    <a:lstStyle/>
                    <a:p>
                      <a:r>
                        <a:rPr lang="en-US" altLang="zh-CN" sz="800" dirty="0" err="1">
                          <a:latin typeface="Arial" panose="020B0604020202020204" pitchFamily="34" charset="0"/>
                          <a:cs typeface="Arial" panose="020B0604020202020204" pitchFamily="34" charset="0"/>
                        </a:rPr>
                        <a:t>tt</a:t>
                      </a:r>
                      <a:endParaRPr lang="zh-CN" altLang="en-US" sz="800" b="1" dirty="0">
                        <a:latin typeface="Arial" panose="020B0604020202020204" pitchFamily="34" charset="0"/>
                        <a:cs typeface="Arial" panose="020B0604020202020204" pitchFamily="34" charset="0"/>
                      </a:endParaRPr>
                    </a:p>
                  </a:txBody>
                  <a:tcPr/>
                </a:tc>
                <a:tc>
                  <a:txBody>
                    <a:bodyPr/>
                    <a:lstStyle/>
                    <a:p>
                      <a:r>
                        <a:rPr lang="en-US" altLang="zh-CN" sz="800" dirty="0">
                          <a:latin typeface="Arial" panose="020B0604020202020204" pitchFamily="34" charset="0"/>
                          <a:cs typeface="Arial" panose="020B0604020202020204" pitchFamily="34" charset="0"/>
                        </a:rPr>
                        <a:t>Higgs</a:t>
                      </a:r>
                      <a:endParaRPr lang="zh-CN" altLang="en-US" sz="800" b="1" dirty="0">
                        <a:latin typeface="Arial" panose="020B0604020202020204" pitchFamily="34" charset="0"/>
                        <a:cs typeface="Arial" panose="020B0604020202020204" pitchFamily="34" charset="0"/>
                      </a:endParaRPr>
                    </a:p>
                  </a:txBody>
                  <a:tcPr/>
                </a:tc>
                <a:tc>
                  <a:txBody>
                    <a:bodyPr/>
                    <a:lstStyle/>
                    <a:p>
                      <a:r>
                        <a:rPr lang="en-US" altLang="zh-CN" sz="800" dirty="0">
                          <a:latin typeface="Arial" panose="020B0604020202020204" pitchFamily="34" charset="0"/>
                          <a:cs typeface="Arial" panose="020B0604020202020204" pitchFamily="34" charset="0"/>
                        </a:rPr>
                        <a:t>W</a:t>
                      </a:r>
                      <a:endParaRPr lang="zh-CN" altLang="en-US" sz="800" b="1" dirty="0">
                        <a:latin typeface="Arial" panose="020B0604020202020204" pitchFamily="34" charset="0"/>
                        <a:cs typeface="Arial" panose="020B0604020202020204" pitchFamily="34" charset="0"/>
                      </a:endParaRPr>
                    </a:p>
                  </a:txBody>
                  <a:tcPr/>
                </a:tc>
                <a:tc>
                  <a:txBody>
                    <a:bodyPr/>
                    <a:lstStyle/>
                    <a:p>
                      <a:r>
                        <a:rPr lang="en-US" altLang="zh-CN" sz="800" dirty="0">
                          <a:latin typeface="Arial" panose="020B0604020202020204" pitchFamily="34" charset="0"/>
                          <a:cs typeface="Arial" panose="020B0604020202020204" pitchFamily="34" charset="0"/>
                        </a:rPr>
                        <a:t>Z</a:t>
                      </a:r>
                      <a:endParaRPr lang="zh-CN" altLang="en-US" sz="800" b="1"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886193841"/>
                  </a:ext>
                </a:extLst>
              </a:tr>
              <a:tr h="197624">
                <a:tc>
                  <a:txBody>
                    <a:bodyPr/>
                    <a:lstStyle/>
                    <a:p>
                      <a:r>
                        <a:rPr lang="en-US" altLang="zh-CN" sz="800" dirty="0">
                          <a:latin typeface="Arial" panose="020B0604020202020204" pitchFamily="34" charset="0"/>
                          <a:cs typeface="Arial" panose="020B0604020202020204" pitchFamily="34" charset="0"/>
                        </a:rPr>
                        <a:t>Bunch Number</a:t>
                      </a:r>
                      <a:endParaRPr lang="zh-CN" altLang="en-US" sz="800" dirty="0">
                        <a:latin typeface="Arial" panose="020B0604020202020204" pitchFamily="34" charset="0"/>
                        <a:cs typeface="Arial" panose="020B0604020202020204" pitchFamily="34" charset="0"/>
                      </a:endParaRPr>
                    </a:p>
                  </a:txBody>
                  <a:tcPr/>
                </a:tc>
                <a:tc>
                  <a:txBody>
                    <a:bodyPr/>
                    <a:lstStyle/>
                    <a:p>
                      <a:r>
                        <a:rPr lang="en-US" altLang="zh-CN" sz="800" dirty="0">
                          <a:latin typeface="Arial" panose="020B0604020202020204" pitchFamily="34" charset="0"/>
                          <a:cs typeface="Arial" panose="020B0604020202020204" pitchFamily="34" charset="0"/>
                        </a:rPr>
                        <a:t>37</a:t>
                      </a:r>
                      <a:endParaRPr lang="zh-CN" altLang="en-US" sz="800" dirty="0">
                        <a:latin typeface="Arial" panose="020B0604020202020204" pitchFamily="34" charset="0"/>
                        <a:cs typeface="Arial" panose="020B0604020202020204" pitchFamily="34" charset="0"/>
                      </a:endParaRPr>
                    </a:p>
                  </a:txBody>
                  <a:tcPr/>
                </a:tc>
                <a:tc>
                  <a:txBody>
                    <a:bodyPr/>
                    <a:lstStyle/>
                    <a:p>
                      <a:r>
                        <a:rPr lang="en-US" altLang="zh-CN" sz="800" dirty="0">
                          <a:latin typeface="Arial" panose="020B0604020202020204" pitchFamily="34" charset="0"/>
                          <a:cs typeface="Arial" panose="020B0604020202020204" pitchFamily="34" charset="0"/>
                        </a:rPr>
                        <a:t>240</a:t>
                      </a:r>
                      <a:endParaRPr lang="zh-CN" altLang="en-US" sz="800" dirty="0">
                        <a:latin typeface="Arial" panose="020B0604020202020204" pitchFamily="34" charset="0"/>
                        <a:cs typeface="Arial" panose="020B0604020202020204" pitchFamily="34" charset="0"/>
                      </a:endParaRPr>
                    </a:p>
                  </a:txBody>
                  <a:tcPr/>
                </a:tc>
                <a:tc>
                  <a:txBody>
                    <a:bodyPr/>
                    <a:lstStyle/>
                    <a:p>
                      <a:r>
                        <a:rPr lang="en-US" altLang="zh-CN" sz="800" dirty="0">
                          <a:latin typeface="Arial" panose="020B0604020202020204" pitchFamily="34" charset="0"/>
                          <a:cs typeface="Arial" panose="020B0604020202020204" pitchFamily="34" charset="0"/>
                        </a:rPr>
                        <a:t>1230</a:t>
                      </a:r>
                      <a:endParaRPr lang="zh-CN" altLang="en-US" sz="800" dirty="0">
                        <a:latin typeface="Arial" panose="020B0604020202020204" pitchFamily="34" charset="0"/>
                        <a:cs typeface="Arial" panose="020B0604020202020204" pitchFamily="34" charset="0"/>
                      </a:endParaRPr>
                    </a:p>
                  </a:txBody>
                  <a:tcPr/>
                </a:tc>
                <a:tc>
                  <a:txBody>
                    <a:bodyPr/>
                    <a:lstStyle/>
                    <a:p>
                      <a:r>
                        <a:rPr lang="en-US" altLang="zh-CN" sz="800" dirty="0">
                          <a:latin typeface="Arial" panose="020B0604020202020204" pitchFamily="34" charset="0"/>
                          <a:cs typeface="Arial" panose="020B0604020202020204" pitchFamily="34" charset="0"/>
                        </a:rPr>
                        <a:t>3840</a:t>
                      </a:r>
                      <a:endParaRPr lang="zh-CN" altLang="en-US" sz="8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370324306"/>
                  </a:ext>
                </a:extLst>
              </a:tr>
              <a:tr h="197624">
                <a:tc>
                  <a:txBody>
                    <a:bodyPr/>
                    <a:lstStyle/>
                    <a:p>
                      <a:r>
                        <a:rPr lang="en-US" altLang="zh-CN" sz="800" dirty="0">
                          <a:latin typeface="Arial" panose="020B0604020202020204" pitchFamily="34" charset="0"/>
                          <a:cs typeface="Arial" panose="020B0604020202020204" pitchFamily="34" charset="0"/>
                        </a:rPr>
                        <a:t>Bunch Charge</a:t>
                      </a:r>
                      <a:endParaRPr lang="zh-CN" altLang="en-US" sz="800" dirty="0">
                        <a:latin typeface="Arial" panose="020B0604020202020204" pitchFamily="34" charset="0"/>
                        <a:cs typeface="Arial" panose="020B0604020202020204" pitchFamily="34" charset="0"/>
                      </a:endParaRPr>
                    </a:p>
                  </a:txBody>
                  <a:tcPr/>
                </a:tc>
                <a:tc>
                  <a:txBody>
                    <a:bodyPr/>
                    <a:lstStyle/>
                    <a:p>
                      <a:r>
                        <a:rPr lang="en-US" altLang="zh-CN" sz="800" dirty="0">
                          <a:latin typeface="Arial" panose="020B0604020202020204" pitchFamily="34" charset="0"/>
                          <a:cs typeface="Arial" panose="020B0604020202020204" pitchFamily="34" charset="0"/>
                        </a:rPr>
                        <a:t>0.96 </a:t>
                      </a:r>
                      <a:r>
                        <a:rPr lang="en-US" altLang="zh-CN" sz="800" dirty="0" err="1">
                          <a:latin typeface="Arial" panose="020B0604020202020204" pitchFamily="34" charset="0"/>
                          <a:cs typeface="Arial" panose="020B0604020202020204" pitchFamily="34" charset="0"/>
                        </a:rPr>
                        <a:t>nC</a:t>
                      </a:r>
                      <a:endParaRPr lang="zh-CN" altLang="en-US" sz="800" dirty="0">
                        <a:latin typeface="Arial" panose="020B0604020202020204" pitchFamily="34" charset="0"/>
                        <a:cs typeface="Arial" panose="020B0604020202020204" pitchFamily="34" charset="0"/>
                      </a:endParaRPr>
                    </a:p>
                  </a:txBody>
                  <a:tcPr/>
                </a:tc>
                <a:tc>
                  <a:txBody>
                    <a:bodyPr/>
                    <a:lstStyle/>
                    <a:p>
                      <a:r>
                        <a:rPr lang="en-US" altLang="zh-CN" sz="800" dirty="0">
                          <a:latin typeface="Arial" panose="020B0604020202020204" pitchFamily="34" charset="0"/>
                          <a:cs typeface="Arial" panose="020B0604020202020204" pitchFamily="34" charset="0"/>
                        </a:rPr>
                        <a:t>0.7 </a:t>
                      </a:r>
                      <a:r>
                        <a:rPr lang="en-US" altLang="zh-CN" sz="800" dirty="0" err="1">
                          <a:latin typeface="Arial" panose="020B0604020202020204" pitchFamily="34" charset="0"/>
                          <a:cs typeface="Arial" panose="020B0604020202020204" pitchFamily="34" charset="0"/>
                        </a:rPr>
                        <a:t>nC</a:t>
                      </a:r>
                      <a:endParaRPr lang="zh-CN" altLang="en-US" sz="800" dirty="0">
                        <a:latin typeface="Arial" panose="020B0604020202020204" pitchFamily="34" charset="0"/>
                        <a:cs typeface="Arial" panose="020B0604020202020204" pitchFamily="34" charset="0"/>
                      </a:endParaRPr>
                    </a:p>
                  </a:txBody>
                  <a:tcPr/>
                </a:tc>
                <a:tc>
                  <a:txBody>
                    <a:bodyPr/>
                    <a:lstStyle/>
                    <a:p>
                      <a:r>
                        <a:rPr lang="en-US" altLang="zh-CN" sz="800" dirty="0">
                          <a:latin typeface="Arial" panose="020B0604020202020204" pitchFamily="34" charset="0"/>
                          <a:cs typeface="Arial" panose="020B0604020202020204" pitchFamily="34" charset="0"/>
                        </a:rPr>
                        <a:t>0.73 </a:t>
                      </a:r>
                      <a:r>
                        <a:rPr lang="en-US" altLang="zh-CN" sz="800" dirty="0" err="1">
                          <a:latin typeface="Arial" panose="020B0604020202020204" pitchFamily="34" charset="0"/>
                          <a:cs typeface="Arial" panose="020B0604020202020204" pitchFamily="34" charset="0"/>
                        </a:rPr>
                        <a:t>nC</a:t>
                      </a:r>
                      <a:endParaRPr lang="zh-CN" altLang="en-US" sz="800" dirty="0">
                        <a:latin typeface="Arial" panose="020B0604020202020204" pitchFamily="34" charset="0"/>
                        <a:cs typeface="Arial" panose="020B0604020202020204" pitchFamily="34" charset="0"/>
                      </a:endParaRPr>
                    </a:p>
                  </a:txBody>
                  <a:tcPr/>
                </a:tc>
                <a:tc>
                  <a:txBody>
                    <a:bodyPr/>
                    <a:lstStyle/>
                    <a:p>
                      <a:r>
                        <a:rPr lang="en-US" altLang="zh-CN" sz="800" dirty="0">
                          <a:latin typeface="Arial" panose="020B0604020202020204" pitchFamily="34" charset="0"/>
                          <a:cs typeface="Arial" panose="020B0604020202020204" pitchFamily="34" charset="0"/>
                        </a:rPr>
                        <a:t>0.8 </a:t>
                      </a:r>
                      <a:r>
                        <a:rPr lang="en-US" altLang="zh-CN" sz="800" dirty="0" err="1">
                          <a:latin typeface="Arial" panose="020B0604020202020204" pitchFamily="34" charset="0"/>
                          <a:cs typeface="Arial" panose="020B0604020202020204" pitchFamily="34" charset="0"/>
                        </a:rPr>
                        <a:t>nC</a:t>
                      </a:r>
                      <a:endParaRPr lang="zh-CN" altLang="en-US" sz="8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4180418813"/>
                  </a:ext>
                </a:extLst>
              </a:tr>
              <a:tr h="305844">
                <a:tc>
                  <a:txBody>
                    <a:bodyPr/>
                    <a:lstStyle/>
                    <a:p>
                      <a:r>
                        <a:rPr lang="en-US" altLang="zh-CN" sz="800" dirty="0">
                          <a:latin typeface="Arial" panose="020B0604020202020204" pitchFamily="34" charset="0"/>
                          <a:cs typeface="Arial" panose="020B0604020202020204" pitchFamily="34" charset="0"/>
                        </a:rPr>
                        <a:t>Beam Current(mA)</a:t>
                      </a:r>
                      <a:endParaRPr lang="zh-CN" altLang="en-US" sz="800" dirty="0">
                        <a:latin typeface="Arial" panose="020B0604020202020204" pitchFamily="34" charset="0"/>
                        <a:cs typeface="Arial" panose="020B0604020202020204" pitchFamily="34" charset="0"/>
                      </a:endParaRPr>
                    </a:p>
                  </a:txBody>
                  <a:tcPr/>
                </a:tc>
                <a:tc>
                  <a:txBody>
                    <a:bodyPr/>
                    <a:lstStyle/>
                    <a:p>
                      <a:r>
                        <a:rPr lang="en-US" altLang="zh-CN" sz="800" dirty="0">
                          <a:latin typeface="Arial" panose="020B0604020202020204" pitchFamily="34" charset="0"/>
                          <a:cs typeface="Arial" panose="020B0604020202020204" pitchFamily="34" charset="0"/>
                        </a:rPr>
                        <a:t>0.11 mA</a:t>
                      </a:r>
                      <a:endParaRPr lang="zh-CN" altLang="en-US" sz="800" dirty="0">
                        <a:latin typeface="Arial" panose="020B0604020202020204" pitchFamily="34" charset="0"/>
                        <a:cs typeface="Arial" panose="020B0604020202020204" pitchFamily="34" charset="0"/>
                      </a:endParaRPr>
                    </a:p>
                  </a:txBody>
                  <a:tcPr/>
                </a:tc>
                <a:tc>
                  <a:txBody>
                    <a:bodyPr/>
                    <a:lstStyle/>
                    <a:p>
                      <a:r>
                        <a:rPr lang="en-US" altLang="zh-CN" sz="800" dirty="0">
                          <a:latin typeface="Arial" panose="020B0604020202020204" pitchFamily="34" charset="0"/>
                          <a:cs typeface="Arial" panose="020B0604020202020204" pitchFamily="34" charset="0"/>
                        </a:rPr>
                        <a:t>0.51 mA</a:t>
                      </a:r>
                      <a:endParaRPr lang="zh-CN" altLang="en-US" sz="800" dirty="0">
                        <a:latin typeface="Arial" panose="020B0604020202020204" pitchFamily="34" charset="0"/>
                        <a:cs typeface="Arial" panose="020B0604020202020204" pitchFamily="34" charset="0"/>
                      </a:endParaRPr>
                    </a:p>
                  </a:txBody>
                  <a:tcPr/>
                </a:tc>
                <a:tc>
                  <a:txBody>
                    <a:bodyPr/>
                    <a:lstStyle/>
                    <a:p>
                      <a:r>
                        <a:rPr lang="en-US" altLang="zh-CN" sz="800" dirty="0">
                          <a:latin typeface="Arial" panose="020B0604020202020204" pitchFamily="34" charset="0"/>
                          <a:cs typeface="Arial" panose="020B0604020202020204" pitchFamily="34" charset="0"/>
                        </a:rPr>
                        <a:t>2.69mA</a:t>
                      </a:r>
                      <a:endParaRPr lang="zh-CN" altLang="en-US" sz="800" dirty="0">
                        <a:latin typeface="Arial" panose="020B0604020202020204" pitchFamily="34" charset="0"/>
                        <a:cs typeface="Arial" panose="020B0604020202020204" pitchFamily="34" charset="0"/>
                      </a:endParaRPr>
                    </a:p>
                  </a:txBody>
                  <a:tcPr/>
                </a:tc>
                <a:tc>
                  <a:txBody>
                    <a:bodyPr/>
                    <a:lstStyle/>
                    <a:p>
                      <a:r>
                        <a:rPr lang="en-US" altLang="zh-CN" sz="800" dirty="0">
                          <a:latin typeface="Arial" panose="020B0604020202020204" pitchFamily="34" charset="0"/>
                          <a:cs typeface="Arial" panose="020B0604020202020204" pitchFamily="34" charset="0"/>
                        </a:rPr>
                        <a:t>9.2 mA</a:t>
                      </a:r>
                      <a:endParaRPr lang="zh-CN" altLang="en-US" sz="8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015799542"/>
                  </a:ext>
                </a:extLst>
              </a:tr>
              <a:tr h="197624">
                <a:tc>
                  <a:txBody>
                    <a:bodyPr/>
                    <a:lstStyle/>
                    <a:p>
                      <a:pPr marL="0" algn="l" defTabSz="914400" rtl="0" eaLnBrk="1" latinLnBrk="0" hangingPunct="1">
                        <a:spcAft>
                          <a:spcPts val="0"/>
                        </a:spcAft>
                      </a:pPr>
                      <a:r>
                        <a:rPr lang="en-US" sz="800" kern="1200">
                          <a:latin typeface="Arial" panose="020B0604020202020204" pitchFamily="34" charset="0"/>
                          <a:cs typeface="Arial" panose="020B0604020202020204" pitchFamily="34" charset="0"/>
                        </a:rPr>
                        <a:t>Beta_func (x/y)</a:t>
                      </a:r>
                      <a:endParaRPr lang="zh-CN" altLang="en-US" sz="800" kern="1200">
                        <a:solidFill>
                          <a:schemeClr val="tx1"/>
                        </a:solidFill>
                        <a:latin typeface="Arial" panose="020B0604020202020204" pitchFamily="34" charset="0"/>
                        <a:ea typeface="+mn-ea"/>
                        <a:cs typeface="Arial" panose="020B0604020202020204" pitchFamily="34" charset="0"/>
                      </a:endParaRPr>
                    </a:p>
                  </a:txBody>
                  <a:tcPr marL="68580" marR="68580" marT="9525" marB="0" anchor="ctr"/>
                </a:tc>
                <a:tc>
                  <a:txBody>
                    <a:bodyPr/>
                    <a:lstStyle/>
                    <a:p>
                      <a:pPr marL="0" algn="l" defTabSz="914400" rtl="0" eaLnBrk="1" latinLnBrk="0" hangingPunct="1">
                        <a:spcAft>
                          <a:spcPts val="0"/>
                        </a:spcAft>
                      </a:pPr>
                      <a:r>
                        <a:rPr lang="en-US" sz="800" kern="1200">
                          <a:latin typeface="Arial" panose="020B0604020202020204" pitchFamily="34" charset="0"/>
                          <a:cs typeface="Arial" panose="020B0604020202020204" pitchFamily="34" charset="0"/>
                        </a:rPr>
                        <a:t>200/55</a:t>
                      </a:r>
                      <a:endParaRPr lang="zh-CN" altLang="en-US" sz="800" kern="1200">
                        <a:solidFill>
                          <a:schemeClr val="tx1"/>
                        </a:solidFill>
                        <a:latin typeface="Arial" panose="020B0604020202020204" pitchFamily="34" charset="0"/>
                        <a:ea typeface="+mn-ea"/>
                        <a:cs typeface="Arial" panose="020B0604020202020204" pitchFamily="34" charset="0"/>
                      </a:endParaRPr>
                    </a:p>
                  </a:txBody>
                  <a:tcPr marL="68580" marR="68580" marT="9525" marB="0"/>
                </a:tc>
                <a:tc>
                  <a:txBody>
                    <a:bodyPr/>
                    <a:lstStyle/>
                    <a:p>
                      <a:pPr marL="0" algn="l" defTabSz="914400" rtl="0" eaLnBrk="1" latinLnBrk="0" hangingPunct="1">
                        <a:spcAft>
                          <a:spcPts val="0"/>
                        </a:spcAft>
                      </a:pPr>
                      <a:r>
                        <a:rPr lang="en-US" sz="800" kern="1200">
                          <a:latin typeface="Arial" panose="020B0604020202020204" pitchFamily="34" charset="0"/>
                          <a:cs typeface="Arial" panose="020B0604020202020204" pitchFamily="34" charset="0"/>
                        </a:rPr>
                        <a:t>200/55</a:t>
                      </a:r>
                      <a:endParaRPr lang="zh-CN" altLang="en-US" sz="800" kern="1200">
                        <a:solidFill>
                          <a:schemeClr val="tx1"/>
                        </a:solidFill>
                        <a:latin typeface="Arial" panose="020B0604020202020204" pitchFamily="34" charset="0"/>
                        <a:ea typeface="+mn-ea"/>
                        <a:cs typeface="Arial" panose="020B0604020202020204" pitchFamily="34" charset="0"/>
                      </a:endParaRPr>
                    </a:p>
                  </a:txBody>
                  <a:tcPr marL="68580" marR="68580" marT="9525" marB="0"/>
                </a:tc>
                <a:tc>
                  <a:txBody>
                    <a:bodyPr/>
                    <a:lstStyle/>
                    <a:p>
                      <a:pPr marL="0" algn="l" defTabSz="914400" rtl="0" eaLnBrk="1" latinLnBrk="0" hangingPunct="1">
                        <a:spcAft>
                          <a:spcPts val="0"/>
                        </a:spcAft>
                      </a:pPr>
                      <a:r>
                        <a:rPr lang="en-US" sz="800" kern="1200" dirty="0">
                          <a:latin typeface="Arial" panose="020B0604020202020204" pitchFamily="34" charset="0"/>
                          <a:cs typeface="Arial" panose="020B0604020202020204" pitchFamily="34" charset="0"/>
                        </a:rPr>
                        <a:t>200/55</a:t>
                      </a:r>
                      <a:endParaRPr lang="zh-CN" altLang="en-US" sz="800" kern="1200" dirty="0">
                        <a:solidFill>
                          <a:schemeClr val="tx1"/>
                        </a:solidFill>
                        <a:latin typeface="Arial" panose="020B0604020202020204" pitchFamily="34" charset="0"/>
                        <a:ea typeface="+mn-ea"/>
                        <a:cs typeface="Arial" panose="020B0604020202020204" pitchFamily="34" charset="0"/>
                      </a:endParaRPr>
                    </a:p>
                  </a:txBody>
                  <a:tcPr marL="68580" marR="68580" marT="952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latin typeface="Arial" panose="020B0604020202020204" pitchFamily="34" charset="0"/>
                          <a:cs typeface="Arial" panose="020B0604020202020204" pitchFamily="34" charset="0"/>
                        </a:rPr>
                        <a:t>200/55</a:t>
                      </a:r>
                      <a:endParaRPr lang="zh-CN" altLang="en-US" sz="80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 xmlns:a16="http://schemas.microsoft.com/office/drawing/2014/main" val="2394950226"/>
                  </a:ext>
                </a:extLst>
              </a:tr>
              <a:tr h="197624">
                <a:tc>
                  <a:txBody>
                    <a:bodyPr/>
                    <a:lstStyle/>
                    <a:p>
                      <a:r>
                        <a:rPr lang="en-US" altLang="zh-CN" sz="800" dirty="0">
                          <a:latin typeface="Arial" panose="020B0604020202020204" pitchFamily="34" charset="0"/>
                          <a:cs typeface="Arial" panose="020B0604020202020204" pitchFamily="34" charset="0"/>
                        </a:rPr>
                        <a:t>Emittance (nm)</a:t>
                      </a:r>
                      <a:endParaRPr lang="zh-CN" altLang="en-US" sz="800" dirty="0">
                        <a:latin typeface="Arial" panose="020B0604020202020204" pitchFamily="34" charset="0"/>
                        <a:cs typeface="Arial" panose="020B0604020202020204" pitchFamily="34" charset="0"/>
                      </a:endParaRPr>
                    </a:p>
                  </a:txBody>
                  <a:tcPr/>
                </a:tc>
                <a:tc>
                  <a:txBody>
                    <a:bodyPr/>
                    <a:lstStyle/>
                    <a:p>
                      <a:r>
                        <a:rPr lang="en-US" altLang="zh-CN" sz="800" dirty="0">
                          <a:latin typeface="Arial" panose="020B0604020202020204" pitchFamily="34" charset="0"/>
                          <a:cs typeface="Arial" panose="020B0604020202020204" pitchFamily="34" charset="0"/>
                        </a:rPr>
                        <a:t>2.83</a:t>
                      </a:r>
                      <a:endParaRPr lang="zh-CN" altLang="en-US" sz="800" dirty="0">
                        <a:latin typeface="Arial" panose="020B0604020202020204" pitchFamily="34" charset="0"/>
                        <a:cs typeface="Arial" panose="020B0604020202020204" pitchFamily="34" charset="0"/>
                      </a:endParaRPr>
                    </a:p>
                  </a:txBody>
                  <a:tcPr/>
                </a:tc>
                <a:tc>
                  <a:txBody>
                    <a:bodyPr/>
                    <a:lstStyle/>
                    <a:p>
                      <a:r>
                        <a:rPr lang="en-US" altLang="zh-CN" sz="800" dirty="0">
                          <a:latin typeface="Arial" panose="020B0604020202020204" pitchFamily="34" charset="0"/>
                          <a:cs typeface="Arial" panose="020B0604020202020204" pitchFamily="34" charset="0"/>
                        </a:rPr>
                        <a:t>1.26</a:t>
                      </a:r>
                      <a:endParaRPr lang="zh-CN" altLang="en-US" sz="800" dirty="0">
                        <a:latin typeface="Arial" panose="020B0604020202020204" pitchFamily="34" charset="0"/>
                        <a:cs typeface="Arial" panose="020B0604020202020204" pitchFamily="34" charset="0"/>
                      </a:endParaRPr>
                    </a:p>
                  </a:txBody>
                  <a:tcPr/>
                </a:tc>
                <a:tc>
                  <a:txBody>
                    <a:bodyPr/>
                    <a:lstStyle/>
                    <a:p>
                      <a:r>
                        <a:rPr lang="en-US" altLang="zh-CN" sz="800" dirty="0">
                          <a:latin typeface="Arial" panose="020B0604020202020204" pitchFamily="34" charset="0"/>
                          <a:cs typeface="Arial" panose="020B0604020202020204" pitchFamily="34" charset="0"/>
                        </a:rPr>
                        <a:t>0.56</a:t>
                      </a:r>
                      <a:endParaRPr lang="zh-CN" altLang="en-US" sz="800" dirty="0">
                        <a:latin typeface="Arial" panose="020B0604020202020204" pitchFamily="34" charset="0"/>
                        <a:cs typeface="Arial" panose="020B0604020202020204" pitchFamily="34" charset="0"/>
                      </a:endParaRPr>
                    </a:p>
                  </a:txBody>
                  <a:tcPr/>
                </a:tc>
                <a:tc>
                  <a:txBody>
                    <a:bodyPr/>
                    <a:lstStyle/>
                    <a:p>
                      <a:r>
                        <a:rPr lang="en-US" altLang="zh-CN" sz="800" dirty="0">
                          <a:latin typeface="Arial" panose="020B0604020202020204" pitchFamily="34" charset="0"/>
                          <a:cs typeface="Arial" panose="020B0604020202020204" pitchFamily="34" charset="0"/>
                        </a:rPr>
                        <a:t>0.19</a:t>
                      </a:r>
                      <a:endParaRPr lang="zh-CN" altLang="en-US" sz="8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4197680860"/>
                  </a:ext>
                </a:extLst>
              </a:tr>
              <a:tr h="305844">
                <a:tc>
                  <a:txBody>
                    <a:bodyPr/>
                    <a:lstStyle/>
                    <a:p>
                      <a:r>
                        <a:rPr lang="en-US" altLang="zh-CN" sz="800" dirty="0">
                          <a:latin typeface="Arial" panose="020B0604020202020204" pitchFamily="34" charset="0"/>
                          <a:cs typeface="Arial" panose="020B0604020202020204" pitchFamily="34" charset="0"/>
                        </a:rPr>
                        <a:t>Bunch Length (mm)</a:t>
                      </a:r>
                      <a:endParaRPr lang="zh-CN" altLang="en-US" sz="800" dirty="0">
                        <a:latin typeface="Arial" panose="020B0604020202020204" pitchFamily="34" charset="0"/>
                        <a:cs typeface="Arial" panose="020B0604020202020204" pitchFamily="34" charset="0"/>
                      </a:endParaRPr>
                    </a:p>
                  </a:txBody>
                  <a:tcPr/>
                </a:tc>
                <a:tc>
                  <a:txBody>
                    <a:bodyPr/>
                    <a:lstStyle/>
                    <a:p>
                      <a:r>
                        <a:rPr lang="en-US" altLang="zh-CN" sz="800" dirty="0">
                          <a:latin typeface="Arial" panose="020B0604020202020204" pitchFamily="34" charset="0"/>
                          <a:cs typeface="Arial" panose="020B0604020202020204" pitchFamily="34" charset="0"/>
                        </a:rPr>
                        <a:t>2.0</a:t>
                      </a:r>
                      <a:endParaRPr lang="zh-CN" altLang="en-US" sz="800" dirty="0">
                        <a:latin typeface="Arial" panose="020B0604020202020204" pitchFamily="34" charset="0"/>
                        <a:cs typeface="Arial" panose="020B0604020202020204" pitchFamily="34" charset="0"/>
                      </a:endParaRPr>
                    </a:p>
                  </a:txBody>
                  <a:tcPr/>
                </a:tc>
                <a:tc>
                  <a:txBody>
                    <a:bodyPr/>
                    <a:lstStyle/>
                    <a:p>
                      <a:r>
                        <a:rPr lang="en-US" altLang="zh-CN" sz="800" dirty="0">
                          <a:latin typeface="Arial" panose="020B0604020202020204" pitchFamily="34" charset="0"/>
                          <a:cs typeface="Arial" panose="020B0604020202020204" pitchFamily="34" charset="0"/>
                        </a:rPr>
                        <a:t>2.0</a:t>
                      </a:r>
                      <a:endParaRPr lang="zh-CN" altLang="en-US" sz="800" dirty="0">
                        <a:latin typeface="Arial" panose="020B0604020202020204" pitchFamily="34" charset="0"/>
                        <a:cs typeface="Arial" panose="020B0604020202020204" pitchFamily="34" charset="0"/>
                      </a:endParaRPr>
                    </a:p>
                  </a:txBody>
                  <a:tcPr/>
                </a:tc>
                <a:tc>
                  <a:txBody>
                    <a:bodyPr/>
                    <a:lstStyle/>
                    <a:p>
                      <a:r>
                        <a:rPr lang="en-US" altLang="zh-CN" sz="800" dirty="0">
                          <a:latin typeface="Arial" panose="020B0604020202020204" pitchFamily="34" charset="0"/>
                          <a:cs typeface="Arial" panose="020B0604020202020204" pitchFamily="34" charset="0"/>
                        </a:rPr>
                        <a:t>1.7</a:t>
                      </a:r>
                      <a:endParaRPr lang="zh-CN" altLang="en-US" sz="800" dirty="0">
                        <a:latin typeface="Arial" panose="020B0604020202020204" pitchFamily="34" charset="0"/>
                        <a:cs typeface="Arial" panose="020B0604020202020204" pitchFamily="34" charset="0"/>
                      </a:endParaRPr>
                    </a:p>
                  </a:txBody>
                  <a:tcPr/>
                </a:tc>
                <a:tc>
                  <a:txBody>
                    <a:bodyPr/>
                    <a:lstStyle/>
                    <a:p>
                      <a:r>
                        <a:rPr lang="en-US" altLang="zh-CN" sz="800" dirty="0">
                          <a:latin typeface="Arial" panose="020B0604020202020204" pitchFamily="34" charset="0"/>
                          <a:cs typeface="Arial" panose="020B0604020202020204" pitchFamily="34" charset="0"/>
                        </a:rPr>
                        <a:t>0.96</a:t>
                      </a:r>
                      <a:endParaRPr lang="zh-CN" altLang="en-US" sz="8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534501435"/>
                  </a:ext>
                </a:extLst>
              </a:tr>
            </a:tbl>
          </a:graphicData>
        </a:graphic>
      </p:graphicFrame>
      <p:sp>
        <p:nvSpPr>
          <p:cNvPr id="5" name="文本框 4"/>
          <p:cNvSpPr txBox="1"/>
          <p:nvPr/>
        </p:nvSpPr>
        <p:spPr>
          <a:xfrm>
            <a:off x="8231677" y="1026389"/>
            <a:ext cx="3859258" cy="338554"/>
          </a:xfrm>
          <a:prstGeom prst="rect">
            <a:avLst/>
          </a:prstGeom>
          <a:noFill/>
        </p:spPr>
        <p:txBody>
          <a:bodyPr wrap="square" rtlCol="0">
            <a:spAutoFit/>
          </a:bodyPr>
          <a:lstStyle/>
          <a:p>
            <a:r>
              <a:rPr lang="en-US" altLang="zh-CN" sz="1600" dirty="0"/>
              <a:t>Injection beam parameters</a:t>
            </a:r>
            <a:endParaRPr lang="zh-CN" altLang="en-US" sz="1600" dirty="0"/>
          </a:p>
        </p:txBody>
      </p:sp>
      <p:sp>
        <p:nvSpPr>
          <p:cNvPr id="6" name="文本框 5"/>
          <p:cNvSpPr txBox="1"/>
          <p:nvPr/>
        </p:nvSpPr>
        <p:spPr>
          <a:xfrm>
            <a:off x="666750" y="1156216"/>
            <a:ext cx="6665720" cy="1815882"/>
          </a:xfrm>
          <a:prstGeom prst="rect">
            <a:avLst/>
          </a:prstGeom>
          <a:noFill/>
        </p:spPr>
        <p:txBody>
          <a:bodyPr wrap="square" rtlCol="0">
            <a:spAutoFit/>
          </a:bodyPr>
          <a:lstStyle/>
          <a:p>
            <a:pPr marL="285750" indent="-285750">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RBB is taken into account in all cases</a:t>
            </a:r>
          </a:p>
          <a:p>
            <a:pPr marL="285750" indent="-285750">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A simplified model of top-up injection beam </a:t>
            </a:r>
          </a:p>
          <a:p>
            <a:pPr marL="285750" indent="-285750">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Tails from imperfectly corrected X-Y coupling after the injection point</a:t>
            </a:r>
          </a:p>
          <a:p>
            <a:pPr marL="285750" indent="-285750">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some tolerances to imperfect beams from the booster (e.g. too large </a:t>
            </a:r>
            <a:r>
              <a:rPr lang="en-US" altLang="zh-CN" sz="1600" dirty="0" err="1">
                <a:latin typeface="Arial" panose="020B0604020202020204" pitchFamily="34" charset="0"/>
                <a:cs typeface="Arial" panose="020B0604020202020204" pitchFamily="34" charset="0"/>
              </a:rPr>
              <a:t>emittances</a:t>
            </a:r>
            <a:r>
              <a:rPr lang="en-US" altLang="zh-CN" sz="16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non-Gaussian distributions existing/building up in the booster and being injected into the main rings</a:t>
            </a:r>
            <a:endParaRPr lang="zh-CN" altLang="en-US" sz="1600" dirty="0">
              <a:latin typeface="Arial" panose="020B0604020202020204" pitchFamily="34" charset="0"/>
              <a:cs typeface="Arial" panose="020B0604020202020204" pitchFamily="34" charset="0"/>
            </a:endParaRPr>
          </a:p>
        </p:txBody>
      </p:sp>
      <p:pic>
        <p:nvPicPr>
          <p:cNvPr id="7" name="图片 6"/>
          <p:cNvPicPr>
            <a:picLocks noChangeAspect="1"/>
          </p:cNvPicPr>
          <p:nvPr/>
        </p:nvPicPr>
        <p:blipFill>
          <a:blip r:embed="rId3"/>
          <a:stretch>
            <a:fillRect/>
          </a:stretch>
        </p:blipFill>
        <p:spPr>
          <a:xfrm>
            <a:off x="5138969" y="3243131"/>
            <a:ext cx="2723539" cy="1924541"/>
          </a:xfrm>
          <a:prstGeom prst="rect">
            <a:avLst/>
          </a:prstGeom>
        </p:spPr>
      </p:pic>
      <p:sp>
        <p:nvSpPr>
          <p:cNvPr id="8" name="文本框 7"/>
          <p:cNvSpPr txBox="1"/>
          <p:nvPr/>
        </p:nvSpPr>
        <p:spPr>
          <a:xfrm>
            <a:off x="5641077" y="3316199"/>
            <a:ext cx="1832476" cy="261610"/>
          </a:xfrm>
          <a:prstGeom prst="rect">
            <a:avLst/>
          </a:prstGeom>
          <a:noFill/>
        </p:spPr>
        <p:txBody>
          <a:bodyPr wrap="square" rtlCol="0">
            <a:spAutoFit/>
          </a:bodyPr>
          <a:lstStyle/>
          <a:p>
            <a:r>
              <a:rPr lang="en-US" altLang="zh-CN" sz="1100" dirty="0"/>
              <a:t>Gaussian beam with 3sigma</a:t>
            </a:r>
            <a:endParaRPr lang="zh-CN" altLang="en-US" sz="1100" dirty="0"/>
          </a:p>
        </p:txBody>
      </p:sp>
      <p:pic>
        <p:nvPicPr>
          <p:cNvPr id="9" name="图片 8"/>
          <p:cNvPicPr>
            <a:picLocks noChangeAspect="1"/>
          </p:cNvPicPr>
          <p:nvPr/>
        </p:nvPicPr>
        <p:blipFill>
          <a:blip r:embed="rId4"/>
          <a:stretch>
            <a:fillRect/>
          </a:stretch>
        </p:blipFill>
        <p:spPr>
          <a:xfrm>
            <a:off x="2537803" y="3263538"/>
            <a:ext cx="2797358" cy="1976704"/>
          </a:xfrm>
          <a:prstGeom prst="rect">
            <a:avLst/>
          </a:prstGeom>
        </p:spPr>
      </p:pic>
      <p:pic>
        <p:nvPicPr>
          <p:cNvPr id="11" name="图片 10"/>
          <p:cNvPicPr>
            <a:picLocks noChangeAspect="1"/>
          </p:cNvPicPr>
          <p:nvPr/>
        </p:nvPicPr>
        <p:blipFill>
          <a:blip r:embed="rId3"/>
          <a:stretch>
            <a:fillRect/>
          </a:stretch>
        </p:blipFill>
        <p:spPr>
          <a:xfrm>
            <a:off x="16259" y="3264485"/>
            <a:ext cx="2709816" cy="1914844"/>
          </a:xfrm>
          <a:prstGeom prst="rect">
            <a:avLst/>
          </a:prstGeom>
        </p:spPr>
      </p:pic>
      <p:sp>
        <p:nvSpPr>
          <p:cNvPr id="12" name="文本框 11"/>
          <p:cNvSpPr txBox="1"/>
          <p:nvPr/>
        </p:nvSpPr>
        <p:spPr>
          <a:xfrm>
            <a:off x="810368" y="3326040"/>
            <a:ext cx="1496060" cy="276999"/>
          </a:xfrm>
          <a:prstGeom prst="rect">
            <a:avLst/>
          </a:prstGeom>
          <a:noFill/>
        </p:spPr>
        <p:txBody>
          <a:bodyPr wrap="square" rtlCol="0">
            <a:spAutoFit/>
          </a:bodyPr>
          <a:lstStyle/>
          <a:p>
            <a:r>
              <a:rPr lang="en-US" altLang="zh-CN" sz="1200" dirty="0">
                <a:latin typeface="Arial" panose="020B0604020202020204" pitchFamily="34" charset="0"/>
                <a:cs typeface="Arial" panose="020B0604020202020204" pitchFamily="34" charset="0"/>
              </a:rPr>
              <a:t>Circular beam</a:t>
            </a:r>
            <a:endParaRPr lang="zh-CN" altLang="en-US" sz="1200" dirty="0">
              <a:latin typeface="Arial" panose="020B0604020202020204" pitchFamily="34" charset="0"/>
              <a:cs typeface="Arial" panose="020B0604020202020204" pitchFamily="34" charset="0"/>
            </a:endParaRPr>
          </a:p>
        </p:txBody>
      </p:sp>
      <p:pic>
        <p:nvPicPr>
          <p:cNvPr id="13" name="图片 12"/>
          <p:cNvPicPr>
            <a:picLocks noChangeAspect="1"/>
          </p:cNvPicPr>
          <p:nvPr/>
        </p:nvPicPr>
        <p:blipFill>
          <a:blip r:embed="rId3"/>
          <a:stretch>
            <a:fillRect/>
          </a:stretch>
        </p:blipFill>
        <p:spPr>
          <a:xfrm>
            <a:off x="7526420" y="3297970"/>
            <a:ext cx="2596211" cy="1834567"/>
          </a:xfrm>
          <a:prstGeom prst="rect">
            <a:avLst/>
          </a:prstGeom>
        </p:spPr>
      </p:pic>
      <p:sp>
        <p:nvSpPr>
          <p:cNvPr id="14" name="文本框 13"/>
          <p:cNvSpPr txBox="1"/>
          <p:nvPr/>
        </p:nvSpPr>
        <p:spPr>
          <a:xfrm>
            <a:off x="3300807" y="3332144"/>
            <a:ext cx="3124200" cy="276999"/>
          </a:xfrm>
          <a:prstGeom prst="rect">
            <a:avLst/>
          </a:prstGeom>
          <a:noFill/>
        </p:spPr>
        <p:txBody>
          <a:bodyPr wrap="square" rtlCol="0">
            <a:spAutoFit/>
          </a:bodyPr>
          <a:lstStyle/>
          <a:p>
            <a:r>
              <a:rPr lang="en-US" altLang="zh-CN" sz="1200" dirty="0">
                <a:latin typeface="Arial" panose="020B0604020202020204" pitchFamily="34" charset="0"/>
                <a:cs typeface="Arial" panose="020B0604020202020204" pitchFamily="34" charset="0"/>
              </a:rPr>
              <a:t>Injection beam</a:t>
            </a:r>
            <a:endParaRPr lang="zh-CN" altLang="en-US" sz="1200" dirty="0">
              <a:latin typeface="Arial" panose="020B0604020202020204" pitchFamily="34" charset="0"/>
              <a:cs typeface="Arial" panose="020B0604020202020204" pitchFamily="34" charset="0"/>
            </a:endParaRPr>
          </a:p>
        </p:txBody>
      </p:sp>
      <p:sp>
        <p:nvSpPr>
          <p:cNvPr id="15" name="文本框 14"/>
          <p:cNvSpPr txBox="1"/>
          <p:nvPr/>
        </p:nvSpPr>
        <p:spPr>
          <a:xfrm>
            <a:off x="7978595" y="3316199"/>
            <a:ext cx="1965581" cy="261610"/>
          </a:xfrm>
          <a:prstGeom prst="rect">
            <a:avLst/>
          </a:prstGeom>
          <a:noFill/>
        </p:spPr>
        <p:txBody>
          <a:bodyPr wrap="square" rtlCol="0">
            <a:spAutoFit/>
          </a:bodyPr>
          <a:lstStyle/>
          <a:p>
            <a:r>
              <a:rPr lang="en-US" altLang="zh-CN" sz="1100" dirty="0"/>
              <a:t>Gaussian beam with 40sigma</a:t>
            </a:r>
            <a:endParaRPr lang="zh-CN" altLang="en-US" sz="1100" dirty="0"/>
          </a:p>
        </p:txBody>
      </p:sp>
      <p:pic>
        <p:nvPicPr>
          <p:cNvPr id="16" name="图片 15"/>
          <p:cNvPicPr>
            <a:picLocks noChangeAspect="1"/>
          </p:cNvPicPr>
          <p:nvPr/>
        </p:nvPicPr>
        <p:blipFill>
          <a:blip r:embed="rId5"/>
          <a:stretch>
            <a:fillRect/>
          </a:stretch>
        </p:blipFill>
        <p:spPr>
          <a:xfrm>
            <a:off x="-5728" y="5049883"/>
            <a:ext cx="2594188" cy="1833139"/>
          </a:xfrm>
          <a:prstGeom prst="rect">
            <a:avLst/>
          </a:prstGeom>
        </p:spPr>
      </p:pic>
      <p:sp>
        <p:nvSpPr>
          <p:cNvPr id="17" name="文本框 16"/>
          <p:cNvSpPr txBox="1"/>
          <p:nvPr/>
        </p:nvSpPr>
        <p:spPr>
          <a:xfrm>
            <a:off x="555124" y="5089564"/>
            <a:ext cx="2514230" cy="246221"/>
          </a:xfrm>
          <a:prstGeom prst="rect">
            <a:avLst/>
          </a:prstGeom>
          <a:noFill/>
        </p:spPr>
        <p:txBody>
          <a:bodyPr wrap="square" rtlCol="0">
            <a:spAutoFit/>
          </a:bodyPr>
          <a:lstStyle/>
          <a:p>
            <a:r>
              <a:rPr lang="en-US" altLang="zh-CN" sz="1000" dirty="0">
                <a:latin typeface="Arial" panose="020B0604020202020204" pitchFamily="34" charset="0"/>
                <a:cs typeface="Arial" panose="020B0604020202020204" pitchFamily="34" charset="0"/>
              </a:rPr>
              <a:t>Large </a:t>
            </a:r>
            <a:r>
              <a:rPr lang="en-US" altLang="zh-CN" sz="1000" dirty="0" err="1">
                <a:latin typeface="Arial" panose="020B0604020202020204" pitchFamily="34" charset="0"/>
                <a:cs typeface="Arial" panose="020B0604020202020204" pitchFamily="34" charset="0"/>
              </a:rPr>
              <a:t>emittance</a:t>
            </a:r>
            <a:r>
              <a:rPr lang="en-US" altLang="zh-CN" sz="1000" dirty="0">
                <a:latin typeface="Arial" panose="020B0604020202020204" pitchFamily="34" charset="0"/>
                <a:cs typeface="Arial" panose="020B0604020202020204" pitchFamily="34" charset="0"/>
              </a:rPr>
              <a:t> ~10times</a:t>
            </a:r>
            <a:endParaRPr lang="zh-CN" altLang="en-US" sz="1000" dirty="0">
              <a:latin typeface="Arial" panose="020B0604020202020204" pitchFamily="34" charset="0"/>
              <a:cs typeface="Arial" panose="020B0604020202020204" pitchFamily="34" charset="0"/>
            </a:endParaRPr>
          </a:p>
        </p:txBody>
      </p:sp>
      <p:pic>
        <p:nvPicPr>
          <p:cNvPr id="18" name="图片 17"/>
          <p:cNvPicPr>
            <a:picLocks noChangeAspect="1"/>
          </p:cNvPicPr>
          <p:nvPr/>
        </p:nvPicPr>
        <p:blipFill>
          <a:blip r:embed="rId6"/>
          <a:stretch>
            <a:fillRect/>
          </a:stretch>
        </p:blipFill>
        <p:spPr>
          <a:xfrm>
            <a:off x="2820702" y="5049883"/>
            <a:ext cx="2551442" cy="1802932"/>
          </a:xfrm>
          <a:prstGeom prst="rect">
            <a:avLst/>
          </a:prstGeom>
        </p:spPr>
      </p:pic>
      <p:sp>
        <p:nvSpPr>
          <p:cNvPr id="19" name="文本框 18"/>
          <p:cNvSpPr txBox="1"/>
          <p:nvPr/>
        </p:nvSpPr>
        <p:spPr>
          <a:xfrm>
            <a:off x="3287841" y="5167672"/>
            <a:ext cx="2514230" cy="246221"/>
          </a:xfrm>
          <a:prstGeom prst="rect">
            <a:avLst/>
          </a:prstGeom>
          <a:noFill/>
        </p:spPr>
        <p:txBody>
          <a:bodyPr wrap="square" rtlCol="0">
            <a:spAutoFit/>
          </a:bodyPr>
          <a:lstStyle/>
          <a:p>
            <a:r>
              <a:rPr lang="en-US" altLang="zh-CN" sz="1000" dirty="0">
                <a:latin typeface="Arial" panose="020B0604020202020204" pitchFamily="34" charset="0"/>
                <a:cs typeface="Arial" panose="020B0604020202020204" pitchFamily="34" charset="0"/>
              </a:rPr>
              <a:t>Large </a:t>
            </a:r>
            <a:r>
              <a:rPr lang="en-US" altLang="zh-CN" sz="1000" dirty="0" err="1">
                <a:latin typeface="Arial" panose="020B0604020202020204" pitchFamily="34" charset="0"/>
                <a:cs typeface="Arial" panose="020B0604020202020204" pitchFamily="34" charset="0"/>
              </a:rPr>
              <a:t>emittance</a:t>
            </a:r>
            <a:r>
              <a:rPr lang="en-US" altLang="zh-CN" sz="1000" dirty="0">
                <a:latin typeface="Arial" panose="020B0604020202020204" pitchFamily="34" charset="0"/>
                <a:cs typeface="Arial" panose="020B0604020202020204" pitchFamily="34" charset="0"/>
              </a:rPr>
              <a:t> ~1000times</a:t>
            </a:r>
            <a:endParaRPr lang="zh-CN" altLang="en-US" sz="1000" dirty="0">
              <a:latin typeface="Arial" panose="020B0604020202020204" pitchFamily="34" charset="0"/>
              <a:cs typeface="Arial" panose="020B0604020202020204" pitchFamily="34" charset="0"/>
            </a:endParaRPr>
          </a:p>
        </p:txBody>
      </p:sp>
      <p:pic>
        <p:nvPicPr>
          <p:cNvPr id="20" name="图片 19"/>
          <p:cNvPicPr>
            <a:picLocks noChangeAspect="1"/>
          </p:cNvPicPr>
          <p:nvPr/>
        </p:nvPicPr>
        <p:blipFill>
          <a:blip r:embed="rId3"/>
          <a:stretch>
            <a:fillRect/>
          </a:stretch>
        </p:blipFill>
        <p:spPr>
          <a:xfrm>
            <a:off x="5143902" y="4956921"/>
            <a:ext cx="2712803" cy="1916955"/>
          </a:xfrm>
          <a:prstGeom prst="rect">
            <a:avLst/>
          </a:prstGeom>
        </p:spPr>
      </p:pic>
      <p:sp>
        <p:nvSpPr>
          <p:cNvPr id="21" name="文本框 20"/>
          <p:cNvSpPr txBox="1"/>
          <p:nvPr/>
        </p:nvSpPr>
        <p:spPr>
          <a:xfrm>
            <a:off x="5821015" y="5089563"/>
            <a:ext cx="1730820" cy="246221"/>
          </a:xfrm>
          <a:prstGeom prst="rect">
            <a:avLst/>
          </a:prstGeom>
          <a:noFill/>
        </p:spPr>
        <p:txBody>
          <a:bodyPr wrap="square" rtlCol="0">
            <a:spAutoFit/>
          </a:bodyPr>
          <a:lstStyle/>
          <a:p>
            <a:r>
              <a:rPr lang="en-US" altLang="zh-CN" sz="1000" dirty="0">
                <a:latin typeface="Arial" panose="020B0604020202020204" pitchFamily="34" charset="0"/>
                <a:cs typeface="Arial" panose="020B0604020202020204" pitchFamily="34" charset="0"/>
              </a:rPr>
              <a:t>Double Gaussian beam</a:t>
            </a:r>
            <a:endParaRPr lang="zh-CN" altLang="en-US" sz="1000" dirty="0">
              <a:latin typeface="Arial" panose="020B0604020202020204" pitchFamily="34" charset="0"/>
              <a:cs typeface="Arial" panose="020B0604020202020204" pitchFamily="34" charset="0"/>
            </a:endParaRPr>
          </a:p>
        </p:txBody>
      </p:sp>
      <p:pic>
        <p:nvPicPr>
          <p:cNvPr id="22" name="图片 21"/>
          <p:cNvPicPr>
            <a:picLocks noChangeAspect="1"/>
          </p:cNvPicPr>
          <p:nvPr/>
        </p:nvPicPr>
        <p:blipFill>
          <a:blip r:embed="rId7"/>
          <a:stretch>
            <a:fillRect/>
          </a:stretch>
        </p:blipFill>
        <p:spPr>
          <a:xfrm>
            <a:off x="7514852" y="4953710"/>
            <a:ext cx="2603634" cy="1839813"/>
          </a:xfrm>
          <a:prstGeom prst="rect">
            <a:avLst/>
          </a:prstGeom>
        </p:spPr>
      </p:pic>
      <p:sp>
        <p:nvSpPr>
          <p:cNvPr id="23" name="文本框 22"/>
          <p:cNvSpPr txBox="1"/>
          <p:nvPr/>
        </p:nvSpPr>
        <p:spPr>
          <a:xfrm>
            <a:off x="8342341" y="5064888"/>
            <a:ext cx="1496060" cy="246221"/>
          </a:xfrm>
          <a:prstGeom prst="rect">
            <a:avLst/>
          </a:prstGeom>
          <a:noFill/>
        </p:spPr>
        <p:txBody>
          <a:bodyPr wrap="square" rtlCol="0">
            <a:spAutoFit/>
          </a:bodyPr>
          <a:lstStyle/>
          <a:p>
            <a:r>
              <a:rPr lang="en-US" altLang="zh-CN" sz="1000" dirty="0">
                <a:latin typeface="Arial" panose="020B0604020202020204" pitchFamily="34" charset="0"/>
                <a:cs typeface="Arial" panose="020B0604020202020204" pitchFamily="34" charset="0"/>
              </a:rPr>
              <a:t>Uniform beam</a:t>
            </a:r>
            <a:endParaRPr lang="zh-CN" altLang="en-US" sz="1000" dirty="0">
              <a:latin typeface="Arial" panose="020B0604020202020204" pitchFamily="34" charset="0"/>
              <a:cs typeface="Arial" panose="020B0604020202020204" pitchFamily="34" charset="0"/>
            </a:endParaRPr>
          </a:p>
        </p:txBody>
      </p:sp>
      <p:sp>
        <p:nvSpPr>
          <p:cNvPr id="24" name="矩形 23"/>
          <p:cNvSpPr/>
          <p:nvPr/>
        </p:nvSpPr>
        <p:spPr>
          <a:xfrm>
            <a:off x="9987815" y="3218319"/>
            <a:ext cx="2144036" cy="3477875"/>
          </a:xfrm>
          <a:prstGeom prst="rect">
            <a:avLst/>
          </a:prstGeom>
          <a:solidFill>
            <a:schemeClr val="accent6">
              <a:lumMod val="20000"/>
              <a:lumOff val="80000"/>
            </a:schemeClr>
          </a:solidFill>
        </p:spPr>
        <p:txBody>
          <a:bodyPr wrap="square">
            <a:spAutoFit/>
          </a:bodyPr>
          <a:lstStyle/>
          <a:p>
            <a:pPr marL="285750" indent="-285750">
              <a:buFont typeface="Arial" panose="020B0604020202020204" pitchFamily="34" charset="0"/>
              <a:buChar char="•"/>
            </a:pPr>
            <a:r>
              <a:rPr lang="en-US" altLang="zh-CN" sz="1100" dirty="0">
                <a:latin typeface="Arial" panose="020B0604020202020204" pitchFamily="34" charset="0"/>
                <a:ea typeface="等线"/>
                <a:cs typeface="Arial" panose="020B0604020202020204" pitchFamily="34" charset="0"/>
              </a:rPr>
              <a:t>Almost no beam loss background in the upstream of the IP, while significantly increased downstream</a:t>
            </a:r>
          </a:p>
          <a:p>
            <a:pPr marL="285750" indent="-285750">
              <a:buFont typeface="Arial" panose="020B0604020202020204" pitchFamily="34" charset="0"/>
              <a:buChar char="•"/>
            </a:pPr>
            <a:r>
              <a:rPr lang="en-US" altLang="zh-CN" sz="1100" dirty="0">
                <a:latin typeface="Arial" panose="020B0604020202020204" pitchFamily="34" charset="0"/>
                <a:ea typeface="等线"/>
                <a:cs typeface="Arial" panose="020B0604020202020204" pitchFamily="34" charset="0"/>
              </a:rPr>
              <a:t>The existed collimation system can well cope</a:t>
            </a:r>
          </a:p>
          <a:p>
            <a:pPr marL="285750" indent="-285750">
              <a:buFont typeface="Arial" panose="020B0604020202020204" pitchFamily="34" charset="0"/>
              <a:buChar char="•"/>
            </a:pPr>
            <a:r>
              <a:rPr lang="en-US" altLang="zh-CN" sz="1100" dirty="0">
                <a:latin typeface="Arial" panose="020B0604020202020204" pitchFamily="34" charset="0"/>
                <a:cs typeface="Arial" panose="020B0604020202020204" pitchFamily="34" charset="0"/>
              </a:rPr>
              <a:t>No effect on the inner layer detector but may damage the outer layer or the endcap detector</a:t>
            </a:r>
          </a:p>
          <a:p>
            <a:pPr marL="285750" indent="-285750">
              <a:buFont typeface="Arial" panose="020B0604020202020204" pitchFamily="34" charset="0"/>
              <a:buChar char="•"/>
            </a:pPr>
            <a:r>
              <a:rPr lang="en-US" altLang="zh-CN" sz="1100" dirty="0">
                <a:latin typeface="Arial" panose="020B0604020202020204" pitchFamily="34" charset="0"/>
                <a:cs typeface="Arial" panose="020B0604020202020204" pitchFamily="34" charset="0"/>
              </a:rPr>
              <a:t>BG downstream may damage the SC magnet coils and cause quench.</a:t>
            </a:r>
          </a:p>
          <a:p>
            <a:pPr marL="285750" indent="-285750">
              <a:buFont typeface="Arial" panose="020B0604020202020204" pitchFamily="34" charset="0"/>
              <a:buChar char="•"/>
            </a:pPr>
            <a:r>
              <a:rPr lang="en-US" altLang="zh-CN" sz="1100" dirty="0">
                <a:latin typeface="Arial" panose="020B0604020202020204" pitchFamily="34" charset="0"/>
                <a:cs typeface="Arial" panose="020B0604020202020204" pitchFamily="34" charset="0"/>
              </a:rPr>
              <a:t>Tungsten shielding demanded in the IR.</a:t>
            </a:r>
          </a:p>
          <a:p>
            <a:pPr marL="285750" indent="-285750">
              <a:buFont typeface="Arial" panose="020B0604020202020204" pitchFamily="34" charset="0"/>
              <a:buChar char="•"/>
            </a:pPr>
            <a:r>
              <a:rPr lang="en-US" altLang="zh-CN" sz="1100" dirty="0">
                <a:latin typeface="Arial" panose="020B0604020202020204" pitchFamily="34" charset="0"/>
                <a:cs typeface="Arial" panose="020B0604020202020204" pitchFamily="34" charset="0"/>
              </a:rPr>
              <a:t>Since the very tight space in the IP region, a tungsten-alloy beam pipe is needed.</a:t>
            </a:r>
            <a:endParaRPr lang="zh-CN" altLang="zh-CN"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8506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09625" y="-54016"/>
            <a:ext cx="10515600" cy="1015663"/>
          </a:xfrm>
        </p:spPr>
        <p:txBody>
          <a:bodyPr>
            <a:normAutofit/>
          </a:bodyPr>
          <a:lstStyle/>
          <a:p>
            <a:pPr algn="ctr"/>
            <a:r>
              <a:rPr lang="en-US" altLang="zh-CN" sz="4000" dirty="0">
                <a:solidFill>
                  <a:srgbClr val="C00000"/>
                </a:solidFill>
                <a:latin typeface="Arial" panose="020B0604020202020204" pitchFamily="34" charset="0"/>
                <a:cs typeface="Arial" panose="020B0604020202020204" pitchFamily="34" charset="0"/>
              </a:rPr>
              <a:t>SR mitigation – mask and Au shielding</a:t>
            </a:r>
            <a:endParaRPr lang="zh-CN" altLang="en-US" sz="4000" dirty="0">
              <a:solidFill>
                <a:srgbClr val="C00000"/>
              </a:solidFill>
              <a:latin typeface="Arial" panose="020B0604020202020204" pitchFamily="34" charset="0"/>
              <a:cs typeface="Arial" panose="020B0604020202020204" pitchFamily="34" charset="0"/>
            </a:endParaRPr>
          </a:p>
        </p:txBody>
      </p:sp>
      <p:pic>
        <p:nvPicPr>
          <p:cNvPr id="10" name="图片 9"/>
          <p:cNvPicPr>
            <a:picLocks noChangeAspect="1"/>
          </p:cNvPicPr>
          <p:nvPr/>
        </p:nvPicPr>
        <p:blipFill>
          <a:blip r:embed="rId2"/>
          <a:stretch>
            <a:fillRect/>
          </a:stretch>
        </p:blipFill>
        <p:spPr>
          <a:xfrm>
            <a:off x="115706" y="1176257"/>
            <a:ext cx="4987830" cy="1901687"/>
          </a:xfrm>
          <a:prstGeom prst="rect">
            <a:avLst/>
          </a:prstGeom>
        </p:spPr>
      </p:pic>
      <p:sp>
        <p:nvSpPr>
          <p:cNvPr id="11" name="文本框 10"/>
          <p:cNvSpPr txBox="1"/>
          <p:nvPr/>
        </p:nvSpPr>
        <p:spPr>
          <a:xfrm>
            <a:off x="115706" y="3142021"/>
            <a:ext cx="5610346" cy="2000548"/>
          </a:xfrm>
          <a:prstGeom prst="rect">
            <a:avLst/>
          </a:prstGeom>
          <a:solidFill>
            <a:schemeClr val="accent6">
              <a:lumMod val="20000"/>
              <a:lumOff val="80000"/>
            </a:schemeClr>
          </a:solidFill>
        </p:spPr>
        <p:txBody>
          <a:bodyPr wrap="square" rtlCol="0">
            <a:spAutoFit/>
          </a:bodyPr>
          <a:lstStyle/>
          <a:p>
            <a:pPr marL="342900" indent="-342900">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Masks design(two masks/IP/ring) :</a:t>
            </a:r>
          </a:p>
          <a:p>
            <a:pPr marL="742950" lvl="1" indent="-28575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Tungsten</a:t>
            </a:r>
          </a:p>
          <a:p>
            <a:pPr marL="742950" lvl="1" indent="-28575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One locates at -1.21m with 4mm height and 10mm long</a:t>
            </a:r>
          </a:p>
          <a:p>
            <a:pPr marL="742950" lvl="1" indent="-28575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The other at -4.2m with 0.6mm height</a:t>
            </a:r>
          </a:p>
          <a:p>
            <a:pPr marL="342900" indent="-342900">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Lots of photons are secondaries, generated within QD0</a:t>
            </a:r>
          </a:p>
        </p:txBody>
      </p:sp>
      <p:graphicFrame>
        <p:nvGraphicFramePr>
          <p:cNvPr id="7" name="表格 6">
            <a:extLst>
              <a:ext uri="{FF2B5EF4-FFF2-40B4-BE49-F238E27FC236}">
                <a16:creationId xmlns="" xmlns:a16="http://schemas.microsoft.com/office/drawing/2014/main" id="{A695CC18-0CEC-6BE2-C8EB-EDB08AEA7CF5}"/>
              </a:ext>
            </a:extLst>
          </p:cNvPr>
          <p:cNvGraphicFramePr>
            <a:graphicFrameLocks noGrp="1"/>
          </p:cNvGraphicFramePr>
          <p:nvPr>
            <p:extLst/>
          </p:nvPr>
        </p:nvGraphicFramePr>
        <p:xfrm>
          <a:off x="5855855" y="1492983"/>
          <a:ext cx="6237868" cy="3118773"/>
        </p:xfrm>
        <a:graphic>
          <a:graphicData uri="http://schemas.openxmlformats.org/drawingml/2006/table">
            <a:tbl>
              <a:tblPr/>
              <a:tblGrid>
                <a:gridCol w="2185225">
                  <a:extLst>
                    <a:ext uri="{9D8B030D-6E8A-4147-A177-3AD203B41FA5}">
                      <a16:colId xmlns="" xmlns:a16="http://schemas.microsoft.com/office/drawing/2014/main" val="1840885298"/>
                    </a:ext>
                  </a:extLst>
                </a:gridCol>
                <a:gridCol w="1642257">
                  <a:extLst>
                    <a:ext uri="{9D8B030D-6E8A-4147-A177-3AD203B41FA5}">
                      <a16:colId xmlns="" xmlns:a16="http://schemas.microsoft.com/office/drawing/2014/main" val="3538966053"/>
                    </a:ext>
                  </a:extLst>
                </a:gridCol>
                <a:gridCol w="2410386">
                  <a:extLst>
                    <a:ext uri="{9D8B030D-6E8A-4147-A177-3AD203B41FA5}">
                      <a16:colId xmlns="" xmlns:a16="http://schemas.microsoft.com/office/drawing/2014/main" val="537970290"/>
                    </a:ext>
                  </a:extLst>
                </a:gridCol>
              </a:tblGrid>
              <a:tr h="1026913">
                <a:tc>
                  <a:txBody>
                    <a:bodyPr/>
                    <a:lstStyle/>
                    <a:p>
                      <a:pPr algn="l" fontAlgn="t"/>
                      <a:r>
                        <a:rPr lang="en-US" sz="1600" b="1" dirty="0">
                          <a:solidFill>
                            <a:srgbClr val="FFFFFF"/>
                          </a:solidFill>
                          <a:effectLst/>
                          <a:latin typeface="Arial" panose="020B0604020202020204" pitchFamily="34" charset="0"/>
                          <a:cs typeface="Arial" panose="020B0604020202020204" pitchFamily="34" charset="0"/>
                        </a:rPr>
                        <a:t>Methods</a:t>
                      </a:r>
                      <a:endParaRPr lang="en-US" sz="1600" dirty="0">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6096E6"/>
                    </a:solidFill>
                  </a:tcPr>
                </a:tc>
                <a:tc>
                  <a:txBody>
                    <a:bodyPr/>
                    <a:lstStyle/>
                    <a:p>
                      <a:pPr algn="l" fontAlgn="t"/>
                      <a:r>
                        <a:rPr lang="en-US" sz="1600" b="1" dirty="0">
                          <a:solidFill>
                            <a:srgbClr val="FFFFFF"/>
                          </a:solidFill>
                          <a:effectLst/>
                          <a:latin typeface="Arial" panose="020B0604020202020204" pitchFamily="34" charset="0"/>
                          <a:cs typeface="Arial" panose="020B0604020202020204" pitchFamily="34" charset="0"/>
                        </a:rPr>
                        <a:t>Photon hitting number on Be/BX</a:t>
                      </a:r>
                      <a:endParaRPr lang="en-US" sz="1600" dirty="0">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6096E6"/>
                    </a:solidFill>
                  </a:tcPr>
                </a:tc>
                <a:tc>
                  <a:txBody>
                    <a:bodyPr/>
                    <a:lstStyle/>
                    <a:p>
                      <a:pPr algn="l" fontAlgn="t"/>
                      <a:r>
                        <a:rPr lang="en-US" sz="1600" b="1" dirty="0">
                          <a:solidFill>
                            <a:srgbClr val="FFFFFF"/>
                          </a:solidFill>
                          <a:effectLst/>
                          <a:latin typeface="Arial" panose="020B0604020202020204" pitchFamily="34" charset="0"/>
                          <a:cs typeface="Arial" panose="020B0604020202020204" pitchFamily="34" charset="0"/>
                        </a:rPr>
                        <a:t>Deposition power on Be(W)</a:t>
                      </a:r>
                      <a:endParaRPr lang="en-US" sz="1600" dirty="0">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6096E6"/>
                    </a:solidFill>
                  </a:tcPr>
                </a:tc>
                <a:extLst>
                  <a:ext uri="{0D108BD9-81ED-4DB2-BD59-A6C34878D82A}">
                    <a16:rowId xmlns="" xmlns:a16="http://schemas.microsoft.com/office/drawing/2014/main" val="3825805584"/>
                  </a:ext>
                </a:extLst>
              </a:tr>
              <a:tr h="418372">
                <a:tc>
                  <a:txBody>
                    <a:bodyPr/>
                    <a:lstStyle/>
                    <a:p>
                      <a:pPr fontAlgn="t"/>
                      <a:r>
                        <a:rPr lang="en-US" sz="1600" dirty="0">
                          <a:solidFill>
                            <a:srgbClr val="000000"/>
                          </a:solidFill>
                          <a:effectLst/>
                          <a:latin typeface="Arial" panose="020B0604020202020204" pitchFamily="34" charset="0"/>
                          <a:cs typeface="Arial" panose="020B0604020202020204" pitchFamily="34" charset="0"/>
                        </a:rPr>
                        <a:t>No mask</a:t>
                      </a:r>
                      <a:endParaRPr lang="en-US" sz="1600" dirty="0">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DF5"/>
                    </a:solidFill>
                  </a:tcPr>
                </a:tc>
                <a:tc>
                  <a:txBody>
                    <a:bodyPr/>
                    <a:lstStyle/>
                    <a:p>
                      <a:pPr fontAlgn="t"/>
                      <a:r>
                        <a:rPr lang="en-US" altLang="zh-CN" sz="1600" dirty="0">
                          <a:solidFill>
                            <a:schemeClr val="tx1"/>
                          </a:solidFill>
                          <a:effectLst/>
                          <a:latin typeface="Arial" panose="020B0604020202020204" pitchFamily="34" charset="0"/>
                          <a:cs typeface="Arial" panose="020B0604020202020204" pitchFamily="34" charset="0"/>
                        </a:rPr>
                        <a:t>39400.0</a:t>
                      </a:r>
                      <a:endParaRPr lang="zh-CN" altLang="en-US" sz="1600" dirty="0">
                        <a:solidFill>
                          <a:schemeClr val="tx1"/>
                        </a:solidFill>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DF5"/>
                    </a:solidFill>
                  </a:tcPr>
                </a:tc>
                <a:tc>
                  <a:txBody>
                    <a:bodyPr/>
                    <a:lstStyle/>
                    <a:p>
                      <a:pPr fontAlgn="t"/>
                      <a:r>
                        <a:rPr lang="en-US" sz="1600" dirty="0">
                          <a:solidFill>
                            <a:srgbClr val="000000"/>
                          </a:solidFill>
                          <a:effectLst/>
                          <a:latin typeface="Arial" panose="020B0604020202020204" pitchFamily="34" charset="0"/>
                          <a:cs typeface="Arial" panose="020B0604020202020204" pitchFamily="34" charset="0"/>
                        </a:rPr>
                        <a:t>30.57*e-5</a:t>
                      </a:r>
                      <a:endParaRPr lang="en-US" sz="1600" dirty="0">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DF5"/>
                    </a:solidFill>
                  </a:tcPr>
                </a:tc>
                <a:extLst>
                  <a:ext uri="{0D108BD9-81ED-4DB2-BD59-A6C34878D82A}">
                    <a16:rowId xmlns="" xmlns:a16="http://schemas.microsoft.com/office/drawing/2014/main" val="2762964496"/>
                  </a:ext>
                </a:extLst>
              </a:tr>
              <a:tr h="418372">
                <a:tc>
                  <a:txBody>
                    <a:bodyPr/>
                    <a:lstStyle/>
                    <a:p>
                      <a:pPr fontAlgn="t"/>
                      <a:r>
                        <a:rPr lang="en-US" sz="1600" dirty="0">
                          <a:solidFill>
                            <a:srgbClr val="000000"/>
                          </a:solidFill>
                          <a:effectLst/>
                          <a:latin typeface="Arial" panose="020B0604020202020204" pitchFamily="34" charset="0"/>
                          <a:cs typeface="Arial" panose="020B0604020202020204" pitchFamily="34" charset="0"/>
                        </a:rPr>
                        <a:t>1.21-mask-Cu</a:t>
                      </a:r>
                      <a:endParaRPr lang="en-US" sz="1600" dirty="0">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DF5"/>
                    </a:solidFill>
                  </a:tcPr>
                </a:tc>
                <a:tc>
                  <a:txBody>
                    <a:bodyPr/>
                    <a:lstStyle/>
                    <a:p>
                      <a:pPr fontAlgn="t"/>
                      <a:r>
                        <a:rPr lang="en-US" altLang="zh-CN" sz="1600" dirty="0">
                          <a:solidFill>
                            <a:schemeClr val="tx1"/>
                          </a:solidFill>
                          <a:effectLst/>
                          <a:latin typeface="Arial" panose="020B0604020202020204" pitchFamily="34" charset="0"/>
                          <a:cs typeface="Arial" panose="020B0604020202020204" pitchFamily="34" charset="0"/>
                        </a:rPr>
                        <a:t>1736.0</a:t>
                      </a:r>
                      <a:endParaRPr lang="zh-CN" altLang="en-US" sz="1600" dirty="0">
                        <a:solidFill>
                          <a:schemeClr val="tx1"/>
                        </a:solidFill>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DF5"/>
                    </a:solidFill>
                  </a:tcPr>
                </a:tc>
                <a:tc>
                  <a:txBody>
                    <a:bodyPr/>
                    <a:lstStyle/>
                    <a:p>
                      <a:pPr fontAlgn="t"/>
                      <a:r>
                        <a:rPr lang="en-US" sz="1600" dirty="0">
                          <a:solidFill>
                            <a:srgbClr val="000000"/>
                          </a:solidFill>
                          <a:effectLst/>
                          <a:latin typeface="Arial" panose="020B0604020202020204" pitchFamily="34" charset="0"/>
                          <a:cs typeface="Arial" panose="020B0604020202020204" pitchFamily="34" charset="0"/>
                        </a:rPr>
                        <a:t>1.45*e-5</a:t>
                      </a:r>
                      <a:endParaRPr lang="en-US" sz="1600" dirty="0">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DF5"/>
                    </a:solidFill>
                  </a:tcPr>
                </a:tc>
                <a:extLst>
                  <a:ext uri="{0D108BD9-81ED-4DB2-BD59-A6C34878D82A}">
                    <a16:rowId xmlns="" xmlns:a16="http://schemas.microsoft.com/office/drawing/2014/main" val="1829091872"/>
                  </a:ext>
                </a:extLst>
              </a:tr>
              <a:tr h="418372">
                <a:tc>
                  <a:txBody>
                    <a:bodyPr/>
                    <a:lstStyle/>
                    <a:p>
                      <a:pPr fontAlgn="t"/>
                      <a:r>
                        <a:rPr lang="en-US" sz="1600">
                          <a:solidFill>
                            <a:srgbClr val="000000"/>
                          </a:solidFill>
                          <a:effectLst/>
                          <a:latin typeface="Arial" panose="020B0604020202020204" pitchFamily="34" charset="0"/>
                          <a:cs typeface="Arial" panose="020B0604020202020204" pitchFamily="34" charset="0"/>
                        </a:rPr>
                        <a:t>1.21-mask-W</a:t>
                      </a:r>
                      <a:endParaRPr lang="en-US" sz="1600">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A"/>
                    </a:solidFill>
                  </a:tcPr>
                </a:tc>
                <a:tc>
                  <a:txBody>
                    <a:bodyPr/>
                    <a:lstStyle/>
                    <a:p>
                      <a:pPr fontAlgn="t"/>
                      <a:r>
                        <a:rPr lang="en-US" altLang="zh-CN" sz="1600" dirty="0">
                          <a:solidFill>
                            <a:schemeClr val="tx1"/>
                          </a:solidFill>
                          <a:effectLst/>
                          <a:latin typeface="Arial" panose="020B0604020202020204" pitchFamily="34" charset="0"/>
                          <a:cs typeface="Arial" panose="020B0604020202020204" pitchFamily="34" charset="0"/>
                        </a:rPr>
                        <a:t>1698.0</a:t>
                      </a:r>
                      <a:endParaRPr lang="zh-CN" altLang="en-US" sz="1600" dirty="0">
                        <a:solidFill>
                          <a:schemeClr val="tx1"/>
                        </a:solidFill>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A"/>
                    </a:solidFill>
                  </a:tcPr>
                </a:tc>
                <a:tc>
                  <a:txBody>
                    <a:bodyPr/>
                    <a:lstStyle/>
                    <a:p>
                      <a:pPr fontAlgn="t"/>
                      <a:r>
                        <a:rPr lang="en-US" sz="1600">
                          <a:solidFill>
                            <a:srgbClr val="000000"/>
                          </a:solidFill>
                          <a:effectLst/>
                          <a:latin typeface="Arial" panose="020B0604020202020204" pitchFamily="34" charset="0"/>
                          <a:cs typeface="Arial" panose="020B0604020202020204" pitchFamily="34" charset="0"/>
                        </a:rPr>
                        <a:t>1.36*e-5</a:t>
                      </a:r>
                      <a:endParaRPr lang="en-US" sz="1600">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A"/>
                    </a:solidFill>
                  </a:tcPr>
                </a:tc>
                <a:extLst>
                  <a:ext uri="{0D108BD9-81ED-4DB2-BD59-A6C34878D82A}">
                    <a16:rowId xmlns="" xmlns:a16="http://schemas.microsoft.com/office/drawing/2014/main" val="1433156249"/>
                  </a:ext>
                </a:extLst>
              </a:tr>
              <a:tr h="418372">
                <a:tc>
                  <a:txBody>
                    <a:bodyPr/>
                    <a:lstStyle/>
                    <a:p>
                      <a:pPr fontAlgn="t"/>
                      <a:r>
                        <a:rPr lang="en-US" sz="1600">
                          <a:solidFill>
                            <a:srgbClr val="000000"/>
                          </a:solidFill>
                          <a:effectLst/>
                          <a:latin typeface="Arial" panose="020B0604020202020204" pitchFamily="34" charset="0"/>
                          <a:cs typeface="Arial" panose="020B0604020202020204" pitchFamily="34" charset="0"/>
                        </a:rPr>
                        <a:t>2.2-mask-Cu</a:t>
                      </a:r>
                      <a:endParaRPr lang="en-US" sz="1600">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DF5"/>
                    </a:solidFill>
                  </a:tcPr>
                </a:tc>
                <a:tc>
                  <a:txBody>
                    <a:bodyPr/>
                    <a:lstStyle/>
                    <a:p>
                      <a:pPr fontAlgn="t"/>
                      <a:r>
                        <a:rPr lang="en-US" altLang="zh-CN" sz="1600" dirty="0">
                          <a:solidFill>
                            <a:schemeClr val="tx1"/>
                          </a:solidFill>
                          <a:effectLst/>
                          <a:latin typeface="Arial" panose="020B0604020202020204" pitchFamily="34" charset="0"/>
                          <a:cs typeface="Arial" panose="020B0604020202020204" pitchFamily="34" charset="0"/>
                        </a:rPr>
                        <a:t>1147.0</a:t>
                      </a:r>
                      <a:endParaRPr lang="zh-CN" altLang="en-US" sz="1600" dirty="0">
                        <a:solidFill>
                          <a:schemeClr val="tx1"/>
                        </a:solidFill>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DF5"/>
                    </a:solidFill>
                  </a:tcPr>
                </a:tc>
                <a:tc>
                  <a:txBody>
                    <a:bodyPr/>
                    <a:lstStyle/>
                    <a:p>
                      <a:pPr fontAlgn="t"/>
                      <a:r>
                        <a:rPr lang="en-US" sz="1600">
                          <a:solidFill>
                            <a:srgbClr val="000000"/>
                          </a:solidFill>
                          <a:effectLst/>
                          <a:latin typeface="Arial" panose="020B0604020202020204" pitchFamily="34" charset="0"/>
                          <a:cs typeface="Arial" panose="020B0604020202020204" pitchFamily="34" charset="0"/>
                        </a:rPr>
                        <a:t>0.94*e-5</a:t>
                      </a:r>
                      <a:endParaRPr lang="en-US" sz="1600">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DF5"/>
                    </a:solidFill>
                  </a:tcPr>
                </a:tc>
                <a:extLst>
                  <a:ext uri="{0D108BD9-81ED-4DB2-BD59-A6C34878D82A}">
                    <a16:rowId xmlns="" xmlns:a16="http://schemas.microsoft.com/office/drawing/2014/main" val="3610545423"/>
                  </a:ext>
                </a:extLst>
              </a:tr>
              <a:tr h="418372">
                <a:tc>
                  <a:txBody>
                    <a:bodyPr/>
                    <a:lstStyle/>
                    <a:p>
                      <a:pPr fontAlgn="t"/>
                      <a:r>
                        <a:rPr lang="en-US" sz="1600" dirty="0">
                          <a:solidFill>
                            <a:srgbClr val="000000"/>
                          </a:solidFill>
                          <a:effectLst/>
                          <a:latin typeface="Arial" panose="020B0604020202020204" pitchFamily="34" charset="0"/>
                          <a:cs typeface="Arial" panose="020B0604020202020204" pitchFamily="34" charset="0"/>
                        </a:rPr>
                        <a:t>1.21-mask-Cu-5㎛Au</a:t>
                      </a:r>
                      <a:endParaRPr lang="en-US" sz="1600" dirty="0">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A"/>
                    </a:solidFill>
                  </a:tcPr>
                </a:tc>
                <a:tc>
                  <a:txBody>
                    <a:bodyPr/>
                    <a:lstStyle/>
                    <a:p>
                      <a:pPr fontAlgn="t"/>
                      <a:r>
                        <a:rPr lang="en-US" altLang="zh-CN" sz="1600" dirty="0">
                          <a:solidFill>
                            <a:schemeClr val="tx1"/>
                          </a:solidFill>
                          <a:effectLst/>
                          <a:latin typeface="Arial" panose="020B0604020202020204" pitchFamily="34" charset="0"/>
                          <a:cs typeface="Arial" panose="020B0604020202020204" pitchFamily="34" charset="0"/>
                        </a:rPr>
                        <a:t>216.0</a:t>
                      </a:r>
                      <a:endParaRPr lang="zh-CN" altLang="en-US" sz="1600" dirty="0">
                        <a:solidFill>
                          <a:schemeClr val="tx1"/>
                        </a:solidFill>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A"/>
                    </a:solidFill>
                  </a:tcPr>
                </a:tc>
                <a:tc>
                  <a:txBody>
                    <a:bodyPr/>
                    <a:lstStyle/>
                    <a:p>
                      <a:pPr fontAlgn="t"/>
                      <a:r>
                        <a:rPr lang="en-US" sz="1600" dirty="0">
                          <a:solidFill>
                            <a:srgbClr val="000000"/>
                          </a:solidFill>
                          <a:effectLst/>
                          <a:latin typeface="Arial" panose="020B0604020202020204" pitchFamily="34" charset="0"/>
                          <a:cs typeface="Arial" panose="020B0604020202020204" pitchFamily="34" charset="0"/>
                        </a:rPr>
                        <a:t>0.273*e-5</a:t>
                      </a:r>
                      <a:endParaRPr lang="en-US" sz="1600" dirty="0">
                        <a:effectLst/>
                        <a:latin typeface="Arial" panose="020B0604020202020204" pitchFamily="34" charset="0"/>
                        <a:cs typeface="Arial" panose="020B0604020202020204" pitchFamily="34" charset="0"/>
                      </a:endParaRPr>
                    </a:p>
                  </a:txBody>
                  <a:tcPr anchor="ctr" anchorCtr="1">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A"/>
                    </a:solidFill>
                  </a:tcPr>
                </a:tc>
                <a:extLst>
                  <a:ext uri="{0D108BD9-81ED-4DB2-BD59-A6C34878D82A}">
                    <a16:rowId xmlns="" xmlns:a16="http://schemas.microsoft.com/office/drawing/2014/main" val="93861018"/>
                  </a:ext>
                </a:extLst>
              </a:tr>
            </a:tbl>
          </a:graphicData>
        </a:graphic>
      </p:graphicFrame>
      <p:sp>
        <p:nvSpPr>
          <p:cNvPr id="3" name="文本框 2"/>
          <p:cNvSpPr txBox="1"/>
          <p:nvPr/>
        </p:nvSpPr>
        <p:spPr>
          <a:xfrm>
            <a:off x="513522" y="5365017"/>
            <a:ext cx="9591060" cy="1015663"/>
          </a:xfrm>
          <a:prstGeom prst="rect">
            <a:avLst/>
          </a:prstGeom>
          <a:solidFill>
            <a:schemeClr val="tx2">
              <a:lumMod val="20000"/>
              <a:lumOff val="80000"/>
            </a:schemeClr>
          </a:solidFill>
        </p:spPr>
        <p:txBody>
          <a:bodyPr wrap="square" rtlCol="0">
            <a:spAutoFit/>
          </a:bodyPr>
          <a:lstStyle/>
          <a:p>
            <a:pPr marL="342900" indent="-342900">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Photons hitting number on Be/BX reduced by two orders of magnitude </a:t>
            </a:r>
          </a:p>
          <a:p>
            <a:pPr marL="342900" indent="-342900">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~216 photons/BX could hit Be</a:t>
            </a:r>
          </a:p>
          <a:p>
            <a:pPr marL="800100" lvl="1" indent="-342900">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~2.73x10</a:t>
            </a:r>
            <a:r>
              <a:rPr lang="en-US" altLang="zh-CN" sz="2000" baseline="30000" dirty="0">
                <a:latin typeface="Arial" panose="020B0604020202020204" pitchFamily="34" charset="0"/>
                <a:cs typeface="Arial" panose="020B0604020202020204" pitchFamily="34" charset="0"/>
              </a:rPr>
              <a:t>-6</a:t>
            </a:r>
            <a:r>
              <a:rPr lang="en-US" altLang="zh-CN" sz="2000" dirty="0">
                <a:latin typeface="Arial" panose="020B0604020202020204" pitchFamily="34" charset="0"/>
                <a:cs typeface="Arial" panose="020B0604020202020204" pitchFamily="34" charset="0"/>
              </a:rPr>
              <a:t> W deposition power on Be </a:t>
            </a:r>
            <a:r>
              <a:rPr lang="en-US" altLang="zh-CN" sz="2000" dirty="0" err="1">
                <a:latin typeface="Arial" panose="020B0604020202020204" pitchFamily="34" charset="0"/>
                <a:cs typeface="Arial" panose="020B0604020202020204" pitchFamily="34" charset="0"/>
              </a:rPr>
              <a:t>beampipe</a:t>
            </a:r>
            <a:endParaRPr lang="zh-CN"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4983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0457" y="167970"/>
            <a:ext cx="10515600" cy="576077"/>
          </a:xfrm>
        </p:spPr>
        <p:txBody>
          <a:bodyPr>
            <a:noAutofit/>
          </a:bodyPr>
          <a:lstStyle/>
          <a:p>
            <a:pPr algn="ctr"/>
            <a:r>
              <a:rPr lang="en-US" altLang="zh-CN" sz="4000" dirty="0">
                <a:solidFill>
                  <a:srgbClr val="C00000"/>
                </a:solidFill>
                <a:latin typeface="Arial" panose="020B0604020202020204" pitchFamily="34" charset="0"/>
                <a:cs typeface="Arial" panose="020B0604020202020204" pitchFamily="34" charset="0"/>
              </a:rPr>
              <a:t>Shielding</a:t>
            </a:r>
            <a:endParaRPr lang="zh-CN" altLang="en-US" sz="4000" dirty="0">
              <a:solidFill>
                <a:srgbClr val="C00000"/>
              </a:solidFill>
              <a:latin typeface="Arial" panose="020B0604020202020204" pitchFamily="34" charset="0"/>
              <a:cs typeface="Arial" panose="020B0604020202020204" pitchFamily="34" charset="0"/>
            </a:endParaRPr>
          </a:p>
        </p:txBody>
      </p:sp>
      <p:pic>
        <p:nvPicPr>
          <p:cNvPr id="4" name="图片 3"/>
          <p:cNvPicPr>
            <a:picLocks noChangeAspect="1"/>
          </p:cNvPicPr>
          <p:nvPr/>
        </p:nvPicPr>
        <p:blipFill>
          <a:blip r:embed="rId2"/>
          <a:stretch>
            <a:fillRect/>
          </a:stretch>
        </p:blipFill>
        <p:spPr>
          <a:xfrm>
            <a:off x="9047432" y="1163490"/>
            <a:ext cx="3188859" cy="1916937"/>
          </a:xfrm>
          <a:prstGeom prst="rect">
            <a:avLst/>
          </a:prstGeom>
        </p:spPr>
      </p:pic>
      <p:pic>
        <p:nvPicPr>
          <p:cNvPr id="5" name="图片 4"/>
          <p:cNvPicPr>
            <a:picLocks noChangeAspect="1"/>
          </p:cNvPicPr>
          <p:nvPr/>
        </p:nvPicPr>
        <p:blipFill>
          <a:blip r:embed="rId3"/>
          <a:stretch>
            <a:fillRect/>
          </a:stretch>
        </p:blipFill>
        <p:spPr>
          <a:xfrm>
            <a:off x="9283758" y="3080427"/>
            <a:ext cx="2696789" cy="1790241"/>
          </a:xfrm>
          <a:prstGeom prst="rect">
            <a:avLst/>
          </a:prstGeom>
        </p:spPr>
      </p:pic>
      <p:pic>
        <p:nvPicPr>
          <p:cNvPr id="6" name="图片 5"/>
          <p:cNvPicPr>
            <a:picLocks noChangeAspect="1"/>
          </p:cNvPicPr>
          <p:nvPr/>
        </p:nvPicPr>
        <p:blipFill>
          <a:blip r:embed="rId4"/>
          <a:stretch>
            <a:fillRect/>
          </a:stretch>
        </p:blipFill>
        <p:spPr>
          <a:xfrm>
            <a:off x="9283758" y="4870668"/>
            <a:ext cx="2677369" cy="1790241"/>
          </a:xfrm>
          <a:prstGeom prst="rect">
            <a:avLst/>
          </a:prstGeom>
        </p:spPr>
      </p:pic>
      <p:sp>
        <p:nvSpPr>
          <p:cNvPr id="7" name="椭圆 6"/>
          <p:cNvSpPr/>
          <p:nvPr/>
        </p:nvSpPr>
        <p:spPr bwMode="auto">
          <a:xfrm>
            <a:off x="11020139" y="1538138"/>
            <a:ext cx="805070" cy="1542289"/>
          </a:xfrm>
          <a:prstGeom prst="ellipse">
            <a:avLst/>
          </a:prstGeom>
          <a:noFill/>
          <a:ln w="9525"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sp>
        <p:nvSpPr>
          <p:cNvPr id="8" name="椭圆 7"/>
          <p:cNvSpPr/>
          <p:nvPr/>
        </p:nvSpPr>
        <p:spPr bwMode="auto">
          <a:xfrm>
            <a:off x="11133822" y="3204403"/>
            <a:ext cx="805070" cy="1542289"/>
          </a:xfrm>
          <a:prstGeom prst="ellipse">
            <a:avLst/>
          </a:prstGeom>
          <a:noFill/>
          <a:ln w="9525"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sp>
        <p:nvSpPr>
          <p:cNvPr id="9" name="椭圆 8"/>
          <p:cNvSpPr/>
          <p:nvPr/>
        </p:nvSpPr>
        <p:spPr bwMode="auto">
          <a:xfrm>
            <a:off x="11156057" y="5118620"/>
            <a:ext cx="805070" cy="1542289"/>
          </a:xfrm>
          <a:prstGeom prst="ellipse">
            <a:avLst/>
          </a:prstGeom>
          <a:noFill/>
          <a:ln w="9525"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sp>
        <p:nvSpPr>
          <p:cNvPr id="11" name="右箭头 10"/>
          <p:cNvSpPr/>
          <p:nvPr/>
        </p:nvSpPr>
        <p:spPr bwMode="auto">
          <a:xfrm>
            <a:off x="4638429" y="2185042"/>
            <a:ext cx="916693" cy="289801"/>
          </a:xfrm>
          <a:prstGeom prst="rightArrow">
            <a:avLst/>
          </a:prstGeom>
          <a:solidFill>
            <a:srgbClr val="0070C0"/>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sp>
        <p:nvSpPr>
          <p:cNvPr id="12" name="矩形 11"/>
          <p:cNvSpPr/>
          <p:nvPr/>
        </p:nvSpPr>
        <p:spPr>
          <a:xfrm>
            <a:off x="6031444" y="1793597"/>
            <a:ext cx="2972748" cy="1200329"/>
          </a:xfrm>
          <a:prstGeom prst="rect">
            <a:avLst/>
          </a:prstGeom>
        </p:spPr>
        <p:txBody>
          <a:bodyPr wrap="square">
            <a:spAutoFit/>
          </a:bodyPr>
          <a:lstStyle/>
          <a:p>
            <a:r>
              <a:rPr lang="en-GB" altLang="zh-CN" dirty="0">
                <a:solidFill>
                  <a:srgbClr val="002060"/>
                </a:solidFill>
                <a:latin typeface="Arial" panose="020B0604020202020204" pitchFamily="34" charset="0"/>
                <a:cs typeface="Arial" panose="020B0604020202020204" pitchFamily="34" charset="0"/>
              </a:rPr>
              <a:t>1. Tungsten IR beam pipe, </a:t>
            </a:r>
          </a:p>
          <a:p>
            <a:r>
              <a:rPr lang="en-GB" altLang="zh-CN" dirty="0">
                <a:solidFill>
                  <a:srgbClr val="002060"/>
                </a:solidFill>
                <a:latin typeface="Arial" panose="020B0604020202020204" pitchFamily="34" charset="0"/>
                <a:cs typeface="Arial" panose="020B0604020202020204" pitchFamily="34" charset="0"/>
              </a:rPr>
              <a:t>2. Combined iron and tungsten yoke of SC magnet</a:t>
            </a:r>
            <a:endParaRPr lang="zh-CN" altLang="en-US" dirty="0"/>
          </a:p>
        </p:txBody>
      </p:sp>
      <p:sp>
        <p:nvSpPr>
          <p:cNvPr id="13" name="圆角矩形 12"/>
          <p:cNvSpPr/>
          <p:nvPr/>
        </p:nvSpPr>
        <p:spPr bwMode="auto">
          <a:xfrm>
            <a:off x="5748632" y="1551640"/>
            <a:ext cx="3256672" cy="1642723"/>
          </a:xfrm>
          <a:prstGeom prst="roundRect">
            <a:avLst/>
          </a:prstGeom>
          <a:solidFill>
            <a:srgbClr val="00B050">
              <a:alpha val="19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sp>
        <p:nvSpPr>
          <p:cNvPr id="15" name="圆角矩形 14"/>
          <p:cNvSpPr/>
          <p:nvPr/>
        </p:nvSpPr>
        <p:spPr bwMode="auto">
          <a:xfrm>
            <a:off x="140250" y="1199305"/>
            <a:ext cx="4399801" cy="2112067"/>
          </a:xfrm>
          <a:prstGeom prst="roundRect">
            <a:avLst/>
          </a:prstGeom>
          <a:solidFill>
            <a:srgbClr val="FFCCCC">
              <a:alpha val="46000"/>
            </a:srgbClr>
          </a:solidFill>
          <a:ln>
            <a:solidFill>
              <a:srgbClr val="FF00FF"/>
            </a:solid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sp>
        <p:nvSpPr>
          <p:cNvPr id="16" name="文本框 15"/>
          <p:cNvSpPr txBox="1"/>
          <p:nvPr/>
        </p:nvSpPr>
        <p:spPr>
          <a:xfrm>
            <a:off x="4621240" y="1815710"/>
            <a:ext cx="1237677" cy="369332"/>
          </a:xfrm>
          <a:prstGeom prst="rect">
            <a:avLst/>
          </a:prstGeom>
          <a:noFill/>
        </p:spPr>
        <p:txBody>
          <a:bodyPr wrap="square" rtlCol="0">
            <a:spAutoFit/>
          </a:bodyPr>
          <a:lstStyle/>
          <a:p>
            <a:r>
              <a:rPr lang="en-US" altLang="zh-CN" dirty="0">
                <a:solidFill>
                  <a:srgbClr val="FF0000"/>
                </a:solidFill>
                <a:latin typeface="Arial" panose="020B0604020202020204" pitchFamily="34" charset="0"/>
                <a:cs typeface="Arial" panose="020B0604020202020204" pitchFamily="34" charset="0"/>
              </a:rPr>
              <a:t>solution</a:t>
            </a:r>
            <a:endParaRPr lang="zh-CN" altLang="en-US" dirty="0">
              <a:solidFill>
                <a:srgbClr val="FF0000"/>
              </a:solidFill>
              <a:latin typeface="Arial" panose="020B0604020202020204" pitchFamily="34" charset="0"/>
              <a:cs typeface="Arial" panose="020B0604020202020204" pitchFamily="34" charset="0"/>
            </a:endParaRPr>
          </a:p>
        </p:txBody>
      </p:sp>
      <p:pic>
        <p:nvPicPr>
          <p:cNvPr id="17" name="图片 16">
            <a:extLst>
              <a:ext uri="{FF2B5EF4-FFF2-40B4-BE49-F238E27FC236}">
                <a16:creationId xmlns="" xmlns:a16="http://schemas.microsoft.com/office/drawing/2014/main" id="{CE397114-C007-C147-9520-E6ED13720611}"/>
              </a:ext>
            </a:extLst>
          </p:cNvPr>
          <p:cNvPicPr>
            <a:picLocks noChangeAspect="1"/>
          </p:cNvPicPr>
          <p:nvPr/>
        </p:nvPicPr>
        <p:blipFill>
          <a:blip r:embed="rId5"/>
          <a:stretch>
            <a:fillRect/>
          </a:stretch>
        </p:blipFill>
        <p:spPr>
          <a:xfrm>
            <a:off x="99380" y="3666747"/>
            <a:ext cx="6887817" cy="938749"/>
          </a:xfrm>
          <a:prstGeom prst="rect">
            <a:avLst/>
          </a:prstGeom>
        </p:spPr>
      </p:pic>
      <p:sp>
        <p:nvSpPr>
          <p:cNvPr id="18" name="文本框 17">
            <a:extLst>
              <a:ext uri="{FF2B5EF4-FFF2-40B4-BE49-F238E27FC236}">
                <a16:creationId xmlns="" xmlns:a16="http://schemas.microsoft.com/office/drawing/2014/main" id="{AAC95DB6-0FEC-4D01-AF95-33B392A383C7}"/>
              </a:ext>
            </a:extLst>
          </p:cNvPr>
          <p:cNvSpPr txBox="1"/>
          <p:nvPr/>
        </p:nvSpPr>
        <p:spPr>
          <a:xfrm>
            <a:off x="796306" y="3327238"/>
            <a:ext cx="6095170" cy="307777"/>
          </a:xfrm>
          <a:prstGeom prst="rect">
            <a:avLst/>
          </a:prstGeom>
          <a:noFill/>
        </p:spPr>
        <p:txBody>
          <a:bodyPr wrap="square">
            <a:spAutoFit/>
          </a:bodyPr>
          <a:lstStyle/>
          <a:p>
            <a:r>
              <a:rPr lang="zh-CN" altLang="en-US" sz="1400" dirty="0">
                <a:latin typeface="Arial" panose="020B0604020202020204" pitchFamily="34" charset="0"/>
                <a:cs typeface="Arial" panose="020B0604020202020204" pitchFamily="34" charset="0"/>
              </a:rPr>
              <a:t>Key Issues on Calculation and Simplification of Beam pipe model</a:t>
            </a:r>
          </a:p>
        </p:txBody>
      </p:sp>
      <p:sp>
        <p:nvSpPr>
          <p:cNvPr id="20" name="矩形 19"/>
          <p:cNvSpPr/>
          <p:nvPr/>
        </p:nvSpPr>
        <p:spPr>
          <a:xfrm>
            <a:off x="6674446" y="4902400"/>
            <a:ext cx="3058496" cy="1384995"/>
          </a:xfrm>
          <a:prstGeom prst="rect">
            <a:avLst/>
          </a:prstGeom>
        </p:spPr>
        <p:txBody>
          <a:bodyPr wrap="square">
            <a:spAutoFit/>
          </a:bodyPr>
          <a:lstStyle/>
          <a:p>
            <a:r>
              <a:rPr kumimoji="1" lang="en-US" altLang="zh-CN" sz="1400" dirty="0">
                <a:latin typeface="Arial" panose="020B0604020202020204" pitchFamily="34" charset="0"/>
                <a:cs typeface="Arial" panose="020B0604020202020204" pitchFamily="34" charset="0"/>
              </a:rPr>
              <a:t>White: Vacuum</a:t>
            </a:r>
          </a:p>
          <a:p>
            <a:r>
              <a:rPr kumimoji="1" lang="en-US" altLang="zh-CN" sz="1400" dirty="0">
                <a:latin typeface="Arial" panose="020B0604020202020204" pitchFamily="34" charset="0"/>
                <a:cs typeface="Arial" panose="020B0604020202020204" pitchFamily="34" charset="0"/>
              </a:rPr>
              <a:t>Gray: Tungsten Pipe</a:t>
            </a:r>
          </a:p>
          <a:p>
            <a:r>
              <a:rPr kumimoji="1" lang="en-US" altLang="zh-CN" sz="1400" dirty="0">
                <a:latin typeface="Arial" panose="020B0604020202020204" pitchFamily="34" charset="0"/>
                <a:cs typeface="Arial" panose="020B0604020202020204" pitchFamily="34" charset="0"/>
              </a:rPr>
              <a:t>Light Green: Helium</a:t>
            </a:r>
          </a:p>
          <a:p>
            <a:r>
              <a:rPr kumimoji="1" lang="en-US" altLang="zh-CN" sz="1400" dirty="0">
                <a:latin typeface="Arial" panose="020B0604020202020204" pitchFamily="34" charset="0"/>
                <a:cs typeface="Arial" panose="020B0604020202020204" pitchFamily="34" charset="0"/>
              </a:rPr>
              <a:t>Heavy Green: Stainless Steel </a:t>
            </a:r>
            <a:r>
              <a:rPr kumimoji="1" lang="en-US" altLang="zh-CN" sz="1400" dirty="0" err="1">
                <a:latin typeface="Arial" panose="020B0604020202020204" pitchFamily="34" charset="0"/>
                <a:cs typeface="Arial" panose="020B0604020202020204" pitchFamily="34" charset="0"/>
              </a:rPr>
              <a:t>Vassel</a:t>
            </a:r>
            <a:endParaRPr kumimoji="1" lang="en-US" altLang="zh-CN" sz="1400" dirty="0">
              <a:latin typeface="Arial" panose="020B0604020202020204" pitchFamily="34" charset="0"/>
              <a:cs typeface="Arial" panose="020B0604020202020204" pitchFamily="34" charset="0"/>
            </a:endParaRPr>
          </a:p>
          <a:p>
            <a:r>
              <a:rPr kumimoji="1" lang="en-US" altLang="zh-CN" sz="1400" dirty="0">
                <a:latin typeface="Arial" panose="020B0604020202020204" pitchFamily="34" charset="0"/>
                <a:cs typeface="Arial" panose="020B0604020202020204" pitchFamily="34" charset="0"/>
              </a:rPr>
              <a:t>Pink: Coil</a:t>
            </a:r>
            <a:endParaRPr kumimoji="1" lang="zh-CN" altLang="en-US" sz="1400" dirty="0">
              <a:latin typeface="Arial" panose="020B0604020202020204" pitchFamily="34" charset="0"/>
              <a:cs typeface="Arial" panose="020B0604020202020204" pitchFamily="34" charset="0"/>
            </a:endParaRPr>
          </a:p>
        </p:txBody>
      </p:sp>
      <p:pic>
        <p:nvPicPr>
          <p:cNvPr id="22" name="图片 21">
            <a:extLst>
              <a:ext uri="{FF2B5EF4-FFF2-40B4-BE49-F238E27FC236}">
                <a16:creationId xmlns="" xmlns:a16="http://schemas.microsoft.com/office/drawing/2014/main" id="{87284FBD-47AE-7847-83ED-5D3756F3DE07}"/>
              </a:ext>
            </a:extLst>
          </p:cNvPr>
          <p:cNvPicPr>
            <a:picLocks noChangeAspect="1"/>
          </p:cNvPicPr>
          <p:nvPr/>
        </p:nvPicPr>
        <p:blipFill>
          <a:blip r:embed="rId6"/>
          <a:stretch>
            <a:fillRect/>
          </a:stretch>
        </p:blipFill>
        <p:spPr>
          <a:xfrm>
            <a:off x="7105360" y="3211736"/>
            <a:ext cx="1620078" cy="1583017"/>
          </a:xfrm>
          <a:prstGeom prst="rect">
            <a:avLst/>
          </a:prstGeom>
        </p:spPr>
      </p:pic>
      <p:sp>
        <p:nvSpPr>
          <p:cNvPr id="24" name="圆角矩形 23"/>
          <p:cNvSpPr/>
          <p:nvPr/>
        </p:nvSpPr>
        <p:spPr bwMode="auto">
          <a:xfrm>
            <a:off x="250584" y="4666218"/>
            <a:ext cx="5992768" cy="1994691"/>
          </a:xfrm>
          <a:prstGeom prst="roundRect">
            <a:avLst/>
          </a:prstGeom>
          <a:solidFill>
            <a:srgbClr val="FFC000">
              <a:alpha val="19000"/>
            </a:srgbClr>
          </a:solidFill>
          <a:ln>
            <a:no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sp>
        <p:nvSpPr>
          <p:cNvPr id="23" name="矩形 22"/>
          <p:cNvSpPr/>
          <p:nvPr/>
        </p:nvSpPr>
        <p:spPr>
          <a:xfrm>
            <a:off x="360565" y="1357979"/>
            <a:ext cx="4138628" cy="2092881"/>
          </a:xfrm>
          <a:prstGeom prst="rect">
            <a:avLst/>
          </a:prstGeom>
        </p:spPr>
        <p:txBody>
          <a:bodyPr wrap="square">
            <a:spAutoFit/>
          </a:bodyPr>
          <a:lstStyle/>
          <a:p>
            <a:pPr marL="285744" indent="-285744">
              <a:buClr>
                <a:srgbClr val="002060"/>
              </a:buClr>
              <a:buFont typeface="Wingdings" panose="05000000000000000000" pitchFamily="2" charset="2"/>
              <a:buChar char="Ø"/>
            </a:pPr>
            <a:r>
              <a:rPr lang="en-GB" altLang="zh-CN" sz="1600" dirty="0">
                <a:solidFill>
                  <a:srgbClr val="002060"/>
                </a:solidFill>
                <a:latin typeface="Arial" panose="020B0604020202020204" pitchFamily="34" charset="0"/>
                <a:cs typeface="Arial" panose="020B0604020202020204" pitchFamily="34" charset="0"/>
              </a:rPr>
              <a:t>Beam loss in the downstream IR with a large amount, due to the process of radiative </a:t>
            </a:r>
            <a:r>
              <a:rPr lang="en-GB" altLang="zh-CN" sz="1600" dirty="0" err="1">
                <a:solidFill>
                  <a:srgbClr val="002060"/>
                </a:solidFill>
                <a:latin typeface="Arial" panose="020B0604020202020204" pitchFamily="34" charset="0"/>
                <a:cs typeface="Arial" panose="020B0604020202020204" pitchFamily="34" charset="0"/>
              </a:rPr>
              <a:t>bhabha</a:t>
            </a:r>
            <a:r>
              <a:rPr lang="en-GB" altLang="zh-CN" sz="1600" dirty="0">
                <a:solidFill>
                  <a:srgbClr val="002060"/>
                </a:solidFill>
                <a:latin typeface="Arial" panose="020B0604020202020204" pitchFamily="34" charset="0"/>
                <a:cs typeface="Arial" panose="020B0604020202020204" pitchFamily="34" charset="0"/>
              </a:rPr>
              <a:t> scattering, </a:t>
            </a:r>
            <a:r>
              <a:rPr lang="en-GB" altLang="zh-CN" sz="1600" dirty="0" err="1">
                <a:solidFill>
                  <a:srgbClr val="002060"/>
                </a:solidFill>
                <a:latin typeface="Arial" panose="020B0604020202020204" pitchFamily="34" charset="0"/>
                <a:cs typeface="Arial" panose="020B0604020202020204" pitchFamily="34" charset="0"/>
              </a:rPr>
              <a:t>beamstrahlung</a:t>
            </a:r>
            <a:r>
              <a:rPr lang="en-GB" altLang="zh-CN" sz="1600" dirty="0">
                <a:solidFill>
                  <a:srgbClr val="002060"/>
                </a:solidFill>
                <a:latin typeface="Arial" panose="020B0604020202020204" pitchFamily="34" charset="0"/>
                <a:cs typeface="Arial" panose="020B0604020202020204" pitchFamily="34" charset="0"/>
              </a:rPr>
              <a:t>, beam-gas scattering, beam thermal photon scattering. </a:t>
            </a:r>
          </a:p>
          <a:p>
            <a:pPr marL="285744" indent="-285744">
              <a:buClr>
                <a:srgbClr val="002060"/>
              </a:buClr>
              <a:buFont typeface="Wingdings" panose="05000000000000000000" pitchFamily="2" charset="2"/>
              <a:buChar char="Ø"/>
            </a:pPr>
            <a:r>
              <a:rPr lang="en-GB" altLang="zh-CN" sz="1600" dirty="0">
                <a:solidFill>
                  <a:srgbClr val="002060"/>
                </a:solidFill>
                <a:latin typeface="Arial" panose="020B0604020202020204" pitchFamily="34" charset="0"/>
                <a:cs typeface="Arial" panose="020B0604020202020204" pitchFamily="34" charset="0"/>
              </a:rPr>
              <a:t>Radiation dose may damage the SC magnet coil and the detector.</a:t>
            </a:r>
          </a:p>
          <a:p>
            <a:pPr marL="285744" indent="-285744">
              <a:buClr>
                <a:srgbClr val="002060"/>
              </a:buClr>
              <a:buFont typeface="Wingdings" panose="05000000000000000000" pitchFamily="2" charset="2"/>
              <a:buChar char="Ø"/>
            </a:pPr>
            <a:endParaRPr lang="en-GB" altLang="zh-CN" dirty="0">
              <a:solidFill>
                <a:srgbClr val="002060"/>
              </a:solidFill>
              <a:latin typeface="Arial" panose="020B0604020202020204" pitchFamily="34" charset="0"/>
              <a:cs typeface="Arial" panose="020B0604020202020204" pitchFamily="34" charset="0"/>
            </a:endParaRPr>
          </a:p>
        </p:txBody>
      </p:sp>
      <p:sp>
        <p:nvSpPr>
          <p:cNvPr id="25" name="矩形 24">
            <a:extLst>
              <a:ext uri="{FF2B5EF4-FFF2-40B4-BE49-F238E27FC236}">
                <a16:creationId xmlns="" xmlns:a16="http://schemas.microsoft.com/office/drawing/2014/main" id="{86E81B60-5814-4851-AA12-8781A1DFDE64}"/>
              </a:ext>
            </a:extLst>
          </p:cNvPr>
          <p:cNvSpPr/>
          <p:nvPr/>
        </p:nvSpPr>
        <p:spPr>
          <a:xfrm>
            <a:off x="297803" y="4786234"/>
            <a:ext cx="6096000" cy="1815882"/>
          </a:xfrm>
          <a:prstGeom prst="rect">
            <a:avLst/>
          </a:prstGeom>
        </p:spPr>
        <p:txBody>
          <a:bodyPr>
            <a:spAutoFit/>
          </a:bodyPr>
          <a:lstStyle/>
          <a:p>
            <a:pPr marL="285750" indent="-285750">
              <a:buFont typeface="Wingdings" panose="05000000000000000000" pitchFamily="2" charset="2"/>
              <a:buChar char="Ø"/>
            </a:pPr>
            <a:r>
              <a:rPr kumimoji="1" lang="en-US" altLang="zh-CN" sz="1400" dirty="0">
                <a:latin typeface="Arial" panose="020B0604020202020204" pitchFamily="34" charset="0"/>
                <a:cs typeface="Arial" panose="020B0604020202020204" pitchFamily="34" charset="0"/>
              </a:rPr>
              <a:t>Pure tungsten IR beam pipe with 4mm thickness </a:t>
            </a:r>
            <a:r>
              <a:rPr kumimoji="1" lang="en-US" altLang="zh-CN" sz="1400" dirty="0" smtClean="0">
                <a:latin typeface="Arial" panose="020B0604020202020204" pitchFamily="34" charset="0"/>
                <a:cs typeface="Arial" panose="020B0604020202020204" pitchFamily="34" charset="0"/>
              </a:rPr>
              <a:t>taken </a:t>
            </a:r>
            <a:r>
              <a:rPr kumimoji="1" lang="en-US" altLang="zh-CN" sz="1400" dirty="0">
                <a:latin typeface="Arial" panose="020B0604020202020204" pitchFamily="34" charset="0"/>
                <a:cs typeface="Arial" panose="020B0604020202020204" pitchFamily="34" charset="0"/>
              </a:rPr>
              <a:t>into account, simulate the Absorbed Dose on Coil (Region)</a:t>
            </a:r>
          </a:p>
          <a:p>
            <a:pPr marL="285750" indent="-285750">
              <a:buFont typeface="Wingdings" panose="05000000000000000000" pitchFamily="2" charset="2"/>
              <a:buChar char="Ø"/>
            </a:pPr>
            <a:r>
              <a:rPr kumimoji="1" lang="en-US" altLang="zh-CN" sz="1400" dirty="0" smtClean="0">
                <a:latin typeface="Arial" panose="020B0604020202020204" pitchFamily="34" charset="0"/>
                <a:cs typeface="Arial" panose="020B0604020202020204" pitchFamily="34" charset="0"/>
              </a:rPr>
              <a:t>Beam-Gas </a:t>
            </a:r>
            <a:r>
              <a:rPr kumimoji="1" lang="en-US" altLang="zh-CN" sz="1400" dirty="0">
                <a:latin typeface="Arial" panose="020B0604020202020204" pitchFamily="34" charset="0"/>
                <a:cs typeface="Arial" panose="020B0604020202020204" pitchFamily="34" charset="0"/>
              </a:rPr>
              <a:t>beam loss is taken into </a:t>
            </a:r>
            <a:r>
              <a:rPr kumimoji="1" lang="en-US" altLang="zh-CN" sz="1400" dirty="0" smtClean="0">
                <a:latin typeface="Arial" panose="020B0604020202020204" pitchFamily="34" charset="0"/>
                <a:cs typeface="Arial" panose="020B0604020202020204" pitchFamily="34" charset="0"/>
              </a:rPr>
              <a:t>account.</a:t>
            </a:r>
            <a:endParaRPr kumimoji="1" lang="en-US" altLang="zh-CN"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kumimoji="1" lang="en-US" altLang="zh-CN" sz="1400" dirty="0">
                <a:latin typeface="Arial" panose="020B0604020202020204" pitchFamily="34" charset="0"/>
                <a:cs typeface="Arial" panose="020B0604020202020204" pitchFamily="34" charset="0"/>
              </a:rPr>
              <a:t>Take the loss rate calculated by SAD into account:</a:t>
            </a:r>
          </a:p>
          <a:p>
            <a:pPr marL="742950" lvl="1" indent="-285750">
              <a:buFont typeface="Wingdings" panose="05000000000000000000" pitchFamily="2" charset="2"/>
              <a:buChar char="Ø"/>
            </a:pPr>
            <a:r>
              <a:rPr kumimoji="1" lang="en-US" altLang="zh-CN" sz="1400" dirty="0">
                <a:latin typeface="Arial" panose="020B0604020202020204" pitchFamily="34" charset="0"/>
                <a:cs typeface="Arial" panose="020B0604020202020204" pitchFamily="34" charset="0"/>
              </a:rPr>
              <a:t>~0.00166 </a:t>
            </a:r>
            <a:r>
              <a:rPr kumimoji="1" lang="en-US" altLang="zh-CN" sz="1400" dirty="0" err="1">
                <a:latin typeface="Arial" panose="020B0604020202020204" pitchFamily="34" charset="0"/>
                <a:cs typeface="Arial" panose="020B0604020202020204" pitchFamily="34" charset="0"/>
              </a:rPr>
              <a:t>Gy</a:t>
            </a:r>
            <a:r>
              <a:rPr kumimoji="1" lang="en-US" altLang="zh-CN" sz="1400" dirty="0">
                <a:latin typeface="Arial" panose="020B0604020202020204" pitchFamily="34" charset="0"/>
                <a:cs typeface="Arial" panose="020B0604020202020204" pitchFamily="34" charset="0"/>
              </a:rPr>
              <a:t>/s(0.166rad/s)</a:t>
            </a:r>
          </a:p>
          <a:p>
            <a:pPr marL="742950" lvl="1" indent="-285750">
              <a:buFont typeface="Wingdings" panose="05000000000000000000" pitchFamily="2" charset="2"/>
              <a:buChar char="Ø"/>
            </a:pPr>
            <a:r>
              <a:rPr kumimoji="1" lang="en-US" altLang="zh-CN" sz="1400" dirty="0">
                <a:latin typeface="Arial" panose="020B0604020202020204" pitchFamily="34" charset="0"/>
                <a:cs typeface="Arial" panose="020B0604020202020204" pitchFamily="34" charset="0"/>
              </a:rPr>
              <a:t>~14.35 </a:t>
            </a:r>
            <a:r>
              <a:rPr kumimoji="1" lang="en-US" altLang="zh-CN" sz="1400" dirty="0" err="1">
                <a:latin typeface="Arial" panose="020B0604020202020204" pitchFamily="34" charset="0"/>
                <a:cs typeface="Arial" panose="020B0604020202020204" pitchFamily="34" charset="0"/>
              </a:rPr>
              <a:t>Gy</a:t>
            </a:r>
            <a:r>
              <a:rPr kumimoji="1" lang="en-US" altLang="zh-CN" sz="1400" dirty="0">
                <a:latin typeface="Arial" panose="020B0604020202020204" pitchFamily="34" charset="0"/>
                <a:cs typeface="Arial" panose="020B0604020202020204" pitchFamily="34" charset="0"/>
              </a:rPr>
              <a:t>/day</a:t>
            </a:r>
          </a:p>
          <a:p>
            <a:pPr marL="742950" lvl="1" indent="-285750">
              <a:buFont typeface="Wingdings" panose="05000000000000000000" pitchFamily="2" charset="2"/>
              <a:buChar char="Ø"/>
            </a:pPr>
            <a:r>
              <a:rPr kumimoji="1" lang="en-US" altLang="zh-CN" sz="1400" dirty="0">
                <a:latin typeface="Arial" panose="020B0604020202020204" pitchFamily="34" charset="0"/>
                <a:cs typeface="Arial" panose="020B0604020202020204" pitchFamily="34" charset="0"/>
              </a:rPr>
              <a:t>~36662.49 </a:t>
            </a:r>
            <a:r>
              <a:rPr kumimoji="1" lang="en-US" altLang="zh-CN" sz="1400" dirty="0" err="1">
                <a:latin typeface="Arial" panose="020B0604020202020204" pitchFamily="34" charset="0"/>
                <a:cs typeface="Arial" panose="020B0604020202020204" pitchFamily="34" charset="0"/>
              </a:rPr>
              <a:t>Gy</a:t>
            </a:r>
            <a:r>
              <a:rPr kumimoji="1" lang="en-US" altLang="zh-CN" sz="1400" dirty="0">
                <a:latin typeface="Arial" panose="020B0604020202020204" pitchFamily="34" charset="0"/>
                <a:cs typeface="Arial" panose="020B0604020202020204" pitchFamily="34" charset="0"/>
              </a:rPr>
              <a:t>/lifetime(Higgs plans to run </a:t>
            </a:r>
            <a:r>
              <a:rPr kumimoji="1" lang="en-US" altLang="zh-CN" sz="1400" dirty="0" smtClean="0">
                <a:latin typeface="Arial" panose="020B0604020202020204" pitchFamily="34" charset="0"/>
                <a:cs typeface="Arial" panose="020B0604020202020204" pitchFamily="34" charset="0"/>
              </a:rPr>
              <a:t>10 </a:t>
            </a:r>
            <a:r>
              <a:rPr kumimoji="1" lang="en-US" altLang="zh-CN" sz="1400" dirty="0">
                <a:latin typeface="Arial" panose="020B0604020202020204" pitchFamily="34" charset="0"/>
                <a:cs typeface="Arial" panose="020B0604020202020204" pitchFamily="34" charset="0"/>
              </a:rPr>
              <a:t>years)</a:t>
            </a:r>
          </a:p>
          <a:p>
            <a:pPr marL="742950" lvl="1" indent="-285750">
              <a:buFont typeface="Wingdings" panose="05000000000000000000" pitchFamily="2" charset="2"/>
              <a:buChar char="Ø"/>
            </a:pPr>
            <a:r>
              <a:rPr kumimoji="1" lang="en-US" altLang="zh-CN" sz="1400" dirty="0">
                <a:latin typeface="Arial" panose="020B0604020202020204" pitchFamily="34" charset="0"/>
                <a:cs typeface="Arial" panose="020B0604020202020204" pitchFamily="34" charset="0"/>
              </a:rPr>
              <a:t>Limit is 100000 </a:t>
            </a:r>
            <a:r>
              <a:rPr kumimoji="1" lang="en-US" altLang="zh-CN" sz="1400" dirty="0" err="1">
                <a:latin typeface="Arial" panose="020B0604020202020204" pitchFamily="34" charset="0"/>
                <a:cs typeface="Arial" panose="020B0604020202020204" pitchFamily="34" charset="0"/>
              </a:rPr>
              <a:t>Gy</a:t>
            </a:r>
            <a:r>
              <a:rPr kumimoji="1" lang="en-US" altLang="zh-CN" sz="1400" dirty="0">
                <a:latin typeface="Arial" panose="020B0604020202020204" pitchFamily="34" charset="0"/>
                <a:cs typeface="Arial" panose="020B0604020202020204" pitchFamily="34" charset="0"/>
              </a:rPr>
              <a:t>/lifetime</a:t>
            </a:r>
            <a:endParaRPr kumimoji="1" lang="zh-CN"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9202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内容占位符 5">
            <a:extLst>
              <a:ext uri="{FF2B5EF4-FFF2-40B4-BE49-F238E27FC236}">
                <a16:creationId xmlns="" xmlns:a16="http://schemas.microsoft.com/office/drawing/2014/main" id="{7A2EFE79-0943-4937-B4B5-7D7AAAF00D35}"/>
              </a:ext>
            </a:extLst>
          </p:cNvPr>
          <p:cNvPicPr>
            <a:picLocks noGrp="1" noChangeAspect="1"/>
          </p:cNvPicPr>
          <p:nvPr>
            <p:ph idx="1"/>
          </p:nvPr>
        </p:nvPicPr>
        <p:blipFill rotWithShape="1">
          <a:blip r:embed="rId2"/>
          <a:srcRect r="1734"/>
          <a:stretch/>
        </p:blipFill>
        <p:spPr>
          <a:xfrm>
            <a:off x="3349013" y="5023693"/>
            <a:ext cx="2131544" cy="1820336"/>
          </a:xfrm>
          <a:prstGeom prst="rect">
            <a:avLst/>
          </a:prstGeom>
        </p:spPr>
      </p:pic>
      <p:sp>
        <p:nvSpPr>
          <p:cNvPr id="2" name="标题 1"/>
          <p:cNvSpPr>
            <a:spLocks noGrp="1"/>
          </p:cNvSpPr>
          <p:nvPr>
            <p:ph type="title"/>
          </p:nvPr>
        </p:nvSpPr>
        <p:spPr>
          <a:xfrm>
            <a:off x="666712" y="124379"/>
            <a:ext cx="10763325" cy="725470"/>
          </a:xfrm>
        </p:spPr>
        <p:txBody>
          <a:bodyPr>
            <a:normAutofit/>
          </a:bodyPr>
          <a:lstStyle/>
          <a:p>
            <a:pPr algn="ctr"/>
            <a:r>
              <a:rPr lang="en-US" altLang="zh-CN" sz="4000" dirty="0">
                <a:solidFill>
                  <a:srgbClr val="C00000"/>
                </a:solidFill>
                <a:latin typeface="Arial" panose="020B0604020202020204" pitchFamily="34" charset="0"/>
                <a:cs typeface="Arial" panose="020B0604020202020204" pitchFamily="34" charset="0"/>
              </a:rPr>
              <a:t>Movable collimators</a:t>
            </a:r>
            <a:endParaRPr lang="zh-CN" altLang="en-US" sz="4000" dirty="0">
              <a:solidFill>
                <a:srgbClr val="C00000"/>
              </a:solidFill>
              <a:latin typeface="Arial" panose="020B0604020202020204" pitchFamily="34" charset="0"/>
              <a:cs typeface="Arial" panose="020B0604020202020204" pitchFamily="34" charset="0"/>
            </a:endParaRPr>
          </a:p>
        </p:txBody>
      </p:sp>
      <p:sp>
        <p:nvSpPr>
          <p:cNvPr id="5" name="矩形 4"/>
          <p:cNvSpPr/>
          <p:nvPr/>
        </p:nvSpPr>
        <p:spPr>
          <a:xfrm>
            <a:off x="424070" y="1224770"/>
            <a:ext cx="10866782" cy="646331"/>
          </a:xfrm>
          <a:prstGeom prst="rect">
            <a:avLst/>
          </a:prstGeom>
        </p:spPr>
        <p:txBody>
          <a:bodyPr wrap="square">
            <a:spAutoFit/>
          </a:bodyPr>
          <a:lstStyle/>
          <a:p>
            <a:pPr marL="285750"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Located in straight section between two dipoles, the length is 800 mm. </a:t>
            </a:r>
          </a:p>
          <a:p>
            <a:pPr marL="285750" indent="-285750">
              <a:buFont typeface="Wingdings" panose="05000000000000000000" pitchFamily="2" charset="2"/>
              <a:buChar char="Ø"/>
            </a:pPr>
            <a:r>
              <a:rPr lang="en-US" altLang="zh-CN" dirty="0">
                <a:latin typeface="Arial" panose="020B0604020202020204" pitchFamily="34" charset="0"/>
                <a:cs typeface="Arial" panose="020B0604020202020204" pitchFamily="34" charset="0"/>
              </a:rPr>
              <a:t>SR power: 7.5kW @Higgs, 30MW</a:t>
            </a:r>
          </a:p>
        </p:txBody>
      </p:sp>
      <p:sp>
        <p:nvSpPr>
          <p:cNvPr id="7" name="文本框 6">
            <a:extLst>
              <a:ext uri="{FF2B5EF4-FFF2-40B4-BE49-F238E27FC236}">
                <a16:creationId xmlns="" xmlns:a16="http://schemas.microsoft.com/office/drawing/2014/main" id="{B0D6A0B2-A569-421A-B781-CD6A0C041EF7}"/>
              </a:ext>
            </a:extLst>
          </p:cNvPr>
          <p:cNvSpPr txBox="1"/>
          <p:nvPr/>
        </p:nvSpPr>
        <p:spPr>
          <a:xfrm>
            <a:off x="2419548" y="4727485"/>
            <a:ext cx="2401834"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1200" dirty="0">
                <a:latin typeface="Arial" panose="020B0604020202020204" pitchFamily="34" charset="0"/>
                <a:cs typeface="Arial" panose="020B0604020202020204" pitchFamily="34" charset="0"/>
              </a:rPr>
              <a:t>Highest temperature: 124 </a:t>
            </a:r>
            <a:r>
              <a:rPr lang="zh-CN" altLang="en-US" sz="1200" dirty="0">
                <a:solidFill>
                  <a:prstClr val="black"/>
                </a:solidFill>
                <a:latin typeface="Arial" panose="020B0604020202020204" pitchFamily="34" charset="0"/>
                <a:cs typeface="Arial" panose="020B0604020202020204" pitchFamily="34" charset="0"/>
              </a:rPr>
              <a:t>℃</a:t>
            </a:r>
            <a:endParaRPr lang="zh-CN" altLang="en-US" sz="1200" dirty="0">
              <a:latin typeface="Arial" panose="020B0604020202020204" pitchFamily="34" charset="0"/>
              <a:cs typeface="Arial" panose="020B0604020202020204" pitchFamily="34" charset="0"/>
            </a:endParaRPr>
          </a:p>
        </p:txBody>
      </p:sp>
      <p:pic>
        <p:nvPicPr>
          <p:cNvPr id="12" name="图片 11">
            <a:extLst>
              <a:ext uri="{FF2B5EF4-FFF2-40B4-BE49-F238E27FC236}">
                <a16:creationId xmlns="" xmlns:a16="http://schemas.microsoft.com/office/drawing/2014/main" id="{72931752-965F-4E25-9D6C-23F27529A19A}"/>
              </a:ext>
            </a:extLst>
          </p:cNvPr>
          <p:cNvPicPr>
            <a:picLocks noChangeAspect="1"/>
          </p:cNvPicPr>
          <p:nvPr/>
        </p:nvPicPr>
        <p:blipFill>
          <a:blip r:embed="rId3"/>
          <a:stretch>
            <a:fillRect/>
          </a:stretch>
        </p:blipFill>
        <p:spPr>
          <a:xfrm>
            <a:off x="6256000" y="3220293"/>
            <a:ext cx="5936000" cy="3606800"/>
          </a:xfrm>
          <a:prstGeom prst="rect">
            <a:avLst/>
          </a:prstGeom>
        </p:spPr>
      </p:pic>
      <p:pic>
        <p:nvPicPr>
          <p:cNvPr id="8" name="图片 7">
            <a:extLst>
              <a:ext uri="{FF2B5EF4-FFF2-40B4-BE49-F238E27FC236}">
                <a16:creationId xmlns="" xmlns:a16="http://schemas.microsoft.com/office/drawing/2014/main" id="{09B6CC27-3F55-4253-AF37-5C4AD314FF3C}"/>
              </a:ext>
            </a:extLst>
          </p:cNvPr>
          <p:cNvPicPr>
            <a:picLocks noChangeAspect="1"/>
          </p:cNvPicPr>
          <p:nvPr/>
        </p:nvPicPr>
        <p:blipFill>
          <a:blip r:embed="rId4">
            <a:clrChange>
              <a:clrFrom>
                <a:srgbClr val="CCCCCC"/>
              </a:clrFrom>
              <a:clrTo>
                <a:srgbClr val="CCCCCC">
                  <a:alpha val="0"/>
                </a:srgbClr>
              </a:clrTo>
            </a:clrChange>
          </a:blip>
          <a:stretch>
            <a:fillRect/>
          </a:stretch>
        </p:blipFill>
        <p:spPr>
          <a:xfrm>
            <a:off x="9224000" y="1303818"/>
            <a:ext cx="2750022" cy="1916475"/>
          </a:xfrm>
          <a:prstGeom prst="rect">
            <a:avLst/>
          </a:prstGeom>
        </p:spPr>
      </p:pic>
      <p:sp>
        <p:nvSpPr>
          <p:cNvPr id="3" name="矩形 2">
            <a:extLst>
              <a:ext uri="{FF2B5EF4-FFF2-40B4-BE49-F238E27FC236}">
                <a16:creationId xmlns="" xmlns:a16="http://schemas.microsoft.com/office/drawing/2014/main" id="{9E7377EB-74AB-4129-9B81-6D6B5D95E074}"/>
              </a:ext>
            </a:extLst>
          </p:cNvPr>
          <p:cNvSpPr/>
          <p:nvPr/>
        </p:nvSpPr>
        <p:spPr>
          <a:xfrm>
            <a:off x="6256000" y="1652623"/>
            <a:ext cx="2808000" cy="1384995"/>
          </a:xfrm>
          <a:prstGeom prst="rect">
            <a:avLst/>
          </a:prstGeom>
          <a:solidFill>
            <a:schemeClr val="accent6">
              <a:lumMod val="20000"/>
              <a:lumOff val="80000"/>
            </a:schemeClr>
          </a:solidFill>
        </p:spPr>
        <p:txBody>
          <a:bodyPr wrap="square">
            <a:spAutoFit/>
          </a:bodyPr>
          <a:lstStyle/>
          <a:p>
            <a:pPr lvl="1"/>
            <a:r>
              <a:rPr lang="en-US" altLang="zh-CN" sz="1200" dirty="0">
                <a:latin typeface="Arial" panose="020B0604020202020204" pitchFamily="34" charset="0"/>
                <a:cs typeface="Arial" panose="020B0604020202020204" pitchFamily="34" charset="0"/>
              </a:rPr>
              <a:t>Particle deposition:</a:t>
            </a:r>
          </a:p>
          <a:p>
            <a:pPr marL="742950" lvl="1" indent="-285750">
              <a:buFont typeface="Wingdings" panose="05000000000000000000" pitchFamily="2" charset="2"/>
              <a:buChar char="ü"/>
            </a:pPr>
            <a:r>
              <a:rPr lang="en-US" altLang="zh-CN" sz="1200" dirty="0">
                <a:latin typeface="Arial" panose="020B0604020202020204" pitchFamily="34" charset="0"/>
                <a:cs typeface="Arial" panose="020B0604020202020204" pitchFamily="34" charset="0"/>
              </a:rPr>
              <a:t>Jaw material: Cu</a:t>
            </a:r>
          </a:p>
          <a:p>
            <a:pPr marL="742950" lvl="1" indent="-285750">
              <a:buFont typeface="Wingdings" panose="05000000000000000000" pitchFamily="2" charset="2"/>
              <a:buChar char="ü"/>
            </a:pPr>
            <a:r>
              <a:rPr lang="en-US" altLang="zh-CN" sz="1200" dirty="0">
                <a:latin typeface="Arial" panose="020B0604020202020204" pitchFamily="34" charset="0"/>
                <a:cs typeface="Arial" panose="020B0604020202020204" pitchFamily="34" charset="0"/>
              </a:rPr>
              <a:t>Total heat generation:  </a:t>
            </a:r>
            <a:r>
              <a:rPr lang="en-US" altLang="zh-CN" sz="1200" dirty="0" smtClean="0">
                <a:solidFill>
                  <a:srgbClr val="FF0000"/>
                </a:solidFill>
                <a:latin typeface="Arial" panose="020B0604020202020204" pitchFamily="34" charset="0"/>
                <a:cs typeface="Arial" panose="020B0604020202020204" pitchFamily="34" charset="0"/>
              </a:rPr>
              <a:t>21.2W</a:t>
            </a:r>
            <a:endParaRPr lang="en-US" altLang="zh-CN" sz="12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ü"/>
            </a:pPr>
            <a:r>
              <a:rPr lang="en-US" altLang="zh-CN" sz="1200" dirty="0">
                <a:latin typeface="Arial" panose="020B0604020202020204" pitchFamily="34" charset="0"/>
                <a:cs typeface="Arial" panose="020B0604020202020204" pitchFamily="34" charset="0"/>
              </a:rPr>
              <a:t>Maximum temperature raise by particle-material reaction: </a:t>
            </a:r>
            <a:r>
              <a:rPr lang="en-US" altLang="zh-CN" sz="1200" dirty="0" smtClean="0">
                <a:solidFill>
                  <a:srgbClr val="FF0000"/>
                </a:solidFill>
                <a:latin typeface="Arial" panose="020B0604020202020204" pitchFamily="34" charset="0"/>
                <a:cs typeface="Arial" panose="020B0604020202020204" pitchFamily="34" charset="0"/>
              </a:rPr>
              <a:t>1.3</a:t>
            </a:r>
            <a:r>
              <a:rPr lang="zh-CN" altLang="en-US" sz="1200" dirty="0" smtClean="0">
                <a:solidFill>
                  <a:srgbClr val="FF0000"/>
                </a:solidFill>
                <a:latin typeface="Arial" panose="020B0604020202020204" pitchFamily="34" charset="0"/>
                <a:cs typeface="Arial" panose="020B0604020202020204" pitchFamily="34" charset="0"/>
              </a:rPr>
              <a:t>℃</a:t>
            </a:r>
            <a:endParaRPr lang="zh-CN" altLang="en-US" sz="1200" dirty="0">
              <a:latin typeface="Arial" panose="020B0604020202020204" pitchFamily="34" charset="0"/>
              <a:cs typeface="Arial" panose="020B0604020202020204" pitchFamily="34" charset="0"/>
            </a:endParaRPr>
          </a:p>
        </p:txBody>
      </p:sp>
      <p:pic>
        <p:nvPicPr>
          <p:cNvPr id="10" name="图片 9">
            <a:extLst>
              <a:ext uri="{FF2B5EF4-FFF2-40B4-BE49-F238E27FC236}">
                <a16:creationId xmlns="" xmlns:a16="http://schemas.microsoft.com/office/drawing/2014/main" id="{EC870E30-62FE-479E-98FE-D4036CCF6C94}"/>
              </a:ext>
            </a:extLst>
          </p:cNvPr>
          <p:cNvPicPr>
            <a:picLocks noChangeAspect="1"/>
          </p:cNvPicPr>
          <p:nvPr/>
        </p:nvPicPr>
        <p:blipFill>
          <a:blip r:embed="rId5"/>
          <a:stretch>
            <a:fillRect/>
          </a:stretch>
        </p:blipFill>
        <p:spPr>
          <a:xfrm>
            <a:off x="367995" y="1843261"/>
            <a:ext cx="5802238" cy="3036929"/>
          </a:xfrm>
          <a:prstGeom prst="rect">
            <a:avLst/>
          </a:prstGeom>
        </p:spPr>
      </p:pic>
      <p:pic>
        <p:nvPicPr>
          <p:cNvPr id="11" name="图片 10">
            <a:extLst>
              <a:ext uri="{FF2B5EF4-FFF2-40B4-BE49-F238E27FC236}">
                <a16:creationId xmlns="" xmlns:a16="http://schemas.microsoft.com/office/drawing/2014/main" id="{B58A01A9-4127-4FF2-81C5-8191921E6088}"/>
              </a:ext>
            </a:extLst>
          </p:cNvPr>
          <p:cNvPicPr>
            <a:picLocks noChangeAspect="1"/>
          </p:cNvPicPr>
          <p:nvPr/>
        </p:nvPicPr>
        <p:blipFill>
          <a:blip r:embed="rId6"/>
          <a:stretch>
            <a:fillRect/>
          </a:stretch>
        </p:blipFill>
        <p:spPr>
          <a:xfrm>
            <a:off x="193963" y="5023693"/>
            <a:ext cx="2786204" cy="1704288"/>
          </a:xfrm>
          <a:prstGeom prst="rect">
            <a:avLst/>
          </a:prstGeom>
        </p:spPr>
      </p:pic>
    </p:spTree>
    <p:extLst>
      <p:ext uri="{BB962C8B-B14F-4D97-AF65-F5344CB8AC3E}">
        <p14:creationId xmlns:p14="http://schemas.microsoft.com/office/powerpoint/2010/main" val="1824051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899275"/>
          </a:xfrm>
        </p:spPr>
        <p:txBody>
          <a:bodyPr>
            <a:normAutofit/>
          </a:bodyPr>
          <a:lstStyle/>
          <a:p>
            <a:pPr algn="ctr"/>
            <a:r>
              <a:rPr lang="en-US" altLang="zh-CN" sz="4000" dirty="0">
                <a:solidFill>
                  <a:srgbClr val="C00000"/>
                </a:solidFill>
                <a:latin typeface="Arial" panose="020B0604020202020204" pitchFamily="34" charset="0"/>
                <a:cs typeface="Arial" panose="020B0604020202020204" pitchFamily="34" charset="0"/>
              </a:rPr>
              <a:t>HOM power distribution</a:t>
            </a:r>
            <a:endParaRPr lang="zh-CN" altLang="en-US" sz="4000" dirty="0">
              <a:solidFill>
                <a:srgbClr val="C00000"/>
              </a:solidFill>
              <a:latin typeface="Arial" panose="020B0604020202020204" pitchFamily="34" charset="0"/>
              <a:cs typeface="Arial" panose="020B0604020202020204" pitchFamily="34" charset="0"/>
            </a:endParaRPr>
          </a:p>
        </p:txBody>
      </p:sp>
      <p:sp>
        <p:nvSpPr>
          <p:cNvPr id="4" name="文本框 3">
            <a:extLst>
              <a:ext uri="{FF2B5EF4-FFF2-40B4-BE49-F238E27FC236}">
                <a16:creationId xmlns="" xmlns:a16="http://schemas.microsoft.com/office/drawing/2014/main" id="{10522C1C-4103-4EC6-B04B-D9E0EF422C6D}"/>
              </a:ext>
            </a:extLst>
          </p:cNvPr>
          <p:cNvSpPr txBox="1"/>
          <p:nvPr/>
        </p:nvSpPr>
        <p:spPr>
          <a:xfrm>
            <a:off x="656230" y="1185084"/>
            <a:ext cx="9197266" cy="2215991"/>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results for MDI 20mm-20mm</a:t>
            </a:r>
          </a:p>
          <a:p>
            <a:pPr marL="285750" indent="-285750">
              <a:lnSpc>
                <a:spcPct val="150000"/>
              </a:lnSpc>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Transition region: Racetrack (including  materials)</a:t>
            </a:r>
          </a:p>
          <a:p>
            <a:pPr marL="285750" indent="-285750">
              <a:lnSpc>
                <a:spcPct val="150000"/>
              </a:lnSpc>
              <a:buFont typeface="Wingdings" panose="05000000000000000000" pitchFamily="2" charset="2"/>
              <a:buChar char="Ø"/>
            </a:pPr>
            <a:r>
              <a:rPr lang="en-US" altLang="zh-CN" sz="1600" dirty="0" err="1">
                <a:latin typeface="Arial" panose="020B0604020202020204" pitchFamily="34" charset="0"/>
                <a:cs typeface="Arial" panose="020B0604020202020204" pitchFamily="34" charset="0"/>
              </a:rPr>
              <a:t>σ</a:t>
            </a:r>
            <a:r>
              <a:rPr lang="en-US" altLang="zh-CN" sz="1600" baseline="-25000" dirty="0" err="1">
                <a:latin typeface="Arial" panose="020B0604020202020204" pitchFamily="34" charset="0"/>
                <a:cs typeface="Arial" panose="020B0604020202020204" pitchFamily="34" charset="0"/>
              </a:rPr>
              <a:t>z</a:t>
            </a:r>
            <a:r>
              <a:rPr lang="en-US" altLang="zh-CN" sz="1600" dirty="0">
                <a:latin typeface="Arial" panose="020B0604020202020204" pitchFamily="34" charset="0"/>
                <a:cs typeface="Arial" panose="020B0604020202020204" pitchFamily="34" charset="0"/>
              </a:rPr>
              <a:t>=5mm: Two beam in the IR</a:t>
            </a:r>
          </a:p>
          <a:p>
            <a:pPr marL="285750" indent="-285750">
              <a:lnSpc>
                <a:spcPct val="150000"/>
              </a:lnSpc>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Loss factor Trap in IR @</a:t>
            </a:r>
            <a:r>
              <a:rPr lang="en-US" altLang="zh-CN" sz="1600" dirty="0" err="1">
                <a:latin typeface="Arial" panose="020B0604020202020204" pitchFamily="34" charset="0"/>
                <a:cs typeface="Arial" panose="020B0604020202020204" pitchFamily="34" charset="0"/>
              </a:rPr>
              <a:t>k_trap</a:t>
            </a:r>
            <a:r>
              <a:rPr lang="en-US" altLang="zh-CN" sz="1600" dirty="0">
                <a:latin typeface="Arial" panose="020B0604020202020204" pitchFamily="34" charset="0"/>
                <a:cs typeface="Arial" panose="020B0604020202020204" pitchFamily="34" charset="0"/>
              </a:rPr>
              <a:t>: 0.032v/pc</a:t>
            </a:r>
          </a:p>
          <a:p>
            <a:pPr marL="285750" indent="-285750">
              <a:lnSpc>
                <a:spcPct val="150000"/>
              </a:lnSpc>
              <a:buFont typeface="Wingdings" panose="05000000000000000000" pitchFamily="2" charset="2"/>
              <a:buChar char="Ø"/>
            </a:pPr>
            <a:r>
              <a:rPr lang="en-US" altLang="zh-CN" sz="1600" dirty="0" err="1">
                <a:latin typeface="Arial" panose="020B0604020202020204" pitchFamily="34" charset="0"/>
                <a:cs typeface="Arial" panose="020B0604020202020204" pitchFamily="34" charset="0"/>
              </a:rPr>
              <a:t>P</a:t>
            </a:r>
            <a:r>
              <a:rPr lang="en-US" altLang="zh-CN" sz="1600" baseline="-25000" dirty="0" err="1">
                <a:latin typeface="Arial" panose="020B0604020202020204" pitchFamily="34" charset="0"/>
                <a:cs typeface="Arial" panose="020B0604020202020204" pitchFamily="34" charset="0"/>
              </a:rPr>
              <a:t>trap</a:t>
            </a:r>
            <a:r>
              <a:rPr lang="en-US" altLang="zh-CN" sz="1600" dirty="0">
                <a:latin typeface="Arial" panose="020B0604020202020204" pitchFamily="34" charset="0"/>
                <a:cs typeface="Arial" panose="020B0604020202020204" pitchFamily="34" charset="0"/>
              </a:rPr>
              <a:t>: H/W/Z/</a:t>
            </a:r>
            <a:r>
              <a:rPr lang="en-US" altLang="zh-CN" sz="1600" dirty="0" err="1">
                <a:latin typeface="Arial" panose="020B0604020202020204" pitchFamily="34" charset="0"/>
                <a:cs typeface="Arial" panose="020B0604020202020204" pitchFamily="34" charset="0"/>
              </a:rPr>
              <a:t>tt</a:t>
            </a:r>
            <a:r>
              <a:rPr lang="en-US" altLang="zh-CN" sz="1600" dirty="0">
                <a:latin typeface="Arial" panose="020B0604020202020204" pitchFamily="34" charset="0"/>
                <a:cs typeface="Arial" panose="020B0604020202020204" pitchFamily="34" charset="0"/>
              </a:rPr>
              <a:t>:  24.0w/117.1w/1160.8w/6.67w</a:t>
            </a:r>
          </a:p>
          <a:p>
            <a:pPr marL="285750" indent="-285750">
              <a:buFont typeface="Wingdings" panose="05000000000000000000" pitchFamily="2" charset="2"/>
              <a:buChar char="l"/>
            </a:pPr>
            <a:endParaRPr lang="zh-CN" altLang="en-US" dirty="0"/>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7314" y="1341518"/>
            <a:ext cx="4793107" cy="2077936"/>
          </a:xfrm>
          <a:prstGeom prst="rect">
            <a:avLst/>
          </a:prstGeom>
        </p:spPr>
      </p:pic>
      <p:pic>
        <p:nvPicPr>
          <p:cNvPr id="9" name="图片 8"/>
          <p:cNvPicPr>
            <a:picLocks noChangeAspect="1"/>
          </p:cNvPicPr>
          <p:nvPr/>
        </p:nvPicPr>
        <p:blipFill rotWithShape="1">
          <a:blip r:embed="rId3"/>
          <a:srcRect r="1061"/>
          <a:stretch/>
        </p:blipFill>
        <p:spPr>
          <a:xfrm>
            <a:off x="7100577" y="3861697"/>
            <a:ext cx="5066583" cy="2338381"/>
          </a:xfrm>
          <a:prstGeom prst="rect">
            <a:avLst/>
          </a:prstGeom>
        </p:spPr>
      </p:pic>
      <p:graphicFrame>
        <p:nvGraphicFramePr>
          <p:cNvPr id="10" name="表格 9"/>
          <p:cNvGraphicFramePr>
            <a:graphicFrameLocks noGrp="1"/>
          </p:cNvGraphicFramePr>
          <p:nvPr>
            <p:extLst>
              <p:ext uri="{D42A27DB-BD31-4B8C-83A1-F6EECF244321}">
                <p14:modId xmlns:p14="http://schemas.microsoft.com/office/powerpoint/2010/main" val="3394378531"/>
              </p:ext>
            </p:extLst>
          </p:nvPr>
        </p:nvGraphicFramePr>
        <p:xfrm>
          <a:off x="69287" y="3260596"/>
          <a:ext cx="7029065" cy="3349805"/>
        </p:xfrm>
        <a:graphic>
          <a:graphicData uri="http://schemas.openxmlformats.org/drawingml/2006/table">
            <a:tbl>
              <a:tblPr firstRow="1" bandRow="1">
                <a:tableStyleId>{5C22544A-7EE6-4342-B048-85BDC9FD1C3A}</a:tableStyleId>
              </a:tblPr>
              <a:tblGrid>
                <a:gridCol w="1338027">
                  <a:extLst>
                    <a:ext uri="{9D8B030D-6E8A-4147-A177-3AD203B41FA5}">
                      <a16:colId xmlns="" xmlns:a16="http://schemas.microsoft.com/office/drawing/2014/main" val="20000"/>
                    </a:ext>
                  </a:extLst>
                </a:gridCol>
                <a:gridCol w="856849">
                  <a:extLst>
                    <a:ext uri="{9D8B030D-6E8A-4147-A177-3AD203B41FA5}">
                      <a16:colId xmlns="" xmlns:a16="http://schemas.microsoft.com/office/drawing/2014/main" val="20001"/>
                    </a:ext>
                  </a:extLst>
                </a:gridCol>
                <a:gridCol w="666958">
                  <a:extLst>
                    <a:ext uri="{9D8B030D-6E8A-4147-A177-3AD203B41FA5}">
                      <a16:colId xmlns="" xmlns:a16="http://schemas.microsoft.com/office/drawing/2014/main" val="20002"/>
                    </a:ext>
                  </a:extLst>
                </a:gridCol>
                <a:gridCol w="546198">
                  <a:extLst>
                    <a:ext uri="{9D8B030D-6E8A-4147-A177-3AD203B41FA5}">
                      <a16:colId xmlns="" xmlns:a16="http://schemas.microsoft.com/office/drawing/2014/main" val="20003"/>
                    </a:ext>
                  </a:extLst>
                </a:gridCol>
                <a:gridCol w="922374">
                  <a:extLst>
                    <a:ext uri="{9D8B030D-6E8A-4147-A177-3AD203B41FA5}">
                      <a16:colId xmlns="" xmlns:a16="http://schemas.microsoft.com/office/drawing/2014/main" val="20004"/>
                    </a:ext>
                  </a:extLst>
                </a:gridCol>
                <a:gridCol w="888675">
                  <a:extLst>
                    <a:ext uri="{9D8B030D-6E8A-4147-A177-3AD203B41FA5}">
                      <a16:colId xmlns="" xmlns:a16="http://schemas.microsoft.com/office/drawing/2014/main" val="20005"/>
                    </a:ext>
                  </a:extLst>
                </a:gridCol>
                <a:gridCol w="911268">
                  <a:extLst>
                    <a:ext uri="{9D8B030D-6E8A-4147-A177-3AD203B41FA5}">
                      <a16:colId xmlns="" xmlns:a16="http://schemas.microsoft.com/office/drawing/2014/main" val="20006"/>
                    </a:ext>
                  </a:extLst>
                </a:gridCol>
                <a:gridCol w="898716">
                  <a:extLst>
                    <a:ext uri="{9D8B030D-6E8A-4147-A177-3AD203B41FA5}">
                      <a16:colId xmlns="" xmlns:a16="http://schemas.microsoft.com/office/drawing/2014/main" val="20007"/>
                    </a:ext>
                  </a:extLst>
                </a:gridCol>
              </a:tblGrid>
              <a:tr h="534209">
                <a:tc>
                  <a:txBody>
                    <a:bodyPr/>
                    <a:lstStyle/>
                    <a:p>
                      <a:pPr marL="0" algn="l" defTabSz="914400" rtl="0" eaLnBrk="1" latinLnBrk="0" hangingPunct="1"/>
                      <a:r>
                        <a:rPr lang="en-US" altLang="zh-CN" sz="800" kern="1200" dirty="0"/>
                        <a:t>Position</a:t>
                      </a:r>
                      <a:endParaRPr lang="zh-CN" altLang="en-US" sz="800" b="1" kern="1200" dirty="0">
                        <a:solidFill>
                          <a:schemeClr val="lt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latinLnBrk="0" hangingPunct="1"/>
                      <a:r>
                        <a:rPr lang="en-US" altLang="zh-CN" sz="800" kern="1200" dirty="0"/>
                        <a:t>Position</a:t>
                      </a:r>
                    </a:p>
                    <a:p>
                      <a:pPr marL="0" algn="ctr" defTabSz="914400" rtl="0" eaLnBrk="1" latinLnBrk="0" hangingPunct="1"/>
                      <a:r>
                        <a:rPr lang="en-US" altLang="zh-CN" sz="800" kern="1200" dirty="0"/>
                        <a:t>Start-end</a:t>
                      </a:r>
                      <a:r>
                        <a:rPr lang="zh-CN" altLang="en-US" sz="800" kern="1200" dirty="0"/>
                        <a:t>（</a:t>
                      </a:r>
                      <a:r>
                        <a:rPr lang="en-US" altLang="zh-CN" sz="800" kern="1200" dirty="0"/>
                        <a:t>mm</a:t>
                      </a:r>
                      <a:r>
                        <a:rPr lang="zh-CN" altLang="en-US" sz="800" kern="1200" dirty="0"/>
                        <a:t>）</a:t>
                      </a:r>
                      <a:endParaRPr lang="zh-CN" altLang="en-US" sz="800" b="1" kern="1200" dirty="0">
                        <a:solidFill>
                          <a:schemeClr val="lt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latinLnBrk="0" hangingPunct="1"/>
                      <a:r>
                        <a:rPr lang="en-US" altLang="zh-CN" sz="800" kern="1200" dirty="0"/>
                        <a:t>material</a:t>
                      </a:r>
                      <a:endParaRPr lang="zh-CN" altLang="en-US" sz="800" b="1" kern="1200" dirty="0">
                        <a:solidFill>
                          <a:schemeClr val="lt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latinLnBrk="0" hangingPunct="1"/>
                      <a:r>
                        <a:rPr lang="en-US" altLang="zh-CN" sz="800" kern="1200" dirty="0"/>
                        <a:t>Length</a:t>
                      </a:r>
                    </a:p>
                    <a:p>
                      <a:pPr marL="0" algn="ctr" defTabSz="914400" rtl="0" eaLnBrk="1" latinLnBrk="0" hangingPunct="1"/>
                      <a:r>
                        <a:rPr lang="en-US" altLang="zh-CN" sz="800" kern="1200" dirty="0"/>
                        <a:t>(mm)</a:t>
                      </a:r>
                      <a:endParaRPr lang="zh-CN" altLang="en-US" sz="800" b="1" kern="1200" dirty="0">
                        <a:solidFill>
                          <a:schemeClr val="lt1"/>
                        </a:solidFill>
                        <a:latin typeface="Arial" panose="020B0604020202020204" pitchFamily="34" charset="0"/>
                        <a:ea typeface="+mn-ea"/>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Higgs(w)</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 &amp; (w/cm</a:t>
                      </a:r>
                      <a:r>
                        <a:rPr lang="en-US" altLang="zh-CN" sz="800" baseline="30000" dirty="0"/>
                        <a:t>2</a:t>
                      </a:r>
                      <a:r>
                        <a:rPr lang="en-US" altLang="zh-CN" sz="800" dirty="0"/>
                        <a:t>)</a:t>
                      </a:r>
                      <a:endParaRPr lang="zh-CN" altLang="en-US" sz="800" dirty="0">
                        <a:latin typeface="Arial" panose="020B0604020202020204" pitchFamily="34" charset="0"/>
                        <a:cs typeface="Arial" panose="020B0604020202020204" pitchFamily="34" charset="0"/>
                      </a:endParaRPr>
                    </a:p>
                  </a:txBody>
                  <a:tcPr anchor="ctr"/>
                </a:tc>
                <a:tc>
                  <a:txBody>
                    <a:bodyPr/>
                    <a:lstStyle/>
                    <a:p>
                      <a:pPr algn="ctr"/>
                      <a:r>
                        <a:rPr lang="en-US" altLang="zh-CN" sz="800" dirty="0"/>
                        <a:t>W (w)</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 &amp; (w/cm</a:t>
                      </a:r>
                      <a:r>
                        <a:rPr lang="en-US" altLang="zh-CN" sz="800" baseline="30000" dirty="0"/>
                        <a:t>2</a:t>
                      </a:r>
                      <a:r>
                        <a:rPr lang="en-US" altLang="zh-CN" sz="800" dirty="0"/>
                        <a:t>)</a:t>
                      </a:r>
                      <a:endParaRPr lang="en-US" altLang="zh-CN" sz="800" dirty="0">
                        <a:latin typeface="Arial" panose="020B0604020202020204" pitchFamily="34" charset="0"/>
                        <a:cs typeface="Arial" panose="020B0604020202020204" pitchFamily="34" charset="0"/>
                      </a:endParaRPr>
                    </a:p>
                  </a:txBody>
                  <a:tcPr anchor="ctr"/>
                </a:tc>
                <a:tc>
                  <a:txBody>
                    <a:bodyPr/>
                    <a:lstStyle/>
                    <a:p>
                      <a:pPr algn="ctr"/>
                      <a:r>
                        <a:rPr lang="en-US" altLang="zh-CN" sz="800" dirty="0"/>
                        <a:t>Z(w)</a:t>
                      </a:r>
                    </a:p>
                    <a:p>
                      <a:pPr algn="ctr"/>
                      <a:r>
                        <a:rPr lang="en-US" altLang="zh-CN" sz="800" dirty="0"/>
                        <a:t> &amp; (w/cm</a:t>
                      </a:r>
                      <a:r>
                        <a:rPr lang="en-US" altLang="zh-CN" sz="800" baseline="30000" dirty="0"/>
                        <a:t>2</a:t>
                      </a:r>
                      <a:r>
                        <a:rPr lang="en-US" altLang="zh-CN" sz="800" dirty="0"/>
                        <a:t>)</a:t>
                      </a:r>
                      <a:endParaRPr lang="zh-CN" altLang="en-US" sz="800" b="1"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u="none" strike="noStrike" dirty="0" err="1">
                          <a:effectLst/>
                        </a:rPr>
                        <a:t>ttbar</a:t>
                      </a:r>
                      <a:r>
                        <a:rPr lang="zh-CN" altLang="en-US" sz="800" u="none" strike="noStrike" dirty="0">
                          <a:effectLst/>
                        </a:rPr>
                        <a:t>（</a:t>
                      </a:r>
                      <a:r>
                        <a:rPr lang="en-US" altLang="zh-CN" sz="800" u="none" strike="noStrike" dirty="0">
                          <a:effectLst/>
                        </a:rPr>
                        <a:t>w</a:t>
                      </a:r>
                      <a:r>
                        <a:rPr lang="zh-CN" altLang="en-US" sz="800" u="none" strike="noStrike" dirty="0">
                          <a:effectLst/>
                        </a:rPr>
                        <a:t>）</a:t>
                      </a:r>
                      <a:endParaRPr lang="en-US" altLang="zh-CN" sz="800" u="none" strike="noStrike"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u="none" strike="noStrike" dirty="0">
                          <a:effectLst/>
                        </a:rPr>
                        <a:t>&amp; </a:t>
                      </a:r>
                      <a:r>
                        <a:rPr lang="en-US" altLang="zh-CN" sz="800" dirty="0"/>
                        <a:t>(w/cm</a:t>
                      </a:r>
                      <a:r>
                        <a:rPr lang="en-US" altLang="zh-CN" sz="800" baseline="30000" dirty="0"/>
                        <a:t>2</a:t>
                      </a:r>
                      <a:r>
                        <a:rPr lang="en-US" altLang="zh-CN" sz="800" dirty="0"/>
                        <a:t>)</a:t>
                      </a:r>
                      <a:endParaRPr lang="zh-CN" altLang="en-US" sz="8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00"/>
                  </a:ext>
                </a:extLst>
              </a:tr>
              <a:tr h="312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a:t>Be pipe (w) </a:t>
                      </a:r>
                      <a:endParaRPr lang="zh-CN" altLang="en-US" sz="8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0-85</a:t>
                      </a:r>
                      <a:endParaRPr lang="zh-CN" altLang="en-US" sz="8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Be</a:t>
                      </a:r>
                      <a:endParaRPr lang="zh-CN" altLang="en-US" sz="8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85</a:t>
                      </a:r>
                      <a:endParaRPr lang="zh-CN" altLang="en-US" sz="8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1.13 &amp; 0.021</a:t>
                      </a:r>
                      <a:endParaRPr lang="en-US" altLang="zh-CN" sz="8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5.587 &amp; 0.105</a:t>
                      </a:r>
                      <a:endParaRPr lang="en-US" altLang="zh-CN" sz="8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55.295 &amp; 1.35</a:t>
                      </a:r>
                      <a:endParaRPr lang="en-US" altLang="zh-CN" sz="800" b="1"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0.31 &amp; 0.005</a:t>
                      </a:r>
                      <a:endParaRPr lang="en-US" altLang="zh-CN" sz="8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extLst>
                  <a:ext uri="{0D108BD9-81ED-4DB2-BD59-A6C34878D82A}">
                    <a16:rowId xmlns="" xmlns:a16="http://schemas.microsoft.com/office/drawing/2014/main" val="10001"/>
                  </a:ext>
                </a:extLst>
              </a:tr>
              <a:tr h="312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a:t>Be</a:t>
                      </a:r>
                      <a:r>
                        <a:rPr lang="en-US" altLang="zh-CN" sz="800" baseline="0" dirty="0"/>
                        <a:t> pipe transition(w)</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85-180</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Al</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95</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0.61 &amp; 0.01</a:t>
                      </a:r>
                      <a:endParaRPr lang="en-US" altLang="zh-CN" sz="8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2.950 &amp; 0.049</a:t>
                      </a:r>
                      <a:endParaRPr lang="en-US" altLang="zh-CN" sz="8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29.280 &amp; 0.491</a:t>
                      </a:r>
                      <a:endParaRPr lang="en-US" altLang="zh-CN" sz="800" b="1"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0.172 &amp; 0.007</a:t>
                      </a:r>
                      <a:endParaRPr lang="en-US" altLang="zh-CN" sz="8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extLst>
                  <a:ext uri="{0D108BD9-81ED-4DB2-BD59-A6C34878D82A}">
                    <a16:rowId xmlns="" xmlns:a16="http://schemas.microsoft.com/office/drawing/2014/main" val="10002"/>
                  </a:ext>
                </a:extLst>
              </a:tr>
              <a:tr h="312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a:t>Transition pipe (w)</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180-655</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Al</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475</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6.99 &amp; 0.017</a:t>
                      </a:r>
                      <a:endParaRPr lang="en-US" altLang="zh-CN" sz="8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34.48 &amp; 0.085</a:t>
                      </a:r>
                      <a:endParaRPr lang="en-US" altLang="zh-CN" sz="8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341.562 &amp; 0.83</a:t>
                      </a:r>
                      <a:endParaRPr lang="en-US" altLang="zh-CN" sz="800" b="1"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1.958 &amp; 0.005</a:t>
                      </a:r>
                      <a:endParaRPr lang="en-US" altLang="zh-CN" sz="8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extLst>
                  <a:ext uri="{0D108BD9-81ED-4DB2-BD59-A6C34878D82A}">
                    <a16:rowId xmlns="" xmlns:a16="http://schemas.microsoft.com/office/drawing/2014/main" val="10003"/>
                  </a:ext>
                </a:extLst>
              </a:tr>
              <a:tr h="312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a:t>Transition </a:t>
                      </a:r>
                      <a:r>
                        <a:rPr lang="zh-CN" altLang="en-US" sz="800" dirty="0"/>
                        <a:t>（</a:t>
                      </a:r>
                      <a:r>
                        <a:rPr lang="en-US" altLang="zh-CN" sz="800" dirty="0"/>
                        <a:t>w</a:t>
                      </a:r>
                      <a:r>
                        <a:rPr lang="zh-CN" altLang="en-US" sz="800" dirty="0"/>
                        <a:t>）</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655-700</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Al</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45</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0.62 &amp; 0.015</a:t>
                      </a:r>
                      <a:endParaRPr lang="en-US" altLang="zh-CN" sz="8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2.95 &amp; 0.071</a:t>
                      </a:r>
                      <a:endParaRPr lang="en-US" altLang="zh-CN" sz="8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29.28 &amp; 0.701</a:t>
                      </a:r>
                      <a:endParaRPr lang="en-US" altLang="zh-CN" sz="800" b="1"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0.172 &amp; 0.004</a:t>
                      </a:r>
                      <a:endParaRPr lang="en-US" altLang="zh-CN" sz="8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extLst>
                  <a:ext uri="{0D108BD9-81ED-4DB2-BD59-A6C34878D82A}">
                    <a16:rowId xmlns="" xmlns:a16="http://schemas.microsoft.com/office/drawing/2014/main" val="10004"/>
                  </a:ext>
                </a:extLst>
              </a:tr>
              <a:tr h="312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a:t>RVC  bellow</a:t>
                      </a:r>
                      <a:r>
                        <a:rPr lang="zh-CN" altLang="en-US" sz="800" dirty="0"/>
                        <a:t>（</a:t>
                      </a:r>
                      <a:r>
                        <a:rPr lang="en-US" altLang="zh-CN" sz="800" dirty="0"/>
                        <a:t>w</a:t>
                      </a:r>
                      <a:r>
                        <a:rPr lang="zh-CN" altLang="en-US" sz="800" dirty="0"/>
                        <a:t>）</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700-780</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Cu</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80</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0.52 &amp; 0.007</a:t>
                      </a:r>
                      <a:endParaRPr lang="en-US" altLang="zh-CN" sz="8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2.532 &amp; 0.034</a:t>
                      </a:r>
                      <a:endParaRPr lang="en-US" altLang="zh-CN" sz="8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25.002 &amp; 0.337</a:t>
                      </a:r>
                      <a:endParaRPr lang="en-US" altLang="zh-CN" sz="800" b="1"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0.14 &amp; 0.002</a:t>
                      </a:r>
                      <a:endParaRPr lang="en-US" altLang="zh-CN" sz="8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extLst>
                  <a:ext uri="{0D108BD9-81ED-4DB2-BD59-A6C34878D82A}">
                    <a16:rowId xmlns="" xmlns:a16="http://schemas.microsoft.com/office/drawing/2014/main" val="10005"/>
                  </a:ext>
                </a:extLst>
              </a:tr>
              <a:tr h="312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a:t>Transition on Y-crotch</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780-805</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Cu</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25</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0.16 &amp; 0.007</a:t>
                      </a:r>
                      <a:endParaRPr lang="en-US" altLang="zh-CN" sz="8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0.785 &amp; 0.032</a:t>
                      </a:r>
                      <a:endParaRPr lang="en-US" altLang="zh-CN" sz="8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7.822 &amp; 0.316</a:t>
                      </a:r>
                      <a:endParaRPr lang="en-US" altLang="zh-CN" sz="800" b="1"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0.05 &amp; 0.002</a:t>
                      </a:r>
                      <a:endParaRPr lang="en-US" altLang="zh-CN" sz="8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extLst>
                  <a:ext uri="{0D108BD9-81ED-4DB2-BD59-A6C34878D82A}">
                    <a16:rowId xmlns="" xmlns:a16="http://schemas.microsoft.com/office/drawing/2014/main" val="10006"/>
                  </a:ext>
                </a:extLst>
              </a:tr>
              <a:tr h="312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a:t>Y- crotch (w)</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805-855</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Cu</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50</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0.33 &amp; 0.005</a:t>
                      </a:r>
                      <a:endParaRPr lang="en-US" altLang="zh-CN" sz="8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1.572 &amp; 0.024</a:t>
                      </a:r>
                      <a:endParaRPr lang="en-US" altLang="zh-CN" sz="8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15.626 &amp; 0.241</a:t>
                      </a:r>
                      <a:endParaRPr lang="en-US" altLang="zh-CN" sz="800" b="1"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0.091 &amp; 0.002</a:t>
                      </a:r>
                      <a:endParaRPr lang="en-US" altLang="zh-CN" sz="8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extLst>
                  <a:ext uri="{0D108BD9-81ED-4DB2-BD59-A6C34878D82A}">
                    <a16:rowId xmlns="" xmlns:a16="http://schemas.microsoft.com/office/drawing/2014/main" val="10007"/>
                  </a:ext>
                </a:extLst>
              </a:tr>
              <a:tr h="312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a:t>Quadrupole pipe(w)</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855-1100</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Cu</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245</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1.58 &amp; 0.005</a:t>
                      </a:r>
                      <a:endParaRPr lang="en-US" altLang="zh-CN" sz="8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7.735 &amp; 0.024</a:t>
                      </a:r>
                      <a:endParaRPr lang="en-US" altLang="zh-CN" sz="8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75.594&amp; 0.24</a:t>
                      </a:r>
                      <a:endParaRPr lang="en-US" altLang="zh-CN" sz="800" b="1"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0.434 &amp; 0.002</a:t>
                      </a:r>
                      <a:endParaRPr lang="en-US" altLang="zh-CN" sz="8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extLst>
                  <a:ext uri="{0D108BD9-81ED-4DB2-BD59-A6C34878D82A}">
                    <a16:rowId xmlns="" xmlns:a16="http://schemas.microsoft.com/office/drawing/2014/main" val="10008"/>
                  </a:ext>
                </a:extLst>
              </a:tr>
              <a:tr h="312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a:t>Total</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0-1100</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dirty="0"/>
                        <a:t>1100</a:t>
                      </a:r>
                      <a:endParaRPr lang="zh-CN" altLang="en-US" sz="8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12.0 &amp;0.011</a:t>
                      </a:r>
                      <a:endParaRPr lang="en-US" altLang="zh-CN" sz="8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58.594 &amp;0.056</a:t>
                      </a:r>
                      <a:endParaRPr lang="en-US" altLang="zh-CN" sz="8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580.46  &amp; 0.56 </a:t>
                      </a:r>
                      <a:endParaRPr lang="en-US" altLang="zh-CN" sz="800" b="1"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kern="1200" dirty="0"/>
                        <a:t>3.331 &amp; 0.003</a:t>
                      </a:r>
                      <a:endParaRPr lang="en-US" altLang="zh-CN" sz="800" b="0" kern="1200" dirty="0">
                        <a:solidFill>
                          <a:schemeClr val="tx1"/>
                        </a:solidFill>
                        <a:latin typeface="Arial" panose="020B0604020202020204" pitchFamily="34" charset="0"/>
                        <a:ea typeface="+mn-ea"/>
                        <a:cs typeface="Arial" panose="020B0604020202020204" pitchFamily="34" charset="0"/>
                      </a:endParaRPr>
                    </a:p>
                  </a:txBody>
                  <a:tcPr marL="9053" marR="9053" marT="9053" marB="0" anchor="ct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2486594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CA15E554-206A-4252-8295-D0938CE8C4B2}"/>
              </a:ext>
            </a:extLst>
          </p:cNvPr>
          <p:cNvSpPr>
            <a:spLocks noGrp="1"/>
          </p:cNvSpPr>
          <p:nvPr>
            <p:ph type="title"/>
          </p:nvPr>
        </p:nvSpPr>
        <p:spPr/>
        <p:txBody>
          <a:bodyPr>
            <a:noAutofit/>
          </a:bodyPr>
          <a:lstStyle/>
          <a:p>
            <a:pPr algn="ctr"/>
            <a:r>
              <a:rPr lang="en-US" altLang="zh-CN" sz="4000" dirty="0">
                <a:solidFill>
                  <a:srgbClr val="C00000"/>
                </a:solidFill>
                <a:latin typeface="Arial" panose="020B0604020202020204" pitchFamily="34" charset="0"/>
                <a:cs typeface="Arial" panose="020B0604020202020204" pitchFamily="34" charset="0"/>
              </a:rPr>
              <a:t>Heat load from SR</a:t>
            </a:r>
            <a:endParaRPr lang="zh-CN" altLang="en-US" sz="4000" dirty="0">
              <a:solidFill>
                <a:srgbClr val="C00000"/>
              </a:solidFill>
              <a:latin typeface="Arial" panose="020B0604020202020204" pitchFamily="34" charset="0"/>
              <a:cs typeface="Arial" panose="020B0604020202020204" pitchFamily="34" charset="0"/>
            </a:endParaRPr>
          </a:p>
        </p:txBody>
      </p:sp>
      <p:sp>
        <p:nvSpPr>
          <p:cNvPr id="4" name="矩形 3">
            <a:extLst>
              <a:ext uri="{FF2B5EF4-FFF2-40B4-BE49-F238E27FC236}">
                <a16:creationId xmlns="" xmlns:a16="http://schemas.microsoft.com/office/drawing/2014/main" id="{DEAC34CD-983C-4C03-BD29-DF43438DA145}"/>
              </a:ext>
            </a:extLst>
          </p:cNvPr>
          <p:cNvSpPr/>
          <p:nvPr/>
        </p:nvSpPr>
        <p:spPr>
          <a:xfrm>
            <a:off x="212436" y="1212473"/>
            <a:ext cx="5043055" cy="1077218"/>
          </a:xfrm>
          <a:prstGeom prst="rect">
            <a:avLst/>
          </a:prstGeom>
        </p:spPr>
        <p:txBody>
          <a:bodyPr wrap="square">
            <a:spAutoFit/>
          </a:bodyPr>
          <a:lstStyle/>
          <a:p>
            <a:pPr marL="342900" indent="-34290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In normal conditions, there is no SR photons hitting the central beam pipe.</a:t>
            </a:r>
          </a:p>
          <a:p>
            <a:pPr marL="342900" indent="-34290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Single layer beam pipe with water cooling, SR heat load can be accepted.</a:t>
            </a:r>
          </a:p>
        </p:txBody>
      </p:sp>
      <p:pic>
        <p:nvPicPr>
          <p:cNvPr id="5" name="图形 4">
            <a:extLst>
              <a:ext uri="{FF2B5EF4-FFF2-40B4-BE49-F238E27FC236}">
                <a16:creationId xmlns="" xmlns:a16="http://schemas.microsoft.com/office/drawing/2014/main" id="{0EF4D13B-78E6-496B-AE3B-544DEE9BE91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94795" y="2342860"/>
            <a:ext cx="3253465" cy="2025239"/>
          </a:xfrm>
          <a:prstGeom prst="rect">
            <a:avLst/>
          </a:prstGeom>
        </p:spPr>
      </p:pic>
      <p:graphicFrame>
        <p:nvGraphicFramePr>
          <p:cNvPr id="6" name="内容占位符 3">
            <a:extLst>
              <a:ext uri="{FF2B5EF4-FFF2-40B4-BE49-F238E27FC236}">
                <a16:creationId xmlns="" xmlns:a16="http://schemas.microsoft.com/office/drawing/2014/main" id="{0BC5A201-B35F-43D4-8E03-590BDBC52E4E}"/>
              </a:ext>
            </a:extLst>
          </p:cNvPr>
          <p:cNvGraphicFramePr>
            <a:graphicFrameLocks/>
          </p:cNvGraphicFramePr>
          <p:nvPr>
            <p:extLst>
              <p:ext uri="{D42A27DB-BD31-4B8C-83A1-F6EECF244321}">
                <p14:modId xmlns:p14="http://schemas.microsoft.com/office/powerpoint/2010/main" val="1684550848"/>
              </p:ext>
            </p:extLst>
          </p:nvPr>
        </p:nvGraphicFramePr>
        <p:xfrm>
          <a:off x="397164" y="4368099"/>
          <a:ext cx="4248728" cy="2423160"/>
        </p:xfrm>
        <a:graphic>
          <a:graphicData uri="http://schemas.openxmlformats.org/drawingml/2006/table">
            <a:tbl>
              <a:tblPr firstRow="1" bandRow="1">
                <a:tableStyleId>{5C22544A-7EE6-4342-B048-85BDC9FD1C3A}</a:tableStyleId>
              </a:tblPr>
              <a:tblGrid>
                <a:gridCol w="1308790">
                  <a:extLst>
                    <a:ext uri="{9D8B030D-6E8A-4147-A177-3AD203B41FA5}">
                      <a16:colId xmlns="" xmlns:a16="http://schemas.microsoft.com/office/drawing/2014/main" val="1856930886"/>
                    </a:ext>
                  </a:extLst>
                </a:gridCol>
                <a:gridCol w="907162">
                  <a:extLst>
                    <a:ext uri="{9D8B030D-6E8A-4147-A177-3AD203B41FA5}">
                      <a16:colId xmlns="" xmlns:a16="http://schemas.microsoft.com/office/drawing/2014/main" val="4205481339"/>
                    </a:ext>
                  </a:extLst>
                </a:gridCol>
                <a:gridCol w="2032776">
                  <a:extLst>
                    <a:ext uri="{9D8B030D-6E8A-4147-A177-3AD203B41FA5}">
                      <a16:colId xmlns="" xmlns:a16="http://schemas.microsoft.com/office/drawing/2014/main" val="1923305117"/>
                    </a:ext>
                  </a:extLst>
                </a:gridCol>
              </a:tblGrid>
              <a:tr h="2214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t>Region</a:t>
                      </a:r>
                      <a:endParaRPr lang="zh-CN" altLang="en-US" sz="900" dirty="0">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algn="ctr"/>
                      <a:r>
                        <a:rPr lang="en-US" altLang="zh-CN" sz="900" dirty="0"/>
                        <a:t>SR heat load</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algn="ctr"/>
                      <a:r>
                        <a:rPr lang="en-US" altLang="zh-CN" sz="900" dirty="0"/>
                        <a:t>SR average power density</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extLst>
                  <a:ext uri="{0D108BD9-81ED-4DB2-BD59-A6C34878D82A}">
                    <a16:rowId xmlns="" xmlns:a16="http://schemas.microsoft.com/office/drawing/2014/main" val="1632407417"/>
                  </a:ext>
                </a:extLst>
              </a:tr>
              <a:tr h="221420">
                <a:tc>
                  <a:txBody>
                    <a:bodyPr/>
                    <a:lstStyle/>
                    <a:p>
                      <a:pPr algn="ctr"/>
                      <a:r>
                        <a:rPr lang="en-US" altLang="zh-CN" sz="900" dirty="0"/>
                        <a:t>0~780mm</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algn="ctr"/>
                      <a:r>
                        <a:rPr lang="en-US" altLang="zh-CN" sz="900" dirty="0"/>
                        <a:t>0</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algn="ctr"/>
                      <a:r>
                        <a:rPr lang="en-US" altLang="zh-CN" sz="900" dirty="0"/>
                        <a:t>0</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extLst>
                  <a:ext uri="{0D108BD9-81ED-4DB2-BD59-A6C34878D82A}">
                    <a16:rowId xmlns="" xmlns:a16="http://schemas.microsoft.com/office/drawing/2014/main" val="1524333021"/>
                  </a:ext>
                </a:extLst>
              </a:tr>
              <a:tr h="2214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t>780mm~805mm</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algn="ctr"/>
                      <a:r>
                        <a:rPr lang="en-US" altLang="zh-CN" sz="900" dirty="0"/>
                        <a:t>23.04W</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t>256W/cm</a:t>
                      </a:r>
                      <a:r>
                        <a:rPr lang="en-US" altLang="zh-CN" sz="900" baseline="30000" dirty="0"/>
                        <a:t>2</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extLst>
                  <a:ext uri="{0D108BD9-81ED-4DB2-BD59-A6C34878D82A}">
                    <a16:rowId xmlns="" xmlns:a16="http://schemas.microsoft.com/office/drawing/2014/main" val="1270378466"/>
                  </a:ext>
                </a:extLst>
              </a:tr>
              <a:tr h="221420">
                <a:tc>
                  <a:txBody>
                    <a:bodyPr/>
                    <a:lstStyle/>
                    <a:p>
                      <a:pPr algn="ctr"/>
                      <a:r>
                        <a:rPr lang="en-US" altLang="zh-CN" sz="900" dirty="0"/>
                        <a:t>805mm~855mm</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algn="ctr"/>
                      <a:r>
                        <a:rPr lang="en-US" altLang="zh-CN" sz="900" dirty="0"/>
                        <a:t>53.39W</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algn="ctr"/>
                      <a:r>
                        <a:rPr lang="en-US" altLang="zh-CN" sz="900" dirty="0"/>
                        <a:t>296.6W/cm</a:t>
                      </a:r>
                      <a:r>
                        <a:rPr lang="en-US" altLang="zh-CN" sz="900" baseline="30000" dirty="0"/>
                        <a:t>2</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extLst>
                  <a:ext uri="{0D108BD9-81ED-4DB2-BD59-A6C34878D82A}">
                    <a16:rowId xmlns="" xmlns:a16="http://schemas.microsoft.com/office/drawing/2014/main" val="4099060840"/>
                  </a:ext>
                </a:extLst>
              </a:tr>
              <a:tr h="354272">
                <a:tc>
                  <a:txBody>
                    <a:bodyPr/>
                    <a:lstStyle/>
                    <a:p>
                      <a:pPr algn="ctr"/>
                      <a:r>
                        <a:rPr lang="en-US" altLang="zh-CN" sz="900" dirty="0"/>
                        <a:t>855mm~1.9m(</a:t>
                      </a:r>
                      <a:r>
                        <a:rPr lang="en-US" altLang="zh-CN" sz="900" dirty="0" err="1"/>
                        <a:t>QDa</a:t>
                      </a:r>
                      <a:r>
                        <a:rPr lang="en-US" altLang="zh-CN" sz="900" baseline="0" dirty="0"/>
                        <a:t> entrance</a:t>
                      </a:r>
                      <a:r>
                        <a:rPr lang="zh-CN" altLang="en-US" sz="900" dirty="0"/>
                        <a:t>）</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algn="ctr"/>
                      <a:r>
                        <a:rPr lang="en-US" altLang="zh-CN" sz="900" dirty="0"/>
                        <a:t>4.32W</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algn="ctr"/>
                      <a:r>
                        <a:rPr lang="en-US" altLang="zh-CN" sz="900" dirty="0"/>
                        <a:t>1.15W/cm</a:t>
                      </a:r>
                      <a:r>
                        <a:rPr lang="en-US" altLang="zh-CN" sz="900" baseline="30000" dirty="0"/>
                        <a:t>2</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extLst>
                  <a:ext uri="{0D108BD9-81ED-4DB2-BD59-A6C34878D82A}">
                    <a16:rowId xmlns="" xmlns:a16="http://schemas.microsoft.com/office/drawing/2014/main" val="1274469654"/>
                  </a:ext>
                </a:extLst>
              </a:tr>
              <a:tr h="221420">
                <a:tc>
                  <a:txBody>
                    <a:bodyPr/>
                    <a:lstStyle/>
                    <a:p>
                      <a:pPr algn="ctr"/>
                      <a:r>
                        <a:rPr lang="en-US" altLang="zh-CN" sz="900" dirty="0" err="1"/>
                        <a:t>QDa</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algn="ctr"/>
                      <a:r>
                        <a:rPr lang="en-US" altLang="zh-CN" sz="900" dirty="0"/>
                        <a:t>3.28W</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algn="ctr"/>
                      <a:r>
                        <a:rPr lang="en-US" altLang="zh-CN" sz="900" dirty="0"/>
                        <a:t>0.75W/cm</a:t>
                      </a:r>
                      <a:r>
                        <a:rPr lang="en-US" altLang="zh-CN" sz="900" baseline="30000" dirty="0"/>
                        <a:t>2</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extLst>
                  <a:ext uri="{0D108BD9-81ED-4DB2-BD59-A6C34878D82A}">
                    <a16:rowId xmlns="" xmlns:a16="http://schemas.microsoft.com/office/drawing/2014/main" val="636207545"/>
                  </a:ext>
                </a:extLst>
              </a:tr>
              <a:tr h="221420">
                <a:tc>
                  <a:txBody>
                    <a:bodyPr/>
                    <a:lstStyle/>
                    <a:p>
                      <a:pPr algn="ctr"/>
                      <a:r>
                        <a:rPr lang="en-US" altLang="zh-CN" sz="900" dirty="0" err="1"/>
                        <a:t>QDa~QDb</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t>22.92W</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algn="ctr"/>
                      <a:r>
                        <a:rPr lang="en-US" altLang="zh-CN" sz="900" dirty="0"/>
                        <a:t>79.58W/cm</a:t>
                      </a:r>
                      <a:r>
                        <a:rPr lang="en-US" altLang="zh-CN" sz="900" baseline="30000" dirty="0"/>
                        <a:t>2</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extLst>
                  <a:ext uri="{0D108BD9-81ED-4DB2-BD59-A6C34878D82A}">
                    <a16:rowId xmlns="" xmlns:a16="http://schemas.microsoft.com/office/drawing/2014/main" val="800816490"/>
                  </a:ext>
                </a:extLst>
              </a:tr>
              <a:tr h="221420">
                <a:tc>
                  <a:txBody>
                    <a:bodyPr/>
                    <a:lstStyle/>
                    <a:p>
                      <a:pPr algn="ctr"/>
                      <a:r>
                        <a:rPr lang="en-US" altLang="zh-CN" sz="900" dirty="0" err="1"/>
                        <a:t>QDb</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t>3.96W</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t>0.91W/cm</a:t>
                      </a:r>
                      <a:r>
                        <a:rPr lang="en-US" altLang="zh-CN" sz="900" baseline="30000" dirty="0"/>
                        <a:t>2</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extLst>
                  <a:ext uri="{0D108BD9-81ED-4DB2-BD59-A6C34878D82A}">
                    <a16:rowId xmlns="" xmlns:a16="http://schemas.microsoft.com/office/drawing/2014/main" val="4257301732"/>
                  </a:ext>
                </a:extLst>
              </a:tr>
              <a:tr h="221420">
                <a:tc>
                  <a:txBody>
                    <a:bodyPr/>
                    <a:lstStyle/>
                    <a:p>
                      <a:pPr algn="ctr"/>
                      <a:r>
                        <a:rPr lang="en-US" altLang="zh-CN" sz="900" dirty="0"/>
                        <a:t>QDb~QF1</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t>71.04W</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t>65.8W/cm</a:t>
                      </a:r>
                      <a:r>
                        <a:rPr lang="en-US" altLang="zh-CN" sz="900" baseline="30000" dirty="0"/>
                        <a:t>2</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extLst>
                  <a:ext uri="{0D108BD9-81ED-4DB2-BD59-A6C34878D82A}">
                    <a16:rowId xmlns="" xmlns:a16="http://schemas.microsoft.com/office/drawing/2014/main" val="4048258882"/>
                  </a:ext>
                </a:extLst>
              </a:tr>
              <a:tr h="221420">
                <a:tc>
                  <a:txBody>
                    <a:bodyPr/>
                    <a:lstStyle/>
                    <a:p>
                      <a:pPr algn="ctr"/>
                      <a:r>
                        <a:rPr lang="en-US" altLang="zh-CN" sz="900" dirty="0"/>
                        <a:t>QF1</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t>7.26W</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t>1.34W/cm</a:t>
                      </a:r>
                      <a:r>
                        <a:rPr lang="en-US" altLang="zh-CN" sz="900" baseline="30000" dirty="0"/>
                        <a:t>2</a:t>
                      </a:r>
                      <a:endParaRPr lang="zh-CN" altLang="en-US" sz="900" b="0" dirty="0">
                        <a:latin typeface="Arial" panose="020B0604020202020204" pitchFamily="34" charset="0"/>
                        <a:ea typeface="Arial Unicode MS" panose="020B0604020202020204" pitchFamily="34" charset="-122"/>
                        <a:cs typeface="Arial" panose="020B0604020202020204" pitchFamily="34" charset="0"/>
                      </a:endParaRPr>
                    </a:p>
                  </a:txBody>
                  <a:tcPr/>
                </a:tc>
                <a:extLst>
                  <a:ext uri="{0D108BD9-81ED-4DB2-BD59-A6C34878D82A}">
                    <a16:rowId xmlns="" xmlns:a16="http://schemas.microsoft.com/office/drawing/2014/main" val="544799934"/>
                  </a:ext>
                </a:extLst>
              </a:tr>
            </a:tbl>
          </a:graphicData>
        </a:graphic>
      </p:graphicFrame>
      <p:sp>
        <p:nvSpPr>
          <p:cNvPr id="7" name="矩形 6">
            <a:extLst>
              <a:ext uri="{FF2B5EF4-FFF2-40B4-BE49-F238E27FC236}">
                <a16:creationId xmlns="" xmlns:a16="http://schemas.microsoft.com/office/drawing/2014/main" id="{A8C7D59B-E12C-4C2B-9F58-9DCBF49FA73E}"/>
              </a:ext>
            </a:extLst>
          </p:cNvPr>
          <p:cNvSpPr/>
          <p:nvPr/>
        </p:nvSpPr>
        <p:spPr>
          <a:xfrm>
            <a:off x="5634181" y="1212473"/>
            <a:ext cx="6234545" cy="830997"/>
          </a:xfrm>
          <a:prstGeom prst="rect">
            <a:avLst/>
          </a:prstGeom>
        </p:spPr>
        <p:txBody>
          <a:bodyPr wrap="square">
            <a:spAutoFit/>
          </a:bodyPr>
          <a:lstStyle/>
          <a:p>
            <a:pPr marL="285750" indent="-28575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In abnormal conditions, SR photons hitting the bellows (no cooling) and </a:t>
            </a:r>
            <a:r>
              <a:rPr lang="en-US" altLang="zh-CN" sz="1600" dirty="0" err="1">
                <a:latin typeface="Arial" panose="020B0604020202020204" pitchFamily="34" charset="0"/>
                <a:cs typeface="Arial" panose="020B0604020202020204" pitchFamily="34" charset="0"/>
              </a:rPr>
              <a:t>berrylium</a:t>
            </a:r>
            <a:r>
              <a:rPr lang="en-US" altLang="zh-CN" sz="1600" dirty="0">
                <a:latin typeface="Arial" panose="020B0604020202020204" pitchFamily="34" charset="0"/>
                <a:cs typeface="Arial" panose="020B0604020202020204" pitchFamily="34" charset="0"/>
              </a:rPr>
              <a:t> pipe under the extreme beam conditions ,</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since it is a transient effect, heat load can</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be</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accepted. </a:t>
            </a:r>
          </a:p>
        </p:txBody>
      </p:sp>
      <p:pic>
        <p:nvPicPr>
          <p:cNvPr id="8" name="图形 7">
            <a:extLst>
              <a:ext uri="{FF2B5EF4-FFF2-40B4-BE49-F238E27FC236}">
                <a16:creationId xmlns="" xmlns:a16="http://schemas.microsoft.com/office/drawing/2014/main" id="{B0173C38-7511-42D9-A3DC-AEDB33F69D03}"/>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6667696" y="2221536"/>
            <a:ext cx="3871979" cy="2414928"/>
          </a:xfrm>
          <a:prstGeom prst="rect">
            <a:avLst/>
          </a:prstGeom>
        </p:spPr>
      </p:pic>
      <p:sp>
        <p:nvSpPr>
          <p:cNvPr id="9" name="矩形 8">
            <a:extLst>
              <a:ext uri="{FF2B5EF4-FFF2-40B4-BE49-F238E27FC236}">
                <a16:creationId xmlns="" xmlns:a16="http://schemas.microsoft.com/office/drawing/2014/main" id="{F32E1FD3-B225-4B02-999A-2AA8DBA606F2}"/>
              </a:ext>
            </a:extLst>
          </p:cNvPr>
          <p:cNvSpPr/>
          <p:nvPr/>
        </p:nvSpPr>
        <p:spPr>
          <a:xfrm>
            <a:off x="5634181" y="4940664"/>
            <a:ext cx="6096000" cy="1077218"/>
          </a:xfrm>
          <a:prstGeom prst="rect">
            <a:avLst/>
          </a:prstGeom>
        </p:spPr>
        <p:txBody>
          <a:bodyPr>
            <a:spAutoFit/>
          </a:bodyPr>
          <a:lstStyle/>
          <a:p>
            <a:pPr marL="285750" indent="-285750">
              <a:buFont typeface="Wingdings" panose="05000000000000000000" pitchFamily="2" charset="2"/>
              <a:buChar char="Ø"/>
            </a:pPr>
            <a:r>
              <a:rPr lang="en-US" altLang="zh-CN" sz="1600" dirty="0">
                <a:latin typeface="Arial" panose="020B0604020202020204" pitchFamily="34" charset="0"/>
                <a:ea typeface="Arial Unicode MS" panose="020B0604020202020204" pitchFamily="34" charset="-122"/>
                <a:cs typeface="Arial" panose="020B0604020202020204" pitchFamily="34" charset="0"/>
              </a:rPr>
              <a:t>In extreme cases ~ at least 10 times per day. The beam will be stopped within 0.5ms when abnormal.</a:t>
            </a:r>
          </a:p>
          <a:p>
            <a:pPr marL="285750" indent="-285750">
              <a:buFont typeface="Wingdings" panose="05000000000000000000" pitchFamily="2" charset="2"/>
              <a:buChar char="Ø"/>
            </a:pPr>
            <a:r>
              <a:rPr lang="en-US" altLang="zh-CN" sz="1600" dirty="0">
                <a:latin typeface="Arial" panose="020B0604020202020204" pitchFamily="34" charset="0"/>
                <a:ea typeface="Arial Unicode MS" panose="020B0604020202020204" pitchFamily="34" charset="-122"/>
                <a:cs typeface="Arial" panose="020B0604020202020204" pitchFamily="34" charset="0"/>
              </a:rPr>
              <a:t> The background of the detector and radiation dose are in consideration under abnormal conditions.</a:t>
            </a:r>
          </a:p>
        </p:txBody>
      </p:sp>
    </p:spTree>
    <p:extLst>
      <p:ext uri="{BB962C8B-B14F-4D97-AF65-F5344CB8AC3E}">
        <p14:creationId xmlns:p14="http://schemas.microsoft.com/office/powerpoint/2010/main" val="2143895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3"/>
          <p:cNvPicPr>
            <a:picLocks noGrp="1" noChangeAspect="1"/>
          </p:cNvPicPr>
          <p:nvPr>
            <p:ph idx="1"/>
          </p:nvPr>
        </p:nvPicPr>
        <p:blipFill>
          <a:blip r:embed="rId2"/>
          <a:stretch>
            <a:fillRect/>
          </a:stretch>
        </p:blipFill>
        <p:spPr>
          <a:xfrm>
            <a:off x="5167108" y="1364212"/>
            <a:ext cx="3518037" cy="1937116"/>
          </a:xfrm>
          <a:prstGeom prst="rect">
            <a:avLst/>
          </a:prstGeom>
        </p:spPr>
      </p:pic>
      <p:sp>
        <p:nvSpPr>
          <p:cNvPr id="2" name="标题 1"/>
          <p:cNvSpPr>
            <a:spLocks noGrp="1"/>
          </p:cNvSpPr>
          <p:nvPr>
            <p:ph type="title"/>
          </p:nvPr>
        </p:nvSpPr>
        <p:spPr>
          <a:xfrm>
            <a:off x="676938" y="261924"/>
            <a:ext cx="10515600" cy="503489"/>
          </a:xfrm>
        </p:spPr>
        <p:txBody>
          <a:bodyPr>
            <a:noAutofit/>
          </a:bodyPr>
          <a:lstStyle/>
          <a:p>
            <a:pPr algn="ctr">
              <a:spcBef>
                <a:spcPts val="1200"/>
              </a:spcBef>
              <a:spcAft>
                <a:spcPts val="1200"/>
              </a:spcAft>
            </a:pPr>
            <a:r>
              <a:rPr lang="en-US" altLang="zh-CN" sz="4000" dirty="0">
                <a:solidFill>
                  <a:srgbClr val="C00000"/>
                </a:solidFill>
                <a:latin typeface="Arial" panose="020B0604020202020204" pitchFamily="34" charset="0"/>
                <a:cs typeface="Arial" panose="020B0604020202020204" pitchFamily="34" charset="0"/>
              </a:rPr>
              <a:t>SR from solenoid combined field</a:t>
            </a:r>
          </a:p>
        </p:txBody>
      </p:sp>
      <p:sp>
        <p:nvSpPr>
          <p:cNvPr id="5" name="矩形 4"/>
          <p:cNvSpPr/>
          <p:nvPr/>
        </p:nvSpPr>
        <p:spPr>
          <a:xfrm>
            <a:off x="5934738" y="3244334"/>
            <a:ext cx="322524" cy="369332"/>
          </a:xfrm>
          <a:prstGeom prst="rect">
            <a:avLst/>
          </a:prstGeom>
        </p:spPr>
        <p:txBody>
          <a:bodyPr wrap="none">
            <a:spAutoFit/>
          </a:bodyPr>
          <a:lstStyle/>
          <a:p>
            <a:r>
              <a:rPr lang="zh-CN" altLang="en-US" dirty="0">
                <a:latin typeface="Courier"/>
              </a:rPr>
              <a:t> </a:t>
            </a:r>
            <a:endParaRPr lang="zh-CN" altLang="en-US" dirty="0"/>
          </a:p>
        </p:txBody>
      </p:sp>
      <p:sp>
        <p:nvSpPr>
          <p:cNvPr id="3" name="矩形 2"/>
          <p:cNvSpPr/>
          <p:nvPr/>
        </p:nvSpPr>
        <p:spPr>
          <a:xfrm>
            <a:off x="251737" y="1275804"/>
            <a:ext cx="4915371" cy="1569660"/>
          </a:xfrm>
          <a:prstGeom prst="rect">
            <a:avLst/>
          </a:prstGeom>
        </p:spPr>
        <p:txBody>
          <a:bodyPr wrap="square">
            <a:spAutoFit/>
          </a:bodyPr>
          <a:lstStyle/>
          <a:p>
            <a:pPr marL="285750" indent="-285750">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Horizontal trajectory will couple to the vertical</a:t>
            </a:r>
          </a:p>
          <a:p>
            <a:pPr marL="285750" indent="-285750">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Due to the </a:t>
            </a:r>
            <a:r>
              <a:rPr lang="en-US" altLang="zh-CN" sz="1600" dirty="0" err="1">
                <a:latin typeface="Arial" panose="020B0604020202020204" pitchFamily="34" charset="0"/>
                <a:cs typeface="Arial" panose="020B0604020202020204" pitchFamily="34" charset="0"/>
              </a:rPr>
              <a:t>sol+anti-sol</a:t>
            </a:r>
            <a:r>
              <a:rPr lang="en-US" altLang="zh-CN" sz="1600" dirty="0">
                <a:latin typeface="Arial" panose="020B0604020202020204" pitchFamily="34" charset="0"/>
                <a:cs typeface="Arial" panose="020B0604020202020204" pitchFamily="34" charset="0"/>
              </a:rPr>
              <a:t> field strength quite high, maximum~5.81T, transverse magnetic field component is quite high.</a:t>
            </a:r>
          </a:p>
          <a:p>
            <a:pPr marL="285750" indent="-285750">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SR from vertical trajectory in </a:t>
            </a:r>
            <a:r>
              <a:rPr lang="en-US" altLang="zh-CN" sz="1600" dirty="0" err="1">
                <a:latin typeface="Arial" panose="020B0604020202020204" pitchFamily="34" charset="0"/>
                <a:cs typeface="Arial" panose="020B0604020202020204" pitchFamily="34" charset="0"/>
              </a:rPr>
              <a:t>sol+anti-sol</a:t>
            </a:r>
            <a:r>
              <a:rPr lang="en-US" altLang="zh-CN" sz="1600" dirty="0">
                <a:latin typeface="Arial" panose="020B0604020202020204" pitchFamily="34" charset="0"/>
                <a:cs typeface="Arial" panose="020B0604020202020204" pitchFamily="34" charset="0"/>
              </a:rPr>
              <a:t> combined field should be taken into account.</a:t>
            </a:r>
            <a:endParaRPr lang="zh-CN" altLang="en-US" sz="1600" dirty="0">
              <a:latin typeface="Arial" panose="020B0604020202020204" pitchFamily="34" charset="0"/>
              <a:cs typeface="Arial" panose="020B0604020202020204" pitchFamily="34" charset="0"/>
            </a:endParaRPr>
          </a:p>
        </p:txBody>
      </p:sp>
      <p:sp>
        <p:nvSpPr>
          <p:cNvPr id="10" name="圆角矩形 9"/>
          <p:cNvSpPr/>
          <p:nvPr/>
        </p:nvSpPr>
        <p:spPr bwMode="auto">
          <a:xfrm>
            <a:off x="170588" y="1169837"/>
            <a:ext cx="4890300" cy="1781594"/>
          </a:xfrm>
          <a:prstGeom prst="roundRect">
            <a:avLst/>
          </a:prstGeom>
          <a:noFill/>
          <a:ln w="9525" cap="flat" cmpd="sng" algn="ctr">
            <a:solidFill>
              <a:srgbClr val="D10DA7"/>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sp>
        <p:nvSpPr>
          <p:cNvPr id="13" name="文本框 12"/>
          <p:cNvSpPr txBox="1"/>
          <p:nvPr/>
        </p:nvSpPr>
        <p:spPr>
          <a:xfrm>
            <a:off x="1078326" y="6032344"/>
            <a:ext cx="4508023" cy="338554"/>
          </a:xfrm>
          <a:prstGeom prst="rect">
            <a:avLst/>
          </a:prstGeom>
          <a:noFill/>
        </p:spPr>
        <p:txBody>
          <a:bodyPr wrap="square" rtlCol="0">
            <a:spAutoFit/>
          </a:bodyPr>
          <a:lstStyle/>
          <a:p>
            <a:r>
              <a:rPr lang="en-US" altLang="zh-CN" sz="1600" dirty="0"/>
              <a:t>Maximum: 918keV</a:t>
            </a:r>
            <a:endParaRPr lang="zh-CN" altLang="en-US" sz="1600" dirty="0"/>
          </a:p>
        </p:txBody>
      </p:sp>
      <p:sp>
        <p:nvSpPr>
          <p:cNvPr id="14" name="文本框 13"/>
          <p:cNvSpPr txBox="1"/>
          <p:nvPr/>
        </p:nvSpPr>
        <p:spPr>
          <a:xfrm>
            <a:off x="4928645" y="6032344"/>
            <a:ext cx="3797566" cy="338554"/>
          </a:xfrm>
          <a:prstGeom prst="rect">
            <a:avLst/>
          </a:prstGeom>
          <a:noFill/>
        </p:spPr>
        <p:txBody>
          <a:bodyPr wrap="square" rtlCol="0">
            <a:spAutoFit/>
          </a:bodyPr>
          <a:lstStyle/>
          <a:p>
            <a:r>
              <a:rPr lang="en-US" altLang="zh-CN" sz="1600" dirty="0"/>
              <a:t>Maximum: 40.6W</a:t>
            </a:r>
            <a:endParaRPr lang="zh-CN" altLang="en-US" sz="1600" dirty="0"/>
          </a:p>
        </p:txBody>
      </p:sp>
      <p:pic>
        <p:nvPicPr>
          <p:cNvPr id="15" name="图片 14"/>
          <p:cNvPicPr>
            <a:picLocks noChangeAspect="1"/>
          </p:cNvPicPr>
          <p:nvPr/>
        </p:nvPicPr>
        <p:blipFill>
          <a:blip r:embed="rId3"/>
          <a:stretch>
            <a:fillRect/>
          </a:stretch>
        </p:blipFill>
        <p:spPr>
          <a:xfrm>
            <a:off x="8363166" y="4315208"/>
            <a:ext cx="3741318" cy="2311412"/>
          </a:xfrm>
          <a:prstGeom prst="rect">
            <a:avLst/>
          </a:prstGeom>
        </p:spPr>
      </p:pic>
      <p:sp>
        <p:nvSpPr>
          <p:cNvPr id="9" name="矩形 8"/>
          <p:cNvSpPr/>
          <p:nvPr/>
        </p:nvSpPr>
        <p:spPr>
          <a:xfrm>
            <a:off x="8953665" y="1490108"/>
            <a:ext cx="3112183" cy="2554545"/>
          </a:xfrm>
          <a:prstGeom prst="rect">
            <a:avLst/>
          </a:prstGeom>
        </p:spPr>
        <p:txBody>
          <a:bodyPr wrap="square">
            <a:spAutoFit/>
          </a:bodyPr>
          <a:lstStyle/>
          <a:p>
            <a:pPr marL="285750" indent="-285750">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SR fan is focused in a very narrow angle from </a:t>
            </a:r>
          </a:p>
          <a:p>
            <a:r>
              <a:rPr lang="en-US" altLang="zh-CN" sz="1600" dirty="0">
                <a:latin typeface="Arial" panose="020B0604020202020204" pitchFamily="34" charset="0"/>
                <a:cs typeface="Arial" panose="020B0604020202020204" pitchFamily="34" charset="0"/>
              </a:rPr>
              <a:t>    -116urad to 131urad</a:t>
            </a:r>
          </a:p>
          <a:p>
            <a:pPr marL="285750" indent="-285750">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SR will not hit </a:t>
            </a:r>
            <a:r>
              <a:rPr lang="en-US" altLang="zh-CN" sz="1600" dirty="0" err="1">
                <a:latin typeface="Arial" panose="020B0604020202020204" pitchFamily="34" charset="0"/>
                <a:cs typeface="Arial" panose="020B0604020202020204" pitchFamily="34" charset="0"/>
              </a:rPr>
              <a:t>Berryllium</a:t>
            </a:r>
            <a:r>
              <a:rPr lang="en-US" altLang="zh-CN" sz="1600" dirty="0">
                <a:latin typeface="Arial" panose="020B0604020202020204" pitchFamily="34" charset="0"/>
                <a:cs typeface="Arial" panose="020B0604020202020204" pitchFamily="34" charset="0"/>
              </a:rPr>
              <a:t> pipe, and no background to detector.</a:t>
            </a:r>
          </a:p>
          <a:p>
            <a:pPr marL="285750" indent="-285750">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SR will hit the beam pipe  ~213.5m downstream from IP</a:t>
            </a:r>
          </a:p>
          <a:p>
            <a:pPr marL="285750" indent="-285750">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Water cooling is needed.</a:t>
            </a:r>
            <a:endParaRPr lang="zh-CN" altLang="en-US" sz="1600" dirty="0">
              <a:latin typeface="Arial" panose="020B0604020202020204" pitchFamily="34" charset="0"/>
              <a:cs typeface="Arial" panose="020B0604020202020204" pitchFamily="34" charset="0"/>
            </a:endParaRPr>
          </a:p>
        </p:txBody>
      </p:sp>
      <p:sp>
        <p:nvSpPr>
          <p:cNvPr id="16" name="圆角矩形 15"/>
          <p:cNvSpPr/>
          <p:nvPr/>
        </p:nvSpPr>
        <p:spPr bwMode="auto">
          <a:xfrm>
            <a:off x="8847444" y="1367299"/>
            <a:ext cx="3218403" cy="2815401"/>
          </a:xfrm>
          <a:prstGeom prst="roundRect">
            <a:avLst/>
          </a:prstGeom>
          <a:noFill/>
          <a:ln w="9525" cap="flat" cmpd="sng" algn="ctr">
            <a:solidFill>
              <a:srgbClr val="D10DA7"/>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pic>
        <p:nvPicPr>
          <p:cNvPr id="17" name="图片 16">
            <a:extLst>
              <a:ext uri="{FF2B5EF4-FFF2-40B4-BE49-F238E27FC236}">
                <a16:creationId xmlns="" xmlns:a16="http://schemas.microsoft.com/office/drawing/2014/main" id="{F17EE53A-5C38-499B-B482-9F71A721C02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737" y="3651094"/>
            <a:ext cx="4017818" cy="2328267"/>
          </a:xfrm>
          <a:prstGeom prst="rect">
            <a:avLst/>
          </a:prstGeom>
          <a:noFill/>
        </p:spPr>
      </p:pic>
      <p:pic>
        <p:nvPicPr>
          <p:cNvPr id="18" name="图片 17">
            <a:extLst>
              <a:ext uri="{FF2B5EF4-FFF2-40B4-BE49-F238E27FC236}">
                <a16:creationId xmlns="" xmlns:a16="http://schemas.microsoft.com/office/drawing/2014/main" id="{5B11972F-4061-4043-BB15-814A609E908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9555" y="3635539"/>
            <a:ext cx="3908714" cy="2343822"/>
          </a:xfrm>
          <a:prstGeom prst="rect">
            <a:avLst/>
          </a:prstGeom>
          <a:noFill/>
        </p:spPr>
      </p:pic>
    </p:spTree>
    <p:extLst>
      <p:ext uri="{BB962C8B-B14F-4D97-AF65-F5344CB8AC3E}">
        <p14:creationId xmlns:p14="http://schemas.microsoft.com/office/powerpoint/2010/main" val="3219496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0"/>
            <a:ext cx="10744199" cy="1002277"/>
          </a:xfrm>
        </p:spPr>
        <p:txBody>
          <a:bodyPr>
            <a:noAutofit/>
          </a:bodyPr>
          <a:lstStyle/>
          <a:p>
            <a:pPr algn="ctr"/>
            <a:r>
              <a:rPr lang="en-US" altLang="zh-CN" sz="4000" dirty="0">
                <a:solidFill>
                  <a:srgbClr val="C00000"/>
                </a:solidFill>
                <a:latin typeface="Arial" panose="020B0604020202020204" pitchFamily="34" charset="0"/>
                <a:cs typeface="Arial" panose="020B0604020202020204" pitchFamily="34" charset="0"/>
              </a:rPr>
              <a:t>Heat load in IR from beam loss background</a:t>
            </a:r>
            <a:endParaRPr lang="zh-CN" altLang="en-US" sz="4000" dirty="0">
              <a:solidFill>
                <a:srgbClr val="C00000"/>
              </a:solidFill>
              <a:latin typeface="Arial" panose="020B0604020202020204" pitchFamily="34" charset="0"/>
              <a:cs typeface="Arial" panose="020B0604020202020204" pitchFamily="34" charset="0"/>
            </a:endParaRPr>
          </a:p>
        </p:txBody>
      </p:sp>
      <p:graphicFrame>
        <p:nvGraphicFramePr>
          <p:cNvPr id="4" name="内容占位符 3">
            <a:extLst>
              <a:ext uri="{FF2B5EF4-FFF2-40B4-BE49-F238E27FC236}">
                <a16:creationId xmlns="" xmlns:a16="http://schemas.microsoft.com/office/drawing/2014/main" id="{F4E6FE6B-8623-46A7-8259-D3A74C24C86E}"/>
              </a:ext>
            </a:extLst>
          </p:cNvPr>
          <p:cNvGraphicFramePr>
            <a:graphicFrameLocks/>
          </p:cNvGraphicFramePr>
          <p:nvPr>
            <p:extLst>
              <p:ext uri="{D42A27DB-BD31-4B8C-83A1-F6EECF244321}">
                <p14:modId xmlns:p14="http://schemas.microsoft.com/office/powerpoint/2010/main" val="804474686"/>
              </p:ext>
            </p:extLst>
          </p:nvPr>
        </p:nvGraphicFramePr>
        <p:xfrm>
          <a:off x="1454198" y="1325563"/>
          <a:ext cx="8539547" cy="2693880"/>
        </p:xfrm>
        <a:graphic>
          <a:graphicData uri="http://schemas.openxmlformats.org/drawingml/2006/table">
            <a:tbl>
              <a:tblPr firstRow="1" bandRow="1">
                <a:tableStyleId>{5C22544A-7EE6-4342-B048-85BDC9FD1C3A}</a:tableStyleId>
              </a:tblPr>
              <a:tblGrid>
                <a:gridCol w="2161196">
                  <a:extLst>
                    <a:ext uri="{9D8B030D-6E8A-4147-A177-3AD203B41FA5}">
                      <a16:colId xmlns="" xmlns:a16="http://schemas.microsoft.com/office/drawing/2014/main" val="1856930886"/>
                    </a:ext>
                  </a:extLst>
                </a:gridCol>
                <a:gridCol w="1596410">
                  <a:extLst>
                    <a:ext uri="{9D8B030D-6E8A-4147-A177-3AD203B41FA5}">
                      <a16:colId xmlns="" xmlns:a16="http://schemas.microsoft.com/office/drawing/2014/main" val="4205481339"/>
                    </a:ext>
                  </a:extLst>
                </a:gridCol>
                <a:gridCol w="1619925">
                  <a:extLst>
                    <a:ext uri="{9D8B030D-6E8A-4147-A177-3AD203B41FA5}">
                      <a16:colId xmlns="" xmlns:a16="http://schemas.microsoft.com/office/drawing/2014/main" val="1923305117"/>
                    </a:ext>
                  </a:extLst>
                </a:gridCol>
                <a:gridCol w="1579377">
                  <a:extLst>
                    <a:ext uri="{9D8B030D-6E8A-4147-A177-3AD203B41FA5}">
                      <a16:colId xmlns="" xmlns:a16="http://schemas.microsoft.com/office/drawing/2014/main" val="20003"/>
                    </a:ext>
                  </a:extLst>
                </a:gridCol>
                <a:gridCol w="1582639">
                  <a:extLst>
                    <a:ext uri="{9D8B030D-6E8A-4147-A177-3AD203B41FA5}">
                      <a16:colId xmlns="" xmlns:a16="http://schemas.microsoft.com/office/drawing/2014/main" val="20004"/>
                    </a:ext>
                  </a:extLst>
                </a:gridCol>
              </a:tblGrid>
              <a:tr h="5451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Region</a:t>
                      </a:r>
                      <a:endParaRPr lang="zh-CN" altLang="en-US" sz="140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algn="ctr"/>
                      <a:r>
                        <a:rPr lang="en-US" altLang="zh-CN" sz="1400" baseline="0" dirty="0"/>
                        <a:t>RBB</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algn="ctr"/>
                      <a:r>
                        <a:rPr lang="en-US" altLang="zh-CN" sz="1400" dirty="0" err="1"/>
                        <a:t>Beamstrahlung</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zh-CN" sz="1400" dirty="0"/>
                        <a:t>Beam-Gas</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zh-CN" sz="1400" dirty="0"/>
                        <a:t>BTH</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extLst>
                  <a:ext uri="{0D108BD9-81ED-4DB2-BD59-A6C34878D82A}">
                    <a16:rowId xmlns="" xmlns:a16="http://schemas.microsoft.com/office/drawing/2014/main" val="1632407417"/>
                  </a:ext>
                </a:extLst>
              </a:tr>
              <a:tr h="320700">
                <a:tc>
                  <a:txBody>
                    <a:bodyPr/>
                    <a:lstStyle/>
                    <a:p>
                      <a:pPr algn="ctr"/>
                      <a:r>
                        <a:rPr lang="en-US" altLang="zh-CN" sz="1400" dirty="0" err="1"/>
                        <a:t>Berryllium</a:t>
                      </a:r>
                      <a:r>
                        <a:rPr lang="en-US" altLang="zh-CN" sz="1400" dirty="0"/>
                        <a:t> pipe</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algn="ctr"/>
                      <a:r>
                        <a:rPr lang="en-US" altLang="zh-CN" sz="1400" dirty="0"/>
                        <a:t>6.7mW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algn="ctr"/>
                      <a:r>
                        <a:rPr lang="en-US" altLang="zh-CN" sz="1400" dirty="0"/>
                        <a:t>0</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algn="ctr"/>
                      <a:r>
                        <a:rPr lang="en-US" altLang="zh-CN" sz="1400" dirty="0"/>
                        <a:t>0</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algn="ctr"/>
                      <a:r>
                        <a:rPr lang="en-US" altLang="zh-CN" sz="1400" dirty="0"/>
                        <a:t>0</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extLst>
                  <a:ext uri="{0D108BD9-81ED-4DB2-BD59-A6C34878D82A}">
                    <a16:rowId xmlns="" xmlns:a16="http://schemas.microsoft.com/office/drawing/2014/main" val="1524333021"/>
                  </a:ext>
                </a:extLst>
              </a:tr>
              <a:tr h="320700">
                <a:tc>
                  <a:txBody>
                    <a:bodyPr/>
                    <a:lstStyle/>
                    <a:p>
                      <a:pPr algn="ctr"/>
                      <a:r>
                        <a:rPr lang="en-US" altLang="zh-CN" sz="1400" dirty="0"/>
                        <a:t>Detector beam pipe</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algn="ctr"/>
                      <a:r>
                        <a:rPr lang="en-US" altLang="zh-CN" sz="1400" dirty="0"/>
                        <a:t>0.024W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algn="ctr"/>
                      <a:r>
                        <a:rPr lang="en-US" altLang="zh-CN" sz="1400" dirty="0"/>
                        <a:t>0</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algn="ctr"/>
                      <a:r>
                        <a:rPr lang="en-US" altLang="zh-CN" sz="1400" dirty="0"/>
                        <a:t>4.8uW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algn="ctr"/>
                      <a:r>
                        <a:rPr lang="en-US" altLang="zh-CN" sz="1400" dirty="0"/>
                        <a:t>1.2uW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extLst>
                  <a:ext uri="{0D108BD9-81ED-4DB2-BD59-A6C34878D82A}">
                    <a16:rowId xmlns="" xmlns:a16="http://schemas.microsoft.com/office/drawing/2014/main" val="4099060840"/>
                  </a:ext>
                </a:extLst>
              </a:tr>
              <a:tr h="545190">
                <a:tc>
                  <a:txBody>
                    <a:bodyPr/>
                    <a:lstStyle/>
                    <a:p>
                      <a:pPr algn="ctr"/>
                      <a:r>
                        <a:rPr lang="en-US" altLang="zh-CN" sz="1400" dirty="0"/>
                        <a:t>Accelerator beam pipe before </a:t>
                      </a:r>
                      <a:r>
                        <a:rPr lang="en-US" altLang="zh-CN" sz="1400" dirty="0" err="1"/>
                        <a:t>QDa</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algn="ctr"/>
                      <a:r>
                        <a:rPr lang="en-US" altLang="zh-CN" sz="1400" dirty="0"/>
                        <a:t>0.17W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algn="ctr"/>
                      <a:r>
                        <a:rPr lang="en-US" altLang="zh-CN" sz="1400" dirty="0"/>
                        <a:t>0</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algn="ctr"/>
                      <a:r>
                        <a:rPr lang="en-US" altLang="zh-CN" sz="1400" dirty="0"/>
                        <a:t>4.2uW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algn="ctr"/>
                      <a:r>
                        <a:rPr lang="en-US" altLang="zh-CN" sz="1400" dirty="0"/>
                        <a:t>1.2uW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extLst>
                  <a:ext uri="{0D108BD9-81ED-4DB2-BD59-A6C34878D82A}">
                    <a16:rowId xmlns="" xmlns:a16="http://schemas.microsoft.com/office/drawing/2014/main" val="1274469654"/>
                  </a:ext>
                </a:extLst>
              </a:tr>
              <a:tr h="320700">
                <a:tc>
                  <a:txBody>
                    <a:bodyPr/>
                    <a:lstStyle/>
                    <a:p>
                      <a:pPr algn="ctr"/>
                      <a:r>
                        <a:rPr lang="en-US" altLang="zh-CN" sz="1400" dirty="0" err="1"/>
                        <a:t>QDa~QDb</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2.13W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algn="ctr"/>
                      <a:r>
                        <a:rPr lang="en-US" altLang="zh-CN" sz="1400" dirty="0"/>
                        <a:t>3.8uW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algn="ctr"/>
                      <a:r>
                        <a:rPr lang="en-US" altLang="zh-CN" sz="1400" dirty="0"/>
                        <a:t>5.9uW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algn="ctr"/>
                      <a:r>
                        <a:rPr lang="en-US" altLang="zh-CN" sz="1400" dirty="0"/>
                        <a:t>1.8uW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extLst>
                  <a:ext uri="{0D108BD9-81ED-4DB2-BD59-A6C34878D82A}">
                    <a16:rowId xmlns="" xmlns:a16="http://schemas.microsoft.com/office/drawing/2014/main" val="800816490"/>
                  </a:ext>
                </a:extLst>
              </a:tr>
              <a:tr h="320700">
                <a:tc>
                  <a:txBody>
                    <a:bodyPr/>
                    <a:lstStyle/>
                    <a:p>
                      <a:pPr algn="ctr"/>
                      <a:r>
                        <a:rPr lang="en-US" altLang="zh-CN" sz="1400" dirty="0"/>
                        <a:t>QDb~QF1</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0.01W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3.8uW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0.5uW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0.6uW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extLst>
                  <a:ext uri="{0D108BD9-81ED-4DB2-BD59-A6C34878D82A}">
                    <a16:rowId xmlns="" xmlns:a16="http://schemas.microsoft.com/office/drawing/2014/main" val="4048258882"/>
                  </a:ext>
                </a:extLst>
              </a:tr>
              <a:tr h="320700">
                <a:tc>
                  <a:txBody>
                    <a:bodyPr/>
                    <a:lstStyle/>
                    <a:p>
                      <a:pPr algn="ctr"/>
                      <a:r>
                        <a:rPr lang="en-US" altLang="zh-CN" sz="1400" dirty="0"/>
                        <a:t>QF1</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0.26mW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0</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3.7uW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0.66uW</a:t>
                      </a:r>
                      <a:endParaRPr lang="zh-CN" altLang="en-US" sz="1400" b="0" dirty="0">
                        <a:latin typeface="Arial" panose="020B0604020202020204" pitchFamily="34" charset="0"/>
                        <a:ea typeface="Arial Unicode MS" panose="020B0604020202020204" pitchFamily="34" charset="-122"/>
                        <a:cs typeface="Arial" panose="020B0604020202020204" pitchFamily="34" charset="0"/>
                      </a:endParaRPr>
                    </a:p>
                  </a:txBody>
                  <a:tcPr anchor="ctr" anchorCtr="1"/>
                </a:tc>
                <a:extLst>
                  <a:ext uri="{0D108BD9-81ED-4DB2-BD59-A6C34878D82A}">
                    <a16:rowId xmlns="" xmlns:a16="http://schemas.microsoft.com/office/drawing/2014/main" val="544799934"/>
                  </a:ext>
                </a:extLst>
              </a:tr>
            </a:tbl>
          </a:graphicData>
        </a:graphic>
      </p:graphicFrame>
      <p:sp>
        <p:nvSpPr>
          <p:cNvPr id="5" name="文本框 4"/>
          <p:cNvSpPr txBox="1"/>
          <p:nvPr/>
        </p:nvSpPr>
        <p:spPr>
          <a:xfrm>
            <a:off x="838199" y="4342729"/>
            <a:ext cx="10318075" cy="1754326"/>
          </a:xfrm>
          <a:prstGeom prst="rect">
            <a:avLst/>
          </a:prstGeom>
          <a:noFill/>
        </p:spPr>
        <p:txBody>
          <a:bodyPr wrap="square" rtlCol="0">
            <a:spAutoFit/>
          </a:bodyPr>
          <a:lstStyle/>
          <a:p>
            <a:pPr marL="342900" indent="-342900">
              <a:buFont typeface="Wingdings" panose="05000000000000000000" pitchFamily="2" charset="2"/>
              <a:buChar char="Ø"/>
            </a:pPr>
            <a:r>
              <a:rPr lang="en-US" altLang="zh-CN" dirty="0">
                <a:solidFill>
                  <a:srgbClr val="002060"/>
                </a:solidFill>
                <a:latin typeface="Arial" panose="020B0604020202020204" pitchFamily="34" charset="0"/>
                <a:cs typeface="Arial" panose="020B0604020202020204" pitchFamily="34" charset="0"/>
              </a:rPr>
              <a:t>Beam loss particles from the process of radiative Bhabha scattering, </a:t>
            </a:r>
            <a:r>
              <a:rPr lang="en-US" altLang="zh-CN" dirty="0" err="1">
                <a:solidFill>
                  <a:srgbClr val="002060"/>
                </a:solidFill>
                <a:latin typeface="Arial" panose="020B0604020202020204" pitchFamily="34" charset="0"/>
                <a:cs typeface="Arial" panose="020B0604020202020204" pitchFamily="34" charset="0"/>
              </a:rPr>
              <a:t>Beamstrahlung</a:t>
            </a:r>
            <a:r>
              <a:rPr lang="en-US" altLang="zh-CN" dirty="0">
                <a:solidFill>
                  <a:srgbClr val="002060"/>
                </a:solidFill>
                <a:latin typeface="Arial" panose="020B0604020202020204" pitchFamily="34" charset="0"/>
                <a:cs typeface="Arial" panose="020B0604020202020204" pitchFamily="34" charset="0"/>
              </a:rPr>
              <a:t>, Beam-Gas scattering, and beam-thermal photon scattering hitting the IR beam pipe.</a:t>
            </a:r>
          </a:p>
          <a:p>
            <a:pPr marL="342900" indent="-342900">
              <a:buFont typeface="Wingdings" panose="05000000000000000000" pitchFamily="2" charset="2"/>
              <a:buChar char="Ø"/>
            </a:pPr>
            <a:r>
              <a:rPr lang="en-US" altLang="zh-CN" dirty="0">
                <a:solidFill>
                  <a:srgbClr val="002060"/>
                </a:solidFill>
                <a:latin typeface="Arial" panose="020B0604020202020204" pitchFamily="34" charset="0"/>
                <a:cs typeface="Arial" panose="020B0604020202020204" pitchFamily="34" charset="0"/>
              </a:rPr>
              <a:t>Heat load in IR from beam loss background is so small, compared to synchrotron radiation and HOM.</a:t>
            </a:r>
          </a:p>
          <a:p>
            <a:pPr marL="342900" indent="-342900">
              <a:buFont typeface="Wingdings" panose="05000000000000000000" pitchFamily="2" charset="2"/>
              <a:buChar char="Ø"/>
            </a:pPr>
            <a:r>
              <a:rPr lang="en-US" altLang="zh-CN" dirty="0">
                <a:solidFill>
                  <a:srgbClr val="002060"/>
                </a:solidFill>
                <a:latin typeface="Arial" panose="020B0604020202020204" pitchFamily="34" charset="0"/>
                <a:cs typeface="Arial" panose="020B0604020202020204" pitchFamily="34" charset="0"/>
              </a:rPr>
              <a:t>The photons generated from the process of radiative Bhabha scattering, </a:t>
            </a:r>
            <a:r>
              <a:rPr lang="en-US" altLang="zh-CN" dirty="0" err="1">
                <a:solidFill>
                  <a:srgbClr val="002060"/>
                </a:solidFill>
                <a:latin typeface="Arial" panose="020B0604020202020204" pitchFamily="34" charset="0"/>
                <a:cs typeface="Arial" panose="020B0604020202020204" pitchFamily="34" charset="0"/>
              </a:rPr>
              <a:t>Beamstrahlung</a:t>
            </a:r>
            <a:r>
              <a:rPr lang="en-US" altLang="zh-CN" dirty="0">
                <a:solidFill>
                  <a:srgbClr val="002060"/>
                </a:solidFill>
                <a:latin typeface="Arial" panose="020B0604020202020204" pitchFamily="34" charset="0"/>
                <a:cs typeface="Arial" panose="020B0604020202020204" pitchFamily="34" charset="0"/>
              </a:rPr>
              <a:t>, and Beam-Gas scattering with small angle and large energy, are </a:t>
            </a:r>
            <a:r>
              <a:rPr lang="en-US" altLang="zh-CN" dirty="0" smtClean="0">
                <a:solidFill>
                  <a:srgbClr val="002060"/>
                </a:solidFill>
                <a:latin typeface="Arial" panose="020B0604020202020204" pitchFamily="34" charset="0"/>
                <a:cs typeface="Arial" panose="020B0604020202020204" pitchFamily="34" charset="0"/>
              </a:rPr>
              <a:t>in consideration.</a:t>
            </a:r>
            <a:endParaRPr lang="zh-CN" alt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2230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3425" y="0"/>
            <a:ext cx="10515600" cy="940411"/>
          </a:xfrm>
        </p:spPr>
        <p:txBody>
          <a:bodyPr>
            <a:normAutofit/>
          </a:bodyPr>
          <a:lstStyle/>
          <a:p>
            <a:pPr algn="ctr"/>
            <a:r>
              <a:rPr lang="en-US" altLang="zh-CN" sz="4000" dirty="0">
                <a:solidFill>
                  <a:srgbClr val="C00000"/>
                </a:solidFill>
                <a:latin typeface="Arial" panose="020B0604020202020204" pitchFamily="34" charset="0"/>
                <a:cs typeface="Arial" panose="020B0604020202020204" pitchFamily="34" charset="0"/>
              </a:rPr>
              <a:t>Beam pipe thermal analysis</a:t>
            </a:r>
            <a:endParaRPr lang="zh-CN" altLang="en-US" sz="4000" dirty="0">
              <a:solidFill>
                <a:srgbClr val="C00000"/>
              </a:solidFill>
              <a:latin typeface="Arial" panose="020B0604020202020204" pitchFamily="34" charset="0"/>
              <a:cs typeface="Arial" panose="020B0604020202020204" pitchFamily="34" charset="0"/>
            </a:endParaRPr>
          </a:p>
        </p:txBody>
      </p:sp>
      <p:grpSp>
        <p:nvGrpSpPr>
          <p:cNvPr id="11" name="组合 10">
            <a:extLst>
              <a:ext uri="{FF2B5EF4-FFF2-40B4-BE49-F238E27FC236}">
                <a16:creationId xmlns="" xmlns:a16="http://schemas.microsoft.com/office/drawing/2014/main" id="{E764120A-48A7-4942-A0F2-A62949DA87BD}"/>
              </a:ext>
            </a:extLst>
          </p:cNvPr>
          <p:cNvGrpSpPr/>
          <p:nvPr/>
        </p:nvGrpSpPr>
        <p:grpSpPr>
          <a:xfrm>
            <a:off x="184389" y="1314489"/>
            <a:ext cx="8194826" cy="1542403"/>
            <a:chOff x="1960685" y="2086286"/>
            <a:chExt cx="8599272" cy="1447800"/>
          </a:xfrm>
        </p:grpSpPr>
        <p:pic>
          <p:nvPicPr>
            <p:cNvPr id="14" name="图片 13">
              <a:extLst>
                <a:ext uri="{FF2B5EF4-FFF2-40B4-BE49-F238E27FC236}">
                  <a16:creationId xmlns="" xmlns:a16="http://schemas.microsoft.com/office/drawing/2014/main" id="{A448C188-1B87-4D1D-A5EE-9163C1F57C07}"/>
                </a:ext>
              </a:extLst>
            </p:cNvPr>
            <p:cNvPicPr>
              <a:picLocks noChangeAspect="1"/>
            </p:cNvPicPr>
            <p:nvPr/>
          </p:nvPicPr>
          <p:blipFill>
            <a:blip r:embed="rId2"/>
            <a:stretch>
              <a:fillRect/>
            </a:stretch>
          </p:blipFill>
          <p:spPr>
            <a:xfrm>
              <a:off x="2358932" y="2086286"/>
              <a:ext cx="8201025" cy="1447800"/>
            </a:xfrm>
            <a:prstGeom prst="rect">
              <a:avLst/>
            </a:prstGeom>
          </p:spPr>
        </p:pic>
        <p:sp>
          <p:nvSpPr>
            <p:cNvPr id="15" name="箭头: 右 14">
              <a:extLst>
                <a:ext uri="{FF2B5EF4-FFF2-40B4-BE49-F238E27FC236}">
                  <a16:creationId xmlns="" xmlns:a16="http://schemas.microsoft.com/office/drawing/2014/main" id="{90CCF222-6FF1-4F73-ADFD-42EA1D09C330}"/>
                </a:ext>
              </a:extLst>
            </p:cNvPr>
            <p:cNvSpPr/>
            <p:nvPr/>
          </p:nvSpPr>
          <p:spPr>
            <a:xfrm>
              <a:off x="1960685" y="3088229"/>
              <a:ext cx="398247" cy="75556"/>
            </a:xfrm>
            <a:prstGeom prst="rightArrow">
              <a:avLst/>
            </a:prstGeom>
            <a:solidFill>
              <a:srgbClr val="FFFF00"/>
            </a:solidFill>
            <a:ln w="1905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箭头: 右 15">
              <a:extLst>
                <a:ext uri="{FF2B5EF4-FFF2-40B4-BE49-F238E27FC236}">
                  <a16:creationId xmlns="" xmlns:a16="http://schemas.microsoft.com/office/drawing/2014/main" id="{22581005-7AE3-47E8-AEB8-632F02E2F106}"/>
                </a:ext>
              </a:extLst>
            </p:cNvPr>
            <p:cNvSpPr/>
            <p:nvPr/>
          </p:nvSpPr>
          <p:spPr>
            <a:xfrm>
              <a:off x="2065431" y="3413471"/>
              <a:ext cx="398247" cy="75556"/>
            </a:xfrm>
            <a:prstGeom prst="rightArrow">
              <a:avLst/>
            </a:prstGeom>
            <a:solidFill>
              <a:srgbClr val="FFFF00"/>
            </a:solidFill>
            <a:ln w="1905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箭头: 右 16">
              <a:extLst>
                <a:ext uri="{FF2B5EF4-FFF2-40B4-BE49-F238E27FC236}">
                  <a16:creationId xmlns="" xmlns:a16="http://schemas.microsoft.com/office/drawing/2014/main" id="{A24098BD-62C5-45B5-8975-8B4D8387286D}"/>
                </a:ext>
              </a:extLst>
            </p:cNvPr>
            <p:cNvSpPr/>
            <p:nvPr/>
          </p:nvSpPr>
          <p:spPr>
            <a:xfrm rot="10573336">
              <a:off x="2355909" y="3239511"/>
              <a:ext cx="306991" cy="81583"/>
            </a:xfrm>
            <a:prstGeom prst="rightArrow">
              <a:avLst/>
            </a:prstGeom>
            <a:solidFill>
              <a:srgbClr val="FFFF00"/>
            </a:solidFill>
            <a:ln w="1905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箭头: 右 17">
              <a:extLst>
                <a:ext uri="{FF2B5EF4-FFF2-40B4-BE49-F238E27FC236}">
                  <a16:creationId xmlns="" xmlns:a16="http://schemas.microsoft.com/office/drawing/2014/main" id="{B116361B-A72E-4D56-814B-781C8E5D4184}"/>
                </a:ext>
              </a:extLst>
            </p:cNvPr>
            <p:cNvSpPr/>
            <p:nvPr/>
          </p:nvSpPr>
          <p:spPr>
            <a:xfrm rot="10573336">
              <a:off x="2242820" y="2845337"/>
              <a:ext cx="267162" cy="84213"/>
            </a:xfrm>
            <a:prstGeom prst="rightArrow">
              <a:avLst/>
            </a:prstGeom>
            <a:solidFill>
              <a:srgbClr val="FFFF00"/>
            </a:solidFill>
            <a:ln w="1905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箭头: 右 18">
              <a:extLst>
                <a:ext uri="{FF2B5EF4-FFF2-40B4-BE49-F238E27FC236}">
                  <a16:creationId xmlns="" xmlns:a16="http://schemas.microsoft.com/office/drawing/2014/main" id="{D2C911CB-5EFF-4B57-A883-FFD26F5DA0A0}"/>
                </a:ext>
              </a:extLst>
            </p:cNvPr>
            <p:cNvSpPr/>
            <p:nvPr/>
          </p:nvSpPr>
          <p:spPr>
            <a:xfrm rot="21179748">
              <a:off x="3466668" y="3161591"/>
              <a:ext cx="1343096" cy="76108"/>
            </a:xfrm>
            <a:prstGeom prst="rightArrow">
              <a:avLst/>
            </a:prstGeom>
            <a:solidFill>
              <a:srgbClr val="FFFF00"/>
            </a:solidFill>
            <a:ln w="1905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箭头: 右弧形 19">
              <a:extLst>
                <a:ext uri="{FF2B5EF4-FFF2-40B4-BE49-F238E27FC236}">
                  <a16:creationId xmlns="" xmlns:a16="http://schemas.microsoft.com/office/drawing/2014/main" id="{CFFE1919-CCE2-4C27-9C23-66B43DE76723}"/>
                </a:ext>
              </a:extLst>
            </p:cNvPr>
            <p:cNvSpPr/>
            <p:nvPr/>
          </p:nvSpPr>
          <p:spPr>
            <a:xfrm rot="10800000" flipH="1">
              <a:off x="4967410" y="2725613"/>
              <a:ext cx="272130" cy="345201"/>
            </a:xfrm>
            <a:prstGeom prst="curvedLeftArrow">
              <a:avLst/>
            </a:prstGeom>
            <a:solidFill>
              <a:srgbClr val="FFFF00"/>
            </a:solid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箭头: 右 20">
              <a:extLst>
                <a:ext uri="{FF2B5EF4-FFF2-40B4-BE49-F238E27FC236}">
                  <a16:creationId xmlns="" xmlns:a16="http://schemas.microsoft.com/office/drawing/2014/main" id="{BC355121-8356-414D-87AD-FB94D33D3052}"/>
                </a:ext>
              </a:extLst>
            </p:cNvPr>
            <p:cNvSpPr/>
            <p:nvPr/>
          </p:nvSpPr>
          <p:spPr>
            <a:xfrm rot="10573336">
              <a:off x="3467738" y="2859421"/>
              <a:ext cx="1226107" cy="61647"/>
            </a:xfrm>
            <a:prstGeom prst="rightArrow">
              <a:avLst/>
            </a:prstGeom>
            <a:solidFill>
              <a:srgbClr val="FFFF00"/>
            </a:solidFill>
            <a:ln w="1905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箭头: 右 21">
              <a:extLst>
                <a:ext uri="{FF2B5EF4-FFF2-40B4-BE49-F238E27FC236}">
                  <a16:creationId xmlns="" xmlns:a16="http://schemas.microsoft.com/office/drawing/2014/main" id="{D69C955C-E84E-4AF5-8539-B933D1B97B7C}"/>
                </a:ext>
              </a:extLst>
            </p:cNvPr>
            <p:cNvSpPr/>
            <p:nvPr/>
          </p:nvSpPr>
          <p:spPr>
            <a:xfrm rot="684641">
              <a:off x="5230020" y="2695420"/>
              <a:ext cx="269813" cy="69290"/>
            </a:xfrm>
            <a:prstGeom prst="rightArrow">
              <a:avLst/>
            </a:prstGeom>
            <a:solidFill>
              <a:srgbClr val="FFFF00"/>
            </a:solidFill>
            <a:ln w="190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箭头: 右 22">
              <a:extLst>
                <a:ext uri="{FF2B5EF4-FFF2-40B4-BE49-F238E27FC236}">
                  <a16:creationId xmlns="" xmlns:a16="http://schemas.microsoft.com/office/drawing/2014/main" id="{7C66E301-8AD2-4EF8-AE0D-440D5F7AC48A}"/>
                </a:ext>
              </a:extLst>
            </p:cNvPr>
            <p:cNvSpPr/>
            <p:nvPr/>
          </p:nvSpPr>
          <p:spPr>
            <a:xfrm rot="21333755">
              <a:off x="5616634" y="2632735"/>
              <a:ext cx="1613553" cy="99249"/>
            </a:xfrm>
            <a:prstGeom prst="rightArrow">
              <a:avLst/>
            </a:prstGeom>
            <a:solidFill>
              <a:srgbClr val="FFFF00"/>
            </a:solidFill>
            <a:ln w="190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箭头: 右 23">
              <a:extLst>
                <a:ext uri="{FF2B5EF4-FFF2-40B4-BE49-F238E27FC236}">
                  <a16:creationId xmlns="" xmlns:a16="http://schemas.microsoft.com/office/drawing/2014/main" id="{FD5D3B5B-E32F-4ED0-96BD-E7456025EB87}"/>
                </a:ext>
              </a:extLst>
            </p:cNvPr>
            <p:cNvSpPr/>
            <p:nvPr/>
          </p:nvSpPr>
          <p:spPr>
            <a:xfrm rot="20846852">
              <a:off x="7354050" y="2542612"/>
              <a:ext cx="249386" cy="62813"/>
            </a:xfrm>
            <a:prstGeom prst="rightArrow">
              <a:avLst/>
            </a:prstGeom>
            <a:solidFill>
              <a:srgbClr val="FFFF00"/>
            </a:solidFill>
            <a:ln w="190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2">
            <a:extLst>
              <a:ext uri="{FF2B5EF4-FFF2-40B4-BE49-F238E27FC236}">
                <a16:creationId xmlns="" xmlns:a16="http://schemas.microsoft.com/office/drawing/2014/main" id="{BC0ED027-20BF-4041-AC6D-C235205C4409}"/>
              </a:ext>
            </a:extLst>
          </p:cNvPr>
          <p:cNvSpPr txBox="1"/>
          <p:nvPr/>
        </p:nvSpPr>
        <p:spPr>
          <a:xfrm>
            <a:off x="1283855" y="1129823"/>
            <a:ext cx="3491346" cy="369332"/>
          </a:xfrm>
          <a:prstGeom prst="rect">
            <a:avLst/>
          </a:prstGeom>
          <a:solidFill>
            <a:srgbClr val="00B0F0">
              <a:alpha val="25000"/>
            </a:srgbClr>
          </a:solidFill>
        </p:spPr>
        <p:txBody>
          <a:bodyPr wrap="square" rtlCol="0">
            <a:spAutoFit/>
          </a:bodyPr>
          <a:lstStyle/>
          <a:p>
            <a:r>
              <a:rPr lang="en-US" altLang="zh-CN" dirty="0">
                <a:latin typeface="Arial" panose="020B0604020202020204" pitchFamily="34" charset="0"/>
                <a:cs typeface="Arial" panose="020B0604020202020204" pitchFamily="34" charset="0"/>
              </a:rPr>
              <a:t>Calculation model and condition</a:t>
            </a:r>
            <a:endParaRPr lang="zh-CN" altLang="en-US" dirty="0">
              <a:latin typeface="Arial" panose="020B0604020202020204" pitchFamily="34" charset="0"/>
              <a:cs typeface="Arial" panose="020B0604020202020204" pitchFamily="34" charset="0"/>
            </a:endParaRPr>
          </a:p>
        </p:txBody>
      </p:sp>
      <p:sp>
        <p:nvSpPr>
          <p:cNvPr id="25" name="文本框 24">
            <a:extLst>
              <a:ext uri="{FF2B5EF4-FFF2-40B4-BE49-F238E27FC236}">
                <a16:creationId xmlns="" xmlns:a16="http://schemas.microsoft.com/office/drawing/2014/main" id="{DF8B2CB4-E3EA-4BE6-BAFF-6FEB43A026A8}"/>
              </a:ext>
            </a:extLst>
          </p:cNvPr>
          <p:cNvSpPr txBox="1"/>
          <p:nvPr/>
        </p:nvSpPr>
        <p:spPr>
          <a:xfrm>
            <a:off x="580552" y="2917264"/>
            <a:ext cx="2914580" cy="1169551"/>
          </a:xfrm>
          <a:prstGeom prst="rect">
            <a:avLst/>
          </a:prstGeom>
          <a:noFill/>
        </p:spPr>
        <p:txBody>
          <a:bodyPr wrap="none" rtlCol="0">
            <a:spAutoFit/>
          </a:bodyPr>
          <a:lstStyle/>
          <a:p>
            <a:r>
              <a:rPr lang="en-US" altLang="zh-CN" sz="1400" b="1" dirty="0">
                <a:latin typeface="Arial" panose="020B0604020202020204" pitchFamily="34" charset="0"/>
                <a:cs typeface="Arial" panose="020B0604020202020204" pitchFamily="34" charset="0"/>
              </a:rPr>
              <a:t>Extending pipe:</a:t>
            </a:r>
          </a:p>
          <a:p>
            <a:pPr>
              <a:buFont typeface="Arial" panose="020B0604020202020204" pitchFamily="34" charset="0"/>
              <a:buChar char="•"/>
            </a:pPr>
            <a:r>
              <a:rPr lang="en-US" altLang="zh-CN" sz="1400" dirty="0">
                <a:latin typeface="Arial" panose="020B0604020202020204" pitchFamily="34" charset="0"/>
                <a:cs typeface="Arial" panose="020B0604020202020204" pitchFamily="34" charset="0"/>
              </a:rPr>
              <a:t>2 inlet pipe, 2 outlet pipe</a:t>
            </a:r>
          </a:p>
          <a:p>
            <a:pPr>
              <a:buFont typeface="Arial" panose="020B0604020202020204" pitchFamily="34" charset="0"/>
              <a:buChar char="•"/>
            </a:pPr>
            <a:r>
              <a:rPr lang="en-US" altLang="zh-CN" sz="1400" dirty="0">
                <a:latin typeface="Arial" panose="020B0604020202020204" pitchFamily="34" charset="0"/>
                <a:cs typeface="Arial" panose="020B0604020202020204" pitchFamily="34" charset="0"/>
              </a:rPr>
              <a:t>Coolant: water</a:t>
            </a:r>
          </a:p>
          <a:p>
            <a:pPr>
              <a:buFont typeface="Arial" panose="020B0604020202020204" pitchFamily="34" charset="0"/>
              <a:buChar char="•"/>
            </a:pPr>
            <a:r>
              <a:rPr lang="en-US" altLang="zh-CN" sz="1400" dirty="0">
                <a:latin typeface="Arial" panose="020B0604020202020204" pitchFamily="34" charset="0"/>
                <a:cs typeface="Arial" panose="020B0604020202020204" pitchFamily="34" charset="0"/>
              </a:rPr>
              <a:t>Inlet temperature: 20</a:t>
            </a:r>
            <a:r>
              <a:rPr lang="en-US" altLang="zh-CN" sz="1400" dirty="0">
                <a:latin typeface="Arial" panose="020B0604020202020204" pitchFamily="34" charset="0"/>
                <a:ea typeface="等线" panose="02010600030101010101" pitchFamily="2" charset="-122"/>
                <a:cs typeface="Arial" panose="020B0604020202020204" pitchFamily="34" charset="0"/>
              </a:rPr>
              <a:t>℃</a:t>
            </a:r>
          </a:p>
          <a:p>
            <a:pPr>
              <a:buFont typeface="Arial" panose="020B0604020202020204" pitchFamily="34" charset="0"/>
              <a:buChar char="•"/>
            </a:pPr>
            <a:r>
              <a:rPr lang="en-US" altLang="zh-CN" sz="1400" dirty="0">
                <a:latin typeface="Arial" panose="020B0604020202020204" pitchFamily="34" charset="0"/>
                <a:cs typeface="Arial" panose="020B0604020202020204" pitchFamily="34" charset="0"/>
              </a:rPr>
              <a:t>Inlet velocity: 0.5m/s</a:t>
            </a:r>
            <a:r>
              <a:rPr lang="zh-CN" altLang="en-US" sz="1400" dirty="0">
                <a:latin typeface="Arial" panose="020B0604020202020204" pitchFamily="34" charset="0"/>
                <a:cs typeface="Arial" panose="020B0604020202020204" pitchFamily="34" charset="0"/>
              </a:rPr>
              <a:t>（</a:t>
            </a:r>
            <a:r>
              <a:rPr lang="en-US" altLang="zh-CN" sz="1400" dirty="0">
                <a:latin typeface="Arial" panose="020B0604020202020204" pitchFamily="34" charset="0"/>
                <a:cs typeface="Arial" panose="020B0604020202020204" pitchFamily="34" charset="0"/>
              </a:rPr>
              <a:t>1.7L/min</a:t>
            </a:r>
            <a:r>
              <a:rPr lang="zh-CN" altLang="en-US" sz="1400" dirty="0">
                <a:latin typeface="Arial" panose="020B0604020202020204" pitchFamily="34" charset="0"/>
                <a:cs typeface="Arial" panose="020B0604020202020204" pitchFamily="34" charset="0"/>
              </a:rPr>
              <a:t>）</a:t>
            </a:r>
            <a:endParaRPr lang="en-US" altLang="zh-CN" sz="1400" dirty="0">
              <a:latin typeface="Arial" panose="020B0604020202020204" pitchFamily="34" charset="0"/>
              <a:cs typeface="Arial" panose="020B0604020202020204" pitchFamily="34" charset="0"/>
            </a:endParaRPr>
          </a:p>
        </p:txBody>
      </p:sp>
      <p:sp>
        <p:nvSpPr>
          <p:cNvPr id="26" name="文本框 25">
            <a:extLst>
              <a:ext uri="{FF2B5EF4-FFF2-40B4-BE49-F238E27FC236}">
                <a16:creationId xmlns="" xmlns:a16="http://schemas.microsoft.com/office/drawing/2014/main" id="{A7AB1C3A-ACCE-4BE8-9C7A-05D0D15CD87C}"/>
              </a:ext>
            </a:extLst>
          </p:cNvPr>
          <p:cNvSpPr txBox="1"/>
          <p:nvPr/>
        </p:nvSpPr>
        <p:spPr>
          <a:xfrm>
            <a:off x="3759232" y="2584533"/>
            <a:ext cx="3818269" cy="1169551"/>
          </a:xfrm>
          <a:prstGeom prst="rect">
            <a:avLst/>
          </a:prstGeom>
          <a:noFill/>
        </p:spPr>
        <p:txBody>
          <a:bodyPr wrap="square" rtlCol="0">
            <a:spAutoFit/>
          </a:bodyPr>
          <a:lstStyle/>
          <a:p>
            <a:r>
              <a:rPr lang="en-US" altLang="zh-CN" sz="1400" b="1" dirty="0">
                <a:latin typeface="Arial" panose="020B0604020202020204" pitchFamily="34" charset="0"/>
                <a:cs typeface="Arial" panose="020B0604020202020204" pitchFamily="34" charset="0"/>
              </a:rPr>
              <a:t>Be pipe:</a:t>
            </a:r>
          </a:p>
          <a:p>
            <a:pPr>
              <a:buFont typeface="Arial" panose="020B0604020202020204" pitchFamily="34" charset="0"/>
              <a:buChar char="•"/>
            </a:pPr>
            <a:r>
              <a:rPr lang="en-US" altLang="zh-CN" sz="1400" dirty="0">
                <a:latin typeface="Arial" panose="020B0604020202020204" pitchFamily="34" charset="0"/>
                <a:cs typeface="Arial" panose="020B0604020202020204" pitchFamily="34" charset="0"/>
              </a:rPr>
              <a:t>4 inlet pipe,  4 outlet pipe</a:t>
            </a:r>
          </a:p>
          <a:p>
            <a:pPr>
              <a:buFont typeface="Arial" panose="020B0604020202020204" pitchFamily="34" charset="0"/>
              <a:buChar char="•"/>
            </a:pPr>
            <a:r>
              <a:rPr lang="en-US" altLang="zh-CN" sz="1400" dirty="0">
                <a:latin typeface="Arial" panose="020B0604020202020204" pitchFamily="34" charset="0"/>
                <a:cs typeface="Arial" panose="020B0604020202020204" pitchFamily="34" charset="0"/>
              </a:rPr>
              <a:t>Coolant: water </a:t>
            </a:r>
          </a:p>
          <a:p>
            <a:pPr>
              <a:buFont typeface="Arial" panose="020B0604020202020204" pitchFamily="34" charset="0"/>
              <a:buChar char="•"/>
            </a:pPr>
            <a:r>
              <a:rPr lang="en-US" altLang="zh-CN" sz="1400" dirty="0">
                <a:latin typeface="Arial" panose="020B0604020202020204" pitchFamily="34" charset="0"/>
                <a:cs typeface="Arial" panose="020B0604020202020204" pitchFamily="34" charset="0"/>
              </a:rPr>
              <a:t>Inlet temperature: 20</a:t>
            </a:r>
            <a:r>
              <a:rPr lang="en-US" altLang="zh-CN" sz="1400" dirty="0">
                <a:latin typeface="Arial" panose="020B0604020202020204" pitchFamily="34" charset="0"/>
                <a:ea typeface="等线" panose="02010600030101010101" pitchFamily="2" charset="-122"/>
                <a:cs typeface="Arial" panose="020B0604020202020204" pitchFamily="34" charset="0"/>
              </a:rPr>
              <a:t>℃</a:t>
            </a:r>
          </a:p>
          <a:p>
            <a:pPr>
              <a:buFont typeface="Arial" panose="020B0604020202020204" pitchFamily="34" charset="0"/>
              <a:buChar char="•"/>
            </a:pPr>
            <a:r>
              <a:rPr lang="en-US" altLang="zh-CN" sz="1400" dirty="0">
                <a:latin typeface="Arial" panose="020B0604020202020204" pitchFamily="34" charset="0"/>
                <a:cs typeface="Arial" panose="020B0604020202020204" pitchFamily="34" charset="0"/>
              </a:rPr>
              <a:t>Inlet velocity: 0.5m/s</a:t>
            </a:r>
            <a:r>
              <a:rPr lang="zh-CN" altLang="en-US" sz="1400" dirty="0">
                <a:latin typeface="Arial" panose="020B0604020202020204" pitchFamily="34" charset="0"/>
                <a:cs typeface="Arial" panose="020B0604020202020204" pitchFamily="34" charset="0"/>
              </a:rPr>
              <a:t>（</a:t>
            </a:r>
            <a:r>
              <a:rPr lang="en-US" altLang="zh-CN" sz="1400" dirty="0">
                <a:latin typeface="Arial" panose="020B0604020202020204" pitchFamily="34" charset="0"/>
                <a:cs typeface="Arial" panose="020B0604020202020204" pitchFamily="34" charset="0"/>
              </a:rPr>
              <a:t>0.8L/min</a:t>
            </a:r>
            <a:r>
              <a:rPr lang="zh-CN" altLang="en-US" sz="1400" dirty="0">
                <a:latin typeface="Arial" panose="020B0604020202020204" pitchFamily="34" charset="0"/>
                <a:cs typeface="Arial" panose="020B0604020202020204" pitchFamily="34" charset="0"/>
              </a:rPr>
              <a:t>）</a:t>
            </a:r>
            <a:endParaRPr lang="en-US" altLang="zh-CN" sz="1400" dirty="0">
              <a:solidFill>
                <a:srgbClr val="FF0000"/>
              </a:solidFill>
              <a:latin typeface="Arial" panose="020B0604020202020204" pitchFamily="34" charset="0"/>
              <a:cs typeface="Arial" panose="020B0604020202020204" pitchFamily="34" charset="0"/>
            </a:endParaRPr>
          </a:p>
        </p:txBody>
      </p:sp>
      <p:sp>
        <p:nvSpPr>
          <p:cNvPr id="27" name="文本框 26">
            <a:extLst>
              <a:ext uri="{FF2B5EF4-FFF2-40B4-BE49-F238E27FC236}">
                <a16:creationId xmlns="" xmlns:a16="http://schemas.microsoft.com/office/drawing/2014/main" id="{F790F6C7-3195-4027-AC33-475E45FA3F88}"/>
              </a:ext>
            </a:extLst>
          </p:cNvPr>
          <p:cNvSpPr txBox="1"/>
          <p:nvPr/>
        </p:nvSpPr>
        <p:spPr>
          <a:xfrm>
            <a:off x="6918190" y="2314921"/>
            <a:ext cx="2914580" cy="1169551"/>
          </a:xfrm>
          <a:prstGeom prst="rect">
            <a:avLst/>
          </a:prstGeom>
          <a:noFill/>
        </p:spPr>
        <p:txBody>
          <a:bodyPr wrap="none" rtlCol="0">
            <a:spAutoFit/>
          </a:bodyPr>
          <a:lstStyle/>
          <a:p>
            <a:r>
              <a:rPr lang="en-US" altLang="zh-CN" sz="1400" b="1" dirty="0">
                <a:latin typeface="Arial" panose="020B0604020202020204" pitchFamily="34" charset="0"/>
                <a:cs typeface="Arial" panose="020B0604020202020204" pitchFamily="34" charset="0"/>
              </a:rPr>
              <a:t>Extending pipe:</a:t>
            </a:r>
          </a:p>
          <a:p>
            <a:pPr>
              <a:buFont typeface="Arial" panose="020B0604020202020204" pitchFamily="34" charset="0"/>
              <a:buChar char="•"/>
            </a:pPr>
            <a:r>
              <a:rPr lang="en-US" altLang="zh-CN" sz="1400" dirty="0">
                <a:latin typeface="Arial" panose="020B0604020202020204" pitchFamily="34" charset="0"/>
                <a:cs typeface="Arial" panose="020B0604020202020204" pitchFamily="34" charset="0"/>
              </a:rPr>
              <a:t>2 inlet pipe, 2 outlet pipe</a:t>
            </a:r>
          </a:p>
          <a:p>
            <a:pPr>
              <a:buFont typeface="Arial" panose="020B0604020202020204" pitchFamily="34" charset="0"/>
              <a:buChar char="•"/>
            </a:pPr>
            <a:r>
              <a:rPr lang="en-US" altLang="zh-CN" sz="1400" dirty="0">
                <a:latin typeface="Arial" panose="020B0604020202020204" pitchFamily="34" charset="0"/>
                <a:cs typeface="Arial" panose="020B0604020202020204" pitchFamily="34" charset="0"/>
              </a:rPr>
              <a:t>Coolant: water</a:t>
            </a:r>
          </a:p>
          <a:p>
            <a:pPr>
              <a:buFont typeface="Arial" panose="020B0604020202020204" pitchFamily="34" charset="0"/>
              <a:buChar char="•"/>
            </a:pPr>
            <a:r>
              <a:rPr lang="en-US" altLang="zh-CN" sz="1400" dirty="0">
                <a:latin typeface="Arial" panose="020B0604020202020204" pitchFamily="34" charset="0"/>
                <a:cs typeface="Arial" panose="020B0604020202020204" pitchFamily="34" charset="0"/>
              </a:rPr>
              <a:t>Inlet temperature: 20</a:t>
            </a:r>
            <a:r>
              <a:rPr lang="en-US" altLang="zh-CN" sz="1400" dirty="0">
                <a:latin typeface="Arial" panose="020B0604020202020204" pitchFamily="34" charset="0"/>
                <a:ea typeface="等线" panose="02010600030101010101" pitchFamily="2" charset="-122"/>
                <a:cs typeface="Arial" panose="020B0604020202020204" pitchFamily="34" charset="0"/>
              </a:rPr>
              <a:t>℃</a:t>
            </a:r>
          </a:p>
          <a:p>
            <a:pPr>
              <a:buFont typeface="Arial" panose="020B0604020202020204" pitchFamily="34" charset="0"/>
              <a:buChar char="•"/>
            </a:pPr>
            <a:r>
              <a:rPr lang="en-US" altLang="zh-CN" sz="1400" dirty="0">
                <a:latin typeface="Arial" panose="020B0604020202020204" pitchFamily="34" charset="0"/>
                <a:cs typeface="Arial" panose="020B0604020202020204" pitchFamily="34" charset="0"/>
              </a:rPr>
              <a:t>Inlet velocity: 0.5m/s</a:t>
            </a:r>
            <a:r>
              <a:rPr lang="zh-CN" altLang="en-US" sz="1400" dirty="0">
                <a:latin typeface="Arial" panose="020B0604020202020204" pitchFamily="34" charset="0"/>
                <a:cs typeface="Arial" panose="020B0604020202020204" pitchFamily="34" charset="0"/>
              </a:rPr>
              <a:t>（</a:t>
            </a:r>
            <a:r>
              <a:rPr lang="en-US" altLang="zh-CN" sz="1400" dirty="0">
                <a:latin typeface="Arial" panose="020B0604020202020204" pitchFamily="34" charset="0"/>
                <a:cs typeface="Arial" panose="020B0604020202020204" pitchFamily="34" charset="0"/>
              </a:rPr>
              <a:t>1.7L/min</a:t>
            </a:r>
            <a:r>
              <a:rPr lang="zh-CN" altLang="en-US" sz="1400" dirty="0">
                <a:latin typeface="Arial" panose="020B0604020202020204" pitchFamily="34" charset="0"/>
                <a:cs typeface="Arial" panose="020B0604020202020204" pitchFamily="34" charset="0"/>
              </a:rPr>
              <a:t>）</a:t>
            </a:r>
            <a:endParaRPr lang="en-US" altLang="zh-CN" sz="1400" dirty="0">
              <a:latin typeface="Arial" panose="020B0604020202020204" pitchFamily="34" charset="0"/>
              <a:cs typeface="Arial" panose="020B0604020202020204" pitchFamily="34" charset="0"/>
            </a:endParaRPr>
          </a:p>
        </p:txBody>
      </p:sp>
      <p:pic>
        <p:nvPicPr>
          <p:cNvPr id="28" name="图片 27">
            <a:extLst>
              <a:ext uri="{FF2B5EF4-FFF2-40B4-BE49-F238E27FC236}">
                <a16:creationId xmlns="" xmlns:a16="http://schemas.microsoft.com/office/drawing/2014/main" id="{837E2B49-8F6C-4472-8638-249CEB99E13E}"/>
              </a:ext>
            </a:extLst>
          </p:cNvPr>
          <p:cNvPicPr>
            <a:picLocks noChangeAspect="1"/>
          </p:cNvPicPr>
          <p:nvPr/>
        </p:nvPicPr>
        <p:blipFill>
          <a:blip r:embed="rId3"/>
          <a:stretch>
            <a:fillRect/>
          </a:stretch>
        </p:blipFill>
        <p:spPr>
          <a:xfrm>
            <a:off x="9780309" y="1549236"/>
            <a:ext cx="2113366" cy="1745824"/>
          </a:xfrm>
          <a:prstGeom prst="rect">
            <a:avLst/>
          </a:prstGeom>
        </p:spPr>
      </p:pic>
      <p:sp>
        <p:nvSpPr>
          <p:cNvPr id="5" name="文本框 4">
            <a:extLst>
              <a:ext uri="{FF2B5EF4-FFF2-40B4-BE49-F238E27FC236}">
                <a16:creationId xmlns="" xmlns:a16="http://schemas.microsoft.com/office/drawing/2014/main" id="{728EF87F-90AC-4D5C-9C7D-A9AB6BC40F1D}"/>
              </a:ext>
            </a:extLst>
          </p:cNvPr>
          <p:cNvSpPr txBox="1"/>
          <p:nvPr/>
        </p:nvSpPr>
        <p:spPr>
          <a:xfrm>
            <a:off x="9780309" y="1159586"/>
            <a:ext cx="2113366" cy="307777"/>
          </a:xfrm>
          <a:prstGeom prst="rect">
            <a:avLst/>
          </a:prstGeom>
          <a:solidFill>
            <a:srgbClr val="FFCCCC"/>
          </a:solidFill>
        </p:spPr>
        <p:txBody>
          <a:bodyPr wrap="square" rtlCol="0">
            <a:spAutoFit/>
          </a:bodyPr>
          <a:lstStyle/>
          <a:p>
            <a:r>
              <a:rPr lang="en-US" altLang="zh-CN" sz="1400" dirty="0">
                <a:latin typeface="Arial" panose="020B0604020202020204" pitchFamily="34" charset="0"/>
                <a:cs typeface="Arial" panose="020B0604020202020204" pitchFamily="34" charset="0"/>
              </a:rPr>
              <a:t>Heat source distribution</a:t>
            </a:r>
            <a:endParaRPr lang="zh-CN" altLang="en-US" sz="1400" dirty="0">
              <a:latin typeface="Arial" panose="020B0604020202020204" pitchFamily="34" charset="0"/>
              <a:cs typeface="Arial" panose="020B0604020202020204" pitchFamily="34" charset="0"/>
            </a:endParaRPr>
          </a:p>
        </p:txBody>
      </p:sp>
      <p:pic>
        <p:nvPicPr>
          <p:cNvPr id="29" name="图片 28">
            <a:extLst>
              <a:ext uri="{FF2B5EF4-FFF2-40B4-BE49-F238E27FC236}">
                <a16:creationId xmlns="" xmlns:a16="http://schemas.microsoft.com/office/drawing/2014/main" id="{38CA3B97-9936-4E9E-83F6-2861B94CA5EA}"/>
              </a:ext>
            </a:extLst>
          </p:cNvPr>
          <p:cNvPicPr>
            <a:picLocks noChangeAspect="1"/>
          </p:cNvPicPr>
          <p:nvPr/>
        </p:nvPicPr>
        <p:blipFill>
          <a:blip r:embed="rId4"/>
          <a:stretch>
            <a:fillRect/>
          </a:stretch>
        </p:blipFill>
        <p:spPr>
          <a:xfrm>
            <a:off x="6690459" y="3684710"/>
            <a:ext cx="5477270" cy="3117418"/>
          </a:xfrm>
          <a:prstGeom prst="rect">
            <a:avLst/>
          </a:prstGeom>
        </p:spPr>
      </p:pic>
      <p:sp>
        <p:nvSpPr>
          <p:cNvPr id="31" name="文本框 30">
            <a:extLst>
              <a:ext uri="{FF2B5EF4-FFF2-40B4-BE49-F238E27FC236}">
                <a16:creationId xmlns="" xmlns:a16="http://schemas.microsoft.com/office/drawing/2014/main" id="{05C27FD2-02B5-4D47-96AB-E0455F3B5C22}"/>
              </a:ext>
            </a:extLst>
          </p:cNvPr>
          <p:cNvSpPr txBox="1"/>
          <p:nvPr/>
        </p:nvSpPr>
        <p:spPr>
          <a:xfrm>
            <a:off x="590570" y="4348697"/>
            <a:ext cx="2309067" cy="369332"/>
          </a:xfrm>
          <a:prstGeom prst="rect">
            <a:avLst/>
          </a:prstGeom>
          <a:solidFill>
            <a:srgbClr val="00B0F0">
              <a:alpha val="25000"/>
            </a:srgbClr>
          </a:solidFill>
        </p:spPr>
        <p:txBody>
          <a:bodyPr wrap="square" rtlCol="0">
            <a:spAutoFit/>
          </a:bodyPr>
          <a:lstStyle/>
          <a:p>
            <a:r>
              <a:rPr lang="en-US" altLang="zh-CN" dirty="0">
                <a:latin typeface="Arial" panose="020B0604020202020204" pitchFamily="34" charset="0"/>
                <a:cs typeface="Arial" panose="020B0604020202020204" pitchFamily="34" charset="0"/>
              </a:rPr>
              <a:t>Calculation results:</a:t>
            </a:r>
            <a:endParaRPr lang="zh-CN" altLang="en-US" dirty="0">
              <a:latin typeface="Arial" panose="020B0604020202020204" pitchFamily="34" charset="0"/>
              <a:cs typeface="Arial" panose="020B0604020202020204" pitchFamily="34" charset="0"/>
            </a:endParaRPr>
          </a:p>
        </p:txBody>
      </p:sp>
      <p:sp>
        <p:nvSpPr>
          <p:cNvPr id="32" name="文本框 31">
            <a:extLst>
              <a:ext uri="{FF2B5EF4-FFF2-40B4-BE49-F238E27FC236}">
                <a16:creationId xmlns="" xmlns:a16="http://schemas.microsoft.com/office/drawing/2014/main" id="{F5A060E8-A3F6-4034-A60B-0A30E16E99A4}"/>
              </a:ext>
            </a:extLst>
          </p:cNvPr>
          <p:cNvSpPr txBox="1"/>
          <p:nvPr/>
        </p:nvSpPr>
        <p:spPr>
          <a:xfrm>
            <a:off x="450575" y="5022761"/>
            <a:ext cx="4869083" cy="1200329"/>
          </a:xfrm>
          <a:prstGeom prst="rect">
            <a:avLst/>
          </a:prstGeom>
          <a:noFill/>
        </p:spPr>
        <p:txBody>
          <a:bodyPr wrap="square" rtlCol="0">
            <a:spAutoFit/>
          </a:bodyPr>
          <a:lstStyle/>
          <a:p>
            <a:pPr marL="285750" indent="-285750">
              <a:buFont typeface="Wingdings" panose="05000000000000000000" pitchFamily="2" charset="2"/>
              <a:buChar char="ü"/>
            </a:pPr>
            <a:r>
              <a:rPr lang="en-US" altLang="zh-CN" dirty="0">
                <a:latin typeface="Arial" panose="020B0604020202020204" pitchFamily="34" charset="0"/>
                <a:cs typeface="Arial" panose="020B0604020202020204" pitchFamily="34" charset="0"/>
              </a:rPr>
              <a:t>Temperature difference ~5.1</a:t>
            </a:r>
            <a:r>
              <a:rPr lang="en-US" altLang="zh-CN" baseline="30000" dirty="0">
                <a:latin typeface="Arial" panose="020B0604020202020204" pitchFamily="34" charset="0"/>
                <a:cs typeface="Arial" panose="020B0604020202020204" pitchFamily="34" charset="0"/>
              </a:rPr>
              <a:t>0</a:t>
            </a:r>
            <a:r>
              <a:rPr lang="en-US" altLang="zh-CN" dirty="0">
                <a:latin typeface="Arial" panose="020B0604020202020204" pitchFamily="34" charset="0"/>
                <a:cs typeface="Arial" panose="020B0604020202020204" pitchFamily="34" charset="0"/>
              </a:rPr>
              <a:t>C between two sides of the first layer detector </a:t>
            </a:r>
          </a:p>
          <a:p>
            <a:pPr marL="285750" indent="-285750">
              <a:buFont typeface="Wingdings" panose="05000000000000000000" pitchFamily="2" charset="2"/>
              <a:buChar char="ü"/>
            </a:pPr>
            <a:r>
              <a:rPr lang="en-US" altLang="zh-CN" dirty="0">
                <a:latin typeface="Arial" panose="020B0604020202020204" pitchFamily="34" charset="0"/>
                <a:cs typeface="Arial" panose="020B0604020202020204" pitchFamily="34" charset="0"/>
              </a:rPr>
              <a:t>Temperature low, temperature difference small, meet the requirement</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3201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C98873D-8765-4A0D-BE2C-807A876B8944}"/>
              </a:ext>
            </a:extLst>
          </p:cNvPr>
          <p:cNvSpPr>
            <a:spLocks noGrp="1"/>
          </p:cNvSpPr>
          <p:nvPr>
            <p:ph type="title"/>
          </p:nvPr>
        </p:nvSpPr>
        <p:spPr>
          <a:xfrm>
            <a:off x="666712" y="124380"/>
            <a:ext cx="10763325" cy="725470"/>
          </a:xfrm>
        </p:spPr>
        <p:txBody>
          <a:bodyPr>
            <a:normAutofit/>
          </a:bodyPr>
          <a:lstStyle/>
          <a:p>
            <a:pPr algn="ctr"/>
            <a:r>
              <a:rPr lang="en-US" altLang="zh-CN" sz="4000" dirty="0">
                <a:solidFill>
                  <a:srgbClr val="C00000"/>
                </a:solidFill>
                <a:latin typeface="Arial" panose="020B0604020202020204" pitchFamily="34" charset="0"/>
                <a:cs typeface="Arial" panose="020B0604020202020204" pitchFamily="34" charset="0"/>
              </a:rPr>
              <a:t>IP BPM</a:t>
            </a:r>
            <a:endParaRPr lang="zh-CN" altLang="en-US" sz="4000" dirty="0">
              <a:solidFill>
                <a:srgbClr val="C00000"/>
              </a:solidFill>
              <a:latin typeface="Arial" panose="020B0604020202020204" pitchFamily="34" charset="0"/>
              <a:cs typeface="Arial" panose="020B0604020202020204" pitchFamily="34" charset="0"/>
            </a:endParaRPr>
          </a:p>
        </p:txBody>
      </p:sp>
      <p:pic>
        <p:nvPicPr>
          <p:cNvPr id="6" name="图片 5">
            <a:extLst>
              <a:ext uri="{FF2B5EF4-FFF2-40B4-BE49-F238E27FC236}">
                <a16:creationId xmlns="" xmlns:a16="http://schemas.microsoft.com/office/drawing/2014/main" id="{DACC99D9-D177-42FE-83FF-F4BB9F56BA3C}"/>
              </a:ext>
            </a:extLst>
          </p:cNvPr>
          <p:cNvPicPr>
            <a:picLocks noChangeAspect="1"/>
          </p:cNvPicPr>
          <p:nvPr/>
        </p:nvPicPr>
        <p:blipFill>
          <a:blip r:embed="rId2"/>
          <a:stretch>
            <a:fillRect/>
          </a:stretch>
        </p:blipFill>
        <p:spPr>
          <a:xfrm>
            <a:off x="0" y="4930691"/>
            <a:ext cx="12192000" cy="1598794"/>
          </a:xfrm>
          <a:prstGeom prst="rect">
            <a:avLst/>
          </a:prstGeom>
        </p:spPr>
      </p:pic>
      <p:sp>
        <p:nvSpPr>
          <p:cNvPr id="11" name="椭圆 10">
            <a:extLst>
              <a:ext uri="{FF2B5EF4-FFF2-40B4-BE49-F238E27FC236}">
                <a16:creationId xmlns="" xmlns:a16="http://schemas.microsoft.com/office/drawing/2014/main" id="{8A991829-66D3-4993-A4B8-7DA336A7147F}"/>
              </a:ext>
            </a:extLst>
          </p:cNvPr>
          <p:cNvSpPr/>
          <p:nvPr/>
        </p:nvSpPr>
        <p:spPr>
          <a:xfrm>
            <a:off x="1258957" y="5332011"/>
            <a:ext cx="268356" cy="8150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椭圆 11">
            <a:extLst>
              <a:ext uri="{FF2B5EF4-FFF2-40B4-BE49-F238E27FC236}">
                <a16:creationId xmlns="" xmlns:a16="http://schemas.microsoft.com/office/drawing/2014/main" id="{26FA5399-E386-46B7-A65E-1CD528913F34}"/>
              </a:ext>
            </a:extLst>
          </p:cNvPr>
          <p:cNvSpPr/>
          <p:nvPr/>
        </p:nvSpPr>
        <p:spPr>
          <a:xfrm>
            <a:off x="9771361" y="5411539"/>
            <a:ext cx="268356" cy="8150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p:nvSpPr>
        <p:spPr>
          <a:xfrm>
            <a:off x="8542230" y="1715927"/>
            <a:ext cx="3342861" cy="3046988"/>
          </a:xfrm>
          <a:prstGeom prst="rect">
            <a:avLst/>
          </a:prstGeom>
        </p:spPr>
        <p:txBody>
          <a:bodyPr wrap="square">
            <a:spAutoFit/>
          </a:bodyPr>
          <a:lstStyle/>
          <a:p>
            <a:pPr marL="285750" indent="-285750" algn="just">
              <a:spcAft>
                <a:spcPts val="0"/>
              </a:spcAft>
              <a:buFont typeface="Wingdings" panose="05000000000000000000" pitchFamily="2" charset="2"/>
              <a:buChar char="Ø"/>
            </a:pPr>
            <a:r>
              <a:rPr lang="en-US" altLang="zh-CN" sz="1600" kern="100" dirty="0">
                <a:latin typeface="Arial" panose="020B0604020202020204" pitchFamily="34" charset="0"/>
                <a:ea typeface="宋体" panose="02010600030101010101" pitchFamily="2" charset="-122"/>
                <a:cs typeface="Arial" panose="020B0604020202020204" pitchFamily="34" charset="0"/>
              </a:rPr>
              <a:t>Considering response time and calibration difficulty, two 4 button electrodes BPM at each side of CEPC IR </a:t>
            </a:r>
            <a:r>
              <a:rPr lang="en-US" altLang="zh-CN" sz="1600" kern="100" dirty="0" smtClean="0">
                <a:latin typeface="Arial" panose="020B0604020202020204" pitchFamily="34" charset="0"/>
                <a:ea typeface="宋体" panose="02010600030101010101" pitchFamily="2" charset="-122"/>
                <a:cs typeface="Arial" panose="020B0604020202020204" pitchFamily="34" charset="0"/>
              </a:rPr>
              <a:t>are </a:t>
            </a:r>
            <a:r>
              <a:rPr lang="en-US" altLang="zh-CN" sz="1600" kern="100" dirty="0">
                <a:latin typeface="Arial" panose="020B0604020202020204" pitchFamily="34" charset="0"/>
                <a:ea typeface="宋体" panose="02010600030101010101" pitchFamily="2" charset="-122"/>
                <a:cs typeface="Arial" panose="020B0604020202020204" pitchFamily="34" charset="0"/>
              </a:rPr>
              <a:t>adopted. </a:t>
            </a:r>
          </a:p>
          <a:p>
            <a:pPr marL="285750" indent="-285750" algn="just">
              <a:spcAft>
                <a:spcPts val="0"/>
              </a:spcAft>
              <a:buFont typeface="Wingdings" panose="05000000000000000000" pitchFamily="2" charset="2"/>
              <a:buChar char="Ø"/>
            </a:pPr>
            <a:r>
              <a:rPr lang="en-US" altLang="zh-CN" sz="1600" kern="100" dirty="0">
                <a:latin typeface="Arial" panose="020B0604020202020204" pitchFamily="34" charset="0"/>
                <a:ea typeface="宋体" panose="02010600030101010101" pitchFamily="2" charset="-122"/>
                <a:cs typeface="Arial" panose="020B0604020202020204" pitchFamily="34" charset="0"/>
              </a:rPr>
              <a:t>Due to the short bunch length, signal has many resonance hump, signal amplitude proportional to the bunch charge.</a:t>
            </a:r>
          </a:p>
          <a:p>
            <a:pPr marL="285750" indent="-285750" algn="just">
              <a:spcAft>
                <a:spcPts val="0"/>
              </a:spcAft>
              <a:buFont typeface="Wingdings" panose="05000000000000000000" pitchFamily="2" charset="2"/>
              <a:buChar char="Ø"/>
            </a:pPr>
            <a:r>
              <a:rPr lang="en-US" altLang="zh-CN" sz="1600" kern="100" dirty="0">
                <a:latin typeface="Arial" panose="020B0604020202020204" pitchFamily="34" charset="0"/>
                <a:ea typeface="宋体" panose="02010600030101010101" pitchFamily="2" charset="-122"/>
                <a:cs typeface="Arial" panose="020B0604020202020204" pitchFamily="34" charset="0"/>
              </a:rPr>
              <a:t>Size and signal intensity can be satisfied by CEPC MDI requirement.</a:t>
            </a:r>
            <a:endParaRPr lang="zh-CN" altLang="zh-CN" sz="1600" kern="100" dirty="0">
              <a:latin typeface="Arial" panose="020B0604020202020204" pitchFamily="34" charset="0"/>
              <a:ea typeface="宋体" panose="02010600030101010101" pitchFamily="2" charset="-122"/>
              <a:cs typeface="Arial" panose="020B0604020202020204" pitchFamily="34" charset="0"/>
            </a:endParaRPr>
          </a:p>
        </p:txBody>
      </p:sp>
      <p:pic>
        <p:nvPicPr>
          <p:cNvPr id="7" name="图片 6">
            <a:extLst>
              <a:ext uri="{FF2B5EF4-FFF2-40B4-BE49-F238E27FC236}">
                <a16:creationId xmlns="" xmlns:a16="http://schemas.microsoft.com/office/drawing/2014/main" id="{982E965D-E16A-4A53-A6CA-145C2F45D0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905" y="1596051"/>
            <a:ext cx="3372883" cy="2574499"/>
          </a:xfrm>
          <a:prstGeom prst="rect">
            <a:avLst/>
          </a:prstGeom>
        </p:spPr>
      </p:pic>
      <p:pic>
        <p:nvPicPr>
          <p:cNvPr id="10" name="图片 9">
            <a:extLst>
              <a:ext uri="{FF2B5EF4-FFF2-40B4-BE49-F238E27FC236}">
                <a16:creationId xmlns="" xmlns:a16="http://schemas.microsoft.com/office/drawing/2014/main" id="{7AF85816-BD77-44DB-9AA0-362C2C5515D2}"/>
              </a:ext>
            </a:extLst>
          </p:cNvPr>
          <p:cNvPicPr>
            <a:picLocks noChangeAspect="1"/>
          </p:cNvPicPr>
          <p:nvPr/>
        </p:nvPicPr>
        <p:blipFill>
          <a:blip r:embed="rId4"/>
          <a:stretch>
            <a:fillRect/>
          </a:stretch>
        </p:blipFill>
        <p:spPr>
          <a:xfrm>
            <a:off x="3649771" y="1312590"/>
            <a:ext cx="2515389" cy="1598794"/>
          </a:xfrm>
          <a:prstGeom prst="rect">
            <a:avLst/>
          </a:prstGeom>
        </p:spPr>
      </p:pic>
      <p:pic>
        <p:nvPicPr>
          <p:cNvPr id="13" name="图片 12">
            <a:extLst>
              <a:ext uri="{FF2B5EF4-FFF2-40B4-BE49-F238E27FC236}">
                <a16:creationId xmlns="" xmlns:a16="http://schemas.microsoft.com/office/drawing/2014/main" id="{A609A5A2-B31C-4AEE-AE1F-AC8E4A1FB61C}"/>
              </a:ext>
            </a:extLst>
          </p:cNvPr>
          <p:cNvPicPr>
            <a:picLocks noChangeAspect="1"/>
          </p:cNvPicPr>
          <p:nvPr/>
        </p:nvPicPr>
        <p:blipFill>
          <a:blip r:embed="rId5"/>
          <a:stretch>
            <a:fillRect/>
          </a:stretch>
        </p:blipFill>
        <p:spPr>
          <a:xfrm>
            <a:off x="6140311" y="1312591"/>
            <a:ext cx="2421971" cy="1598794"/>
          </a:xfrm>
          <a:prstGeom prst="rect">
            <a:avLst/>
          </a:prstGeom>
        </p:spPr>
      </p:pic>
      <p:pic>
        <p:nvPicPr>
          <p:cNvPr id="14" name="图片 13">
            <a:extLst>
              <a:ext uri="{FF2B5EF4-FFF2-40B4-BE49-F238E27FC236}">
                <a16:creationId xmlns="" xmlns:a16="http://schemas.microsoft.com/office/drawing/2014/main" id="{EBD41AA8-3FAD-4F93-8058-239603C4141F}"/>
              </a:ext>
            </a:extLst>
          </p:cNvPr>
          <p:cNvPicPr>
            <a:picLocks noChangeAspect="1"/>
          </p:cNvPicPr>
          <p:nvPr/>
        </p:nvPicPr>
        <p:blipFill>
          <a:blip r:embed="rId6"/>
          <a:stretch>
            <a:fillRect/>
          </a:stretch>
        </p:blipFill>
        <p:spPr>
          <a:xfrm>
            <a:off x="3802714" y="3020722"/>
            <a:ext cx="4586571" cy="1851788"/>
          </a:xfrm>
          <a:prstGeom prst="rect">
            <a:avLst/>
          </a:prstGeom>
        </p:spPr>
      </p:pic>
      <p:sp>
        <p:nvSpPr>
          <p:cNvPr id="8" name="矩形 7">
            <a:extLst>
              <a:ext uri="{FF2B5EF4-FFF2-40B4-BE49-F238E27FC236}">
                <a16:creationId xmlns="" xmlns:a16="http://schemas.microsoft.com/office/drawing/2014/main" id="{E46A1880-5E34-4F19-A4A5-0C7D86697BA4}"/>
              </a:ext>
            </a:extLst>
          </p:cNvPr>
          <p:cNvSpPr/>
          <p:nvPr/>
        </p:nvSpPr>
        <p:spPr>
          <a:xfrm>
            <a:off x="5226749" y="3155878"/>
            <a:ext cx="1409681" cy="307777"/>
          </a:xfrm>
          <a:prstGeom prst="rect">
            <a:avLst/>
          </a:prstGeom>
        </p:spPr>
        <p:txBody>
          <a:bodyPr wrap="none">
            <a:spAutoFit/>
          </a:bodyPr>
          <a:lstStyle/>
          <a:p>
            <a:r>
              <a:rPr lang="en-US" altLang="zh-CN" sz="1400" dirty="0"/>
              <a:t>Electrodes signal</a:t>
            </a:r>
            <a:endParaRPr lang="zh-CN" altLang="en-US" sz="1400" dirty="0"/>
          </a:p>
        </p:txBody>
      </p:sp>
      <p:sp>
        <p:nvSpPr>
          <p:cNvPr id="9" name="矩形 8">
            <a:extLst>
              <a:ext uri="{FF2B5EF4-FFF2-40B4-BE49-F238E27FC236}">
                <a16:creationId xmlns="" xmlns:a16="http://schemas.microsoft.com/office/drawing/2014/main" id="{0D038D93-F0D2-45C7-8004-A74A7946BBE7}"/>
              </a:ext>
            </a:extLst>
          </p:cNvPr>
          <p:cNvSpPr/>
          <p:nvPr/>
        </p:nvSpPr>
        <p:spPr>
          <a:xfrm>
            <a:off x="4519248" y="1068096"/>
            <a:ext cx="3307316" cy="307777"/>
          </a:xfrm>
          <a:prstGeom prst="rect">
            <a:avLst/>
          </a:prstGeom>
        </p:spPr>
        <p:txBody>
          <a:bodyPr wrap="none">
            <a:spAutoFit/>
          </a:bodyPr>
          <a:lstStyle/>
          <a:p>
            <a:r>
              <a:rPr lang="en-US" altLang="zh-CN" sz="1400" dirty="0"/>
              <a:t>Electromagnetic field at electrodes</a:t>
            </a:r>
            <a:endParaRPr lang="zh-CN" altLang="en-US" sz="1400" dirty="0"/>
          </a:p>
        </p:txBody>
      </p:sp>
    </p:spTree>
    <p:extLst>
      <p:ext uri="{BB962C8B-B14F-4D97-AF65-F5344CB8AC3E}">
        <p14:creationId xmlns:p14="http://schemas.microsoft.com/office/powerpoint/2010/main" val="2360788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2121448" y="67537"/>
            <a:ext cx="7916416" cy="1036506"/>
          </a:xfrm>
        </p:spPr>
        <p:txBody>
          <a:bodyPr/>
          <a:lstStyle/>
          <a:p>
            <a:pPr>
              <a:lnSpc>
                <a:spcPct val="150000"/>
              </a:lnSpc>
              <a:defRPr/>
            </a:pPr>
            <a:r>
              <a:rPr lang="en-US" altLang="zh-CN" sz="6000" kern="0" dirty="0">
                <a:latin typeface="Arial Black" panose="020B0A04020102020204" pitchFamily="34" charset="0"/>
              </a:rPr>
              <a:t>Content</a:t>
            </a:r>
            <a:endParaRPr lang="zh-CN" altLang="en-US" sz="6000" kern="0" dirty="0">
              <a:latin typeface="Arial Black" panose="020B0A04020102020204" pitchFamily="34" charset="0"/>
            </a:endParaRPr>
          </a:p>
        </p:txBody>
      </p:sp>
      <p:sp>
        <p:nvSpPr>
          <p:cNvPr id="5" name="内容占位符 2">
            <a:extLst>
              <a:ext uri="{FF2B5EF4-FFF2-40B4-BE49-F238E27FC236}">
                <a16:creationId xmlns="" xmlns:a16="http://schemas.microsoft.com/office/drawing/2014/main" id="{0F2C0DDD-A65B-4042-81A0-8E7A9EBA60F8}"/>
              </a:ext>
            </a:extLst>
          </p:cNvPr>
          <p:cNvSpPr txBox="1">
            <a:spLocks/>
          </p:cNvSpPr>
          <p:nvPr/>
        </p:nvSpPr>
        <p:spPr>
          <a:xfrm>
            <a:off x="746702" y="1349614"/>
            <a:ext cx="10972800" cy="5002696"/>
          </a:xfrm>
          <a:prstGeom prst="rect">
            <a:avLst/>
          </a:prstGeom>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Clr>
                <a:srgbClr val="002060"/>
              </a:buClr>
              <a:buFont typeface="Wingdings" panose="05000000000000000000" pitchFamily="2" charset="2"/>
              <a:buChar char="Ø"/>
            </a:pPr>
            <a:r>
              <a:rPr lang="en-US" altLang="zh-CN" sz="9600" dirty="0">
                <a:solidFill>
                  <a:srgbClr val="002060"/>
                </a:solidFill>
                <a:latin typeface="Arial" panose="020B0604020202020204" pitchFamily="34" charset="0"/>
                <a:cs typeface="Arial" panose="020B0604020202020204" pitchFamily="34" charset="0"/>
              </a:rPr>
              <a:t> Introduction </a:t>
            </a:r>
          </a:p>
          <a:p>
            <a:pPr algn="l">
              <a:buClr>
                <a:srgbClr val="002060"/>
              </a:buClr>
              <a:buFont typeface="Wingdings" panose="05000000000000000000" pitchFamily="2" charset="2"/>
              <a:buChar char="Ø"/>
            </a:pPr>
            <a:r>
              <a:rPr lang="en-US" altLang="zh-CN" sz="9600" dirty="0">
                <a:solidFill>
                  <a:srgbClr val="002060"/>
                </a:solidFill>
                <a:latin typeface="Arial" panose="020B0604020202020204" pitchFamily="34" charset="0"/>
                <a:cs typeface="Arial" panose="020B0604020202020204" pitchFamily="34" charset="0"/>
              </a:rPr>
              <a:t> IR beam pipe structure</a:t>
            </a:r>
          </a:p>
          <a:p>
            <a:pPr algn="l">
              <a:buClr>
                <a:srgbClr val="002060"/>
              </a:buClr>
              <a:buFont typeface="Wingdings" panose="05000000000000000000" pitchFamily="2" charset="2"/>
              <a:buChar char="Ø"/>
            </a:pPr>
            <a:r>
              <a:rPr lang="en-US" altLang="zh-CN" sz="9600" dirty="0">
                <a:solidFill>
                  <a:srgbClr val="002060"/>
                </a:solidFill>
                <a:latin typeface="Arial" panose="020B0604020202020204" pitchFamily="34" charset="0"/>
                <a:cs typeface="Arial" panose="020B0604020202020204" pitchFamily="34" charset="0"/>
              </a:rPr>
              <a:t> Background estimation</a:t>
            </a:r>
          </a:p>
          <a:p>
            <a:pPr algn="l">
              <a:buClr>
                <a:srgbClr val="002060"/>
              </a:buClr>
              <a:buFont typeface="Wingdings" panose="05000000000000000000" pitchFamily="2" charset="2"/>
              <a:buChar char="Ø"/>
            </a:pPr>
            <a:r>
              <a:rPr lang="en-US" altLang="zh-CN" sz="9600" dirty="0">
                <a:solidFill>
                  <a:srgbClr val="002060"/>
                </a:solidFill>
                <a:latin typeface="Arial" panose="020B0604020202020204" pitchFamily="34" charset="0"/>
                <a:cs typeface="Arial" panose="020B0604020202020204" pitchFamily="34" charset="0"/>
              </a:rPr>
              <a:t> Mitigation design efforts</a:t>
            </a:r>
          </a:p>
          <a:p>
            <a:pPr lvl="1" algn="l">
              <a:buClr>
                <a:srgbClr val="002060"/>
              </a:buClr>
              <a:buFont typeface="Wingdings" panose="05000000000000000000" pitchFamily="2" charset="2"/>
              <a:buChar char="Ø"/>
            </a:pPr>
            <a:r>
              <a:rPr lang="en-US" altLang="zh-CN" sz="6400" dirty="0">
                <a:solidFill>
                  <a:srgbClr val="002060"/>
                </a:solidFill>
                <a:cs typeface="Arial" panose="020B0604020202020204" pitchFamily="34" charset="0"/>
              </a:rPr>
              <a:t>Masks</a:t>
            </a:r>
          </a:p>
          <a:p>
            <a:pPr lvl="1" algn="l">
              <a:buClr>
                <a:srgbClr val="002060"/>
              </a:buClr>
              <a:buFont typeface="Wingdings" panose="05000000000000000000" pitchFamily="2" charset="2"/>
              <a:buChar char="Ø"/>
            </a:pPr>
            <a:r>
              <a:rPr lang="en-US" altLang="zh-CN" sz="6400" dirty="0">
                <a:solidFill>
                  <a:srgbClr val="002060"/>
                </a:solidFill>
                <a:cs typeface="Arial" panose="020B0604020202020204" pitchFamily="34" charset="0"/>
              </a:rPr>
              <a:t>Collimators</a:t>
            </a:r>
          </a:p>
          <a:p>
            <a:pPr lvl="1" algn="l">
              <a:buClr>
                <a:srgbClr val="002060"/>
              </a:buClr>
              <a:buFont typeface="Wingdings" panose="05000000000000000000" pitchFamily="2" charset="2"/>
              <a:buChar char="Ø"/>
            </a:pPr>
            <a:r>
              <a:rPr lang="en-US" altLang="zh-CN" sz="6400" dirty="0">
                <a:solidFill>
                  <a:srgbClr val="002060"/>
                </a:solidFill>
                <a:cs typeface="Arial" panose="020B0604020202020204" pitchFamily="34" charset="0"/>
              </a:rPr>
              <a:t>Shielding</a:t>
            </a:r>
          </a:p>
          <a:p>
            <a:pPr algn="l">
              <a:buClr>
                <a:srgbClr val="002060"/>
              </a:buClr>
              <a:buFont typeface="Wingdings" panose="05000000000000000000" pitchFamily="2" charset="2"/>
              <a:buChar char="Ø"/>
            </a:pPr>
            <a:r>
              <a:rPr lang="en-US" altLang="zh-CN" sz="9600" dirty="0">
                <a:solidFill>
                  <a:srgbClr val="002060"/>
                </a:solidFill>
                <a:latin typeface="Arial" panose="020B0604020202020204" pitchFamily="34" charset="0"/>
                <a:cs typeface="Arial" panose="020B0604020202020204" pitchFamily="34" charset="0"/>
              </a:rPr>
              <a:t> Thermal Analysis</a:t>
            </a:r>
          </a:p>
          <a:p>
            <a:pPr lvl="1" algn="l">
              <a:buClr>
                <a:srgbClr val="002060"/>
              </a:buClr>
              <a:buFont typeface="Wingdings" panose="05000000000000000000" pitchFamily="2" charset="2"/>
              <a:buChar char="Ø"/>
            </a:pPr>
            <a:r>
              <a:rPr lang="en-US" altLang="zh-CN" sz="6400" dirty="0">
                <a:solidFill>
                  <a:srgbClr val="002060"/>
                </a:solidFill>
                <a:cs typeface="Arial" panose="020B0604020202020204" pitchFamily="34" charset="0"/>
              </a:rPr>
              <a:t>HOM heating</a:t>
            </a:r>
          </a:p>
          <a:p>
            <a:pPr lvl="1" algn="l">
              <a:buClr>
                <a:srgbClr val="002060"/>
              </a:buClr>
              <a:buFont typeface="Wingdings" panose="05000000000000000000" pitchFamily="2" charset="2"/>
              <a:buChar char="Ø"/>
            </a:pPr>
            <a:r>
              <a:rPr lang="en-US" altLang="zh-CN" sz="6400" dirty="0">
                <a:solidFill>
                  <a:srgbClr val="002060"/>
                </a:solidFill>
                <a:cs typeface="Arial" panose="020B0604020202020204" pitchFamily="34" charset="0"/>
              </a:rPr>
              <a:t>Synchrotron radiation</a:t>
            </a:r>
          </a:p>
          <a:p>
            <a:pPr lvl="1" algn="l">
              <a:buClr>
                <a:srgbClr val="002060"/>
              </a:buClr>
              <a:buFont typeface="Wingdings" panose="05000000000000000000" pitchFamily="2" charset="2"/>
              <a:buChar char="Ø"/>
            </a:pPr>
            <a:r>
              <a:rPr lang="en-US" altLang="zh-CN" sz="6400" dirty="0">
                <a:solidFill>
                  <a:srgbClr val="002060"/>
                </a:solidFill>
                <a:cs typeface="Arial" panose="020B0604020202020204" pitchFamily="34" charset="0"/>
              </a:rPr>
              <a:t>Beam loss backgrounds </a:t>
            </a:r>
          </a:p>
          <a:p>
            <a:pPr lvl="1" algn="l">
              <a:buClr>
                <a:srgbClr val="002060"/>
              </a:buClr>
              <a:buFont typeface="Wingdings" panose="05000000000000000000" pitchFamily="2" charset="2"/>
              <a:buChar char="Ø"/>
            </a:pPr>
            <a:r>
              <a:rPr lang="en-US" altLang="zh-CN" sz="6400" dirty="0">
                <a:solidFill>
                  <a:srgbClr val="002060"/>
                </a:solidFill>
                <a:cs typeface="Arial" panose="020B0604020202020204" pitchFamily="34" charset="0"/>
              </a:rPr>
              <a:t>Beam pipe thermal analysis</a:t>
            </a:r>
          </a:p>
          <a:p>
            <a:pPr algn="l">
              <a:buClr>
                <a:srgbClr val="002060"/>
              </a:buClr>
              <a:buFont typeface="Wingdings" panose="05000000000000000000" pitchFamily="2" charset="2"/>
              <a:buChar char="Ø"/>
            </a:pPr>
            <a:r>
              <a:rPr lang="en-US" altLang="zh-CN" sz="9600" dirty="0">
                <a:solidFill>
                  <a:srgbClr val="002060"/>
                </a:solidFill>
                <a:latin typeface="Arial" panose="020B0604020202020204" pitchFamily="34" charset="0"/>
                <a:cs typeface="Arial" panose="020B0604020202020204" pitchFamily="34" charset="0"/>
              </a:rPr>
              <a:t> IP BPM</a:t>
            </a:r>
          </a:p>
          <a:p>
            <a:pPr algn="l">
              <a:buClr>
                <a:srgbClr val="002060"/>
              </a:buClr>
              <a:buFont typeface="Wingdings" panose="05000000000000000000" pitchFamily="2" charset="2"/>
              <a:buChar char="Ø"/>
            </a:pPr>
            <a:r>
              <a:rPr lang="en-US" altLang="zh-CN" sz="9600" dirty="0">
                <a:solidFill>
                  <a:srgbClr val="002060"/>
                </a:solidFill>
                <a:latin typeface="Arial" panose="020B0604020202020204" pitchFamily="34" charset="0"/>
                <a:cs typeface="Arial" panose="020B0604020202020204" pitchFamily="34" charset="0"/>
              </a:rPr>
              <a:t> SC magnet supporting system</a:t>
            </a:r>
          </a:p>
          <a:p>
            <a:pPr algn="l">
              <a:buClr>
                <a:srgbClr val="002060"/>
              </a:buClr>
              <a:buFont typeface="Wingdings" panose="05000000000000000000" pitchFamily="2" charset="2"/>
              <a:buChar char="Ø"/>
            </a:pPr>
            <a:r>
              <a:rPr lang="en-US" altLang="zh-CN" sz="9600" dirty="0">
                <a:solidFill>
                  <a:srgbClr val="002060"/>
                </a:solidFill>
                <a:latin typeface="Arial" panose="020B0604020202020204" pitchFamily="34" charset="0"/>
                <a:cs typeface="Arial" panose="020B0604020202020204" pitchFamily="34" charset="0"/>
              </a:rPr>
              <a:t> Detector simulation</a:t>
            </a:r>
          </a:p>
          <a:p>
            <a:pPr algn="l">
              <a:buClr>
                <a:srgbClr val="002060"/>
              </a:buClr>
              <a:buFont typeface="Wingdings" panose="05000000000000000000" pitchFamily="2" charset="2"/>
              <a:buChar char="Ø"/>
            </a:pPr>
            <a:r>
              <a:rPr lang="en-US" altLang="zh-CN" sz="9600" dirty="0">
                <a:solidFill>
                  <a:srgbClr val="002060"/>
                </a:solidFill>
                <a:latin typeface="Arial" panose="020B0604020202020204" pitchFamily="34" charset="0"/>
                <a:cs typeface="Arial" panose="020B0604020202020204" pitchFamily="34" charset="0"/>
              </a:rPr>
              <a:t> Luminosity Calorimeter</a:t>
            </a:r>
          </a:p>
          <a:p>
            <a:pPr algn="l">
              <a:buClr>
                <a:srgbClr val="002060"/>
              </a:buClr>
              <a:buFont typeface="Wingdings" panose="05000000000000000000" pitchFamily="2" charset="2"/>
              <a:buChar char="Ø"/>
            </a:pPr>
            <a:r>
              <a:rPr lang="en-US" altLang="zh-CN" sz="9600" dirty="0">
                <a:solidFill>
                  <a:srgbClr val="002060"/>
                </a:solidFill>
                <a:latin typeface="Arial" panose="020B0604020202020204" pitchFamily="34" charset="0"/>
                <a:cs typeface="Arial" panose="020B0604020202020204" pitchFamily="34" charset="0"/>
              </a:rPr>
              <a:t> Summary</a:t>
            </a:r>
            <a:endParaRPr lang="zh-CN" altLang="zh-CN" sz="9600" dirty="0">
              <a:solidFill>
                <a:srgbClr val="002060"/>
              </a:solidFill>
              <a:latin typeface="Arial" panose="020B0604020202020204" pitchFamily="34" charset="0"/>
              <a:cs typeface="Arial" panose="020B0604020202020204" pitchFamily="34" charset="0"/>
            </a:endParaRPr>
          </a:p>
          <a:p>
            <a:endParaRPr lang="zh-CN" altLang="en-US" dirty="0"/>
          </a:p>
        </p:txBody>
      </p:sp>
    </p:spTree>
    <p:extLst>
      <p:ext uri="{BB962C8B-B14F-4D97-AF65-F5344CB8AC3E}">
        <p14:creationId xmlns:p14="http://schemas.microsoft.com/office/powerpoint/2010/main" val="1610262731"/>
      </p:ext>
    </p:extLst>
  </p:cSld>
  <p:clrMapOvr>
    <a:masterClrMapping/>
  </p:clrMapOvr>
  <mc:AlternateContent xmlns:mc="http://schemas.openxmlformats.org/markup-compatibility/2006" xmlns:p14="http://schemas.microsoft.com/office/powerpoint/2010/main">
    <mc:Choice Requires="p14">
      <p:transition spd="slow" p14:dur="2000" advTm="57378"/>
    </mc:Choice>
    <mc:Fallback xmlns="">
      <p:transition spd="slow" advTm="5737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1">
            <a:extLst>
              <a:ext uri="{FF2B5EF4-FFF2-40B4-BE49-F238E27FC236}">
                <a16:creationId xmlns="" xmlns:a16="http://schemas.microsoft.com/office/drawing/2014/main" id="{D5EC982B-DF96-48F9-AB7A-39B8FE4A424A}"/>
              </a:ext>
            </a:extLst>
          </p:cNvPr>
          <p:cNvSpPr>
            <a:spLocks noGrp="1"/>
          </p:cNvSpPr>
          <p:nvPr>
            <p:ph idx="1"/>
          </p:nvPr>
        </p:nvSpPr>
        <p:spPr>
          <a:xfrm>
            <a:off x="457200" y="1176000"/>
            <a:ext cx="11245273" cy="4840303"/>
          </a:xfrm>
        </p:spPr>
        <p:txBody>
          <a:bodyPr>
            <a:normAutofit/>
          </a:bodyPr>
          <a:lstStyle/>
          <a:p>
            <a:pPr>
              <a:spcBef>
                <a:spcPts val="0"/>
              </a:spcBef>
              <a:buClr>
                <a:srgbClr val="002060"/>
              </a:buClr>
              <a:buFont typeface="Wingdings" panose="05000000000000000000" pitchFamily="2" charset="2"/>
              <a:buChar char="Ø"/>
            </a:pPr>
            <a:r>
              <a:rPr lang="en-US" altLang="zh-CN" sz="2000" b="0" dirty="0">
                <a:latin typeface="Arial" panose="020B0604020202020204" pitchFamily="34" charset="0"/>
                <a:cs typeface="Arial" panose="020B0604020202020204" pitchFamily="34" charset="0"/>
              </a:rPr>
              <a:t>After the optimization of the supports in the cryostat, the total weight of the cryostat and the devices inside is 2790 Kg.</a:t>
            </a:r>
            <a:endParaRPr lang="zh-CN" altLang="en-US" sz="2000" b="0" dirty="0">
              <a:latin typeface="Arial" panose="020B0604020202020204" pitchFamily="34" charset="0"/>
              <a:cs typeface="Arial" panose="020B0604020202020204" pitchFamily="34" charset="0"/>
            </a:endParaRPr>
          </a:p>
        </p:txBody>
      </p:sp>
      <p:sp>
        <p:nvSpPr>
          <p:cNvPr id="2" name="标题 1">
            <a:extLst>
              <a:ext uri="{FF2B5EF4-FFF2-40B4-BE49-F238E27FC236}">
                <a16:creationId xmlns="" xmlns:a16="http://schemas.microsoft.com/office/drawing/2014/main" id="{D6B68101-A77A-4FF3-8B05-C2587608CADD}"/>
              </a:ext>
            </a:extLst>
          </p:cNvPr>
          <p:cNvSpPr>
            <a:spLocks noGrp="1"/>
          </p:cNvSpPr>
          <p:nvPr>
            <p:ph type="title"/>
          </p:nvPr>
        </p:nvSpPr>
        <p:spPr/>
        <p:txBody>
          <a:bodyPr>
            <a:normAutofit/>
          </a:bodyPr>
          <a:lstStyle/>
          <a:p>
            <a:pPr algn="ctr"/>
            <a:r>
              <a:rPr lang="en-US" altLang="zh-CN" sz="4000" dirty="0">
                <a:solidFill>
                  <a:srgbClr val="C00000"/>
                </a:solidFill>
                <a:latin typeface="Arial" panose="020B0604020202020204" pitchFamily="34" charset="0"/>
                <a:cs typeface="Arial" panose="020B0604020202020204" pitchFamily="34" charset="0"/>
              </a:rPr>
              <a:t>SC magnet support system</a:t>
            </a:r>
            <a:endParaRPr lang="zh-CN" altLang="en-US" sz="4000" dirty="0">
              <a:solidFill>
                <a:srgbClr val="C00000"/>
              </a:solidFill>
              <a:latin typeface="Arial" panose="020B0604020202020204" pitchFamily="34" charset="0"/>
              <a:cs typeface="Arial" panose="020B0604020202020204" pitchFamily="34" charset="0"/>
            </a:endParaRPr>
          </a:p>
        </p:txBody>
      </p:sp>
      <p:pic>
        <p:nvPicPr>
          <p:cNvPr id="4" name="图片 3">
            <a:extLst>
              <a:ext uri="{FF2B5EF4-FFF2-40B4-BE49-F238E27FC236}">
                <a16:creationId xmlns="" xmlns:a16="http://schemas.microsoft.com/office/drawing/2014/main" id="{A1EED49B-E454-4BD1-806F-39404AE9F441}"/>
              </a:ext>
            </a:extLst>
          </p:cNvPr>
          <p:cNvPicPr>
            <a:picLocks noChangeAspect="1"/>
          </p:cNvPicPr>
          <p:nvPr/>
        </p:nvPicPr>
        <p:blipFill>
          <a:blip r:embed="rId2"/>
          <a:stretch>
            <a:fillRect/>
          </a:stretch>
        </p:blipFill>
        <p:spPr>
          <a:xfrm>
            <a:off x="609600" y="1978539"/>
            <a:ext cx="5012210" cy="2496495"/>
          </a:xfrm>
          <a:prstGeom prst="rect">
            <a:avLst/>
          </a:prstGeom>
        </p:spPr>
      </p:pic>
      <p:sp>
        <p:nvSpPr>
          <p:cNvPr id="6" name="矩形 5">
            <a:extLst>
              <a:ext uri="{FF2B5EF4-FFF2-40B4-BE49-F238E27FC236}">
                <a16:creationId xmlns="" xmlns:a16="http://schemas.microsoft.com/office/drawing/2014/main" id="{31411DD2-135C-4D55-B0FB-22328CF2ECE1}"/>
              </a:ext>
            </a:extLst>
          </p:cNvPr>
          <p:cNvSpPr/>
          <p:nvPr/>
        </p:nvSpPr>
        <p:spPr>
          <a:xfrm>
            <a:off x="6216073" y="2085530"/>
            <a:ext cx="5638800" cy="1387559"/>
          </a:xfrm>
          <a:prstGeom prst="rect">
            <a:avLst/>
          </a:prstGeom>
        </p:spPr>
        <p:txBody>
          <a:bodyPr wrap="square">
            <a:spAutoFit/>
          </a:bodyPr>
          <a:lstStyle/>
          <a:p>
            <a:pPr marL="285750" indent="-285750">
              <a:lnSpc>
                <a:spcPct val="100000"/>
              </a:lnSpc>
              <a:spcBef>
                <a:spcPts val="500"/>
              </a:spcBef>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The cryostat is about 5.6m long. The cantilever length is </a:t>
            </a:r>
            <a:r>
              <a:rPr lang="en-US" altLang="zh-CN" sz="2000" dirty="0">
                <a:solidFill>
                  <a:srgbClr val="FF0000"/>
                </a:solidFill>
                <a:latin typeface="Arial" panose="020B0604020202020204" pitchFamily="34" charset="0"/>
                <a:cs typeface="Arial" panose="020B0604020202020204" pitchFamily="34" charset="0"/>
              </a:rPr>
              <a:t>5283mm.</a:t>
            </a:r>
          </a:p>
          <a:p>
            <a:pPr marL="285750" indent="-285750">
              <a:spcBef>
                <a:spcPts val="500"/>
              </a:spcBef>
              <a:buFont typeface="Wingdings" panose="05000000000000000000" pitchFamily="2" charset="2"/>
              <a:buChar char="Ø"/>
            </a:pPr>
            <a:r>
              <a:rPr lang="en-US" altLang="zh-CN" sz="2000" dirty="0">
                <a:latin typeface="Arial" panose="020B0604020202020204" pitchFamily="34" charset="0"/>
                <a:cs typeface="Arial" panose="020B0604020202020204" pitchFamily="34" charset="0"/>
              </a:rPr>
              <a:t>The resolution requirement of the adjusting mechanism &lt; 5 </a:t>
            </a:r>
            <a:r>
              <a:rPr lang="en-US" altLang="zh-CN" sz="2000" dirty="0" err="1">
                <a:latin typeface="Arial" panose="020B0604020202020204" pitchFamily="34" charset="0"/>
                <a:cs typeface="Arial" panose="020B0604020202020204" pitchFamily="34" charset="0"/>
              </a:rPr>
              <a:t>μm</a:t>
            </a:r>
            <a:r>
              <a:rPr lang="en-US" altLang="zh-CN" sz="2000" dirty="0">
                <a:latin typeface="Arial" panose="020B0604020202020204" pitchFamily="34" charset="0"/>
                <a:cs typeface="Arial" panose="020B0604020202020204" pitchFamily="34" charset="0"/>
              </a:rPr>
              <a:t>.</a:t>
            </a:r>
            <a:r>
              <a:rPr lang="en-US" altLang="zh-CN" sz="2000" dirty="0">
                <a:solidFill>
                  <a:srgbClr val="FF0000"/>
                </a:solidFill>
                <a:latin typeface="Arial" panose="020B0604020202020204" pitchFamily="34" charset="0"/>
                <a:cs typeface="Arial" panose="020B0604020202020204" pitchFamily="34" charset="0"/>
              </a:rPr>
              <a:t> </a:t>
            </a:r>
          </a:p>
        </p:txBody>
      </p:sp>
      <p:grpSp>
        <p:nvGrpSpPr>
          <p:cNvPr id="11" name="组合 10">
            <a:extLst>
              <a:ext uri="{FF2B5EF4-FFF2-40B4-BE49-F238E27FC236}">
                <a16:creationId xmlns="" xmlns:a16="http://schemas.microsoft.com/office/drawing/2014/main" id="{3072C985-82B3-4482-8CD0-BF75B5DFCC4C}"/>
              </a:ext>
            </a:extLst>
          </p:cNvPr>
          <p:cNvGrpSpPr/>
          <p:nvPr/>
        </p:nvGrpSpPr>
        <p:grpSpPr>
          <a:xfrm>
            <a:off x="2118802" y="4156154"/>
            <a:ext cx="9796128" cy="2664655"/>
            <a:chOff x="439022" y="2155257"/>
            <a:chExt cx="8174038" cy="2980476"/>
          </a:xfrm>
        </p:grpSpPr>
        <p:pic>
          <p:nvPicPr>
            <p:cNvPr id="12" name="图片 11">
              <a:extLst>
                <a:ext uri="{FF2B5EF4-FFF2-40B4-BE49-F238E27FC236}">
                  <a16:creationId xmlns="" xmlns:a16="http://schemas.microsoft.com/office/drawing/2014/main" id="{AAE80DD4-A29B-4D68-8EC4-C80F30A055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22" y="2155257"/>
              <a:ext cx="8174038" cy="2511012"/>
            </a:xfrm>
            <a:prstGeom prst="rect">
              <a:avLst/>
            </a:prstGeom>
          </p:spPr>
        </p:pic>
        <p:sp>
          <p:nvSpPr>
            <p:cNvPr id="13" name="文本框 12">
              <a:extLst>
                <a:ext uri="{FF2B5EF4-FFF2-40B4-BE49-F238E27FC236}">
                  <a16:creationId xmlns="" xmlns:a16="http://schemas.microsoft.com/office/drawing/2014/main" id="{8ADD1CF5-5DE3-4618-9EE7-594445245E59}"/>
                </a:ext>
              </a:extLst>
            </p:cNvPr>
            <p:cNvSpPr txBox="1"/>
            <p:nvPr/>
          </p:nvSpPr>
          <p:spPr>
            <a:xfrm>
              <a:off x="683568" y="2492896"/>
              <a:ext cx="936104" cy="722935"/>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dirty="0">
                  <a:latin typeface="Arial" panose="020B0604020202020204" pitchFamily="34" charset="0"/>
                  <a:cs typeface="Arial" panose="020B0604020202020204" pitchFamily="34" charset="0"/>
                </a:rPr>
                <a:t>Vacuum vessel</a:t>
              </a:r>
              <a:endParaRPr lang="zh-CN" altLang="en-US" dirty="0">
                <a:latin typeface="Arial" panose="020B0604020202020204" pitchFamily="34" charset="0"/>
                <a:cs typeface="Arial" panose="020B0604020202020204" pitchFamily="34" charset="0"/>
              </a:endParaRPr>
            </a:p>
          </p:txBody>
        </p:sp>
        <p:sp>
          <p:nvSpPr>
            <p:cNvPr id="14" name="文本框 13">
              <a:extLst>
                <a:ext uri="{FF2B5EF4-FFF2-40B4-BE49-F238E27FC236}">
                  <a16:creationId xmlns="" xmlns:a16="http://schemas.microsoft.com/office/drawing/2014/main" id="{86DDECA6-EE86-490D-883A-AF2946D76202}"/>
                </a:ext>
              </a:extLst>
            </p:cNvPr>
            <p:cNvSpPr txBox="1"/>
            <p:nvPr/>
          </p:nvSpPr>
          <p:spPr>
            <a:xfrm>
              <a:off x="3996715" y="2286507"/>
              <a:ext cx="936104" cy="722935"/>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dirty="0">
                  <a:latin typeface="Arial" panose="020B0604020202020204" pitchFamily="34" charset="0"/>
                  <a:cs typeface="Arial" panose="020B0604020202020204" pitchFamily="34" charset="0"/>
                </a:rPr>
                <a:t>Helium vessel</a:t>
              </a:r>
              <a:endParaRPr lang="zh-CN" altLang="en-US" dirty="0">
                <a:latin typeface="Arial" panose="020B0604020202020204" pitchFamily="34" charset="0"/>
                <a:cs typeface="Arial" panose="020B0604020202020204" pitchFamily="34" charset="0"/>
              </a:endParaRPr>
            </a:p>
          </p:txBody>
        </p:sp>
        <p:sp>
          <p:nvSpPr>
            <p:cNvPr id="15" name="文本框 14">
              <a:extLst>
                <a:ext uri="{FF2B5EF4-FFF2-40B4-BE49-F238E27FC236}">
                  <a16:creationId xmlns="" xmlns:a16="http://schemas.microsoft.com/office/drawing/2014/main" id="{B2B58341-69F2-4537-BEC6-8147292F6E2C}"/>
                </a:ext>
              </a:extLst>
            </p:cNvPr>
            <p:cNvSpPr txBox="1"/>
            <p:nvPr/>
          </p:nvSpPr>
          <p:spPr>
            <a:xfrm>
              <a:off x="4274312" y="4722627"/>
              <a:ext cx="1440159" cy="413106"/>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dirty="0">
                  <a:latin typeface="Arial" panose="020B0604020202020204" pitchFamily="34" charset="0"/>
                  <a:cs typeface="Arial" panose="020B0604020202020204" pitchFamily="34" charset="0"/>
                </a:rPr>
                <a:t>Support rods</a:t>
              </a:r>
              <a:endParaRPr lang="zh-CN" altLang="en-US" dirty="0">
                <a:latin typeface="Arial" panose="020B0604020202020204" pitchFamily="34" charset="0"/>
                <a:cs typeface="Arial" panose="020B0604020202020204" pitchFamily="34" charset="0"/>
              </a:endParaRPr>
            </a:p>
          </p:txBody>
        </p:sp>
        <p:sp>
          <p:nvSpPr>
            <p:cNvPr id="16" name="文本框 15">
              <a:extLst>
                <a:ext uri="{FF2B5EF4-FFF2-40B4-BE49-F238E27FC236}">
                  <a16:creationId xmlns="" xmlns:a16="http://schemas.microsoft.com/office/drawing/2014/main" id="{C15472FA-A69E-4AF0-BD47-56BE90327C5D}"/>
                </a:ext>
              </a:extLst>
            </p:cNvPr>
            <p:cNvSpPr txBox="1"/>
            <p:nvPr/>
          </p:nvSpPr>
          <p:spPr>
            <a:xfrm>
              <a:off x="2095205" y="2787735"/>
              <a:ext cx="558029" cy="413106"/>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dirty="0">
                  <a:latin typeface="Arial" panose="020B0604020202020204" pitchFamily="34" charset="0"/>
                  <a:cs typeface="Arial" panose="020B0604020202020204" pitchFamily="34" charset="0"/>
                </a:rPr>
                <a:t>Q1a</a:t>
              </a:r>
            </a:p>
          </p:txBody>
        </p:sp>
        <p:sp>
          <p:nvSpPr>
            <p:cNvPr id="17" name="文本框 16">
              <a:extLst>
                <a:ext uri="{FF2B5EF4-FFF2-40B4-BE49-F238E27FC236}">
                  <a16:creationId xmlns="" xmlns:a16="http://schemas.microsoft.com/office/drawing/2014/main" id="{7B396305-8A07-4185-A9A2-3FFEF04A7CA6}"/>
                </a:ext>
              </a:extLst>
            </p:cNvPr>
            <p:cNvSpPr txBox="1"/>
            <p:nvPr/>
          </p:nvSpPr>
          <p:spPr>
            <a:xfrm>
              <a:off x="5567548" y="2288498"/>
              <a:ext cx="620941" cy="413106"/>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dirty="0">
                  <a:latin typeface="Arial" panose="020B0604020202020204" pitchFamily="34" charset="0"/>
                  <a:cs typeface="Arial" panose="020B0604020202020204" pitchFamily="34" charset="0"/>
                </a:rPr>
                <a:t>Q2</a:t>
              </a:r>
              <a:endParaRPr lang="zh-CN" altLang="en-US" dirty="0">
                <a:latin typeface="Arial" panose="020B0604020202020204" pitchFamily="34" charset="0"/>
                <a:cs typeface="Arial" panose="020B0604020202020204" pitchFamily="34" charset="0"/>
              </a:endParaRPr>
            </a:p>
          </p:txBody>
        </p:sp>
        <p:sp>
          <p:nvSpPr>
            <p:cNvPr id="18" name="文本框 17">
              <a:extLst>
                <a:ext uri="{FF2B5EF4-FFF2-40B4-BE49-F238E27FC236}">
                  <a16:creationId xmlns="" xmlns:a16="http://schemas.microsoft.com/office/drawing/2014/main" id="{EE37DA7F-7C96-4FC2-8ECE-036DFCC32DEB}"/>
                </a:ext>
              </a:extLst>
            </p:cNvPr>
            <p:cNvSpPr txBox="1"/>
            <p:nvPr/>
          </p:nvSpPr>
          <p:spPr>
            <a:xfrm>
              <a:off x="1519141" y="4704774"/>
              <a:ext cx="1440160" cy="413106"/>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dirty="0">
                  <a:latin typeface="Arial" panose="020B0604020202020204" pitchFamily="34" charset="0"/>
                  <a:cs typeface="Arial" panose="020B0604020202020204" pitchFamily="34" charset="0"/>
                </a:rPr>
                <a:t>Anti-solenoid</a:t>
              </a:r>
              <a:endParaRPr lang="zh-CN" altLang="en-US" dirty="0">
                <a:latin typeface="Arial" panose="020B0604020202020204" pitchFamily="34" charset="0"/>
                <a:cs typeface="Arial" panose="020B0604020202020204" pitchFamily="34" charset="0"/>
              </a:endParaRPr>
            </a:p>
          </p:txBody>
        </p:sp>
        <p:cxnSp>
          <p:nvCxnSpPr>
            <p:cNvPr id="19" name="直接连接符 18">
              <a:extLst>
                <a:ext uri="{FF2B5EF4-FFF2-40B4-BE49-F238E27FC236}">
                  <a16:creationId xmlns="" xmlns:a16="http://schemas.microsoft.com/office/drawing/2014/main" id="{D34B80A9-B8BC-4CFD-962E-590BCB1D9409}"/>
                </a:ext>
              </a:extLst>
            </p:cNvPr>
            <p:cNvCxnSpPr>
              <a:cxnSpLocks/>
              <a:stCxn id="13" idx="2"/>
            </p:cNvCxnSpPr>
            <p:nvPr/>
          </p:nvCxnSpPr>
          <p:spPr>
            <a:xfrm>
              <a:off x="1151620" y="3215832"/>
              <a:ext cx="136071" cy="6835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 xmlns:a16="http://schemas.microsoft.com/office/drawing/2014/main" id="{D51B75F5-317E-4656-A941-E66ADEE7B57E}"/>
                </a:ext>
              </a:extLst>
            </p:cNvPr>
            <p:cNvCxnSpPr/>
            <p:nvPr/>
          </p:nvCxnSpPr>
          <p:spPr>
            <a:xfrm>
              <a:off x="2405675" y="3196054"/>
              <a:ext cx="0" cy="740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 xmlns:a16="http://schemas.microsoft.com/office/drawing/2014/main" id="{CBBB95E5-367E-4E33-B737-E30A4AD6D5E8}"/>
                </a:ext>
              </a:extLst>
            </p:cNvPr>
            <p:cNvCxnSpPr/>
            <p:nvPr/>
          </p:nvCxnSpPr>
          <p:spPr>
            <a:xfrm>
              <a:off x="5878019" y="2706931"/>
              <a:ext cx="177626" cy="4992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 xmlns:a16="http://schemas.microsoft.com/office/drawing/2014/main" id="{7CB99202-2D73-4765-9F3D-D58FB401756C}"/>
                </a:ext>
              </a:extLst>
            </p:cNvPr>
            <p:cNvCxnSpPr>
              <a:stCxn id="14" idx="2"/>
            </p:cNvCxnSpPr>
            <p:nvPr/>
          </p:nvCxnSpPr>
          <p:spPr>
            <a:xfrm flipH="1">
              <a:off x="4111429" y="3009442"/>
              <a:ext cx="353337" cy="5098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 xmlns:a16="http://schemas.microsoft.com/office/drawing/2014/main" id="{0C3152FD-9567-4F18-B652-E4B333E0B8C3}"/>
                </a:ext>
              </a:extLst>
            </p:cNvPr>
            <p:cNvCxnSpPr>
              <a:cxnSpLocks/>
              <a:stCxn id="14" idx="2"/>
            </p:cNvCxnSpPr>
            <p:nvPr/>
          </p:nvCxnSpPr>
          <p:spPr>
            <a:xfrm>
              <a:off x="4464767" y="3009442"/>
              <a:ext cx="726783" cy="1866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 xmlns:a16="http://schemas.microsoft.com/office/drawing/2014/main" id="{F645FD43-A4C7-4300-8BF4-46062E5635D0}"/>
                </a:ext>
              </a:extLst>
            </p:cNvPr>
            <p:cNvCxnSpPr/>
            <p:nvPr/>
          </p:nvCxnSpPr>
          <p:spPr>
            <a:xfrm flipH="1" flipV="1">
              <a:off x="1519141" y="4423417"/>
              <a:ext cx="720080" cy="2671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 xmlns:a16="http://schemas.microsoft.com/office/drawing/2014/main" id="{B3CC4BAA-07F6-41DB-80D9-9C0DDF009D8D}"/>
                </a:ext>
              </a:extLst>
            </p:cNvPr>
            <p:cNvCxnSpPr>
              <a:stCxn id="18" idx="0"/>
            </p:cNvCxnSpPr>
            <p:nvPr/>
          </p:nvCxnSpPr>
          <p:spPr>
            <a:xfrm flipV="1">
              <a:off x="2239221" y="4060432"/>
              <a:ext cx="1224136" cy="6443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 xmlns:a16="http://schemas.microsoft.com/office/drawing/2014/main" id="{6D1E4160-79C9-438D-8D0E-49DB3124CE35}"/>
                </a:ext>
              </a:extLst>
            </p:cNvPr>
            <p:cNvCxnSpPr>
              <a:stCxn id="18" idx="0"/>
            </p:cNvCxnSpPr>
            <p:nvPr/>
          </p:nvCxnSpPr>
          <p:spPr>
            <a:xfrm flipV="1">
              <a:off x="2239221" y="3818806"/>
              <a:ext cx="3024336" cy="8859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 xmlns:a16="http://schemas.microsoft.com/office/drawing/2014/main" id="{FCE65F9B-8D86-48DB-8744-D903EE176ACF}"/>
                </a:ext>
              </a:extLst>
            </p:cNvPr>
            <p:cNvCxnSpPr>
              <a:stCxn id="15" idx="0"/>
            </p:cNvCxnSpPr>
            <p:nvPr/>
          </p:nvCxnSpPr>
          <p:spPr>
            <a:xfrm flipH="1" flipV="1">
              <a:off x="3103317" y="4334811"/>
              <a:ext cx="1891074" cy="3878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 xmlns:a16="http://schemas.microsoft.com/office/drawing/2014/main" id="{E6E6F94A-9A87-476E-AE48-69600CB9D6C6}"/>
                </a:ext>
              </a:extLst>
            </p:cNvPr>
            <p:cNvCxnSpPr>
              <a:stCxn id="15" idx="0"/>
            </p:cNvCxnSpPr>
            <p:nvPr/>
          </p:nvCxnSpPr>
          <p:spPr>
            <a:xfrm flipV="1">
              <a:off x="4994392" y="3818806"/>
              <a:ext cx="1925350" cy="903821"/>
            </a:xfrm>
            <a:prstGeom prst="line">
              <a:avLst/>
            </a:prstGeom>
          </p:spPr>
          <p:style>
            <a:lnRef idx="1">
              <a:schemeClr val="accent1"/>
            </a:lnRef>
            <a:fillRef idx="0">
              <a:schemeClr val="accent1"/>
            </a:fillRef>
            <a:effectRef idx="0">
              <a:schemeClr val="accent1"/>
            </a:effectRef>
            <a:fontRef idx="minor">
              <a:schemeClr val="tx1"/>
            </a:fontRef>
          </p:style>
        </p:cxnSp>
      </p:grpSp>
      <p:sp>
        <p:nvSpPr>
          <p:cNvPr id="29" name="文本框 13">
            <a:extLst>
              <a:ext uri="{FF2B5EF4-FFF2-40B4-BE49-F238E27FC236}">
                <a16:creationId xmlns="" xmlns:a16="http://schemas.microsoft.com/office/drawing/2014/main" id="{8D6A39C0-1EF7-4F77-BA6D-072DFCD698A5}"/>
              </a:ext>
            </a:extLst>
          </p:cNvPr>
          <p:cNvSpPr txBox="1"/>
          <p:nvPr/>
        </p:nvSpPr>
        <p:spPr>
          <a:xfrm>
            <a:off x="5311811" y="4420358"/>
            <a:ext cx="668767" cy="369332"/>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dirty="0">
                <a:latin typeface="Arial" panose="020B0604020202020204" pitchFamily="34" charset="0"/>
                <a:cs typeface="Arial" panose="020B0604020202020204" pitchFamily="34" charset="0"/>
              </a:rPr>
              <a:t>Q1b</a:t>
            </a:r>
          </a:p>
        </p:txBody>
      </p:sp>
      <p:cxnSp>
        <p:nvCxnSpPr>
          <p:cNvPr id="30" name="直接连接符 29">
            <a:extLst>
              <a:ext uri="{FF2B5EF4-FFF2-40B4-BE49-F238E27FC236}">
                <a16:creationId xmlns="" xmlns:a16="http://schemas.microsoft.com/office/drawing/2014/main" id="{39952C81-21E7-4CE0-9125-48011145A7C0}"/>
              </a:ext>
            </a:extLst>
          </p:cNvPr>
          <p:cNvCxnSpPr>
            <a:cxnSpLocks/>
          </p:cNvCxnSpPr>
          <p:nvPr/>
        </p:nvCxnSpPr>
        <p:spPr>
          <a:xfrm>
            <a:off x="5733958" y="4818820"/>
            <a:ext cx="176404" cy="710878"/>
          </a:xfrm>
          <a:prstGeom prst="line">
            <a:avLst/>
          </a:prstGeom>
        </p:spPr>
        <p:style>
          <a:lnRef idx="1">
            <a:schemeClr val="accent1"/>
          </a:lnRef>
          <a:fillRef idx="0">
            <a:schemeClr val="accent1"/>
          </a:fillRef>
          <a:effectRef idx="0">
            <a:schemeClr val="accent1"/>
          </a:effectRef>
          <a:fontRef idx="minor">
            <a:schemeClr val="tx1"/>
          </a:fontRef>
        </p:style>
      </p:cxnSp>
      <p:sp>
        <p:nvSpPr>
          <p:cNvPr id="32" name="文本框 14">
            <a:extLst>
              <a:ext uri="{FF2B5EF4-FFF2-40B4-BE49-F238E27FC236}">
                <a16:creationId xmlns="" xmlns:a16="http://schemas.microsoft.com/office/drawing/2014/main" id="{8A83D0D3-9D6A-4E1B-BFDD-13693ED43586}"/>
              </a:ext>
            </a:extLst>
          </p:cNvPr>
          <p:cNvSpPr txBox="1"/>
          <p:nvPr/>
        </p:nvSpPr>
        <p:spPr>
          <a:xfrm>
            <a:off x="9621790" y="3757522"/>
            <a:ext cx="1149965" cy="646331"/>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dirty="0">
                <a:latin typeface="Arial" panose="020B0604020202020204" pitchFamily="34" charset="0"/>
                <a:cs typeface="Arial" panose="020B0604020202020204" pitchFamily="34" charset="0"/>
              </a:rPr>
              <a:t>Thermal shield</a:t>
            </a:r>
            <a:endParaRPr lang="zh-CN" altLang="en-US" dirty="0">
              <a:latin typeface="Arial" panose="020B0604020202020204" pitchFamily="34" charset="0"/>
              <a:cs typeface="Arial" panose="020B0604020202020204" pitchFamily="34" charset="0"/>
            </a:endParaRPr>
          </a:p>
        </p:txBody>
      </p:sp>
      <p:cxnSp>
        <p:nvCxnSpPr>
          <p:cNvPr id="33" name="直接连接符 32">
            <a:extLst>
              <a:ext uri="{FF2B5EF4-FFF2-40B4-BE49-F238E27FC236}">
                <a16:creationId xmlns="" xmlns:a16="http://schemas.microsoft.com/office/drawing/2014/main" id="{2E201591-9015-4074-9D34-D9468E8708A6}"/>
              </a:ext>
            </a:extLst>
          </p:cNvPr>
          <p:cNvCxnSpPr/>
          <p:nvPr/>
        </p:nvCxnSpPr>
        <p:spPr>
          <a:xfrm>
            <a:off x="10196773" y="4420358"/>
            <a:ext cx="160015" cy="28944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3518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 xmlns:a16="http://schemas.microsoft.com/office/drawing/2014/main" id="{6F85A2C9-F5AB-4296-9DEF-CFD322B2638C}"/>
              </a:ext>
            </a:extLst>
          </p:cNvPr>
          <p:cNvSpPr>
            <a:spLocks noGrp="1"/>
          </p:cNvSpPr>
          <p:nvPr>
            <p:ph idx="1"/>
          </p:nvPr>
        </p:nvSpPr>
        <p:spPr>
          <a:xfrm>
            <a:off x="355548" y="1081571"/>
            <a:ext cx="7564962" cy="1810810"/>
          </a:xfrm>
        </p:spPr>
        <p:txBody>
          <a:bodyPr>
            <a:noAutofit/>
          </a:bodyPr>
          <a:lstStyle/>
          <a:p>
            <a:pPr indent="0">
              <a:lnSpc>
                <a:spcPct val="100000"/>
              </a:lnSpc>
              <a:spcAft>
                <a:spcPts val="0"/>
              </a:spcAft>
              <a:buClr>
                <a:srgbClr val="002060"/>
              </a:buClr>
              <a:buFont typeface="Wingdings" panose="05000000000000000000" pitchFamily="2" charset="2"/>
              <a:buChar char="Ø"/>
            </a:pPr>
            <a:r>
              <a:rPr kumimoji="1" lang="en-US" altLang="zh-CN" sz="1800" dirty="0" smtClean="0">
                <a:cs typeface="Arial" panose="020B0604020202020204" pitchFamily="34" charset="0"/>
              </a:rPr>
              <a:t>  Two </a:t>
            </a:r>
            <a:r>
              <a:rPr kumimoji="1" lang="en-US" altLang="zh-CN" sz="1800" dirty="0">
                <a:cs typeface="Arial" panose="020B0604020202020204" pitchFamily="34" charset="0"/>
              </a:rPr>
              <a:t>Main Concern has been taken for detector impacts:</a:t>
            </a:r>
          </a:p>
          <a:p>
            <a:pPr lvl="2">
              <a:lnSpc>
                <a:spcPct val="120000"/>
              </a:lnSpc>
              <a:buClr>
                <a:srgbClr val="002060"/>
              </a:buClr>
              <a:buFont typeface="Wingdings" panose="05000000000000000000" pitchFamily="2" charset="2"/>
              <a:buChar char="Ø"/>
            </a:pPr>
            <a:r>
              <a:rPr kumimoji="1" lang="en-US" altLang="zh-CN" sz="1200" dirty="0">
                <a:cs typeface="Arial" panose="020B0604020202020204" pitchFamily="34" charset="0"/>
              </a:rPr>
              <a:t>Detecting Efficiency(Occupancy): The ratio of Data/Noise</a:t>
            </a:r>
          </a:p>
          <a:p>
            <a:pPr lvl="2">
              <a:lnSpc>
                <a:spcPct val="120000"/>
              </a:lnSpc>
              <a:buClr>
                <a:srgbClr val="002060"/>
              </a:buClr>
              <a:buFont typeface="Wingdings" panose="05000000000000000000" pitchFamily="2" charset="2"/>
              <a:buChar char="Ø"/>
            </a:pPr>
            <a:r>
              <a:rPr kumimoji="1" lang="en-US" altLang="zh-CN" sz="1200" dirty="0">
                <a:cs typeface="Arial" panose="020B0604020202020204" pitchFamily="34" charset="0"/>
              </a:rPr>
              <a:t>Detector Safety: Radiation Tolerance/Cooling Issues</a:t>
            </a:r>
          </a:p>
          <a:p>
            <a:pPr indent="0">
              <a:lnSpc>
                <a:spcPct val="100000"/>
              </a:lnSpc>
              <a:spcAft>
                <a:spcPts val="0"/>
              </a:spcAft>
              <a:buClr>
                <a:srgbClr val="002060"/>
              </a:buClr>
              <a:buFont typeface="Wingdings" panose="05000000000000000000" pitchFamily="2" charset="2"/>
              <a:buChar char="Ø"/>
            </a:pPr>
            <a:r>
              <a:rPr kumimoji="1" lang="en-US" altLang="zh-CN" sz="1800" dirty="0" smtClean="0">
                <a:cs typeface="Arial" panose="020B0604020202020204" pitchFamily="34" charset="0"/>
              </a:rPr>
              <a:t>  Three </a:t>
            </a:r>
            <a:r>
              <a:rPr kumimoji="1" lang="en-US" altLang="zh-CN" sz="1800" dirty="0">
                <a:cs typeface="Arial" panose="020B0604020202020204" pitchFamily="34" charset="0"/>
              </a:rPr>
              <a:t>quantities has been scored:</a:t>
            </a:r>
          </a:p>
          <a:p>
            <a:pPr lvl="2">
              <a:lnSpc>
                <a:spcPct val="120000"/>
              </a:lnSpc>
              <a:buClr>
                <a:srgbClr val="002060"/>
              </a:buClr>
              <a:buFont typeface="Wingdings" panose="05000000000000000000" pitchFamily="2" charset="2"/>
              <a:buChar char="Ø"/>
            </a:pPr>
            <a:r>
              <a:rPr kumimoji="1" lang="en-US" altLang="zh-CN" sz="1200" dirty="0">
                <a:cs typeface="Arial" panose="020B0604020202020204" pitchFamily="34" charset="0"/>
              </a:rPr>
              <a:t>Charged Particle Fluence(Hit Density)</a:t>
            </a:r>
          </a:p>
          <a:p>
            <a:pPr lvl="2">
              <a:lnSpc>
                <a:spcPct val="120000"/>
              </a:lnSpc>
              <a:buClr>
                <a:srgbClr val="002060"/>
              </a:buClr>
              <a:buFont typeface="Wingdings" panose="05000000000000000000" pitchFamily="2" charset="2"/>
              <a:buChar char="Ø"/>
            </a:pPr>
            <a:r>
              <a:rPr kumimoji="1" lang="en-US" altLang="zh-CN" sz="1200" dirty="0">
                <a:cs typeface="Arial" panose="020B0604020202020204" pitchFamily="34" charset="0"/>
              </a:rPr>
              <a:t>Total Ionizing Dose(TID)</a:t>
            </a:r>
          </a:p>
          <a:p>
            <a:pPr lvl="2">
              <a:lnSpc>
                <a:spcPct val="120000"/>
              </a:lnSpc>
              <a:buClr>
                <a:srgbClr val="002060"/>
              </a:buClr>
              <a:buFont typeface="Wingdings" panose="05000000000000000000" pitchFamily="2" charset="2"/>
              <a:buChar char="Ø"/>
            </a:pPr>
            <a:r>
              <a:rPr kumimoji="1" lang="en-US" altLang="zh-CN" sz="1200" dirty="0">
                <a:cs typeface="Arial" panose="020B0604020202020204" pitchFamily="34" charset="0"/>
              </a:rPr>
              <a:t>1 MeV Silicon Equivalent Fluence(NIEL)</a:t>
            </a:r>
          </a:p>
          <a:p>
            <a:pPr lvl="2">
              <a:lnSpc>
                <a:spcPct val="120000"/>
              </a:lnSpc>
              <a:buClr>
                <a:srgbClr val="002060"/>
              </a:buClr>
              <a:buFont typeface="Wingdings" panose="05000000000000000000" pitchFamily="2" charset="2"/>
              <a:buChar char="Ø"/>
            </a:pPr>
            <a:r>
              <a:rPr kumimoji="1" lang="en-US" altLang="zh-CN" sz="1200" dirty="0">
                <a:cs typeface="Arial" panose="020B0604020202020204" pitchFamily="34" charset="0"/>
              </a:rPr>
              <a:t>A Safety of 10 is always applied to all results</a:t>
            </a:r>
            <a:endParaRPr kumimoji="1" lang="zh-CN" altLang="en-US" sz="1200" dirty="0">
              <a:cs typeface="Arial" panose="020B0604020202020204" pitchFamily="34" charset="0"/>
            </a:endParaRPr>
          </a:p>
        </p:txBody>
      </p:sp>
      <p:sp>
        <p:nvSpPr>
          <p:cNvPr id="2" name="标题 1">
            <a:extLst>
              <a:ext uri="{FF2B5EF4-FFF2-40B4-BE49-F238E27FC236}">
                <a16:creationId xmlns="" xmlns:a16="http://schemas.microsoft.com/office/drawing/2014/main" id="{0BA91AF8-DE9E-4C84-807C-43C0DF6175D6}"/>
              </a:ext>
            </a:extLst>
          </p:cNvPr>
          <p:cNvSpPr>
            <a:spLocks noGrp="1"/>
          </p:cNvSpPr>
          <p:nvPr>
            <p:ph type="title"/>
          </p:nvPr>
        </p:nvSpPr>
        <p:spPr/>
        <p:txBody>
          <a:bodyPr>
            <a:normAutofit/>
          </a:bodyPr>
          <a:lstStyle/>
          <a:p>
            <a:pPr algn="ctr"/>
            <a:r>
              <a:rPr kumimoji="1" lang="en-US" altLang="zh-CN" sz="4000" dirty="0">
                <a:solidFill>
                  <a:srgbClr val="C00000"/>
                </a:solidFill>
                <a:latin typeface="Arial" panose="020B0604020202020204" pitchFamily="34" charset="0"/>
                <a:cs typeface="Arial" panose="020B0604020202020204" pitchFamily="34" charset="0"/>
              </a:rPr>
              <a:t>Full Detector Simulation</a:t>
            </a:r>
            <a:endParaRPr lang="zh-CN" altLang="en-US" sz="4000" dirty="0">
              <a:solidFill>
                <a:srgbClr val="C00000"/>
              </a:solidFill>
            </a:endParaRPr>
          </a:p>
        </p:txBody>
      </p:sp>
      <mc:AlternateContent xmlns:mc="http://schemas.openxmlformats.org/markup-compatibility/2006" xmlns:a14="http://schemas.microsoft.com/office/drawing/2010/main">
        <mc:Choice Requires="a14">
          <p:graphicFrame>
            <p:nvGraphicFramePr>
              <p:cNvPr id="4" name="表格 7">
                <a:extLst>
                  <a:ext uri="{FF2B5EF4-FFF2-40B4-BE49-F238E27FC236}">
                    <a16:creationId xmlns="" xmlns:a16="http://schemas.microsoft.com/office/drawing/2014/main" id="{22332FBB-EBEE-43D7-B836-F94A9E9F33CD}"/>
                  </a:ext>
                </a:extLst>
              </p:cNvPr>
              <p:cNvGraphicFramePr>
                <a:graphicFrameLocks noGrp="1"/>
              </p:cNvGraphicFramePr>
              <p:nvPr>
                <p:extLst>
                  <p:ext uri="{D42A27DB-BD31-4B8C-83A1-F6EECF244321}">
                    <p14:modId xmlns:p14="http://schemas.microsoft.com/office/powerpoint/2010/main" val="471668870"/>
                  </p:ext>
                </p:extLst>
              </p:nvPr>
            </p:nvGraphicFramePr>
            <p:xfrm>
              <a:off x="7674747" y="4471534"/>
              <a:ext cx="4517253" cy="2333938"/>
            </p:xfrm>
            <a:graphic>
              <a:graphicData uri="http://schemas.openxmlformats.org/drawingml/2006/table">
                <a:tbl>
                  <a:tblPr firstRow="1" bandRow="1">
                    <a:tableStyleId>{5C22544A-7EE6-4342-B048-85BDC9FD1C3A}</a:tableStyleId>
                  </a:tblPr>
                  <a:tblGrid>
                    <a:gridCol w="621941">
                      <a:extLst>
                        <a:ext uri="{9D8B030D-6E8A-4147-A177-3AD203B41FA5}">
                          <a16:colId xmlns="" xmlns:a16="http://schemas.microsoft.com/office/drawing/2014/main" val="2303145013"/>
                        </a:ext>
                      </a:extLst>
                    </a:gridCol>
                    <a:gridCol w="1197477">
                      <a:extLst>
                        <a:ext uri="{9D8B030D-6E8A-4147-A177-3AD203B41FA5}">
                          <a16:colId xmlns="" xmlns:a16="http://schemas.microsoft.com/office/drawing/2014/main" val="3560115371"/>
                        </a:ext>
                      </a:extLst>
                    </a:gridCol>
                    <a:gridCol w="1166631">
                      <a:extLst>
                        <a:ext uri="{9D8B030D-6E8A-4147-A177-3AD203B41FA5}">
                          <a16:colId xmlns="" xmlns:a16="http://schemas.microsoft.com/office/drawing/2014/main" val="2569330931"/>
                        </a:ext>
                      </a:extLst>
                    </a:gridCol>
                    <a:gridCol w="1531204">
                      <a:extLst>
                        <a:ext uri="{9D8B030D-6E8A-4147-A177-3AD203B41FA5}">
                          <a16:colId xmlns="" xmlns:a16="http://schemas.microsoft.com/office/drawing/2014/main" val="1475396612"/>
                        </a:ext>
                      </a:extLst>
                    </a:gridCol>
                  </a:tblGrid>
                  <a:tr h="264606">
                    <a:tc>
                      <a:txBody>
                        <a:bodyPr/>
                        <a:lstStyle/>
                        <a:p>
                          <a:pPr algn="ctr"/>
                          <a:endParaRPr lang="zh-CN" altLang="en-US" sz="9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Hit Density(</a:t>
                          </a:r>
                          <a14:m>
                            <m:oMath xmlns:m="http://schemas.openxmlformats.org/officeDocument/2006/math">
                              <m:r>
                                <a:rPr lang="en-US" altLang="zh-CN" sz="900" smtClean="0">
                                  <a:latin typeface="Cambria Math" panose="02040503050406030204" pitchFamily="18" charset="0"/>
                                </a:rPr>
                                <m:t>𝒄</m:t>
                              </m:r>
                              <m:sSup>
                                <m:sSupPr>
                                  <m:ctrlPr>
                                    <a:rPr lang="en-US" altLang="zh-CN" sz="900" i="1" smtClean="0">
                                      <a:latin typeface="Cambria Math" panose="02040503050406030204" pitchFamily="18" charset="0"/>
                                    </a:rPr>
                                  </m:ctrlPr>
                                </m:sSupPr>
                                <m:e>
                                  <m:r>
                                    <a:rPr lang="en-US" altLang="zh-CN" sz="900" smtClean="0">
                                      <a:latin typeface="Cambria Math" panose="02040503050406030204" pitchFamily="18" charset="0"/>
                                    </a:rPr>
                                    <m:t>𝒎</m:t>
                                  </m:r>
                                </m:e>
                                <m:sup>
                                  <m:r>
                                    <a:rPr lang="en-US" altLang="zh-CN" sz="900" smtClean="0">
                                      <a:latin typeface="Cambria Math" panose="02040503050406030204" pitchFamily="18" charset="0"/>
                                    </a:rPr>
                                    <m:t>−</m:t>
                                  </m:r>
                                  <m:r>
                                    <a:rPr lang="en-US" altLang="zh-CN" sz="900" smtClean="0">
                                      <a:latin typeface="Cambria Math" panose="02040503050406030204" pitchFamily="18" charset="0"/>
                                    </a:rPr>
                                    <m:t>𝟐</m:t>
                                  </m:r>
                                </m:sup>
                              </m:sSup>
                              <m:r>
                                <a:rPr lang="en-US" altLang="zh-CN" sz="900" smtClean="0">
                                  <a:latin typeface="Cambria Math" panose="02040503050406030204" pitchFamily="18" charset="0"/>
                                </a:rPr>
                                <m:t>⋅</m:t>
                              </m:r>
                              <m:r>
                                <a:rPr lang="en-US" altLang="zh-CN" sz="900" smtClean="0">
                                  <a:latin typeface="Cambria Math" panose="02040503050406030204" pitchFamily="18" charset="0"/>
                                </a:rPr>
                                <m:t>𝑩</m:t>
                              </m:r>
                              <m:sSup>
                                <m:sSupPr>
                                  <m:ctrlPr>
                                    <a:rPr lang="en-US" altLang="zh-CN" sz="900" i="1" smtClean="0">
                                      <a:latin typeface="Cambria Math" panose="02040503050406030204" pitchFamily="18" charset="0"/>
                                    </a:rPr>
                                  </m:ctrlPr>
                                </m:sSupPr>
                                <m:e>
                                  <m:r>
                                    <a:rPr lang="en-US" altLang="zh-CN" sz="900" smtClean="0">
                                      <a:latin typeface="Cambria Math" panose="02040503050406030204" pitchFamily="18" charset="0"/>
                                    </a:rPr>
                                    <m:t>𝑿</m:t>
                                  </m:r>
                                </m:e>
                                <m:sup>
                                  <m:r>
                                    <a:rPr lang="en-US" altLang="zh-CN" sz="900" smtClean="0">
                                      <a:latin typeface="Cambria Math" panose="02040503050406030204" pitchFamily="18" charset="0"/>
                                    </a:rPr>
                                    <m:t>−</m:t>
                                  </m:r>
                                  <m:r>
                                    <a:rPr lang="en-US" altLang="zh-CN" sz="900" smtClean="0">
                                      <a:latin typeface="Cambria Math" panose="02040503050406030204" pitchFamily="18" charset="0"/>
                                    </a:rPr>
                                    <m:t>𝟏</m:t>
                                  </m:r>
                                </m:sup>
                              </m:sSup>
                            </m:oMath>
                          </a14:m>
                          <a:r>
                            <a:rPr lang="en-US" altLang="zh-CN" sz="900" dirty="0">
                              <a:latin typeface="Arial" panose="020B0604020202020204" pitchFamily="34" charset="0"/>
                              <a:cs typeface="Arial" panose="020B0604020202020204" pitchFamily="34" charset="0"/>
                            </a:rPr>
                            <a:t>) </a:t>
                          </a:r>
                          <a:endParaRPr lang="zh-CN" altLang="en-US" sz="9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TID(</a:t>
                          </a:r>
                          <a14:m>
                            <m:oMath xmlns:m="http://schemas.openxmlformats.org/officeDocument/2006/math">
                              <m:r>
                                <a:rPr lang="en-US" altLang="zh-CN" sz="900" smtClean="0">
                                  <a:latin typeface="Cambria Math" panose="02040503050406030204" pitchFamily="18" charset="0"/>
                                </a:rPr>
                                <m:t>𝐤</m:t>
                              </m:r>
                              <m:r>
                                <a:rPr lang="en-US" altLang="zh-CN" sz="900" smtClean="0">
                                  <a:latin typeface="Cambria Math" panose="02040503050406030204" pitchFamily="18" charset="0"/>
                                </a:rPr>
                                <m:t>𝒓𝒂𝒅</m:t>
                              </m:r>
                              <m:r>
                                <a:rPr lang="en-US" altLang="zh-CN" sz="900" smtClean="0">
                                  <a:latin typeface="Cambria Math" panose="02040503050406030204" pitchFamily="18" charset="0"/>
                                </a:rPr>
                                <m:t>⋅</m:t>
                              </m:r>
                              <m:r>
                                <a:rPr lang="en-US" altLang="zh-CN" sz="900" smtClean="0">
                                  <a:latin typeface="Cambria Math" panose="02040503050406030204" pitchFamily="18" charset="0"/>
                                </a:rPr>
                                <m:t>𝒚</m:t>
                              </m:r>
                              <m:sSup>
                                <m:sSupPr>
                                  <m:ctrlPr>
                                    <a:rPr lang="en-US" altLang="zh-CN" sz="900" i="1" smtClean="0">
                                      <a:latin typeface="Cambria Math" panose="02040503050406030204" pitchFamily="18" charset="0"/>
                                    </a:rPr>
                                  </m:ctrlPr>
                                </m:sSupPr>
                                <m:e>
                                  <m:r>
                                    <a:rPr lang="en-US" altLang="zh-CN" sz="900" smtClean="0">
                                      <a:latin typeface="Cambria Math" panose="02040503050406030204" pitchFamily="18" charset="0"/>
                                    </a:rPr>
                                    <m:t>𝒓</m:t>
                                  </m:r>
                                </m:e>
                                <m:sup>
                                  <m:r>
                                    <a:rPr lang="en-US" altLang="zh-CN" sz="900" smtClean="0">
                                      <a:latin typeface="Cambria Math" panose="02040503050406030204" pitchFamily="18" charset="0"/>
                                    </a:rPr>
                                    <m:t>−</m:t>
                                  </m:r>
                                  <m:r>
                                    <a:rPr lang="en-US" altLang="zh-CN" sz="900" smtClean="0">
                                      <a:latin typeface="Cambria Math" panose="02040503050406030204" pitchFamily="18" charset="0"/>
                                    </a:rPr>
                                    <m:t>𝟏</m:t>
                                  </m:r>
                                </m:sup>
                              </m:sSup>
                            </m:oMath>
                          </a14:m>
                          <a:r>
                            <a:rPr lang="en-US" altLang="zh-CN" sz="900" dirty="0">
                              <a:latin typeface="Arial" panose="020B0604020202020204" pitchFamily="34" charset="0"/>
                              <a:cs typeface="Arial" panose="020B0604020202020204" pitchFamily="34" charset="0"/>
                            </a:rPr>
                            <a:t>)</a:t>
                          </a:r>
                          <a:endParaRPr lang="zh-CN" altLang="en-US" sz="9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NIEL(</a:t>
                          </a:r>
                          <a14:m>
                            <m:oMath xmlns:m="http://schemas.openxmlformats.org/officeDocument/2006/math">
                              <m:sSub>
                                <m:sSubPr>
                                  <m:ctrlPr>
                                    <a:rPr lang="en-US" altLang="zh-CN" sz="900" i="1" smtClean="0">
                                      <a:latin typeface="Cambria Math" panose="02040503050406030204" pitchFamily="18" charset="0"/>
                                    </a:rPr>
                                  </m:ctrlPr>
                                </m:sSubPr>
                                <m:e>
                                  <m:r>
                                    <a:rPr lang="en-US" altLang="zh-CN" sz="900" smtClean="0">
                                      <a:latin typeface="Cambria Math" panose="02040503050406030204" pitchFamily="18" charset="0"/>
                                    </a:rPr>
                                    <m:t>𝒏</m:t>
                                  </m:r>
                                </m:e>
                                <m:sub>
                                  <m:r>
                                    <a:rPr lang="en-US" altLang="zh-CN" sz="900" smtClean="0">
                                      <a:latin typeface="Cambria Math" panose="02040503050406030204" pitchFamily="18" charset="0"/>
                                    </a:rPr>
                                    <m:t>𝒆𝒒</m:t>
                                  </m:r>
                                </m:sub>
                              </m:sSub>
                              <m:r>
                                <a:rPr lang="en-US" altLang="zh-CN" sz="900" smtClean="0">
                                  <a:latin typeface="Cambria Math" panose="02040503050406030204" pitchFamily="18" charset="0"/>
                                </a:rPr>
                                <m:t>×</m:t>
                              </m:r>
                              <m:sSup>
                                <m:sSupPr>
                                  <m:ctrlPr>
                                    <a:rPr lang="en-US" altLang="zh-CN" sz="900" i="1" smtClean="0">
                                      <a:latin typeface="Cambria Math" panose="02040503050406030204" pitchFamily="18" charset="0"/>
                                    </a:rPr>
                                  </m:ctrlPr>
                                </m:sSupPr>
                                <m:e>
                                  <m:r>
                                    <a:rPr lang="en-US" altLang="zh-CN" sz="900" smtClean="0">
                                      <a:latin typeface="Cambria Math" panose="02040503050406030204" pitchFamily="18" charset="0"/>
                                    </a:rPr>
                                    <m:t>𝟏𝟎</m:t>
                                  </m:r>
                                </m:e>
                                <m:sup>
                                  <m:r>
                                    <a:rPr lang="en-US" altLang="zh-CN" sz="900" smtClean="0">
                                      <a:latin typeface="Cambria Math" panose="02040503050406030204" pitchFamily="18" charset="0"/>
                                    </a:rPr>
                                    <m:t>𝟏𝟐</m:t>
                                  </m:r>
                                </m:sup>
                              </m:sSup>
                              <m:r>
                                <a:rPr lang="en-US" altLang="zh-CN" sz="900" smtClean="0">
                                  <a:latin typeface="Cambria Math" panose="02040503050406030204" pitchFamily="18" charset="0"/>
                                </a:rPr>
                                <m:t>⋅</m:t>
                              </m:r>
                              <m:r>
                                <a:rPr lang="en-US" altLang="zh-CN" sz="900" smtClean="0">
                                  <a:latin typeface="Cambria Math" panose="02040503050406030204" pitchFamily="18" charset="0"/>
                                </a:rPr>
                                <m:t>𝒄</m:t>
                              </m:r>
                              <m:sSup>
                                <m:sSupPr>
                                  <m:ctrlPr>
                                    <a:rPr lang="en-US" altLang="zh-CN" sz="900" i="1" smtClean="0">
                                      <a:latin typeface="Cambria Math" panose="02040503050406030204" pitchFamily="18" charset="0"/>
                                    </a:rPr>
                                  </m:ctrlPr>
                                </m:sSupPr>
                                <m:e>
                                  <m:r>
                                    <a:rPr lang="en-US" altLang="zh-CN" sz="900" smtClean="0">
                                      <a:latin typeface="Cambria Math" panose="02040503050406030204" pitchFamily="18" charset="0"/>
                                    </a:rPr>
                                    <m:t>𝒎</m:t>
                                  </m:r>
                                </m:e>
                                <m:sup>
                                  <m:r>
                                    <a:rPr lang="en-US" altLang="zh-CN" sz="900" smtClean="0">
                                      <a:latin typeface="Cambria Math" panose="02040503050406030204" pitchFamily="18" charset="0"/>
                                    </a:rPr>
                                    <m:t>−</m:t>
                                  </m:r>
                                  <m:r>
                                    <a:rPr lang="en-US" altLang="zh-CN" sz="900" smtClean="0">
                                      <a:latin typeface="Cambria Math" panose="02040503050406030204" pitchFamily="18" charset="0"/>
                                    </a:rPr>
                                    <m:t>𝟐</m:t>
                                  </m:r>
                                </m:sup>
                              </m:sSup>
                              <m:r>
                                <a:rPr lang="en-US" altLang="zh-CN" sz="900" smtClean="0">
                                  <a:latin typeface="Cambria Math" panose="02040503050406030204" pitchFamily="18" charset="0"/>
                                </a:rPr>
                                <m:t>⋅</m:t>
                              </m:r>
                              <m:r>
                                <a:rPr lang="en-US" altLang="zh-CN" sz="900" smtClean="0">
                                  <a:latin typeface="Cambria Math" panose="02040503050406030204" pitchFamily="18" charset="0"/>
                                </a:rPr>
                                <m:t>𝒚</m:t>
                              </m:r>
                              <m:sSup>
                                <m:sSupPr>
                                  <m:ctrlPr>
                                    <a:rPr lang="en-US" altLang="zh-CN" sz="900" i="1" smtClean="0">
                                      <a:latin typeface="Cambria Math" panose="02040503050406030204" pitchFamily="18" charset="0"/>
                                    </a:rPr>
                                  </m:ctrlPr>
                                </m:sSupPr>
                                <m:e>
                                  <m:r>
                                    <a:rPr lang="en-US" altLang="zh-CN" sz="900" smtClean="0">
                                      <a:latin typeface="Cambria Math" panose="02040503050406030204" pitchFamily="18" charset="0"/>
                                    </a:rPr>
                                    <m:t>𝒓</m:t>
                                  </m:r>
                                </m:e>
                                <m:sup>
                                  <m:r>
                                    <a:rPr lang="en-US" altLang="zh-CN" sz="900" smtClean="0">
                                      <a:latin typeface="Cambria Math" panose="02040503050406030204" pitchFamily="18" charset="0"/>
                                    </a:rPr>
                                    <m:t>−</m:t>
                                  </m:r>
                                  <m:r>
                                    <a:rPr lang="en-US" altLang="zh-CN" sz="900" smtClean="0">
                                      <a:latin typeface="Cambria Math" panose="02040503050406030204" pitchFamily="18" charset="0"/>
                                    </a:rPr>
                                    <m:t>𝟏</m:t>
                                  </m:r>
                                </m:sup>
                              </m:sSup>
                            </m:oMath>
                          </a14:m>
                          <a:r>
                            <a:rPr lang="en-US" altLang="zh-CN" sz="900" dirty="0">
                              <a:latin typeface="Arial" panose="020B0604020202020204" pitchFamily="34" charset="0"/>
                              <a:cs typeface="Arial" panose="020B0604020202020204" pitchFamily="34" charset="0"/>
                            </a:rPr>
                            <a:t>)</a:t>
                          </a:r>
                          <a:endParaRPr lang="zh-CN" altLang="en-US" sz="9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3514723838"/>
                      </a:ext>
                    </a:extLst>
                  </a:tr>
                  <a:tr h="241742">
                    <a:tc>
                      <a:txBody>
                        <a:bodyPr/>
                        <a:lstStyle/>
                        <a:p>
                          <a:pPr algn="ctr"/>
                          <a:r>
                            <a:rPr lang="en-US" altLang="zh-CN" sz="900">
                              <a:latin typeface="Arial" panose="020B0604020202020204" pitchFamily="34" charset="0"/>
                              <a:cs typeface="Arial" panose="020B0604020202020204" pitchFamily="34" charset="0"/>
                            </a:rPr>
                            <a:t>Vertex</a:t>
                          </a:r>
                          <a:endParaRPr lang="zh-CN" altLang="en-US" sz="900">
                            <a:latin typeface="Arial" panose="020B0604020202020204" pitchFamily="34" charset="0"/>
                            <a:cs typeface="Arial" panose="020B0604020202020204" pitchFamily="34" charset="0"/>
                          </a:endParaRPr>
                        </a:p>
                      </a:txBody>
                      <a:tcPr anchor="ctr"/>
                    </a:tc>
                    <a:tc>
                      <a:txBody>
                        <a:bodyPr/>
                        <a:lstStyle/>
                        <a:p>
                          <a:pPr algn="ctr"/>
                          <a:r>
                            <a:rPr lang="en-US" altLang="zh-CN" sz="900" dirty="0">
                              <a:latin typeface="Arial" panose="020B0604020202020204" pitchFamily="34" charset="0"/>
                              <a:cs typeface="Arial" panose="020B0604020202020204" pitchFamily="34" charset="0"/>
                            </a:rPr>
                            <a:t>2.3</a:t>
                          </a:r>
                          <a:endParaRPr lang="zh-CN" altLang="en-US" sz="900" dirty="0">
                            <a:latin typeface="Arial" panose="020B0604020202020204" pitchFamily="34" charset="0"/>
                            <a:cs typeface="Arial" panose="020B0604020202020204" pitchFamily="34" charset="0"/>
                          </a:endParaRPr>
                        </a:p>
                      </a:txBody>
                      <a:tcPr anchor="ctr"/>
                    </a:tc>
                    <a:tc>
                      <a:txBody>
                        <a:bodyPr/>
                        <a:lstStyle/>
                        <a:p>
                          <a:pPr algn="ctr"/>
                          <a:r>
                            <a:rPr lang="en-US" altLang="zh-CN" sz="900" dirty="0">
                              <a:latin typeface="Arial" panose="020B0604020202020204" pitchFamily="34" charset="0"/>
                              <a:cs typeface="Arial" panose="020B0604020202020204" pitchFamily="34" charset="0"/>
                            </a:rPr>
                            <a:t>5360</a:t>
                          </a:r>
                          <a:endParaRPr lang="zh-CN" altLang="en-US" sz="900" dirty="0">
                            <a:latin typeface="Arial" panose="020B0604020202020204" pitchFamily="34" charset="0"/>
                            <a:cs typeface="Arial" panose="020B0604020202020204" pitchFamily="34" charset="0"/>
                          </a:endParaRPr>
                        </a:p>
                      </a:txBody>
                      <a:tcPr anchor="ctr"/>
                    </a:tc>
                    <a:tc>
                      <a:txBody>
                        <a:bodyPr/>
                        <a:lstStyle/>
                        <a:p>
                          <a:pPr algn="ctr"/>
                          <a:r>
                            <a:rPr lang="en-US" altLang="zh-CN" sz="900">
                              <a:latin typeface="Arial" panose="020B0604020202020204" pitchFamily="34" charset="0"/>
                              <a:cs typeface="Arial" panose="020B0604020202020204" pitchFamily="34" charset="0"/>
                            </a:rPr>
                            <a:t>120.4</a:t>
                          </a:r>
                          <a:endParaRPr lang="zh-CN" altLang="en-US" sz="90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2765079586"/>
                      </a:ext>
                    </a:extLst>
                  </a:tr>
                  <a:tr h="241742">
                    <a:tc>
                      <a:txBody>
                        <a:bodyPr/>
                        <a:lstStyle/>
                        <a:p>
                          <a:pPr algn="ctr"/>
                          <a:r>
                            <a:rPr lang="en-US" altLang="zh-CN" sz="900">
                              <a:latin typeface="Arial" panose="020B0604020202020204" pitchFamily="34" charset="0"/>
                              <a:cs typeface="Arial" panose="020B0604020202020204" pitchFamily="34" charset="0"/>
                            </a:rPr>
                            <a:t>TPC</a:t>
                          </a:r>
                          <a:endParaRPr lang="zh-CN" altLang="en-US" sz="900">
                            <a:latin typeface="Arial" panose="020B0604020202020204" pitchFamily="34" charset="0"/>
                            <a:cs typeface="Arial" panose="020B0604020202020204" pitchFamily="34" charset="0"/>
                          </a:endParaRPr>
                        </a:p>
                      </a:txBody>
                      <a:tcPr anchor="ctr"/>
                    </a:tc>
                    <a:tc>
                      <a:txBody>
                        <a:bodyPr/>
                        <a:lstStyle/>
                        <a:p>
                          <a:pPr algn="ctr"/>
                          <a:r>
                            <a:rPr lang="en-US" altLang="zh-CN" sz="900" dirty="0">
                              <a:latin typeface="Arial" panose="020B0604020202020204" pitchFamily="34" charset="0"/>
                              <a:cs typeface="Arial" panose="020B0604020202020204" pitchFamily="34" charset="0"/>
                            </a:rPr>
                            <a:t>2.59e-2</a:t>
                          </a:r>
                          <a:endParaRPr lang="zh-CN" altLang="en-US" sz="900" dirty="0">
                            <a:latin typeface="Arial" panose="020B0604020202020204" pitchFamily="34" charset="0"/>
                            <a:cs typeface="Arial" panose="020B0604020202020204" pitchFamily="34" charset="0"/>
                          </a:endParaRPr>
                        </a:p>
                      </a:txBody>
                      <a:tcPr anchor="ctr"/>
                    </a:tc>
                    <a:tc>
                      <a:txBody>
                        <a:bodyPr/>
                        <a:lstStyle/>
                        <a:p>
                          <a:pPr algn="ctr"/>
                          <a:r>
                            <a:rPr lang="en-US" altLang="zh-CN" sz="900" dirty="0">
                              <a:latin typeface="Arial" panose="020B0604020202020204" pitchFamily="34" charset="0"/>
                              <a:cs typeface="Arial" panose="020B0604020202020204" pitchFamily="34" charset="0"/>
                            </a:rPr>
                            <a:t>387.09</a:t>
                          </a:r>
                          <a:endParaRPr lang="zh-CN" altLang="en-US" sz="900" dirty="0">
                            <a:latin typeface="Arial" panose="020B0604020202020204" pitchFamily="34" charset="0"/>
                            <a:cs typeface="Arial" panose="020B0604020202020204" pitchFamily="34" charset="0"/>
                          </a:endParaRPr>
                        </a:p>
                      </a:txBody>
                      <a:tcPr anchor="ctr"/>
                    </a:tc>
                    <a:tc>
                      <a:txBody>
                        <a:bodyPr/>
                        <a:lstStyle/>
                        <a:p>
                          <a:pPr algn="ctr"/>
                          <a:r>
                            <a:rPr lang="en-US" altLang="zh-CN" sz="900" dirty="0">
                              <a:latin typeface="Arial" panose="020B0604020202020204" pitchFamily="34" charset="0"/>
                              <a:cs typeface="Arial" panose="020B0604020202020204" pitchFamily="34" charset="0"/>
                            </a:rPr>
                            <a:t>42.503</a:t>
                          </a:r>
                          <a:endParaRPr lang="zh-CN" altLang="en-US" sz="9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348325087"/>
                      </a:ext>
                    </a:extLst>
                  </a:tr>
                  <a:tr h="241742">
                    <a:tc>
                      <a:txBody>
                        <a:bodyPr/>
                        <a:lstStyle/>
                        <a:p>
                          <a:pPr algn="ctr"/>
                          <a:r>
                            <a:rPr lang="en-US" altLang="zh-CN" sz="900" err="1">
                              <a:latin typeface="Arial" panose="020B0604020202020204" pitchFamily="34" charset="0"/>
                              <a:cs typeface="Arial" panose="020B0604020202020204" pitchFamily="34" charset="0"/>
                            </a:rPr>
                            <a:t>Ecal</a:t>
                          </a:r>
                          <a:r>
                            <a:rPr lang="en-US" altLang="zh-CN" sz="900">
                              <a:latin typeface="Arial" panose="020B0604020202020204" pitchFamily="34" charset="0"/>
                              <a:cs typeface="Arial" panose="020B0604020202020204" pitchFamily="34" charset="0"/>
                            </a:rPr>
                            <a:t> Barrel</a:t>
                          </a:r>
                          <a:endParaRPr lang="zh-CN" altLang="en-US" sz="900">
                            <a:latin typeface="Arial" panose="020B0604020202020204" pitchFamily="34" charset="0"/>
                            <a:cs typeface="Arial" panose="020B0604020202020204" pitchFamily="34" charset="0"/>
                          </a:endParaRPr>
                        </a:p>
                      </a:txBody>
                      <a:tcPr anchor="ctr"/>
                    </a:tc>
                    <a:tc>
                      <a:txBody>
                        <a:bodyPr/>
                        <a:lstStyle/>
                        <a:p>
                          <a:pPr algn="ctr"/>
                          <a:r>
                            <a:rPr lang="en-US" altLang="zh-CN" sz="900" dirty="0">
                              <a:latin typeface="Arial" panose="020B0604020202020204" pitchFamily="34" charset="0"/>
                              <a:cs typeface="Arial" panose="020B0604020202020204" pitchFamily="34" charset="0"/>
                            </a:rPr>
                            <a:t>1.16e-3</a:t>
                          </a:r>
                          <a:endParaRPr lang="zh-CN" altLang="en-US" sz="900" dirty="0">
                            <a:latin typeface="Arial" panose="020B0604020202020204" pitchFamily="34" charset="0"/>
                            <a:cs typeface="Arial" panose="020B0604020202020204" pitchFamily="34" charset="0"/>
                          </a:endParaRPr>
                        </a:p>
                      </a:txBody>
                      <a:tcPr anchor="ctr"/>
                    </a:tc>
                    <a:tc>
                      <a:txBody>
                        <a:bodyPr/>
                        <a:lstStyle/>
                        <a:p>
                          <a:pPr algn="ctr"/>
                          <a:r>
                            <a:rPr lang="en-US" altLang="zh-CN" sz="900" dirty="0">
                              <a:latin typeface="Arial" panose="020B0604020202020204" pitchFamily="34" charset="0"/>
                              <a:cs typeface="Arial" panose="020B0604020202020204" pitchFamily="34" charset="0"/>
                            </a:rPr>
                            <a:t>31.56</a:t>
                          </a:r>
                          <a:endParaRPr lang="zh-CN" altLang="en-US" sz="900" dirty="0">
                            <a:latin typeface="Arial" panose="020B0604020202020204" pitchFamily="34" charset="0"/>
                            <a:cs typeface="Arial" panose="020B0604020202020204" pitchFamily="34" charset="0"/>
                          </a:endParaRPr>
                        </a:p>
                      </a:txBody>
                      <a:tcPr anchor="ctr"/>
                    </a:tc>
                    <a:tc>
                      <a:txBody>
                        <a:bodyPr/>
                        <a:lstStyle/>
                        <a:p>
                          <a:pPr algn="ctr"/>
                          <a:r>
                            <a:rPr lang="en-US" altLang="zh-CN" sz="900" dirty="0">
                              <a:latin typeface="Arial" panose="020B0604020202020204" pitchFamily="34" charset="0"/>
                              <a:cs typeface="Arial" panose="020B0604020202020204" pitchFamily="34" charset="0"/>
                            </a:rPr>
                            <a:t>8.002</a:t>
                          </a:r>
                          <a:endParaRPr lang="zh-CN" altLang="en-US" sz="9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3421678879"/>
                      </a:ext>
                    </a:extLst>
                  </a:tr>
                  <a:tr h="241742">
                    <a:tc>
                      <a:txBody>
                        <a:bodyPr/>
                        <a:lstStyle/>
                        <a:p>
                          <a:pPr algn="ctr"/>
                          <a:r>
                            <a:rPr lang="en-US" altLang="zh-CN" sz="900" err="1">
                              <a:latin typeface="Arial" panose="020B0604020202020204" pitchFamily="34" charset="0"/>
                              <a:cs typeface="Arial" panose="020B0604020202020204" pitchFamily="34" charset="0"/>
                            </a:rPr>
                            <a:t>Ecal</a:t>
                          </a:r>
                          <a:r>
                            <a:rPr lang="en-US" altLang="zh-CN" sz="900">
                              <a:latin typeface="Arial" panose="020B0604020202020204" pitchFamily="34" charset="0"/>
                              <a:cs typeface="Arial" panose="020B0604020202020204" pitchFamily="34" charset="0"/>
                            </a:rPr>
                            <a:t> </a:t>
                          </a:r>
                          <a:r>
                            <a:rPr lang="en-US" altLang="zh-CN" sz="900" err="1">
                              <a:latin typeface="Arial" panose="020B0604020202020204" pitchFamily="34" charset="0"/>
                              <a:cs typeface="Arial" panose="020B0604020202020204" pitchFamily="34" charset="0"/>
                            </a:rPr>
                            <a:t>EndCup</a:t>
                          </a:r>
                          <a:endParaRPr lang="zh-CN" altLang="en-US" sz="900">
                            <a:latin typeface="Arial" panose="020B0604020202020204" pitchFamily="34" charset="0"/>
                            <a:cs typeface="Arial" panose="020B0604020202020204" pitchFamily="34" charset="0"/>
                          </a:endParaRPr>
                        </a:p>
                      </a:txBody>
                      <a:tcPr anchor="ctr"/>
                    </a:tc>
                    <a:tc>
                      <a:txBody>
                        <a:bodyPr/>
                        <a:lstStyle/>
                        <a:p>
                          <a:pPr algn="ctr"/>
                          <a:r>
                            <a:rPr lang="en-US" altLang="zh-CN" sz="900" dirty="0">
                              <a:latin typeface="Arial" panose="020B0604020202020204" pitchFamily="34" charset="0"/>
                              <a:cs typeface="Arial" panose="020B0604020202020204" pitchFamily="34" charset="0"/>
                            </a:rPr>
                            <a:t>1.36e-3</a:t>
                          </a:r>
                          <a:endParaRPr lang="zh-CN" altLang="en-US" sz="900" dirty="0">
                            <a:latin typeface="Arial" panose="020B0604020202020204" pitchFamily="34" charset="0"/>
                            <a:cs typeface="Arial" panose="020B0604020202020204" pitchFamily="34" charset="0"/>
                          </a:endParaRPr>
                        </a:p>
                      </a:txBody>
                      <a:tcPr anchor="ctr"/>
                    </a:tc>
                    <a:tc>
                      <a:txBody>
                        <a:bodyPr/>
                        <a:lstStyle/>
                        <a:p>
                          <a:pPr algn="ctr"/>
                          <a:r>
                            <a:rPr lang="en-US" altLang="zh-CN" sz="900">
                              <a:latin typeface="Arial" panose="020B0604020202020204" pitchFamily="34" charset="0"/>
                              <a:cs typeface="Arial" panose="020B0604020202020204" pitchFamily="34" charset="0"/>
                            </a:rPr>
                            <a:t>14.175</a:t>
                          </a:r>
                          <a:endParaRPr lang="zh-CN" altLang="en-US" sz="900">
                            <a:latin typeface="Arial" panose="020B0604020202020204" pitchFamily="34" charset="0"/>
                            <a:cs typeface="Arial" panose="020B0604020202020204" pitchFamily="34" charset="0"/>
                          </a:endParaRPr>
                        </a:p>
                      </a:txBody>
                      <a:tcPr anchor="ctr"/>
                    </a:tc>
                    <a:tc>
                      <a:txBody>
                        <a:bodyPr/>
                        <a:lstStyle/>
                        <a:p>
                          <a:pPr algn="ctr"/>
                          <a:r>
                            <a:rPr lang="en-US" altLang="zh-CN" sz="900" dirty="0">
                              <a:latin typeface="Arial" panose="020B0604020202020204" pitchFamily="34" charset="0"/>
                              <a:cs typeface="Arial" panose="020B0604020202020204" pitchFamily="34" charset="0"/>
                            </a:rPr>
                            <a:t>6.128</a:t>
                          </a:r>
                          <a:endParaRPr lang="zh-CN" altLang="en-US" sz="9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2905696130"/>
                      </a:ext>
                    </a:extLst>
                  </a:tr>
                  <a:tr h="241742">
                    <a:tc>
                      <a:txBody>
                        <a:bodyPr/>
                        <a:lstStyle/>
                        <a:p>
                          <a:pPr algn="ctr"/>
                          <a:r>
                            <a:rPr lang="en-US" altLang="zh-CN" sz="900" err="1">
                              <a:latin typeface="Arial" panose="020B0604020202020204" pitchFamily="34" charset="0"/>
                              <a:cs typeface="Arial" panose="020B0604020202020204" pitchFamily="34" charset="0"/>
                            </a:rPr>
                            <a:t>Hcal</a:t>
                          </a:r>
                          <a:r>
                            <a:rPr lang="en-US" altLang="zh-CN" sz="900">
                              <a:latin typeface="Arial" panose="020B0604020202020204" pitchFamily="34" charset="0"/>
                              <a:cs typeface="Arial" panose="020B0604020202020204" pitchFamily="34" charset="0"/>
                            </a:rPr>
                            <a:t> Barrel</a:t>
                          </a:r>
                          <a:endParaRPr lang="zh-CN" altLang="en-US" sz="900">
                            <a:latin typeface="Arial" panose="020B0604020202020204" pitchFamily="34" charset="0"/>
                            <a:cs typeface="Arial" panose="020B0604020202020204" pitchFamily="34" charset="0"/>
                          </a:endParaRPr>
                        </a:p>
                      </a:txBody>
                      <a:tcPr anchor="ctr"/>
                    </a:tc>
                    <a:tc>
                      <a:txBody>
                        <a:bodyPr/>
                        <a:lstStyle/>
                        <a:p>
                          <a:pPr algn="ctr"/>
                          <a:r>
                            <a:rPr lang="en-US" altLang="zh-CN" sz="900" dirty="0">
                              <a:latin typeface="Arial" panose="020B0604020202020204" pitchFamily="34" charset="0"/>
                              <a:cs typeface="Arial" panose="020B0604020202020204" pitchFamily="34" charset="0"/>
                            </a:rPr>
                            <a:t>2.78e-5</a:t>
                          </a:r>
                          <a:endParaRPr lang="zh-CN" altLang="en-US" sz="900" dirty="0">
                            <a:latin typeface="Arial" panose="020B0604020202020204" pitchFamily="34" charset="0"/>
                            <a:cs typeface="Arial" panose="020B0604020202020204" pitchFamily="34" charset="0"/>
                          </a:endParaRPr>
                        </a:p>
                      </a:txBody>
                      <a:tcPr anchor="ctr"/>
                    </a:tc>
                    <a:tc>
                      <a:txBody>
                        <a:bodyPr/>
                        <a:lstStyle/>
                        <a:p>
                          <a:pPr algn="ctr"/>
                          <a:r>
                            <a:rPr lang="en-US" altLang="zh-CN" sz="900">
                              <a:latin typeface="Arial" panose="020B0604020202020204" pitchFamily="34" charset="0"/>
                              <a:cs typeface="Arial" panose="020B0604020202020204" pitchFamily="34" charset="0"/>
                            </a:rPr>
                            <a:t>1.450</a:t>
                          </a:r>
                          <a:endParaRPr lang="zh-CN" altLang="en-US" sz="900">
                            <a:latin typeface="Arial" panose="020B0604020202020204" pitchFamily="34" charset="0"/>
                            <a:cs typeface="Arial" panose="020B0604020202020204" pitchFamily="34" charset="0"/>
                          </a:endParaRPr>
                        </a:p>
                      </a:txBody>
                      <a:tcPr anchor="ctr"/>
                    </a:tc>
                    <a:tc>
                      <a:txBody>
                        <a:bodyPr/>
                        <a:lstStyle/>
                        <a:p>
                          <a:pPr algn="ctr"/>
                          <a:r>
                            <a:rPr lang="en-US" altLang="zh-CN" sz="900" dirty="0">
                              <a:latin typeface="Arial" panose="020B0604020202020204" pitchFamily="34" charset="0"/>
                              <a:cs typeface="Arial" panose="020B0604020202020204" pitchFamily="34" charset="0"/>
                            </a:rPr>
                            <a:t>0.9326</a:t>
                          </a:r>
                          <a:endParaRPr lang="zh-CN" altLang="en-US" sz="9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4097453308"/>
                      </a:ext>
                    </a:extLst>
                  </a:tr>
                  <a:tr h="241742">
                    <a:tc>
                      <a:txBody>
                        <a:bodyPr/>
                        <a:lstStyle/>
                        <a:p>
                          <a:pPr algn="ctr"/>
                          <a:r>
                            <a:rPr lang="en-US" altLang="zh-CN" sz="900" err="1">
                              <a:latin typeface="Arial" panose="020B0604020202020204" pitchFamily="34" charset="0"/>
                              <a:cs typeface="Arial" panose="020B0604020202020204" pitchFamily="34" charset="0"/>
                            </a:rPr>
                            <a:t>Hcal</a:t>
                          </a:r>
                          <a:r>
                            <a:rPr lang="en-US" altLang="zh-CN" sz="900">
                              <a:latin typeface="Arial" panose="020B0604020202020204" pitchFamily="34" charset="0"/>
                              <a:cs typeface="Arial" panose="020B0604020202020204" pitchFamily="34" charset="0"/>
                            </a:rPr>
                            <a:t> </a:t>
                          </a:r>
                          <a:r>
                            <a:rPr lang="en-US" altLang="zh-CN" sz="900" err="1">
                              <a:latin typeface="Arial" panose="020B0604020202020204" pitchFamily="34" charset="0"/>
                              <a:cs typeface="Arial" panose="020B0604020202020204" pitchFamily="34" charset="0"/>
                            </a:rPr>
                            <a:t>EndCup</a:t>
                          </a:r>
                          <a:endParaRPr lang="zh-CN" altLang="en-US" sz="900">
                            <a:latin typeface="Arial" panose="020B0604020202020204" pitchFamily="34" charset="0"/>
                            <a:cs typeface="Arial" panose="020B0604020202020204" pitchFamily="34" charset="0"/>
                          </a:endParaRPr>
                        </a:p>
                      </a:txBody>
                      <a:tcPr anchor="ctr"/>
                    </a:tc>
                    <a:tc>
                      <a:txBody>
                        <a:bodyPr/>
                        <a:lstStyle/>
                        <a:p>
                          <a:pPr algn="ctr"/>
                          <a:r>
                            <a:rPr lang="en-US" altLang="zh-CN" sz="900" dirty="0">
                              <a:latin typeface="Arial" panose="020B0604020202020204" pitchFamily="34" charset="0"/>
                              <a:cs typeface="Arial" panose="020B0604020202020204" pitchFamily="34" charset="0"/>
                            </a:rPr>
                            <a:t>1.32e-3</a:t>
                          </a:r>
                          <a:endParaRPr lang="zh-CN" altLang="en-US" sz="900" dirty="0">
                            <a:latin typeface="Arial" panose="020B0604020202020204" pitchFamily="34" charset="0"/>
                            <a:cs typeface="Arial" panose="020B0604020202020204" pitchFamily="34" charset="0"/>
                          </a:endParaRPr>
                        </a:p>
                      </a:txBody>
                      <a:tcPr anchor="ctr"/>
                    </a:tc>
                    <a:tc>
                      <a:txBody>
                        <a:bodyPr/>
                        <a:lstStyle/>
                        <a:p>
                          <a:pPr algn="ctr"/>
                          <a:r>
                            <a:rPr lang="en-US" altLang="zh-CN" sz="900">
                              <a:latin typeface="Arial" panose="020B0604020202020204" pitchFamily="34" charset="0"/>
                              <a:cs typeface="Arial" panose="020B0604020202020204" pitchFamily="34" charset="0"/>
                            </a:rPr>
                            <a:t>26.31</a:t>
                          </a:r>
                          <a:endParaRPr lang="zh-CN" altLang="en-US" sz="900">
                            <a:latin typeface="Arial" panose="020B0604020202020204" pitchFamily="34" charset="0"/>
                            <a:cs typeface="Arial" panose="020B0604020202020204" pitchFamily="34" charset="0"/>
                          </a:endParaRPr>
                        </a:p>
                      </a:txBody>
                      <a:tcPr anchor="ctr"/>
                    </a:tc>
                    <a:tc>
                      <a:txBody>
                        <a:bodyPr/>
                        <a:lstStyle/>
                        <a:p>
                          <a:pPr algn="ctr"/>
                          <a:r>
                            <a:rPr lang="en-US" altLang="zh-CN" sz="900" dirty="0">
                              <a:latin typeface="Arial" panose="020B0604020202020204" pitchFamily="34" charset="0"/>
                              <a:cs typeface="Arial" panose="020B0604020202020204" pitchFamily="34" charset="0"/>
                            </a:rPr>
                            <a:t>6.351</a:t>
                          </a:r>
                          <a:endParaRPr lang="zh-CN" altLang="en-US" sz="9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3301861705"/>
                      </a:ext>
                    </a:extLst>
                  </a:tr>
                </a:tbl>
              </a:graphicData>
            </a:graphic>
          </p:graphicFrame>
        </mc:Choice>
        <mc:Fallback xmlns="">
          <p:graphicFrame>
            <p:nvGraphicFramePr>
              <p:cNvPr id="4" name="表格 7">
                <a:extLst>
                  <a:ext uri="{FF2B5EF4-FFF2-40B4-BE49-F238E27FC236}">
                    <a16:creationId xmlns:a16="http://schemas.microsoft.com/office/drawing/2014/main" xmlns:a14="http://schemas.microsoft.com/office/drawing/2010/main" xmlns="" id="{22332FBB-EBEE-43D7-B836-F94A9E9F33CD}"/>
                  </a:ext>
                </a:extLst>
              </p:cNvPr>
              <p:cNvGraphicFramePr>
                <a:graphicFrameLocks noGrp="1"/>
              </p:cNvGraphicFramePr>
              <p:nvPr>
                <p:extLst>
                  <p:ext uri="{D42A27DB-BD31-4B8C-83A1-F6EECF244321}">
                    <p14:modId xmlns:p14="http://schemas.microsoft.com/office/powerpoint/2010/main" val="471668870"/>
                  </p:ext>
                </p:extLst>
              </p:nvPr>
            </p:nvGraphicFramePr>
            <p:xfrm>
              <a:off x="7674747" y="4471534"/>
              <a:ext cx="4517253" cy="2333938"/>
            </p:xfrm>
            <a:graphic>
              <a:graphicData uri="http://schemas.openxmlformats.org/drawingml/2006/table">
                <a:tbl>
                  <a:tblPr firstRow="1" bandRow="1">
                    <a:tableStyleId>{5C22544A-7EE6-4342-B048-85BDC9FD1C3A}</a:tableStyleId>
                  </a:tblPr>
                  <a:tblGrid>
                    <a:gridCol w="621941">
                      <a:extLst>
                        <a:ext uri="{9D8B030D-6E8A-4147-A177-3AD203B41FA5}">
                          <a16:colId xmlns:a16="http://schemas.microsoft.com/office/drawing/2014/main" xmlns:a14="http://schemas.microsoft.com/office/drawing/2010/main" xmlns="" val="2303145013"/>
                        </a:ext>
                      </a:extLst>
                    </a:gridCol>
                    <a:gridCol w="1197477">
                      <a:extLst>
                        <a:ext uri="{9D8B030D-6E8A-4147-A177-3AD203B41FA5}">
                          <a16:colId xmlns:a16="http://schemas.microsoft.com/office/drawing/2014/main" xmlns:a14="http://schemas.microsoft.com/office/drawing/2010/main" xmlns="" val="3560115371"/>
                        </a:ext>
                      </a:extLst>
                    </a:gridCol>
                    <a:gridCol w="1166631">
                      <a:extLst>
                        <a:ext uri="{9D8B030D-6E8A-4147-A177-3AD203B41FA5}">
                          <a16:colId xmlns:a16="http://schemas.microsoft.com/office/drawing/2014/main" xmlns:a14="http://schemas.microsoft.com/office/drawing/2010/main" xmlns="" val="2569330931"/>
                        </a:ext>
                      </a:extLst>
                    </a:gridCol>
                    <a:gridCol w="1531204">
                      <a:extLst>
                        <a:ext uri="{9D8B030D-6E8A-4147-A177-3AD203B41FA5}">
                          <a16:colId xmlns:a16="http://schemas.microsoft.com/office/drawing/2014/main" xmlns:a14="http://schemas.microsoft.com/office/drawing/2010/main" xmlns="" val="1475396612"/>
                        </a:ext>
                      </a:extLst>
                    </a:gridCol>
                  </a:tblGrid>
                  <a:tr h="387414">
                    <a:tc>
                      <a:txBody>
                        <a:bodyPr/>
                        <a:lstStyle/>
                        <a:p>
                          <a:pPr algn="ctr"/>
                          <a:endParaRPr lang="zh-CN" altLang="en-US" sz="900" dirty="0">
                            <a:latin typeface="Arial" panose="020B0604020202020204" pitchFamily="34" charset="0"/>
                            <a:cs typeface="Arial" panose="020B0604020202020204" pitchFamily="34" charset="0"/>
                          </a:endParaRPr>
                        </a:p>
                      </a:txBody>
                      <a:tcPr anchor="ctr"/>
                    </a:tc>
                    <a:tc>
                      <a:txBody>
                        <a:bodyPr/>
                        <a:lstStyle/>
                        <a:p>
                          <a:endParaRPr lang="zh-CN"/>
                        </a:p>
                      </a:txBody>
                      <a:tcPr anchor="ctr">
                        <a:blipFill rotWithShape="0">
                          <a:blip r:embed="rId2"/>
                          <a:stretch>
                            <a:fillRect l="-52284" t="-1563" r="-227411" b="-506250"/>
                          </a:stretch>
                        </a:blipFill>
                      </a:tcPr>
                    </a:tc>
                    <a:tc>
                      <a:txBody>
                        <a:bodyPr/>
                        <a:lstStyle/>
                        <a:p>
                          <a:endParaRPr lang="zh-CN"/>
                        </a:p>
                      </a:txBody>
                      <a:tcPr anchor="ctr">
                        <a:blipFill rotWithShape="0">
                          <a:blip r:embed="rId2"/>
                          <a:stretch>
                            <a:fillRect l="-157068" t="-1563" r="-134555" b="-506250"/>
                          </a:stretch>
                        </a:blipFill>
                      </a:tcPr>
                    </a:tc>
                    <a:tc>
                      <a:txBody>
                        <a:bodyPr/>
                        <a:lstStyle/>
                        <a:p>
                          <a:endParaRPr lang="zh-CN"/>
                        </a:p>
                      </a:txBody>
                      <a:tcPr anchor="ctr">
                        <a:blipFill rotWithShape="0">
                          <a:blip r:embed="rId2"/>
                          <a:stretch>
                            <a:fillRect l="-194841" t="-1563" r="-1984" b="-506250"/>
                          </a:stretch>
                        </a:blipFill>
                      </a:tcPr>
                    </a:tc>
                    <a:extLst>
                      <a:ext uri="{0D108BD9-81ED-4DB2-BD59-A6C34878D82A}">
                        <a16:rowId xmlns:a16="http://schemas.microsoft.com/office/drawing/2014/main" xmlns:a14="http://schemas.microsoft.com/office/drawing/2010/main" xmlns="" val="3514723838"/>
                      </a:ext>
                    </a:extLst>
                  </a:tr>
                  <a:tr h="241742">
                    <a:tc>
                      <a:txBody>
                        <a:bodyPr/>
                        <a:lstStyle/>
                        <a:p>
                          <a:pPr algn="ctr"/>
                          <a:r>
                            <a:rPr lang="en-US" altLang="zh-CN" sz="900">
                              <a:latin typeface="Arial" panose="020B0604020202020204" pitchFamily="34" charset="0"/>
                              <a:cs typeface="Arial" panose="020B0604020202020204" pitchFamily="34" charset="0"/>
                            </a:rPr>
                            <a:t>Vertex</a:t>
                          </a:r>
                          <a:endParaRPr lang="zh-CN" altLang="en-US" sz="900">
                            <a:latin typeface="Arial" panose="020B0604020202020204" pitchFamily="34" charset="0"/>
                            <a:cs typeface="Arial" panose="020B0604020202020204" pitchFamily="34" charset="0"/>
                          </a:endParaRPr>
                        </a:p>
                      </a:txBody>
                      <a:tcPr anchor="ctr"/>
                    </a:tc>
                    <a:tc>
                      <a:txBody>
                        <a:bodyPr/>
                        <a:lstStyle/>
                        <a:p>
                          <a:pPr algn="ctr"/>
                          <a:r>
                            <a:rPr lang="en-US" altLang="zh-CN" sz="900" dirty="0">
                              <a:latin typeface="Arial" panose="020B0604020202020204" pitchFamily="34" charset="0"/>
                              <a:cs typeface="Arial" panose="020B0604020202020204" pitchFamily="34" charset="0"/>
                            </a:rPr>
                            <a:t>2.3</a:t>
                          </a:r>
                          <a:endParaRPr lang="zh-CN" altLang="en-US" sz="900" dirty="0">
                            <a:latin typeface="Arial" panose="020B0604020202020204" pitchFamily="34" charset="0"/>
                            <a:cs typeface="Arial" panose="020B0604020202020204" pitchFamily="34" charset="0"/>
                          </a:endParaRPr>
                        </a:p>
                      </a:txBody>
                      <a:tcPr anchor="ctr"/>
                    </a:tc>
                    <a:tc>
                      <a:txBody>
                        <a:bodyPr/>
                        <a:lstStyle/>
                        <a:p>
                          <a:pPr algn="ctr"/>
                          <a:r>
                            <a:rPr lang="en-US" altLang="zh-CN" sz="900" dirty="0">
                              <a:latin typeface="Arial" panose="020B0604020202020204" pitchFamily="34" charset="0"/>
                              <a:cs typeface="Arial" panose="020B0604020202020204" pitchFamily="34" charset="0"/>
                            </a:rPr>
                            <a:t>5360</a:t>
                          </a:r>
                          <a:endParaRPr lang="zh-CN" altLang="en-US" sz="900" dirty="0">
                            <a:latin typeface="Arial" panose="020B0604020202020204" pitchFamily="34" charset="0"/>
                            <a:cs typeface="Arial" panose="020B0604020202020204" pitchFamily="34" charset="0"/>
                          </a:endParaRPr>
                        </a:p>
                      </a:txBody>
                      <a:tcPr anchor="ctr"/>
                    </a:tc>
                    <a:tc>
                      <a:txBody>
                        <a:bodyPr/>
                        <a:lstStyle/>
                        <a:p>
                          <a:pPr algn="ctr"/>
                          <a:r>
                            <a:rPr lang="en-US" altLang="zh-CN" sz="900">
                              <a:latin typeface="Arial" panose="020B0604020202020204" pitchFamily="34" charset="0"/>
                              <a:cs typeface="Arial" panose="020B0604020202020204" pitchFamily="34" charset="0"/>
                            </a:rPr>
                            <a:t>120.4</a:t>
                          </a:r>
                          <a:endParaRPr lang="zh-CN" altLang="en-US" sz="9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a14="http://schemas.microsoft.com/office/drawing/2010/main" xmlns="" val="2765079586"/>
                      </a:ext>
                    </a:extLst>
                  </a:tr>
                  <a:tr h="241742">
                    <a:tc>
                      <a:txBody>
                        <a:bodyPr/>
                        <a:lstStyle/>
                        <a:p>
                          <a:pPr algn="ctr"/>
                          <a:r>
                            <a:rPr lang="en-US" altLang="zh-CN" sz="900">
                              <a:latin typeface="Arial" panose="020B0604020202020204" pitchFamily="34" charset="0"/>
                              <a:cs typeface="Arial" panose="020B0604020202020204" pitchFamily="34" charset="0"/>
                            </a:rPr>
                            <a:t>TPC</a:t>
                          </a:r>
                          <a:endParaRPr lang="zh-CN" altLang="en-US" sz="900">
                            <a:latin typeface="Arial" panose="020B0604020202020204" pitchFamily="34" charset="0"/>
                            <a:cs typeface="Arial" panose="020B0604020202020204" pitchFamily="34" charset="0"/>
                          </a:endParaRPr>
                        </a:p>
                      </a:txBody>
                      <a:tcPr anchor="ctr"/>
                    </a:tc>
                    <a:tc>
                      <a:txBody>
                        <a:bodyPr/>
                        <a:lstStyle/>
                        <a:p>
                          <a:pPr algn="ctr"/>
                          <a:r>
                            <a:rPr lang="en-US" altLang="zh-CN" sz="900" dirty="0">
                              <a:latin typeface="Arial" panose="020B0604020202020204" pitchFamily="34" charset="0"/>
                              <a:cs typeface="Arial" panose="020B0604020202020204" pitchFamily="34" charset="0"/>
                            </a:rPr>
                            <a:t>2.59e-2</a:t>
                          </a:r>
                          <a:endParaRPr lang="zh-CN" altLang="en-US" sz="900" dirty="0">
                            <a:latin typeface="Arial" panose="020B0604020202020204" pitchFamily="34" charset="0"/>
                            <a:cs typeface="Arial" panose="020B0604020202020204" pitchFamily="34" charset="0"/>
                          </a:endParaRPr>
                        </a:p>
                      </a:txBody>
                      <a:tcPr anchor="ctr"/>
                    </a:tc>
                    <a:tc>
                      <a:txBody>
                        <a:bodyPr/>
                        <a:lstStyle/>
                        <a:p>
                          <a:pPr algn="ctr"/>
                          <a:r>
                            <a:rPr lang="en-US" altLang="zh-CN" sz="900" dirty="0">
                              <a:latin typeface="Arial" panose="020B0604020202020204" pitchFamily="34" charset="0"/>
                              <a:cs typeface="Arial" panose="020B0604020202020204" pitchFamily="34" charset="0"/>
                            </a:rPr>
                            <a:t>387.09</a:t>
                          </a:r>
                          <a:endParaRPr lang="zh-CN" altLang="en-US" sz="900" dirty="0">
                            <a:latin typeface="Arial" panose="020B0604020202020204" pitchFamily="34" charset="0"/>
                            <a:cs typeface="Arial" panose="020B0604020202020204" pitchFamily="34" charset="0"/>
                          </a:endParaRPr>
                        </a:p>
                      </a:txBody>
                      <a:tcPr anchor="ctr"/>
                    </a:tc>
                    <a:tc>
                      <a:txBody>
                        <a:bodyPr/>
                        <a:lstStyle/>
                        <a:p>
                          <a:pPr algn="ctr"/>
                          <a:r>
                            <a:rPr lang="en-US" altLang="zh-CN" sz="900" dirty="0">
                              <a:latin typeface="Arial" panose="020B0604020202020204" pitchFamily="34" charset="0"/>
                              <a:cs typeface="Arial" panose="020B0604020202020204" pitchFamily="34" charset="0"/>
                            </a:rPr>
                            <a:t>42.503</a:t>
                          </a:r>
                          <a:endParaRPr lang="zh-CN" altLang="en-US" sz="9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a14="http://schemas.microsoft.com/office/drawing/2010/main" xmlns="" val="1348325087"/>
                      </a:ext>
                    </a:extLst>
                  </a:tr>
                  <a:tr h="365760">
                    <a:tc>
                      <a:txBody>
                        <a:bodyPr/>
                        <a:lstStyle/>
                        <a:p>
                          <a:pPr algn="ctr"/>
                          <a:r>
                            <a:rPr lang="en-US" altLang="zh-CN" sz="900" err="1">
                              <a:latin typeface="Arial" panose="020B0604020202020204" pitchFamily="34" charset="0"/>
                              <a:cs typeface="Arial" panose="020B0604020202020204" pitchFamily="34" charset="0"/>
                            </a:rPr>
                            <a:t>Ecal</a:t>
                          </a:r>
                          <a:r>
                            <a:rPr lang="en-US" altLang="zh-CN" sz="900">
                              <a:latin typeface="Arial" panose="020B0604020202020204" pitchFamily="34" charset="0"/>
                              <a:cs typeface="Arial" panose="020B0604020202020204" pitchFamily="34" charset="0"/>
                            </a:rPr>
                            <a:t> Barrel</a:t>
                          </a:r>
                          <a:endParaRPr lang="zh-CN" altLang="en-US" sz="900">
                            <a:latin typeface="Arial" panose="020B0604020202020204" pitchFamily="34" charset="0"/>
                            <a:cs typeface="Arial" panose="020B0604020202020204" pitchFamily="34" charset="0"/>
                          </a:endParaRPr>
                        </a:p>
                      </a:txBody>
                      <a:tcPr anchor="ctr"/>
                    </a:tc>
                    <a:tc>
                      <a:txBody>
                        <a:bodyPr/>
                        <a:lstStyle/>
                        <a:p>
                          <a:pPr algn="ctr"/>
                          <a:r>
                            <a:rPr lang="en-US" altLang="zh-CN" sz="900" dirty="0">
                              <a:latin typeface="Arial" panose="020B0604020202020204" pitchFamily="34" charset="0"/>
                              <a:cs typeface="Arial" panose="020B0604020202020204" pitchFamily="34" charset="0"/>
                            </a:rPr>
                            <a:t>1.16e-3</a:t>
                          </a:r>
                          <a:endParaRPr lang="zh-CN" altLang="en-US" sz="900" dirty="0">
                            <a:latin typeface="Arial" panose="020B0604020202020204" pitchFamily="34" charset="0"/>
                            <a:cs typeface="Arial" panose="020B0604020202020204" pitchFamily="34" charset="0"/>
                          </a:endParaRPr>
                        </a:p>
                      </a:txBody>
                      <a:tcPr anchor="ctr"/>
                    </a:tc>
                    <a:tc>
                      <a:txBody>
                        <a:bodyPr/>
                        <a:lstStyle/>
                        <a:p>
                          <a:pPr algn="ctr"/>
                          <a:r>
                            <a:rPr lang="en-US" altLang="zh-CN" sz="900" dirty="0">
                              <a:latin typeface="Arial" panose="020B0604020202020204" pitchFamily="34" charset="0"/>
                              <a:cs typeface="Arial" panose="020B0604020202020204" pitchFamily="34" charset="0"/>
                            </a:rPr>
                            <a:t>31.56</a:t>
                          </a:r>
                          <a:endParaRPr lang="zh-CN" altLang="en-US" sz="900" dirty="0">
                            <a:latin typeface="Arial" panose="020B0604020202020204" pitchFamily="34" charset="0"/>
                            <a:cs typeface="Arial" panose="020B0604020202020204" pitchFamily="34" charset="0"/>
                          </a:endParaRPr>
                        </a:p>
                      </a:txBody>
                      <a:tcPr anchor="ctr"/>
                    </a:tc>
                    <a:tc>
                      <a:txBody>
                        <a:bodyPr/>
                        <a:lstStyle/>
                        <a:p>
                          <a:pPr algn="ctr"/>
                          <a:r>
                            <a:rPr lang="en-US" altLang="zh-CN" sz="900" dirty="0">
                              <a:latin typeface="Arial" panose="020B0604020202020204" pitchFamily="34" charset="0"/>
                              <a:cs typeface="Arial" panose="020B0604020202020204" pitchFamily="34" charset="0"/>
                            </a:rPr>
                            <a:t>8.002</a:t>
                          </a:r>
                          <a:endParaRPr lang="zh-CN" altLang="en-US" sz="9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a14="http://schemas.microsoft.com/office/drawing/2010/main" xmlns="" val="3421678879"/>
                      </a:ext>
                    </a:extLst>
                  </a:tr>
                  <a:tr h="365760">
                    <a:tc>
                      <a:txBody>
                        <a:bodyPr/>
                        <a:lstStyle/>
                        <a:p>
                          <a:pPr algn="ctr"/>
                          <a:r>
                            <a:rPr lang="en-US" altLang="zh-CN" sz="900" err="1">
                              <a:latin typeface="Arial" panose="020B0604020202020204" pitchFamily="34" charset="0"/>
                              <a:cs typeface="Arial" panose="020B0604020202020204" pitchFamily="34" charset="0"/>
                            </a:rPr>
                            <a:t>Ecal</a:t>
                          </a:r>
                          <a:r>
                            <a:rPr lang="en-US" altLang="zh-CN" sz="900">
                              <a:latin typeface="Arial" panose="020B0604020202020204" pitchFamily="34" charset="0"/>
                              <a:cs typeface="Arial" panose="020B0604020202020204" pitchFamily="34" charset="0"/>
                            </a:rPr>
                            <a:t> </a:t>
                          </a:r>
                          <a:r>
                            <a:rPr lang="en-US" altLang="zh-CN" sz="900" err="1">
                              <a:latin typeface="Arial" panose="020B0604020202020204" pitchFamily="34" charset="0"/>
                              <a:cs typeface="Arial" panose="020B0604020202020204" pitchFamily="34" charset="0"/>
                            </a:rPr>
                            <a:t>EndCup</a:t>
                          </a:r>
                          <a:endParaRPr lang="zh-CN" altLang="en-US" sz="900">
                            <a:latin typeface="Arial" panose="020B0604020202020204" pitchFamily="34" charset="0"/>
                            <a:cs typeface="Arial" panose="020B0604020202020204" pitchFamily="34" charset="0"/>
                          </a:endParaRPr>
                        </a:p>
                      </a:txBody>
                      <a:tcPr anchor="ctr"/>
                    </a:tc>
                    <a:tc>
                      <a:txBody>
                        <a:bodyPr/>
                        <a:lstStyle/>
                        <a:p>
                          <a:pPr algn="ctr"/>
                          <a:r>
                            <a:rPr lang="en-US" altLang="zh-CN" sz="900" dirty="0">
                              <a:latin typeface="Arial" panose="020B0604020202020204" pitchFamily="34" charset="0"/>
                              <a:cs typeface="Arial" panose="020B0604020202020204" pitchFamily="34" charset="0"/>
                            </a:rPr>
                            <a:t>1.36e-3</a:t>
                          </a:r>
                          <a:endParaRPr lang="zh-CN" altLang="en-US" sz="900" dirty="0">
                            <a:latin typeface="Arial" panose="020B0604020202020204" pitchFamily="34" charset="0"/>
                            <a:cs typeface="Arial" panose="020B0604020202020204" pitchFamily="34" charset="0"/>
                          </a:endParaRPr>
                        </a:p>
                      </a:txBody>
                      <a:tcPr anchor="ctr"/>
                    </a:tc>
                    <a:tc>
                      <a:txBody>
                        <a:bodyPr/>
                        <a:lstStyle/>
                        <a:p>
                          <a:pPr algn="ctr"/>
                          <a:r>
                            <a:rPr lang="en-US" altLang="zh-CN" sz="900">
                              <a:latin typeface="Arial" panose="020B0604020202020204" pitchFamily="34" charset="0"/>
                              <a:cs typeface="Arial" panose="020B0604020202020204" pitchFamily="34" charset="0"/>
                            </a:rPr>
                            <a:t>14.175</a:t>
                          </a:r>
                          <a:endParaRPr lang="zh-CN" altLang="en-US" sz="900">
                            <a:latin typeface="Arial" panose="020B0604020202020204" pitchFamily="34" charset="0"/>
                            <a:cs typeface="Arial" panose="020B0604020202020204" pitchFamily="34" charset="0"/>
                          </a:endParaRPr>
                        </a:p>
                      </a:txBody>
                      <a:tcPr anchor="ctr"/>
                    </a:tc>
                    <a:tc>
                      <a:txBody>
                        <a:bodyPr/>
                        <a:lstStyle/>
                        <a:p>
                          <a:pPr algn="ctr"/>
                          <a:r>
                            <a:rPr lang="en-US" altLang="zh-CN" sz="900" dirty="0">
                              <a:latin typeface="Arial" panose="020B0604020202020204" pitchFamily="34" charset="0"/>
                              <a:cs typeface="Arial" panose="020B0604020202020204" pitchFamily="34" charset="0"/>
                            </a:rPr>
                            <a:t>6.128</a:t>
                          </a:r>
                          <a:endParaRPr lang="zh-CN" altLang="en-US" sz="9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a14="http://schemas.microsoft.com/office/drawing/2010/main" xmlns="" val="2905696130"/>
                      </a:ext>
                    </a:extLst>
                  </a:tr>
                  <a:tr h="365760">
                    <a:tc>
                      <a:txBody>
                        <a:bodyPr/>
                        <a:lstStyle/>
                        <a:p>
                          <a:pPr algn="ctr"/>
                          <a:r>
                            <a:rPr lang="en-US" altLang="zh-CN" sz="900" err="1">
                              <a:latin typeface="Arial" panose="020B0604020202020204" pitchFamily="34" charset="0"/>
                              <a:cs typeface="Arial" panose="020B0604020202020204" pitchFamily="34" charset="0"/>
                            </a:rPr>
                            <a:t>Hcal</a:t>
                          </a:r>
                          <a:r>
                            <a:rPr lang="en-US" altLang="zh-CN" sz="900">
                              <a:latin typeface="Arial" panose="020B0604020202020204" pitchFamily="34" charset="0"/>
                              <a:cs typeface="Arial" panose="020B0604020202020204" pitchFamily="34" charset="0"/>
                            </a:rPr>
                            <a:t> Barrel</a:t>
                          </a:r>
                          <a:endParaRPr lang="zh-CN" altLang="en-US" sz="900">
                            <a:latin typeface="Arial" panose="020B0604020202020204" pitchFamily="34" charset="0"/>
                            <a:cs typeface="Arial" panose="020B0604020202020204" pitchFamily="34" charset="0"/>
                          </a:endParaRPr>
                        </a:p>
                      </a:txBody>
                      <a:tcPr anchor="ctr"/>
                    </a:tc>
                    <a:tc>
                      <a:txBody>
                        <a:bodyPr/>
                        <a:lstStyle/>
                        <a:p>
                          <a:pPr algn="ctr"/>
                          <a:r>
                            <a:rPr lang="en-US" altLang="zh-CN" sz="900" dirty="0">
                              <a:latin typeface="Arial" panose="020B0604020202020204" pitchFamily="34" charset="0"/>
                              <a:cs typeface="Arial" panose="020B0604020202020204" pitchFamily="34" charset="0"/>
                            </a:rPr>
                            <a:t>2.78e-5</a:t>
                          </a:r>
                          <a:endParaRPr lang="zh-CN" altLang="en-US" sz="900" dirty="0">
                            <a:latin typeface="Arial" panose="020B0604020202020204" pitchFamily="34" charset="0"/>
                            <a:cs typeface="Arial" panose="020B0604020202020204" pitchFamily="34" charset="0"/>
                          </a:endParaRPr>
                        </a:p>
                      </a:txBody>
                      <a:tcPr anchor="ctr"/>
                    </a:tc>
                    <a:tc>
                      <a:txBody>
                        <a:bodyPr/>
                        <a:lstStyle/>
                        <a:p>
                          <a:pPr algn="ctr"/>
                          <a:r>
                            <a:rPr lang="en-US" altLang="zh-CN" sz="900">
                              <a:latin typeface="Arial" panose="020B0604020202020204" pitchFamily="34" charset="0"/>
                              <a:cs typeface="Arial" panose="020B0604020202020204" pitchFamily="34" charset="0"/>
                            </a:rPr>
                            <a:t>1.450</a:t>
                          </a:r>
                          <a:endParaRPr lang="zh-CN" altLang="en-US" sz="900">
                            <a:latin typeface="Arial" panose="020B0604020202020204" pitchFamily="34" charset="0"/>
                            <a:cs typeface="Arial" panose="020B0604020202020204" pitchFamily="34" charset="0"/>
                          </a:endParaRPr>
                        </a:p>
                      </a:txBody>
                      <a:tcPr anchor="ctr"/>
                    </a:tc>
                    <a:tc>
                      <a:txBody>
                        <a:bodyPr/>
                        <a:lstStyle/>
                        <a:p>
                          <a:pPr algn="ctr"/>
                          <a:r>
                            <a:rPr lang="en-US" altLang="zh-CN" sz="900" dirty="0">
                              <a:latin typeface="Arial" panose="020B0604020202020204" pitchFamily="34" charset="0"/>
                              <a:cs typeface="Arial" panose="020B0604020202020204" pitchFamily="34" charset="0"/>
                            </a:rPr>
                            <a:t>0.9326</a:t>
                          </a:r>
                          <a:endParaRPr lang="zh-CN" altLang="en-US" sz="9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a14="http://schemas.microsoft.com/office/drawing/2010/main" xmlns="" val="4097453308"/>
                      </a:ext>
                    </a:extLst>
                  </a:tr>
                  <a:tr h="365760">
                    <a:tc>
                      <a:txBody>
                        <a:bodyPr/>
                        <a:lstStyle/>
                        <a:p>
                          <a:pPr algn="ctr"/>
                          <a:r>
                            <a:rPr lang="en-US" altLang="zh-CN" sz="900" err="1">
                              <a:latin typeface="Arial" panose="020B0604020202020204" pitchFamily="34" charset="0"/>
                              <a:cs typeface="Arial" panose="020B0604020202020204" pitchFamily="34" charset="0"/>
                            </a:rPr>
                            <a:t>Hcal</a:t>
                          </a:r>
                          <a:r>
                            <a:rPr lang="en-US" altLang="zh-CN" sz="900">
                              <a:latin typeface="Arial" panose="020B0604020202020204" pitchFamily="34" charset="0"/>
                              <a:cs typeface="Arial" panose="020B0604020202020204" pitchFamily="34" charset="0"/>
                            </a:rPr>
                            <a:t> </a:t>
                          </a:r>
                          <a:r>
                            <a:rPr lang="en-US" altLang="zh-CN" sz="900" err="1">
                              <a:latin typeface="Arial" panose="020B0604020202020204" pitchFamily="34" charset="0"/>
                              <a:cs typeface="Arial" panose="020B0604020202020204" pitchFamily="34" charset="0"/>
                            </a:rPr>
                            <a:t>EndCup</a:t>
                          </a:r>
                          <a:endParaRPr lang="zh-CN" altLang="en-US" sz="900">
                            <a:latin typeface="Arial" panose="020B0604020202020204" pitchFamily="34" charset="0"/>
                            <a:cs typeface="Arial" panose="020B0604020202020204" pitchFamily="34" charset="0"/>
                          </a:endParaRPr>
                        </a:p>
                      </a:txBody>
                      <a:tcPr anchor="ctr"/>
                    </a:tc>
                    <a:tc>
                      <a:txBody>
                        <a:bodyPr/>
                        <a:lstStyle/>
                        <a:p>
                          <a:pPr algn="ctr"/>
                          <a:r>
                            <a:rPr lang="en-US" altLang="zh-CN" sz="900" dirty="0">
                              <a:latin typeface="Arial" panose="020B0604020202020204" pitchFamily="34" charset="0"/>
                              <a:cs typeface="Arial" panose="020B0604020202020204" pitchFamily="34" charset="0"/>
                            </a:rPr>
                            <a:t>1.32e-3</a:t>
                          </a:r>
                          <a:endParaRPr lang="zh-CN" altLang="en-US" sz="900" dirty="0">
                            <a:latin typeface="Arial" panose="020B0604020202020204" pitchFamily="34" charset="0"/>
                            <a:cs typeface="Arial" panose="020B0604020202020204" pitchFamily="34" charset="0"/>
                          </a:endParaRPr>
                        </a:p>
                      </a:txBody>
                      <a:tcPr anchor="ctr"/>
                    </a:tc>
                    <a:tc>
                      <a:txBody>
                        <a:bodyPr/>
                        <a:lstStyle/>
                        <a:p>
                          <a:pPr algn="ctr"/>
                          <a:r>
                            <a:rPr lang="en-US" altLang="zh-CN" sz="900">
                              <a:latin typeface="Arial" panose="020B0604020202020204" pitchFamily="34" charset="0"/>
                              <a:cs typeface="Arial" panose="020B0604020202020204" pitchFamily="34" charset="0"/>
                            </a:rPr>
                            <a:t>26.31</a:t>
                          </a:r>
                          <a:endParaRPr lang="zh-CN" altLang="en-US" sz="900">
                            <a:latin typeface="Arial" panose="020B0604020202020204" pitchFamily="34" charset="0"/>
                            <a:cs typeface="Arial" panose="020B0604020202020204" pitchFamily="34" charset="0"/>
                          </a:endParaRPr>
                        </a:p>
                      </a:txBody>
                      <a:tcPr anchor="ctr"/>
                    </a:tc>
                    <a:tc>
                      <a:txBody>
                        <a:bodyPr/>
                        <a:lstStyle/>
                        <a:p>
                          <a:pPr algn="ctr"/>
                          <a:r>
                            <a:rPr lang="en-US" altLang="zh-CN" sz="900" dirty="0">
                              <a:latin typeface="Arial" panose="020B0604020202020204" pitchFamily="34" charset="0"/>
                              <a:cs typeface="Arial" panose="020B0604020202020204" pitchFamily="34" charset="0"/>
                            </a:rPr>
                            <a:t>6.351</a:t>
                          </a:r>
                          <a:endParaRPr lang="zh-CN" altLang="en-US" sz="9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a14="http://schemas.microsoft.com/office/drawing/2010/main" xmlns="" val="3301861705"/>
                      </a:ext>
                    </a:extLst>
                  </a:tr>
                </a:tbl>
              </a:graphicData>
            </a:graphic>
          </p:graphicFrame>
        </mc:Fallback>
      </mc:AlternateContent>
      <p:grpSp>
        <p:nvGrpSpPr>
          <p:cNvPr id="5" name="组合 4">
            <a:extLst>
              <a:ext uri="{FF2B5EF4-FFF2-40B4-BE49-F238E27FC236}">
                <a16:creationId xmlns="" xmlns:a16="http://schemas.microsoft.com/office/drawing/2014/main" id="{2C8C7571-E6D9-4065-92F5-8F596E77A9AE}"/>
              </a:ext>
            </a:extLst>
          </p:cNvPr>
          <p:cNvGrpSpPr/>
          <p:nvPr/>
        </p:nvGrpSpPr>
        <p:grpSpPr>
          <a:xfrm>
            <a:off x="7907685" y="1172535"/>
            <a:ext cx="3977853" cy="2968264"/>
            <a:chOff x="6321162" y="1496268"/>
            <a:chExt cx="5306879" cy="5256131"/>
          </a:xfrm>
        </p:grpSpPr>
        <p:grpSp>
          <p:nvGrpSpPr>
            <p:cNvPr id="6" name="Group 26">
              <a:extLst>
                <a:ext uri="{FF2B5EF4-FFF2-40B4-BE49-F238E27FC236}">
                  <a16:creationId xmlns="" xmlns:a16="http://schemas.microsoft.com/office/drawing/2014/main" id="{10BAC1D0-649C-467A-A23A-B003BFD0B23E}"/>
                </a:ext>
              </a:extLst>
            </p:cNvPr>
            <p:cNvGrpSpPr/>
            <p:nvPr/>
          </p:nvGrpSpPr>
          <p:grpSpPr>
            <a:xfrm>
              <a:off x="6868653" y="1496268"/>
              <a:ext cx="4759388" cy="5256131"/>
              <a:chOff x="4455558" y="1312719"/>
              <a:chExt cx="4759388" cy="5256131"/>
            </a:xfrm>
          </p:grpSpPr>
          <p:pic>
            <p:nvPicPr>
              <p:cNvPr id="9" name="图片 9">
                <a:extLst>
                  <a:ext uri="{FF2B5EF4-FFF2-40B4-BE49-F238E27FC236}">
                    <a16:creationId xmlns="" xmlns:a16="http://schemas.microsoft.com/office/drawing/2014/main" id="{C37FA084-EABD-4C5C-A137-AC2F8BBA2D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7282"/>
              <a:stretch/>
            </p:blipFill>
            <p:spPr>
              <a:xfrm>
                <a:off x="4455558" y="1312719"/>
                <a:ext cx="4712377" cy="3956092"/>
              </a:xfrm>
              <a:prstGeom prst="rect">
                <a:avLst/>
              </a:prstGeom>
            </p:spPr>
          </p:pic>
          <p:sp>
            <p:nvSpPr>
              <p:cNvPr id="10" name="文本框 10">
                <a:extLst>
                  <a:ext uri="{FF2B5EF4-FFF2-40B4-BE49-F238E27FC236}">
                    <a16:creationId xmlns="" xmlns:a16="http://schemas.microsoft.com/office/drawing/2014/main" id="{28636664-D634-4214-AD62-1FAE11ACA081}"/>
                  </a:ext>
                </a:extLst>
              </p:cNvPr>
              <p:cNvSpPr txBox="1"/>
              <p:nvPr/>
            </p:nvSpPr>
            <p:spPr>
              <a:xfrm>
                <a:off x="7729080" y="2536911"/>
                <a:ext cx="1437552" cy="436002"/>
              </a:xfrm>
              <a:prstGeom prst="rect">
                <a:avLst/>
              </a:prstGeom>
              <a:noFill/>
            </p:spPr>
            <p:txBody>
              <a:bodyPr wrap="none" rtlCol="0">
                <a:spAutoFit/>
              </a:bodyPr>
              <a:lstStyle/>
              <a:p>
                <a:r>
                  <a:rPr lang="en-US" altLang="zh-CN" sz="1000"/>
                  <a:t>Yoke(Endcap)</a:t>
                </a:r>
                <a:endParaRPr lang="zh-CN" altLang="en-US" sz="1000"/>
              </a:p>
            </p:txBody>
          </p:sp>
          <p:sp>
            <p:nvSpPr>
              <p:cNvPr id="11" name="文本框 11">
                <a:extLst>
                  <a:ext uri="{FF2B5EF4-FFF2-40B4-BE49-F238E27FC236}">
                    <a16:creationId xmlns="" xmlns:a16="http://schemas.microsoft.com/office/drawing/2014/main" id="{4C99B0DF-9D0B-4229-AF0B-6731FB2C79DC}"/>
                  </a:ext>
                </a:extLst>
              </p:cNvPr>
              <p:cNvSpPr txBox="1"/>
              <p:nvPr/>
            </p:nvSpPr>
            <p:spPr>
              <a:xfrm>
                <a:off x="6084168" y="1742593"/>
                <a:ext cx="1317791" cy="436002"/>
              </a:xfrm>
              <a:prstGeom prst="rect">
                <a:avLst/>
              </a:prstGeom>
              <a:noFill/>
            </p:spPr>
            <p:txBody>
              <a:bodyPr wrap="none" rtlCol="0">
                <a:spAutoFit/>
              </a:bodyPr>
              <a:lstStyle/>
              <a:p>
                <a:r>
                  <a:rPr lang="en-US" altLang="zh-CN" sz="1000"/>
                  <a:t>Yoke(barrel)</a:t>
                </a:r>
                <a:endParaRPr lang="zh-CN" altLang="en-US" sz="1000"/>
              </a:p>
            </p:txBody>
          </p:sp>
          <p:sp>
            <p:nvSpPr>
              <p:cNvPr id="12" name="文本框 13">
                <a:extLst>
                  <a:ext uri="{FF2B5EF4-FFF2-40B4-BE49-F238E27FC236}">
                    <a16:creationId xmlns="" xmlns:a16="http://schemas.microsoft.com/office/drawing/2014/main" id="{D82CAF1D-82D8-4569-9A67-A7E2450AE24C}"/>
                  </a:ext>
                </a:extLst>
              </p:cNvPr>
              <p:cNvSpPr txBox="1"/>
              <p:nvPr/>
            </p:nvSpPr>
            <p:spPr>
              <a:xfrm>
                <a:off x="7197090" y="5403530"/>
                <a:ext cx="890076" cy="436002"/>
              </a:xfrm>
              <a:prstGeom prst="rect">
                <a:avLst/>
              </a:prstGeom>
              <a:noFill/>
            </p:spPr>
            <p:txBody>
              <a:bodyPr wrap="none" rtlCol="0">
                <a:spAutoFit/>
              </a:bodyPr>
              <a:lstStyle/>
              <a:p>
                <a:r>
                  <a:rPr lang="en-US" altLang="zh-CN" sz="1000"/>
                  <a:t>400 cm</a:t>
                </a:r>
                <a:endParaRPr lang="zh-CN" altLang="en-US" sz="1000"/>
              </a:p>
            </p:txBody>
          </p:sp>
          <p:sp>
            <p:nvSpPr>
              <p:cNvPr id="13" name="下箭头 14">
                <a:extLst>
                  <a:ext uri="{FF2B5EF4-FFF2-40B4-BE49-F238E27FC236}">
                    <a16:creationId xmlns="" xmlns:a16="http://schemas.microsoft.com/office/drawing/2014/main" id="{3351FBA8-B234-42E6-A84C-BE0408079B19}"/>
                  </a:ext>
                </a:extLst>
              </p:cNvPr>
              <p:cNvSpPr/>
              <p:nvPr/>
            </p:nvSpPr>
            <p:spPr>
              <a:xfrm>
                <a:off x="7396900" y="5268811"/>
                <a:ext cx="45719" cy="134720"/>
              </a:xfrm>
              <a:prstGeom prst="down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14" name="文本框 16">
                <a:extLst>
                  <a:ext uri="{FF2B5EF4-FFF2-40B4-BE49-F238E27FC236}">
                    <a16:creationId xmlns="" xmlns:a16="http://schemas.microsoft.com/office/drawing/2014/main" id="{033FECC3-F191-4E7D-B6AE-F101E5F1D1E9}"/>
                  </a:ext>
                </a:extLst>
              </p:cNvPr>
              <p:cNvSpPr txBox="1"/>
              <p:nvPr/>
            </p:nvSpPr>
            <p:spPr>
              <a:xfrm>
                <a:off x="6608787" y="3861048"/>
                <a:ext cx="644139" cy="436002"/>
              </a:xfrm>
              <a:prstGeom prst="rect">
                <a:avLst/>
              </a:prstGeom>
              <a:noFill/>
            </p:spPr>
            <p:txBody>
              <a:bodyPr wrap="none" rtlCol="0">
                <a:spAutoFit/>
              </a:bodyPr>
              <a:lstStyle/>
              <a:p>
                <a:r>
                  <a:rPr lang="en-US" altLang="zh-CN" sz="1000"/>
                  <a:t>HCal</a:t>
                </a:r>
                <a:endParaRPr lang="zh-CN" altLang="en-US" sz="1000"/>
              </a:p>
            </p:txBody>
          </p:sp>
          <p:sp>
            <p:nvSpPr>
              <p:cNvPr id="15" name="文本框 17">
                <a:extLst>
                  <a:ext uri="{FF2B5EF4-FFF2-40B4-BE49-F238E27FC236}">
                    <a16:creationId xmlns="" xmlns:a16="http://schemas.microsoft.com/office/drawing/2014/main" id="{61BABB33-ADF2-4921-BB1B-EBB030403B02}"/>
                  </a:ext>
                </a:extLst>
              </p:cNvPr>
              <p:cNvSpPr txBox="1"/>
              <p:nvPr/>
            </p:nvSpPr>
            <p:spPr>
              <a:xfrm>
                <a:off x="5076056" y="3190910"/>
                <a:ext cx="644139" cy="436002"/>
              </a:xfrm>
              <a:prstGeom prst="rect">
                <a:avLst/>
              </a:prstGeom>
              <a:noFill/>
            </p:spPr>
            <p:txBody>
              <a:bodyPr wrap="none" rtlCol="0">
                <a:spAutoFit/>
              </a:bodyPr>
              <a:lstStyle/>
              <a:p>
                <a:r>
                  <a:rPr lang="en-US" altLang="zh-CN" sz="1000"/>
                  <a:t>HCal</a:t>
                </a:r>
                <a:endParaRPr lang="zh-CN" altLang="en-US" sz="1000"/>
              </a:p>
            </p:txBody>
          </p:sp>
          <p:cxnSp>
            <p:nvCxnSpPr>
              <p:cNvPr id="16" name="直接箭头连接符 19">
                <a:extLst>
                  <a:ext uri="{FF2B5EF4-FFF2-40B4-BE49-F238E27FC236}">
                    <a16:creationId xmlns="" xmlns:a16="http://schemas.microsoft.com/office/drawing/2014/main" id="{9B6891A1-AF1C-4CEF-B12F-6E915D3F2CAB}"/>
                  </a:ext>
                </a:extLst>
              </p:cNvPr>
              <p:cNvCxnSpPr>
                <a:cxnSpLocks/>
              </p:cNvCxnSpPr>
              <p:nvPr/>
            </p:nvCxnSpPr>
            <p:spPr>
              <a:xfrm>
                <a:off x="7425144" y="3848571"/>
                <a:ext cx="281389" cy="2209748"/>
              </a:xfrm>
              <a:prstGeom prst="straightConnector1">
                <a:avLst/>
              </a:prstGeom>
              <a:ln w="12700">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7" name="文本框 20">
                <a:extLst>
                  <a:ext uri="{FF2B5EF4-FFF2-40B4-BE49-F238E27FC236}">
                    <a16:creationId xmlns="" xmlns:a16="http://schemas.microsoft.com/office/drawing/2014/main" id="{D2DDFBF8-1EC7-480A-A7B6-1BACFDB502C6}"/>
                  </a:ext>
                </a:extLst>
              </p:cNvPr>
              <p:cNvSpPr txBox="1"/>
              <p:nvPr/>
            </p:nvSpPr>
            <p:spPr>
              <a:xfrm>
                <a:off x="7177650" y="6001576"/>
                <a:ext cx="2037296" cy="436002"/>
              </a:xfrm>
              <a:prstGeom prst="rect">
                <a:avLst/>
              </a:prstGeom>
              <a:noFill/>
              <a:ln>
                <a:solidFill>
                  <a:srgbClr val="C00000"/>
                </a:solidFill>
              </a:ln>
            </p:spPr>
            <p:txBody>
              <a:bodyPr wrap="square" rtlCol="0">
                <a:spAutoFit/>
              </a:bodyPr>
              <a:lstStyle/>
              <a:p>
                <a:r>
                  <a:rPr lang="en-US" altLang="zh-CN" sz="1000"/>
                  <a:t>Yoke plugin</a:t>
                </a:r>
                <a:endParaRPr lang="zh-CN" altLang="en-US" sz="1000"/>
              </a:p>
            </p:txBody>
          </p:sp>
          <p:cxnSp>
            <p:nvCxnSpPr>
              <p:cNvPr id="18" name="直接箭头连接符 23">
                <a:extLst>
                  <a:ext uri="{FF2B5EF4-FFF2-40B4-BE49-F238E27FC236}">
                    <a16:creationId xmlns="" xmlns:a16="http://schemas.microsoft.com/office/drawing/2014/main" id="{6462247A-6D36-4CB1-ABEF-2F571CDAF674}"/>
                  </a:ext>
                </a:extLst>
              </p:cNvPr>
              <p:cNvCxnSpPr>
                <a:cxnSpLocks/>
                <a:endCxn id="19" idx="0"/>
              </p:cNvCxnSpPr>
              <p:nvPr/>
            </p:nvCxnSpPr>
            <p:spPr>
              <a:xfrm flipH="1">
                <a:off x="6474021" y="4231394"/>
                <a:ext cx="20596" cy="1901454"/>
              </a:xfrm>
              <a:prstGeom prst="straightConnector1">
                <a:avLst/>
              </a:prstGeom>
              <a:ln w="12700">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9" name="文本框 24">
                <a:extLst>
                  <a:ext uri="{FF2B5EF4-FFF2-40B4-BE49-F238E27FC236}">
                    <a16:creationId xmlns="" xmlns:a16="http://schemas.microsoft.com/office/drawing/2014/main" id="{0153A4F4-3CC2-4F4F-8063-E91C70113D70}"/>
                  </a:ext>
                </a:extLst>
              </p:cNvPr>
              <p:cNvSpPr txBox="1"/>
              <p:nvPr/>
            </p:nvSpPr>
            <p:spPr>
              <a:xfrm>
                <a:off x="5908404" y="6132848"/>
                <a:ext cx="1131234" cy="436002"/>
              </a:xfrm>
              <a:prstGeom prst="rect">
                <a:avLst/>
              </a:prstGeom>
              <a:noFill/>
              <a:ln>
                <a:solidFill>
                  <a:srgbClr val="C00000"/>
                </a:solidFill>
              </a:ln>
            </p:spPr>
            <p:txBody>
              <a:bodyPr wrap="square" rtlCol="0">
                <a:spAutoFit/>
              </a:bodyPr>
              <a:lstStyle/>
              <a:p>
                <a:r>
                  <a:rPr lang="en-US" altLang="zh-CN" sz="1000"/>
                  <a:t>EMC </a:t>
                </a:r>
                <a:endParaRPr lang="zh-CN" altLang="en-US" sz="1000"/>
              </a:p>
            </p:txBody>
          </p:sp>
          <p:sp>
            <p:nvSpPr>
              <p:cNvPr id="20" name="文本框 27">
                <a:extLst>
                  <a:ext uri="{FF2B5EF4-FFF2-40B4-BE49-F238E27FC236}">
                    <a16:creationId xmlns="" xmlns:a16="http://schemas.microsoft.com/office/drawing/2014/main" id="{4D46831A-6F97-43FF-9C02-B84061073C99}"/>
                  </a:ext>
                </a:extLst>
              </p:cNvPr>
              <p:cNvSpPr txBox="1"/>
              <p:nvPr/>
            </p:nvSpPr>
            <p:spPr>
              <a:xfrm>
                <a:off x="4958260" y="2706215"/>
                <a:ext cx="1046191" cy="436002"/>
              </a:xfrm>
              <a:prstGeom prst="rect">
                <a:avLst/>
              </a:prstGeom>
              <a:noFill/>
            </p:spPr>
            <p:txBody>
              <a:bodyPr wrap="none" rtlCol="0">
                <a:spAutoFit/>
              </a:bodyPr>
              <a:lstStyle/>
              <a:p>
                <a:r>
                  <a:rPr lang="en-US" altLang="zh-CN" sz="1000"/>
                  <a:t>Solenoid </a:t>
                </a:r>
                <a:endParaRPr lang="zh-CN" altLang="en-US" sz="1000"/>
              </a:p>
            </p:txBody>
          </p:sp>
          <p:sp>
            <p:nvSpPr>
              <p:cNvPr id="21" name="文本框 28">
                <a:extLst>
                  <a:ext uri="{FF2B5EF4-FFF2-40B4-BE49-F238E27FC236}">
                    <a16:creationId xmlns="" xmlns:a16="http://schemas.microsoft.com/office/drawing/2014/main" id="{A1B26D61-437A-4335-8325-8682340797AA}"/>
                  </a:ext>
                </a:extLst>
              </p:cNvPr>
              <p:cNvSpPr txBox="1"/>
              <p:nvPr/>
            </p:nvSpPr>
            <p:spPr>
              <a:xfrm>
                <a:off x="4980728" y="4284379"/>
                <a:ext cx="573567" cy="436002"/>
              </a:xfrm>
              <a:prstGeom prst="rect">
                <a:avLst/>
              </a:prstGeom>
              <a:noFill/>
            </p:spPr>
            <p:txBody>
              <a:bodyPr wrap="none" rtlCol="0">
                <a:spAutoFit/>
              </a:bodyPr>
              <a:lstStyle/>
              <a:p>
                <a:r>
                  <a:rPr lang="en-US" altLang="zh-CN" sz="1000"/>
                  <a:t>TPC</a:t>
                </a:r>
                <a:endParaRPr lang="zh-CN" altLang="en-US" sz="1000"/>
              </a:p>
            </p:txBody>
          </p:sp>
          <p:cxnSp>
            <p:nvCxnSpPr>
              <p:cNvPr id="22" name="直接箭头连接符 31">
                <a:extLst>
                  <a:ext uri="{FF2B5EF4-FFF2-40B4-BE49-F238E27FC236}">
                    <a16:creationId xmlns="" xmlns:a16="http://schemas.microsoft.com/office/drawing/2014/main" id="{DC5ECC44-656F-435B-977C-C75872AA7FAE}"/>
                  </a:ext>
                </a:extLst>
              </p:cNvPr>
              <p:cNvCxnSpPr/>
              <p:nvPr/>
            </p:nvCxnSpPr>
            <p:spPr>
              <a:xfrm flipH="1">
                <a:off x="5691930" y="3560242"/>
                <a:ext cx="802687" cy="2212621"/>
              </a:xfrm>
              <a:prstGeom prst="straightConnector1">
                <a:avLst/>
              </a:prstGeom>
              <a:ln w="12700">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3" name="文本框 32">
                <a:extLst>
                  <a:ext uri="{FF2B5EF4-FFF2-40B4-BE49-F238E27FC236}">
                    <a16:creationId xmlns="" xmlns:a16="http://schemas.microsoft.com/office/drawing/2014/main" id="{E73887FA-3BDF-48A6-825A-F2F761DB6065}"/>
                  </a:ext>
                </a:extLst>
              </p:cNvPr>
              <p:cNvSpPr txBox="1"/>
              <p:nvPr/>
            </p:nvSpPr>
            <p:spPr>
              <a:xfrm>
                <a:off x="4470198" y="5637206"/>
                <a:ext cx="2067803" cy="436002"/>
              </a:xfrm>
              <a:prstGeom prst="rect">
                <a:avLst/>
              </a:prstGeom>
              <a:noFill/>
              <a:ln>
                <a:solidFill>
                  <a:srgbClr val="C00000"/>
                </a:solidFill>
              </a:ln>
            </p:spPr>
            <p:txBody>
              <a:bodyPr wrap="square" rtlCol="0">
                <a:spAutoFit/>
              </a:bodyPr>
              <a:lstStyle/>
              <a:p>
                <a:r>
                  <a:rPr lang="en-US" altLang="zh-CN" sz="1000"/>
                  <a:t>End cap ring</a:t>
                </a:r>
                <a:endParaRPr lang="zh-CN" altLang="en-US" sz="1000"/>
              </a:p>
            </p:txBody>
          </p:sp>
        </p:grpSp>
        <p:sp>
          <p:nvSpPr>
            <p:cNvPr id="7" name="文本框 6">
              <a:extLst>
                <a:ext uri="{FF2B5EF4-FFF2-40B4-BE49-F238E27FC236}">
                  <a16:creationId xmlns="" xmlns:a16="http://schemas.microsoft.com/office/drawing/2014/main" id="{B50A4D55-69B9-4E42-A100-8641328C5786}"/>
                </a:ext>
              </a:extLst>
            </p:cNvPr>
            <p:cNvSpPr txBox="1"/>
            <p:nvPr/>
          </p:nvSpPr>
          <p:spPr>
            <a:xfrm>
              <a:off x="6321163" y="3906096"/>
              <a:ext cx="1050191" cy="436002"/>
            </a:xfrm>
            <a:prstGeom prst="rect">
              <a:avLst/>
            </a:prstGeom>
            <a:noFill/>
          </p:spPr>
          <p:txBody>
            <a:bodyPr wrap="square" rtlCol="0">
              <a:spAutoFit/>
            </a:bodyPr>
            <a:lstStyle/>
            <a:p>
              <a:r>
                <a:rPr kumimoji="1" lang="en-US" altLang="zh-CN" sz="1000"/>
                <a:t>200cm</a:t>
              </a:r>
              <a:endParaRPr kumimoji="1" lang="zh-CN" altLang="en-US" sz="1000"/>
            </a:p>
          </p:txBody>
        </p:sp>
        <p:sp>
          <p:nvSpPr>
            <p:cNvPr id="8" name="文本框 7">
              <a:extLst>
                <a:ext uri="{FF2B5EF4-FFF2-40B4-BE49-F238E27FC236}">
                  <a16:creationId xmlns="" xmlns:a16="http://schemas.microsoft.com/office/drawing/2014/main" id="{0024A0DC-A3C5-4C06-A8F5-29D7C83BCE02}"/>
                </a:ext>
              </a:extLst>
            </p:cNvPr>
            <p:cNvSpPr txBox="1"/>
            <p:nvPr/>
          </p:nvSpPr>
          <p:spPr>
            <a:xfrm>
              <a:off x="6321162" y="2905126"/>
              <a:ext cx="1050193" cy="436002"/>
            </a:xfrm>
            <a:prstGeom prst="rect">
              <a:avLst/>
            </a:prstGeom>
            <a:noFill/>
          </p:spPr>
          <p:txBody>
            <a:bodyPr wrap="square" rtlCol="0">
              <a:spAutoFit/>
            </a:bodyPr>
            <a:lstStyle/>
            <a:p>
              <a:r>
                <a:rPr kumimoji="1" lang="en-US" altLang="zh-CN" sz="1000"/>
                <a:t>300cm</a:t>
              </a:r>
              <a:endParaRPr kumimoji="1" lang="zh-CN" altLang="en-US" sz="1000"/>
            </a:p>
          </p:txBody>
        </p:sp>
      </p:grpSp>
      <p:sp>
        <p:nvSpPr>
          <p:cNvPr id="25" name="矩形 24">
            <a:extLst>
              <a:ext uri="{FF2B5EF4-FFF2-40B4-BE49-F238E27FC236}">
                <a16:creationId xmlns="" xmlns:a16="http://schemas.microsoft.com/office/drawing/2014/main" id="{3463C415-AAB2-4DFA-89C2-95BA80B035E4}"/>
              </a:ext>
            </a:extLst>
          </p:cNvPr>
          <p:cNvSpPr/>
          <p:nvPr/>
        </p:nvSpPr>
        <p:spPr>
          <a:xfrm>
            <a:off x="116948" y="3264501"/>
            <a:ext cx="7790737" cy="1077218"/>
          </a:xfrm>
          <a:prstGeom prst="rect">
            <a:avLst/>
          </a:prstGeom>
          <a:solidFill>
            <a:schemeClr val="accent6">
              <a:lumMod val="20000"/>
              <a:lumOff val="80000"/>
            </a:schemeClr>
          </a:solidFill>
        </p:spPr>
        <p:txBody>
          <a:bodyPr wrap="square">
            <a:spAutoFit/>
          </a:bodyPr>
          <a:lstStyle/>
          <a:p>
            <a:pPr>
              <a:buFont typeface="Wingdings" panose="05000000000000000000" pitchFamily="2" charset="2"/>
              <a:buChar char="Ø"/>
            </a:pPr>
            <a:r>
              <a:rPr kumimoji="1" lang="en-US" altLang="zh-CN" sz="1600" dirty="0">
                <a:latin typeface="Arial" panose="020B0604020202020204" pitchFamily="34" charset="0"/>
                <a:cs typeface="Arial" panose="020B0604020202020204" pitchFamily="34" charset="0"/>
              </a:rPr>
              <a:t> </a:t>
            </a:r>
            <a:r>
              <a:rPr kumimoji="1" lang="en-US" altLang="zh-CN" sz="1600" dirty="0" smtClean="0">
                <a:latin typeface="Arial" panose="020B0604020202020204" pitchFamily="34" charset="0"/>
                <a:cs typeface="Arial" panose="020B0604020202020204" pitchFamily="34" charset="0"/>
              </a:rPr>
              <a:t> The </a:t>
            </a:r>
            <a:r>
              <a:rPr kumimoji="1" lang="en-US" altLang="zh-CN" sz="1600" dirty="0">
                <a:latin typeface="Arial" panose="020B0604020202020204" pitchFamily="34" charset="0"/>
                <a:cs typeface="Arial" panose="020B0604020202020204" pitchFamily="34" charset="0"/>
              </a:rPr>
              <a:t>impact on detector due to </a:t>
            </a:r>
            <a:r>
              <a:rPr kumimoji="1" lang="en-US" altLang="zh-CN" sz="1600" dirty="0" smtClean="0">
                <a:latin typeface="Arial" panose="020B0604020202020204" pitchFamily="34" charset="0"/>
                <a:cs typeface="Arial" panose="020B0604020202020204" pitchFamily="34" charset="0"/>
              </a:rPr>
              <a:t>background </a:t>
            </a:r>
            <a:r>
              <a:rPr kumimoji="1" lang="en-US" altLang="zh-CN" sz="1600" dirty="0">
                <a:latin typeface="Arial" panose="020B0604020202020204" pitchFamily="34" charset="0"/>
                <a:cs typeface="Arial" panose="020B0604020202020204" pitchFamily="34" charset="0"/>
              </a:rPr>
              <a:t>could reach EMC or more</a:t>
            </a:r>
          </a:p>
          <a:p>
            <a:pPr>
              <a:buFont typeface="Wingdings" panose="05000000000000000000" pitchFamily="2" charset="2"/>
              <a:buChar char="Ø"/>
            </a:pPr>
            <a:r>
              <a:rPr kumimoji="1" lang="en-US" altLang="zh-CN" sz="1600" dirty="0">
                <a:latin typeface="Arial" panose="020B0604020202020204" pitchFamily="34" charset="0"/>
                <a:cs typeface="Arial" panose="020B0604020202020204" pitchFamily="34" charset="0"/>
              </a:rPr>
              <a:t> </a:t>
            </a:r>
            <a:r>
              <a:rPr kumimoji="1" lang="en-US" altLang="zh-CN" sz="1600" dirty="0" smtClean="0">
                <a:latin typeface="Arial" panose="020B0604020202020204" pitchFamily="34" charset="0"/>
                <a:cs typeface="Arial" panose="020B0604020202020204" pitchFamily="34" charset="0"/>
              </a:rPr>
              <a:t> Pair </a:t>
            </a:r>
            <a:r>
              <a:rPr kumimoji="1" lang="en-US" altLang="zh-CN" sz="1600" dirty="0">
                <a:latin typeface="Arial" panose="020B0604020202020204" pitchFamily="34" charset="0"/>
                <a:cs typeface="Arial" panose="020B0604020202020204" pitchFamily="34" charset="0"/>
              </a:rPr>
              <a:t>Production contributes most, </a:t>
            </a:r>
            <a:r>
              <a:rPr kumimoji="1" lang="en-US" altLang="zh-CN" sz="1600" dirty="0" smtClean="0">
                <a:latin typeface="Arial" panose="020B0604020202020204" pitchFamily="34" charset="0"/>
                <a:cs typeface="Arial" panose="020B0604020202020204" pitchFamily="34" charset="0"/>
              </a:rPr>
              <a:t>BTH </a:t>
            </a:r>
            <a:r>
              <a:rPr kumimoji="1" lang="en-US" altLang="zh-CN" sz="1600" dirty="0">
                <a:latin typeface="Arial" panose="020B0604020202020204" pitchFamily="34" charset="0"/>
                <a:cs typeface="Arial" panose="020B0604020202020204" pitchFamily="34" charset="0"/>
              </a:rPr>
              <a:t>and </a:t>
            </a:r>
            <a:r>
              <a:rPr kumimoji="1" lang="en-US" altLang="zh-CN" sz="1600" dirty="0" smtClean="0">
                <a:latin typeface="Arial" panose="020B0604020202020204" pitchFamily="34" charset="0"/>
                <a:cs typeface="Arial" panose="020B0604020202020204" pitchFamily="34" charset="0"/>
              </a:rPr>
              <a:t>BG </a:t>
            </a:r>
            <a:r>
              <a:rPr kumimoji="1" lang="en-US" altLang="zh-CN" sz="1600" dirty="0">
                <a:latin typeface="Arial" panose="020B0604020202020204" pitchFamily="34" charset="0"/>
                <a:cs typeface="Arial" panose="020B0604020202020204" pitchFamily="34" charset="0"/>
              </a:rPr>
              <a:t>are at same level,  lower than pair </a:t>
            </a:r>
            <a:r>
              <a:rPr kumimoji="1" lang="en-US" altLang="zh-CN" sz="1600" dirty="0" smtClean="0">
                <a:latin typeface="Arial" panose="020B0604020202020204" pitchFamily="34" charset="0"/>
                <a:cs typeface="Arial" panose="020B0604020202020204" pitchFamily="34" charset="0"/>
              </a:rPr>
              <a:t>   production</a:t>
            </a:r>
            <a:endParaRPr kumimoji="1" lang="en-US" altLang="zh-CN" sz="1600" dirty="0">
              <a:latin typeface="Arial" panose="020B0604020202020204" pitchFamily="34" charset="0"/>
              <a:cs typeface="Arial" panose="020B0604020202020204" pitchFamily="34" charset="0"/>
            </a:endParaRPr>
          </a:p>
          <a:p>
            <a:pPr>
              <a:buFont typeface="Wingdings" panose="05000000000000000000" pitchFamily="2" charset="2"/>
              <a:buChar char="Ø"/>
            </a:pPr>
            <a:r>
              <a:rPr kumimoji="1" lang="en-US" altLang="zh-CN" sz="1600" dirty="0" smtClean="0">
                <a:latin typeface="Arial" panose="020B0604020202020204" pitchFamily="34" charset="0"/>
                <a:cs typeface="Arial" panose="020B0604020202020204" pitchFamily="34" charset="0"/>
              </a:rPr>
              <a:t>  Characterized </a:t>
            </a:r>
            <a:r>
              <a:rPr kumimoji="1" lang="en-US" altLang="zh-CN" sz="1600" dirty="0">
                <a:latin typeface="Arial" panose="020B0604020202020204" pitchFamily="34" charset="0"/>
                <a:cs typeface="Arial" panose="020B0604020202020204" pitchFamily="34" charset="0"/>
              </a:rPr>
              <a:t>by Hit Density, TID and NIEL</a:t>
            </a:r>
            <a:endParaRPr lang="en-US" altLang="zh-CN" sz="1600" dirty="0">
              <a:latin typeface="Arial" panose="020B0604020202020204" pitchFamily="34" charset="0"/>
              <a:cs typeface="Arial" panose="020B0604020202020204" pitchFamily="34" charset="0"/>
            </a:endParaRPr>
          </a:p>
        </p:txBody>
      </p:sp>
      <p:sp>
        <p:nvSpPr>
          <p:cNvPr id="28" name="文本框 27">
            <a:extLst>
              <a:ext uri="{FF2B5EF4-FFF2-40B4-BE49-F238E27FC236}">
                <a16:creationId xmlns="" xmlns:a16="http://schemas.microsoft.com/office/drawing/2014/main" id="{8749B3C8-9304-4A66-B214-B195A707FA03}"/>
              </a:ext>
            </a:extLst>
          </p:cNvPr>
          <p:cNvSpPr txBox="1"/>
          <p:nvPr/>
        </p:nvSpPr>
        <p:spPr>
          <a:xfrm>
            <a:off x="8367849" y="4186037"/>
            <a:ext cx="2672344" cy="276999"/>
          </a:xfrm>
          <a:prstGeom prst="rect">
            <a:avLst/>
          </a:prstGeom>
          <a:noFill/>
        </p:spPr>
        <p:txBody>
          <a:bodyPr wrap="square" rtlCol="0">
            <a:spAutoFit/>
          </a:bodyPr>
          <a:lstStyle/>
          <a:p>
            <a:r>
              <a:rPr lang="en-US" altLang="zh-CN" sz="1200" dirty="0">
                <a:latin typeface="Arial" panose="020B0604020202020204" pitchFamily="34" charset="0"/>
                <a:cs typeface="Arial" panose="020B0604020202020204" pitchFamily="34" charset="0"/>
              </a:rPr>
              <a:t>Higgs ~ 50MW</a:t>
            </a:r>
            <a:endParaRPr lang="zh-CN" altLang="en-US" sz="1200" dirty="0">
              <a:latin typeface="Arial" panose="020B0604020202020204" pitchFamily="34" charset="0"/>
              <a:cs typeface="Arial" panose="020B0604020202020204" pitchFamily="34" charset="0"/>
            </a:endParaRPr>
          </a:p>
        </p:txBody>
      </p:sp>
      <p:pic>
        <p:nvPicPr>
          <p:cNvPr id="29" name="图片 28" descr="图表&#10;&#10;中度可信度描述已自动生成">
            <a:extLst>
              <a:ext uri="{FF2B5EF4-FFF2-40B4-BE49-F238E27FC236}">
                <a16:creationId xmlns="" xmlns:a16="http://schemas.microsoft.com/office/drawing/2014/main" id="{CD0078FD-7C4F-4D56-BB3E-05C86E52A681}"/>
              </a:ext>
            </a:extLst>
          </p:cNvPr>
          <p:cNvPicPr>
            <a:picLocks noChangeAspect="1"/>
          </p:cNvPicPr>
          <p:nvPr/>
        </p:nvPicPr>
        <p:blipFill>
          <a:blip r:embed="rId4"/>
          <a:stretch>
            <a:fillRect/>
          </a:stretch>
        </p:blipFill>
        <p:spPr>
          <a:xfrm>
            <a:off x="0" y="4428972"/>
            <a:ext cx="2584091" cy="2002930"/>
          </a:xfrm>
          <a:prstGeom prst="rect">
            <a:avLst/>
          </a:prstGeom>
        </p:spPr>
      </p:pic>
      <p:pic>
        <p:nvPicPr>
          <p:cNvPr id="30" name="图片 29" descr="图表&#10;&#10;描述已自动生成">
            <a:extLst>
              <a:ext uri="{FF2B5EF4-FFF2-40B4-BE49-F238E27FC236}">
                <a16:creationId xmlns="" xmlns:a16="http://schemas.microsoft.com/office/drawing/2014/main" id="{4C6A0A68-6BA5-4A41-8A2B-57CFA653121E}"/>
              </a:ext>
            </a:extLst>
          </p:cNvPr>
          <p:cNvPicPr>
            <a:picLocks noChangeAspect="1"/>
          </p:cNvPicPr>
          <p:nvPr/>
        </p:nvPicPr>
        <p:blipFill>
          <a:blip r:embed="rId5"/>
          <a:stretch>
            <a:fillRect/>
          </a:stretch>
        </p:blipFill>
        <p:spPr>
          <a:xfrm>
            <a:off x="2577268" y="4430217"/>
            <a:ext cx="2560743" cy="1984833"/>
          </a:xfrm>
          <a:prstGeom prst="rect">
            <a:avLst/>
          </a:prstGeom>
        </p:spPr>
      </p:pic>
      <p:pic>
        <p:nvPicPr>
          <p:cNvPr id="31" name="图片 30" descr="图表&#10;&#10;描述已自动生成">
            <a:extLst>
              <a:ext uri="{FF2B5EF4-FFF2-40B4-BE49-F238E27FC236}">
                <a16:creationId xmlns="" xmlns:a16="http://schemas.microsoft.com/office/drawing/2014/main" id="{970FED92-CE70-4805-B48F-44F4C4524C2D}"/>
              </a:ext>
            </a:extLst>
          </p:cNvPr>
          <p:cNvPicPr>
            <a:picLocks noChangeAspect="1"/>
          </p:cNvPicPr>
          <p:nvPr/>
        </p:nvPicPr>
        <p:blipFill>
          <a:blip r:embed="rId6"/>
          <a:stretch>
            <a:fillRect/>
          </a:stretch>
        </p:blipFill>
        <p:spPr>
          <a:xfrm>
            <a:off x="5096162" y="4397646"/>
            <a:ext cx="2626597" cy="2035876"/>
          </a:xfrm>
          <a:prstGeom prst="rect">
            <a:avLst/>
          </a:prstGeom>
        </p:spPr>
      </p:pic>
    </p:spTree>
    <p:extLst>
      <p:ext uri="{BB962C8B-B14F-4D97-AF65-F5344CB8AC3E}">
        <p14:creationId xmlns:p14="http://schemas.microsoft.com/office/powerpoint/2010/main" val="185934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965A7F3-A399-4428-8325-F1E4AC2ECD76}"/>
              </a:ext>
            </a:extLst>
          </p:cNvPr>
          <p:cNvSpPr>
            <a:spLocks noGrp="1"/>
          </p:cNvSpPr>
          <p:nvPr>
            <p:ph type="title"/>
          </p:nvPr>
        </p:nvSpPr>
        <p:spPr/>
        <p:txBody>
          <a:bodyPr>
            <a:normAutofit/>
          </a:bodyPr>
          <a:lstStyle/>
          <a:p>
            <a:pPr algn="ctr"/>
            <a:r>
              <a:rPr lang="en-US" altLang="zh-CN" sz="4000" dirty="0">
                <a:solidFill>
                  <a:srgbClr val="C00000"/>
                </a:solidFill>
                <a:latin typeface="Arial" panose="020B0604020202020204" pitchFamily="34" charset="0"/>
                <a:cs typeface="Arial" panose="020B0604020202020204" pitchFamily="34" charset="0"/>
              </a:rPr>
              <a:t>Luminosity Calorimeter</a:t>
            </a:r>
            <a:endParaRPr lang="zh-CN" altLang="en-US" sz="4000" dirty="0">
              <a:solidFill>
                <a:srgbClr val="C00000"/>
              </a:solidFill>
              <a:latin typeface="Arial" panose="020B0604020202020204" pitchFamily="34" charset="0"/>
              <a:cs typeface="Arial" panose="020B0604020202020204" pitchFamily="34" charset="0"/>
            </a:endParaRPr>
          </a:p>
        </p:txBody>
      </p:sp>
      <p:pic>
        <p:nvPicPr>
          <p:cNvPr id="36" name="图片 35">
            <a:extLst>
              <a:ext uri="{FF2B5EF4-FFF2-40B4-BE49-F238E27FC236}">
                <a16:creationId xmlns="" xmlns:a16="http://schemas.microsoft.com/office/drawing/2014/main" id="{00CAC05A-66A4-454C-AB73-A1BB6D2DEEA0}"/>
              </a:ext>
            </a:extLst>
          </p:cNvPr>
          <p:cNvPicPr>
            <a:picLocks noChangeAspect="1"/>
          </p:cNvPicPr>
          <p:nvPr/>
        </p:nvPicPr>
        <p:blipFill>
          <a:blip r:embed="rId2"/>
          <a:stretch>
            <a:fillRect/>
          </a:stretch>
        </p:blipFill>
        <p:spPr>
          <a:xfrm>
            <a:off x="82186" y="1219200"/>
            <a:ext cx="5099414" cy="2969346"/>
          </a:xfrm>
          <a:prstGeom prst="rect">
            <a:avLst/>
          </a:prstGeom>
        </p:spPr>
      </p:pic>
      <p:sp>
        <p:nvSpPr>
          <p:cNvPr id="37" name="椭圆 36">
            <a:extLst>
              <a:ext uri="{FF2B5EF4-FFF2-40B4-BE49-F238E27FC236}">
                <a16:creationId xmlns="" xmlns:a16="http://schemas.microsoft.com/office/drawing/2014/main" id="{E16AE88C-7F72-4108-B907-0E6206CC9EC9}"/>
              </a:ext>
            </a:extLst>
          </p:cNvPr>
          <p:cNvSpPr/>
          <p:nvPr/>
        </p:nvSpPr>
        <p:spPr bwMode="auto">
          <a:xfrm>
            <a:off x="3722254" y="3429000"/>
            <a:ext cx="1200728" cy="413327"/>
          </a:xfrm>
          <a:prstGeom prst="ellipse">
            <a:avLst/>
          </a:prstGeom>
          <a:noFill/>
          <a:ln w="9525"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i="0" u="none" strike="noStrike" cap="none" normalizeH="0" baseline="0" dirty="0">
              <a:ln>
                <a:noFill/>
              </a:ln>
              <a:solidFill>
                <a:srgbClr val="000000"/>
              </a:solidFill>
              <a:effectLst/>
              <a:latin typeface="Arial" panose="020B0604020202020204" pitchFamily="34" charset="0"/>
              <a:ea typeface="宋体" panose="02010600030101010101" pitchFamily="2" charset="-122"/>
            </a:endParaRPr>
          </a:p>
        </p:txBody>
      </p:sp>
      <p:pic>
        <p:nvPicPr>
          <p:cNvPr id="39" name="图片 38">
            <a:extLst>
              <a:ext uri="{FF2B5EF4-FFF2-40B4-BE49-F238E27FC236}">
                <a16:creationId xmlns="" xmlns:a16="http://schemas.microsoft.com/office/drawing/2014/main" id="{A39D796C-3E04-4A0A-9237-6BCDD3DEB2ED}"/>
              </a:ext>
            </a:extLst>
          </p:cNvPr>
          <p:cNvPicPr>
            <a:picLocks noChangeAspect="1"/>
          </p:cNvPicPr>
          <p:nvPr/>
        </p:nvPicPr>
        <p:blipFill>
          <a:blip r:embed="rId3"/>
          <a:stretch>
            <a:fillRect/>
          </a:stretch>
        </p:blipFill>
        <p:spPr>
          <a:xfrm>
            <a:off x="8551194" y="3358209"/>
            <a:ext cx="3640806" cy="3436795"/>
          </a:xfrm>
          <a:prstGeom prst="rect">
            <a:avLst/>
          </a:prstGeom>
        </p:spPr>
      </p:pic>
      <p:sp>
        <p:nvSpPr>
          <p:cNvPr id="40" name="文本框 39">
            <a:extLst>
              <a:ext uri="{FF2B5EF4-FFF2-40B4-BE49-F238E27FC236}">
                <a16:creationId xmlns="" xmlns:a16="http://schemas.microsoft.com/office/drawing/2014/main" id="{7978A5EE-3E92-45FE-8B03-1686850A9E5F}"/>
              </a:ext>
            </a:extLst>
          </p:cNvPr>
          <p:cNvSpPr txBox="1"/>
          <p:nvPr/>
        </p:nvSpPr>
        <p:spPr>
          <a:xfrm>
            <a:off x="5281726" y="3260725"/>
            <a:ext cx="3187282" cy="1169551"/>
          </a:xfrm>
          <a:prstGeom prst="rect">
            <a:avLst/>
          </a:prstGeom>
          <a:solidFill>
            <a:schemeClr val="accent6">
              <a:lumMod val="20000"/>
              <a:lumOff val="80000"/>
            </a:schemeClr>
          </a:solidFill>
        </p:spPr>
        <p:txBody>
          <a:bodyPr wrap="square" rtlCol="0">
            <a:spAutoFit/>
          </a:bodyPr>
          <a:lstStyle/>
          <a:p>
            <a:pPr marL="285750" indent="-285750">
              <a:buFont typeface="Wingdings" panose="05000000000000000000" pitchFamily="2" charset="2"/>
              <a:buChar char="Ø"/>
            </a:pPr>
            <a:r>
              <a:rPr lang="en-US" altLang="zh-CN" sz="1400" dirty="0">
                <a:latin typeface="Arial" panose="020B0604020202020204" pitchFamily="34" charset="0"/>
                <a:cs typeface="Arial" panose="020B0604020202020204" pitchFamily="34" charset="0"/>
              </a:rPr>
              <a:t>Si-LYSO detector at flange~700mm in vertical</a:t>
            </a:r>
          </a:p>
          <a:p>
            <a:pPr marL="285750" indent="-285750">
              <a:buFont typeface="Wingdings" panose="05000000000000000000" pitchFamily="2" charset="2"/>
              <a:buChar char="Ø"/>
            </a:pPr>
            <a:r>
              <a:rPr lang="en-US" altLang="zh-CN" sz="1400" dirty="0">
                <a:latin typeface="Arial" panose="020B0604020202020204" pitchFamily="34" charset="0"/>
                <a:cs typeface="Arial" panose="020B0604020202020204" pitchFamily="34" charset="0"/>
              </a:rPr>
              <a:t>Si-LYSO detector at crotch section in horizontal and vertical</a:t>
            </a:r>
          </a:p>
          <a:p>
            <a:pPr marL="285750" indent="-285750">
              <a:buFont typeface="Wingdings" panose="05000000000000000000" pitchFamily="2" charset="2"/>
              <a:buChar char="Ø"/>
            </a:pPr>
            <a:r>
              <a:rPr lang="en-US" altLang="zh-CN" sz="1400" dirty="0" err="1">
                <a:latin typeface="Arial" panose="020B0604020202020204" pitchFamily="34" charset="0"/>
                <a:cs typeface="Arial" panose="020B0604020202020204" pitchFamily="34" charset="0"/>
              </a:rPr>
              <a:t>Lumical</a:t>
            </a:r>
            <a:r>
              <a:rPr lang="en-US" altLang="zh-CN" sz="1400" dirty="0">
                <a:latin typeface="Arial" panose="020B0604020202020204" pitchFamily="34" charset="0"/>
                <a:cs typeface="Arial" panose="020B0604020202020204" pitchFamily="34" charset="0"/>
              </a:rPr>
              <a:t> body at Z 0.94m~1.11m</a:t>
            </a:r>
            <a:endParaRPr lang="zh-CN" altLang="en-US" sz="1400" dirty="0">
              <a:latin typeface="Arial" panose="020B0604020202020204" pitchFamily="34" charset="0"/>
              <a:cs typeface="Arial" panose="020B0604020202020204" pitchFamily="34" charset="0"/>
            </a:endParaRPr>
          </a:p>
        </p:txBody>
      </p:sp>
      <p:pic>
        <p:nvPicPr>
          <p:cNvPr id="10" name="圖片 1" descr="C:\Users\suen\Pictures\圖片1.png">
            <a:extLst>
              <a:ext uri="{FF2B5EF4-FFF2-40B4-BE49-F238E27FC236}">
                <a16:creationId xmlns="" xmlns:a16="http://schemas.microsoft.com/office/drawing/2014/main" id="{53BF8390-A551-4725-ACB4-2013E800E75F}"/>
              </a:ext>
            </a:extLst>
          </p:cNvPr>
          <p:cNvPicPr/>
          <p:nvPr/>
        </p:nvPicPr>
        <p:blipFill>
          <a:blip r:embed="rId4"/>
          <a:srcRect/>
          <a:stretch>
            <a:fillRect/>
          </a:stretch>
        </p:blipFill>
        <p:spPr bwMode="auto">
          <a:xfrm>
            <a:off x="5218143" y="1219200"/>
            <a:ext cx="6400800" cy="1736436"/>
          </a:xfrm>
          <a:prstGeom prst="rect">
            <a:avLst/>
          </a:prstGeom>
          <a:noFill/>
          <a:ln w="9525">
            <a:noFill/>
            <a:miter lim="800000"/>
            <a:headEnd/>
            <a:tailEnd/>
          </a:ln>
        </p:spPr>
      </p:pic>
      <p:sp>
        <p:nvSpPr>
          <p:cNvPr id="3" name="文本框 2">
            <a:extLst>
              <a:ext uri="{FF2B5EF4-FFF2-40B4-BE49-F238E27FC236}">
                <a16:creationId xmlns="" xmlns:a16="http://schemas.microsoft.com/office/drawing/2014/main" id="{B9B731CB-0995-45F2-9E6F-FD27F84C1CA9}"/>
              </a:ext>
            </a:extLst>
          </p:cNvPr>
          <p:cNvSpPr txBox="1"/>
          <p:nvPr/>
        </p:nvSpPr>
        <p:spPr>
          <a:xfrm>
            <a:off x="5281726" y="2876630"/>
            <a:ext cx="2512291" cy="338554"/>
          </a:xfrm>
          <a:prstGeom prst="rect">
            <a:avLst/>
          </a:prstGeom>
          <a:noFill/>
        </p:spPr>
        <p:txBody>
          <a:bodyPr wrap="square" rtlCol="0">
            <a:spAutoFit/>
          </a:bodyPr>
          <a:lstStyle/>
          <a:p>
            <a:r>
              <a:rPr lang="en-US" altLang="zh-CN" sz="1600" dirty="0" err="1">
                <a:solidFill>
                  <a:srgbClr val="FF0000"/>
                </a:solidFill>
                <a:latin typeface="Arial" panose="020B0604020202020204" pitchFamily="34" charset="0"/>
                <a:cs typeface="Arial" panose="020B0604020202020204" pitchFamily="34" charset="0"/>
              </a:rPr>
              <a:t>Lumical</a:t>
            </a:r>
            <a:r>
              <a:rPr lang="en-US" altLang="zh-CN" sz="1600" dirty="0">
                <a:solidFill>
                  <a:srgbClr val="FF0000"/>
                </a:solidFill>
                <a:latin typeface="Arial" panose="020B0604020202020204" pitchFamily="34" charset="0"/>
                <a:cs typeface="Arial" panose="020B0604020202020204" pitchFamily="34" charset="0"/>
              </a:rPr>
              <a:t> has 3 parts:</a:t>
            </a:r>
            <a:endParaRPr lang="zh-CN" altLang="en-US" sz="1600" dirty="0">
              <a:solidFill>
                <a:srgbClr val="FF0000"/>
              </a:solidFill>
              <a:latin typeface="Arial" panose="020B0604020202020204" pitchFamily="34" charset="0"/>
              <a:cs typeface="Arial" panose="020B0604020202020204" pitchFamily="34" charset="0"/>
            </a:endParaRPr>
          </a:p>
        </p:txBody>
      </p:sp>
      <p:pic>
        <p:nvPicPr>
          <p:cNvPr id="4" name="图片 3">
            <a:extLst>
              <a:ext uri="{FF2B5EF4-FFF2-40B4-BE49-F238E27FC236}">
                <a16:creationId xmlns="" xmlns:a16="http://schemas.microsoft.com/office/drawing/2014/main" id="{8F43D58C-7285-40B8-952B-D09F3DD38A36}"/>
              </a:ext>
            </a:extLst>
          </p:cNvPr>
          <p:cNvPicPr>
            <a:picLocks noChangeAspect="1"/>
          </p:cNvPicPr>
          <p:nvPr/>
        </p:nvPicPr>
        <p:blipFill>
          <a:blip r:embed="rId5"/>
          <a:stretch>
            <a:fillRect/>
          </a:stretch>
        </p:blipFill>
        <p:spPr>
          <a:xfrm>
            <a:off x="519042" y="4126491"/>
            <a:ext cx="2902585" cy="2715058"/>
          </a:xfrm>
          <a:prstGeom prst="rect">
            <a:avLst/>
          </a:prstGeom>
        </p:spPr>
      </p:pic>
      <p:sp>
        <p:nvSpPr>
          <p:cNvPr id="5" name="文本框 4">
            <a:extLst>
              <a:ext uri="{FF2B5EF4-FFF2-40B4-BE49-F238E27FC236}">
                <a16:creationId xmlns="" xmlns:a16="http://schemas.microsoft.com/office/drawing/2014/main" id="{4DCEFB18-67AA-4E11-A8E1-FA407504ED37}"/>
              </a:ext>
            </a:extLst>
          </p:cNvPr>
          <p:cNvSpPr txBox="1"/>
          <p:nvPr/>
        </p:nvSpPr>
        <p:spPr>
          <a:xfrm>
            <a:off x="3592945" y="4618182"/>
            <a:ext cx="4876063" cy="2062103"/>
          </a:xfrm>
          <a:prstGeom prst="rect">
            <a:avLst/>
          </a:prstGeom>
          <a:solidFill>
            <a:schemeClr val="accent2">
              <a:lumMod val="20000"/>
              <a:lumOff val="80000"/>
            </a:schemeClr>
          </a:solidFill>
        </p:spPr>
        <p:txBody>
          <a:bodyPr wrap="square" rtlCol="0">
            <a:spAutoFit/>
          </a:bodyPr>
          <a:lstStyle/>
          <a:p>
            <a:pPr marL="285750" indent="-28575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Race-track beam pipe design </a:t>
            </a:r>
            <a:r>
              <a:rPr lang="en-GB" altLang="zh-CN" sz="1600" dirty="0">
                <a:latin typeface="Arial" panose="020B0604020202020204" pitchFamily="34" charset="0"/>
                <a:cs typeface="Arial" panose="020B0604020202020204" pitchFamily="34" charset="0"/>
              </a:rPr>
              <a:t>limiting the </a:t>
            </a:r>
            <a:r>
              <a:rPr lang="en-GB" altLang="zh-CN" sz="1600" dirty="0" err="1">
                <a:latin typeface="Arial" panose="020B0604020202020204" pitchFamily="34" charset="0"/>
                <a:cs typeface="Arial" panose="020B0604020202020204" pitchFamily="34" charset="0"/>
              </a:rPr>
              <a:t>LumiCal's</a:t>
            </a:r>
            <a:r>
              <a:rPr lang="en-GB" altLang="zh-CN" sz="1600" dirty="0">
                <a:latin typeface="Arial" panose="020B0604020202020204" pitchFamily="34" charset="0"/>
                <a:cs typeface="Arial" panose="020B0604020202020204" pitchFamily="34" charset="0"/>
              </a:rPr>
              <a:t> theta coverage to 25-80 </a:t>
            </a:r>
            <a:r>
              <a:rPr lang="en-GB" altLang="zh-CN" sz="1600" dirty="0" err="1">
                <a:latin typeface="Arial" panose="020B0604020202020204" pitchFamily="34" charset="0"/>
                <a:cs typeface="Arial" panose="020B0604020202020204" pitchFamily="34" charset="0"/>
              </a:rPr>
              <a:t>mRad</a:t>
            </a:r>
            <a:r>
              <a:rPr lang="en-GB" altLang="zh-CN" sz="1600" dirty="0">
                <a:latin typeface="Arial" panose="020B0604020202020204" pitchFamily="34" charset="0"/>
                <a:cs typeface="Arial" panose="020B0604020202020204" pitchFamily="34" charset="0"/>
              </a:rPr>
              <a:t>.</a:t>
            </a:r>
          </a:p>
          <a:p>
            <a:pPr marL="285750" indent="-285750">
              <a:buFont typeface="Wingdings" panose="05000000000000000000" pitchFamily="2" charset="2"/>
              <a:buChar char="Ø"/>
            </a:pPr>
            <a:r>
              <a:rPr lang="en-GB" altLang="zh-CN" sz="1600" dirty="0" err="1" smtClean="0">
                <a:latin typeface="Arial" panose="020B0604020202020204" pitchFamily="34" charset="0"/>
                <a:cs typeface="Arial" panose="020B0604020202020204" pitchFamily="34" charset="0"/>
              </a:rPr>
              <a:t>Bhabha</a:t>
            </a:r>
            <a:r>
              <a:rPr lang="en-GB" altLang="zh-CN" sz="1600" dirty="0" smtClean="0">
                <a:latin typeface="Arial" panose="020B0604020202020204" pitchFamily="34" charset="0"/>
                <a:cs typeface="Arial" panose="020B0604020202020204" pitchFamily="34" charset="0"/>
              </a:rPr>
              <a:t> cross section </a:t>
            </a:r>
            <a:r>
              <a:rPr lang="en-GB" altLang="zh-CN" sz="1600" dirty="0" err="1" smtClean="0">
                <a:latin typeface="Arial" panose="020B0604020202020204" pitchFamily="34" charset="0"/>
                <a:cs typeface="Arial" panose="020B0604020202020204" pitchFamily="34" charset="0"/>
              </a:rPr>
              <a:t>nessitating</a:t>
            </a:r>
            <a:r>
              <a:rPr lang="en-GB" altLang="zh-CN" sz="1600" dirty="0" smtClean="0">
                <a:latin typeface="Arial" panose="020B0604020202020204" pitchFamily="34" charset="0"/>
                <a:cs typeface="Arial" panose="020B0604020202020204" pitchFamily="34" charset="0"/>
              </a:rPr>
              <a:t> &lt; </a:t>
            </a:r>
            <a:r>
              <a:rPr lang="en-GB" altLang="zh-CN" sz="1600" dirty="0">
                <a:latin typeface="Arial" panose="020B0604020202020204" pitchFamily="34" charset="0"/>
                <a:cs typeface="Arial" panose="020B0604020202020204" pitchFamily="34" charset="0"/>
              </a:rPr>
              <a:t>1 </a:t>
            </a:r>
            <a:r>
              <a:rPr lang="en-GB" altLang="zh-CN" sz="1600" dirty="0" err="1">
                <a:latin typeface="Arial" panose="020B0604020202020204" pitchFamily="34" charset="0"/>
                <a:cs typeface="Arial" panose="020B0604020202020204" pitchFamily="34" charset="0"/>
              </a:rPr>
              <a:t>μrad</a:t>
            </a:r>
            <a:r>
              <a:rPr lang="en-GB" altLang="zh-CN" sz="1600" dirty="0">
                <a:latin typeface="Arial" panose="020B0604020202020204" pitchFamily="34" charset="0"/>
                <a:cs typeface="Arial" panose="020B0604020202020204" pitchFamily="34" charset="0"/>
              </a:rPr>
              <a:t> tolerance on the lower theta edge for 10</a:t>
            </a:r>
            <a:r>
              <a:rPr lang="en-GB" altLang="zh-CN" sz="1600" baseline="30000" dirty="0">
                <a:latin typeface="Arial" panose="020B0604020202020204" pitchFamily="34" charset="0"/>
                <a:cs typeface="Arial" panose="020B0604020202020204" pitchFamily="34" charset="0"/>
              </a:rPr>
              <a:t>-4</a:t>
            </a:r>
            <a:r>
              <a:rPr lang="en-GB" altLang="zh-CN" sz="1600" dirty="0">
                <a:latin typeface="Arial" panose="020B0604020202020204" pitchFamily="34" charset="0"/>
                <a:cs typeface="Arial" panose="020B0604020202020204" pitchFamily="34" charset="0"/>
              </a:rPr>
              <a:t> precision on integrated luminosity.</a:t>
            </a:r>
          </a:p>
          <a:p>
            <a:pPr marL="285750" indent="-285750">
              <a:buFont typeface="Wingdings" panose="05000000000000000000" pitchFamily="2" charset="2"/>
              <a:buChar char="Ø"/>
            </a:pPr>
            <a:r>
              <a:rPr lang="en-GB" altLang="zh-CN" sz="1600" dirty="0" err="1" smtClean="0">
                <a:latin typeface="Arial" panose="020B0604020202020204" pitchFamily="34" charset="0"/>
                <a:cs typeface="Arial" panose="020B0604020202020204" pitchFamily="34" charset="0"/>
              </a:rPr>
              <a:t>Lumical</a:t>
            </a:r>
            <a:r>
              <a:rPr lang="en-GB" altLang="zh-CN" sz="1600" dirty="0" smtClean="0">
                <a:latin typeface="Arial" panose="020B0604020202020204" pitchFamily="34" charset="0"/>
                <a:cs typeface="Arial" panose="020B0604020202020204" pitchFamily="34" charset="0"/>
              </a:rPr>
              <a:t> construction and monitoring requires mean </a:t>
            </a:r>
            <a:r>
              <a:rPr lang="en-GB" altLang="zh-CN" sz="1600" dirty="0">
                <a:latin typeface="Arial" panose="020B0604020202020204" pitchFamily="34" charset="0"/>
                <a:cs typeface="Arial" panose="020B0604020202020204" pitchFamily="34" charset="0"/>
              </a:rPr>
              <a:t>errors of &lt; 1 </a:t>
            </a:r>
            <a:r>
              <a:rPr lang="en-GB" altLang="zh-CN" sz="1600" dirty="0" err="1">
                <a:latin typeface="Arial" panose="020B0604020202020204" pitchFamily="34" charset="0"/>
                <a:cs typeface="Arial" panose="020B0604020202020204" pitchFamily="34" charset="0"/>
              </a:rPr>
              <a:t>μm</a:t>
            </a:r>
            <a:r>
              <a:rPr lang="en-GB" altLang="zh-CN" sz="1600" dirty="0">
                <a:latin typeface="Arial" panose="020B0604020202020204" pitchFamily="34" charset="0"/>
                <a:cs typeface="Arial" panose="020B0604020202020204" pitchFamily="34" charset="0"/>
              </a:rPr>
              <a:t> to the beam </a:t>
            </a:r>
            <a:r>
              <a:rPr lang="en-GB" altLang="zh-CN" sz="1600" dirty="0" err="1">
                <a:latin typeface="Arial" panose="020B0604020202020204" pitchFamily="34" charset="0"/>
                <a:cs typeface="Arial" panose="020B0604020202020204" pitchFamily="34" charset="0"/>
              </a:rPr>
              <a:t>center</a:t>
            </a:r>
            <a:r>
              <a:rPr lang="en-GB" altLang="zh-CN" sz="1600" dirty="0">
                <a:latin typeface="Arial" panose="020B0604020202020204" pitchFamily="34" charset="0"/>
                <a:cs typeface="Arial" panose="020B0604020202020204" pitchFamily="34" charset="0"/>
              </a:rPr>
              <a:t> and 30 </a:t>
            </a:r>
            <a:r>
              <a:rPr lang="en-GB" altLang="zh-CN" sz="1600" dirty="0" err="1">
                <a:latin typeface="Arial" panose="020B0604020202020204" pitchFamily="34" charset="0"/>
                <a:cs typeface="Arial" panose="020B0604020202020204" pitchFamily="34" charset="0"/>
              </a:rPr>
              <a:t>μm</a:t>
            </a:r>
            <a:r>
              <a:rPr lang="en-GB" altLang="zh-CN" sz="1600" dirty="0">
                <a:latin typeface="Arial" panose="020B0604020202020204" pitchFamily="34" charset="0"/>
                <a:cs typeface="Arial" panose="020B0604020202020204" pitchFamily="34" charset="0"/>
              </a:rPr>
              <a:t> in the z-axis to the </a:t>
            </a:r>
            <a:r>
              <a:rPr lang="en-GB" altLang="zh-CN" sz="1600" dirty="0" err="1">
                <a:latin typeface="Arial" panose="020B0604020202020204" pitchFamily="34" charset="0"/>
                <a:cs typeface="Arial" panose="020B0604020202020204" pitchFamily="34" charset="0"/>
              </a:rPr>
              <a:t>e</a:t>
            </a:r>
            <a:r>
              <a:rPr lang="en-GB" altLang="zh-CN" sz="1600" baseline="30000" dirty="0" err="1">
                <a:latin typeface="Arial" panose="020B0604020202020204" pitchFamily="34" charset="0"/>
                <a:cs typeface="Arial" panose="020B0604020202020204" pitchFamily="34" charset="0"/>
              </a:rPr>
              <a:t>+</a:t>
            </a:r>
            <a:r>
              <a:rPr lang="en-GB" altLang="zh-CN" sz="1600" dirty="0" err="1">
                <a:latin typeface="Arial" panose="020B0604020202020204" pitchFamily="34" charset="0"/>
                <a:cs typeface="Arial" panose="020B0604020202020204" pitchFamily="34" charset="0"/>
              </a:rPr>
              <a:t>e</a:t>
            </a:r>
            <a:r>
              <a:rPr lang="en-GB" altLang="zh-CN" sz="1600" baseline="30000" dirty="0">
                <a:latin typeface="Arial" panose="020B0604020202020204" pitchFamily="34" charset="0"/>
                <a:cs typeface="Arial" panose="020B0604020202020204" pitchFamily="34" charset="0"/>
              </a:rPr>
              <a:t>−</a:t>
            </a:r>
            <a:r>
              <a:rPr lang="en-GB" altLang="zh-CN" sz="1600" dirty="0">
                <a:latin typeface="Arial" panose="020B0604020202020204" pitchFamily="34" charset="0"/>
                <a:cs typeface="Arial" panose="020B0604020202020204" pitchFamily="34" charset="0"/>
              </a:rPr>
              <a:t> interaction point.</a:t>
            </a:r>
            <a:endParaRPr lang="zh-CN"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0131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72655" y="1194361"/>
            <a:ext cx="11175999" cy="5446644"/>
          </a:xfrm>
        </p:spPr>
        <p:txBody>
          <a:bodyPr>
            <a:noAutofit/>
          </a:bodyPr>
          <a:lstStyle/>
          <a:p>
            <a:pPr algn="just">
              <a:spcBef>
                <a:spcPts val="600"/>
              </a:spcBef>
              <a:buFont typeface="Wingdings" panose="05000000000000000000" pitchFamily="2" charset="2"/>
              <a:buChar char="Ø"/>
              <a:defRPr/>
            </a:pPr>
            <a:r>
              <a:rPr lang="en-US" altLang="zh-CN" sz="1600" b="0" dirty="0">
                <a:solidFill>
                  <a:srgbClr val="002060"/>
                </a:solidFill>
                <a:latin typeface="Arial" panose="020B0604020202020204" pitchFamily="34" charset="0"/>
                <a:cs typeface="Arial" panose="020B0604020202020204" pitchFamily="34" charset="0"/>
              </a:rPr>
              <a:t>The MDI layout is compatible and no interference for the design.</a:t>
            </a:r>
          </a:p>
          <a:p>
            <a:pPr>
              <a:buFont typeface="Wingdings" panose="05000000000000000000" pitchFamily="2" charset="2"/>
              <a:buChar char="Ø"/>
            </a:pPr>
            <a:r>
              <a:rPr lang="el-GR" altLang="zh-CN" sz="1600" b="0" dirty="0">
                <a:solidFill>
                  <a:srgbClr val="002060"/>
                </a:solidFill>
                <a:latin typeface="Arial" panose="020B0604020202020204" pitchFamily="34" charset="0"/>
                <a:cs typeface="Arial" panose="020B0604020202020204" pitchFamily="34" charset="0"/>
              </a:rPr>
              <a:t>Φ</a:t>
            </a:r>
            <a:r>
              <a:rPr lang="en-US" altLang="zh-CN" sz="1600" b="0" dirty="0" smtClean="0">
                <a:solidFill>
                  <a:srgbClr val="002060"/>
                </a:solidFill>
                <a:latin typeface="Arial" panose="020B0604020202020204" pitchFamily="34" charset="0"/>
                <a:cs typeface="Arial" panose="020B0604020202020204" pitchFamily="34" charset="0"/>
              </a:rPr>
              <a:t>20mm~</a:t>
            </a:r>
            <a:r>
              <a:rPr lang="el-GR" altLang="zh-CN" sz="1600" dirty="0">
                <a:solidFill>
                  <a:srgbClr val="002060"/>
                </a:solidFill>
                <a:cs typeface="Arial" panose="020B0604020202020204" pitchFamily="34" charset="0"/>
              </a:rPr>
              <a:t> Φ</a:t>
            </a:r>
            <a:r>
              <a:rPr lang="en-US" altLang="zh-CN" sz="1600" dirty="0">
                <a:solidFill>
                  <a:srgbClr val="002060"/>
                </a:solidFill>
                <a:cs typeface="Arial" panose="020B0604020202020204" pitchFamily="34" charset="0"/>
              </a:rPr>
              <a:t>20mm </a:t>
            </a:r>
            <a:r>
              <a:rPr lang="en-US" altLang="zh-CN" sz="1600" b="0" dirty="0">
                <a:solidFill>
                  <a:srgbClr val="002060"/>
                </a:solidFill>
                <a:latin typeface="Arial" panose="020B0604020202020204" pitchFamily="34" charset="0"/>
                <a:cs typeface="Arial" panose="020B0604020202020204" pitchFamily="34" charset="0"/>
              </a:rPr>
              <a:t>IR beam pipe is well designed.</a:t>
            </a:r>
          </a:p>
          <a:p>
            <a:pPr>
              <a:buFont typeface="Wingdings" panose="05000000000000000000" pitchFamily="2" charset="2"/>
              <a:buChar char="Ø"/>
            </a:pPr>
            <a:r>
              <a:rPr lang="en-US" altLang="zh-CN" sz="1600" b="0" dirty="0">
                <a:solidFill>
                  <a:srgbClr val="002060"/>
                </a:solidFill>
                <a:latin typeface="Arial" panose="020B0604020202020204" pitchFamily="34" charset="0"/>
                <a:cs typeface="Arial" panose="020B0604020202020204" pitchFamily="34" charset="0"/>
              </a:rPr>
              <a:t>The estimation of the radiative background from photon background, beam loss background and injection background has been estimated with real beam. </a:t>
            </a:r>
          </a:p>
          <a:p>
            <a:pPr>
              <a:buFont typeface="Wingdings" panose="05000000000000000000" pitchFamily="2" charset="2"/>
              <a:buChar char="Ø"/>
            </a:pPr>
            <a:r>
              <a:rPr lang="en-US" altLang="zh-CN" sz="1600" b="0" dirty="0">
                <a:solidFill>
                  <a:srgbClr val="002060"/>
                </a:solidFill>
                <a:latin typeface="Arial" panose="020B0604020202020204" pitchFamily="34" charset="0"/>
                <a:cs typeface="Arial" panose="020B0604020202020204" pitchFamily="34" charset="0"/>
              </a:rPr>
              <a:t>The mitigation efforts of every kinds of background dedicated to the mask, collimator and shielding has been designed.</a:t>
            </a:r>
          </a:p>
          <a:p>
            <a:pPr>
              <a:buFont typeface="Wingdings" panose="05000000000000000000" pitchFamily="2" charset="2"/>
              <a:buChar char="Ø"/>
            </a:pPr>
            <a:r>
              <a:rPr lang="en-US" altLang="zh-CN" sz="1600" b="0" dirty="0">
                <a:solidFill>
                  <a:srgbClr val="002060"/>
                </a:solidFill>
                <a:latin typeface="Arial" panose="020B0604020202020204" pitchFamily="34" charset="0"/>
                <a:cs typeface="Arial" panose="020B0604020202020204" pitchFamily="34" charset="0"/>
              </a:rPr>
              <a:t>The thermal analysis including HOM heating, synchrotron radiation, beam loss background and beam pipe thermal analysis meet the requirement.</a:t>
            </a:r>
          </a:p>
          <a:p>
            <a:pPr>
              <a:buFont typeface="Wingdings" panose="05000000000000000000" pitchFamily="2" charset="2"/>
              <a:buChar char="Ø"/>
            </a:pPr>
            <a:r>
              <a:rPr lang="en-US" altLang="zh-CN" sz="1600" b="0" dirty="0">
                <a:solidFill>
                  <a:srgbClr val="002060"/>
                </a:solidFill>
                <a:latin typeface="Arial" panose="020B0604020202020204" pitchFamily="34" charset="0"/>
                <a:cs typeface="Arial" panose="020B0604020202020204" pitchFamily="34" charset="0"/>
              </a:rPr>
              <a:t>Considering response time and calibration difficulty, two 4 button electrodes BPM at each side of CEPC IR </a:t>
            </a:r>
            <a:r>
              <a:rPr lang="en-US" altLang="zh-CN" sz="1600" b="0" dirty="0" smtClean="0">
                <a:solidFill>
                  <a:srgbClr val="002060"/>
                </a:solidFill>
                <a:latin typeface="Arial" panose="020B0604020202020204" pitchFamily="34" charset="0"/>
                <a:cs typeface="Arial" panose="020B0604020202020204" pitchFamily="34" charset="0"/>
              </a:rPr>
              <a:t>are </a:t>
            </a:r>
            <a:r>
              <a:rPr lang="en-US" altLang="zh-CN" sz="1600" b="0" dirty="0">
                <a:solidFill>
                  <a:srgbClr val="002060"/>
                </a:solidFill>
                <a:latin typeface="Arial" panose="020B0604020202020204" pitchFamily="34" charset="0"/>
                <a:cs typeface="Arial" panose="020B0604020202020204" pitchFamily="34" charset="0"/>
              </a:rPr>
              <a:t>adopted. </a:t>
            </a:r>
          </a:p>
          <a:p>
            <a:pPr>
              <a:buFont typeface="Wingdings" panose="05000000000000000000" pitchFamily="2" charset="2"/>
              <a:buChar char="Ø"/>
            </a:pPr>
            <a:r>
              <a:rPr lang="en-US" altLang="zh-CN" sz="1600" b="0" dirty="0">
                <a:solidFill>
                  <a:srgbClr val="002060"/>
                </a:solidFill>
                <a:latin typeface="Arial" panose="020B0604020202020204" pitchFamily="34" charset="0"/>
                <a:cs typeface="Arial" panose="020B0604020202020204" pitchFamily="34" charset="0"/>
              </a:rPr>
              <a:t>The SC magnet supports inside the cryostat are designed and optimized. </a:t>
            </a:r>
          </a:p>
          <a:p>
            <a:pPr>
              <a:buFont typeface="Wingdings" panose="05000000000000000000" pitchFamily="2" charset="2"/>
              <a:buChar char="Ø"/>
            </a:pPr>
            <a:r>
              <a:rPr kumimoji="1" lang="en-US" altLang="zh-CN" sz="1600" b="0" dirty="0">
                <a:solidFill>
                  <a:srgbClr val="002060"/>
                </a:solidFill>
                <a:latin typeface="Arial" panose="020B0604020202020204" pitchFamily="34" charset="0"/>
                <a:cs typeface="Arial" panose="020B0604020202020204" pitchFamily="34" charset="0"/>
              </a:rPr>
              <a:t>The full detector simulation shows the impact on detector due to background could reach EMC or more. Pair Production contributes most; BTH and BG are at same level,  lower than pair production. </a:t>
            </a:r>
          </a:p>
          <a:p>
            <a:pPr>
              <a:buFont typeface="Wingdings" panose="05000000000000000000" pitchFamily="2" charset="2"/>
              <a:buChar char="Ø"/>
            </a:pPr>
            <a:r>
              <a:rPr lang="en-US" altLang="zh-CN" sz="1600" b="0" dirty="0">
                <a:solidFill>
                  <a:srgbClr val="002060"/>
                </a:solidFill>
                <a:latin typeface="Arial" panose="020B0604020202020204" pitchFamily="34" charset="0"/>
                <a:cs typeface="Arial" panose="020B0604020202020204" pitchFamily="34" charset="0"/>
              </a:rPr>
              <a:t>Detector impacts small enough. Higgs in 50MW can well accepted by vertex and also for Z in 30MW.</a:t>
            </a:r>
          </a:p>
          <a:p>
            <a:pPr>
              <a:buFont typeface="Wingdings" panose="05000000000000000000" pitchFamily="2" charset="2"/>
              <a:buChar char="Ø"/>
            </a:pPr>
            <a:r>
              <a:rPr kumimoji="1" lang="en-US" altLang="zh-CN" sz="1600" dirty="0">
                <a:solidFill>
                  <a:srgbClr val="002060"/>
                </a:solidFill>
                <a:cs typeface="Arial" panose="020B0604020202020204" pitchFamily="34" charset="0"/>
              </a:rPr>
              <a:t>The updated design of the </a:t>
            </a:r>
            <a:r>
              <a:rPr kumimoji="1" lang="en-US" altLang="zh-CN" sz="1600" dirty="0" err="1">
                <a:solidFill>
                  <a:srgbClr val="002060"/>
                </a:solidFill>
                <a:cs typeface="Arial" panose="020B0604020202020204" pitchFamily="34" charset="0"/>
              </a:rPr>
              <a:t>LumiCal</a:t>
            </a:r>
            <a:r>
              <a:rPr kumimoji="1" lang="en-US" altLang="zh-CN" sz="1600" dirty="0">
                <a:solidFill>
                  <a:srgbClr val="002060"/>
                </a:solidFill>
                <a:cs typeface="Arial" panose="020B0604020202020204" pitchFamily="34" charset="0"/>
              </a:rPr>
              <a:t> could satisfy the </a:t>
            </a:r>
            <a:r>
              <a:rPr kumimoji="1" lang="en-US" altLang="zh-CN" sz="1600" dirty="0" smtClean="0">
                <a:solidFill>
                  <a:srgbClr val="002060"/>
                </a:solidFill>
                <a:cs typeface="Arial" panose="020B0604020202020204" pitchFamily="34" charset="0"/>
              </a:rPr>
              <a:t>requirement. </a:t>
            </a:r>
            <a:r>
              <a:rPr kumimoji="1" lang="en-US" altLang="zh-CN" sz="1600" dirty="0">
                <a:solidFill>
                  <a:srgbClr val="002060"/>
                </a:solidFill>
                <a:cs typeface="Arial" panose="020B0604020202020204" pitchFamily="34" charset="0"/>
              </a:rPr>
              <a:t>The detail design of the detector itself is started.</a:t>
            </a:r>
            <a:endParaRPr kumimoji="1" lang="en-US" altLang="zh-CN" sz="1600" b="0" dirty="0">
              <a:solidFill>
                <a:srgbClr val="002060"/>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en-US" altLang="zh-CN" sz="2400" b="0" dirty="0">
              <a:solidFill>
                <a:srgbClr val="002060"/>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en-US" altLang="zh-CN" sz="2400" b="0" dirty="0">
              <a:solidFill>
                <a:srgbClr val="002060"/>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en-US" altLang="zh-CN" sz="1800" dirty="0">
              <a:solidFill>
                <a:srgbClr val="0070C0"/>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en-US" altLang="zh-CN" sz="1800" dirty="0">
              <a:solidFill>
                <a:srgbClr val="0070C0"/>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en-US" altLang="zh-CN" sz="1800" dirty="0">
              <a:solidFill>
                <a:schemeClr val="accent5">
                  <a:lumMod val="50000"/>
                </a:schemeClr>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en-US" altLang="zh-CN" sz="1800" dirty="0">
              <a:solidFill>
                <a:schemeClr val="accent5">
                  <a:lumMod val="50000"/>
                </a:schemeClr>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en-US" altLang="zh-CN" sz="1800" dirty="0">
              <a:solidFill>
                <a:schemeClr val="accent5">
                  <a:lumMod val="50000"/>
                </a:schemeClr>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zh-CN" altLang="en-US" sz="1800" dirty="0">
              <a:solidFill>
                <a:schemeClr val="accent5">
                  <a:lumMod val="50000"/>
                </a:schemeClr>
              </a:solidFill>
              <a:latin typeface="Arial" panose="020B0604020202020204" pitchFamily="34" charset="0"/>
              <a:cs typeface="Arial" panose="020B0604020202020204" pitchFamily="34" charset="0"/>
            </a:endParaRPr>
          </a:p>
        </p:txBody>
      </p:sp>
      <p:sp>
        <p:nvSpPr>
          <p:cNvPr id="2" name="标题 1"/>
          <p:cNvSpPr>
            <a:spLocks noGrp="1"/>
          </p:cNvSpPr>
          <p:nvPr>
            <p:ph type="title"/>
          </p:nvPr>
        </p:nvSpPr>
        <p:spPr>
          <a:xfrm>
            <a:off x="838200" y="0"/>
            <a:ext cx="10515600" cy="877456"/>
          </a:xfrm>
        </p:spPr>
        <p:txBody>
          <a:bodyPr>
            <a:normAutofit/>
          </a:bodyPr>
          <a:lstStyle/>
          <a:p>
            <a:pPr algn="ctr"/>
            <a:r>
              <a:rPr lang="en-US" altLang="zh-CN" sz="4000" dirty="0">
                <a:solidFill>
                  <a:srgbClr val="C00000"/>
                </a:solidFill>
                <a:latin typeface="Arial" panose="020B0604020202020204" pitchFamily="34" charset="0"/>
                <a:cs typeface="Arial" panose="020B0604020202020204" pitchFamily="34" charset="0"/>
              </a:rPr>
              <a:t>Summary </a:t>
            </a:r>
            <a:endParaRPr lang="zh-CN" altLang="en-US" sz="40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599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423591" y="2468311"/>
            <a:ext cx="4834978" cy="1569660"/>
          </a:xfrm>
          <a:prstGeom prst="rect">
            <a:avLst/>
          </a:prstGeom>
          <a:noFill/>
        </p:spPr>
        <p:txBody>
          <a:bodyPr wrap="none" lIns="91440" tIns="45720" rIns="91440" bIns="45720">
            <a:spAutoFit/>
          </a:bodyPr>
          <a:lstStyle/>
          <a:p>
            <a:pPr algn="ctr"/>
            <a:r>
              <a:rPr lang="en-US" altLang="zh-CN" sz="9600" b="1" i="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Thanks </a:t>
            </a:r>
            <a:endParaRPr lang="zh-CN" altLang="en-US" sz="9600" b="1" dirty="0">
              <a:ln w="9525">
                <a:solidFill>
                  <a:schemeClr val="bg1"/>
                </a:solidFill>
                <a:prstDash val="solid"/>
              </a:ln>
              <a:solidFill>
                <a:srgbClr val="0000FF"/>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4786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29491" y="1"/>
            <a:ext cx="10515600" cy="960582"/>
          </a:xfrm>
        </p:spPr>
        <p:txBody>
          <a:bodyPr/>
          <a:lstStyle/>
          <a:p>
            <a:pPr algn="ctr"/>
            <a:r>
              <a:rPr lang="en-US" altLang="zh-CN" dirty="0">
                <a:solidFill>
                  <a:srgbClr val="C00000"/>
                </a:solidFill>
                <a:latin typeface="Arial" panose="020B0604020202020204" pitchFamily="34" charset="0"/>
                <a:cs typeface="Arial" panose="020B0604020202020204" pitchFamily="34" charset="0"/>
              </a:rPr>
              <a:t>MDI layout and IR design</a:t>
            </a:r>
            <a:endParaRPr lang="zh-CN" altLang="en-US" dirty="0">
              <a:solidFill>
                <a:srgbClr val="C00000"/>
              </a:solidFill>
            </a:endParaRPr>
          </a:p>
        </p:txBody>
      </p:sp>
      <p:sp>
        <p:nvSpPr>
          <p:cNvPr id="7" name="矩形 6"/>
          <p:cNvSpPr/>
          <p:nvPr/>
        </p:nvSpPr>
        <p:spPr>
          <a:xfrm>
            <a:off x="552400" y="5319117"/>
            <a:ext cx="11362509" cy="1538883"/>
          </a:xfrm>
          <a:prstGeom prst="rect">
            <a:avLst/>
          </a:prstGeom>
          <a:solidFill>
            <a:schemeClr val="accent6">
              <a:lumMod val="20000"/>
              <a:lumOff val="80000"/>
            </a:schemeClr>
          </a:solidFill>
        </p:spPr>
        <p:txBody>
          <a:bodyPr wrap="square">
            <a:spAutoFit/>
          </a:bodyPr>
          <a:lstStyle/>
          <a:p>
            <a:pPr marL="285750" indent="-285750">
              <a:buFont typeface="Arial" panose="020B0604020202020204" pitchFamily="34" charset="0"/>
              <a:buChar char="•"/>
            </a:pPr>
            <a:r>
              <a:rPr lang="en-GB" altLang="zh-CN" sz="1600" dirty="0">
                <a:solidFill>
                  <a:srgbClr val="002060"/>
                </a:solidFill>
                <a:latin typeface="Arial" panose="020B0604020202020204" pitchFamily="34" charset="0"/>
                <a:cs typeface="Arial" panose="020B0604020202020204" pitchFamily="34" charset="0"/>
              </a:rPr>
              <a:t>The Machine Detector Interface (MDI) of CEPC double ring scheme is about </a:t>
            </a:r>
            <a:r>
              <a:rPr lang="en-GB" altLang="zh-CN" sz="1600" dirty="0">
                <a:solidFill>
                  <a:srgbClr val="002060"/>
                </a:solidFill>
                <a:latin typeface="Arial" panose="020B0604020202020204" pitchFamily="34" charset="0"/>
                <a:cs typeface="Arial" panose="020B0604020202020204" pitchFamily="34" charset="0"/>
                <a:sym typeface="Symbol" panose="05050102010706020507" pitchFamily="18" charset="2"/>
              </a:rPr>
              <a:t></a:t>
            </a:r>
            <a:r>
              <a:rPr lang="en-GB" altLang="zh-CN" sz="1600" dirty="0">
                <a:solidFill>
                  <a:srgbClr val="002060"/>
                </a:solidFill>
                <a:latin typeface="Arial" panose="020B0604020202020204" pitchFamily="34" charset="0"/>
                <a:cs typeface="Arial" panose="020B0604020202020204" pitchFamily="34" charset="0"/>
              </a:rPr>
              <a:t>7m long from the IP</a:t>
            </a:r>
            <a:r>
              <a:rPr lang="en-US" altLang="zh-CN" sz="1600" dirty="0">
                <a:solidFill>
                  <a:srgbClr val="002060"/>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altLang="zh-CN" sz="1600" dirty="0">
                <a:solidFill>
                  <a:srgbClr val="002060"/>
                </a:solidFill>
                <a:latin typeface="Arial" panose="020B0604020202020204" pitchFamily="34" charset="0"/>
                <a:cs typeface="Arial" panose="020B0604020202020204" pitchFamily="34" charset="0"/>
              </a:rPr>
              <a:t>T</a:t>
            </a:r>
            <a:r>
              <a:rPr lang="en-GB" altLang="zh-CN" sz="1600" dirty="0">
                <a:solidFill>
                  <a:srgbClr val="002060"/>
                </a:solidFill>
                <a:latin typeface="Arial" panose="020B0604020202020204" pitchFamily="34" charset="0"/>
                <a:cs typeface="Arial" panose="020B0604020202020204" pitchFamily="34" charset="0"/>
              </a:rPr>
              <a:t>he CEPC detector superconducting solenoid with 3T magnetic field</a:t>
            </a:r>
            <a:r>
              <a:rPr lang="zh-CN" altLang="en-US" sz="1600" dirty="0">
                <a:solidFill>
                  <a:srgbClr val="002060"/>
                </a:solidFill>
                <a:latin typeface="Arial" panose="020B0604020202020204" pitchFamily="34" charset="0"/>
                <a:cs typeface="Arial" panose="020B0604020202020204" pitchFamily="34" charset="0"/>
              </a:rPr>
              <a:t>（</a:t>
            </a:r>
            <a:r>
              <a:rPr lang="en-US" altLang="zh-CN" sz="1600" dirty="0">
                <a:solidFill>
                  <a:srgbClr val="002060"/>
                </a:solidFill>
                <a:latin typeface="Arial" panose="020B0604020202020204" pitchFamily="34" charset="0"/>
                <a:cs typeface="Arial" panose="020B0604020202020204" pitchFamily="34" charset="0"/>
              </a:rPr>
              <a:t>2T in Z</a:t>
            </a:r>
            <a:r>
              <a:rPr lang="zh-CN" altLang="en-US" sz="1600" dirty="0">
                <a:solidFill>
                  <a:srgbClr val="002060"/>
                </a:solidFill>
                <a:latin typeface="Arial" panose="020B0604020202020204" pitchFamily="34" charset="0"/>
                <a:cs typeface="Arial" panose="020B0604020202020204" pitchFamily="34" charset="0"/>
              </a:rPr>
              <a:t>）</a:t>
            </a:r>
            <a:r>
              <a:rPr lang="en-GB" altLang="zh-CN" sz="1600" dirty="0">
                <a:solidFill>
                  <a:srgbClr val="002060"/>
                </a:solidFill>
                <a:latin typeface="Arial" panose="020B0604020202020204" pitchFamily="34" charset="0"/>
                <a:cs typeface="Arial" panose="020B0604020202020204" pitchFamily="34" charset="0"/>
              </a:rPr>
              <a:t>and the length of 7.3m.</a:t>
            </a:r>
          </a:p>
          <a:p>
            <a:pPr marL="285744" indent="-285744">
              <a:buFont typeface="Arial" panose="020B0604020202020204" pitchFamily="34" charset="0"/>
              <a:buChar char="•"/>
            </a:pPr>
            <a:r>
              <a:rPr lang="en-GB" altLang="zh-CN" sz="1600" dirty="0">
                <a:solidFill>
                  <a:srgbClr val="002060"/>
                </a:solidFill>
                <a:latin typeface="Arial" panose="020B0604020202020204" pitchFamily="34" charset="0"/>
                <a:cs typeface="Arial" panose="020B0604020202020204" pitchFamily="34" charset="0"/>
              </a:rPr>
              <a:t>The accelerator components inside the detector </a:t>
            </a:r>
            <a:r>
              <a:rPr lang="en-US" altLang="zh-CN" sz="1600" dirty="0">
                <a:solidFill>
                  <a:srgbClr val="002060"/>
                </a:solidFill>
                <a:latin typeface="Arial" panose="020B0604020202020204" pitchFamily="34" charset="0"/>
                <a:cs typeface="Arial" panose="020B0604020202020204" pitchFamily="34" charset="0"/>
              </a:rPr>
              <a:t>with shielding </a:t>
            </a:r>
            <a:r>
              <a:rPr lang="en-GB" altLang="zh-CN" sz="1600" dirty="0">
                <a:solidFill>
                  <a:srgbClr val="002060"/>
                </a:solidFill>
                <a:latin typeface="Arial" panose="020B0604020202020204" pitchFamily="34" charset="0"/>
                <a:cs typeface="Arial" panose="020B0604020202020204" pitchFamily="34" charset="0"/>
              </a:rPr>
              <a:t>are within the conical space of d</a:t>
            </a:r>
            <a:r>
              <a:rPr lang="en-US" altLang="zh-CN" sz="1600" dirty="0" err="1">
                <a:solidFill>
                  <a:srgbClr val="002060"/>
                </a:solidFill>
                <a:latin typeface="Arial" panose="020B0604020202020204" pitchFamily="34" charset="0"/>
                <a:cs typeface="Arial" panose="020B0604020202020204" pitchFamily="34" charset="0"/>
              </a:rPr>
              <a:t>etector</a:t>
            </a:r>
            <a:r>
              <a:rPr lang="en-US" altLang="zh-CN" sz="1600" dirty="0">
                <a:solidFill>
                  <a:srgbClr val="002060"/>
                </a:solidFill>
                <a:latin typeface="Arial" panose="020B0604020202020204" pitchFamily="34" charset="0"/>
                <a:cs typeface="Arial" panose="020B0604020202020204" pitchFamily="34" charset="0"/>
              </a:rPr>
              <a:t> </a:t>
            </a:r>
            <a:r>
              <a:rPr lang="en-US" altLang="zh-CN" sz="1600" dirty="0" err="1">
                <a:solidFill>
                  <a:srgbClr val="002060"/>
                </a:solidFill>
                <a:latin typeface="Arial" panose="020B0604020202020204" pitchFamily="34" charset="0"/>
                <a:cs typeface="Arial" panose="020B0604020202020204" pitchFamily="34" charset="0"/>
              </a:rPr>
              <a:t>opending</a:t>
            </a:r>
            <a:r>
              <a:rPr lang="en-US" altLang="zh-CN" sz="1600" dirty="0">
                <a:solidFill>
                  <a:srgbClr val="002060"/>
                </a:solidFill>
                <a:latin typeface="Arial" panose="020B0604020202020204" pitchFamily="34" charset="0"/>
                <a:cs typeface="Arial" panose="020B0604020202020204" pitchFamily="34" charset="0"/>
              </a:rPr>
              <a:t> angle: acos0.99.</a:t>
            </a:r>
          </a:p>
          <a:p>
            <a:pPr marL="285750" indent="-285750">
              <a:buFont typeface="Arial" panose="020B0604020202020204" pitchFamily="34" charset="0"/>
              <a:buChar char="•"/>
            </a:pPr>
            <a:r>
              <a:rPr lang="en-GB" altLang="zh-CN" sz="1600" dirty="0">
                <a:solidFill>
                  <a:srgbClr val="002060"/>
                </a:solidFill>
                <a:latin typeface="Arial" panose="020B0604020202020204" pitchFamily="34" charset="0"/>
                <a:cs typeface="Arial" panose="020B0604020202020204" pitchFamily="34" charset="0"/>
              </a:rPr>
              <a:t>The </a:t>
            </a:r>
            <a:r>
              <a:rPr lang="en-GB" altLang="zh-CN" sz="1600" dirty="0" err="1">
                <a:solidFill>
                  <a:srgbClr val="002060"/>
                </a:solidFill>
                <a:latin typeface="Arial" panose="020B0604020202020204" pitchFamily="34" charset="0"/>
                <a:cs typeface="Arial" panose="020B0604020202020204" pitchFamily="34" charset="0"/>
              </a:rPr>
              <a:t>e+e</a:t>
            </a:r>
            <a:r>
              <a:rPr lang="en-GB" altLang="zh-CN" sz="1600" dirty="0">
                <a:solidFill>
                  <a:srgbClr val="002060"/>
                </a:solidFill>
                <a:latin typeface="Arial" panose="020B0604020202020204" pitchFamily="34" charset="0"/>
                <a:cs typeface="Arial" panose="020B0604020202020204" pitchFamily="34" charset="0"/>
              </a:rPr>
              <a:t>- beams collide at the IP with a horizontal angle of 33mrad and the final focusing length is to 1.9m.</a:t>
            </a:r>
          </a:p>
          <a:p>
            <a:pPr algn="just"/>
            <a:endParaRPr lang="en-GB" altLang="zh-CN" sz="1400" dirty="0">
              <a:solidFill>
                <a:srgbClr val="002060"/>
              </a:solidFill>
              <a:latin typeface="Arial" panose="020B0604020202020204" pitchFamily="34" charset="0"/>
              <a:cs typeface="Arial" panose="020B0604020202020204" pitchFamily="34" charset="0"/>
            </a:endParaRPr>
          </a:p>
        </p:txBody>
      </p:sp>
      <p:pic>
        <p:nvPicPr>
          <p:cNvPr id="8" name="图片 7">
            <a:extLst>
              <a:ext uri="{FF2B5EF4-FFF2-40B4-BE49-F238E27FC236}">
                <a16:creationId xmlns="" xmlns:a16="http://schemas.microsoft.com/office/drawing/2014/main" id="{43FA147B-64A1-47B3-B54E-6F3B7DFB6E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954" b="27843"/>
          <a:stretch/>
        </p:blipFill>
        <p:spPr>
          <a:xfrm>
            <a:off x="1237672" y="1236795"/>
            <a:ext cx="9144000" cy="4082322"/>
          </a:xfrm>
          <a:prstGeom prst="rect">
            <a:avLst/>
          </a:prstGeom>
        </p:spPr>
      </p:pic>
    </p:spTree>
    <p:extLst>
      <p:ext uri="{BB962C8B-B14F-4D97-AF65-F5344CB8AC3E}">
        <p14:creationId xmlns:p14="http://schemas.microsoft.com/office/powerpoint/2010/main" val="3183254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5684" y="0"/>
            <a:ext cx="10515600" cy="923636"/>
          </a:xfrm>
        </p:spPr>
        <p:txBody>
          <a:bodyPr>
            <a:normAutofit/>
          </a:bodyPr>
          <a:lstStyle/>
          <a:p>
            <a:pPr algn="ctr"/>
            <a:r>
              <a:rPr lang="en-US" altLang="zh-CN" sz="4000" dirty="0">
                <a:solidFill>
                  <a:srgbClr val="C00000"/>
                </a:solidFill>
                <a:latin typeface="Arial" panose="020B0604020202020204" pitchFamily="34" charset="0"/>
                <a:cs typeface="Arial" panose="020B0604020202020204" pitchFamily="34" charset="0"/>
              </a:rPr>
              <a:t>MDI parameters</a:t>
            </a:r>
            <a:endParaRPr lang="zh-CN" altLang="en-US" sz="4000" dirty="0">
              <a:solidFill>
                <a:srgbClr val="C00000"/>
              </a:solidFill>
            </a:endParaRPr>
          </a:p>
        </p:txBody>
      </p:sp>
      <p:graphicFrame>
        <p:nvGraphicFramePr>
          <p:cNvPr id="4" name="表格 3"/>
          <p:cNvGraphicFramePr>
            <a:graphicFrameLocks noGrp="1"/>
          </p:cNvGraphicFramePr>
          <p:nvPr>
            <p:extLst>
              <p:ext uri="{D42A27DB-BD31-4B8C-83A1-F6EECF244321}">
                <p14:modId xmlns:p14="http://schemas.microsoft.com/office/powerpoint/2010/main" val="2340180211"/>
              </p:ext>
            </p:extLst>
          </p:nvPr>
        </p:nvGraphicFramePr>
        <p:xfrm>
          <a:off x="59634" y="1054713"/>
          <a:ext cx="12112485" cy="5740018"/>
        </p:xfrm>
        <a:graphic>
          <a:graphicData uri="http://schemas.openxmlformats.org/drawingml/2006/table">
            <a:tbl>
              <a:tblPr firstRow="1" bandRow="1">
                <a:tableStyleId>{5C22544A-7EE6-4342-B048-85BDC9FD1C3A}</a:tableStyleId>
              </a:tblPr>
              <a:tblGrid>
                <a:gridCol w="1655963">
                  <a:extLst>
                    <a:ext uri="{9D8B030D-6E8A-4147-A177-3AD203B41FA5}">
                      <a16:colId xmlns="" xmlns:a16="http://schemas.microsoft.com/office/drawing/2014/main" val="20000"/>
                    </a:ext>
                  </a:extLst>
                </a:gridCol>
                <a:gridCol w="907261">
                  <a:extLst>
                    <a:ext uri="{9D8B030D-6E8A-4147-A177-3AD203B41FA5}">
                      <a16:colId xmlns="" xmlns:a16="http://schemas.microsoft.com/office/drawing/2014/main" val="20001"/>
                    </a:ext>
                  </a:extLst>
                </a:gridCol>
                <a:gridCol w="763941">
                  <a:extLst>
                    <a:ext uri="{9D8B030D-6E8A-4147-A177-3AD203B41FA5}">
                      <a16:colId xmlns="" xmlns:a16="http://schemas.microsoft.com/office/drawing/2014/main" val="20002"/>
                    </a:ext>
                  </a:extLst>
                </a:gridCol>
                <a:gridCol w="765768">
                  <a:extLst>
                    <a:ext uri="{9D8B030D-6E8A-4147-A177-3AD203B41FA5}">
                      <a16:colId xmlns="" xmlns:a16="http://schemas.microsoft.com/office/drawing/2014/main" val="20003"/>
                    </a:ext>
                  </a:extLst>
                </a:gridCol>
                <a:gridCol w="790031">
                  <a:extLst>
                    <a:ext uri="{9D8B030D-6E8A-4147-A177-3AD203B41FA5}">
                      <a16:colId xmlns="" xmlns:a16="http://schemas.microsoft.com/office/drawing/2014/main" val="20004"/>
                    </a:ext>
                  </a:extLst>
                </a:gridCol>
                <a:gridCol w="843170">
                  <a:extLst>
                    <a:ext uri="{9D8B030D-6E8A-4147-A177-3AD203B41FA5}">
                      <a16:colId xmlns="" xmlns:a16="http://schemas.microsoft.com/office/drawing/2014/main" val="20005"/>
                    </a:ext>
                  </a:extLst>
                </a:gridCol>
                <a:gridCol w="1019215">
                  <a:extLst>
                    <a:ext uri="{9D8B030D-6E8A-4147-A177-3AD203B41FA5}">
                      <a16:colId xmlns="" xmlns:a16="http://schemas.microsoft.com/office/drawing/2014/main" val="20006"/>
                    </a:ext>
                  </a:extLst>
                </a:gridCol>
                <a:gridCol w="820396">
                  <a:extLst>
                    <a:ext uri="{9D8B030D-6E8A-4147-A177-3AD203B41FA5}">
                      <a16:colId xmlns="" xmlns:a16="http://schemas.microsoft.com/office/drawing/2014/main" val="20007"/>
                    </a:ext>
                  </a:extLst>
                </a:gridCol>
                <a:gridCol w="732759">
                  <a:extLst>
                    <a:ext uri="{9D8B030D-6E8A-4147-A177-3AD203B41FA5}">
                      <a16:colId xmlns="" xmlns:a16="http://schemas.microsoft.com/office/drawing/2014/main" val="20008"/>
                    </a:ext>
                  </a:extLst>
                </a:gridCol>
                <a:gridCol w="705281">
                  <a:extLst>
                    <a:ext uri="{9D8B030D-6E8A-4147-A177-3AD203B41FA5}">
                      <a16:colId xmlns="" xmlns:a16="http://schemas.microsoft.com/office/drawing/2014/main" val="20009"/>
                    </a:ext>
                  </a:extLst>
                </a:gridCol>
                <a:gridCol w="870153">
                  <a:extLst>
                    <a:ext uri="{9D8B030D-6E8A-4147-A177-3AD203B41FA5}">
                      <a16:colId xmlns="" xmlns:a16="http://schemas.microsoft.com/office/drawing/2014/main" val="20010"/>
                    </a:ext>
                  </a:extLst>
                </a:gridCol>
                <a:gridCol w="732759">
                  <a:extLst>
                    <a:ext uri="{9D8B030D-6E8A-4147-A177-3AD203B41FA5}">
                      <a16:colId xmlns="" xmlns:a16="http://schemas.microsoft.com/office/drawing/2014/main" val="20011"/>
                    </a:ext>
                  </a:extLst>
                </a:gridCol>
                <a:gridCol w="815196">
                  <a:extLst>
                    <a:ext uri="{9D8B030D-6E8A-4147-A177-3AD203B41FA5}">
                      <a16:colId xmlns="" xmlns:a16="http://schemas.microsoft.com/office/drawing/2014/main" val="20012"/>
                    </a:ext>
                  </a:extLst>
                </a:gridCol>
                <a:gridCol w="690592">
                  <a:extLst>
                    <a:ext uri="{9D8B030D-6E8A-4147-A177-3AD203B41FA5}">
                      <a16:colId xmlns="" xmlns:a16="http://schemas.microsoft.com/office/drawing/2014/main" val="20013"/>
                    </a:ext>
                  </a:extLst>
                </a:gridCol>
              </a:tblGrid>
              <a:tr h="826583">
                <a:tc>
                  <a:txBody>
                    <a:bodyPr/>
                    <a:lstStyle/>
                    <a:p>
                      <a:pPr algn="ctr"/>
                      <a:endParaRPr lang="zh-CN" altLang="en-US" sz="900" dirty="0">
                        <a:solidFill>
                          <a:schemeClr val="tx1"/>
                        </a:solidFill>
                      </a:endParaRPr>
                    </a:p>
                  </a:txBody>
                  <a:tcPr anchor="ctr" anchorCtr="1"/>
                </a:tc>
                <a:tc>
                  <a:txBody>
                    <a:bodyPr/>
                    <a:lstStyle/>
                    <a:p>
                      <a:pPr algn="ctr"/>
                      <a:r>
                        <a:rPr lang="en-US" altLang="zh-CN" sz="900" dirty="0"/>
                        <a:t>range</a:t>
                      </a:r>
                      <a:endParaRPr lang="zh-CN" altLang="en-US" sz="900" dirty="0">
                        <a:solidFill>
                          <a:schemeClr val="tx1"/>
                        </a:solidFill>
                      </a:endParaRPr>
                    </a:p>
                  </a:txBody>
                  <a:tcPr anchor="ctr" anchorCtr="1"/>
                </a:tc>
                <a:tc>
                  <a:txBody>
                    <a:bodyPr/>
                    <a:lstStyle/>
                    <a:p>
                      <a:pPr algn="ctr"/>
                      <a:r>
                        <a:rPr lang="en-US" altLang="zh-CN" sz="900" dirty="0"/>
                        <a:t>Peak field</a:t>
                      </a:r>
                    </a:p>
                    <a:p>
                      <a:pPr algn="ctr"/>
                      <a:r>
                        <a:rPr lang="en-US" altLang="zh-CN" sz="900" dirty="0"/>
                        <a:t> in coil</a:t>
                      </a:r>
                      <a:endParaRPr lang="zh-CN" altLang="en-US" sz="900" dirty="0">
                        <a:solidFill>
                          <a:schemeClr val="tx1"/>
                        </a:solidFill>
                      </a:endParaRPr>
                    </a:p>
                  </a:txBody>
                  <a:tcPr anchor="ctr" anchorCtr="1"/>
                </a:tc>
                <a:tc>
                  <a:txBody>
                    <a:bodyPr/>
                    <a:lstStyle/>
                    <a:p>
                      <a:pPr algn="ctr"/>
                      <a:r>
                        <a:rPr lang="en-US" altLang="zh-CN" sz="900" dirty="0"/>
                        <a:t>Central field gradient</a:t>
                      </a:r>
                      <a:endParaRPr lang="zh-CN" altLang="en-US" sz="900" dirty="0">
                        <a:solidFill>
                          <a:schemeClr val="tx1"/>
                        </a:solidFill>
                      </a:endParaRPr>
                    </a:p>
                  </a:txBody>
                  <a:tcPr anchor="ctr" anchorCtr="1"/>
                </a:tc>
                <a:tc>
                  <a:txBody>
                    <a:bodyPr/>
                    <a:lstStyle/>
                    <a:p>
                      <a:pPr algn="ctr"/>
                      <a:r>
                        <a:rPr lang="en-US" altLang="zh-CN" sz="900" dirty="0"/>
                        <a:t>Bending</a:t>
                      </a:r>
                      <a:r>
                        <a:rPr lang="en-US" altLang="zh-CN" sz="900" baseline="0" dirty="0"/>
                        <a:t> </a:t>
                      </a:r>
                    </a:p>
                    <a:p>
                      <a:pPr algn="ctr"/>
                      <a:r>
                        <a:rPr lang="en-US" altLang="zh-CN" sz="900" baseline="0" dirty="0"/>
                        <a:t>angle</a:t>
                      </a:r>
                      <a:endParaRPr lang="zh-CN" altLang="en-US" sz="900" dirty="0">
                        <a:solidFill>
                          <a:schemeClr val="tx1"/>
                        </a:solidFill>
                      </a:endParaRPr>
                    </a:p>
                  </a:txBody>
                  <a:tcPr anchor="ctr" anchorCtr="1"/>
                </a:tc>
                <a:tc>
                  <a:txBody>
                    <a:bodyPr/>
                    <a:lstStyle/>
                    <a:p>
                      <a:pPr algn="ctr"/>
                      <a:r>
                        <a:rPr lang="en-US" altLang="zh-CN" sz="900" dirty="0"/>
                        <a:t>length</a:t>
                      </a:r>
                      <a:endParaRPr lang="zh-CN" altLang="en-US" sz="900" dirty="0">
                        <a:solidFill>
                          <a:schemeClr val="tx1"/>
                        </a:solidFill>
                      </a:endParaRPr>
                    </a:p>
                  </a:txBody>
                  <a:tcPr anchor="ctr" anchorCtr="1"/>
                </a:tc>
                <a:tc>
                  <a:txBody>
                    <a:bodyPr/>
                    <a:lstStyle/>
                    <a:p>
                      <a:pPr algn="ctr"/>
                      <a:r>
                        <a:rPr lang="en-US" altLang="zh-CN" sz="900" dirty="0"/>
                        <a:t>Beam</a:t>
                      </a:r>
                      <a:r>
                        <a:rPr lang="en-US" altLang="zh-CN" sz="900" baseline="0" dirty="0"/>
                        <a:t> stay clear region</a:t>
                      </a:r>
                      <a:endParaRPr lang="zh-CN" altLang="en-US" sz="900" dirty="0">
                        <a:solidFill>
                          <a:schemeClr val="tx1"/>
                        </a:solidFill>
                      </a:endParaRPr>
                    </a:p>
                  </a:txBody>
                  <a:tcPr anchor="ctr" anchorCtr="1"/>
                </a:tc>
                <a:tc>
                  <a:txBody>
                    <a:bodyPr/>
                    <a:lstStyle/>
                    <a:p>
                      <a:pPr algn="ctr"/>
                      <a:r>
                        <a:rPr lang="en-US" altLang="zh-CN" sz="900" dirty="0"/>
                        <a:t>Minimal distance between two aperture</a:t>
                      </a:r>
                      <a:endParaRPr lang="zh-CN" altLang="en-US" sz="900" dirty="0">
                        <a:solidFill>
                          <a:schemeClr val="tx1"/>
                        </a:solidFill>
                      </a:endParaRPr>
                    </a:p>
                  </a:txBody>
                  <a:tcPr anchor="ctr" anchorCtr="1"/>
                </a:tc>
                <a:tc>
                  <a:txBody>
                    <a:bodyPr/>
                    <a:lstStyle/>
                    <a:p>
                      <a:pPr algn="ctr"/>
                      <a:r>
                        <a:rPr lang="en-US" altLang="zh-CN" sz="900" dirty="0"/>
                        <a:t>Inner diameter of beam pipe</a:t>
                      </a:r>
                      <a:endParaRPr lang="zh-CN" altLang="en-US" sz="900" dirty="0">
                        <a:solidFill>
                          <a:schemeClr val="tx1"/>
                        </a:solidFill>
                      </a:endParaRPr>
                    </a:p>
                  </a:txBody>
                  <a:tcPr anchor="ctr" anchorCtr="1"/>
                </a:tc>
                <a:tc>
                  <a:txBody>
                    <a:bodyPr/>
                    <a:lstStyle/>
                    <a:p>
                      <a:pPr algn="ctr"/>
                      <a:r>
                        <a:rPr lang="en-US" altLang="zh-CN" sz="900" dirty="0"/>
                        <a:t>Outer diameter of beam pipe</a:t>
                      </a:r>
                      <a:endParaRPr lang="zh-CN" altLang="en-US" sz="900" dirty="0">
                        <a:solidFill>
                          <a:schemeClr val="tx1"/>
                        </a:solidFill>
                      </a:endParaRPr>
                    </a:p>
                  </a:txBody>
                  <a:tcPr anchor="ctr" anchorCtr="1"/>
                </a:tc>
                <a:tc>
                  <a:txBody>
                    <a:bodyPr/>
                    <a:lstStyle/>
                    <a:p>
                      <a:pPr algn="ctr"/>
                      <a:r>
                        <a:rPr lang="en-US" altLang="zh-CN" sz="900" dirty="0"/>
                        <a:t>Critical energy</a:t>
                      </a:r>
                    </a:p>
                    <a:p>
                      <a:pPr algn="ctr"/>
                      <a:r>
                        <a:rPr lang="en-US" altLang="zh-CN" sz="900" dirty="0"/>
                        <a:t>(Horizontal)</a:t>
                      </a:r>
                      <a:endParaRPr lang="zh-CN" altLang="en-US" sz="900" dirty="0">
                        <a:solidFill>
                          <a:schemeClr val="tx1"/>
                        </a:solidFill>
                      </a:endParaRPr>
                    </a:p>
                  </a:txBody>
                  <a:tcPr anchor="ctr" anchorCtr="1"/>
                </a:tc>
                <a:tc>
                  <a:txBody>
                    <a:bodyPr/>
                    <a:lstStyle/>
                    <a:p>
                      <a:pPr algn="ctr"/>
                      <a:r>
                        <a:rPr lang="en-US" altLang="zh-CN" sz="900" dirty="0"/>
                        <a:t>Critical energy</a:t>
                      </a:r>
                    </a:p>
                    <a:p>
                      <a:pPr algn="ctr"/>
                      <a:r>
                        <a:rPr lang="en-US" altLang="zh-CN" sz="900" dirty="0"/>
                        <a:t>(Vertical)</a:t>
                      </a:r>
                      <a:endParaRPr lang="zh-CN" altLang="en-US" sz="900" dirty="0">
                        <a:solidFill>
                          <a:schemeClr val="tx1"/>
                        </a:solidFill>
                      </a:endParaRPr>
                    </a:p>
                  </a:txBody>
                  <a:tcPr anchor="ctr" anchorCtr="1"/>
                </a:tc>
                <a:tc>
                  <a:txBody>
                    <a:bodyPr/>
                    <a:lstStyle/>
                    <a:p>
                      <a:pPr algn="ctr"/>
                      <a:r>
                        <a:rPr lang="en-US" altLang="zh-CN" sz="900" dirty="0"/>
                        <a:t>SR</a:t>
                      </a:r>
                      <a:r>
                        <a:rPr lang="en-US" altLang="zh-CN" sz="900" baseline="0" dirty="0"/>
                        <a:t> power</a:t>
                      </a:r>
                    </a:p>
                    <a:p>
                      <a:pPr algn="ctr"/>
                      <a:r>
                        <a:rPr lang="en-US" altLang="zh-CN" sz="900" baseline="0" dirty="0"/>
                        <a:t>(</a:t>
                      </a:r>
                      <a:r>
                        <a:rPr lang="en-US" altLang="zh-CN" sz="900" dirty="0"/>
                        <a:t>Horizontal</a:t>
                      </a:r>
                      <a:r>
                        <a:rPr lang="en-US" altLang="zh-CN" sz="900" baseline="0" dirty="0"/>
                        <a:t>)</a:t>
                      </a:r>
                      <a:endParaRPr lang="zh-CN" altLang="en-US" sz="900" dirty="0">
                        <a:solidFill>
                          <a:schemeClr val="tx1"/>
                        </a:solidFill>
                      </a:endParaRPr>
                    </a:p>
                  </a:txBody>
                  <a:tcPr anchor="ctr" anchorCtr="1"/>
                </a:tc>
                <a:tc>
                  <a:txBody>
                    <a:bodyPr/>
                    <a:lstStyle/>
                    <a:p>
                      <a:pPr algn="ctr"/>
                      <a:r>
                        <a:rPr lang="en-US" altLang="zh-CN" sz="900" dirty="0"/>
                        <a:t>SR power</a:t>
                      </a:r>
                    </a:p>
                    <a:p>
                      <a:pPr algn="ctr"/>
                      <a:r>
                        <a:rPr lang="en-US" altLang="zh-CN" sz="900" dirty="0"/>
                        <a:t>(Vertical)</a:t>
                      </a:r>
                      <a:endParaRPr lang="zh-CN" altLang="en-US" sz="900" dirty="0">
                        <a:solidFill>
                          <a:schemeClr val="tx1"/>
                        </a:solidFill>
                      </a:endParaRPr>
                    </a:p>
                  </a:txBody>
                  <a:tcPr anchor="ctr" anchorCtr="1"/>
                </a:tc>
                <a:extLst>
                  <a:ext uri="{0D108BD9-81ED-4DB2-BD59-A6C34878D82A}">
                    <a16:rowId xmlns="" xmlns:a16="http://schemas.microsoft.com/office/drawing/2014/main" val="10000"/>
                  </a:ext>
                </a:extLst>
              </a:tr>
              <a:tr h="262586">
                <a:tc>
                  <a:txBody>
                    <a:bodyPr/>
                    <a:lstStyle/>
                    <a:p>
                      <a:r>
                        <a:rPr lang="en-US" altLang="zh-CN" sz="900" dirty="0"/>
                        <a:t>L*</a:t>
                      </a:r>
                      <a:endParaRPr lang="zh-CN" altLang="en-US" sz="900" dirty="0"/>
                    </a:p>
                  </a:txBody>
                  <a:tcPr anchor="ctr"/>
                </a:tc>
                <a:tc>
                  <a:txBody>
                    <a:bodyPr/>
                    <a:lstStyle/>
                    <a:p>
                      <a:pPr algn="ctr"/>
                      <a:r>
                        <a:rPr lang="en-US" altLang="zh-CN" sz="900" dirty="0"/>
                        <a:t>0~1.9m</a:t>
                      </a: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r>
                        <a:rPr lang="en-US" altLang="zh-CN" sz="900" dirty="0"/>
                        <a:t>1.9m</a:t>
                      </a:r>
                      <a:endParaRPr lang="zh-CN" altLang="en-US" sz="900" dirty="0"/>
                    </a:p>
                  </a:txBody>
                  <a:tcPr anchor="ctr" anchorCtr="1"/>
                </a:tc>
                <a:tc>
                  <a:txBody>
                    <a:bodyPr/>
                    <a:lstStyle/>
                    <a:p>
                      <a:pPr algn="ctr"/>
                      <a:endParaRPr lang="zh-CN" altLang="en-US" sz="900"/>
                    </a:p>
                  </a:txBody>
                  <a:tcPr anchor="ctr" anchorCtr="1"/>
                </a:tc>
                <a:tc>
                  <a:txBody>
                    <a:bodyPr/>
                    <a:lstStyle/>
                    <a:p>
                      <a:pPr algn="ctr"/>
                      <a:endParaRPr lang="zh-CN" altLang="en-US" sz="90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extLst>
                  <a:ext uri="{0D108BD9-81ED-4DB2-BD59-A6C34878D82A}">
                    <a16:rowId xmlns="" xmlns:a16="http://schemas.microsoft.com/office/drawing/2014/main" val="10001"/>
                  </a:ext>
                </a:extLst>
              </a:tr>
              <a:tr h="383770">
                <a:tc>
                  <a:txBody>
                    <a:bodyPr/>
                    <a:lstStyle/>
                    <a:p>
                      <a:r>
                        <a:rPr lang="en-US" altLang="zh-CN" sz="900" dirty="0"/>
                        <a:t>Crossing angle</a:t>
                      </a:r>
                      <a:endParaRPr lang="zh-CN" altLang="en-US" sz="900" dirty="0"/>
                    </a:p>
                  </a:txBody>
                  <a:tcPr anchor="ctr"/>
                </a:tc>
                <a:tc>
                  <a:txBody>
                    <a:bodyPr/>
                    <a:lstStyle/>
                    <a:p>
                      <a:pPr algn="ctr"/>
                      <a:r>
                        <a:rPr lang="en-US" altLang="zh-CN" sz="900" dirty="0"/>
                        <a:t>33mrad</a:t>
                      </a: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a:p>
                  </a:txBody>
                  <a:tcPr anchor="ctr" anchorCtr="1"/>
                </a:tc>
                <a:tc>
                  <a:txBody>
                    <a:bodyPr/>
                    <a:lstStyle/>
                    <a:p>
                      <a:pPr algn="ctr"/>
                      <a:endParaRPr lang="zh-CN" altLang="en-US" sz="900"/>
                    </a:p>
                  </a:txBody>
                  <a:tcPr anchor="ctr" anchorCtr="1"/>
                </a:tc>
                <a:tc>
                  <a:txBody>
                    <a:bodyPr/>
                    <a:lstStyle/>
                    <a:p>
                      <a:pPr algn="ctr"/>
                      <a:endParaRPr lang="zh-CN" altLang="en-US" sz="900"/>
                    </a:p>
                  </a:txBody>
                  <a:tcPr anchor="ctr" anchorCtr="1"/>
                </a:tc>
                <a:tc>
                  <a:txBody>
                    <a:bodyPr/>
                    <a:lstStyle/>
                    <a:p>
                      <a:pPr algn="ctr"/>
                      <a:endParaRPr lang="zh-CN" altLang="en-US" sz="900"/>
                    </a:p>
                  </a:txBody>
                  <a:tcPr anchor="ctr" anchorCtr="1"/>
                </a:tc>
                <a:tc>
                  <a:txBody>
                    <a:bodyPr/>
                    <a:lstStyle/>
                    <a:p>
                      <a:pPr algn="ctr"/>
                      <a:endParaRPr lang="zh-CN" altLang="en-US" sz="900"/>
                    </a:p>
                  </a:txBody>
                  <a:tcPr anchor="ctr" anchorCtr="1"/>
                </a:tc>
                <a:tc>
                  <a:txBody>
                    <a:bodyPr/>
                    <a:lstStyle/>
                    <a:p>
                      <a:pPr algn="ctr"/>
                      <a:endParaRPr lang="zh-CN" altLang="en-US" sz="900" dirty="0"/>
                    </a:p>
                  </a:txBody>
                  <a:tcPr anchor="ctr" anchorCtr="1"/>
                </a:tc>
                <a:tc>
                  <a:txBody>
                    <a:bodyPr/>
                    <a:lstStyle/>
                    <a:p>
                      <a:pPr algn="ctr"/>
                      <a:endParaRPr lang="zh-CN" altLang="en-US" sz="900"/>
                    </a:p>
                  </a:txBody>
                  <a:tcPr anchor="ctr" anchorCtr="1"/>
                </a:tc>
                <a:extLst>
                  <a:ext uri="{0D108BD9-81ED-4DB2-BD59-A6C34878D82A}">
                    <a16:rowId xmlns="" xmlns:a16="http://schemas.microsoft.com/office/drawing/2014/main" val="10002"/>
                  </a:ext>
                </a:extLst>
              </a:tr>
              <a:tr h="236166">
                <a:tc>
                  <a:txBody>
                    <a:bodyPr/>
                    <a:lstStyle/>
                    <a:p>
                      <a:r>
                        <a:rPr lang="en-US" altLang="zh-CN" sz="900" dirty="0"/>
                        <a:t>MDI length</a:t>
                      </a:r>
                      <a:endParaRPr lang="zh-CN" altLang="en-US" sz="900" dirty="0"/>
                    </a:p>
                  </a:txBody>
                  <a:tcPr anchor="ctr"/>
                </a:tc>
                <a:tc>
                  <a:txBody>
                    <a:bodyPr/>
                    <a:lstStyle/>
                    <a:p>
                      <a:pPr algn="ctr"/>
                      <a:r>
                        <a:rPr lang="en-US" altLang="zh-CN" sz="900" dirty="0">
                          <a:sym typeface="Symbol" panose="05050102010706020507" pitchFamily="18" charset="2"/>
                        </a:rPr>
                        <a:t></a:t>
                      </a:r>
                      <a:r>
                        <a:rPr lang="en-US" altLang="zh-CN" sz="900" dirty="0"/>
                        <a:t>7m</a:t>
                      </a: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a:p>
                  </a:txBody>
                  <a:tcPr anchor="ctr" anchorCtr="1"/>
                </a:tc>
                <a:tc>
                  <a:txBody>
                    <a:bodyPr/>
                    <a:lstStyle/>
                    <a:p>
                      <a:pPr algn="ctr"/>
                      <a:endParaRPr lang="zh-CN" altLang="en-US" sz="90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extLst>
                  <a:ext uri="{0D108BD9-81ED-4DB2-BD59-A6C34878D82A}">
                    <a16:rowId xmlns="" xmlns:a16="http://schemas.microsoft.com/office/drawing/2014/main" val="10003"/>
                  </a:ext>
                </a:extLst>
              </a:tr>
              <a:tr h="531374">
                <a:tc>
                  <a:txBody>
                    <a:bodyPr/>
                    <a:lstStyle/>
                    <a:p>
                      <a:r>
                        <a:rPr lang="en-US" altLang="zh-CN" sz="900" dirty="0"/>
                        <a:t>Detector requirement</a:t>
                      </a:r>
                      <a:r>
                        <a:rPr lang="en-US" altLang="zh-CN" sz="900" baseline="0" dirty="0"/>
                        <a:t> of accelerator components</a:t>
                      </a:r>
                    </a:p>
                    <a:p>
                      <a:r>
                        <a:rPr lang="en-US" altLang="zh-CN" sz="900" baseline="0" dirty="0"/>
                        <a:t>in opening angle</a:t>
                      </a:r>
                      <a:endParaRPr lang="zh-CN" altLang="en-US" sz="900" dirty="0"/>
                    </a:p>
                  </a:txBody>
                  <a:tcPr anchor="ctr"/>
                </a:tc>
                <a:tc>
                  <a:txBody>
                    <a:bodyPr/>
                    <a:lstStyle/>
                    <a:p>
                      <a:pPr algn="ctr"/>
                      <a:r>
                        <a:rPr lang="en-GB" altLang="zh-CN" sz="900" kern="1200" dirty="0">
                          <a:effectLst/>
                        </a:rPr>
                        <a:t>8.11˚</a:t>
                      </a: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a:p>
                  </a:txBody>
                  <a:tcPr anchor="ctr" anchorCtr="1"/>
                </a:tc>
                <a:tc>
                  <a:txBody>
                    <a:bodyPr/>
                    <a:lstStyle/>
                    <a:p>
                      <a:pPr algn="ctr"/>
                      <a:endParaRPr lang="zh-CN" altLang="en-US" sz="90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extLst>
                  <a:ext uri="{0D108BD9-81ED-4DB2-BD59-A6C34878D82A}">
                    <a16:rowId xmlns="" xmlns:a16="http://schemas.microsoft.com/office/drawing/2014/main" val="10004"/>
                  </a:ext>
                </a:extLst>
              </a:tr>
              <a:tr h="359450">
                <a:tc>
                  <a:txBody>
                    <a:bodyPr/>
                    <a:lstStyle/>
                    <a:p>
                      <a:r>
                        <a:rPr lang="en-US" altLang="zh-CN" sz="900" dirty="0" err="1"/>
                        <a:t>QDa</a:t>
                      </a:r>
                      <a:r>
                        <a:rPr lang="en-US" altLang="zh-CN" sz="900" dirty="0"/>
                        <a:t>/</a:t>
                      </a:r>
                      <a:r>
                        <a:rPr lang="en-US" altLang="zh-CN" sz="900" dirty="0" err="1"/>
                        <a:t>QDb</a:t>
                      </a:r>
                      <a:endParaRPr lang="zh-CN" altLang="en-US" sz="900" dirty="0"/>
                    </a:p>
                  </a:txBody>
                  <a:tcPr anchor="ctr"/>
                </a:tc>
                <a:tc>
                  <a:txBody>
                    <a:bodyPr/>
                    <a:lstStyle/>
                    <a:p>
                      <a:pPr algn="ctr"/>
                      <a:endParaRPr lang="zh-CN" altLang="en-US" sz="900" dirty="0"/>
                    </a:p>
                  </a:txBody>
                  <a:tcPr anchor="ctr" anchorCtr="1"/>
                </a:tc>
                <a:tc>
                  <a:txBody>
                    <a:bodyPr/>
                    <a:lstStyle/>
                    <a:p>
                      <a:pPr algn="ctr"/>
                      <a:r>
                        <a:rPr lang="en-US" altLang="zh-CN" sz="900" dirty="0"/>
                        <a:t>3.5/2.7T</a:t>
                      </a:r>
                      <a:endParaRPr lang="zh-CN" altLang="en-US" sz="900" dirty="0"/>
                    </a:p>
                  </a:txBody>
                  <a:tcPr anchor="ctr" anchorCtr="1"/>
                </a:tc>
                <a:tc>
                  <a:txBody>
                    <a:bodyPr/>
                    <a:lstStyle/>
                    <a:p>
                      <a:pPr algn="ctr"/>
                      <a:r>
                        <a:rPr lang="en-US" altLang="zh-CN" sz="900" dirty="0"/>
                        <a:t>142/85T/m</a:t>
                      </a:r>
                      <a:endParaRPr lang="zh-CN" altLang="en-US" sz="900" dirty="0"/>
                    </a:p>
                  </a:txBody>
                  <a:tcPr anchor="ctr" anchorCtr="1"/>
                </a:tc>
                <a:tc>
                  <a:txBody>
                    <a:bodyPr/>
                    <a:lstStyle/>
                    <a:p>
                      <a:pPr algn="ctr"/>
                      <a:endParaRPr lang="zh-CN" altLang="en-US" sz="900" dirty="0"/>
                    </a:p>
                  </a:txBody>
                  <a:tcPr anchor="ctr" anchorCtr="1"/>
                </a:tc>
                <a:tc>
                  <a:txBody>
                    <a:bodyPr/>
                    <a:lstStyle/>
                    <a:p>
                      <a:pPr algn="ctr"/>
                      <a:r>
                        <a:rPr lang="en-US" altLang="zh-CN" sz="900" dirty="0"/>
                        <a:t>1.21m</a:t>
                      </a:r>
                      <a:endParaRPr lang="zh-CN" altLang="en-US" sz="900" dirty="0"/>
                    </a:p>
                  </a:txBody>
                  <a:tcPr anchor="ctr" anchorCtr="1"/>
                </a:tc>
                <a:tc>
                  <a:txBody>
                    <a:bodyPr/>
                    <a:lstStyle/>
                    <a:p>
                      <a:pPr algn="ctr"/>
                      <a:r>
                        <a:rPr lang="en-US" altLang="zh-CN" sz="900" dirty="0"/>
                        <a:t>14.9/18.2mm</a:t>
                      </a:r>
                      <a:endParaRPr lang="zh-CN" altLang="en-US" sz="900" dirty="0"/>
                    </a:p>
                  </a:txBody>
                  <a:tcPr anchor="ctr" anchorCtr="1"/>
                </a:tc>
                <a:tc>
                  <a:txBody>
                    <a:bodyPr/>
                    <a:lstStyle/>
                    <a:p>
                      <a:pPr algn="ctr"/>
                      <a:r>
                        <a:rPr lang="en-US" altLang="zh-CN" sz="900" dirty="0"/>
                        <a:t>62.71/105.28mm</a:t>
                      </a:r>
                      <a:endParaRPr lang="zh-CN" altLang="en-US" sz="900" dirty="0"/>
                    </a:p>
                  </a:txBody>
                  <a:tcPr anchor="ctr" anchorCtr="1"/>
                </a:tc>
                <a:tc>
                  <a:txBody>
                    <a:bodyPr/>
                    <a:lstStyle/>
                    <a:p>
                      <a:pPr algn="ctr"/>
                      <a:r>
                        <a:rPr lang="en-US" altLang="zh-CN" sz="900" dirty="0"/>
                        <a:t>20/23mm</a:t>
                      </a:r>
                      <a:endParaRPr lang="zh-CN" altLang="en-US" sz="900" dirty="0"/>
                    </a:p>
                  </a:txBody>
                  <a:tcPr anchor="ctr" anchorCtr="1"/>
                </a:tc>
                <a:tc>
                  <a:txBody>
                    <a:bodyPr/>
                    <a:lstStyle/>
                    <a:p>
                      <a:pPr algn="ctr"/>
                      <a:r>
                        <a:rPr lang="en-US" altLang="zh-CN" sz="900" dirty="0"/>
                        <a:t>26/29mm</a:t>
                      </a:r>
                      <a:endParaRPr lang="zh-CN" altLang="en-US" sz="900" dirty="0"/>
                    </a:p>
                  </a:txBody>
                  <a:tcPr anchor="ctr" anchorCtr="1"/>
                </a:tc>
                <a:tc>
                  <a:txBody>
                    <a:bodyPr/>
                    <a:lstStyle/>
                    <a:p>
                      <a:pPr algn="ctr"/>
                      <a:r>
                        <a:rPr lang="en-US" altLang="zh-CN" sz="900" dirty="0"/>
                        <a:t>724.7/663.1keV</a:t>
                      </a:r>
                      <a:endParaRPr lang="zh-CN" altLang="en-US" sz="900" dirty="0"/>
                    </a:p>
                  </a:txBody>
                  <a:tcPr anchor="ctr" anchorCtr="1"/>
                </a:tc>
                <a:tc>
                  <a:txBody>
                    <a:bodyPr/>
                    <a:lstStyle/>
                    <a:p>
                      <a:pPr algn="ctr"/>
                      <a:r>
                        <a:rPr lang="en-US" altLang="zh-CN" sz="900" dirty="0"/>
                        <a:t>396.3/263keV</a:t>
                      </a:r>
                      <a:endParaRPr lang="zh-CN" altLang="en-US" sz="900" dirty="0"/>
                    </a:p>
                  </a:txBody>
                  <a:tcPr anchor="ctr" anchorCtr="1"/>
                </a:tc>
                <a:tc>
                  <a:txBody>
                    <a:bodyPr/>
                    <a:lstStyle/>
                    <a:p>
                      <a:pPr algn="ctr"/>
                      <a:r>
                        <a:rPr lang="en-US" altLang="zh-CN" sz="900" dirty="0"/>
                        <a:t>212.2/239.23W</a:t>
                      </a:r>
                      <a:endParaRPr lang="zh-CN" altLang="en-US" sz="900" dirty="0"/>
                    </a:p>
                  </a:txBody>
                  <a:tcPr anchor="ctr" anchorCtr="1"/>
                </a:tc>
                <a:tc>
                  <a:txBody>
                    <a:bodyPr/>
                    <a:lstStyle/>
                    <a:p>
                      <a:pPr algn="ctr"/>
                      <a:r>
                        <a:rPr lang="en-US" altLang="zh-CN" sz="900" dirty="0"/>
                        <a:t>99.9/42.8W</a:t>
                      </a:r>
                      <a:endParaRPr lang="zh-CN" altLang="en-US" sz="900" dirty="0"/>
                    </a:p>
                  </a:txBody>
                  <a:tcPr anchor="ctr" anchorCtr="1"/>
                </a:tc>
                <a:extLst>
                  <a:ext uri="{0D108BD9-81ED-4DB2-BD59-A6C34878D82A}">
                    <a16:rowId xmlns="" xmlns:a16="http://schemas.microsoft.com/office/drawing/2014/main" val="10005"/>
                  </a:ext>
                </a:extLst>
              </a:tr>
              <a:tr h="236166">
                <a:tc>
                  <a:txBody>
                    <a:bodyPr/>
                    <a:lstStyle/>
                    <a:p>
                      <a:r>
                        <a:rPr lang="en-US" altLang="zh-CN" sz="900" dirty="0"/>
                        <a:t>QF1</a:t>
                      </a:r>
                      <a:endParaRPr lang="zh-CN" altLang="en-US" sz="900" dirty="0"/>
                    </a:p>
                  </a:txBody>
                  <a:tcPr anchor="ctr"/>
                </a:tc>
                <a:tc>
                  <a:txBody>
                    <a:bodyPr/>
                    <a:lstStyle/>
                    <a:p>
                      <a:pPr algn="ctr"/>
                      <a:endParaRPr lang="zh-CN" altLang="en-US" sz="900" dirty="0"/>
                    </a:p>
                  </a:txBody>
                  <a:tcPr anchor="ctr" anchorCtr="1"/>
                </a:tc>
                <a:tc>
                  <a:txBody>
                    <a:bodyPr/>
                    <a:lstStyle/>
                    <a:p>
                      <a:pPr algn="ctr"/>
                      <a:r>
                        <a:rPr lang="en-US" altLang="zh-CN" sz="900" dirty="0"/>
                        <a:t>3.7T</a:t>
                      </a:r>
                      <a:endParaRPr lang="zh-CN" altLang="en-US" sz="900" dirty="0"/>
                    </a:p>
                  </a:txBody>
                  <a:tcPr anchor="ctr" anchorCtr="1"/>
                </a:tc>
                <a:tc>
                  <a:txBody>
                    <a:bodyPr/>
                    <a:lstStyle/>
                    <a:p>
                      <a:pPr algn="ctr"/>
                      <a:r>
                        <a:rPr lang="en-US" altLang="zh-CN" sz="900" dirty="0"/>
                        <a:t>96.7T/m</a:t>
                      </a:r>
                      <a:endParaRPr lang="zh-CN" altLang="en-US" sz="900" dirty="0"/>
                    </a:p>
                  </a:txBody>
                  <a:tcPr anchor="ctr" anchorCtr="1"/>
                </a:tc>
                <a:tc>
                  <a:txBody>
                    <a:bodyPr/>
                    <a:lstStyle/>
                    <a:p>
                      <a:pPr algn="ctr"/>
                      <a:endParaRPr lang="zh-CN" altLang="en-US" sz="900" dirty="0"/>
                    </a:p>
                  </a:txBody>
                  <a:tcPr anchor="ctr" anchorCtr="1"/>
                </a:tc>
                <a:tc>
                  <a:txBody>
                    <a:bodyPr/>
                    <a:lstStyle/>
                    <a:p>
                      <a:pPr algn="ctr"/>
                      <a:r>
                        <a:rPr lang="en-US" altLang="zh-CN" sz="900" dirty="0"/>
                        <a:t>1.5m</a:t>
                      </a:r>
                      <a:endParaRPr lang="zh-CN" altLang="en-US" sz="900" dirty="0"/>
                    </a:p>
                  </a:txBody>
                  <a:tcPr anchor="ctr" anchorCtr="1"/>
                </a:tc>
                <a:tc>
                  <a:txBody>
                    <a:bodyPr/>
                    <a:lstStyle/>
                    <a:p>
                      <a:pPr algn="ctr"/>
                      <a:r>
                        <a:rPr lang="en-US" altLang="zh-CN" sz="900" dirty="0"/>
                        <a:t>24.48mm</a:t>
                      </a:r>
                      <a:endParaRPr lang="zh-CN" altLang="en-US" sz="900" dirty="0"/>
                    </a:p>
                  </a:txBody>
                  <a:tcPr anchor="ctr" anchorCtr="1"/>
                </a:tc>
                <a:tc>
                  <a:txBody>
                    <a:bodyPr/>
                    <a:lstStyle/>
                    <a:p>
                      <a:pPr algn="ctr"/>
                      <a:r>
                        <a:rPr lang="en-US" altLang="zh-CN" sz="900" dirty="0"/>
                        <a:t>155.11mm</a:t>
                      </a:r>
                      <a:endParaRPr lang="zh-CN" altLang="en-US" sz="900" dirty="0"/>
                    </a:p>
                  </a:txBody>
                  <a:tcPr anchor="ctr" anchorCtr="1"/>
                </a:tc>
                <a:tc>
                  <a:txBody>
                    <a:bodyPr/>
                    <a:lstStyle/>
                    <a:p>
                      <a:pPr algn="ctr"/>
                      <a:r>
                        <a:rPr lang="en-US" altLang="zh-CN" sz="900" dirty="0"/>
                        <a:t>32mm</a:t>
                      </a:r>
                      <a:endParaRPr lang="zh-CN" altLang="en-US" sz="900" dirty="0"/>
                    </a:p>
                  </a:txBody>
                  <a:tcPr anchor="ctr" anchorCtr="1"/>
                </a:tc>
                <a:tc>
                  <a:txBody>
                    <a:bodyPr/>
                    <a:lstStyle/>
                    <a:p>
                      <a:pPr algn="ctr"/>
                      <a:r>
                        <a:rPr lang="en-US" altLang="zh-CN" sz="900" dirty="0"/>
                        <a:t>38mm</a:t>
                      </a:r>
                      <a:endParaRPr lang="zh-CN" altLang="en-US" sz="900" dirty="0"/>
                    </a:p>
                  </a:txBody>
                  <a:tcPr anchor="ctr" anchorCtr="1"/>
                </a:tc>
                <a:tc>
                  <a:txBody>
                    <a:bodyPr/>
                    <a:lstStyle/>
                    <a:p>
                      <a:pPr algn="ctr"/>
                      <a:r>
                        <a:rPr lang="en-US" altLang="zh-CN" sz="900" dirty="0"/>
                        <a:t>675.2keV</a:t>
                      </a:r>
                      <a:endParaRPr lang="zh-CN" altLang="en-US" sz="900" dirty="0"/>
                    </a:p>
                  </a:txBody>
                  <a:tcPr anchor="ctr" anchorCtr="1"/>
                </a:tc>
                <a:tc>
                  <a:txBody>
                    <a:bodyPr/>
                    <a:lstStyle/>
                    <a:p>
                      <a:pPr algn="ctr"/>
                      <a:r>
                        <a:rPr lang="en-US" altLang="zh-CN" sz="900" dirty="0"/>
                        <a:t>499.4keV</a:t>
                      </a:r>
                      <a:endParaRPr lang="zh-CN" altLang="en-US" sz="900" dirty="0"/>
                    </a:p>
                  </a:txBody>
                  <a:tcPr anchor="ctr" anchorCtr="1"/>
                </a:tc>
                <a:tc>
                  <a:txBody>
                    <a:bodyPr/>
                    <a:lstStyle/>
                    <a:p>
                      <a:pPr algn="ctr"/>
                      <a:r>
                        <a:rPr lang="en-US" altLang="zh-CN" sz="900" dirty="0"/>
                        <a:t>472.9W</a:t>
                      </a:r>
                      <a:endParaRPr lang="zh-CN" altLang="en-US" sz="900" dirty="0"/>
                    </a:p>
                  </a:txBody>
                  <a:tcPr anchor="ctr" anchorCtr="1"/>
                </a:tc>
                <a:tc>
                  <a:txBody>
                    <a:bodyPr/>
                    <a:lstStyle/>
                    <a:p>
                      <a:pPr algn="ctr"/>
                      <a:r>
                        <a:rPr lang="en-US" altLang="zh-CN" sz="900" dirty="0"/>
                        <a:t>135.1W</a:t>
                      </a:r>
                      <a:endParaRPr lang="zh-CN" altLang="en-US" sz="900" dirty="0"/>
                    </a:p>
                  </a:txBody>
                  <a:tcPr anchor="ctr" anchorCtr="1"/>
                </a:tc>
                <a:extLst>
                  <a:ext uri="{0D108BD9-81ED-4DB2-BD59-A6C34878D82A}">
                    <a16:rowId xmlns="" xmlns:a16="http://schemas.microsoft.com/office/drawing/2014/main" val="10006"/>
                  </a:ext>
                </a:extLst>
              </a:tr>
              <a:tr h="359450">
                <a:tc>
                  <a:txBody>
                    <a:bodyPr/>
                    <a:lstStyle/>
                    <a:p>
                      <a:r>
                        <a:rPr lang="en-US" altLang="zh-CN" sz="900" dirty="0" err="1"/>
                        <a:t>Lumical</a:t>
                      </a:r>
                      <a:endParaRPr lang="zh-CN" altLang="en-US" sz="900" dirty="0"/>
                    </a:p>
                  </a:txBody>
                  <a:tcPr anchor="ctr"/>
                </a:tc>
                <a:tc>
                  <a:txBody>
                    <a:bodyPr/>
                    <a:lstStyle/>
                    <a:p>
                      <a:pPr algn="ctr"/>
                      <a:r>
                        <a:rPr lang="en-US" altLang="zh-CN" sz="900" dirty="0"/>
                        <a:t>0.94~1.11m</a:t>
                      </a: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900" dirty="0"/>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t>0.16m</a:t>
                      </a: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extLst>
                  <a:ext uri="{0D108BD9-81ED-4DB2-BD59-A6C34878D82A}">
                    <a16:rowId xmlns="" xmlns:a16="http://schemas.microsoft.com/office/drawing/2014/main" val="10007"/>
                  </a:ext>
                </a:extLst>
              </a:tr>
              <a:tr h="236166">
                <a:tc>
                  <a:txBody>
                    <a:bodyPr/>
                    <a:lstStyle/>
                    <a:p>
                      <a:r>
                        <a:rPr lang="en-US" altLang="zh-CN" sz="900" dirty="0"/>
                        <a:t>Anti-solenoid before QD0</a:t>
                      </a:r>
                      <a:endParaRPr lang="zh-CN" altLang="en-US" sz="900" dirty="0">
                        <a:latin typeface="+mn-lt"/>
                      </a:endParaRPr>
                    </a:p>
                  </a:txBody>
                  <a:tcPr anchor="ctr"/>
                </a:tc>
                <a:tc>
                  <a:txBody>
                    <a:bodyPr/>
                    <a:lstStyle/>
                    <a:p>
                      <a:pPr algn="ctr"/>
                      <a:endParaRPr lang="zh-CN" altLang="en-US" sz="900" dirty="0">
                        <a:latin typeface="+mn-lt"/>
                      </a:endParaRPr>
                    </a:p>
                  </a:txBody>
                  <a:tcPr anchor="ctr" anchorCtr="1"/>
                </a:tc>
                <a:tc>
                  <a:txBody>
                    <a:bodyPr/>
                    <a:lstStyle/>
                    <a:p>
                      <a:pPr algn="ctr"/>
                      <a:r>
                        <a:rPr lang="en-US" altLang="zh-CN" sz="900" dirty="0"/>
                        <a:t>8.8T</a:t>
                      </a: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r>
                        <a:rPr lang="en-US" altLang="zh-CN" sz="900" dirty="0"/>
                        <a:t>1.1m</a:t>
                      </a: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extLst>
                  <a:ext uri="{0D108BD9-81ED-4DB2-BD59-A6C34878D82A}">
                    <a16:rowId xmlns="" xmlns:a16="http://schemas.microsoft.com/office/drawing/2014/main" val="10008"/>
                  </a:ext>
                </a:extLst>
              </a:tr>
              <a:tr h="236166">
                <a:tc>
                  <a:txBody>
                    <a:bodyPr/>
                    <a:lstStyle/>
                    <a:p>
                      <a:r>
                        <a:rPr lang="en-US" altLang="zh-CN" sz="900" dirty="0"/>
                        <a:t>Anti-solenoid QD0</a:t>
                      </a:r>
                      <a:endParaRPr lang="zh-CN" altLang="en-US" sz="900" dirty="0">
                        <a:latin typeface="+mn-lt"/>
                      </a:endParaRPr>
                    </a:p>
                  </a:txBody>
                  <a:tcPr anchor="ctr"/>
                </a:tc>
                <a:tc>
                  <a:txBody>
                    <a:bodyPr/>
                    <a:lstStyle/>
                    <a:p>
                      <a:pPr algn="ctr"/>
                      <a:endParaRPr lang="zh-CN" altLang="en-US" sz="900" dirty="0">
                        <a:latin typeface="+mn-lt"/>
                      </a:endParaRPr>
                    </a:p>
                  </a:txBody>
                  <a:tcPr anchor="ctr" anchorCtr="1"/>
                </a:tc>
                <a:tc>
                  <a:txBody>
                    <a:bodyPr/>
                    <a:lstStyle/>
                    <a:p>
                      <a:pPr algn="ctr"/>
                      <a:r>
                        <a:rPr lang="en-US" altLang="zh-CN" sz="900" dirty="0"/>
                        <a:t>3T</a:t>
                      </a: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r>
                        <a:rPr lang="en-US" altLang="zh-CN" sz="900" dirty="0"/>
                        <a:t>2.5m</a:t>
                      </a: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extLst>
                  <a:ext uri="{0D108BD9-81ED-4DB2-BD59-A6C34878D82A}">
                    <a16:rowId xmlns="" xmlns:a16="http://schemas.microsoft.com/office/drawing/2014/main" val="10009"/>
                  </a:ext>
                </a:extLst>
              </a:tr>
              <a:tr h="236166">
                <a:tc>
                  <a:txBody>
                    <a:bodyPr/>
                    <a:lstStyle/>
                    <a:p>
                      <a:r>
                        <a:rPr lang="en-US" altLang="zh-CN" sz="900" dirty="0"/>
                        <a:t>Anti-solenoid</a:t>
                      </a:r>
                      <a:r>
                        <a:rPr lang="en-US" altLang="zh-CN" sz="900" baseline="0" dirty="0"/>
                        <a:t> QF1</a:t>
                      </a:r>
                      <a:endParaRPr lang="zh-CN" altLang="en-US" sz="900" dirty="0">
                        <a:latin typeface="+mn-lt"/>
                      </a:endParaRPr>
                    </a:p>
                  </a:txBody>
                  <a:tcPr anchor="ctr"/>
                </a:tc>
                <a:tc>
                  <a:txBody>
                    <a:bodyPr/>
                    <a:lstStyle/>
                    <a:p>
                      <a:pPr algn="ctr"/>
                      <a:endParaRPr lang="zh-CN" altLang="en-US" sz="900">
                        <a:latin typeface="+mn-lt"/>
                      </a:endParaRPr>
                    </a:p>
                  </a:txBody>
                  <a:tcPr anchor="ctr" anchorCtr="1"/>
                </a:tc>
                <a:tc>
                  <a:txBody>
                    <a:bodyPr/>
                    <a:lstStyle/>
                    <a:p>
                      <a:pPr algn="ctr"/>
                      <a:r>
                        <a:rPr lang="en-US" altLang="zh-CN" sz="900" dirty="0"/>
                        <a:t>3T</a:t>
                      </a: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r>
                        <a:rPr lang="en-US" altLang="zh-CN" sz="900" dirty="0"/>
                        <a:t>1.5m</a:t>
                      </a: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extLst>
                  <a:ext uri="{0D108BD9-81ED-4DB2-BD59-A6C34878D82A}">
                    <a16:rowId xmlns="" xmlns:a16="http://schemas.microsoft.com/office/drawing/2014/main" val="10010"/>
                  </a:ext>
                </a:extLst>
              </a:tr>
              <a:tr h="236166">
                <a:tc>
                  <a:txBody>
                    <a:bodyPr/>
                    <a:lstStyle/>
                    <a:p>
                      <a:r>
                        <a:rPr lang="en-US" altLang="zh-CN" sz="900" dirty="0"/>
                        <a:t>Beryllium pipe</a:t>
                      </a:r>
                      <a:endParaRPr lang="zh-CN" altLang="en-US" sz="900" dirty="0">
                        <a:latin typeface="+mn-lt"/>
                      </a:endParaRPr>
                    </a:p>
                  </a:txBody>
                  <a:tcPr anchor="ctr"/>
                </a:tc>
                <a:tc>
                  <a:txBody>
                    <a:bodyPr/>
                    <a:lstStyle/>
                    <a:p>
                      <a:pPr algn="ctr"/>
                      <a:endParaRPr lang="zh-CN" altLang="en-US" sz="900">
                        <a:latin typeface="+mn-lt"/>
                      </a:endParaRPr>
                    </a:p>
                  </a:txBody>
                  <a:tcPr anchor="ctr" anchorCtr="1"/>
                </a:tc>
                <a:tc>
                  <a:txBody>
                    <a:bodyPr/>
                    <a:lstStyle/>
                    <a:p>
                      <a:pPr algn="ctr"/>
                      <a:endParaRPr lang="zh-CN" altLang="en-US" sz="900">
                        <a:latin typeface="+mn-lt"/>
                      </a:endParaRPr>
                    </a:p>
                  </a:txBody>
                  <a:tcPr anchor="ctr" anchorCtr="1"/>
                </a:tc>
                <a:tc>
                  <a:txBody>
                    <a:bodyPr/>
                    <a:lstStyle/>
                    <a:p>
                      <a:pPr algn="ctr"/>
                      <a:endParaRPr lang="zh-CN" altLang="en-US" sz="900">
                        <a:latin typeface="+mn-lt"/>
                      </a:endParaRP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900" dirty="0"/>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sym typeface="Symbol" panose="05050102010706020507" pitchFamily="18" charset="2"/>
                        </a:rPr>
                        <a:t>85</a:t>
                      </a:r>
                      <a:r>
                        <a:rPr lang="en-US" altLang="zh-CN" sz="900" dirty="0"/>
                        <a:t>mm</a:t>
                      </a:r>
                      <a:endParaRPr lang="zh-CN" altLang="en-US" sz="900" dirty="0"/>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r>
                        <a:rPr lang="en-US" altLang="zh-CN" sz="900" dirty="0"/>
                        <a:t>20mm</a:t>
                      </a: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extLst>
                  <a:ext uri="{0D108BD9-81ED-4DB2-BD59-A6C34878D82A}">
                    <a16:rowId xmlns="" xmlns:a16="http://schemas.microsoft.com/office/drawing/2014/main" val="10011"/>
                  </a:ext>
                </a:extLst>
              </a:tr>
              <a:tr h="359450">
                <a:tc>
                  <a:txBody>
                    <a:bodyPr/>
                    <a:lstStyle/>
                    <a:p>
                      <a:r>
                        <a:rPr lang="en-US" altLang="zh-CN" sz="900" dirty="0"/>
                        <a:t>Last</a:t>
                      </a:r>
                      <a:r>
                        <a:rPr lang="en-US" altLang="zh-CN" sz="900" baseline="0" dirty="0"/>
                        <a:t> B upstream</a:t>
                      </a:r>
                      <a:endParaRPr lang="zh-CN" altLang="en-US" sz="900" dirty="0">
                        <a:latin typeface="+mn-lt"/>
                      </a:endParaRPr>
                    </a:p>
                  </a:txBody>
                  <a:tcPr anchor="ctr"/>
                </a:tc>
                <a:tc>
                  <a:txBody>
                    <a:bodyPr/>
                    <a:lstStyle/>
                    <a:p>
                      <a:pPr algn="ctr"/>
                      <a:r>
                        <a:rPr lang="en-US" altLang="zh-CN" sz="900" dirty="0"/>
                        <a:t>64.97~153.5m</a:t>
                      </a:r>
                      <a:endParaRPr lang="zh-CN" altLang="en-US" sz="900" dirty="0">
                        <a:latin typeface="+mn-lt"/>
                      </a:endParaRPr>
                    </a:p>
                  </a:txBody>
                  <a:tcPr anchor="ctr" anchorCtr="1"/>
                </a:tc>
                <a:tc>
                  <a:txBody>
                    <a:bodyPr/>
                    <a:lstStyle/>
                    <a:p>
                      <a:pPr algn="ctr"/>
                      <a:endParaRPr lang="zh-CN" altLang="en-US" sz="900">
                        <a:latin typeface="+mn-lt"/>
                      </a:endParaRPr>
                    </a:p>
                  </a:txBody>
                  <a:tcPr anchor="ctr" anchorCtr="1"/>
                </a:tc>
                <a:tc>
                  <a:txBody>
                    <a:bodyPr/>
                    <a:lstStyle/>
                    <a:p>
                      <a:pPr algn="ctr"/>
                      <a:endParaRPr lang="zh-CN" altLang="en-US" sz="900">
                        <a:latin typeface="+mn-lt"/>
                      </a:endParaRPr>
                    </a:p>
                  </a:txBody>
                  <a:tcPr anchor="ctr" anchorCtr="1"/>
                </a:tc>
                <a:tc>
                  <a:txBody>
                    <a:bodyPr/>
                    <a:lstStyle/>
                    <a:p>
                      <a:pPr algn="ctr"/>
                      <a:r>
                        <a:rPr lang="en-US" altLang="zh-CN" sz="900" dirty="0"/>
                        <a:t>0.77mrad</a:t>
                      </a:r>
                      <a:endParaRPr lang="zh-CN" altLang="en-US" sz="900" dirty="0">
                        <a:latin typeface="+mn-lt"/>
                      </a:endParaRPr>
                    </a:p>
                  </a:txBody>
                  <a:tcPr anchor="ctr" anchorCtr="1"/>
                </a:tc>
                <a:tc>
                  <a:txBody>
                    <a:bodyPr/>
                    <a:lstStyle/>
                    <a:p>
                      <a:pPr algn="ctr"/>
                      <a:r>
                        <a:rPr lang="en-US" altLang="zh-CN" sz="900" dirty="0"/>
                        <a:t>88.5m</a:t>
                      </a:r>
                      <a:endParaRPr lang="zh-CN" altLang="en-US" sz="900" dirty="0">
                        <a:latin typeface="+mn-lt"/>
                      </a:endParaRPr>
                    </a:p>
                  </a:txBody>
                  <a:tcPr anchor="ctr" anchorCtr="1"/>
                </a:tc>
                <a:tc>
                  <a:txBody>
                    <a:bodyPr/>
                    <a:lstStyle/>
                    <a:p>
                      <a:pPr algn="ctr"/>
                      <a:endParaRPr lang="zh-CN" altLang="en-US" sz="900">
                        <a:latin typeface="+mn-lt"/>
                      </a:endParaRPr>
                    </a:p>
                  </a:txBody>
                  <a:tcPr anchor="ctr" anchorCtr="1"/>
                </a:tc>
                <a:tc>
                  <a:txBody>
                    <a:bodyPr/>
                    <a:lstStyle/>
                    <a:p>
                      <a:pPr algn="ctr"/>
                      <a:endParaRPr lang="zh-CN" altLang="en-US" sz="90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r>
                        <a:rPr lang="en-US" altLang="zh-CN" sz="900" dirty="0"/>
                        <a:t>33.3keV</a:t>
                      </a: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extLst>
                  <a:ext uri="{0D108BD9-81ED-4DB2-BD59-A6C34878D82A}">
                    <a16:rowId xmlns="" xmlns:a16="http://schemas.microsoft.com/office/drawing/2014/main" val="10012"/>
                  </a:ext>
                </a:extLst>
              </a:tr>
              <a:tr h="278983">
                <a:tc>
                  <a:txBody>
                    <a:bodyPr/>
                    <a:lstStyle/>
                    <a:p>
                      <a:r>
                        <a:rPr lang="en-US" altLang="zh-CN" sz="900" dirty="0"/>
                        <a:t>First B downstream</a:t>
                      </a:r>
                      <a:endParaRPr lang="zh-CN" altLang="en-US" sz="900" dirty="0">
                        <a:latin typeface="+mn-lt"/>
                      </a:endParaRPr>
                    </a:p>
                  </a:txBody>
                  <a:tcPr anchor="ctr"/>
                </a:tc>
                <a:tc>
                  <a:txBody>
                    <a:bodyPr/>
                    <a:lstStyle/>
                    <a:p>
                      <a:pPr algn="ctr"/>
                      <a:r>
                        <a:rPr lang="en-US" altLang="zh-CN" sz="900" dirty="0"/>
                        <a:t>44.4~102m</a:t>
                      </a:r>
                      <a:endParaRPr lang="zh-CN" altLang="en-US" sz="900" dirty="0">
                        <a:latin typeface="+mn-lt"/>
                      </a:endParaRPr>
                    </a:p>
                  </a:txBody>
                  <a:tcPr anchor="ctr" anchorCtr="1"/>
                </a:tc>
                <a:tc>
                  <a:txBody>
                    <a:bodyPr/>
                    <a:lstStyle/>
                    <a:p>
                      <a:pPr algn="ctr"/>
                      <a:endParaRPr lang="zh-CN" altLang="en-US" sz="900">
                        <a:latin typeface="+mn-lt"/>
                      </a:endParaRPr>
                    </a:p>
                  </a:txBody>
                  <a:tcPr anchor="ctr" anchorCtr="1"/>
                </a:tc>
                <a:tc>
                  <a:txBody>
                    <a:bodyPr/>
                    <a:lstStyle/>
                    <a:p>
                      <a:pPr algn="ctr"/>
                      <a:endParaRPr lang="zh-CN" altLang="en-US" sz="900">
                        <a:latin typeface="+mn-lt"/>
                      </a:endParaRPr>
                    </a:p>
                  </a:txBody>
                  <a:tcPr anchor="ctr" anchorCtr="1"/>
                </a:tc>
                <a:tc>
                  <a:txBody>
                    <a:bodyPr/>
                    <a:lstStyle/>
                    <a:p>
                      <a:pPr algn="ctr"/>
                      <a:r>
                        <a:rPr lang="en-US" altLang="zh-CN" sz="900" dirty="0"/>
                        <a:t>1.17mrad</a:t>
                      </a:r>
                      <a:endParaRPr lang="zh-CN" altLang="en-US" sz="900" dirty="0">
                        <a:latin typeface="+mn-lt"/>
                      </a:endParaRPr>
                    </a:p>
                  </a:txBody>
                  <a:tcPr anchor="ctr" anchorCtr="1"/>
                </a:tc>
                <a:tc>
                  <a:txBody>
                    <a:bodyPr/>
                    <a:lstStyle/>
                    <a:p>
                      <a:pPr algn="ctr"/>
                      <a:r>
                        <a:rPr lang="en-US" altLang="zh-CN" sz="900" dirty="0"/>
                        <a:t>57.6m</a:t>
                      </a:r>
                      <a:endParaRPr lang="zh-CN" altLang="en-US" sz="900" dirty="0">
                        <a:latin typeface="+mn-lt"/>
                      </a:endParaRPr>
                    </a:p>
                  </a:txBody>
                  <a:tcPr anchor="ctr" anchorCtr="1"/>
                </a:tc>
                <a:tc>
                  <a:txBody>
                    <a:bodyPr/>
                    <a:lstStyle/>
                    <a:p>
                      <a:pPr algn="ctr"/>
                      <a:endParaRPr lang="zh-CN" altLang="en-US" sz="900">
                        <a:latin typeface="+mn-lt"/>
                      </a:endParaRPr>
                    </a:p>
                  </a:txBody>
                  <a:tcPr anchor="ctr" anchorCtr="1"/>
                </a:tc>
                <a:tc>
                  <a:txBody>
                    <a:bodyPr/>
                    <a:lstStyle/>
                    <a:p>
                      <a:pPr algn="ctr"/>
                      <a:endParaRPr lang="zh-CN" altLang="en-US" sz="900">
                        <a:latin typeface="+mn-lt"/>
                      </a:endParaRPr>
                    </a:p>
                  </a:txBody>
                  <a:tcPr anchor="ctr" anchorCtr="1"/>
                </a:tc>
                <a:tc>
                  <a:txBody>
                    <a:bodyPr/>
                    <a:lstStyle/>
                    <a:p>
                      <a:pPr algn="ctr"/>
                      <a:endParaRPr lang="zh-CN" altLang="en-US" sz="900">
                        <a:latin typeface="+mn-lt"/>
                      </a:endParaRPr>
                    </a:p>
                  </a:txBody>
                  <a:tcPr anchor="ctr" anchorCtr="1"/>
                </a:tc>
                <a:tc>
                  <a:txBody>
                    <a:bodyPr/>
                    <a:lstStyle/>
                    <a:p>
                      <a:pPr algn="ctr"/>
                      <a:endParaRPr lang="zh-CN" altLang="en-US" sz="900">
                        <a:latin typeface="+mn-lt"/>
                      </a:endParaRPr>
                    </a:p>
                  </a:txBody>
                  <a:tcPr anchor="ctr" anchorCtr="1"/>
                </a:tc>
                <a:tc>
                  <a:txBody>
                    <a:bodyPr/>
                    <a:lstStyle/>
                    <a:p>
                      <a:pPr algn="ctr"/>
                      <a:r>
                        <a:rPr lang="en-US" altLang="zh-CN" sz="900" dirty="0"/>
                        <a:t>77.9keV</a:t>
                      </a: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extLst>
                  <a:ext uri="{0D108BD9-81ED-4DB2-BD59-A6C34878D82A}">
                    <a16:rowId xmlns="" xmlns:a16="http://schemas.microsoft.com/office/drawing/2014/main" val="10013"/>
                  </a:ext>
                </a:extLst>
              </a:tr>
              <a:tr h="359450">
                <a:tc>
                  <a:txBody>
                    <a:bodyPr/>
                    <a:lstStyle/>
                    <a:p>
                      <a:r>
                        <a:rPr lang="en-US" altLang="zh-CN" sz="900" dirty="0" err="1"/>
                        <a:t>Beampipe</a:t>
                      </a:r>
                      <a:r>
                        <a:rPr lang="en-US" altLang="zh-CN" sz="900" dirty="0"/>
                        <a:t> within </a:t>
                      </a:r>
                      <a:r>
                        <a:rPr lang="en-US" altLang="zh-CN" sz="900" dirty="0" err="1"/>
                        <a:t>QDa</a:t>
                      </a:r>
                      <a:r>
                        <a:rPr lang="en-US" altLang="zh-CN" sz="900" dirty="0"/>
                        <a:t>/</a:t>
                      </a:r>
                      <a:r>
                        <a:rPr lang="en-US" altLang="zh-CN" sz="900" dirty="0" err="1"/>
                        <a:t>QDb</a:t>
                      </a:r>
                      <a:endParaRPr lang="zh-CN" altLang="en-US" sz="900" dirty="0">
                        <a:latin typeface="+mn-lt"/>
                      </a:endParaRPr>
                    </a:p>
                  </a:txBody>
                  <a:tcPr anchor="ctr"/>
                </a:tc>
                <a:tc>
                  <a:txBody>
                    <a:bodyPr/>
                    <a:lstStyle/>
                    <a:p>
                      <a:pPr algn="ctr"/>
                      <a:endParaRPr lang="zh-CN" altLang="en-US" sz="900" dirty="0">
                        <a:latin typeface="+mn-lt"/>
                      </a:endParaRPr>
                    </a:p>
                  </a:txBody>
                  <a:tcPr anchor="ctr" anchorCtr="1"/>
                </a:tc>
                <a:tc>
                  <a:txBody>
                    <a:bodyPr/>
                    <a:lstStyle/>
                    <a:p>
                      <a:pPr algn="ctr"/>
                      <a:endParaRPr lang="zh-CN" altLang="en-US" sz="900">
                        <a:latin typeface="+mn-lt"/>
                      </a:endParaRPr>
                    </a:p>
                  </a:txBody>
                  <a:tcPr anchor="ctr" anchorCtr="1"/>
                </a:tc>
                <a:tc>
                  <a:txBody>
                    <a:bodyPr/>
                    <a:lstStyle/>
                    <a:p>
                      <a:pPr algn="ctr"/>
                      <a:endParaRPr lang="zh-CN" altLang="en-US" sz="90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r>
                        <a:rPr lang="en-US" altLang="zh-CN" sz="900" dirty="0"/>
                        <a:t>1.21m</a:t>
                      </a:r>
                      <a:endParaRPr lang="zh-CN" altLang="en-US" sz="900" dirty="0">
                        <a:latin typeface="+mn-lt"/>
                      </a:endParaRPr>
                    </a:p>
                  </a:txBody>
                  <a:tcPr anchor="ctr" anchorCtr="1"/>
                </a:tc>
                <a:tc>
                  <a:txBody>
                    <a:bodyPr/>
                    <a:lstStyle/>
                    <a:p>
                      <a:pPr algn="ctr"/>
                      <a:endParaRPr lang="zh-CN" altLang="en-US" sz="900">
                        <a:latin typeface="+mn-lt"/>
                      </a:endParaRPr>
                    </a:p>
                  </a:txBody>
                  <a:tcPr anchor="ctr" anchorCtr="1"/>
                </a:tc>
                <a:tc>
                  <a:txBody>
                    <a:bodyPr/>
                    <a:lstStyle/>
                    <a:p>
                      <a:pPr algn="ctr"/>
                      <a:endParaRPr lang="zh-CN" altLang="en-US" sz="900">
                        <a:latin typeface="+mn-lt"/>
                      </a:endParaRPr>
                    </a:p>
                  </a:txBody>
                  <a:tcPr anchor="ctr" anchorCtr="1"/>
                </a:tc>
                <a:tc>
                  <a:txBody>
                    <a:bodyPr/>
                    <a:lstStyle/>
                    <a:p>
                      <a:pPr algn="ctr"/>
                      <a:endParaRPr lang="zh-CN" altLang="en-US" sz="900">
                        <a:latin typeface="+mn-lt"/>
                      </a:endParaRPr>
                    </a:p>
                  </a:txBody>
                  <a:tcPr anchor="ctr" anchorCtr="1"/>
                </a:tc>
                <a:tc>
                  <a:txBody>
                    <a:bodyPr/>
                    <a:lstStyle/>
                    <a:p>
                      <a:pPr algn="ctr"/>
                      <a:endParaRPr lang="zh-CN" altLang="en-US" sz="90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tc>
                  <a:txBody>
                    <a:bodyPr/>
                    <a:lstStyle/>
                    <a:p>
                      <a:pPr algn="ctr"/>
                      <a:r>
                        <a:rPr lang="en-US" altLang="zh-CN" sz="900" dirty="0"/>
                        <a:t>1.19/1.31W</a:t>
                      </a:r>
                      <a:endParaRPr lang="zh-CN" altLang="en-US" sz="900" dirty="0">
                        <a:latin typeface="+mn-lt"/>
                      </a:endParaRPr>
                    </a:p>
                  </a:txBody>
                  <a:tcPr anchor="ctr" anchorCtr="1"/>
                </a:tc>
                <a:tc>
                  <a:txBody>
                    <a:bodyPr/>
                    <a:lstStyle/>
                    <a:p>
                      <a:pPr algn="ctr"/>
                      <a:endParaRPr lang="zh-CN" altLang="en-US" sz="900" dirty="0">
                        <a:latin typeface="+mn-lt"/>
                      </a:endParaRPr>
                    </a:p>
                  </a:txBody>
                  <a:tcPr anchor="ctr" anchorCtr="1"/>
                </a:tc>
                <a:extLst>
                  <a:ext uri="{0D108BD9-81ED-4DB2-BD59-A6C34878D82A}">
                    <a16:rowId xmlns="" xmlns:a16="http://schemas.microsoft.com/office/drawing/2014/main" val="10014"/>
                  </a:ext>
                </a:extLst>
              </a:tr>
              <a:tr h="236166">
                <a:tc>
                  <a:txBody>
                    <a:bodyPr/>
                    <a:lstStyle/>
                    <a:p>
                      <a:r>
                        <a:rPr lang="en-US" altLang="zh-CN" sz="900" dirty="0" err="1"/>
                        <a:t>Beampipe</a:t>
                      </a:r>
                      <a:r>
                        <a:rPr lang="en-US" altLang="zh-CN" sz="900" dirty="0"/>
                        <a:t> within QF1</a:t>
                      </a:r>
                      <a:endParaRPr lang="zh-CN" altLang="en-US" sz="900" dirty="0"/>
                    </a:p>
                  </a:txBody>
                  <a:tcPr anchor="ctr"/>
                </a:tc>
                <a:tc>
                  <a:txBody>
                    <a:bodyPr/>
                    <a:lstStyle/>
                    <a:p>
                      <a:pPr algn="ctr"/>
                      <a:endParaRPr lang="zh-CN" altLang="en-US" sz="900"/>
                    </a:p>
                  </a:txBody>
                  <a:tcPr anchor="ctr" anchorCtr="1"/>
                </a:tc>
                <a:tc>
                  <a:txBody>
                    <a:bodyPr/>
                    <a:lstStyle/>
                    <a:p>
                      <a:pPr algn="ctr"/>
                      <a:endParaRPr lang="zh-CN" altLang="en-US" sz="900" dirty="0"/>
                    </a:p>
                  </a:txBody>
                  <a:tcPr anchor="ctr" anchorCtr="1"/>
                </a:tc>
                <a:tc>
                  <a:txBody>
                    <a:bodyPr/>
                    <a:lstStyle/>
                    <a:p>
                      <a:pPr algn="ctr"/>
                      <a:endParaRPr lang="zh-CN" altLang="en-US" sz="900"/>
                    </a:p>
                  </a:txBody>
                  <a:tcPr anchor="ctr" anchorCtr="1"/>
                </a:tc>
                <a:tc>
                  <a:txBody>
                    <a:bodyPr/>
                    <a:lstStyle/>
                    <a:p>
                      <a:pPr algn="ctr"/>
                      <a:endParaRPr lang="zh-CN" altLang="en-US" sz="900" dirty="0"/>
                    </a:p>
                  </a:txBody>
                  <a:tcPr anchor="ctr" anchorCtr="1"/>
                </a:tc>
                <a:tc>
                  <a:txBody>
                    <a:bodyPr/>
                    <a:lstStyle/>
                    <a:p>
                      <a:pPr algn="ctr"/>
                      <a:r>
                        <a:rPr lang="en-US" altLang="zh-CN" sz="900" dirty="0"/>
                        <a:t>1.5m</a:t>
                      </a:r>
                      <a:endParaRPr lang="zh-CN" altLang="en-US" sz="900" dirty="0"/>
                    </a:p>
                  </a:txBody>
                  <a:tcPr anchor="ctr" anchorCtr="1"/>
                </a:tc>
                <a:tc>
                  <a:txBody>
                    <a:bodyPr/>
                    <a:lstStyle/>
                    <a:p>
                      <a:pPr algn="ctr"/>
                      <a:endParaRPr lang="zh-CN" altLang="en-US" sz="900"/>
                    </a:p>
                  </a:txBody>
                  <a:tcPr anchor="ctr" anchorCtr="1"/>
                </a:tc>
                <a:tc>
                  <a:txBody>
                    <a:bodyPr/>
                    <a:lstStyle/>
                    <a:p>
                      <a:pPr algn="ctr"/>
                      <a:endParaRPr lang="zh-CN" altLang="en-US" sz="900"/>
                    </a:p>
                  </a:txBody>
                  <a:tcPr anchor="ctr" anchorCtr="1"/>
                </a:tc>
                <a:tc>
                  <a:txBody>
                    <a:bodyPr/>
                    <a:lstStyle/>
                    <a:p>
                      <a:pPr algn="ctr"/>
                      <a:endParaRPr lang="zh-CN" altLang="en-US" sz="900"/>
                    </a:p>
                  </a:txBody>
                  <a:tcPr anchor="ctr" anchorCtr="1"/>
                </a:tc>
                <a:tc>
                  <a:txBody>
                    <a:bodyPr/>
                    <a:lstStyle/>
                    <a:p>
                      <a:pPr algn="ctr"/>
                      <a:endParaRPr lang="zh-CN" altLang="en-US" sz="90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r>
                        <a:rPr lang="en-US" altLang="zh-CN" sz="900" dirty="0"/>
                        <a:t>2.39W</a:t>
                      </a:r>
                      <a:endParaRPr lang="zh-CN" altLang="en-US" sz="900" dirty="0"/>
                    </a:p>
                  </a:txBody>
                  <a:tcPr anchor="ctr" anchorCtr="1"/>
                </a:tc>
                <a:tc>
                  <a:txBody>
                    <a:bodyPr/>
                    <a:lstStyle/>
                    <a:p>
                      <a:pPr algn="ctr"/>
                      <a:endParaRPr lang="zh-CN" altLang="en-US" sz="900" dirty="0"/>
                    </a:p>
                  </a:txBody>
                  <a:tcPr anchor="ctr" anchorCtr="1"/>
                </a:tc>
                <a:extLst>
                  <a:ext uri="{0D108BD9-81ED-4DB2-BD59-A6C34878D82A}">
                    <a16:rowId xmlns="" xmlns:a16="http://schemas.microsoft.com/office/drawing/2014/main" val="10015"/>
                  </a:ext>
                </a:extLst>
              </a:tr>
              <a:tr h="359450">
                <a:tc>
                  <a:txBody>
                    <a:bodyPr/>
                    <a:lstStyle/>
                    <a:p>
                      <a:r>
                        <a:rPr lang="en-US" altLang="zh-CN" sz="900" dirty="0" err="1"/>
                        <a:t>Beampipe</a:t>
                      </a:r>
                      <a:r>
                        <a:rPr lang="en-US" altLang="zh-CN" sz="900" dirty="0"/>
                        <a:t> between</a:t>
                      </a:r>
                      <a:r>
                        <a:rPr lang="en-US" altLang="zh-CN" sz="900" baseline="0" dirty="0"/>
                        <a:t> QD0/QF1</a:t>
                      </a:r>
                      <a:endParaRPr lang="zh-CN" altLang="en-US" sz="900" dirty="0"/>
                    </a:p>
                  </a:txBody>
                  <a:tcPr anchor="ctr"/>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endParaRPr lang="zh-CN" altLang="en-US" sz="900"/>
                    </a:p>
                  </a:txBody>
                  <a:tcPr anchor="ctr" anchorCtr="1"/>
                </a:tc>
                <a:tc>
                  <a:txBody>
                    <a:bodyPr/>
                    <a:lstStyle/>
                    <a:p>
                      <a:pPr algn="ctr"/>
                      <a:endParaRPr lang="zh-CN" altLang="en-US" sz="900" dirty="0"/>
                    </a:p>
                  </a:txBody>
                  <a:tcPr anchor="ctr" anchorCtr="1"/>
                </a:tc>
                <a:tc>
                  <a:txBody>
                    <a:bodyPr/>
                    <a:lstStyle/>
                    <a:p>
                      <a:pPr algn="ctr"/>
                      <a:r>
                        <a:rPr lang="en-US" altLang="zh-CN" sz="900" dirty="0"/>
                        <a:t>0.3m</a:t>
                      </a:r>
                      <a:endParaRPr lang="zh-CN" altLang="en-US" sz="900" dirty="0"/>
                    </a:p>
                  </a:txBody>
                  <a:tcPr anchor="ctr" anchorCtr="1"/>
                </a:tc>
                <a:tc>
                  <a:txBody>
                    <a:bodyPr/>
                    <a:lstStyle/>
                    <a:p>
                      <a:pPr algn="ctr"/>
                      <a:endParaRPr lang="zh-CN" altLang="en-US" sz="900"/>
                    </a:p>
                  </a:txBody>
                  <a:tcPr anchor="ctr" anchorCtr="1"/>
                </a:tc>
                <a:tc>
                  <a:txBody>
                    <a:bodyPr/>
                    <a:lstStyle/>
                    <a:p>
                      <a:pPr algn="ctr"/>
                      <a:endParaRPr lang="zh-CN" altLang="en-US" sz="900"/>
                    </a:p>
                  </a:txBody>
                  <a:tcPr anchor="ctr" anchorCtr="1"/>
                </a:tc>
                <a:tc>
                  <a:txBody>
                    <a:bodyPr/>
                    <a:lstStyle/>
                    <a:p>
                      <a:pPr algn="ctr"/>
                      <a:endParaRPr lang="zh-CN" altLang="en-US" sz="900"/>
                    </a:p>
                  </a:txBody>
                  <a:tcPr anchor="ctr" anchorCtr="1"/>
                </a:tc>
                <a:tc>
                  <a:txBody>
                    <a:bodyPr/>
                    <a:lstStyle/>
                    <a:p>
                      <a:pPr algn="ctr"/>
                      <a:endParaRPr lang="zh-CN" altLang="en-US" sz="900"/>
                    </a:p>
                  </a:txBody>
                  <a:tcPr anchor="ctr" anchorCtr="1"/>
                </a:tc>
                <a:tc>
                  <a:txBody>
                    <a:bodyPr/>
                    <a:lstStyle/>
                    <a:p>
                      <a:pPr algn="ctr"/>
                      <a:endParaRPr lang="zh-CN" altLang="en-US" sz="900" dirty="0"/>
                    </a:p>
                  </a:txBody>
                  <a:tcPr anchor="ctr" anchorCtr="1"/>
                </a:tc>
                <a:tc>
                  <a:txBody>
                    <a:bodyPr/>
                    <a:lstStyle/>
                    <a:p>
                      <a:pPr algn="ctr"/>
                      <a:endParaRPr lang="zh-CN" altLang="en-US" sz="900" dirty="0"/>
                    </a:p>
                  </a:txBody>
                  <a:tcPr anchor="ctr" anchorCtr="1"/>
                </a:tc>
                <a:tc>
                  <a:txBody>
                    <a:bodyPr/>
                    <a:lstStyle/>
                    <a:p>
                      <a:pPr algn="ctr"/>
                      <a:r>
                        <a:rPr lang="en-US" altLang="zh-CN" sz="900" dirty="0"/>
                        <a:t>26.5W</a:t>
                      </a:r>
                      <a:endParaRPr lang="zh-CN" altLang="en-US" sz="900" dirty="0"/>
                    </a:p>
                  </a:txBody>
                  <a:tcPr anchor="ctr" anchorCtr="1"/>
                </a:tc>
                <a:tc>
                  <a:txBody>
                    <a:bodyPr/>
                    <a:lstStyle/>
                    <a:p>
                      <a:pPr algn="ctr"/>
                      <a:endParaRPr lang="zh-CN" altLang="en-US" sz="900" dirty="0"/>
                    </a:p>
                  </a:txBody>
                  <a:tcPr anchor="ctr" anchorCtr="1"/>
                </a:tc>
                <a:extLst>
                  <a:ext uri="{0D108BD9-81ED-4DB2-BD59-A6C34878D82A}">
                    <a16:rowId xmlns="" xmlns:a16="http://schemas.microsoft.com/office/drawing/2014/main" val="10016"/>
                  </a:ext>
                </a:extLst>
              </a:tr>
            </a:tbl>
          </a:graphicData>
        </a:graphic>
      </p:graphicFrame>
    </p:spTree>
    <p:extLst>
      <p:ext uri="{BB962C8B-B14F-4D97-AF65-F5344CB8AC3E}">
        <p14:creationId xmlns:p14="http://schemas.microsoft.com/office/powerpoint/2010/main" val="1717667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0450C7AF-7B9F-4D23-8F53-9D123D698F7F}"/>
              </a:ext>
            </a:extLst>
          </p:cNvPr>
          <p:cNvSpPr txBox="1"/>
          <p:nvPr/>
        </p:nvSpPr>
        <p:spPr>
          <a:xfrm>
            <a:off x="325270" y="6272198"/>
            <a:ext cx="11691239" cy="369332"/>
          </a:xfrm>
          <a:prstGeom prst="rect">
            <a:avLst/>
          </a:prstGeom>
          <a:solidFill>
            <a:schemeClr val="accent6">
              <a:lumMod val="20000"/>
              <a:lumOff val="80000"/>
            </a:schemeClr>
          </a:solidFill>
        </p:spPr>
        <p:txBody>
          <a:bodyPr wrap="square" rtlCol="0">
            <a:spAutoFit/>
          </a:bodyPr>
          <a:lstStyle/>
          <a:p>
            <a:pPr marL="285750" indent="-285750">
              <a:buFont typeface="Wingdings" panose="05000000000000000000" pitchFamily="2" charset="2"/>
              <a:buChar char="Ø"/>
            </a:pPr>
            <a:r>
              <a:rPr lang="en-US" altLang="zh-CN" dirty="0">
                <a:solidFill>
                  <a:srgbClr val="002060"/>
                </a:solidFill>
                <a:latin typeface="Arial" panose="020B0604020202020204" pitchFamily="34" charset="0"/>
                <a:cs typeface="Arial" panose="020B0604020202020204" pitchFamily="34" charset="0"/>
              </a:rPr>
              <a:t>Crotch point at 805mm</a:t>
            </a:r>
            <a:r>
              <a:rPr lang="zh-CN" altLang="en-US" dirty="0">
                <a:solidFill>
                  <a:srgbClr val="002060"/>
                </a:solidFill>
                <a:latin typeface="Arial" panose="020B0604020202020204" pitchFamily="34" charset="0"/>
                <a:cs typeface="Arial" panose="020B0604020202020204" pitchFamily="34" charset="0"/>
              </a:rPr>
              <a:t>，</a:t>
            </a:r>
            <a:r>
              <a:rPr lang="en-US" altLang="zh-CN" dirty="0">
                <a:solidFill>
                  <a:srgbClr val="002060"/>
                </a:solidFill>
                <a:latin typeface="Arial" panose="020B0604020202020204" pitchFamily="34" charset="0"/>
                <a:cs typeface="Arial" panose="020B0604020202020204" pitchFamily="34" charset="0"/>
              </a:rPr>
              <a:t>with slope</a:t>
            </a:r>
            <a:r>
              <a:rPr lang="zh-CN" altLang="en-US" dirty="0">
                <a:solidFill>
                  <a:srgbClr val="002060"/>
                </a:solidFill>
                <a:latin typeface="Arial" panose="020B0604020202020204" pitchFamily="34" charset="0"/>
                <a:cs typeface="Arial" panose="020B0604020202020204" pitchFamily="34" charset="0"/>
              </a:rPr>
              <a:t>，</a:t>
            </a:r>
            <a:r>
              <a:rPr lang="en-US" altLang="zh-CN" dirty="0">
                <a:solidFill>
                  <a:srgbClr val="002060"/>
                </a:solidFill>
                <a:latin typeface="Arial" panose="020B0604020202020204" pitchFamily="34" charset="0"/>
                <a:cs typeface="Arial" panose="020B0604020202020204" pitchFamily="34" charset="0"/>
              </a:rPr>
              <a:t>breeches pipe starting point at 855mm</a:t>
            </a:r>
            <a:r>
              <a:rPr lang="zh-CN" altLang="en-US" dirty="0">
                <a:solidFill>
                  <a:srgbClr val="002060"/>
                </a:solidFill>
                <a:latin typeface="Arial" panose="020B0604020202020204" pitchFamily="34" charset="0"/>
                <a:cs typeface="Arial" panose="020B0604020202020204" pitchFamily="34" charset="0"/>
              </a:rPr>
              <a:t>，</a:t>
            </a:r>
            <a:r>
              <a:rPr lang="en-US" altLang="zh-CN" dirty="0">
                <a:solidFill>
                  <a:srgbClr val="002060"/>
                </a:solidFill>
                <a:latin typeface="Arial" panose="020B0604020202020204" pitchFamily="34" charset="0"/>
                <a:cs typeface="Arial" panose="020B0604020202020204" pitchFamily="34" charset="0"/>
              </a:rPr>
              <a:t>cone</a:t>
            </a:r>
            <a:r>
              <a:rPr lang="zh-CN" altLang="en-US" dirty="0">
                <a:solidFill>
                  <a:srgbClr val="002060"/>
                </a:solidFill>
                <a:latin typeface="Arial" panose="020B0604020202020204" pitchFamily="34" charset="0"/>
                <a:cs typeface="Arial" panose="020B0604020202020204" pitchFamily="34" charset="0"/>
              </a:rPr>
              <a:t>，</a:t>
            </a:r>
            <a:r>
              <a:rPr lang="en-US" altLang="zh-CN" dirty="0">
                <a:solidFill>
                  <a:srgbClr val="002060"/>
                </a:solidFill>
                <a:latin typeface="Arial" panose="020B0604020202020204" pitchFamily="34" charset="0"/>
                <a:cs typeface="Arial" panose="020B0604020202020204" pitchFamily="34" charset="0"/>
              </a:rPr>
              <a:t>interface point at 700mm </a:t>
            </a:r>
          </a:p>
        </p:txBody>
      </p:sp>
      <p:pic>
        <p:nvPicPr>
          <p:cNvPr id="6" name="图片 5">
            <a:extLst>
              <a:ext uri="{FF2B5EF4-FFF2-40B4-BE49-F238E27FC236}">
                <a16:creationId xmlns="" xmlns:a16="http://schemas.microsoft.com/office/drawing/2014/main" id="{A4AFAB15-E805-41B7-BDE0-7C6600502982}"/>
              </a:ext>
            </a:extLst>
          </p:cNvPr>
          <p:cNvPicPr>
            <a:picLocks noChangeAspect="1"/>
          </p:cNvPicPr>
          <p:nvPr/>
        </p:nvPicPr>
        <p:blipFill>
          <a:blip r:embed="rId2"/>
          <a:stretch>
            <a:fillRect/>
          </a:stretch>
        </p:blipFill>
        <p:spPr>
          <a:xfrm>
            <a:off x="5796207" y="2789360"/>
            <a:ext cx="5547845" cy="3482838"/>
          </a:xfrm>
          <a:prstGeom prst="rect">
            <a:avLst/>
          </a:prstGeom>
        </p:spPr>
      </p:pic>
      <p:sp>
        <p:nvSpPr>
          <p:cNvPr id="3" name="矩形 2">
            <a:extLst>
              <a:ext uri="{FF2B5EF4-FFF2-40B4-BE49-F238E27FC236}">
                <a16:creationId xmlns="" xmlns:a16="http://schemas.microsoft.com/office/drawing/2014/main" id="{3C8A415B-1C90-4D0D-A167-702980866617}"/>
              </a:ext>
            </a:extLst>
          </p:cNvPr>
          <p:cNvSpPr/>
          <p:nvPr/>
        </p:nvSpPr>
        <p:spPr>
          <a:xfrm>
            <a:off x="2382177" y="191864"/>
            <a:ext cx="7250703" cy="707886"/>
          </a:xfrm>
          <a:prstGeom prst="rect">
            <a:avLst/>
          </a:prstGeom>
        </p:spPr>
        <p:txBody>
          <a:bodyPr wrap="none">
            <a:spAutoFit/>
          </a:bodyPr>
          <a:lstStyle/>
          <a:p>
            <a:pPr algn="ctr"/>
            <a:r>
              <a:rPr kumimoji="1" lang="en-US" altLang="zh-CN" sz="4000" b="1" dirty="0">
                <a:solidFill>
                  <a:srgbClr val="C00000"/>
                </a:solidFill>
                <a:latin typeface="Arial" panose="020B0604020202020204" pitchFamily="34" charset="0"/>
                <a:cs typeface="Arial" panose="020B0604020202020204" pitchFamily="34" charset="0"/>
              </a:rPr>
              <a:t>The central beampipe design</a:t>
            </a:r>
            <a:endParaRPr lang="zh-CN" altLang="en-US" sz="4000" b="1" dirty="0">
              <a:solidFill>
                <a:srgbClr val="C00000"/>
              </a:solidFill>
              <a:latin typeface="Arial" panose="020B0604020202020204" pitchFamily="34" charset="0"/>
              <a:cs typeface="Arial" panose="020B0604020202020204" pitchFamily="34" charset="0"/>
            </a:endParaRPr>
          </a:p>
        </p:txBody>
      </p:sp>
      <p:pic>
        <p:nvPicPr>
          <p:cNvPr id="8" name="图片 7">
            <a:extLst>
              <a:ext uri="{FF2B5EF4-FFF2-40B4-BE49-F238E27FC236}">
                <a16:creationId xmlns="" xmlns:a16="http://schemas.microsoft.com/office/drawing/2014/main" id="{583BA6E9-A32E-0DA3-4AD2-99C956F35162}"/>
              </a:ext>
            </a:extLst>
          </p:cNvPr>
          <p:cNvPicPr>
            <a:picLocks noChangeAspect="1"/>
          </p:cNvPicPr>
          <p:nvPr/>
        </p:nvPicPr>
        <p:blipFill>
          <a:blip r:embed="rId3"/>
          <a:stretch>
            <a:fillRect/>
          </a:stretch>
        </p:blipFill>
        <p:spPr>
          <a:xfrm>
            <a:off x="0" y="1138400"/>
            <a:ext cx="12192000" cy="1598794"/>
          </a:xfrm>
          <a:prstGeom prst="rect">
            <a:avLst/>
          </a:prstGeom>
        </p:spPr>
      </p:pic>
      <p:graphicFrame>
        <p:nvGraphicFramePr>
          <p:cNvPr id="7" name="表格 6">
            <a:extLst>
              <a:ext uri="{FF2B5EF4-FFF2-40B4-BE49-F238E27FC236}">
                <a16:creationId xmlns="" xmlns:a16="http://schemas.microsoft.com/office/drawing/2014/main" id="{28B4EE35-55E2-4D39-BAF0-BB45F46FF3B2}"/>
              </a:ext>
            </a:extLst>
          </p:cNvPr>
          <p:cNvGraphicFramePr>
            <a:graphicFrameLocks noGrp="1"/>
          </p:cNvGraphicFramePr>
          <p:nvPr>
            <p:extLst>
              <p:ext uri="{D42A27DB-BD31-4B8C-83A1-F6EECF244321}">
                <p14:modId xmlns:p14="http://schemas.microsoft.com/office/powerpoint/2010/main" val="617520711"/>
              </p:ext>
            </p:extLst>
          </p:nvPr>
        </p:nvGraphicFramePr>
        <p:xfrm>
          <a:off x="509997" y="3159179"/>
          <a:ext cx="5047370" cy="2743200"/>
        </p:xfrm>
        <a:graphic>
          <a:graphicData uri="http://schemas.openxmlformats.org/drawingml/2006/table">
            <a:tbl>
              <a:tblPr firstRow="1" bandRow="1">
                <a:tableStyleId>{5C22544A-7EE6-4342-B048-85BDC9FD1C3A}</a:tableStyleId>
              </a:tblPr>
              <a:tblGrid>
                <a:gridCol w="1009474">
                  <a:extLst>
                    <a:ext uri="{9D8B030D-6E8A-4147-A177-3AD203B41FA5}">
                      <a16:colId xmlns="" xmlns:a16="http://schemas.microsoft.com/office/drawing/2014/main" val="20000"/>
                    </a:ext>
                  </a:extLst>
                </a:gridCol>
                <a:gridCol w="1009474">
                  <a:extLst>
                    <a:ext uri="{9D8B030D-6E8A-4147-A177-3AD203B41FA5}">
                      <a16:colId xmlns="" xmlns:a16="http://schemas.microsoft.com/office/drawing/2014/main" val="20001"/>
                    </a:ext>
                  </a:extLst>
                </a:gridCol>
                <a:gridCol w="1009474">
                  <a:extLst>
                    <a:ext uri="{9D8B030D-6E8A-4147-A177-3AD203B41FA5}">
                      <a16:colId xmlns="" xmlns:a16="http://schemas.microsoft.com/office/drawing/2014/main" val="20002"/>
                    </a:ext>
                  </a:extLst>
                </a:gridCol>
                <a:gridCol w="1009474">
                  <a:extLst>
                    <a:ext uri="{9D8B030D-6E8A-4147-A177-3AD203B41FA5}">
                      <a16:colId xmlns="" xmlns:a16="http://schemas.microsoft.com/office/drawing/2014/main" val="20003"/>
                    </a:ext>
                  </a:extLst>
                </a:gridCol>
                <a:gridCol w="1009474">
                  <a:extLst>
                    <a:ext uri="{9D8B030D-6E8A-4147-A177-3AD203B41FA5}">
                      <a16:colId xmlns="" xmlns:a16="http://schemas.microsoft.com/office/drawing/2014/main" val="20005"/>
                    </a:ext>
                  </a:extLst>
                </a:gridCol>
              </a:tblGrid>
              <a:tr h="624642">
                <a:tc>
                  <a:txBody>
                    <a:bodyPr/>
                    <a:lstStyle/>
                    <a:p>
                      <a:r>
                        <a:rPr lang="en-US" altLang="zh-CN" sz="1200" dirty="0"/>
                        <a:t>From IP(mm)</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r>
                        <a:rPr lang="en-US" altLang="zh-CN" sz="1200" dirty="0"/>
                        <a:t>Shape</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r>
                        <a:rPr lang="en-US" altLang="zh-CN" sz="1200" dirty="0"/>
                        <a:t>Inner diameter(mm)</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r>
                        <a:rPr lang="en-US" altLang="zh-CN" sz="1200" dirty="0"/>
                        <a:t>Material</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r>
                        <a:rPr lang="en-US" altLang="zh-CN" sz="1200" dirty="0"/>
                        <a:t>Marker</a:t>
                      </a:r>
                      <a:endParaRPr lang="zh-CN" altLang="en-US" sz="1200" dirty="0">
                        <a:latin typeface="Arial" panose="020B0604020202020204" pitchFamily="34" charset="0"/>
                        <a:cs typeface="Arial" panose="020B0604020202020204" pitchFamily="34" charset="0"/>
                      </a:endParaRPr>
                    </a:p>
                  </a:txBody>
                  <a:tcPr anchor="ctr" anchorCtr="1"/>
                </a:tc>
                <a:extLst>
                  <a:ext uri="{0D108BD9-81ED-4DB2-BD59-A6C34878D82A}">
                    <a16:rowId xmlns="" xmlns:a16="http://schemas.microsoft.com/office/drawing/2014/main" val="10000"/>
                  </a:ext>
                </a:extLst>
              </a:tr>
              <a:tr h="267704">
                <a:tc>
                  <a:txBody>
                    <a:bodyPr/>
                    <a:lstStyle/>
                    <a:p>
                      <a:r>
                        <a:rPr lang="en-US" altLang="zh-CN" sz="1200" dirty="0"/>
                        <a:t>0-85</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r>
                        <a:rPr lang="en-US" altLang="zh-CN" sz="1200" dirty="0"/>
                        <a:t>Circular</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r>
                        <a:rPr lang="en-US" altLang="zh-CN" sz="1200" dirty="0"/>
                        <a:t>20</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r>
                        <a:rPr lang="en-US" altLang="zh-CN" sz="1200" dirty="0"/>
                        <a:t>Be</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endParaRPr lang="zh-CN" altLang="en-US" sz="1200">
                        <a:latin typeface="Arial" panose="020B0604020202020204" pitchFamily="34" charset="0"/>
                        <a:cs typeface="Arial" panose="020B0604020202020204" pitchFamily="34" charset="0"/>
                      </a:endParaRPr>
                    </a:p>
                  </a:txBody>
                  <a:tcPr anchor="ctr" anchorCtr="1"/>
                </a:tc>
                <a:extLst>
                  <a:ext uri="{0D108BD9-81ED-4DB2-BD59-A6C34878D82A}">
                    <a16:rowId xmlns="" xmlns:a16="http://schemas.microsoft.com/office/drawing/2014/main" val="10001"/>
                  </a:ext>
                </a:extLst>
              </a:tr>
              <a:tr h="267704">
                <a:tc>
                  <a:txBody>
                    <a:bodyPr/>
                    <a:lstStyle/>
                    <a:p>
                      <a:r>
                        <a:rPr lang="en-US" altLang="zh-CN" sz="1200" dirty="0"/>
                        <a:t>85~180</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r>
                        <a:rPr lang="en-US" altLang="zh-CN" sz="1200" dirty="0"/>
                        <a:t>Circular</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r>
                        <a:rPr lang="en-US" altLang="zh-CN" sz="1200" dirty="0"/>
                        <a:t>20</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r>
                        <a:rPr lang="en-US" altLang="zh-CN" sz="1200" dirty="0"/>
                        <a:t>Al</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endParaRPr lang="zh-CN" altLang="en-US" sz="1200" dirty="0">
                        <a:latin typeface="Arial" panose="020B0604020202020204" pitchFamily="34" charset="0"/>
                        <a:cs typeface="Arial" panose="020B0604020202020204" pitchFamily="34" charset="0"/>
                      </a:endParaRPr>
                    </a:p>
                  </a:txBody>
                  <a:tcPr anchor="ctr" anchorCtr="1"/>
                </a:tc>
                <a:extLst>
                  <a:ext uri="{0D108BD9-81ED-4DB2-BD59-A6C34878D82A}">
                    <a16:rowId xmlns="" xmlns:a16="http://schemas.microsoft.com/office/drawing/2014/main" val="10002"/>
                  </a:ext>
                </a:extLst>
              </a:tr>
              <a:tr h="267704">
                <a:tc>
                  <a:txBody>
                    <a:bodyPr/>
                    <a:lstStyle/>
                    <a:p>
                      <a:r>
                        <a:rPr lang="en-US" altLang="zh-CN" sz="1200" dirty="0"/>
                        <a:t>180~655</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r>
                        <a:rPr lang="en-US" altLang="zh-CN" sz="1200" dirty="0"/>
                        <a:t>Cone</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r>
                        <a:rPr lang="en-US" altLang="zh-CN" sz="1200" dirty="0"/>
                        <a:t>20~35</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r>
                        <a:rPr lang="en-US" altLang="zh-CN" sz="1200" dirty="0"/>
                        <a:t>Al</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r>
                        <a:rPr lang="en-US" altLang="zh-CN" sz="1200" dirty="0"/>
                        <a:t>Taper: 1:70</a:t>
                      </a:r>
                      <a:endParaRPr lang="zh-CN" altLang="en-US" sz="1200" dirty="0">
                        <a:latin typeface="Arial" panose="020B0604020202020204" pitchFamily="34" charset="0"/>
                        <a:cs typeface="Arial" panose="020B0604020202020204" pitchFamily="34" charset="0"/>
                      </a:endParaRPr>
                    </a:p>
                  </a:txBody>
                  <a:tcPr anchor="ctr" anchorCtr="1"/>
                </a:tc>
                <a:extLst>
                  <a:ext uri="{0D108BD9-81ED-4DB2-BD59-A6C34878D82A}">
                    <a16:rowId xmlns="" xmlns:a16="http://schemas.microsoft.com/office/drawing/2014/main" val="10003"/>
                  </a:ext>
                </a:extLst>
              </a:tr>
              <a:tr h="267704">
                <a:tc>
                  <a:txBody>
                    <a:bodyPr/>
                    <a:lstStyle/>
                    <a:p>
                      <a:r>
                        <a:rPr lang="en-US" altLang="zh-CN" sz="1200" dirty="0"/>
                        <a:t>655~700</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r>
                        <a:rPr lang="en-US" altLang="zh-CN" sz="1200" dirty="0"/>
                        <a:t>Circular</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r>
                        <a:rPr lang="en-US" altLang="zh-CN" sz="1200" dirty="0"/>
                        <a:t>35</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r>
                        <a:rPr lang="en-US" altLang="zh-CN" sz="1200" dirty="0"/>
                        <a:t>Al</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endParaRPr lang="zh-CN" altLang="en-US" sz="1200" dirty="0">
                        <a:latin typeface="Arial" panose="020B0604020202020204" pitchFamily="34" charset="0"/>
                        <a:cs typeface="Arial" panose="020B0604020202020204" pitchFamily="34" charset="0"/>
                      </a:endParaRPr>
                    </a:p>
                  </a:txBody>
                  <a:tcPr anchor="ctr" anchorCtr="1"/>
                </a:tc>
                <a:extLst>
                  <a:ext uri="{0D108BD9-81ED-4DB2-BD59-A6C34878D82A}">
                    <a16:rowId xmlns="" xmlns:a16="http://schemas.microsoft.com/office/drawing/2014/main" val="3575485654"/>
                  </a:ext>
                </a:extLst>
              </a:tr>
              <a:tr h="267704">
                <a:tc>
                  <a:txBody>
                    <a:bodyPr/>
                    <a:lstStyle/>
                    <a:p>
                      <a:r>
                        <a:rPr lang="en-US" altLang="zh-CN" sz="1200" dirty="0"/>
                        <a:t>700~780</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r>
                        <a:rPr lang="en-US" altLang="zh-CN" sz="1200" dirty="0"/>
                        <a:t>Circular</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r>
                        <a:rPr lang="en-US" altLang="zh-CN" sz="1200" dirty="0"/>
                        <a:t>35</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r>
                        <a:rPr lang="en-US" altLang="zh-CN" sz="1200" dirty="0"/>
                        <a:t>Cu</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endParaRPr lang="zh-CN" altLang="en-US" sz="1200" dirty="0">
                        <a:latin typeface="Arial" panose="020B0604020202020204" pitchFamily="34" charset="0"/>
                        <a:cs typeface="Arial" panose="020B0604020202020204" pitchFamily="34" charset="0"/>
                      </a:endParaRPr>
                    </a:p>
                  </a:txBody>
                  <a:tcPr anchor="ctr" anchorCtr="1"/>
                </a:tc>
                <a:extLst>
                  <a:ext uri="{0D108BD9-81ED-4DB2-BD59-A6C34878D82A}">
                    <a16:rowId xmlns="" xmlns:a16="http://schemas.microsoft.com/office/drawing/2014/main" val="10004"/>
                  </a:ext>
                </a:extLst>
              </a:tr>
              <a:tr h="267704">
                <a:tc>
                  <a:txBody>
                    <a:bodyPr/>
                    <a:lstStyle/>
                    <a:p>
                      <a:r>
                        <a:rPr lang="en-US" altLang="zh-CN" sz="1200" dirty="0"/>
                        <a:t>780~805</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r>
                        <a:rPr lang="en-US" altLang="zh-CN" sz="1200" dirty="0"/>
                        <a:t>Cone</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r>
                        <a:rPr lang="en-US" altLang="zh-CN" sz="1200" dirty="0"/>
                        <a:t>35~39</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r>
                        <a:rPr lang="en-US" altLang="zh-CN" sz="1200" dirty="0"/>
                        <a:t>Cu</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endParaRPr lang="zh-CN" altLang="en-US" sz="1200" dirty="0">
                        <a:latin typeface="Arial" panose="020B0604020202020204" pitchFamily="34" charset="0"/>
                        <a:cs typeface="Arial" panose="020B0604020202020204" pitchFamily="34" charset="0"/>
                      </a:endParaRPr>
                    </a:p>
                  </a:txBody>
                  <a:tcPr anchor="ctr" anchorCtr="1"/>
                </a:tc>
                <a:extLst>
                  <a:ext uri="{0D108BD9-81ED-4DB2-BD59-A6C34878D82A}">
                    <a16:rowId xmlns="" xmlns:a16="http://schemas.microsoft.com/office/drawing/2014/main" val="2898622957"/>
                  </a:ext>
                </a:extLst>
              </a:tr>
              <a:tr h="267704">
                <a:tc>
                  <a:txBody>
                    <a:bodyPr/>
                    <a:lstStyle/>
                    <a:p>
                      <a:r>
                        <a:rPr lang="en-US" altLang="zh-CN" sz="1200" dirty="0"/>
                        <a:t>805~855</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r>
                        <a:rPr lang="en-US" altLang="zh-CN" sz="1200" dirty="0"/>
                        <a:t>Race-track</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r>
                        <a:rPr lang="en-US" altLang="zh-CN" sz="1200" dirty="0"/>
                        <a:t>39~20 double pipe</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r>
                        <a:rPr lang="en-US" altLang="zh-CN" sz="1200" dirty="0"/>
                        <a:t>Cu</a:t>
                      </a:r>
                      <a:endParaRPr lang="zh-CN" altLang="en-US" sz="1200" dirty="0">
                        <a:latin typeface="Arial" panose="020B0604020202020204" pitchFamily="34" charset="0"/>
                        <a:cs typeface="Arial" panose="020B0604020202020204" pitchFamily="34" charset="0"/>
                      </a:endParaRPr>
                    </a:p>
                  </a:txBody>
                  <a:tcPr anchor="ctr" anchorCtr="1"/>
                </a:tc>
                <a:tc>
                  <a:txBody>
                    <a:bodyPr/>
                    <a:lstStyle/>
                    <a:p>
                      <a:endParaRPr lang="zh-CN" altLang="en-US" sz="1200" dirty="0">
                        <a:latin typeface="Arial" panose="020B0604020202020204" pitchFamily="34" charset="0"/>
                        <a:cs typeface="Arial" panose="020B0604020202020204" pitchFamily="34" charset="0"/>
                      </a:endParaRPr>
                    </a:p>
                  </a:txBody>
                  <a:tcPr anchor="ctr" anchorCtr="1"/>
                </a:tc>
                <a:extLst>
                  <a:ext uri="{0D108BD9-81ED-4DB2-BD59-A6C34878D82A}">
                    <a16:rowId xmlns="" xmlns:a16="http://schemas.microsoft.com/office/drawing/2014/main" val="2919878566"/>
                  </a:ext>
                </a:extLst>
              </a:tr>
            </a:tbl>
          </a:graphicData>
        </a:graphic>
      </p:graphicFrame>
    </p:spTree>
    <p:extLst>
      <p:ext uri="{BB962C8B-B14F-4D97-AF65-F5344CB8AC3E}">
        <p14:creationId xmlns:p14="http://schemas.microsoft.com/office/powerpoint/2010/main" val="3282470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C2A9FC1-5118-4D83-9F92-1BF56ED70C6E}"/>
              </a:ext>
            </a:extLst>
          </p:cNvPr>
          <p:cNvSpPr>
            <a:spLocks noGrp="1"/>
          </p:cNvSpPr>
          <p:nvPr>
            <p:ph type="title"/>
          </p:nvPr>
        </p:nvSpPr>
        <p:spPr/>
        <p:txBody>
          <a:bodyPr>
            <a:normAutofit/>
          </a:bodyPr>
          <a:lstStyle/>
          <a:p>
            <a:pPr algn="ctr"/>
            <a:r>
              <a:rPr lang="en-US" altLang="zh-CN" sz="4000" dirty="0">
                <a:solidFill>
                  <a:srgbClr val="C00000"/>
                </a:solidFill>
                <a:latin typeface="Arial" panose="020B0604020202020204" pitchFamily="34" charset="0"/>
                <a:cs typeface="Arial" panose="020B0604020202020204" pitchFamily="34" charset="0"/>
              </a:rPr>
              <a:t>IR beam pipe structure</a:t>
            </a:r>
            <a:endParaRPr lang="zh-CN" altLang="en-US" sz="4000" dirty="0">
              <a:solidFill>
                <a:srgbClr val="C00000"/>
              </a:solidFill>
              <a:latin typeface="Arial" panose="020B0604020202020204" pitchFamily="34" charset="0"/>
              <a:cs typeface="Arial" panose="020B0604020202020204" pitchFamily="34" charset="0"/>
            </a:endParaRPr>
          </a:p>
        </p:txBody>
      </p:sp>
      <p:pic>
        <p:nvPicPr>
          <p:cNvPr id="4" name="图片 3" descr="图">
            <a:extLst>
              <a:ext uri="{FF2B5EF4-FFF2-40B4-BE49-F238E27FC236}">
                <a16:creationId xmlns="" xmlns:a16="http://schemas.microsoft.com/office/drawing/2014/main" id="{7C512841-122B-41A2-87B9-A7AFD002153C}"/>
              </a:ext>
            </a:extLst>
          </p:cNvPr>
          <p:cNvPicPr/>
          <p:nvPr/>
        </p:nvPicPr>
        <p:blipFill>
          <a:blip r:embed="rId2"/>
          <a:srcRect t="22875" r="2005" b="8548"/>
          <a:stretch>
            <a:fillRect/>
          </a:stretch>
        </p:blipFill>
        <p:spPr>
          <a:xfrm>
            <a:off x="609600" y="2450508"/>
            <a:ext cx="5467927" cy="1199728"/>
          </a:xfrm>
          <a:prstGeom prst="rect">
            <a:avLst/>
          </a:prstGeom>
        </p:spPr>
      </p:pic>
      <p:sp>
        <p:nvSpPr>
          <p:cNvPr id="5" name="矩形 4">
            <a:extLst>
              <a:ext uri="{FF2B5EF4-FFF2-40B4-BE49-F238E27FC236}">
                <a16:creationId xmlns="" xmlns:a16="http://schemas.microsoft.com/office/drawing/2014/main" id="{D004D379-7C1B-42C1-AEA1-C9F20E1A39E8}"/>
              </a:ext>
            </a:extLst>
          </p:cNvPr>
          <p:cNvSpPr/>
          <p:nvPr/>
        </p:nvSpPr>
        <p:spPr>
          <a:xfrm>
            <a:off x="304118" y="1127069"/>
            <a:ext cx="11777045" cy="1323439"/>
          </a:xfrm>
          <a:prstGeom prst="rect">
            <a:avLst/>
          </a:prstGeom>
        </p:spPr>
        <p:txBody>
          <a:bodyPr wrap="square">
            <a:spAutoFit/>
          </a:bodyPr>
          <a:lstStyle/>
          <a:p>
            <a:pPr marL="285750" indent="-285750">
              <a:buFont typeface="Wingdings" panose="05000000000000000000" pitchFamily="2" charset="2"/>
              <a:buChar char="Ø"/>
            </a:pPr>
            <a:r>
              <a:rPr lang="en-US" altLang="zh-CN" sz="1600" dirty="0">
                <a:latin typeface="Times New Roman" panose="02020603050405020304" pitchFamily="18" charset="0"/>
                <a:ea typeface="MS Mincho" panose="02020609040205080304" pitchFamily="49" charset="-128"/>
              </a:rPr>
              <a:t>The </a:t>
            </a:r>
            <a:r>
              <a:rPr lang="en-US" altLang="zh-CN" sz="1600" dirty="0" smtClean="0">
                <a:latin typeface="Times New Roman" panose="02020603050405020304" pitchFamily="18" charset="0"/>
                <a:ea typeface="MS Mincho" panose="02020609040205080304" pitchFamily="49" charset="-128"/>
              </a:rPr>
              <a:t>central </a:t>
            </a:r>
            <a:r>
              <a:rPr lang="en-US" altLang="zh-CN" sz="1600" dirty="0">
                <a:latin typeface="Times New Roman" panose="02020603050405020304" pitchFamily="18" charset="0"/>
                <a:ea typeface="MS Mincho" panose="02020609040205080304" pitchFamily="49" charset="-128"/>
              </a:rPr>
              <a:t>beam pipe adopts a double-layer beryllium pipe structure, with an overall length of 350mm. </a:t>
            </a:r>
          </a:p>
          <a:p>
            <a:pPr marL="285750" indent="-285750">
              <a:buFont typeface="Wingdings" panose="05000000000000000000" pitchFamily="2" charset="2"/>
              <a:buChar char="Ø"/>
            </a:pPr>
            <a:r>
              <a:rPr lang="en-US" altLang="zh-CN" sz="1600" dirty="0">
                <a:latin typeface="Times New Roman" panose="02020603050405020304" pitchFamily="18" charset="0"/>
                <a:ea typeface="MS Mincho" panose="02020609040205080304" pitchFamily="49" charset="-128"/>
              </a:rPr>
              <a:t>The thickness of the </a:t>
            </a:r>
            <a:r>
              <a:rPr lang="en-US" altLang="zh-CN" sz="1600" dirty="0">
                <a:solidFill>
                  <a:srgbClr val="FF0000"/>
                </a:solidFill>
                <a:latin typeface="Times New Roman" panose="02020603050405020304" pitchFamily="18" charset="0"/>
                <a:ea typeface="MS Mincho" panose="02020609040205080304" pitchFamily="49" charset="-128"/>
              </a:rPr>
              <a:t>inner beryllium pipe </a:t>
            </a:r>
            <a:r>
              <a:rPr lang="en-US" altLang="zh-CN" sz="1600" dirty="0">
                <a:latin typeface="Times New Roman" panose="02020603050405020304" pitchFamily="18" charset="0"/>
                <a:ea typeface="MS Mincho" panose="02020609040205080304" pitchFamily="49" charset="-128"/>
              </a:rPr>
              <a:t>is </a:t>
            </a:r>
            <a:r>
              <a:rPr lang="en-US" altLang="zh-CN" sz="1600" dirty="0">
                <a:solidFill>
                  <a:srgbClr val="FF0000"/>
                </a:solidFill>
                <a:latin typeface="Times New Roman" panose="02020603050405020304" pitchFamily="18" charset="0"/>
                <a:ea typeface="MS Mincho" panose="02020609040205080304" pitchFamily="49" charset="-128"/>
              </a:rPr>
              <a:t>0.2mm</a:t>
            </a:r>
            <a:r>
              <a:rPr lang="en-US" altLang="zh-CN" sz="1600" dirty="0">
                <a:latin typeface="Times New Roman" panose="02020603050405020304" pitchFamily="18" charset="0"/>
                <a:ea typeface="MS Mincho" panose="02020609040205080304" pitchFamily="49" charset="-128"/>
              </a:rPr>
              <a:t>, and the </a:t>
            </a:r>
            <a:r>
              <a:rPr lang="en-US" altLang="zh-CN" sz="1600" dirty="0">
                <a:solidFill>
                  <a:srgbClr val="FF0000"/>
                </a:solidFill>
                <a:latin typeface="Times New Roman" panose="02020603050405020304" pitchFamily="18" charset="0"/>
                <a:ea typeface="MS Mincho" panose="02020609040205080304" pitchFamily="49" charset="-128"/>
              </a:rPr>
              <a:t>outer beryllium pipe </a:t>
            </a:r>
            <a:r>
              <a:rPr lang="en-US" altLang="zh-CN" sz="1600" dirty="0">
                <a:latin typeface="Times New Roman" panose="02020603050405020304" pitchFamily="18" charset="0"/>
                <a:ea typeface="MS Mincho" panose="02020609040205080304" pitchFamily="49" charset="-128"/>
              </a:rPr>
              <a:t>is </a:t>
            </a:r>
            <a:r>
              <a:rPr lang="en-US" altLang="zh-CN" sz="1600" dirty="0">
                <a:solidFill>
                  <a:srgbClr val="FF0000"/>
                </a:solidFill>
                <a:latin typeface="Times New Roman" panose="02020603050405020304" pitchFamily="18" charset="0"/>
                <a:ea typeface="MS Mincho" panose="02020609040205080304" pitchFamily="49" charset="-128"/>
              </a:rPr>
              <a:t>0.15mm</a:t>
            </a:r>
            <a:r>
              <a:rPr lang="en-US" altLang="zh-CN" sz="1600" dirty="0">
                <a:latin typeface="Times New Roman" panose="02020603050405020304" pitchFamily="18" charset="0"/>
                <a:ea typeface="MS Mincho" panose="02020609040205080304" pitchFamily="49" charset="-128"/>
              </a:rPr>
              <a:t>. </a:t>
            </a:r>
          </a:p>
          <a:p>
            <a:pPr marL="285750" indent="-285750">
              <a:buFont typeface="Wingdings" panose="05000000000000000000" pitchFamily="2" charset="2"/>
              <a:buChar char="Ø"/>
            </a:pPr>
            <a:r>
              <a:rPr lang="en-US" altLang="zh-CN" sz="1600" dirty="0">
                <a:latin typeface="Times New Roman" panose="02020603050405020304" pitchFamily="18" charset="0"/>
                <a:ea typeface="MS Mincho" panose="02020609040205080304" pitchFamily="49" charset="-128"/>
              </a:rPr>
              <a:t>A </a:t>
            </a:r>
            <a:r>
              <a:rPr lang="en-US" altLang="zh-CN" sz="1600" dirty="0">
                <a:solidFill>
                  <a:srgbClr val="FF0000"/>
                </a:solidFill>
                <a:latin typeface="Times New Roman" panose="02020603050405020304" pitchFamily="18" charset="0"/>
                <a:ea typeface="MS Mincho" panose="02020609040205080304" pitchFamily="49" charset="-128"/>
              </a:rPr>
              <a:t>0.5mm cooling gap </a:t>
            </a:r>
            <a:r>
              <a:rPr lang="en-US" altLang="zh-CN" sz="1600" dirty="0">
                <a:latin typeface="Times New Roman" panose="02020603050405020304" pitchFamily="18" charset="0"/>
                <a:ea typeface="MS Mincho" panose="02020609040205080304" pitchFamily="49" charset="-128"/>
              </a:rPr>
              <a:t>between the double layer beryllium </a:t>
            </a:r>
            <a:r>
              <a:rPr lang="en-US" altLang="zh-CN" sz="1600" dirty="0" smtClean="0">
                <a:latin typeface="Times New Roman" panose="02020603050405020304" pitchFamily="18" charset="0"/>
                <a:ea typeface="MS Mincho" panose="02020609040205080304" pitchFamily="49" charset="-128"/>
              </a:rPr>
              <a:t>pipes</a:t>
            </a:r>
            <a:r>
              <a:rPr lang="en-US" altLang="zh-CN" sz="1600" dirty="0">
                <a:latin typeface="Times New Roman" panose="02020603050405020304" pitchFamily="18" charset="0"/>
                <a:ea typeface="MS Mincho" panose="02020609040205080304" pitchFamily="49" charset="-128"/>
              </a:rPr>
              <a:t>, which is filled with coolant. </a:t>
            </a:r>
          </a:p>
          <a:p>
            <a:pPr marL="285750" indent="-285750">
              <a:buFont typeface="Wingdings" panose="05000000000000000000" pitchFamily="2" charset="2"/>
              <a:buChar char="Ø"/>
            </a:pPr>
            <a:r>
              <a:rPr lang="en-US" altLang="zh-CN" sz="1600" dirty="0">
                <a:latin typeface="Times New Roman" panose="02020603050405020304" pitchFamily="18" charset="0"/>
                <a:ea typeface="MS Mincho" panose="02020609040205080304" pitchFamily="49" charset="-128"/>
              </a:rPr>
              <a:t>The coolant enters through the left amplification chamber, passes through the gap between the double layer beryllium pipes, and finally is discharged through the right amplification chamber, taking away the HOM heat from the inner wall through cooling.</a:t>
            </a:r>
            <a:endParaRPr lang="zh-CN" altLang="en-US" sz="1600" dirty="0"/>
          </a:p>
        </p:txBody>
      </p:sp>
      <p:pic>
        <p:nvPicPr>
          <p:cNvPr id="6" name="图片 5" descr="tu2">
            <a:extLst>
              <a:ext uri="{FF2B5EF4-FFF2-40B4-BE49-F238E27FC236}">
                <a16:creationId xmlns="" xmlns:a16="http://schemas.microsoft.com/office/drawing/2014/main" id="{20E91F1C-11BA-4A30-9B76-B048FA20F304}"/>
              </a:ext>
            </a:extLst>
          </p:cNvPr>
          <p:cNvPicPr/>
          <p:nvPr/>
        </p:nvPicPr>
        <p:blipFill>
          <a:blip r:embed="rId3"/>
          <a:srcRect r="2143"/>
          <a:stretch>
            <a:fillRect/>
          </a:stretch>
        </p:blipFill>
        <p:spPr>
          <a:xfrm>
            <a:off x="7065987" y="2477837"/>
            <a:ext cx="4893023" cy="1160963"/>
          </a:xfrm>
          <a:prstGeom prst="rect">
            <a:avLst/>
          </a:prstGeom>
        </p:spPr>
      </p:pic>
      <p:sp>
        <p:nvSpPr>
          <p:cNvPr id="7" name="矩形 6">
            <a:extLst>
              <a:ext uri="{FF2B5EF4-FFF2-40B4-BE49-F238E27FC236}">
                <a16:creationId xmlns="" xmlns:a16="http://schemas.microsoft.com/office/drawing/2014/main" id="{1F19AA91-95FE-44BB-85ED-2258DAF260EE}"/>
              </a:ext>
            </a:extLst>
          </p:cNvPr>
          <p:cNvSpPr/>
          <p:nvPr/>
        </p:nvSpPr>
        <p:spPr>
          <a:xfrm>
            <a:off x="8607442" y="3670823"/>
            <a:ext cx="1810111" cy="307777"/>
          </a:xfrm>
          <a:prstGeom prst="rect">
            <a:avLst/>
          </a:prstGeom>
        </p:spPr>
        <p:txBody>
          <a:bodyPr wrap="none">
            <a:spAutoFit/>
          </a:bodyPr>
          <a:lstStyle/>
          <a:p>
            <a:r>
              <a:rPr lang="en-GB" altLang="zh-CN" sz="1400" dirty="0">
                <a:solidFill>
                  <a:srgbClr val="000000"/>
                </a:solidFill>
                <a:latin typeface="Times New Roman" panose="02020603050405020304" pitchFamily="18" charset="0"/>
                <a:ea typeface="MS Mincho" panose="02020609040205080304" pitchFamily="49" charset="-128"/>
              </a:rPr>
              <a:t>Central beryllium pipe</a:t>
            </a:r>
            <a:endParaRPr lang="zh-CN" altLang="en-US" sz="1400" dirty="0"/>
          </a:p>
        </p:txBody>
      </p:sp>
      <p:pic>
        <p:nvPicPr>
          <p:cNvPr id="8" name="图片 7" descr="tu3">
            <a:extLst>
              <a:ext uri="{FF2B5EF4-FFF2-40B4-BE49-F238E27FC236}">
                <a16:creationId xmlns="" xmlns:a16="http://schemas.microsoft.com/office/drawing/2014/main" id="{B90651BE-EB28-48A3-8912-1A7A55D6A030}"/>
              </a:ext>
            </a:extLst>
          </p:cNvPr>
          <p:cNvPicPr/>
          <p:nvPr/>
        </p:nvPicPr>
        <p:blipFill>
          <a:blip r:embed="rId4"/>
          <a:stretch>
            <a:fillRect/>
          </a:stretch>
        </p:blipFill>
        <p:spPr>
          <a:xfrm>
            <a:off x="7321397" y="4132488"/>
            <a:ext cx="4618184" cy="1884693"/>
          </a:xfrm>
          <a:prstGeom prst="rect">
            <a:avLst/>
          </a:prstGeom>
        </p:spPr>
      </p:pic>
      <p:sp>
        <p:nvSpPr>
          <p:cNvPr id="9" name="矩形 8">
            <a:extLst>
              <a:ext uri="{FF2B5EF4-FFF2-40B4-BE49-F238E27FC236}">
                <a16:creationId xmlns="" xmlns:a16="http://schemas.microsoft.com/office/drawing/2014/main" id="{28AA5F3E-9D0D-40F1-8001-0EA2A60C8A27}"/>
              </a:ext>
            </a:extLst>
          </p:cNvPr>
          <p:cNvSpPr/>
          <p:nvPr/>
        </p:nvSpPr>
        <p:spPr>
          <a:xfrm>
            <a:off x="8607442" y="6017181"/>
            <a:ext cx="2632452" cy="307777"/>
          </a:xfrm>
          <a:prstGeom prst="rect">
            <a:avLst/>
          </a:prstGeom>
        </p:spPr>
        <p:txBody>
          <a:bodyPr wrap="none">
            <a:spAutoFit/>
          </a:bodyPr>
          <a:lstStyle/>
          <a:p>
            <a:r>
              <a:rPr lang="en-GB" altLang="zh-CN" sz="1400" dirty="0">
                <a:solidFill>
                  <a:schemeClr val="bg2">
                    <a:lumMod val="10000"/>
                  </a:schemeClr>
                </a:solidFill>
                <a:latin typeface="Times New Roman" panose="02020603050405020304" pitchFamily="18" charset="0"/>
                <a:ea typeface="MS Mincho" panose="02020609040205080304" pitchFamily="49" charset="-128"/>
              </a:rPr>
              <a:t>Epitaxial </a:t>
            </a:r>
            <a:r>
              <a:rPr lang="en-GB" altLang="zh-CN" sz="1400" dirty="0" err="1">
                <a:solidFill>
                  <a:schemeClr val="bg2">
                    <a:lumMod val="10000"/>
                  </a:schemeClr>
                </a:solidFill>
                <a:latin typeface="Times New Roman" panose="02020603050405020304" pitchFamily="18" charset="0"/>
                <a:ea typeface="MS Mincho" panose="02020609040205080304" pitchFamily="49" charset="-128"/>
              </a:rPr>
              <a:t>aluminum</a:t>
            </a:r>
            <a:r>
              <a:rPr lang="en-GB" altLang="zh-CN" sz="1400" dirty="0">
                <a:solidFill>
                  <a:schemeClr val="bg2">
                    <a:lumMod val="10000"/>
                  </a:schemeClr>
                </a:solidFill>
                <a:latin typeface="Times New Roman" panose="02020603050405020304" pitchFamily="18" charset="0"/>
                <a:ea typeface="MS Mincho" panose="02020609040205080304" pitchFamily="49" charset="-128"/>
              </a:rPr>
              <a:t> tube structure</a:t>
            </a:r>
            <a:endParaRPr lang="zh-CN" altLang="en-US" sz="1400" dirty="0">
              <a:solidFill>
                <a:schemeClr val="bg2">
                  <a:lumMod val="10000"/>
                </a:schemeClr>
              </a:solidFill>
            </a:endParaRPr>
          </a:p>
        </p:txBody>
      </p:sp>
      <p:pic>
        <p:nvPicPr>
          <p:cNvPr id="10" name="图片 9" descr="C:\Users\sw08n\AppData\Local\Temp\1627484976(1).png">
            <a:extLst>
              <a:ext uri="{FF2B5EF4-FFF2-40B4-BE49-F238E27FC236}">
                <a16:creationId xmlns="" xmlns:a16="http://schemas.microsoft.com/office/drawing/2014/main" id="{8CBD432A-61A9-4E1E-B8AA-90C58B719B7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a:xfrm>
            <a:off x="781050" y="4682445"/>
            <a:ext cx="5314950" cy="2249805"/>
          </a:xfrm>
          <a:prstGeom prst="rect">
            <a:avLst/>
          </a:prstGeom>
          <a:noFill/>
          <a:ln>
            <a:noFill/>
          </a:ln>
        </p:spPr>
      </p:pic>
      <p:sp>
        <p:nvSpPr>
          <p:cNvPr id="12" name="矩形 11">
            <a:extLst>
              <a:ext uri="{FF2B5EF4-FFF2-40B4-BE49-F238E27FC236}">
                <a16:creationId xmlns="" xmlns:a16="http://schemas.microsoft.com/office/drawing/2014/main" id="{4DC58836-ABEA-4F70-9B35-34A73C3EDD66}"/>
              </a:ext>
            </a:extLst>
          </p:cNvPr>
          <p:cNvSpPr/>
          <p:nvPr/>
        </p:nvSpPr>
        <p:spPr>
          <a:xfrm>
            <a:off x="536559" y="3728338"/>
            <a:ext cx="6096000" cy="738664"/>
          </a:xfrm>
          <a:prstGeom prst="rect">
            <a:avLst/>
          </a:prstGeom>
        </p:spPr>
        <p:txBody>
          <a:bodyPr>
            <a:spAutoFit/>
          </a:bodyPr>
          <a:lstStyle/>
          <a:p>
            <a:r>
              <a:rPr lang="en-GB" altLang="zh-CN" sz="1400" dirty="0">
                <a:latin typeface="Times New Roman" panose="02020603050405020304" pitchFamily="18" charset="0"/>
                <a:ea typeface="MS Mincho" panose="02020609040205080304" pitchFamily="49" charset="-128"/>
              </a:rPr>
              <a:t>when both ends of the beam pipe are supported, the maximum sink at the </a:t>
            </a:r>
            <a:r>
              <a:rPr lang="en-GB" altLang="zh-CN" sz="1400" dirty="0" err="1">
                <a:latin typeface="Times New Roman" panose="02020603050405020304" pitchFamily="18" charset="0"/>
                <a:ea typeface="MS Mincho" panose="02020609040205080304" pitchFamily="49" charset="-128"/>
              </a:rPr>
              <a:t>center</a:t>
            </a:r>
            <a:r>
              <a:rPr lang="en-GB" altLang="zh-CN" sz="1400" dirty="0">
                <a:latin typeface="Times New Roman" panose="02020603050405020304" pitchFamily="18" charset="0"/>
                <a:ea typeface="MS Mincho" panose="02020609040205080304" pitchFamily="49" charset="-128"/>
              </a:rPr>
              <a:t> during the simulated installation is 0.0025 mm, and the maximum stress is 2.7 MPa, which meets the requirements and ensures the overall structural safety.</a:t>
            </a:r>
            <a:endParaRPr lang="zh-CN" altLang="en-US" sz="1400" dirty="0"/>
          </a:p>
        </p:txBody>
      </p:sp>
      <p:sp>
        <p:nvSpPr>
          <p:cNvPr id="13" name="矩形: 圆角 12">
            <a:extLst>
              <a:ext uri="{FF2B5EF4-FFF2-40B4-BE49-F238E27FC236}">
                <a16:creationId xmlns="" xmlns:a16="http://schemas.microsoft.com/office/drawing/2014/main" id="{4507BA5D-C417-4495-AF24-FD48E60DD9F9}"/>
              </a:ext>
            </a:extLst>
          </p:cNvPr>
          <p:cNvSpPr/>
          <p:nvPr/>
        </p:nvSpPr>
        <p:spPr bwMode="auto">
          <a:xfrm>
            <a:off x="415636" y="3666226"/>
            <a:ext cx="6216923" cy="908498"/>
          </a:xfrm>
          <a:prstGeom prst="roundRect">
            <a:avLst/>
          </a:prstGeom>
          <a:solidFill>
            <a:srgbClr val="00B0F0">
              <a:alpha val="16000"/>
            </a:srgbClr>
          </a:solidFill>
          <a:ln>
            <a:solidFill>
              <a:srgbClr val="0070C0"/>
            </a:solidFill>
          </a:ln>
          <a:effectLst/>
          <a:ex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pPr>
            <a:endParaRPr kumimoji="0" lang="zh-CN" altLang="en-US" sz="2400" b="0" i="0" u="none" strike="noStrike" cap="none" normalizeH="0" baseline="0">
              <a:ln>
                <a:noFill/>
              </a:ln>
              <a:solidFill>
                <a:srgbClr val="000000"/>
              </a:solidFill>
              <a:effectLst/>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777086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19150" y="1"/>
            <a:ext cx="10515600" cy="957474"/>
          </a:xfrm>
        </p:spPr>
        <p:txBody>
          <a:bodyPr>
            <a:normAutofit/>
          </a:bodyPr>
          <a:lstStyle/>
          <a:p>
            <a:pPr algn="ctr"/>
            <a:r>
              <a:rPr lang="en-US" altLang="zh-CN" sz="4000" dirty="0">
                <a:solidFill>
                  <a:srgbClr val="C00000"/>
                </a:solidFill>
                <a:latin typeface="Arial" panose="020B0604020202020204" pitchFamily="34" charset="0"/>
                <a:cs typeface="Arial" panose="020B0604020202020204" pitchFamily="34" charset="0"/>
              </a:rPr>
              <a:t>Background estimation</a:t>
            </a:r>
            <a:endParaRPr lang="zh-CN" altLang="en-US" sz="4000" dirty="0">
              <a:solidFill>
                <a:srgbClr val="C00000"/>
              </a:solidFill>
              <a:latin typeface="Arial" panose="020B0604020202020204" pitchFamily="34" charset="0"/>
              <a:cs typeface="Arial" panose="020B0604020202020204" pitchFamily="34" charset="0"/>
            </a:endParaRPr>
          </a:p>
        </p:txBody>
      </p:sp>
      <p:sp>
        <p:nvSpPr>
          <p:cNvPr id="4" name="文本框 3"/>
          <p:cNvSpPr txBox="1"/>
          <p:nvPr/>
        </p:nvSpPr>
        <p:spPr>
          <a:xfrm>
            <a:off x="612121" y="1231508"/>
            <a:ext cx="4733925" cy="535531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Background sources</a:t>
            </a:r>
          </a:p>
          <a:p>
            <a:pPr marL="742950" lvl="1"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Photon backgrounds: SR, Pair production</a:t>
            </a:r>
          </a:p>
          <a:p>
            <a:pPr marL="742950" lvl="1"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Beam loss backgrounds</a:t>
            </a:r>
          </a:p>
          <a:p>
            <a:pPr marL="1200150" lvl="2"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Radiative </a:t>
            </a:r>
            <a:r>
              <a:rPr lang="en-US" altLang="zh-CN" dirty="0" err="1">
                <a:latin typeface="Arial" panose="020B0604020202020204" pitchFamily="34" charset="0"/>
                <a:cs typeface="Arial" panose="020B0604020202020204" pitchFamily="34" charset="0"/>
              </a:rPr>
              <a:t>Bhabha</a:t>
            </a:r>
            <a:r>
              <a:rPr lang="en-US" altLang="zh-CN" dirty="0">
                <a:latin typeface="Arial" panose="020B0604020202020204" pitchFamily="34" charset="0"/>
                <a:cs typeface="Arial" panose="020B0604020202020204" pitchFamily="34" charset="0"/>
              </a:rPr>
              <a:t> scattering</a:t>
            </a:r>
          </a:p>
          <a:p>
            <a:pPr marL="1200150" lvl="2"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Beam Gas scattering</a:t>
            </a:r>
          </a:p>
          <a:p>
            <a:pPr marL="1200150" lvl="2"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Beam Thermal photon scattering</a:t>
            </a:r>
          </a:p>
          <a:p>
            <a:pPr marL="742950" lvl="1"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Injection background</a:t>
            </a:r>
          </a:p>
          <a:p>
            <a:pPr marL="285750"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Real beam</a:t>
            </a:r>
          </a:p>
          <a:p>
            <a:pPr marL="742950" lvl="1"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Errors</a:t>
            </a:r>
          </a:p>
          <a:p>
            <a:pPr marL="742950" lvl="1"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Beam-beam effect</a:t>
            </a:r>
          </a:p>
          <a:p>
            <a:pPr marL="742950" lvl="1"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Beam tail</a:t>
            </a:r>
          </a:p>
          <a:p>
            <a:pPr marL="742950" lvl="1"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Solenoid</a:t>
            </a:r>
          </a:p>
          <a:p>
            <a:pPr marL="285750"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Multi-turn tracking</a:t>
            </a:r>
          </a:p>
          <a:p>
            <a:pPr marL="742950" lvl="1"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Using built-in LOSSMAP with one step ahead output</a:t>
            </a:r>
          </a:p>
          <a:p>
            <a:pPr marL="742950" lvl="1"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SR emitting on </a:t>
            </a:r>
          </a:p>
          <a:p>
            <a:pPr marL="742950" lvl="1"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RF on </a:t>
            </a:r>
          </a:p>
          <a:p>
            <a:pPr marL="742950" lvl="1" indent="-285750">
              <a:buFont typeface="Arial" panose="020B0604020202020204" pitchFamily="34" charset="0"/>
              <a:buChar char="•"/>
            </a:pPr>
            <a:r>
              <a:rPr lang="en-US" altLang="zh-CN" dirty="0" err="1">
                <a:latin typeface="Arial" panose="020B0604020202020204" pitchFamily="34" charset="0"/>
                <a:cs typeface="Arial" panose="020B0604020202020204" pitchFamily="34" charset="0"/>
              </a:rPr>
              <a:t>Radtapper</a:t>
            </a:r>
            <a:r>
              <a:rPr lang="en-US" altLang="zh-CN" dirty="0">
                <a:latin typeface="Arial" panose="020B0604020202020204" pitchFamily="34" charset="0"/>
                <a:cs typeface="Arial" panose="020B0604020202020204" pitchFamily="34" charset="0"/>
              </a:rPr>
              <a:t> on</a:t>
            </a:r>
            <a:endParaRPr lang="zh-CN" altLang="en-US" dirty="0">
              <a:latin typeface="Arial" panose="020B0604020202020204" pitchFamily="34" charset="0"/>
              <a:cs typeface="Arial" panose="020B0604020202020204" pitchFamily="34" charset="0"/>
            </a:endParaRPr>
          </a:p>
        </p:txBody>
      </p:sp>
      <p:pic>
        <p:nvPicPr>
          <p:cNvPr id="5" name="图片 4"/>
          <p:cNvPicPr>
            <a:picLocks noChangeAspect="1"/>
          </p:cNvPicPr>
          <p:nvPr/>
        </p:nvPicPr>
        <p:blipFill>
          <a:blip r:embed="rId2"/>
          <a:stretch>
            <a:fillRect/>
          </a:stretch>
        </p:blipFill>
        <p:spPr>
          <a:xfrm>
            <a:off x="5553076" y="1240029"/>
            <a:ext cx="2057020" cy="1299133"/>
          </a:xfrm>
          <a:prstGeom prst="rect">
            <a:avLst/>
          </a:prstGeom>
        </p:spPr>
      </p:pic>
      <p:pic>
        <p:nvPicPr>
          <p:cNvPr id="6" name="图片 5"/>
          <p:cNvPicPr>
            <a:picLocks noChangeAspect="1"/>
          </p:cNvPicPr>
          <p:nvPr/>
        </p:nvPicPr>
        <p:blipFill>
          <a:blip r:embed="rId3"/>
          <a:stretch>
            <a:fillRect/>
          </a:stretch>
        </p:blipFill>
        <p:spPr>
          <a:xfrm>
            <a:off x="5553075" y="2592729"/>
            <a:ext cx="2057021" cy="1863524"/>
          </a:xfrm>
          <a:prstGeom prst="rect">
            <a:avLst/>
          </a:prstGeom>
        </p:spPr>
      </p:pic>
      <p:pic>
        <p:nvPicPr>
          <p:cNvPr id="7" name="图片 6"/>
          <p:cNvPicPr>
            <a:picLocks noChangeAspect="1"/>
          </p:cNvPicPr>
          <p:nvPr/>
        </p:nvPicPr>
        <p:blipFill>
          <a:blip r:embed="rId4"/>
          <a:stretch>
            <a:fillRect/>
          </a:stretch>
        </p:blipFill>
        <p:spPr>
          <a:xfrm>
            <a:off x="7796872" y="1325563"/>
            <a:ext cx="4395128" cy="2445102"/>
          </a:xfrm>
          <a:prstGeom prst="rect">
            <a:avLst/>
          </a:prstGeom>
        </p:spPr>
      </p:pic>
      <p:sp>
        <p:nvSpPr>
          <p:cNvPr id="8" name="文本框 7"/>
          <p:cNvSpPr txBox="1"/>
          <p:nvPr/>
        </p:nvSpPr>
        <p:spPr>
          <a:xfrm>
            <a:off x="5943221" y="4509820"/>
            <a:ext cx="1666875" cy="369332"/>
          </a:xfrm>
          <a:prstGeom prst="rect">
            <a:avLst/>
          </a:prstGeom>
          <a:noFill/>
        </p:spPr>
        <p:txBody>
          <a:bodyPr wrap="square" rtlCol="0">
            <a:spAutoFit/>
          </a:bodyPr>
          <a:lstStyle/>
          <a:p>
            <a:r>
              <a:rPr lang="en-US" altLang="zh-CN" dirty="0"/>
              <a:t>Photon BG</a:t>
            </a:r>
            <a:endParaRPr lang="zh-CN" altLang="en-US" dirty="0"/>
          </a:p>
        </p:txBody>
      </p:sp>
      <p:sp>
        <p:nvSpPr>
          <p:cNvPr id="9" name="文本框 8"/>
          <p:cNvSpPr txBox="1"/>
          <p:nvPr/>
        </p:nvSpPr>
        <p:spPr>
          <a:xfrm>
            <a:off x="9617351" y="3724498"/>
            <a:ext cx="1971675" cy="369332"/>
          </a:xfrm>
          <a:prstGeom prst="rect">
            <a:avLst/>
          </a:prstGeom>
          <a:noFill/>
        </p:spPr>
        <p:txBody>
          <a:bodyPr wrap="square" rtlCol="0">
            <a:spAutoFit/>
          </a:bodyPr>
          <a:lstStyle/>
          <a:p>
            <a:r>
              <a:rPr lang="en-US" altLang="zh-CN" dirty="0"/>
              <a:t>Beam loss BG</a:t>
            </a:r>
            <a:endParaRPr lang="zh-CN" altLang="en-US" dirty="0"/>
          </a:p>
        </p:txBody>
      </p:sp>
      <p:pic>
        <p:nvPicPr>
          <p:cNvPr id="10" name="图片 9"/>
          <p:cNvPicPr>
            <a:picLocks noChangeAspect="1"/>
          </p:cNvPicPr>
          <p:nvPr/>
        </p:nvPicPr>
        <p:blipFill>
          <a:blip r:embed="rId5"/>
          <a:stretch>
            <a:fillRect/>
          </a:stretch>
        </p:blipFill>
        <p:spPr>
          <a:xfrm>
            <a:off x="7817125" y="4350782"/>
            <a:ext cx="2377051" cy="2349218"/>
          </a:xfrm>
          <a:prstGeom prst="rect">
            <a:avLst/>
          </a:prstGeom>
        </p:spPr>
      </p:pic>
      <p:sp>
        <p:nvSpPr>
          <p:cNvPr id="11" name="文本框 10"/>
          <p:cNvSpPr txBox="1"/>
          <p:nvPr/>
        </p:nvSpPr>
        <p:spPr>
          <a:xfrm>
            <a:off x="10353675" y="5065157"/>
            <a:ext cx="1562100" cy="369332"/>
          </a:xfrm>
          <a:prstGeom prst="rect">
            <a:avLst/>
          </a:prstGeom>
          <a:noFill/>
        </p:spPr>
        <p:txBody>
          <a:bodyPr wrap="square" rtlCol="0">
            <a:spAutoFit/>
          </a:bodyPr>
          <a:lstStyle/>
          <a:p>
            <a:r>
              <a:rPr lang="en-US" altLang="zh-CN" dirty="0"/>
              <a:t>Injection BG</a:t>
            </a:r>
            <a:endParaRPr lang="zh-CN" altLang="en-US" dirty="0"/>
          </a:p>
        </p:txBody>
      </p:sp>
    </p:spTree>
    <p:extLst>
      <p:ext uri="{BB962C8B-B14F-4D97-AF65-F5344CB8AC3E}">
        <p14:creationId xmlns:p14="http://schemas.microsoft.com/office/powerpoint/2010/main" val="3595388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 xmlns:a16="http://schemas.microsoft.com/office/drawing/2014/main" id="{46D06F7E-1A81-790C-7F86-C7FA4ACA2B87}"/>
              </a:ext>
            </a:extLst>
          </p:cNvPr>
          <p:cNvSpPr>
            <a:spLocks noGrp="1"/>
          </p:cNvSpPr>
          <p:nvPr>
            <p:ph idx="1"/>
          </p:nvPr>
        </p:nvSpPr>
        <p:spPr>
          <a:xfrm>
            <a:off x="844825" y="1192695"/>
            <a:ext cx="10508973" cy="5377069"/>
          </a:xfrm>
        </p:spPr>
        <p:txBody>
          <a:bodyPr>
            <a:normAutofit/>
          </a:bodyPr>
          <a:lstStyle/>
          <a:p>
            <a:pPr>
              <a:spcBef>
                <a:spcPts val="0"/>
              </a:spcBef>
              <a:buClr>
                <a:schemeClr val="tx1"/>
              </a:buClr>
              <a:buSzPct val="100000"/>
              <a:buFont typeface="Arial" panose="020B0604020202020204" pitchFamily="34" charset="0"/>
              <a:buChar char="•"/>
            </a:pPr>
            <a:r>
              <a:rPr lang="en-US" altLang="zh-CN" sz="1800" b="0" dirty="0">
                <a:latin typeface="Arial" panose="020B0604020202020204" pitchFamily="34" charset="0"/>
                <a:cs typeface="Arial" panose="020B0604020202020204" pitchFamily="34" charset="0"/>
              </a:rPr>
              <a:t>No SR photons hitting the central beam pipe directly in normal conditions, which is generated from the last bending magnet in the upstream of </a:t>
            </a:r>
            <a:r>
              <a:rPr lang="en-US" altLang="zh-CN" sz="1800" b="0" dirty="0" smtClean="0">
                <a:latin typeface="Arial" panose="020B0604020202020204" pitchFamily="34" charset="0"/>
                <a:cs typeface="Arial" panose="020B0604020202020204" pitchFamily="34" charset="0"/>
              </a:rPr>
              <a:t>IP. </a:t>
            </a:r>
            <a:endParaRPr lang="en-US" altLang="zh-CN" sz="1800" b="0" dirty="0">
              <a:latin typeface="Arial" panose="020B0604020202020204" pitchFamily="34" charset="0"/>
              <a:cs typeface="Arial" panose="020B0604020202020204" pitchFamily="34" charset="0"/>
            </a:endParaRPr>
          </a:p>
          <a:p>
            <a:pPr>
              <a:spcBef>
                <a:spcPts val="0"/>
              </a:spcBef>
              <a:buClr>
                <a:schemeClr val="tx1"/>
              </a:buClr>
              <a:buSzPct val="100000"/>
              <a:buFont typeface="Arial" panose="020B0604020202020204" pitchFamily="34" charset="0"/>
              <a:buChar char="•"/>
            </a:pPr>
            <a:r>
              <a:rPr kumimoji="1" lang="en-US" altLang="zh-CN" sz="1800" b="0" dirty="0">
                <a:latin typeface="Arial" panose="020B0604020202020204" pitchFamily="34" charset="0"/>
                <a:cs typeface="Arial" panose="020B0604020202020204" pitchFamily="34" charset="0"/>
              </a:rPr>
              <a:t>However, some </a:t>
            </a:r>
            <a:r>
              <a:rPr kumimoji="1" lang="en-US" altLang="zh-CN" sz="1800" b="0" dirty="0" err="1">
                <a:latin typeface="Arial" panose="020B0604020202020204" pitchFamily="34" charset="0"/>
                <a:cs typeface="Arial" panose="020B0604020202020204" pitchFamily="34" charset="0"/>
              </a:rPr>
              <a:t>secondaries</a:t>
            </a:r>
            <a:r>
              <a:rPr kumimoji="1" lang="en-US" altLang="zh-CN" sz="1800" b="0" dirty="0">
                <a:latin typeface="Arial" panose="020B0604020202020204" pitchFamily="34" charset="0"/>
                <a:cs typeface="Arial" panose="020B0604020202020204" pitchFamily="34" charset="0"/>
              </a:rPr>
              <a:t> generated within the beam pipe of QD would hit the detector </a:t>
            </a:r>
            <a:r>
              <a:rPr kumimoji="1" lang="en-US" altLang="zh-CN" sz="1800" b="0" dirty="0" err="1">
                <a:latin typeface="Arial" panose="020B0604020202020204" pitchFamily="34" charset="0"/>
                <a:cs typeface="Arial" panose="020B0604020202020204" pitchFamily="34" charset="0"/>
              </a:rPr>
              <a:t>beampipe</a:t>
            </a:r>
            <a:r>
              <a:rPr kumimoji="1" lang="en-US" altLang="zh-CN" sz="1800" b="0" dirty="0">
                <a:latin typeface="Arial" panose="020B0604020202020204" pitchFamily="34" charset="0"/>
                <a:cs typeface="Arial" panose="020B0604020202020204" pitchFamily="34" charset="0"/>
              </a:rPr>
              <a:t>, even the beryllium part. Therefore, the mitigation methods are studied. </a:t>
            </a:r>
          </a:p>
          <a:p>
            <a:pPr>
              <a:spcBef>
                <a:spcPts val="0"/>
              </a:spcBef>
              <a:buClr>
                <a:schemeClr val="tx1"/>
              </a:buClr>
              <a:buSzPct val="100000"/>
              <a:buFont typeface="Arial" panose="020B0604020202020204" pitchFamily="34" charset="0"/>
              <a:buChar char="•"/>
            </a:pPr>
            <a:r>
              <a:rPr kumimoji="1" lang="en-US" altLang="zh-CN" sz="1800" b="0" dirty="0">
                <a:latin typeface="Arial" panose="020B0604020202020204" pitchFamily="34" charset="0"/>
                <a:cs typeface="Arial" panose="020B0604020202020204" pitchFamily="34" charset="0"/>
              </a:rPr>
              <a:t>SR photons generated from the FD magnets will hit downstream of the IR beam pipe, and the once-scattering photons will not go into the detector beam pipe but goes to even far away from the IP region.</a:t>
            </a:r>
            <a:endParaRPr kumimoji="1" lang="zh-CN" altLang="en-US" sz="1800" b="0" dirty="0">
              <a:latin typeface="Arial" panose="020B0604020202020204" pitchFamily="34" charset="0"/>
              <a:cs typeface="Arial" panose="020B0604020202020204" pitchFamily="34" charset="0"/>
            </a:endParaRPr>
          </a:p>
        </p:txBody>
      </p:sp>
      <p:sp>
        <p:nvSpPr>
          <p:cNvPr id="2" name="标题 1">
            <a:extLst>
              <a:ext uri="{FF2B5EF4-FFF2-40B4-BE49-F238E27FC236}">
                <a16:creationId xmlns="" xmlns:a16="http://schemas.microsoft.com/office/drawing/2014/main" id="{56754D1C-856E-38E5-564F-B28D4706A51F}"/>
              </a:ext>
            </a:extLst>
          </p:cNvPr>
          <p:cNvSpPr>
            <a:spLocks noGrp="1"/>
          </p:cNvSpPr>
          <p:nvPr>
            <p:ph type="title"/>
          </p:nvPr>
        </p:nvSpPr>
        <p:spPr/>
        <p:txBody>
          <a:bodyPr>
            <a:normAutofit/>
          </a:bodyPr>
          <a:lstStyle/>
          <a:p>
            <a:pPr algn="ctr"/>
            <a:r>
              <a:rPr kumimoji="1" lang="en-US" altLang="zh-CN" sz="4000" dirty="0">
                <a:solidFill>
                  <a:srgbClr val="C00000"/>
                </a:solidFill>
                <a:latin typeface="Arial" panose="020B0604020202020204" pitchFamily="34" charset="0"/>
                <a:cs typeface="Arial" panose="020B0604020202020204" pitchFamily="34" charset="0"/>
              </a:rPr>
              <a:t>Synchrotron radiation</a:t>
            </a:r>
            <a:endParaRPr kumimoji="1" lang="zh-CN" altLang="en-US" sz="4000" dirty="0">
              <a:solidFill>
                <a:srgbClr val="C00000"/>
              </a:solidFill>
              <a:latin typeface="Arial" panose="020B0604020202020204" pitchFamily="34" charset="0"/>
              <a:cs typeface="Arial" panose="020B0604020202020204" pitchFamily="34" charset="0"/>
            </a:endParaRPr>
          </a:p>
        </p:txBody>
      </p:sp>
      <p:pic>
        <p:nvPicPr>
          <p:cNvPr id="9" name="图片 8">
            <a:extLst>
              <a:ext uri="{FF2B5EF4-FFF2-40B4-BE49-F238E27FC236}">
                <a16:creationId xmlns="" xmlns:a16="http://schemas.microsoft.com/office/drawing/2014/main" id="{2A3E33F2-0B5A-50E7-EC4C-6FE4102319EA}"/>
              </a:ext>
            </a:extLst>
          </p:cNvPr>
          <p:cNvPicPr>
            <a:picLocks noChangeAspect="1"/>
          </p:cNvPicPr>
          <p:nvPr/>
        </p:nvPicPr>
        <p:blipFill>
          <a:blip r:embed="rId2"/>
          <a:stretch>
            <a:fillRect/>
          </a:stretch>
        </p:blipFill>
        <p:spPr>
          <a:xfrm>
            <a:off x="6095033" y="3816781"/>
            <a:ext cx="4652397" cy="2752983"/>
          </a:xfrm>
          <a:prstGeom prst="rect">
            <a:avLst/>
          </a:prstGeom>
        </p:spPr>
      </p:pic>
      <p:pic>
        <p:nvPicPr>
          <p:cNvPr id="10" name="图形 3">
            <a:extLst>
              <a:ext uri="{FF2B5EF4-FFF2-40B4-BE49-F238E27FC236}">
                <a16:creationId xmlns="" xmlns:a16="http://schemas.microsoft.com/office/drawing/2014/main" id="{7BBD1294-A2E2-44AC-AB66-01D449913FB7}"/>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421297" y="3900221"/>
            <a:ext cx="4288513" cy="2669543"/>
          </a:xfrm>
          <a:prstGeom prst="rect">
            <a:avLst/>
          </a:prstGeom>
        </p:spPr>
      </p:pic>
    </p:spTree>
    <p:extLst>
      <p:ext uri="{BB962C8B-B14F-4D97-AF65-F5344CB8AC3E}">
        <p14:creationId xmlns:p14="http://schemas.microsoft.com/office/powerpoint/2010/main" val="2583430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内容占位符 2">
            <a:extLst>
              <a:ext uri="{FF2B5EF4-FFF2-40B4-BE49-F238E27FC236}">
                <a16:creationId xmlns="" xmlns:a16="http://schemas.microsoft.com/office/drawing/2014/main" id="{92FF5B45-84C6-4A11-A910-4295057907E8}"/>
              </a:ext>
            </a:extLst>
          </p:cNvPr>
          <p:cNvSpPr>
            <a:spLocks noGrp="1"/>
          </p:cNvSpPr>
          <p:nvPr>
            <p:ph idx="1"/>
          </p:nvPr>
        </p:nvSpPr>
        <p:spPr>
          <a:xfrm>
            <a:off x="315356" y="5296050"/>
            <a:ext cx="7173808" cy="1419098"/>
          </a:xfrm>
          <a:solidFill>
            <a:schemeClr val="accent6">
              <a:lumMod val="20000"/>
              <a:lumOff val="80000"/>
            </a:schemeClr>
          </a:solidFill>
        </p:spPr>
        <p:txBody>
          <a:bodyPr>
            <a:normAutofit fontScale="77500" lnSpcReduction="20000"/>
          </a:bodyPr>
          <a:lstStyle/>
          <a:p>
            <a:pPr>
              <a:buFont typeface="Wingdings" panose="05000000000000000000" pitchFamily="2" charset="2"/>
              <a:buChar char="ü"/>
            </a:pPr>
            <a:r>
              <a:rPr lang="en-US" altLang="zh-CN" sz="1400" b="0" dirty="0">
                <a:latin typeface="Arial" panose="020B0604020202020204" pitchFamily="34" charset="0"/>
                <a:cs typeface="Arial" panose="020B0604020202020204" pitchFamily="34" charset="0"/>
              </a:rPr>
              <a:t>Beam loss particle distribution with collimator design.</a:t>
            </a:r>
            <a:endParaRPr lang="en-US" altLang="zh-CN" sz="1400" b="0" dirty="0">
              <a:latin typeface="Arial" panose="020B0604020202020204" pitchFamily="34" charset="0"/>
              <a:cs typeface="Arial" panose="020B0604020202020204" pitchFamily="34" charset="0"/>
              <a:sym typeface="Symbol" panose="05050102010706020507" pitchFamily="18" charset="2"/>
            </a:endParaRPr>
          </a:p>
          <a:p>
            <a:pPr>
              <a:buFont typeface="Wingdings" panose="05000000000000000000" pitchFamily="2" charset="2"/>
              <a:buChar char="ü"/>
            </a:pPr>
            <a:r>
              <a:rPr lang="en-US" altLang="zh-CN" sz="1400" b="0" dirty="0">
                <a:latin typeface="Arial" panose="020B0604020202020204" pitchFamily="34" charset="0"/>
                <a:cs typeface="Arial" panose="020B0604020202020204" pitchFamily="34" charset="0"/>
                <a:sym typeface="Symbol" panose="05050102010706020507" pitchFamily="18" charset="2"/>
              </a:rPr>
              <a:t>Collimator design meet requirements of beam-stay-clear region, impedance, phase </a:t>
            </a:r>
            <a:r>
              <a:rPr lang="en-US" altLang="zh-CN" sz="1400" b="0" dirty="0" err="1">
                <a:latin typeface="Arial" panose="020B0604020202020204" pitchFamily="34" charset="0"/>
                <a:cs typeface="Arial" panose="020B0604020202020204" pitchFamily="34" charset="0"/>
                <a:sym typeface="Symbol" panose="05050102010706020507" pitchFamily="18" charset="2"/>
              </a:rPr>
              <a:t>etc</a:t>
            </a:r>
            <a:r>
              <a:rPr lang="en-US" altLang="zh-CN" sz="1400" b="0" dirty="0">
                <a:latin typeface="Arial" panose="020B0604020202020204" pitchFamily="34" charset="0"/>
                <a:cs typeface="Arial" panose="020B0604020202020204" pitchFamily="34" charset="0"/>
                <a:sym typeface="Symbol" panose="05050102010706020507" pitchFamily="18" charset="2"/>
              </a:rPr>
              <a:t> on.</a:t>
            </a:r>
          </a:p>
          <a:p>
            <a:pPr>
              <a:buFont typeface="Wingdings" panose="05000000000000000000" pitchFamily="2" charset="2"/>
              <a:buChar char="ü"/>
            </a:pPr>
            <a:r>
              <a:rPr kumimoji="1" lang="en-US" altLang="zh-CN" sz="1400" b="0" dirty="0">
                <a:latin typeface="Arial" panose="020B0604020202020204" pitchFamily="34" charset="0"/>
                <a:cs typeface="Arial" panose="020B0604020202020204" pitchFamily="34" charset="0"/>
              </a:rPr>
              <a:t>4 sets of collimators were implemented per IP per Ring(16 in total)</a:t>
            </a:r>
          </a:p>
          <a:p>
            <a:pPr lvl="1">
              <a:buFont typeface="Wingdings" panose="05000000000000000000" pitchFamily="2" charset="2"/>
              <a:buChar char="ü"/>
            </a:pPr>
            <a:r>
              <a:rPr kumimoji="1" lang="en-US" altLang="zh-CN" sz="1400" dirty="0">
                <a:cs typeface="Arial" panose="020B0604020202020204" pitchFamily="34" charset="0"/>
              </a:rPr>
              <a:t>2 sets are horizontal(4mm radius), 2 sets are vertical(3mm radius).</a:t>
            </a:r>
          </a:p>
          <a:p>
            <a:pPr>
              <a:buFont typeface="Wingdings" panose="05000000000000000000" pitchFamily="2" charset="2"/>
              <a:buChar char="ü"/>
            </a:pPr>
            <a:r>
              <a:rPr kumimoji="1" lang="en-US" altLang="zh-CN" sz="1400" b="0" dirty="0">
                <a:latin typeface="Arial" panose="020B0604020202020204" pitchFamily="34" charset="0"/>
                <a:cs typeface="Arial" panose="020B0604020202020204" pitchFamily="34" charset="0"/>
              </a:rPr>
              <a:t>One more upstream horizontal collimator sets were implemented to mitigate the Beam-Gas background</a:t>
            </a:r>
            <a:endParaRPr kumimoji="1" lang="zh-CN" altLang="en-US" sz="1400" b="0" dirty="0">
              <a:latin typeface="Arial" panose="020B0604020202020204" pitchFamily="34" charset="0"/>
              <a:cs typeface="Arial" panose="020B0604020202020204" pitchFamily="34" charset="0"/>
            </a:endParaRPr>
          </a:p>
        </p:txBody>
      </p:sp>
      <p:sp>
        <p:nvSpPr>
          <p:cNvPr id="2" name="标题 1"/>
          <p:cNvSpPr>
            <a:spLocks noGrp="1"/>
          </p:cNvSpPr>
          <p:nvPr>
            <p:ph type="title"/>
          </p:nvPr>
        </p:nvSpPr>
        <p:spPr/>
        <p:txBody>
          <a:bodyPr>
            <a:normAutofit/>
          </a:bodyPr>
          <a:lstStyle/>
          <a:p>
            <a:pPr algn="ctr"/>
            <a:r>
              <a:rPr lang="en-US" altLang="zh-CN" sz="4000" dirty="0">
                <a:solidFill>
                  <a:srgbClr val="C00000"/>
                </a:solidFill>
                <a:latin typeface="Arial" panose="020B0604020202020204" pitchFamily="34" charset="0"/>
                <a:cs typeface="Arial" panose="020B0604020202020204" pitchFamily="34" charset="0"/>
              </a:rPr>
              <a:t>Radiation background</a:t>
            </a:r>
            <a:endParaRPr lang="zh-CN" altLang="en-US" sz="4000" dirty="0">
              <a:solidFill>
                <a:srgbClr val="C00000"/>
              </a:solidFill>
              <a:latin typeface="Arial" panose="020B0604020202020204" pitchFamily="34" charset="0"/>
              <a:cs typeface="Arial" panose="020B0604020202020204" pitchFamily="34" charset="0"/>
            </a:endParaRPr>
          </a:p>
        </p:txBody>
      </p:sp>
      <p:sp>
        <p:nvSpPr>
          <p:cNvPr id="6" name="文本框 5"/>
          <p:cNvSpPr txBox="1"/>
          <p:nvPr/>
        </p:nvSpPr>
        <p:spPr>
          <a:xfrm>
            <a:off x="316884" y="1232452"/>
            <a:ext cx="7173807" cy="1077218"/>
          </a:xfrm>
          <a:prstGeom prst="rect">
            <a:avLst/>
          </a:prstGeom>
          <a:solidFill>
            <a:schemeClr val="accent1">
              <a:lumMod val="20000"/>
              <a:lumOff val="80000"/>
            </a:schemeClr>
          </a:solidFill>
        </p:spPr>
        <p:txBody>
          <a:bodyPr wrap="square" rtlCol="0">
            <a:spAutoFit/>
          </a:bodyPr>
          <a:lstStyle/>
          <a:p>
            <a:pPr marL="285750" indent="-28575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Including Radiative Bhabha scattering, Beam-Gas scattering, Beam Thermal Photon scattering. </a:t>
            </a:r>
          </a:p>
          <a:p>
            <a:pPr marL="285750" indent="-285750">
              <a:buFont typeface="Wingdings" panose="05000000000000000000" pitchFamily="2" charset="2"/>
              <a:buChar char="Ø"/>
            </a:pPr>
            <a:r>
              <a:rPr lang="en-US" altLang="zh-CN" sz="1600" dirty="0">
                <a:latin typeface="Arial" panose="020B0604020202020204" pitchFamily="34" charset="0"/>
                <a:cs typeface="Arial" panose="020B0604020202020204" pitchFamily="34" charset="0"/>
              </a:rPr>
              <a:t>Beam loss background from </a:t>
            </a:r>
            <a:r>
              <a:rPr lang="en-US" altLang="zh-CN" sz="1600" dirty="0" err="1">
                <a:latin typeface="Arial" panose="020B0604020202020204" pitchFamily="34" charset="0"/>
                <a:cs typeface="Arial" panose="020B0604020202020204" pitchFamily="34" charset="0"/>
              </a:rPr>
              <a:t>Beamstrahlung</a:t>
            </a:r>
            <a:r>
              <a:rPr lang="en-US" altLang="zh-CN" sz="1600" dirty="0">
                <a:latin typeface="Arial" panose="020B0604020202020204" pitchFamily="34" charset="0"/>
                <a:cs typeface="Arial" panose="020B0604020202020204" pitchFamily="34" charset="0"/>
              </a:rPr>
              <a:t> almost no in upstream IP, but mainly from pair-production distribution.</a:t>
            </a:r>
          </a:p>
        </p:txBody>
      </p:sp>
      <p:pic>
        <p:nvPicPr>
          <p:cNvPr id="7" name="图片 6" descr="图表, 直方图&#10;&#10;描述已自动生成">
            <a:extLst>
              <a:ext uri="{FF2B5EF4-FFF2-40B4-BE49-F238E27FC236}">
                <a16:creationId xmlns="" xmlns:a16="http://schemas.microsoft.com/office/drawing/2014/main" id="{70DFFDBD-A055-4C57-ACF7-6B14B2F210A8}"/>
              </a:ext>
            </a:extLst>
          </p:cNvPr>
          <p:cNvPicPr>
            <a:picLocks noChangeAspect="1"/>
          </p:cNvPicPr>
          <p:nvPr/>
        </p:nvPicPr>
        <p:blipFill>
          <a:blip r:embed="rId2"/>
          <a:stretch>
            <a:fillRect/>
          </a:stretch>
        </p:blipFill>
        <p:spPr>
          <a:xfrm>
            <a:off x="8134630" y="4051902"/>
            <a:ext cx="3740486" cy="2795550"/>
          </a:xfrm>
          <a:prstGeom prst="rect">
            <a:avLst/>
          </a:prstGeom>
        </p:spPr>
      </p:pic>
      <p:pic>
        <p:nvPicPr>
          <p:cNvPr id="5" name="图片 4">
            <a:extLst>
              <a:ext uri="{FF2B5EF4-FFF2-40B4-BE49-F238E27FC236}">
                <a16:creationId xmlns="" xmlns:a16="http://schemas.microsoft.com/office/drawing/2014/main" id="{38FC2E74-B414-40BE-9B5E-A1428C9E0F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9455" y="1084670"/>
            <a:ext cx="3885661" cy="2967232"/>
          </a:xfrm>
          <a:prstGeom prst="rect">
            <a:avLst/>
          </a:prstGeom>
        </p:spPr>
      </p:pic>
      <p:graphicFrame>
        <p:nvGraphicFramePr>
          <p:cNvPr id="12" name="内容占位符 3">
            <a:extLst>
              <a:ext uri="{FF2B5EF4-FFF2-40B4-BE49-F238E27FC236}">
                <a16:creationId xmlns="" xmlns:a16="http://schemas.microsoft.com/office/drawing/2014/main" id="{03C1E873-B7AE-4FBE-9C08-5FDD6B40B071}"/>
              </a:ext>
            </a:extLst>
          </p:cNvPr>
          <p:cNvGraphicFramePr>
            <a:graphicFrameLocks/>
          </p:cNvGraphicFramePr>
          <p:nvPr>
            <p:extLst>
              <p:ext uri="{D42A27DB-BD31-4B8C-83A1-F6EECF244321}">
                <p14:modId xmlns:p14="http://schemas.microsoft.com/office/powerpoint/2010/main" val="3559006669"/>
              </p:ext>
            </p:extLst>
          </p:nvPr>
        </p:nvGraphicFramePr>
        <p:xfrm>
          <a:off x="316884" y="2450007"/>
          <a:ext cx="7190752" cy="2705706"/>
        </p:xfrm>
        <a:graphic>
          <a:graphicData uri="http://schemas.openxmlformats.org/drawingml/2006/table">
            <a:tbl>
              <a:tblPr firstRow="1" bandRow="1">
                <a:tableStyleId>{5C22544A-7EE6-4342-B048-85BDC9FD1C3A}</a:tableStyleId>
              </a:tblPr>
              <a:tblGrid>
                <a:gridCol w="898844">
                  <a:extLst>
                    <a:ext uri="{9D8B030D-6E8A-4147-A177-3AD203B41FA5}">
                      <a16:colId xmlns="" xmlns:a16="http://schemas.microsoft.com/office/drawing/2014/main" val="20000"/>
                    </a:ext>
                  </a:extLst>
                </a:gridCol>
                <a:gridCol w="898844">
                  <a:extLst>
                    <a:ext uri="{9D8B030D-6E8A-4147-A177-3AD203B41FA5}">
                      <a16:colId xmlns="" xmlns:a16="http://schemas.microsoft.com/office/drawing/2014/main" val="20001"/>
                    </a:ext>
                  </a:extLst>
                </a:gridCol>
                <a:gridCol w="898844">
                  <a:extLst>
                    <a:ext uri="{9D8B030D-6E8A-4147-A177-3AD203B41FA5}">
                      <a16:colId xmlns="" xmlns:a16="http://schemas.microsoft.com/office/drawing/2014/main" val="20002"/>
                    </a:ext>
                  </a:extLst>
                </a:gridCol>
                <a:gridCol w="898844">
                  <a:extLst>
                    <a:ext uri="{9D8B030D-6E8A-4147-A177-3AD203B41FA5}">
                      <a16:colId xmlns="" xmlns:a16="http://schemas.microsoft.com/office/drawing/2014/main" val="20003"/>
                    </a:ext>
                  </a:extLst>
                </a:gridCol>
                <a:gridCol w="898844">
                  <a:extLst>
                    <a:ext uri="{9D8B030D-6E8A-4147-A177-3AD203B41FA5}">
                      <a16:colId xmlns="" xmlns:a16="http://schemas.microsoft.com/office/drawing/2014/main" val="20004"/>
                    </a:ext>
                  </a:extLst>
                </a:gridCol>
                <a:gridCol w="898844">
                  <a:extLst>
                    <a:ext uri="{9D8B030D-6E8A-4147-A177-3AD203B41FA5}">
                      <a16:colId xmlns="" xmlns:a16="http://schemas.microsoft.com/office/drawing/2014/main" val="20005"/>
                    </a:ext>
                  </a:extLst>
                </a:gridCol>
                <a:gridCol w="898844">
                  <a:extLst>
                    <a:ext uri="{9D8B030D-6E8A-4147-A177-3AD203B41FA5}">
                      <a16:colId xmlns="" xmlns:a16="http://schemas.microsoft.com/office/drawing/2014/main" val="20006"/>
                    </a:ext>
                  </a:extLst>
                </a:gridCol>
                <a:gridCol w="898844">
                  <a:extLst>
                    <a:ext uri="{9D8B030D-6E8A-4147-A177-3AD203B41FA5}">
                      <a16:colId xmlns="" xmlns:a16="http://schemas.microsoft.com/office/drawing/2014/main" val="20007"/>
                    </a:ext>
                  </a:extLst>
                </a:gridCol>
              </a:tblGrid>
              <a:tr h="717840">
                <a:tc>
                  <a:txBody>
                    <a:bodyPr/>
                    <a:lstStyle/>
                    <a:p>
                      <a:r>
                        <a:rPr lang="en-US" altLang="zh-CN" sz="800" dirty="0"/>
                        <a:t>name</a:t>
                      </a:r>
                      <a:endParaRPr lang="zh-CN" altLang="en-US" sz="800" dirty="0">
                        <a:latin typeface="Arial" panose="020B0604020202020204" pitchFamily="34" charset="0"/>
                        <a:cs typeface="Arial" panose="020B0604020202020204" pitchFamily="34" charset="0"/>
                      </a:endParaRPr>
                    </a:p>
                  </a:txBody>
                  <a:tcPr anchor="ctr" anchorCtr="1"/>
                </a:tc>
                <a:tc>
                  <a:txBody>
                    <a:bodyPr/>
                    <a:lstStyle/>
                    <a:p>
                      <a:r>
                        <a:rPr lang="en-US" altLang="zh-CN" sz="800"/>
                        <a:t>Position</a:t>
                      </a:r>
                      <a:endParaRPr lang="zh-CN" altLang="en-US" sz="800">
                        <a:latin typeface="Arial" panose="020B0604020202020204" pitchFamily="34" charset="0"/>
                        <a:cs typeface="Arial" panose="020B0604020202020204" pitchFamily="34" charset="0"/>
                      </a:endParaRPr>
                    </a:p>
                  </a:txBody>
                  <a:tcPr anchor="ctr" anchorCtr="1"/>
                </a:tc>
                <a:tc>
                  <a:txBody>
                    <a:bodyPr/>
                    <a:lstStyle/>
                    <a:p>
                      <a:r>
                        <a:rPr lang="en-US" altLang="zh-CN" sz="800"/>
                        <a:t>Distance</a:t>
                      </a:r>
                      <a:r>
                        <a:rPr lang="en-US" altLang="zh-CN" sz="800" baseline="0"/>
                        <a:t> to IP/m</a:t>
                      </a:r>
                      <a:endParaRPr lang="zh-CN" altLang="en-US" sz="800">
                        <a:latin typeface="Arial" panose="020B0604020202020204" pitchFamily="34" charset="0"/>
                        <a:cs typeface="Arial" panose="020B0604020202020204" pitchFamily="34" charset="0"/>
                      </a:endParaRPr>
                    </a:p>
                  </a:txBody>
                  <a:tcPr anchor="ctr" anchorCtr="1"/>
                </a:tc>
                <a:tc>
                  <a:txBody>
                    <a:bodyPr/>
                    <a:lstStyle/>
                    <a:p>
                      <a:r>
                        <a:rPr lang="en-US" altLang="zh-CN" sz="800"/>
                        <a:t>Beta function/m</a:t>
                      </a:r>
                      <a:endParaRPr lang="zh-CN" altLang="en-US" sz="800">
                        <a:latin typeface="Arial" panose="020B0604020202020204" pitchFamily="34" charset="0"/>
                        <a:cs typeface="Arial" panose="020B0604020202020204" pitchFamily="34" charset="0"/>
                      </a:endParaRPr>
                    </a:p>
                  </a:txBody>
                  <a:tcPr anchor="ctr" anchorCtr="1"/>
                </a:tc>
                <a:tc>
                  <a:txBody>
                    <a:bodyPr/>
                    <a:lstStyle/>
                    <a:p>
                      <a:r>
                        <a:rPr lang="en-US" altLang="zh-CN" sz="800"/>
                        <a:t>Horizontal Dispersion/m</a:t>
                      </a:r>
                      <a:endParaRPr lang="zh-CN" altLang="en-US" sz="800">
                        <a:latin typeface="Arial" panose="020B0604020202020204" pitchFamily="34" charset="0"/>
                        <a:cs typeface="Arial" panose="020B0604020202020204" pitchFamily="34" charset="0"/>
                      </a:endParaRPr>
                    </a:p>
                  </a:txBody>
                  <a:tcPr anchor="ctr" anchorCtr="1"/>
                </a:tc>
                <a:tc>
                  <a:txBody>
                    <a:bodyPr/>
                    <a:lstStyle/>
                    <a:p>
                      <a:r>
                        <a:rPr lang="en-US" altLang="zh-CN" sz="800"/>
                        <a:t>Phase</a:t>
                      </a:r>
                      <a:endParaRPr lang="zh-CN" altLang="en-US" sz="800">
                        <a:latin typeface="Arial" panose="020B0604020202020204" pitchFamily="34" charset="0"/>
                        <a:cs typeface="Arial" panose="020B0604020202020204" pitchFamily="34" charset="0"/>
                      </a:endParaRPr>
                    </a:p>
                  </a:txBody>
                  <a:tcPr anchor="ctr" anchorCtr="1"/>
                </a:tc>
                <a:tc>
                  <a:txBody>
                    <a:bodyPr/>
                    <a:lstStyle/>
                    <a:p>
                      <a:r>
                        <a:rPr lang="en-US" altLang="zh-CN" sz="800"/>
                        <a:t>BSC/2/m</a:t>
                      </a:r>
                      <a:endParaRPr lang="zh-CN" altLang="en-US" sz="800">
                        <a:latin typeface="Arial" panose="020B0604020202020204" pitchFamily="34" charset="0"/>
                        <a:cs typeface="Arial" panose="020B0604020202020204" pitchFamily="34" charset="0"/>
                      </a:endParaRPr>
                    </a:p>
                  </a:txBody>
                  <a:tcPr anchor="ctr" anchorCtr="1"/>
                </a:tc>
                <a:tc>
                  <a:txBody>
                    <a:bodyPr/>
                    <a:lstStyle/>
                    <a:p>
                      <a:r>
                        <a:rPr lang="en-US" altLang="zh-CN" sz="800" dirty="0"/>
                        <a:t>Range of half width allowed/mm</a:t>
                      </a:r>
                      <a:endParaRPr lang="zh-CN" altLang="en-US" sz="800" dirty="0">
                        <a:latin typeface="Arial" panose="020B0604020202020204" pitchFamily="34" charset="0"/>
                        <a:cs typeface="Arial" panose="020B0604020202020204" pitchFamily="34" charset="0"/>
                      </a:endParaRPr>
                    </a:p>
                  </a:txBody>
                  <a:tcPr anchor="ctr" anchorCtr="1"/>
                </a:tc>
                <a:extLst>
                  <a:ext uri="{0D108BD9-81ED-4DB2-BD59-A6C34878D82A}">
                    <a16:rowId xmlns="" xmlns:a16="http://schemas.microsoft.com/office/drawing/2014/main" val="10000"/>
                  </a:ext>
                </a:extLst>
              </a:tr>
              <a:tr h="220874">
                <a:tc>
                  <a:txBody>
                    <a:bodyPr/>
                    <a:lstStyle/>
                    <a:p>
                      <a:r>
                        <a:rPr lang="en-US" altLang="zh-CN" sz="800"/>
                        <a:t>APTX1</a:t>
                      </a:r>
                      <a:endParaRPr lang="zh-CN" altLang="en-US" sz="800">
                        <a:latin typeface="Arial" panose="020B0604020202020204" pitchFamily="34" charset="0"/>
                        <a:cs typeface="Arial" panose="020B0604020202020204" pitchFamily="34" charset="0"/>
                      </a:endParaRPr>
                    </a:p>
                  </a:txBody>
                  <a:tcPr anchor="ctr" anchorCtr="1"/>
                </a:tc>
                <a:tc>
                  <a:txBody>
                    <a:bodyPr/>
                    <a:lstStyle/>
                    <a:p>
                      <a:r>
                        <a:rPr lang="en-US" altLang="zh-CN" sz="800"/>
                        <a:t>D1I.785</a:t>
                      </a:r>
                      <a:endParaRPr lang="zh-CN" altLang="en-US" sz="800">
                        <a:latin typeface="Arial" panose="020B0604020202020204" pitchFamily="34" charset="0"/>
                        <a:cs typeface="Arial" panose="020B0604020202020204" pitchFamily="34" charset="0"/>
                      </a:endParaRPr>
                    </a:p>
                  </a:txBody>
                  <a:tcPr anchor="ctr" anchorCtr="1"/>
                </a:tc>
                <a:tc>
                  <a:txBody>
                    <a:bodyPr/>
                    <a:lstStyle/>
                    <a:p>
                      <a:r>
                        <a:rPr lang="en-US" altLang="zh-CN" sz="800"/>
                        <a:t>44611</a:t>
                      </a:r>
                      <a:endParaRPr lang="zh-CN" altLang="en-US" sz="800">
                        <a:latin typeface="Arial" panose="020B0604020202020204" pitchFamily="34" charset="0"/>
                        <a:cs typeface="Arial" panose="020B0604020202020204" pitchFamily="34" charset="0"/>
                      </a:endParaRPr>
                    </a:p>
                  </a:txBody>
                  <a:tcPr anchor="ctr" anchorCtr="1"/>
                </a:tc>
                <a:tc>
                  <a:txBody>
                    <a:bodyPr/>
                    <a:lstStyle/>
                    <a:p>
                      <a:r>
                        <a:rPr lang="en-US" altLang="zh-CN" sz="800"/>
                        <a:t>20.7</a:t>
                      </a:r>
                      <a:endParaRPr lang="zh-CN" altLang="en-US" sz="800">
                        <a:latin typeface="Arial" panose="020B0604020202020204" pitchFamily="34" charset="0"/>
                        <a:cs typeface="Arial" panose="020B0604020202020204" pitchFamily="34" charset="0"/>
                      </a:endParaRPr>
                    </a:p>
                  </a:txBody>
                  <a:tcPr anchor="ctr" anchorCtr="1"/>
                </a:tc>
                <a:tc>
                  <a:txBody>
                    <a:bodyPr/>
                    <a:lstStyle/>
                    <a:p>
                      <a:r>
                        <a:rPr lang="en-US" altLang="zh-CN" sz="800"/>
                        <a:t>0.12</a:t>
                      </a:r>
                      <a:endParaRPr lang="zh-CN" altLang="en-US" sz="800">
                        <a:latin typeface="Arial" panose="020B0604020202020204" pitchFamily="34" charset="0"/>
                        <a:cs typeface="Arial" panose="020B0604020202020204" pitchFamily="34" charset="0"/>
                      </a:endParaRPr>
                    </a:p>
                  </a:txBody>
                  <a:tcPr anchor="ctr" anchorCtr="1"/>
                </a:tc>
                <a:tc>
                  <a:txBody>
                    <a:bodyPr/>
                    <a:lstStyle/>
                    <a:p>
                      <a:r>
                        <a:rPr lang="en-US" altLang="zh-CN" sz="800"/>
                        <a:t>164.00</a:t>
                      </a:r>
                      <a:endParaRPr lang="zh-CN" altLang="en-US" sz="800">
                        <a:latin typeface="Arial" panose="020B0604020202020204" pitchFamily="34" charset="0"/>
                        <a:cs typeface="Arial" panose="020B0604020202020204" pitchFamily="34" charset="0"/>
                      </a:endParaRPr>
                    </a:p>
                  </a:txBody>
                  <a:tcPr anchor="ctr" anchorCtr="1"/>
                </a:tc>
                <a:tc>
                  <a:txBody>
                    <a:bodyPr/>
                    <a:lstStyle/>
                    <a:p>
                      <a:r>
                        <a:rPr lang="en-US" altLang="zh-CN" sz="800"/>
                        <a:t>0.006</a:t>
                      </a:r>
                      <a:endParaRPr lang="zh-CN" altLang="en-US" sz="800">
                        <a:latin typeface="Arial" panose="020B0604020202020204" pitchFamily="34" charset="0"/>
                        <a:cs typeface="Arial" panose="020B0604020202020204" pitchFamily="34" charset="0"/>
                      </a:endParaRPr>
                    </a:p>
                  </a:txBody>
                  <a:tcPr anchor="ctr" anchorCtr="1"/>
                </a:tc>
                <a:tc>
                  <a:txBody>
                    <a:bodyPr/>
                    <a:lstStyle/>
                    <a:p>
                      <a:r>
                        <a:rPr lang="en-US" altLang="zh-CN" sz="800"/>
                        <a:t>1~6</a:t>
                      </a:r>
                      <a:endParaRPr lang="zh-CN" altLang="en-US" sz="800">
                        <a:latin typeface="Arial" panose="020B0604020202020204" pitchFamily="34" charset="0"/>
                        <a:cs typeface="Arial" panose="020B0604020202020204" pitchFamily="34" charset="0"/>
                      </a:endParaRPr>
                    </a:p>
                  </a:txBody>
                  <a:tcPr anchor="ctr" anchorCtr="1"/>
                </a:tc>
                <a:extLst>
                  <a:ext uri="{0D108BD9-81ED-4DB2-BD59-A6C34878D82A}">
                    <a16:rowId xmlns="" xmlns:a16="http://schemas.microsoft.com/office/drawing/2014/main" val="10001"/>
                  </a:ext>
                </a:extLst>
              </a:tr>
              <a:tr h="220874">
                <a:tc>
                  <a:txBody>
                    <a:bodyPr/>
                    <a:lstStyle/>
                    <a:p>
                      <a:r>
                        <a:rPr lang="en-US" altLang="zh-CN" sz="800"/>
                        <a:t>APTX2</a:t>
                      </a:r>
                      <a:endParaRPr lang="zh-CN" altLang="en-US" sz="800">
                        <a:latin typeface="Arial" panose="020B0604020202020204" pitchFamily="34" charset="0"/>
                        <a:cs typeface="Arial" panose="020B0604020202020204" pitchFamily="34" charset="0"/>
                      </a:endParaRPr>
                    </a:p>
                  </a:txBody>
                  <a:tcPr anchor="ctr" anchorCtr="1"/>
                </a:tc>
                <a:tc>
                  <a:txBody>
                    <a:bodyPr/>
                    <a:lstStyle/>
                    <a:p>
                      <a:r>
                        <a:rPr lang="en-US" altLang="zh-CN" sz="800"/>
                        <a:t>D1I.788</a:t>
                      </a:r>
                      <a:endParaRPr lang="zh-CN" altLang="en-US" sz="800">
                        <a:latin typeface="Arial" panose="020B0604020202020204" pitchFamily="34" charset="0"/>
                        <a:cs typeface="Arial" panose="020B0604020202020204" pitchFamily="34" charset="0"/>
                      </a:endParaRPr>
                    </a:p>
                  </a:txBody>
                  <a:tcPr anchor="ctr" anchorCtr="1"/>
                </a:tc>
                <a:tc>
                  <a:txBody>
                    <a:bodyPr/>
                    <a:lstStyle/>
                    <a:p>
                      <a:r>
                        <a:rPr lang="en-US" altLang="zh-CN" sz="800"/>
                        <a:t>44680</a:t>
                      </a:r>
                      <a:endParaRPr lang="zh-CN" altLang="en-US" sz="800">
                        <a:latin typeface="Arial" panose="020B0604020202020204" pitchFamily="34" charset="0"/>
                        <a:cs typeface="Arial" panose="020B0604020202020204" pitchFamily="34" charset="0"/>
                      </a:endParaRPr>
                    </a:p>
                  </a:txBody>
                  <a:tcPr anchor="ctr" anchorCtr="1"/>
                </a:tc>
                <a:tc>
                  <a:txBody>
                    <a:bodyPr/>
                    <a:lstStyle/>
                    <a:p>
                      <a:r>
                        <a:rPr lang="en-US" altLang="zh-CN" sz="800"/>
                        <a:t>20.7</a:t>
                      </a:r>
                      <a:endParaRPr lang="zh-CN" altLang="en-US" sz="800">
                        <a:latin typeface="Arial" panose="020B0604020202020204" pitchFamily="34" charset="0"/>
                        <a:cs typeface="Arial" panose="020B0604020202020204" pitchFamily="34" charset="0"/>
                      </a:endParaRPr>
                    </a:p>
                  </a:txBody>
                  <a:tcPr anchor="ctr" anchorCtr="1"/>
                </a:tc>
                <a:tc>
                  <a:txBody>
                    <a:bodyPr/>
                    <a:lstStyle/>
                    <a:p>
                      <a:r>
                        <a:rPr lang="en-US" altLang="zh-CN" sz="800"/>
                        <a:t>0.12</a:t>
                      </a:r>
                      <a:endParaRPr lang="zh-CN" altLang="en-US" sz="800">
                        <a:latin typeface="Arial" panose="020B0604020202020204" pitchFamily="34" charset="0"/>
                        <a:cs typeface="Arial" panose="020B0604020202020204" pitchFamily="34" charset="0"/>
                      </a:endParaRPr>
                    </a:p>
                  </a:txBody>
                  <a:tcPr anchor="ctr" anchorCtr="1"/>
                </a:tc>
                <a:tc>
                  <a:txBody>
                    <a:bodyPr/>
                    <a:lstStyle/>
                    <a:p>
                      <a:r>
                        <a:rPr lang="en-US" altLang="zh-CN" sz="800" dirty="0"/>
                        <a:t>164.25</a:t>
                      </a:r>
                      <a:endParaRPr lang="zh-CN" altLang="en-US" sz="800" dirty="0">
                        <a:latin typeface="Arial" panose="020B0604020202020204" pitchFamily="34" charset="0"/>
                        <a:cs typeface="Arial" panose="020B0604020202020204" pitchFamily="34" charset="0"/>
                      </a:endParaRPr>
                    </a:p>
                  </a:txBody>
                  <a:tcPr anchor="ctr" anchorCtr="1"/>
                </a:tc>
                <a:tc>
                  <a:txBody>
                    <a:bodyPr/>
                    <a:lstStyle/>
                    <a:p>
                      <a:r>
                        <a:rPr lang="en-US" altLang="zh-CN" sz="800"/>
                        <a:t>0.006</a:t>
                      </a:r>
                      <a:endParaRPr lang="zh-CN" altLang="en-US" sz="800">
                        <a:latin typeface="Arial" panose="020B0604020202020204" pitchFamily="34" charset="0"/>
                        <a:cs typeface="Arial" panose="020B0604020202020204" pitchFamily="34" charset="0"/>
                      </a:endParaRPr>
                    </a:p>
                  </a:txBody>
                  <a:tcPr anchor="ctr" anchorCtr="1"/>
                </a:tc>
                <a:tc>
                  <a:txBody>
                    <a:bodyPr/>
                    <a:lstStyle/>
                    <a:p>
                      <a:r>
                        <a:rPr lang="en-US" altLang="zh-CN" sz="800"/>
                        <a:t>1~6</a:t>
                      </a:r>
                      <a:endParaRPr lang="zh-CN" altLang="en-US" sz="800">
                        <a:latin typeface="Arial" panose="020B0604020202020204" pitchFamily="34" charset="0"/>
                        <a:cs typeface="Arial" panose="020B0604020202020204" pitchFamily="34" charset="0"/>
                      </a:endParaRPr>
                    </a:p>
                  </a:txBody>
                  <a:tcPr anchor="ctr" anchorCtr="1"/>
                </a:tc>
                <a:extLst>
                  <a:ext uri="{0D108BD9-81ED-4DB2-BD59-A6C34878D82A}">
                    <a16:rowId xmlns="" xmlns:a16="http://schemas.microsoft.com/office/drawing/2014/main" val="10002"/>
                  </a:ext>
                </a:extLst>
              </a:tr>
              <a:tr h="220874">
                <a:tc>
                  <a:txBody>
                    <a:bodyPr/>
                    <a:lstStyle/>
                    <a:p>
                      <a:r>
                        <a:rPr lang="en-US" altLang="zh-CN" sz="800"/>
                        <a:t>APTY1</a:t>
                      </a:r>
                      <a:endParaRPr lang="zh-CN" altLang="en-US" sz="800">
                        <a:solidFill>
                          <a:schemeClr val="tx1"/>
                        </a:solidFill>
                        <a:latin typeface="Arial" panose="020B0604020202020204" pitchFamily="34" charset="0"/>
                        <a:cs typeface="Arial" panose="020B0604020202020204" pitchFamily="34" charset="0"/>
                      </a:endParaRPr>
                    </a:p>
                  </a:txBody>
                  <a:tcPr anchor="ctr" anchorCtr="1"/>
                </a:tc>
                <a:tc>
                  <a:txBody>
                    <a:bodyPr/>
                    <a:lstStyle/>
                    <a:p>
                      <a:r>
                        <a:rPr lang="en-US" altLang="zh-CN" sz="800"/>
                        <a:t>D1I.791</a:t>
                      </a:r>
                      <a:endParaRPr lang="zh-CN" altLang="en-US" sz="800">
                        <a:solidFill>
                          <a:schemeClr val="tx1"/>
                        </a:solidFill>
                        <a:latin typeface="Arial" panose="020B0604020202020204" pitchFamily="34" charset="0"/>
                        <a:cs typeface="Arial" panose="020B0604020202020204" pitchFamily="34" charset="0"/>
                      </a:endParaRPr>
                    </a:p>
                  </a:txBody>
                  <a:tcPr anchor="ctr" anchorCtr="1"/>
                </a:tc>
                <a:tc>
                  <a:txBody>
                    <a:bodyPr/>
                    <a:lstStyle/>
                    <a:p>
                      <a:r>
                        <a:rPr lang="en-US" altLang="zh-CN" sz="800"/>
                        <a:t>44745</a:t>
                      </a:r>
                      <a:endParaRPr lang="zh-CN" altLang="en-US" sz="800">
                        <a:solidFill>
                          <a:schemeClr val="tx1"/>
                        </a:solidFill>
                        <a:latin typeface="Arial" panose="020B0604020202020204" pitchFamily="34" charset="0"/>
                        <a:cs typeface="Arial" panose="020B0604020202020204" pitchFamily="34" charset="0"/>
                      </a:endParaRPr>
                    </a:p>
                  </a:txBody>
                  <a:tcPr anchor="ctr" anchorCtr="1"/>
                </a:tc>
                <a:tc>
                  <a:txBody>
                    <a:bodyPr/>
                    <a:lstStyle/>
                    <a:p>
                      <a:r>
                        <a:rPr lang="en-US" altLang="zh-CN" sz="800"/>
                        <a:t>105.37</a:t>
                      </a:r>
                      <a:endParaRPr lang="zh-CN" altLang="en-US" sz="800">
                        <a:solidFill>
                          <a:schemeClr val="tx1"/>
                        </a:solidFill>
                        <a:latin typeface="Arial" panose="020B0604020202020204" pitchFamily="34" charset="0"/>
                        <a:cs typeface="Arial" panose="020B0604020202020204" pitchFamily="34" charset="0"/>
                      </a:endParaRPr>
                    </a:p>
                  </a:txBody>
                  <a:tcPr anchor="ctr" anchorCtr="1"/>
                </a:tc>
                <a:tc>
                  <a:txBody>
                    <a:bodyPr/>
                    <a:lstStyle/>
                    <a:p>
                      <a:r>
                        <a:rPr lang="en-US" altLang="zh-CN" sz="800"/>
                        <a:t>0.12</a:t>
                      </a:r>
                      <a:endParaRPr lang="zh-CN" altLang="en-US" sz="800">
                        <a:solidFill>
                          <a:schemeClr val="tx1"/>
                        </a:solidFill>
                        <a:latin typeface="Arial" panose="020B0604020202020204" pitchFamily="34" charset="0"/>
                        <a:cs typeface="Arial" panose="020B0604020202020204" pitchFamily="34" charset="0"/>
                      </a:endParaRPr>
                    </a:p>
                  </a:txBody>
                  <a:tcPr anchor="ctr" anchorCtr="1"/>
                </a:tc>
                <a:tc>
                  <a:txBody>
                    <a:bodyPr/>
                    <a:lstStyle/>
                    <a:p>
                      <a:r>
                        <a:rPr lang="en-US" altLang="zh-CN" sz="800"/>
                        <a:t>165.18</a:t>
                      </a:r>
                      <a:endParaRPr lang="zh-CN" altLang="en-US" sz="800">
                        <a:solidFill>
                          <a:schemeClr val="tx1"/>
                        </a:solidFill>
                        <a:latin typeface="Arial" panose="020B0604020202020204" pitchFamily="34" charset="0"/>
                        <a:cs typeface="Arial" panose="020B0604020202020204" pitchFamily="34" charset="0"/>
                      </a:endParaRPr>
                    </a:p>
                  </a:txBody>
                  <a:tcPr anchor="ctr" anchorCtr="1"/>
                </a:tc>
                <a:tc>
                  <a:txBody>
                    <a:bodyPr/>
                    <a:lstStyle/>
                    <a:p>
                      <a:r>
                        <a:rPr lang="en-US" altLang="zh-CN" sz="800"/>
                        <a:t>0.0036</a:t>
                      </a:r>
                      <a:endParaRPr lang="zh-CN" altLang="en-US" sz="800">
                        <a:solidFill>
                          <a:schemeClr val="tx1"/>
                        </a:solidFill>
                        <a:latin typeface="Arial" panose="020B0604020202020204" pitchFamily="34" charset="0"/>
                        <a:cs typeface="Arial" panose="020B0604020202020204" pitchFamily="34" charset="0"/>
                      </a:endParaRPr>
                    </a:p>
                  </a:txBody>
                  <a:tcPr anchor="ctr" anchorCtr="1"/>
                </a:tc>
                <a:tc>
                  <a:txBody>
                    <a:bodyPr/>
                    <a:lstStyle/>
                    <a:p>
                      <a:r>
                        <a:rPr lang="en-US" altLang="zh-CN" sz="800"/>
                        <a:t>0.156~3.6</a:t>
                      </a:r>
                      <a:endParaRPr lang="zh-CN" altLang="en-US" sz="800">
                        <a:solidFill>
                          <a:schemeClr val="tx1"/>
                        </a:solidFill>
                        <a:latin typeface="Arial" panose="020B0604020202020204" pitchFamily="34" charset="0"/>
                        <a:cs typeface="Arial" panose="020B0604020202020204" pitchFamily="34" charset="0"/>
                      </a:endParaRPr>
                    </a:p>
                  </a:txBody>
                  <a:tcPr anchor="ctr" anchorCtr="1"/>
                </a:tc>
                <a:extLst>
                  <a:ext uri="{0D108BD9-81ED-4DB2-BD59-A6C34878D82A}">
                    <a16:rowId xmlns="" xmlns:a16="http://schemas.microsoft.com/office/drawing/2014/main" val="10003"/>
                  </a:ext>
                </a:extLst>
              </a:tr>
              <a:tr h="220874">
                <a:tc>
                  <a:txBody>
                    <a:bodyPr/>
                    <a:lstStyle/>
                    <a:p>
                      <a:r>
                        <a:rPr lang="en-US" altLang="zh-CN" sz="800"/>
                        <a:t>APTY2</a:t>
                      </a:r>
                      <a:endParaRPr lang="zh-CN" altLang="en-US" sz="800">
                        <a:solidFill>
                          <a:schemeClr val="tx1"/>
                        </a:solidFill>
                        <a:latin typeface="Arial" panose="020B0604020202020204" pitchFamily="34" charset="0"/>
                        <a:cs typeface="Arial" panose="020B0604020202020204" pitchFamily="34" charset="0"/>
                      </a:endParaRPr>
                    </a:p>
                  </a:txBody>
                  <a:tcPr anchor="ctr" anchorCtr="1"/>
                </a:tc>
                <a:tc>
                  <a:txBody>
                    <a:bodyPr/>
                    <a:lstStyle/>
                    <a:p>
                      <a:r>
                        <a:rPr lang="en-US" altLang="zh-CN" sz="800"/>
                        <a:t>D1I.794</a:t>
                      </a:r>
                      <a:endParaRPr lang="zh-CN" altLang="en-US" sz="800">
                        <a:solidFill>
                          <a:schemeClr val="tx1"/>
                        </a:solidFill>
                        <a:latin typeface="Arial" panose="020B0604020202020204" pitchFamily="34" charset="0"/>
                        <a:cs typeface="Arial" panose="020B0604020202020204" pitchFamily="34" charset="0"/>
                      </a:endParaRPr>
                    </a:p>
                  </a:txBody>
                  <a:tcPr anchor="ctr" anchorCtr="1"/>
                </a:tc>
                <a:tc>
                  <a:txBody>
                    <a:bodyPr/>
                    <a:lstStyle/>
                    <a:p>
                      <a:r>
                        <a:rPr lang="en-US" altLang="zh-CN" sz="800"/>
                        <a:t>44817</a:t>
                      </a:r>
                      <a:endParaRPr lang="zh-CN" altLang="en-US" sz="800">
                        <a:solidFill>
                          <a:schemeClr val="tx1"/>
                        </a:solidFill>
                        <a:latin typeface="Arial" panose="020B0604020202020204" pitchFamily="34" charset="0"/>
                        <a:cs typeface="Arial" panose="020B0604020202020204" pitchFamily="34" charset="0"/>
                      </a:endParaRPr>
                    </a:p>
                  </a:txBody>
                  <a:tcPr anchor="ctr" anchorCtr="1"/>
                </a:tc>
                <a:tc>
                  <a:txBody>
                    <a:bodyPr/>
                    <a:lstStyle/>
                    <a:p>
                      <a:r>
                        <a:rPr lang="en-US" altLang="zh-CN" sz="800"/>
                        <a:t>113.83</a:t>
                      </a:r>
                      <a:endParaRPr lang="zh-CN" altLang="en-US" sz="800">
                        <a:solidFill>
                          <a:schemeClr val="tx1"/>
                        </a:solidFill>
                        <a:latin typeface="Arial" panose="020B0604020202020204" pitchFamily="34" charset="0"/>
                        <a:cs typeface="Arial" panose="020B0604020202020204" pitchFamily="34" charset="0"/>
                      </a:endParaRPr>
                    </a:p>
                  </a:txBody>
                  <a:tcPr anchor="ctr" anchorCtr="1"/>
                </a:tc>
                <a:tc>
                  <a:txBody>
                    <a:bodyPr/>
                    <a:lstStyle/>
                    <a:p>
                      <a:r>
                        <a:rPr lang="en-US" altLang="zh-CN" sz="800"/>
                        <a:t>0.12</a:t>
                      </a:r>
                      <a:endParaRPr lang="zh-CN" altLang="en-US" sz="800">
                        <a:solidFill>
                          <a:schemeClr val="tx1"/>
                        </a:solidFill>
                        <a:latin typeface="Arial" panose="020B0604020202020204" pitchFamily="34" charset="0"/>
                        <a:cs typeface="Arial" panose="020B0604020202020204" pitchFamily="34" charset="0"/>
                      </a:endParaRPr>
                    </a:p>
                  </a:txBody>
                  <a:tcPr anchor="ctr" anchorCtr="1"/>
                </a:tc>
                <a:tc>
                  <a:txBody>
                    <a:bodyPr/>
                    <a:lstStyle/>
                    <a:p>
                      <a:r>
                        <a:rPr lang="en-US" altLang="zh-CN" sz="800"/>
                        <a:t>165.43</a:t>
                      </a:r>
                      <a:endParaRPr lang="zh-CN" altLang="en-US" sz="800">
                        <a:solidFill>
                          <a:schemeClr val="tx1"/>
                        </a:solidFill>
                        <a:latin typeface="Arial" panose="020B0604020202020204" pitchFamily="34" charset="0"/>
                        <a:cs typeface="Arial" panose="020B0604020202020204" pitchFamily="34" charset="0"/>
                      </a:endParaRPr>
                    </a:p>
                  </a:txBody>
                  <a:tcPr anchor="ctr" anchorCtr="1"/>
                </a:tc>
                <a:tc>
                  <a:txBody>
                    <a:bodyPr/>
                    <a:lstStyle/>
                    <a:p>
                      <a:r>
                        <a:rPr lang="en-US" altLang="zh-CN" sz="800"/>
                        <a:t>0.0036</a:t>
                      </a:r>
                      <a:endParaRPr lang="zh-CN" altLang="en-US" sz="800">
                        <a:solidFill>
                          <a:schemeClr val="tx1"/>
                        </a:solidFill>
                        <a:latin typeface="Arial" panose="020B0604020202020204" pitchFamily="34" charset="0"/>
                        <a:cs typeface="Arial" panose="020B0604020202020204" pitchFamily="34" charset="0"/>
                      </a:endParaRPr>
                    </a:p>
                  </a:txBody>
                  <a:tcPr anchor="ctr" anchorCtr="1"/>
                </a:tc>
                <a:tc>
                  <a:txBody>
                    <a:bodyPr/>
                    <a:lstStyle/>
                    <a:p>
                      <a:r>
                        <a:rPr lang="en-US" altLang="zh-CN" sz="800"/>
                        <a:t>0.156~3.6</a:t>
                      </a:r>
                      <a:endParaRPr lang="zh-CN" altLang="en-US" sz="800">
                        <a:solidFill>
                          <a:schemeClr val="tx1"/>
                        </a:solidFill>
                        <a:latin typeface="Arial" panose="020B0604020202020204" pitchFamily="34" charset="0"/>
                        <a:cs typeface="Arial" panose="020B0604020202020204" pitchFamily="34" charset="0"/>
                      </a:endParaRPr>
                    </a:p>
                  </a:txBody>
                  <a:tcPr anchor="ctr" anchorCtr="1"/>
                </a:tc>
                <a:extLst>
                  <a:ext uri="{0D108BD9-81ED-4DB2-BD59-A6C34878D82A}">
                    <a16:rowId xmlns="" xmlns:a16="http://schemas.microsoft.com/office/drawing/2014/main" val="10004"/>
                  </a:ext>
                </a:extLst>
              </a:tr>
              <a:tr h="220874">
                <a:tc>
                  <a:txBody>
                    <a:bodyPr/>
                    <a:lstStyle/>
                    <a:p>
                      <a:r>
                        <a:rPr lang="en-US" altLang="zh-CN" sz="800"/>
                        <a:t>APTX3</a:t>
                      </a:r>
                      <a:endParaRPr lang="zh-CN" altLang="en-US" sz="800">
                        <a:latin typeface="Arial" panose="020B0604020202020204" pitchFamily="34" charset="0"/>
                        <a:cs typeface="Arial" panose="020B0604020202020204" pitchFamily="34" charset="0"/>
                      </a:endParaRPr>
                    </a:p>
                  </a:txBody>
                  <a:tcPr anchor="ctr" anchorCtr="1"/>
                </a:tc>
                <a:tc>
                  <a:txBody>
                    <a:bodyPr/>
                    <a:lstStyle/>
                    <a:p>
                      <a:r>
                        <a:rPr lang="en-US" altLang="zh-CN" sz="800"/>
                        <a:t>D1O.5</a:t>
                      </a:r>
                      <a:endParaRPr lang="zh-CN" altLang="en-US" sz="800">
                        <a:latin typeface="Arial" panose="020B0604020202020204" pitchFamily="34" charset="0"/>
                        <a:cs typeface="Arial" panose="020B0604020202020204" pitchFamily="34" charset="0"/>
                      </a:endParaRPr>
                    </a:p>
                  </a:txBody>
                  <a:tcPr anchor="ctr" anchorCtr="1"/>
                </a:tc>
                <a:tc>
                  <a:txBody>
                    <a:bodyPr/>
                    <a:lstStyle/>
                    <a:p>
                      <a:r>
                        <a:rPr lang="en-US" altLang="zh-CN" sz="800"/>
                        <a:t>1729.66</a:t>
                      </a:r>
                      <a:endParaRPr lang="zh-CN" altLang="en-US" sz="800">
                        <a:latin typeface="Arial" panose="020B0604020202020204" pitchFamily="34" charset="0"/>
                        <a:cs typeface="Arial" panose="020B0604020202020204" pitchFamily="34" charset="0"/>
                      </a:endParaRPr>
                    </a:p>
                  </a:txBody>
                  <a:tcPr anchor="ctr" anchorCtr="1"/>
                </a:tc>
                <a:tc>
                  <a:txBody>
                    <a:bodyPr/>
                    <a:lstStyle/>
                    <a:p>
                      <a:r>
                        <a:rPr lang="en-US" altLang="zh-CN" sz="800"/>
                        <a:t>20.7</a:t>
                      </a:r>
                      <a:endParaRPr lang="zh-CN" altLang="en-US" sz="800">
                        <a:latin typeface="Arial" panose="020B0604020202020204" pitchFamily="34" charset="0"/>
                        <a:cs typeface="Arial" panose="020B0604020202020204" pitchFamily="34" charset="0"/>
                      </a:endParaRPr>
                    </a:p>
                  </a:txBody>
                  <a:tcPr anchor="ctr" anchorCtr="1"/>
                </a:tc>
                <a:tc>
                  <a:txBody>
                    <a:bodyPr/>
                    <a:lstStyle/>
                    <a:p>
                      <a:r>
                        <a:rPr lang="en-US" altLang="zh-CN" sz="800"/>
                        <a:t>0.06</a:t>
                      </a:r>
                      <a:endParaRPr lang="zh-CN" altLang="en-US" sz="800">
                        <a:latin typeface="Arial" panose="020B0604020202020204" pitchFamily="34" charset="0"/>
                        <a:cs typeface="Arial" panose="020B0604020202020204" pitchFamily="34" charset="0"/>
                      </a:endParaRPr>
                    </a:p>
                  </a:txBody>
                  <a:tcPr anchor="ctr" anchorCtr="1"/>
                </a:tc>
                <a:tc>
                  <a:txBody>
                    <a:bodyPr/>
                    <a:lstStyle/>
                    <a:p>
                      <a:r>
                        <a:rPr lang="en-US" altLang="zh-CN" sz="800"/>
                        <a:t>6.85</a:t>
                      </a:r>
                      <a:endParaRPr lang="zh-CN" altLang="en-US" sz="800">
                        <a:latin typeface="Arial" panose="020B0604020202020204" pitchFamily="34" charset="0"/>
                        <a:cs typeface="Arial" panose="020B0604020202020204" pitchFamily="34" charset="0"/>
                      </a:endParaRPr>
                    </a:p>
                  </a:txBody>
                  <a:tcPr anchor="ctr" anchorCtr="1"/>
                </a:tc>
                <a:tc>
                  <a:txBody>
                    <a:bodyPr/>
                    <a:lstStyle/>
                    <a:p>
                      <a:r>
                        <a:rPr lang="en-US" altLang="zh-CN" sz="800"/>
                        <a:t>0.00182</a:t>
                      </a:r>
                      <a:endParaRPr lang="zh-CN" altLang="en-US" sz="800">
                        <a:latin typeface="Arial" panose="020B0604020202020204" pitchFamily="34" charset="0"/>
                        <a:cs typeface="Arial" panose="020B0604020202020204" pitchFamily="34" charset="0"/>
                      </a:endParaRPr>
                    </a:p>
                  </a:txBody>
                  <a:tcPr anchor="ctr" anchorCtr="1"/>
                </a:tc>
                <a:tc>
                  <a:txBody>
                    <a:bodyPr/>
                    <a:lstStyle/>
                    <a:p>
                      <a:r>
                        <a:rPr lang="en-US" altLang="zh-CN" sz="800"/>
                        <a:t>1~6</a:t>
                      </a:r>
                      <a:endParaRPr lang="zh-CN" altLang="en-US" sz="800">
                        <a:latin typeface="Arial" panose="020B0604020202020204" pitchFamily="34" charset="0"/>
                        <a:cs typeface="Arial" panose="020B0604020202020204" pitchFamily="34" charset="0"/>
                      </a:endParaRPr>
                    </a:p>
                  </a:txBody>
                  <a:tcPr anchor="ctr" anchorCtr="1"/>
                </a:tc>
                <a:extLst>
                  <a:ext uri="{0D108BD9-81ED-4DB2-BD59-A6C34878D82A}">
                    <a16:rowId xmlns="" xmlns:a16="http://schemas.microsoft.com/office/drawing/2014/main" val="10005"/>
                  </a:ext>
                </a:extLst>
              </a:tr>
              <a:tr h="220874">
                <a:tc>
                  <a:txBody>
                    <a:bodyPr/>
                    <a:lstStyle/>
                    <a:p>
                      <a:r>
                        <a:rPr lang="en-US" altLang="zh-CN" sz="800"/>
                        <a:t>APTX4</a:t>
                      </a:r>
                      <a:endParaRPr lang="zh-CN" altLang="en-US" sz="800">
                        <a:latin typeface="Arial" panose="020B0604020202020204" pitchFamily="34" charset="0"/>
                        <a:cs typeface="Arial" panose="020B0604020202020204" pitchFamily="34" charset="0"/>
                      </a:endParaRPr>
                    </a:p>
                  </a:txBody>
                  <a:tcPr anchor="ctr" anchorCtr="1"/>
                </a:tc>
                <a:tc>
                  <a:txBody>
                    <a:bodyPr/>
                    <a:lstStyle/>
                    <a:p>
                      <a:r>
                        <a:rPr lang="en-US" altLang="zh-CN" sz="800"/>
                        <a:t>D1O.8</a:t>
                      </a:r>
                      <a:endParaRPr lang="zh-CN" altLang="en-US" sz="800">
                        <a:latin typeface="Arial" panose="020B0604020202020204" pitchFamily="34" charset="0"/>
                        <a:cs typeface="Arial" panose="020B0604020202020204" pitchFamily="34" charset="0"/>
                      </a:endParaRPr>
                    </a:p>
                  </a:txBody>
                  <a:tcPr anchor="ctr" anchorCtr="1"/>
                </a:tc>
                <a:tc>
                  <a:txBody>
                    <a:bodyPr/>
                    <a:lstStyle/>
                    <a:p>
                      <a:r>
                        <a:rPr lang="en-US" altLang="zh-CN" sz="800"/>
                        <a:t>1798.24</a:t>
                      </a:r>
                      <a:endParaRPr lang="zh-CN" altLang="en-US" sz="800">
                        <a:latin typeface="Arial" panose="020B0604020202020204" pitchFamily="34" charset="0"/>
                        <a:cs typeface="Arial" panose="020B0604020202020204" pitchFamily="34" charset="0"/>
                      </a:endParaRPr>
                    </a:p>
                  </a:txBody>
                  <a:tcPr anchor="ctr" anchorCtr="1"/>
                </a:tc>
                <a:tc>
                  <a:txBody>
                    <a:bodyPr/>
                    <a:lstStyle/>
                    <a:p>
                      <a:r>
                        <a:rPr lang="en-US" altLang="zh-CN" sz="800"/>
                        <a:t>20.7</a:t>
                      </a:r>
                      <a:endParaRPr lang="zh-CN" altLang="en-US" sz="800">
                        <a:latin typeface="Arial" panose="020B0604020202020204" pitchFamily="34" charset="0"/>
                        <a:cs typeface="Arial" panose="020B0604020202020204" pitchFamily="34" charset="0"/>
                      </a:endParaRPr>
                    </a:p>
                  </a:txBody>
                  <a:tcPr anchor="ctr" anchorCtr="1"/>
                </a:tc>
                <a:tc>
                  <a:txBody>
                    <a:bodyPr/>
                    <a:lstStyle/>
                    <a:p>
                      <a:r>
                        <a:rPr lang="en-US" altLang="zh-CN" sz="800"/>
                        <a:t>0.12</a:t>
                      </a:r>
                      <a:endParaRPr lang="zh-CN" altLang="en-US" sz="800">
                        <a:latin typeface="Arial" panose="020B0604020202020204" pitchFamily="34" charset="0"/>
                        <a:cs typeface="Arial" panose="020B0604020202020204" pitchFamily="34" charset="0"/>
                      </a:endParaRPr>
                    </a:p>
                  </a:txBody>
                  <a:tcPr anchor="ctr" anchorCtr="1"/>
                </a:tc>
                <a:tc>
                  <a:txBody>
                    <a:bodyPr/>
                    <a:lstStyle/>
                    <a:p>
                      <a:r>
                        <a:rPr lang="en-US" altLang="zh-CN" sz="800"/>
                        <a:t>7.10</a:t>
                      </a:r>
                      <a:endParaRPr lang="zh-CN" altLang="en-US" sz="800">
                        <a:latin typeface="Arial" panose="020B0604020202020204" pitchFamily="34" charset="0"/>
                        <a:cs typeface="Arial" panose="020B0604020202020204" pitchFamily="34" charset="0"/>
                      </a:endParaRPr>
                    </a:p>
                  </a:txBody>
                  <a:tcPr anchor="ctr" anchorCtr="1"/>
                </a:tc>
                <a:tc>
                  <a:txBody>
                    <a:bodyPr/>
                    <a:lstStyle/>
                    <a:p>
                      <a:r>
                        <a:rPr lang="en-US" altLang="zh-CN" sz="800"/>
                        <a:t>0.00182</a:t>
                      </a:r>
                      <a:endParaRPr lang="zh-CN" altLang="en-US" sz="800">
                        <a:latin typeface="Arial" panose="020B0604020202020204" pitchFamily="34" charset="0"/>
                        <a:cs typeface="Arial" panose="020B0604020202020204" pitchFamily="34" charset="0"/>
                      </a:endParaRPr>
                    </a:p>
                  </a:txBody>
                  <a:tcPr anchor="ctr" anchorCtr="1"/>
                </a:tc>
                <a:tc>
                  <a:txBody>
                    <a:bodyPr/>
                    <a:lstStyle/>
                    <a:p>
                      <a:r>
                        <a:rPr lang="en-US" altLang="zh-CN" sz="800"/>
                        <a:t>1~6</a:t>
                      </a:r>
                      <a:endParaRPr lang="zh-CN" altLang="en-US" sz="800">
                        <a:latin typeface="Arial" panose="020B0604020202020204" pitchFamily="34" charset="0"/>
                        <a:cs typeface="Arial" panose="020B0604020202020204" pitchFamily="34" charset="0"/>
                      </a:endParaRPr>
                    </a:p>
                  </a:txBody>
                  <a:tcPr anchor="ctr" anchorCtr="1"/>
                </a:tc>
                <a:extLst>
                  <a:ext uri="{0D108BD9-81ED-4DB2-BD59-A6C34878D82A}">
                    <a16:rowId xmlns="" xmlns:a16="http://schemas.microsoft.com/office/drawing/2014/main" val="10006"/>
                  </a:ext>
                </a:extLst>
              </a:tr>
              <a:tr h="220874">
                <a:tc>
                  <a:txBody>
                    <a:bodyPr/>
                    <a:lstStyle/>
                    <a:p>
                      <a:r>
                        <a:rPr lang="en-US" altLang="zh-CN" sz="800"/>
                        <a:t>APTY3</a:t>
                      </a:r>
                      <a:endParaRPr lang="zh-CN" altLang="en-US" sz="800">
                        <a:solidFill>
                          <a:schemeClr val="tx1"/>
                        </a:solidFill>
                        <a:latin typeface="Arial" panose="020B0604020202020204" pitchFamily="34" charset="0"/>
                        <a:cs typeface="Arial" panose="020B0604020202020204" pitchFamily="34" charset="0"/>
                      </a:endParaRPr>
                    </a:p>
                  </a:txBody>
                  <a:tcPr anchor="ctr" anchorCtr="1"/>
                </a:tc>
                <a:tc>
                  <a:txBody>
                    <a:bodyPr/>
                    <a:lstStyle/>
                    <a:p>
                      <a:r>
                        <a:rPr lang="en-US" altLang="zh-CN" sz="800"/>
                        <a:t>D1O.10</a:t>
                      </a:r>
                      <a:endParaRPr lang="zh-CN" altLang="en-US" sz="800">
                        <a:latin typeface="Arial" panose="020B0604020202020204" pitchFamily="34" charset="0"/>
                        <a:cs typeface="Arial" panose="020B0604020202020204" pitchFamily="34" charset="0"/>
                      </a:endParaRPr>
                    </a:p>
                  </a:txBody>
                  <a:tcPr anchor="ctr" anchorCtr="1"/>
                </a:tc>
                <a:tc>
                  <a:txBody>
                    <a:bodyPr/>
                    <a:lstStyle/>
                    <a:p>
                      <a:r>
                        <a:rPr lang="en-US" altLang="zh-CN" sz="800"/>
                        <a:t>1832.52</a:t>
                      </a:r>
                      <a:endParaRPr lang="zh-CN" altLang="en-US" sz="800">
                        <a:latin typeface="Arial" panose="020B0604020202020204" pitchFamily="34" charset="0"/>
                        <a:cs typeface="Arial" panose="020B0604020202020204" pitchFamily="34" charset="0"/>
                      </a:endParaRPr>
                    </a:p>
                  </a:txBody>
                  <a:tcPr anchor="ctr" anchorCtr="1"/>
                </a:tc>
                <a:tc>
                  <a:txBody>
                    <a:bodyPr/>
                    <a:lstStyle/>
                    <a:p>
                      <a:r>
                        <a:rPr lang="en-US" altLang="zh-CN" sz="800"/>
                        <a:t>20.7</a:t>
                      </a:r>
                      <a:endParaRPr lang="zh-CN" altLang="en-US" sz="800">
                        <a:latin typeface="Arial" panose="020B0604020202020204" pitchFamily="34" charset="0"/>
                        <a:cs typeface="Arial" panose="020B0604020202020204" pitchFamily="34" charset="0"/>
                      </a:endParaRPr>
                    </a:p>
                  </a:txBody>
                  <a:tcPr anchor="ctr" anchorCtr="1"/>
                </a:tc>
                <a:tc>
                  <a:txBody>
                    <a:bodyPr/>
                    <a:lstStyle/>
                    <a:p>
                      <a:r>
                        <a:rPr lang="en-US" altLang="zh-CN" sz="800"/>
                        <a:t>0.25</a:t>
                      </a:r>
                      <a:endParaRPr lang="zh-CN" altLang="en-US" sz="800">
                        <a:latin typeface="Arial" panose="020B0604020202020204" pitchFamily="34" charset="0"/>
                        <a:cs typeface="Arial" panose="020B0604020202020204" pitchFamily="34" charset="0"/>
                      </a:endParaRPr>
                    </a:p>
                  </a:txBody>
                  <a:tcPr anchor="ctr" anchorCtr="1"/>
                </a:tc>
                <a:tc>
                  <a:txBody>
                    <a:bodyPr/>
                    <a:lstStyle/>
                    <a:p>
                      <a:r>
                        <a:rPr lang="en-US" altLang="zh-CN" sz="800"/>
                        <a:t>7.22</a:t>
                      </a:r>
                      <a:endParaRPr lang="zh-CN" altLang="en-US" sz="800">
                        <a:latin typeface="Arial" panose="020B0604020202020204" pitchFamily="34" charset="0"/>
                        <a:cs typeface="Arial" panose="020B0604020202020204" pitchFamily="34" charset="0"/>
                      </a:endParaRPr>
                    </a:p>
                  </a:txBody>
                  <a:tcPr anchor="ctr" anchorCtr="1"/>
                </a:tc>
                <a:tc>
                  <a:txBody>
                    <a:bodyPr/>
                    <a:lstStyle/>
                    <a:p>
                      <a:r>
                        <a:rPr lang="en-US" altLang="zh-CN" sz="800"/>
                        <a:t>0.00182</a:t>
                      </a:r>
                      <a:endParaRPr lang="zh-CN" altLang="en-US" sz="800">
                        <a:latin typeface="Arial" panose="020B0604020202020204" pitchFamily="34" charset="0"/>
                        <a:cs typeface="Arial" panose="020B0604020202020204" pitchFamily="34" charset="0"/>
                      </a:endParaRPr>
                    </a:p>
                  </a:txBody>
                  <a:tcPr anchor="ctr" anchorCtr="1"/>
                </a:tc>
                <a:tc>
                  <a:txBody>
                    <a:bodyPr/>
                    <a:lstStyle/>
                    <a:p>
                      <a:r>
                        <a:rPr lang="en-US" altLang="zh-CN" sz="800"/>
                        <a:t>0.069~3.3</a:t>
                      </a:r>
                      <a:endParaRPr lang="zh-CN" altLang="en-US" sz="800">
                        <a:latin typeface="Arial" panose="020B0604020202020204" pitchFamily="34" charset="0"/>
                        <a:cs typeface="Arial" panose="020B0604020202020204" pitchFamily="34" charset="0"/>
                      </a:endParaRPr>
                    </a:p>
                  </a:txBody>
                  <a:tcPr anchor="ctr" anchorCtr="1"/>
                </a:tc>
                <a:extLst>
                  <a:ext uri="{0D108BD9-81ED-4DB2-BD59-A6C34878D82A}">
                    <a16:rowId xmlns="" xmlns:a16="http://schemas.microsoft.com/office/drawing/2014/main" val="10007"/>
                  </a:ext>
                </a:extLst>
              </a:tr>
              <a:tr h="220874">
                <a:tc>
                  <a:txBody>
                    <a:bodyPr/>
                    <a:lstStyle/>
                    <a:p>
                      <a:r>
                        <a:rPr lang="en-US" altLang="zh-CN" sz="800"/>
                        <a:t>APTY4</a:t>
                      </a:r>
                      <a:endParaRPr lang="zh-CN" altLang="en-US" sz="800">
                        <a:solidFill>
                          <a:schemeClr val="tx1"/>
                        </a:solidFill>
                        <a:latin typeface="Arial" panose="020B0604020202020204" pitchFamily="34" charset="0"/>
                        <a:cs typeface="Arial" panose="020B0604020202020204" pitchFamily="34" charset="0"/>
                      </a:endParaRPr>
                    </a:p>
                  </a:txBody>
                  <a:tcPr anchor="ctr" anchorCtr="1"/>
                </a:tc>
                <a:tc>
                  <a:txBody>
                    <a:bodyPr/>
                    <a:lstStyle/>
                    <a:p>
                      <a:r>
                        <a:rPr lang="en-US" altLang="zh-CN" sz="800"/>
                        <a:t>D1O.14</a:t>
                      </a:r>
                      <a:endParaRPr lang="zh-CN" altLang="en-US" sz="800">
                        <a:latin typeface="Arial" panose="020B0604020202020204" pitchFamily="34" charset="0"/>
                        <a:cs typeface="Arial" panose="020B0604020202020204" pitchFamily="34" charset="0"/>
                      </a:endParaRPr>
                    </a:p>
                  </a:txBody>
                  <a:tcPr anchor="ctr" anchorCtr="1"/>
                </a:tc>
                <a:tc>
                  <a:txBody>
                    <a:bodyPr/>
                    <a:lstStyle/>
                    <a:p>
                      <a:r>
                        <a:rPr lang="en-US" altLang="zh-CN" sz="800"/>
                        <a:t>1901.1</a:t>
                      </a:r>
                      <a:endParaRPr lang="zh-CN" altLang="en-US" sz="800">
                        <a:latin typeface="Arial" panose="020B0604020202020204" pitchFamily="34" charset="0"/>
                        <a:cs typeface="Arial" panose="020B0604020202020204" pitchFamily="34" charset="0"/>
                      </a:endParaRPr>
                    </a:p>
                  </a:txBody>
                  <a:tcPr anchor="ctr" anchorCtr="1"/>
                </a:tc>
                <a:tc>
                  <a:txBody>
                    <a:bodyPr/>
                    <a:lstStyle/>
                    <a:p>
                      <a:r>
                        <a:rPr lang="en-US" altLang="zh-CN" sz="800"/>
                        <a:t>20.7</a:t>
                      </a:r>
                      <a:endParaRPr lang="zh-CN" altLang="en-US" sz="800">
                        <a:latin typeface="Arial" panose="020B0604020202020204" pitchFamily="34" charset="0"/>
                        <a:cs typeface="Arial" panose="020B0604020202020204" pitchFamily="34" charset="0"/>
                      </a:endParaRPr>
                    </a:p>
                  </a:txBody>
                  <a:tcPr anchor="ctr" anchorCtr="1"/>
                </a:tc>
                <a:tc>
                  <a:txBody>
                    <a:bodyPr/>
                    <a:lstStyle/>
                    <a:p>
                      <a:r>
                        <a:rPr lang="en-US" altLang="zh-CN" sz="800"/>
                        <a:t>0.25</a:t>
                      </a:r>
                      <a:endParaRPr lang="zh-CN" altLang="en-US" sz="800">
                        <a:latin typeface="Arial" panose="020B0604020202020204" pitchFamily="34" charset="0"/>
                        <a:cs typeface="Arial" panose="020B0604020202020204" pitchFamily="34" charset="0"/>
                      </a:endParaRPr>
                    </a:p>
                  </a:txBody>
                  <a:tcPr anchor="ctr" anchorCtr="1"/>
                </a:tc>
                <a:tc>
                  <a:txBody>
                    <a:bodyPr/>
                    <a:lstStyle/>
                    <a:p>
                      <a:r>
                        <a:rPr lang="en-US" altLang="zh-CN" sz="800"/>
                        <a:t>7.47</a:t>
                      </a:r>
                      <a:endParaRPr lang="zh-CN" altLang="en-US" sz="800">
                        <a:latin typeface="Arial" panose="020B0604020202020204" pitchFamily="34" charset="0"/>
                        <a:cs typeface="Arial" panose="020B0604020202020204" pitchFamily="34" charset="0"/>
                      </a:endParaRPr>
                    </a:p>
                  </a:txBody>
                  <a:tcPr anchor="ctr" anchorCtr="1"/>
                </a:tc>
                <a:tc>
                  <a:txBody>
                    <a:bodyPr/>
                    <a:lstStyle/>
                    <a:p>
                      <a:r>
                        <a:rPr lang="en-US" altLang="zh-CN" sz="800"/>
                        <a:t>0.00182</a:t>
                      </a:r>
                      <a:endParaRPr lang="zh-CN" altLang="en-US" sz="800">
                        <a:latin typeface="Arial" panose="020B0604020202020204" pitchFamily="34" charset="0"/>
                        <a:cs typeface="Arial" panose="020B0604020202020204" pitchFamily="34" charset="0"/>
                      </a:endParaRPr>
                    </a:p>
                  </a:txBody>
                  <a:tcPr anchor="ctr" anchorCtr="1"/>
                </a:tc>
                <a:tc>
                  <a:txBody>
                    <a:bodyPr/>
                    <a:lstStyle/>
                    <a:p>
                      <a:r>
                        <a:rPr lang="en-US" altLang="zh-CN" sz="800"/>
                        <a:t>0.069~3.3</a:t>
                      </a:r>
                      <a:endParaRPr lang="en-US" altLang="zh-CN" sz="800">
                        <a:latin typeface="Arial" panose="020B0604020202020204" pitchFamily="34" charset="0"/>
                        <a:cs typeface="Arial" panose="020B0604020202020204" pitchFamily="34" charset="0"/>
                      </a:endParaRPr>
                    </a:p>
                  </a:txBody>
                  <a:tcPr anchor="ctr" anchorCtr="1"/>
                </a:tc>
                <a:extLst>
                  <a:ext uri="{0D108BD9-81ED-4DB2-BD59-A6C34878D82A}">
                    <a16:rowId xmlns="" xmlns:a16="http://schemas.microsoft.com/office/drawing/2014/main" val="10008"/>
                  </a:ext>
                </a:extLst>
              </a:tr>
              <a:tr h="220874">
                <a:tc>
                  <a:txBody>
                    <a:bodyPr/>
                    <a:lstStyle/>
                    <a:p>
                      <a:r>
                        <a:rPr lang="en-US" altLang="zh-CN" sz="800"/>
                        <a:t>APTX5</a:t>
                      </a:r>
                      <a:endParaRPr lang="zh-CN" altLang="en-US" sz="800">
                        <a:latin typeface="Arial" panose="020B0604020202020204" pitchFamily="34" charset="0"/>
                        <a:cs typeface="Arial" panose="020B0604020202020204" pitchFamily="34" charset="0"/>
                      </a:endParaRPr>
                    </a:p>
                  </a:txBody>
                  <a:tcPr anchor="ctr" anchorCtr="1"/>
                </a:tc>
                <a:tc>
                  <a:txBody>
                    <a:bodyPr/>
                    <a:lstStyle/>
                    <a:p>
                      <a:r>
                        <a:rPr lang="en-US" altLang="zh-CN" sz="800"/>
                        <a:t>DMBV01IRU0</a:t>
                      </a:r>
                      <a:endParaRPr lang="zh-CN" altLang="en-US" sz="800">
                        <a:latin typeface="Arial" panose="020B0604020202020204" pitchFamily="34" charset="0"/>
                        <a:cs typeface="Arial" panose="020B0604020202020204" pitchFamily="34" charset="0"/>
                      </a:endParaRPr>
                    </a:p>
                  </a:txBody>
                  <a:tcPr anchor="ctr" anchorCtr="1"/>
                </a:tc>
                <a:tc>
                  <a:txBody>
                    <a:bodyPr/>
                    <a:lstStyle/>
                    <a:p>
                      <a:r>
                        <a:rPr lang="en-US" altLang="zh-CN" sz="800"/>
                        <a:t>56.3</a:t>
                      </a:r>
                      <a:endParaRPr lang="zh-CN" altLang="en-US" sz="800">
                        <a:latin typeface="Arial" panose="020B0604020202020204" pitchFamily="34" charset="0"/>
                        <a:cs typeface="Arial" panose="020B0604020202020204" pitchFamily="34" charset="0"/>
                      </a:endParaRPr>
                    </a:p>
                  </a:txBody>
                  <a:tcPr anchor="ctr" anchorCtr="1"/>
                </a:tc>
                <a:tc>
                  <a:txBody>
                    <a:bodyPr/>
                    <a:lstStyle/>
                    <a:p>
                      <a:r>
                        <a:rPr lang="en-US" altLang="zh-CN" sz="800"/>
                        <a:t>196.59</a:t>
                      </a:r>
                      <a:endParaRPr lang="zh-CN" altLang="en-US" sz="800">
                        <a:latin typeface="Arial" panose="020B0604020202020204" pitchFamily="34" charset="0"/>
                        <a:cs typeface="Arial" panose="020B0604020202020204" pitchFamily="34" charset="0"/>
                      </a:endParaRPr>
                    </a:p>
                  </a:txBody>
                  <a:tcPr anchor="ctr" anchorCtr="1"/>
                </a:tc>
                <a:tc>
                  <a:txBody>
                    <a:bodyPr/>
                    <a:lstStyle/>
                    <a:p>
                      <a:r>
                        <a:rPr lang="en-US" altLang="zh-CN" sz="800"/>
                        <a:t>0</a:t>
                      </a:r>
                      <a:endParaRPr lang="zh-CN" altLang="en-US" sz="800">
                        <a:latin typeface="Arial" panose="020B0604020202020204" pitchFamily="34" charset="0"/>
                        <a:cs typeface="Arial" panose="020B0604020202020204" pitchFamily="34" charset="0"/>
                      </a:endParaRPr>
                    </a:p>
                  </a:txBody>
                  <a:tcPr anchor="ctr" anchorCtr="1"/>
                </a:tc>
                <a:tc>
                  <a:txBody>
                    <a:bodyPr/>
                    <a:lstStyle/>
                    <a:p>
                      <a:r>
                        <a:rPr lang="en-US" altLang="zh-CN" sz="800"/>
                        <a:t>362.86</a:t>
                      </a:r>
                      <a:endParaRPr lang="zh-CN" altLang="en-US" sz="800">
                        <a:latin typeface="Arial" panose="020B0604020202020204" pitchFamily="34" charset="0"/>
                        <a:cs typeface="Arial" panose="020B0604020202020204" pitchFamily="34" charset="0"/>
                      </a:endParaRPr>
                    </a:p>
                  </a:txBody>
                  <a:tcPr anchor="ctr" anchorCtr="1"/>
                </a:tc>
                <a:tc>
                  <a:txBody>
                    <a:bodyPr/>
                    <a:lstStyle/>
                    <a:p>
                      <a:r>
                        <a:rPr lang="en-US" altLang="zh-CN" sz="800"/>
                        <a:t>0.01178</a:t>
                      </a:r>
                      <a:endParaRPr lang="zh-CN" altLang="en-US" sz="800">
                        <a:latin typeface="Arial" panose="020B0604020202020204" pitchFamily="34" charset="0"/>
                        <a:cs typeface="Arial" panose="020B0604020202020204" pitchFamily="34" charset="0"/>
                      </a:endParaRPr>
                    </a:p>
                  </a:txBody>
                  <a:tcPr anchor="ctr" anchorCtr="1"/>
                </a:tc>
                <a:tc>
                  <a:txBody>
                    <a:bodyPr/>
                    <a:lstStyle/>
                    <a:p>
                      <a:r>
                        <a:rPr lang="en-US" altLang="zh-CN" sz="800" dirty="0"/>
                        <a:t>2.9~11.78</a:t>
                      </a:r>
                      <a:endParaRPr lang="en-US" altLang="zh-CN" sz="800" dirty="0">
                        <a:latin typeface="Arial" panose="020B0604020202020204" pitchFamily="34" charset="0"/>
                        <a:cs typeface="Arial" panose="020B0604020202020204" pitchFamily="34" charset="0"/>
                      </a:endParaRPr>
                    </a:p>
                  </a:txBody>
                  <a:tcPr anchor="ctr" anchorCtr="1"/>
                </a:tc>
                <a:extLst>
                  <a:ext uri="{0D108BD9-81ED-4DB2-BD59-A6C34878D82A}">
                    <a16:rowId xmlns="" xmlns:a16="http://schemas.microsoft.com/office/drawing/2014/main" val="10009"/>
                  </a:ext>
                </a:extLst>
              </a:tr>
            </a:tbl>
          </a:graphicData>
        </a:graphic>
      </p:graphicFrame>
      <p:sp>
        <p:nvSpPr>
          <p:cNvPr id="3" name="矩形 2">
            <a:extLst>
              <a:ext uri="{FF2B5EF4-FFF2-40B4-BE49-F238E27FC236}">
                <a16:creationId xmlns="" xmlns:a16="http://schemas.microsoft.com/office/drawing/2014/main" id="{6412EB4C-66B1-4E84-8390-793048FEE5EA}"/>
              </a:ext>
            </a:extLst>
          </p:cNvPr>
          <p:cNvSpPr/>
          <p:nvPr/>
        </p:nvSpPr>
        <p:spPr>
          <a:xfrm>
            <a:off x="9210722" y="4343461"/>
            <a:ext cx="1739579" cy="246221"/>
          </a:xfrm>
          <a:prstGeom prst="rect">
            <a:avLst/>
          </a:prstGeom>
        </p:spPr>
        <p:txBody>
          <a:bodyPr wrap="none">
            <a:spAutoFit/>
          </a:bodyPr>
          <a:lstStyle/>
          <a:p>
            <a:r>
              <a:rPr kumimoji="1" lang="en-US" altLang="zh-CN" sz="1000" dirty="0">
                <a:solidFill>
                  <a:srgbClr val="002060"/>
                </a:solidFill>
                <a:latin typeface="Arial" panose="020B0604020202020204" pitchFamily="34" charset="0"/>
                <a:cs typeface="Arial" panose="020B0604020202020204" pitchFamily="34" charset="0"/>
              </a:rPr>
              <a:t>Pair-Production Distribution</a:t>
            </a:r>
            <a:endParaRPr lang="zh-CN" altLang="en-US" sz="1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8251739"/>
      </p:ext>
    </p:extLst>
  </p:cSld>
  <p:clrMapOvr>
    <a:masterClrMapping/>
  </p:clrMapOvr>
</p:sld>
</file>

<file path=ppt/theme/theme1.xml><?xml version="1.0" encoding="utf-8"?>
<a:theme xmlns:a="http://schemas.openxmlformats.org/drawingml/2006/main" name="lCEG">
  <a:themeElements>
    <a:clrScheme name="lCEG 3">
      <a:dk1>
        <a:srgbClr val="2B166E"/>
      </a:dk1>
      <a:lt1>
        <a:srgbClr val="FFFFFF"/>
      </a:lt1>
      <a:dk2>
        <a:srgbClr val="3F9D6C"/>
      </a:dk2>
      <a:lt2>
        <a:srgbClr val="DDDDDD"/>
      </a:lt2>
      <a:accent1>
        <a:srgbClr val="5BCD81"/>
      </a:accent1>
      <a:accent2>
        <a:srgbClr val="3399FF"/>
      </a:accent2>
      <a:accent3>
        <a:srgbClr val="FFFFFF"/>
      </a:accent3>
      <a:accent4>
        <a:srgbClr val="23115D"/>
      </a:accent4>
      <a:accent5>
        <a:srgbClr val="B5E3C1"/>
      </a:accent5>
      <a:accent6>
        <a:srgbClr val="2D8AE7"/>
      </a:accent6>
      <a:hlink>
        <a:srgbClr val="6666FF"/>
      </a:hlink>
      <a:folHlink>
        <a:srgbClr val="6C9BBE"/>
      </a:folHlink>
    </a:clrScheme>
    <a:fontScheme name="lCEG">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1">
                <a:alpha val="0"/>
              </a:schemeClr>
            </a:gs>
            <a:gs pos="50000">
              <a:srgbClr val="FF9900"/>
            </a:gs>
            <a:gs pos="100000">
              <a:schemeClr val="bg1">
                <a:alpha val="0"/>
              </a:schemeClr>
            </a:gs>
          </a:gsLst>
          <a:lin ang="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defRPr kumimoji="0" lang="en-US" altLang="zh-CN" sz="24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gradFill rotWithShape="1">
          <a:gsLst>
            <a:gs pos="0">
              <a:schemeClr val="bg1">
                <a:alpha val="0"/>
              </a:schemeClr>
            </a:gs>
            <a:gs pos="50000">
              <a:srgbClr val="FF9900"/>
            </a:gs>
            <a:gs pos="100000">
              <a:schemeClr val="bg1">
                <a:alpha val="0"/>
              </a:schemeClr>
            </a:gs>
          </a:gsLst>
          <a:lin ang="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tabLst/>
          <a:defRPr kumimoji="0" lang="en-US" altLang="zh-CN" sz="24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defRPr>
        </a:defPPr>
      </a:lstStyle>
    </a:lnDef>
  </a:objectDefaults>
  <a:extraClrSchemeLst>
    <a:extraClrScheme>
      <a:clrScheme name="lCEG 1">
        <a:dk1>
          <a:srgbClr val="2B166E"/>
        </a:dk1>
        <a:lt1>
          <a:srgbClr val="FFFFFF"/>
        </a:lt1>
        <a:dk2>
          <a:srgbClr val="336699"/>
        </a:dk2>
        <a:lt2>
          <a:srgbClr val="DDDDDD"/>
        </a:lt2>
        <a:accent1>
          <a:srgbClr val="458F8F"/>
        </a:accent1>
        <a:accent2>
          <a:srgbClr val="CCCC00"/>
        </a:accent2>
        <a:accent3>
          <a:srgbClr val="FFFFFF"/>
        </a:accent3>
        <a:accent4>
          <a:srgbClr val="23115D"/>
        </a:accent4>
        <a:accent5>
          <a:srgbClr val="B0C6C6"/>
        </a:accent5>
        <a:accent6>
          <a:srgbClr val="B9B900"/>
        </a:accent6>
        <a:hlink>
          <a:srgbClr val="9999FF"/>
        </a:hlink>
        <a:folHlink>
          <a:srgbClr val="6C9BBE"/>
        </a:folHlink>
      </a:clrScheme>
      <a:clrMap bg1="lt1" tx1="dk1" bg2="lt2" tx2="dk2" accent1="accent1" accent2="accent2" accent3="accent3" accent4="accent4" accent5="accent5" accent6="accent6" hlink="hlink" folHlink="folHlink"/>
    </a:extraClrScheme>
    <a:extraClrScheme>
      <a:clrScheme name="lCEG 2">
        <a:dk1>
          <a:srgbClr val="666633"/>
        </a:dk1>
        <a:lt1>
          <a:srgbClr val="FFFFFF"/>
        </a:lt1>
        <a:dk2>
          <a:srgbClr val="000066"/>
        </a:dk2>
        <a:lt2>
          <a:srgbClr val="F7F4D5"/>
        </a:lt2>
        <a:accent1>
          <a:srgbClr val="C86C62"/>
        </a:accent1>
        <a:accent2>
          <a:srgbClr val="D3A5DF"/>
        </a:accent2>
        <a:accent3>
          <a:srgbClr val="FFFFFF"/>
        </a:accent3>
        <a:accent4>
          <a:srgbClr val="56562A"/>
        </a:accent4>
        <a:accent5>
          <a:srgbClr val="E0BAB7"/>
        </a:accent5>
        <a:accent6>
          <a:srgbClr val="BF95CA"/>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lCEG 3">
        <a:dk1>
          <a:srgbClr val="2B166E"/>
        </a:dk1>
        <a:lt1>
          <a:srgbClr val="FFFFFF"/>
        </a:lt1>
        <a:dk2>
          <a:srgbClr val="3F9D6C"/>
        </a:dk2>
        <a:lt2>
          <a:srgbClr val="DDDDDD"/>
        </a:lt2>
        <a:accent1>
          <a:srgbClr val="5BCD81"/>
        </a:accent1>
        <a:accent2>
          <a:srgbClr val="3399FF"/>
        </a:accent2>
        <a:accent3>
          <a:srgbClr val="FFFFFF"/>
        </a:accent3>
        <a:accent4>
          <a:srgbClr val="23115D"/>
        </a:accent4>
        <a:accent5>
          <a:srgbClr val="B5E3C1"/>
        </a:accent5>
        <a:accent6>
          <a:srgbClr val="2D8AE7"/>
        </a:accent6>
        <a:hlink>
          <a:srgbClr val="6666FF"/>
        </a:hlink>
        <a:folHlink>
          <a:srgbClr val="6C9BB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pptx" id="{48CD4846-5737-4F7E-AC10-F5E91CB48ABC}" vid="{0F430548-8C5E-407D-8010-57DC075F1096}"/>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4854</TotalTime>
  <Words>2666</Words>
  <Application>Microsoft Office PowerPoint</Application>
  <PresentationFormat>宽屏</PresentationFormat>
  <Paragraphs>682</Paragraphs>
  <Slides>24</Slides>
  <Notes>2</Notes>
  <HiddenSlides>0</HiddenSlides>
  <MMClips>0</MMClips>
  <ScaleCrop>false</ScaleCrop>
  <HeadingPairs>
    <vt:vector size="8" baseType="variant">
      <vt:variant>
        <vt:lpstr>已用的字体</vt:lpstr>
      </vt:variant>
      <vt:variant>
        <vt:i4>14</vt:i4>
      </vt:variant>
      <vt:variant>
        <vt:lpstr>主题</vt:lpstr>
      </vt:variant>
      <vt:variant>
        <vt:i4>2</vt:i4>
      </vt:variant>
      <vt:variant>
        <vt:lpstr>嵌入 OLE 服务器</vt:lpstr>
      </vt:variant>
      <vt:variant>
        <vt:i4>1</vt:i4>
      </vt:variant>
      <vt:variant>
        <vt:lpstr>幻灯片标题</vt:lpstr>
      </vt:variant>
      <vt:variant>
        <vt:i4>24</vt:i4>
      </vt:variant>
    </vt:vector>
  </HeadingPairs>
  <TitlesOfParts>
    <vt:vector size="41" baseType="lpstr">
      <vt:lpstr>Arial Unicode MS</vt:lpstr>
      <vt:lpstr>Courier</vt:lpstr>
      <vt:lpstr>MS Mincho</vt:lpstr>
      <vt:lpstr>等线</vt:lpstr>
      <vt:lpstr>宋体</vt:lpstr>
      <vt:lpstr>微软雅黑</vt:lpstr>
      <vt:lpstr>Arial</vt:lpstr>
      <vt:lpstr>Arial Black</vt:lpstr>
      <vt:lpstr>Calibri</vt:lpstr>
      <vt:lpstr>Cambria Math</vt:lpstr>
      <vt:lpstr>Symbol</vt:lpstr>
      <vt:lpstr>Times New Roman</vt:lpstr>
      <vt:lpstr>Verdana</vt:lpstr>
      <vt:lpstr>Wingdings</vt:lpstr>
      <vt:lpstr>lCEG</vt:lpstr>
      <vt:lpstr>Office 主题</vt:lpstr>
      <vt:lpstr>Image</vt:lpstr>
      <vt:lpstr>PowerPoint 演示文稿</vt:lpstr>
      <vt:lpstr>Content</vt:lpstr>
      <vt:lpstr>MDI layout and IR design</vt:lpstr>
      <vt:lpstr>MDI parameters</vt:lpstr>
      <vt:lpstr>PowerPoint 演示文稿</vt:lpstr>
      <vt:lpstr>IR beam pipe structure</vt:lpstr>
      <vt:lpstr>Background estimation</vt:lpstr>
      <vt:lpstr>Synchrotron radiation</vt:lpstr>
      <vt:lpstr>Radiation background</vt:lpstr>
      <vt:lpstr>Injection background</vt:lpstr>
      <vt:lpstr>SR mitigation – mask and Au shielding</vt:lpstr>
      <vt:lpstr>Shielding</vt:lpstr>
      <vt:lpstr>Movable collimators</vt:lpstr>
      <vt:lpstr>HOM power distribution</vt:lpstr>
      <vt:lpstr>Heat load from SR</vt:lpstr>
      <vt:lpstr>SR from solenoid combined field</vt:lpstr>
      <vt:lpstr>Heat load in IR from beam loss background</vt:lpstr>
      <vt:lpstr>Beam pipe thermal analysis</vt:lpstr>
      <vt:lpstr>IP BPM</vt:lpstr>
      <vt:lpstr>SC magnet support system</vt:lpstr>
      <vt:lpstr>Full Detector Simulation</vt:lpstr>
      <vt:lpstr>Luminosity Calorimeter</vt:lpstr>
      <vt:lpstr>Summary </vt:lpstr>
      <vt:lpstr>PowerPoint 演示文稿</vt:lpstr>
    </vt:vector>
  </TitlesOfParts>
  <Company>ihep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Machine-detecter Interface of CEPC double ring</dc:title>
  <dc:creator>unknown</dc:creator>
  <cp:lastModifiedBy>HP</cp:lastModifiedBy>
  <cp:revision>810</cp:revision>
  <cp:lastPrinted>2023-06-09T07:04:26Z</cp:lastPrinted>
  <dcterms:created xsi:type="dcterms:W3CDTF">2017-10-26T07:15:36Z</dcterms:created>
  <dcterms:modified xsi:type="dcterms:W3CDTF">2023-06-13T07:39:27Z</dcterms:modified>
</cp:coreProperties>
</file>