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953" r:id="rId2"/>
    <p:sldId id="907" r:id="rId3"/>
    <p:sldId id="946" r:id="rId4"/>
    <p:sldId id="257" r:id="rId5"/>
    <p:sldId id="2248" r:id="rId6"/>
    <p:sldId id="262" r:id="rId7"/>
    <p:sldId id="263" r:id="rId8"/>
    <p:sldId id="2245" r:id="rId9"/>
    <p:sldId id="2249" r:id="rId10"/>
    <p:sldId id="2250" r:id="rId11"/>
    <p:sldId id="2251" r:id="rId12"/>
    <p:sldId id="2246" r:id="rId13"/>
    <p:sldId id="2256" r:id="rId14"/>
    <p:sldId id="2276" r:id="rId15"/>
    <p:sldId id="2259" r:id="rId16"/>
    <p:sldId id="2280" r:id="rId17"/>
    <p:sldId id="2243" r:id="rId18"/>
    <p:sldId id="2277" r:id="rId19"/>
    <p:sldId id="2261" r:id="rId20"/>
    <p:sldId id="2283" r:id="rId21"/>
    <p:sldId id="2284" r:id="rId22"/>
    <p:sldId id="418" r:id="rId23"/>
    <p:sldId id="2253" r:id="rId24"/>
    <p:sldId id="2264" r:id="rId25"/>
    <p:sldId id="2265" r:id="rId26"/>
    <p:sldId id="264" r:id="rId27"/>
    <p:sldId id="2267" r:id="rId28"/>
    <p:sldId id="2281" r:id="rId29"/>
    <p:sldId id="2252" r:id="rId30"/>
    <p:sldId id="2275" r:id="rId31"/>
    <p:sldId id="1970" r:id="rId32"/>
    <p:sldId id="2282" r:id="rId33"/>
    <p:sldId id="2273" r:id="rId34"/>
    <p:sldId id="2274" r:id="rId35"/>
    <p:sldId id="2247" r:id="rId36"/>
    <p:sldId id="2241" r:id="rId37"/>
    <p:sldId id="2128" r:id="rId38"/>
    <p:sldId id="2235" r:id="rId39"/>
    <p:sldId id="2278" r:id="rId40"/>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沙 鹏" initials="沙" lastIdx="1" clrIdx="0">
    <p:extLst>
      <p:ext uri="{19B8F6BF-5375-455C-9EA6-DF929625EA0E}">
        <p15:presenceInfo xmlns:p15="http://schemas.microsoft.com/office/powerpoint/2012/main" userId="b8608ec0e979a9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A383B"/>
    <a:srgbClr val="4D8357"/>
    <a:srgbClr val="00B0F0"/>
    <a:srgbClr val="F79646"/>
    <a:srgbClr val="00B050"/>
    <a:srgbClr val="FFFFFF"/>
    <a:srgbClr val="0000FF"/>
    <a:srgbClr val="003399"/>
    <a:srgbClr val="E6E6E6"/>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68" autoAdjust="0"/>
    <p:restoredTop sz="96385" autoAdjust="0"/>
  </p:normalViewPr>
  <p:slideViewPr>
    <p:cSldViewPr>
      <p:cViewPr varScale="1">
        <p:scale>
          <a:sx n="85" d="100"/>
          <a:sy n="85" d="100"/>
        </p:scale>
        <p:origin x="845" y="62"/>
      </p:cViewPr>
      <p:guideLst>
        <p:guide orient="horz" pos="2160"/>
        <p:guide pos="3840"/>
      </p:guideLst>
    </p:cSldViewPr>
  </p:slideViewPr>
  <p:notesTextViewPr>
    <p:cViewPr>
      <p:scale>
        <a:sx n="3" d="2"/>
        <a:sy n="3" d="2"/>
      </p:scale>
      <p:origin x="0" y="0"/>
    </p:cViewPr>
  </p:notesTextViewPr>
  <p:sorterViewPr>
    <p:cViewPr>
      <p:scale>
        <a:sx n="90" d="100"/>
        <a:sy n="90" d="100"/>
      </p:scale>
      <p:origin x="0" y="9182"/>
    </p:cViewPr>
  </p:sorterViewPr>
  <p:notesViewPr>
    <p:cSldViewPr>
      <p:cViewPr varScale="1">
        <p:scale>
          <a:sx n="53" d="100"/>
          <a:sy n="53" d="100"/>
        </p:scale>
        <p:origin x="331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7F9E6D00-2C1C-47F1-8495-043F093F9ED6}" type="datetimeFigureOut">
              <a:rPr lang="zh-CN" altLang="en-US" smtClean="0"/>
              <a:t>2023/6/12</a:t>
            </a:fld>
            <a:endParaRPr lang="zh-CN" altLang="en-US"/>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EB5A05AE-EECD-457A-A033-312F4EB81B8B}" type="slidenum">
              <a:rPr lang="zh-CN" altLang="en-US" smtClean="0"/>
              <a:t>‹#›</a:t>
            </a:fld>
            <a:endParaRPr lang="zh-CN" altLang="en-US"/>
          </a:p>
        </p:txBody>
      </p:sp>
    </p:spTree>
    <p:extLst>
      <p:ext uri="{BB962C8B-B14F-4D97-AF65-F5344CB8AC3E}">
        <p14:creationId xmlns:p14="http://schemas.microsoft.com/office/powerpoint/2010/main" val="163861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zh-CN" altLang="en-US"/>
          </a:p>
        </p:txBody>
      </p:sp>
      <p:sp>
        <p:nvSpPr>
          <p:cNvPr id="3" name="日期占位符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3E0D183-6031-4C32-B44B-14746A336CF0}" type="datetimeFigureOut">
              <a:rPr lang="zh-CN" altLang="en-US" smtClean="0"/>
              <a:pPr/>
              <a:t>2023/6/12</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zh-CN" altLang="en-US"/>
          </a:p>
        </p:txBody>
      </p:sp>
      <p:sp>
        <p:nvSpPr>
          <p:cNvPr id="5" name="备注占位符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03A1DF17-A28C-4D46-829F-D8D110C09314}" type="slidenum">
              <a:rPr lang="zh-CN" altLang="en-US" smtClean="0"/>
              <a:pPr/>
              <a:t>‹#›</a:t>
            </a:fld>
            <a:endParaRPr lang="zh-CN" altLang="en-US"/>
          </a:p>
        </p:txBody>
      </p:sp>
    </p:spTree>
    <p:extLst>
      <p:ext uri="{BB962C8B-B14F-4D97-AF65-F5344CB8AC3E}">
        <p14:creationId xmlns:p14="http://schemas.microsoft.com/office/powerpoint/2010/main" val="2919462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a:t>
            </a:fld>
            <a:endParaRPr lang="zh-CN" altLang="en-US"/>
          </a:p>
        </p:txBody>
      </p:sp>
    </p:spTree>
    <p:extLst>
      <p:ext uri="{BB962C8B-B14F-4D97-AF65-F5344CB8AC3E}">
        <p14:creationId xmlns:p14="http://schemas.microsoft.com/office/powerpoint/2010/main" val="250138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a:t>
            </a:fld>
            <a:endParaRPr lang="zh-CN" altLang="en-US"/>
          </a:p>
        </p:txBody>
      </p:sp>
    </p:spTree>
    <p:extLst>
      <p:ext uri="{BB962C8B-B14F-4D97-AF65-F5344CB8AC3E}">
        <p14:creationId xmlns:p14="http://schemas.microsoft.com/office/powerpoint/2010/main" val="61474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16</a:t>
            </a:fld>
            <a:endParaRPr lang="zh-CN" altLang="en-US"/>
          </a:p>
        </p:txBody>
      </p:sp>
    </p:spTree>
    <p:extLst>
      <p:ext uri="{BB962C8B-B14F-4D97-AF65-F5344CB8AC3E}">
        <p14:creationId xmlns:p14="http://schemas.microsoft.com/office/powerpoint/2010/main" val="365468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155427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32</a:t>
            </a:fld>
            <a:endParaRPr lang="zh-CN" altLang="en-US"/>
          </a:p>
        </p:txBody>
      </p:sp>
    </p:spTree>
    <p:extLst>
      <p:ext uri="{BB962C8B-B14F-4D97-AF65-F5344CB8AC3E}">
        <p14:creationId xmlns:p14="http://schemas.microsoft.com/office/powerpoint/2010/main" val="3530490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1308" y="1718148"/>
            <a:ext cx="103632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EEB30B2B-8DAF-4635-9F01-0B9C458933E3}" type="datetime1">
              <a:rPr lang="zh-CN" altLang="en-US" smtClean="0"/>
              <a:t>2023/6/12</a:t>
            </a:fld>
            <a:endParaRPr lang="zh-CN" altLang="en-US"/>
          </a:p>
        </p:txBody>
      </p:sp>
      <p:sp>
        <p:nvSpPr>
          <p:cNvPr id="6" name="灯片编号占位符 5"/>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8" name="矩形 7"/>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1" y="0"/>
            <a:ext cx="12192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9239272" y="-2"/>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页脚占位符 4"/>
          <p:cNvSpPr>
            <a:spLocks noGrp="1"/>
          </p:cNvSpPr>
          <p:nvPr>
            <p:ph type="ftr" sz="quarter" idx="11"/>
          </p:nvPr>
        </p:nvSpPr>
        <p:spPr>
          <a:xfrm>
            <a:off x="3733552" y="6356351"/>
            <a:ext cx="4738712" cy="365125"/>
          </a:xfrm>
        </p:spPr>
        <p:txBody>
          <a:bodyPr/>
          <a:lstStyle>
            <a:lvl1pPr>
              <a:defRPr>
                <a:solidFill>
                  <a:schemeClr val="tx1"/>
                </a:solidFill>
              </a:defRPr>
            </a:lvl1pPr>
          </a:lstStyle>
          <a:p>
            <a:r>
              <a:rPr lang="en-US" altLang="zh-CN"/>
              <a:t>CEPC Accelerator TDR International Review</a:t>
            </a:r>
            <a:endParaRPr lang="zh-CN" altLang="en-US" dirty="0"/>
          </a:p>
        </p:txBody>
      </p:sp>
    </p:spTree>
    <p:extLst>
      <p:ext uri="{BB962C8B-B14F-4D97-AF65-F5344CB8AC3E}">
        <p14:creationId xmlns:p14="http://schemas.microsoft.com/office/powerpoint/2010/main" val="179179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1285861"/>
            <a:ext cx="10972800" cy="4840303"/>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cs typeface="Arial" panose="020B0604020202020204" pitchFamily="34" charset="0"/>
              </a:defRPr>
            </a:lvl1pPr>
            <a:lvl2pPr>
              <a:defRPr sz="2400" baseline="0">
                <a:latin typeface="Arial" panose="020B0604020202020204" pitchFamily="34" charset="0"/>
                <a:ea typeface="微软雅黑" pitchFamily="34" charset="-122"/>
                <a:cs typeface="Arial" panose="020B0604020202020204" pitchFamily="34" charset="0"/>
              </a:defRPr>
            </a:lvl2pPr>
            <a:lvl3pPr>
              <a:defRPr baseline="0">
                <a:cs typeface="Arial" panose="020B0604020202020204" pitchFamily="34" charset="0"/>
              </a:defRPr>
            </a:lvl3pPr>
            <a:lvl4pPr>
              <a:defRPr baseline="0">
                <a:cs typeface="Arial" panose="020B0604020202020204" pitchFamily="34" charset="0"/>
              </a:defRPr>
            </a:lvl4pPr>
            <a:lvl5pPr>
              <a:defRPr baseline="0">
                <a:cs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ACAB315D-5845-4E10-96EE-900B6420E4E9}" type="datetime1">
              <a:rPr lang="zh-CN" altLang="en-US" smtClean="0"/>
              <a:pPr/>
              <a:t>2023/6/12</a:t>
            </a:fld>
            <a:endParaRPr lang="zh-CN" altLang="en-US"/>
          </a:p>
        </p:txBody>
      </p:sp>
      <p:sp>
        <p:nvSpPr>
          <p:cNvPr id="2" name="标题 1"/>
          <p:cNvSpPr>
            <a:spLocks noGrp="1"/>
          </p:cNvSpPr>
          <p:nvPr>
            <p:ph type="title"/>
          </p:nvPr>
        </p:nvSpPr>
        <p:spPr>
          <a:xfrm>
            <a:off x="0" y="142852"/>
            <a:ext cx="12192000" cy="725470"/>
          </a:xfrm>
        </p:spPr>
        <p:txBody>
          <a:bodyPr>
            <a:normAutofit/>
          </a:bodyPr>
          <a:lstStyle>
            <a:lvl1pPr algn="ctr">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zh-CN" altLang="en-US" dirty="0"/>
              <a:t>单击此处编辑母版标题样式</a:t>
            </a:r>
          </a:p>
        </p:txBody>
      </p:sp>
      <p:sp>
        <p:nvSpPr>
          <p:cNvPr id="15" name="矩形 14"/>
          <p:cNvSpPr/>
          <p:nvPr userDrawn="1"/>
        </p:nvSpPr>
        <p:spPr>
          <a:xfrm>
            <a:off x="0" y="6750024"/>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6" name="矩形 15"/>
          <p:cNvSpPr/>
          <p:nvPr userDrawn="1"/>
        </p:nvSpPr>
        <p:spPr>
          <a:xfrm>
            <a:off x="2476476" y="6750024"/>
            <a:ext cx="9715525"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18" name="矩形 17"/>
          <p:cNvSpPr/>
          <p:nvPr userDrawn="1"/>
        </p:nvSpPr>
        <p:spPr>
          <a:xfrm>
            <a:off x="-1" y="937526"/>
            <a:ext cx="12192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23" name="矩形 22"/>
          <p:cNvSpPr/>
          <p:nvPr userDrawn="1"/>
        </p:nvSpPr>
        <p:spPr>
          <a:xfrm>
            <a:off x="0" y="0"/>
            <a:ext cx="285709" cy="9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Arial" panose="020B0604020202020204" pitchFamily="34" charset="0"/>
              <a:cs typeface="Arial" panose="020B0604020202020204" pitchFamily="34" charset="0"/>
            </a:endParaRPr>
          </a:p>
        </p:txBody>
      </p:sp>
      <p:sp>
        <p:nvSpPr>
          <p:cNvPr id="5" name="页脚占位符 4"/>
          <p:cNvSpPr>
            <a:spLocks noGrp="1"/>
          </p:cNvSpPr>
          <p:nvPr>
            <p:ph type="ftr" sz="quarter" idx="11"/>
          </p:nvPr>
        </p:nvSpPr>
        <p:spPr>
          <a:xfrm>
            <a:off x="3586586" y="6386391"/>
            <a:ext cx="5040560" cy="354977"/>
          </a:xfrm>
        </p:spPr>
        <p:txBody>
          <a:bodyPr/>
          <a:lstStyle>
            <a:lvl1pPr>
              <a:defRPr>
                <a:latin typeface="Arial" panose="020B0604020202020204" pitchFamily="34" charset="0"/>
                <a:cs typeface="Arial" panose="020B0604020202020204" pitchFamily="34" charset="0"/>
              </a:defRPr>
            </a:lvl1pPr>
          </a:lstStyle>
          <a:p>
            <a:r>
              <a:rPr lang="en-US" altLang="zh-CN"/>
              <a:t>CEPC Accelerator TDR International Review</a:t>
            </a:r>
            <a:endParaRPr lang="zh-CN" altLang="en-US" dirty="0"/>
          </a:p>
        </p:txBody>
      </p:sp>
      <p:sp>
        <p:nvSpPr>
          <p:cNvPr id="6" name="灯片编号占位符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15E9139-A00B-4B2A-98A6-095DC08F134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E8D2C3-E4EE-4507-8B92-8AE7B7B616F4}" type="datetime1">
              <a:rPr lang="zh-CN" altLang="en-US" smtClean="0"/>
              <a:t>2023/6/12</a:t>
            </a:fld>
            <a:endParaRPr lang="zh-CN" altLang="en-US"/>
          </a:p>
        </p:txBody>
      </p:sp>
      <p:sp>
        <p:nvSpPr>
          <p:cNvPr id="4" name="灯片编号占位符 3"/>
          <p:cNvSpPr>
            <a:spLocks noGrp="1"/>
          </p:cNvSpPr>
          <p:nvPr>
            <p:ph type="sldNum" sz="quarter" idx="12"/>
          </p:nvPr>
        </p:nvSpPr>
        <p:spPr/>
        <p:txBody>
          <a:bodyPr/>
          <a:lstStyle/>
          <a:p>
            <a:fld id="{F15E9139-A00B-4B2A-98A6-095DC08F1345}" type="slidenum">
              <a:rPr lang="zh-CN" altLang="en-US" smtClean="0"/>
              <a:pPr/>
              <a:t>‹#›</a:t>
            </a:fld>
            <a:endParaRPr lang="zh-CN" altLang="en-US"/>
          </a:p>
        </p:txBody>
      </p:sp>
      <p:sp>
        <p:nvSpPr>
          <p:cNvPr id="6" name="页脚占位符 4"/>
          <p:cNvSpPr>
            <a:spLocks noGrp="1"/>
          </p:cNvSpPr>
          <p:nvPr>
            <p:ph type="ftr" sz="quarter" idx="11"/>
          </p:nvPr>
        </p:nvSpPr>
        <p:spPr>
          <a:xfrm>
            <a:off x="3586586" y="6386391"/>
            <a:ext cx="5040560" cy="354977"/>
          </a:xfrm>
        </p:spPr>
        <p:txBody>
          <a:bodyPr/>
          <a:lstStyle/>
          <a:p>
            <a:r>
              <a:rPr lang="en-US" altLang="zh-CN"/>
              <a:t>CEPC Accelerator TDR International Review</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2023/6/12</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689675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CE2C9-0858-40D0-852F-2215466EB8FC}" type="datetime1">
              <a:rPr lang="zh-CN" altLang="en-US" smtClean="0"/>
              <a:t>2023/6/12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dirty="0"/>
              <a:t>CEPC Accelerator TDR International Review</a:t>
            </a:r>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9139-A00B-4B2A-98A6-095DC08F134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50" r:id="rId2"/>
    <p:sldLayoutId id="2147483655" r:id="rId3"/>
    <p:sldLayoutId id="2147483674" r:id="rId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5" y="0"/>
            <a:ext cx="12191365" cy="2118283"/>
          </a:xfrm>
          <a:prstGeom prst="rect">
            <a:avLst/>
          </a:prstGeom>
        </p:spPr>
      </p:pic>
      <p:sp>
        <p:nvSpPr>
          <p:cNvPr id="6" name="标题 3"/>
          <p:cNvSpPr txBox="1">
            <a:spLocks/>
          </p:cNvSpPr>
          <p:nvPr/>
        </p:nvSpPr>
        <p:spPr>
          <a:xfrm>
            <a:off x="1692720" y="2480570"/>
            <a:ext cx="8627534" cy="1380478"/>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00000"/>
              </a:lnSpc>
            </a:pPr>
            <a:r>
              <a:rPr lang="en-US" altLang="zh-CN" sz="4400" dirty="0">
                <a:solidFill>
                  <a:srgbClr val="C00000"/>
                </a:solidFill>
                <a:latin typeface="Arial" panose="020B0604020202020204" pitchFamily="34" charset="0"/>
                <a:cs typeface="Arial" panose="020B0604020202020204" pitchFamily="34" charset="0"/>
              </a:rPr>
              <a:t>CEPC SRF System Design</a:t>
            </a:r>
          </a:p>
          <a:p>
            <a:pPr>
              <a:lnSpc>
                <a:spcPct val="100000"/>
              </a:lnSpc>
            </a:pPr>
            <a:r>
              <a:rPr lang="en-US" altLang="zh-CN" sz="4400" dirty="0">
                <a:solidFill>
                  <a:srgbClr val="C00000"/>
                </a:solidFill>
                <a:latin typeface="Arial" panose="020B0604020202020204" pitchFamily="34" charset="0"/>
                <a:cs typeface="Arial" panose="020B0604020202020204" pitchFamily="34" charset="0"/>
              </a:rPr>
              <a:t>and Upgrade Plan</a:t>
            </a:r>
            <a:endParaRPr lang="zh-CN" altLang="en-US" sz="4400" dirty="0">
              <a:solidFill>
                <a:srgbClr val="C00000"/>
              </a:solidFill>
              <a:latin typeface="Arial" panose="020B0604020202020204" pitchFamily="34" charset="0"/>
              <a:cs typeface="Arial" panose="020B0604020202020204" pitchFamily="34" charset="0"/>
            </a:endParaRPr>
          </a:p>
        </p:txBody>
      </p:sp>
      <p:sp>
        <p:nvSpPr>
          <p:cNvPr id="7" name="文本框 7">
            <a:extLst>
              <a:ext uri="{FF2B5EF4-FFF2-40B4-BE49-F238E27FC236}">
                <a16:creationId xmlns:a16="http://schemas.microsoft.com/office/drawing/2014/main" id="{785816F2-AEF2-4FFE-A0DA-84B4490709A4}"/>
              </a:ext>
            </a:extLst>
          </p:cNvPr>
          <p:cNvSpPr txBox="1"/>
          <p:nvPr/>
        </p:nvSpPr>
        <p:spPr>
          <a:xfrm>
            <a:off x="2639616" y="4345724"/>
            <a:ext cx="6769500" cy="523220"/>
          </a:xfrm>
          <a:prstGeom prst="rect">
            <a:avLst/>
          </a:prstGeom>
          <a:noFill/>
        </p:spPr>
        <p:txBody>
          <a:bodyPr wrap="square" rtlCol="0">
            <a:spAutoFit/>
          </a:bodyPr>
          <a:lstStyle/>
          <a:p>
            <a:pPr algn="ctr"/>
            <a:r>
              <a:rPr lang="en-US" altLang="zh-CN" sz="2800" dirty="0">
                <a:latin typeface="Arial" panose="020B0604020202020204" pitchFamily="34" charset="0"/>
                <a:ea typeface="微软雅黑" panose="020B0503020204020204" pitchFamily="34" charset="-122"/>
                <a:cs typeface="Arial" panose="020B0604020202020204" pitchFamily="34" charset="0"/>
              </a:rPr>
              <a:t>Jiyuan Zhai </a:t>
            </a:r>
          </a:p>
        </p:txBody>
      </p:sp>
      <p:sp>
        <p:nvSpPr>
          <p:cNvPr id="9" name="TextBox 8"/>
          <p:cNvSpPr txBox="1"/>
          <p:nvPr/>
        </p:nvSpPr>
        <p:spPr>
          <a:xfrm>
            <a:off x="635" y="6488668"/>
            <a:ext cx="12191365" cy="369332"/>
          </a:xfrm>
          <a:prstGeom prst="rect">
            <a:avLst/>
          </a:prstGeom>
          <a:solidFill>
            <a:schemeClr val="accent1"/>
          </a:solidFill>
        </p:spPr>
        <p:txBody>
          <a:bodyPr wrap="square" rtlCol="0">
            <a:spAutoFit/>
          </a:bodyPr>
          <a:lstStyle/>
          <a:p>
            <a:pPr algn="ctr"/>
            <a:r>
              <a:rPr lang="en-US" altLang="zh-CN" dirty="0">
                <a:solidFill>
                  <a:schemeClr val="bg1"/>
                </a:solidFill>
                <a:latin typeface="Arial" panose="020B0604020202020204" pitchFamily="34" charset="0"/>
                <a:cs typeface="Arial" panose="020B0604020202020204" pitchFamily="34" charset="0"/>
              </a:rPr>
              <a:t>12-16  June 2023, Hongkong, CEPC Accelerator TDR International Review</a:t>
            </a:r>
            <a:endParaRPr lang="zh-CN" altLang="en-US" dirty="0">
              <a:solidFill>
                <a:schemeClr val="bg1"/>
              </a:solidFill>
              <a:latin typeface="Arial" panose="020B0604020202020204" pitchFamily="34" charset="0"/>
              <a:cs typeface="Arial" panose="020B0604020202020204" pitchFamily="34" charset="0"/>
            </a:endParaRPr>
          </a:p>
        </p:txBody>
      </p:sp>
      <p:pic>
        <p:nvPicPr>
          <p:cNvPr id="10" name="Picture 2" descr="C:\Users\Administrator\Desktop\1111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6363" y="5398314"/>
            <a:ext cx="3552825" cy="672912"/>
          </a:xfrm>
          <a:prstGeom prst="rect">
            <a:avLst/>
          </a:prstGeom>
        </p:spPr>
      </p:pic>
    </p:spTree>
    <p:extLst>
      <p:ext uri="{BB962C8B-B14F-4D97-AF65-F5344CB8AC3E}">
        <p14:creationId xmlns:p14="http://schemas.microsoft.com/office/powerpoint/2010/main" val="1692391731"/>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0B7E28A-230C-4CF1-9631-8A085601A0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3835" y="1124744"/>
            <a:ext cx="10305914" cy="5281781"/>
          </a:xfrm>
          <a:prstGeom prst="rect">
            <a:avLst/>
          </a:prstGeom>
        </p:spPr>
      </p:pic>
      <p:sp>
        <p:nvSpPr>
          <p:cNvPr id="2" name="标题 1">
            <a:extLst>
              <a:ext uri="{FF2B5EF4-FFF2-40B4-BE49-F238E27FC236}">
                <a16:creationId xmlns:a16="http://schemas.microsoft.com/office/drawing/2014/main" id="{86353DFA-CC9C-4A34-A0A2-E2131136C415}"/>
              </a:ext>
            </a:extLst>
          </p:cNvPr>
          <p:cNvSpPr>
            <a:spLocks noGrp="1"/>
          </p:cNvSpPr>
          <p:nvPr>
            <p:ph type="title"/>
          </p:nvPr>
        </p:nvSpPr>
        <p:spPr>
          <a:xfrm>
            <a:off x="838200" y="1"/>
            <a:ext cx="10515600" cy="908720"/>
          </a:xfrm>
        </p:spPr>
        <p:txBody>
          <a:bodyPr/>
          <a:lstStyle/>
          <a:p>
            <a:r>
              <a:rPr lang="en-US" altLang="zh-CN" dirty="0"/>
              <a:t>Collider RF Tunnel Cross Section</a:t>
            </a:r>
            <a:endParaRPr lang="zh-CN" altLang="en-US" dirty="0"/>
          </a:p>
        </p:txBody>
      </p:sp>
      <p:sp>
        <p:nvSpPr>
          <p:cNvPr id="4" name="灯片编号占位符 3">
            <a:extLst>
              <a:ext uri="{FF2B5EF4-FFF2-40B4-BE49-F238E27FC236}">
                <a16:creationId xmlns:a16="http://schemas.microsoft.com/office/drawing/2014/main" id="{5475367B-B9AC-413B-BE61-732FA38B5915}"/>
              </a:ext>
            </a:extLst>
          </p:cNvPr>
          <p:cNvSpPr>
            <a:spLocks noGrp="1"/>
          </p:cNvSpPr>
          <p:nvPr>
            <p:ph type="sldNum" sz="quarter" idx="12"/>
          </p:nvPr>
        </p:nvSpPr>
        <p:spPr/>
        <p:txBody>
          <a:bodyPr/>
          <a:lstStyle/>
          <a:p>
            <a:fld id="{D81A5892-4DC8-4C24-8E36-6364759EFE91}" type="slidenum">
              <a:rPr lang="zh-CN" altLang="en-US" smtClean="0"/>
              <a:t>10</a:t>
            </a:fld>
            <a:endParaRPr lang="zh-CN" altLang="en-US"/>
          </a:p>
        </p:txBody>
      </p:sp>
      <p:sp>
        <p:nvSpPr>
          <p:cNvPr id="10" name="文本框 9">
            <a:extLst>
              <a:ext uri="{FF2B5EF4-FFF2-40B4-BE49-F238E27FC236}">
                <a16:creationId xmlns:a16="http://schemas.microsoft.com/office/drawing/2014/main" id="{BBA7C89B-2BAA-43FE-9EE5-5AF7DED28034}"/>
              </a:ext>
            </a:extLst>
          </p:cNvPr>
          <p:cNvSpPr txBox="1"/>
          <p:nvPr/>
        </p:nvSpPr>
        <p:spPr>
          <a:xfrm>
            <a:off x="759785" y="6221859"/>
            <a:ext cx="10594015" cy="369332"/>
          </a:xfrm>
          <a:prstGeom prst="rect">
            <a:avLst/>
          </a:prstGeom>
          <a:noFill/>
        </p:spPr>
        <p:txBody>
          <a:bodyPr wrap="square">
            <a:spAutoFit/>
          </a:bodyPr>
          <a:lstStyle/>
          <a:p>
            <a:pPr algn="ct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650 MHz cryomodules mounted on tunnel floor. </a:t>
            </a:r>
            <a:r>
              <a:rPr lang="en-US" altLang="zh-CN" dirty="0">
                <a:latin typeface="Arial" panose="020B0604020202020204" pitchFamily="34" charset="0"/>
                <a:cs typeface="Arial" panose="020B0604020202020204" pitchFamily="34" charset="0"/>
              </a:rPr>
              <a:t>Cavities </a:t>
            </a:r>
            <a:r>
              <a:rPr lang="en-GB" altLang="zh-CN" dirty="0">
                <a:latin typeface="Arial" panose="020B0604020202020204" pitchFamily="34" charset="0"/>
                <a:cs typeface="Arial" panose="020B0604020202020204" pitchFamily="34" charset="0"/>
              </a:rPr>
              <a:t>operate in CW mode</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55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B3796CB-700F-4593-8BC1-22807C0BD8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13262" y="1124744"/>
            <a:ext cx="9365475" cy="4799806"/>
          </a:xfrm>
          <a:prstGeom prst="rect">
            <a:avLst/>
          </a:prstGeom>
        </p:spPr>
      </p:pic>
      <p:sp>
        <p:nvSpPr>
          <p:cNvPr id="2" name="标题 1">
            <a:extLst>
              <a:ext uri="{FF2B5EF4-FFF2-40B4-BE49-F238E27FC236}">
                <a16:creationId xmlns:a16="http://schemas.microsoft.com/office/drawing/2014/main" id="{A22A837D-B5A7-4DEF-80C6-51ED41C53B62}"/>
              </a:ext>
            </a:extLst>
          </p:cNvPr>
          <p:cNvSpPr>
            <a:spLocks noGrp="1"/>
          </p:cNvSpPr>
          <p:nvPr>
            <p:ph type="title"/>
          </p:nvPr>
        </p:nvSpPr>
        <p:spPr>
          <a:xfrm>
            <a:off x="0" y="0"/>
            <a:ext cx="12192000" cy="933451"/>
          </a:xfrm>
        </p:spPr>
        <p:txBody>
          <a:bodyPr/>
          <a:lstStyle/>
          <a:p>
            <a:r>
              <a:rPr lang="en-US" altLang="zh-CN" dirty="0"/>
              <a:t>Booster RF Tunnel Cross Section</a:t>
            </a:r>
            <a:endParaRPr lang="zh-CN" altLang="en-US" dirty="0"/>
          </a:p>
        </p:txBody>
      </p:sp>
      <p:sp>
        <p:nvSpPr>
          <p:cNvPr id="4" name="灯片编号占位符 3">
            <a:extLst>
              <a:ext uri="{FF2B5EF4-FFF2-40B4-BE49-F238E27FC236}">
                <a16:creationId xmlns:a16="http://schemas.microsoft.com/office/drawing/2014/main" id="{722CF3B3-39B2-41FC-B303-B52CFA769B90}"/>
              </a:ext>
            </a:extLst>
          </p:cNvPr>
          <p:cNvSpPr>
            <a:spLocks noGrp="1"/>
          </p:cNvSpPr>
          <p:nvPr>
            <p:ph type="sldNum" sz="quarter" idx="12"/>
          </p:nvPr>
        </p:nvSpPr>
        <p:spPr/>
        <p:txBody>
          <a:bodyPr/>
          <a:lstStyle/>
          <a:p>
            <a:fld id="{D81A5892-4DC8-4C24-8E36-6364759EFE91}" type="slidenum">
              <a:rPr lang="zh-CN" altLang="en-US" smtClean="0"/>
              <a:t>11</a:t>
            </a:fld>
            <a:endParaRPr lang="zh-CN" altLang="en-US"/>
          </a:p>
        </p:txBody>
      </p:sp>
      <p:sp>
        <p:nvSpPr>
          <p:cNvPr id="9" name="文本框 8">
            <a:extLst>
              <a:ext uri="{FF2B5EF4-FFF2-40B4-BE49-F238E27FC236}">
                <a16:creationId xmlns:a16="http://schemas.microsoft.com/office/drawing/2014/main" id="{ACC91FEB-B5D2-4304-99B3-5A09EAD089DB}"/>
              </a:ext>
            </a:extLst>
          </p:cNvPr>
          <p:cNvSpPr txBox="1"/>
          <p:nvPr/>
        </p:nvSpPr>
        <p:spPr>
          <a:xfrm>
            <a:off x="257427" y="5847402"/>
            <a:ext cx="11934573" cy="646331"/>
          </a:xfrm>
          <a:prstGeom prst="rect">
            <a:avLst/>
          </a:prstGeom>
          <a:noFill/>
        </p:spPr>
        <p:txBody>
          <a:bodyPr wrap="square">
            <a:spAutoFit/>
          </a:bodyPr>
          <a:lstStyle>
            <a:defPPr>
              <a:defRPr lang="zh-CN"/>
            </a:defPPr>
            <a:lvl1pPr>
              <a:defRPr>
                <a:effectLst/>
                <a:latin typeface="Arial" panose="020B0604020202020204" pitchFamily="34" charset="0"/>
                <a:ea typeface="Times New Roman" panose="02020603050405020304" pitchFamily="18" charset="0"/>
                <a:cs typeface="Arial" panose="020B0604020202020204" pitchFamily="34" charset="0"/>
              </a:defRPr>
            </a:lvl1pPr>
          </a:lstStyle>
          <a:p>
            <a:r>
              <a:rPr lang="en-GB" altLang="zh-CN" dirty="0"/>
              <a:t>1.3 GHz cryomodules hung from ceiling at a different beamline height and in between collider cryomodule sections. Cavities operate in fast voltage ramp mode.</a:t>
            </a:r>
            <a:endParaRPr lang="zh-CN" altLang="en-US" dirty="0"/>
          </a:p>
        </p:txBody>
      </p:sp>
    </p:spTree>
    <p:extLst>
      <p:ext uri="{BB962C8B-B14F-4D97-AF65-F5344CB8AC3E}">
        <p14:creationId xmlns:p14="http://schemas.microsoft.com/office/powerpoint/2010/main" val="1239390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E0F05-46A2-4036-818D-AB80FD901D5C}"/>
              </a:ext>
            </a:extLst>
          </p:cNvPr>
          <p:cNvSpPr>
            <a:spLocks noGrp="1"/>
          </p:cNvSpPr>
          <p:nvPr>
            <p:ph type="title"/>
          </p:nvPr>
        </p:nvSpPr>
        <p:spPr>
          <a:xfrm>
            <a:off x="0" y="1"/>
            <a:ext cx="12192000" cy="908719"/>
          </a:xfrm>
        </p:spPr>
        <p:txBody>
          <a:bodyPr/>
          <a:lstStyle/>
          <a:p>
            <a:r>
              <a:rPr lang="en-US" altLang="zh-CN" dirty="0"/>
              <a:t>RF Bypass Scheme</a:t>
            </a:r>
            <a:endParaRPr lang="zh-CN" altLang="en-US" dirty="0"/>
          </a:p>
        </p:txBody>
      </p:sp>
      <p:sp>
        <p:nvSpPr>
          <p:cNvPr id="4" name="灯片编号占位符 3">
            <a:extLst>
              <a:ext uri="{FF2B5EF4-FFF2-40B4-BE49-F238E27FC236}">
                <a16:creationId xmlns:a16="http://schemas.microsoft.com/office/drawing/2014/main" id="{A3A3C33D-AC7E-4413-8921-66346FC8017D}"/>
              </a:ext>
            </a:extLst>
          </p:cNvPr>
          <p:cNvSpPr>
            <a:spLocks noGrp="1"/>
          </p:cNvSpPr>
          <p:nvPr>
            <p:ph type="sldNum" sz="quarter" idx="12"/>
          </p:nvPr>
        </p:nvSpPr>
        <p:spPr/>
        <p:txBody>
          <a:bodyPr/>
          <a:lstStyle/>
          <a:p>
            <a:fld id="{D81A5892-4DC8-4C24-8E36-6364759EFE91}" type="slidenum">
              <a:rPr lang="zh-CN" altLang="en-US" smtClean="0"/>
              <a:t>12</a:t>
            </a:fld>
            <a:endParaRPr lang="zh-CN" altLang="en-US" dirty="0"/>
          </a:p>
        </p:txBody>
      </p:sp>
      <p:sp>
        <p:nvSpPr>
          <p:cNvPr id="10" name="文本框 9">
            <a:extLst>
              <a:ext uri="{FF2B5EF4-FFF2-40B4-BE49-F238E27FC236}">
                <a16:creationId xmlns:a16="http://schemas.microsoft.com/office/drawing/2014/main" id="{5CF1EA8D-C3ED-4525-AF30-79B6D2C00AC5}"/>
              </a:ext>
            </a:extLst>
          </p:cNvPr>
          <p:cNvSpPr txBox="1"/>
          <p:nvPr/>
        </p:nvSpPr>
        <p:spPr>
          <a:xfrm>
            <a:off x="299720" y="3840402"/>
            <a:ext cx="11714480" cy="2545080"/>
          </a:xfrm>
          <a:prstGeom prst="rect">
            <a:avLst/>
          </a:prstGeom>
        </p:spPr>
        <p:txBody>
          <a:bodyPr vert="horz" lIns="91440" tIns="45720" rIns="91440" bIns="45720" rtlCol="0">
            <a:noAutofit/>
          </a:bodyPr>
          <a:lstStyle>
            <a:lvl1pPr marL="228600" indent="-228600">
              <a:lnSpc>
                <a:spcPct val="100000"/>
              </a:lnSpc>
              <a:spcBef>
                <a:spcPts val="600"/>
              </a:spcBef>
              <a:buFont typeface="Arial" panose="020B0604020202020204" pitchFamily="34" charset="0"/>
              <a:buChar char="•"/>
              <a:defRPr sz="2000" b="1">
                <a:latin typeface="Arial" panose="020B0604020202020204" pitchFamily="34" charset="0"/>
                <a:cs typeface="Arial" panose="020B0604020202020204" pitchFamily="34" charset="0"/>
              </a:defRPr>
            </a:lvl1pPr>
            <a:lvl2pPr marL="685800" lvl="1" indent="-228600">
              <a:lnSpc>
                <a:spcPct val="100000"/>
              </a:lnSpc>
              <a:spcBef>
                <a:spcPts val="6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lvl="2" indent="-228600">
              <a:lnSpc>
                <a:spcPct val="100000"/>
              </a:lnSpc>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3pPr>
            <a:lvl4pPr marL="1600200" indent="-228600">
              <a:lnSpc>
                <a:spcPct val="100000"/>
              </a:lnSpc>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lnSpc>
                <a:spcPct val="100000"/>
              </a:lnSpc>
              <a:spcBef>
                <a:spcPts val="600"/>
              </a:spcBef>
              <a:buFont typeface="Arial" panose="020B0604020202020204" pitchFamily="34" charset="0"/>
              <a:buChar char="•"/>
              <a:defRPr sz="1600">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altLang="zh-CN" sz="1800" b="0" dirty="0"/>
              <a:t>Lower current cavities in the centre of an RF section, higher current cavities on the two sides</a:t>
            </a:r>
            <a:r>
              <a:rPr lang="en-US" altLang="zh-CN" sz="1800" b="0" dirty="0"/>
              <a:t>.</a:t>
            </a:r>
            <a:endParaRPr lang="en-GB" altLang="zh-CN" sz="1800" b="0" dirty="0"/>
          </a:p>
          <a:p>
            <a:r>
              <a:rPr lang="en-GB" altLang="zh-CN" sz="1800" b="0" dirty="0"/>
              <a:t>Higher current beam can bypass the lower current cavities without causing HOM power and beam instability issues, and the lower current beam can go through cavities of the two rings for the collider and use the RF voltage of higher current cavities. </a:t>
            </a:r>
            <a:endParaRPr lang="en-US" altLang="zh-CN" sz="1800" b="0" dirty="0"/>
          </a:p>
          <a:p>
            <a:r>
              <a:rPr lang="en-US" altLang="zh-CN" sz="1800" b="0" dirty="0"/>
              <a:t>Bypass lines are in the inner side of cryomodules. Note the collider is a single ring in the RF section.</a:t>
            </a:r>
          </a:p>
          <a:p>
            <a:r>
              <a:rPr lang="en-US" altLang="zh-CN" sz="1800" b="0" dirty="0"/>
              <a:t>Avoid SR shining towards the RF cavities. Always deflect the outgoing beam. Need additional SR light shielding: collider ttbar cavities bypass for H operation in ttbar stage, booster H cavities bypass for Z operation, ttbar cavities bypass for H operation.</a:t>
            </a:r>
            <a:endParaRPr lang="zh-CN" altLang="en-US" sz="1800" b="0" dirty="0"/>
          </a:p>
        </p:txBody>
      </p:sp>
      <p:pic>
        <p:nvPicPr>
          <p:cNvPr id="6" name="图片 5">
            <a:extLst>
              <a:ext uri="{FF2B5EF4-FFF2-40B4-BE49-F238E27FC236}">
                <a16:creationId xmlns:a16="http://schemas.microsoft.com/office/drawing/2014/main" id="{2A3533C2-2090-4580-B991-708655AEA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51550" y="1837348"/>
            <a:ext cx="5962650" cy="1667061"/>
          </a:xfrm>
          <a:prstGeom prst="rect">
            <a:avLst/>
          </a:prstGeom>
        </p:spPr>
      </p:pic>
      <p:pic>
        <p:nvPicPr>
          <p:cNvPr id="9" name="图片 8">
            <a:extLst>
              <a:ext uri="{FF2B5EF4-FFF2-40B4-BE49-F238E27FC236}">
                <a16:creationId xmlns:a16="http://schemas.microsoft.com/office/drawing/2014/main" id="{77DE6F5A-5B15-4D1B-AEF0-0DA4CF8F97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040" y="1936195"/>
            <a:ext cx="5801897" cy="1381132"/>
          </a:xfrm>
          <a:prstGeom prst="rect">
            <a:avLst/>
          </a:prstGeom>
        </p:spPr>
      </p:pic>
    </p:spTree>
    <p:extLst>
      <p:ext uri="{BB962C8B-B14F-4D97-AF65-F5344CB8AC3E}">
        <p14:creationId xmlns:p14="http://schemas.microsoft.com/office/powerpoint/2010/main" val="2219008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F729395-9444-43BD-91A0-8B4D761F701B}"/>
                  </a:ext>
                </a:extLst>
              </p:cNvPr>
              <p:cNvSpPr>
                <a:spLocks noGrp="1"/>
              </p:cNvSpPr>
              <p:nvPr>
                <p:ph idx="1"/>
              </p:nvPr>
            </p:nvSpPr>
            <p:spPr>
              <a:xfrm>
                <a:off x="323039" y="5269703"/>
                <a:ext cx="11663583" cy="1366838"/>
              </a:xfrm>
            </p:spPr>
            <p:txBody>
              <a:bodyPr>
                <a:normAutofit fontScale="85000" lnSpcReduction="10000"/>
              </a:bodyPr>
              <a:lstStyle/>
              <a:p>
                <a:r>
                  <a:rPr lang="en-GB" altLang="zh-CN" sz="1800" dirty="0">
                    <a:effectLst/>
                    <a:ea typeface="Times New Roman" panose="02020603050405020304" pitchFamily="18" charset="0"/>
                  </a:rPr>
                  <a:t>The electron or positron beams will go through all the RF cavities for </a:t>
                </a:r>
                <a14:m>
                  <m:oMath xmlns:m="http://schemas.openxmlformats.org/officeDocument/2006/math">
                    <m:r>
                      <a:rPr lang="en-GB" altLang="zh-CN" sz="1800" i="1">
                        <a:effectLst/>
                        <a:latin typeface="Cambria Math" panose="02040503050406030204" pitchFamily="18" charset="0"/>
                        <a:ea typeface="Times New Roman" panose="02020603050405020304" pitchFamily="18" charset="0"/>
                      </a:rPr>
                      <m:t>𝑡</m:t>
                    </m:r>
                    <m:acc>
                      <m:accPr>
                        <m:chr m:val="̅"/>
                        <m:ctrlPr>
                          <a:rPr lang="zh-CN" altLang="zh-CN" sz="1800" i="1">
                            <a:effectLst/>
                            <a:latin typeface="Cambria Math" panose="02040503050406030204" pitchFamily="18" charset="0"/>
                            <a:ea typeface="Cambria Math" panose="02040503050406030204" pitchFamily="18" charset="0"/>
                          </a:rPr>
                        </m:ctrlPr>
                      </m:accPr>
                      <m:e>
                        <m:r>
                          <a:rPr lang="en-GB" altLang="zh-CN" sz="1800" i="1">
                            <a:effectLst/>
                            <a:latin typeface="Cambria Math" panose="02040503050406030204" pitchFamily="18" charset="0"/>
                            <a:ea typeface="Times New Roman" panose="02020603050405020304" pitchFamily="18" charset="0"/>
                          </a:rPr>
                          <m:t>𝑡</m:t>
                        </m:r>
                      </m:e>
                    </m:acc>
                  </m:oMath>
                </a14:m>
                <a:r>
                  <a:rPr lang="en-GB" altLang="zh-CN" sz="1800" dirty="0">
                    <a:effectLst/>
                    <a:ea typeface="Times New Roman" panose="02020603050405020304" pitchFamily="18" charset="0"/>
                  </a:rPr>
                  <a:t> and Higgs operation. Less than half of the buckets will be filled to avoid collisions in the RF section.</a:t>
                </a:r>
              </a:p>
              <a:p>
                <a:r>
                  <a:rPr lang="en-GB" altLang="zh-CN" sz="1800" dirty="0">
                    <a:effectLst/>
                    <a:ea typeface="Times New Roman" panose="02020603050405020304" pitchFamily="18" charset="0"/>
                  </a:rPr>
                  <a:t>When operating at W and low luminosity Z, part of the Higgs cavities will be used, and the electron or positron beams will go through only half of the cavities in an RF section. W/Z bunches will be quasi-uniformly distributed in two rings.</a:t>
                </a:r>
                <a:endParaRPr lang="zh-CN" altLang="zh-CN" sz="1800" dirty="0">
                  <a:effectLst/>
                  <a:ea typeface="MS Mincho" panose="02020609040205080304" pitchFamily="49" charset="-128"/>
                </a:endParaRPr>
              </a:p>
              <a:p>
                <a:pPr marL="0" indent="0">
                  <a:buNone/>
                </a:pPr>
                <a:endParaRPr lang="zh-CN" altLang="en-US" dirty="0"/>
              </a:p>
            </p:txBody>
          </p:sp>
        </mc:Choice>
        <mc:Fallback xmlns="">
          <p:sp>
            <p:nvSpPr>
              <p:cNvPr id="3" name="内容占位符 2">
                <a:extLst>
                  <a:ext uri="{FF2B5EF4-FFF2-40B4-BE49-F238E27FC236}">
                    <a16:creationId xmlns:a16="http://schemas.microsoft.com/office/drawing/2014/main" id="{2F729395-9444-43BD-91A0-8B4D761F701B}"/>
                  </a:ext>
                </a:extLst>
              </p:cNvPr>
              <p:cNvSpPr>
                <a:spLocks noGrp="1" noRot="1" noChangeAspect="1" noMove="1" noResize="1" noEditPoints="1" noAdjustHandles="1" noChangeArrowheads="1" noChangeShapeType="1" noTextEdit="1"/>
              </p:cNvSpPr>
              <p:nvPr>
                <p:ph idx="1"/>
              </p:nvPr>
            </p:nvSpPr>
            <p:spPr>
              <a:xfrm>
                <a:off x="323039" y="5269703"/>
                <a:ext cx="11663583" cy="1366838"/>
              </a:xfrm>
              <a:blipFill>
                <a:blip r:embed="rId2"/>
                <a:stretch>
                  <a:fillRect t="-88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AAD305F-397C-46E6-BD8B-FCEB3D9530BB}"/>
              </a:ext>
            </a:extLst>
          </p:cNvPr>
          <p:cNvSpPr>
            <a:spLocks noGrp="1"/>
          </p:cNvSpPr>
          <p:nvPr>
            <p:ph type="sldNum" sz="quarter" idx="12"/>
          </p:nvPr>
        </p:nvSpPr>
        <p:spPr/>
        <p:txBody>
          <a:bodyPr/>
          <a:lstStyle/>
          <a:p>
            <a:fld id="{D81A5892-4DC8-4C24-8E36-6364759EFE91}" type="slidenum">
              <a:rPr lang="zh-CN" altLang="en-US" smtClean="0"/>
              <a:t>13</a:t>
            </a:fld>
            <a:endParaRPr lang="zh-CN" altLang="en-US"/>
          </a:p>
        </p:txBody>
      </p:sp>
      <p:sp>
        <p:nvSpPr>
          <p:cNvPr id="9" name="标题 1">
            <a:extLst>
              <a:ext uri="{FF2B5EF4-FFF2-40B4-BE49-F238E27FC236}">
                <a16:creationId xmlns:a16="http://schemas.microsoft.com/office/drawing/2014/main" id="{050A1FC6-D728-4A01-98A1-9379DE8BF8EB}"/>
              </a:ext>
            </a:extLst>
          </p:cNvPr>
          <p:cNvSpPr>
            <a:spLocks noGrp="1"/>
          </p:cNvSpPr>
          <p:nvPr>
            <p:ph type="title"/>
          </p:nvPr>
        </p:nvSpPr>
        <p:spPr>
          <a:xfrm>
            <a:off x="0" y="1"/>
            <a:ext cx="12192000" cy="908719"/>
          </a:xfrm>
        </p:spPr>
        <p:txBody>
          <a:bodyPr/>
          <a:lstStyle/>
          <a:p>
            <a:r>
              <a:rPr lang="en-US" altLang="zh-CN" dirty="0"/>
              <a:t>RF Bypass Scheme</a:t>
            </a:r>
            <a:endParaRPr lang="zh-CN" altLang="en-US" dirty="0"/>
          </a:p>
        </p:txBody>
      </p:sp>
      <p:pic>
        <p:nvPicPr>
          <p:cNvPr id="5" name="图片 4">
            <a:extLst>
              <a:ext uri="{FF2B5EF4-FFF2-40B4-BE49-F238E27FC236}">
                <a16:creationId xmlns:a16="http://schemas.microsoft.com/office/drawing/2014/main" id="{CC08BB00-A03C-482C-93CE-C3FDAA46F1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737" y="1710287"/>
            <a:ext cx="6074229" cy="3325659"/>
          </a:xfrm>
          <a:prstGeom prst="rect">
            <a:avLst/>
          </a:prstGeom>
        </p:spPr>
      </p:pic>
      <p:sp>
        <p:nvSpPr>
          <p:cNvPr id="6" name="文本框 5">
            <a:extLst>
              <a:ext uri="{FF2B5EF4-FFF2-40B4-BE49-F238E27FC236}">
                <a16:creationId xmlns:a16="http://schemas.microsoft.com/office/drawing/2014/main" id="{84FDFD71-7830-4272-8408-42DDF2D5A058}"/>
              </a:ext>
            </a:extLst>
          </p:cNvPr>
          <p:cNvSpPr txBox="1"/>
          <p:nvPr/>
        </p:nvSpPr>
        <p:spPr>
          <a:xfrm>
            <a:off x="4428424" y="1281474"/>
            <a:ext cx="3452812"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Stage 1: 30/50 MW H/W, ~ 10 MW Z </a:t>
            </a:r>
            <a:endParaRPr lang="zh-CN" altLang="en-US" sz="1600"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A8AAE50E-F5E6-43FB-A350-44714A7949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416"/>
          <a:stretch/>
        </p:blipFill>
        <p:spPr>
          <a:xfrm>
            <a:off x="6312024" y="1646143"/>
            <a:ext cx="5731662" cy="3506682"/>
          </a:xfrm>
          <a:prstGeom prst="rect">
            <a:avLst/>
          </a:prstGeom>
        </p:spPr>
      </p:pic>
    </p:spTree>
    <p:extLst>
      <p:ext uri="{BB962C8B-B14F-4D97-AF65-F5344CB8AC3E}">
        <p14:creationId xmlns:p14="http://schemas.microsoft.com/office/powerpoint/2010/main" val="175198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0B58C-4057-4D1E-B7E7-606D4DD75AB5}"/>
              </a:ext>
            </a:extLst>
          </p:cNvPr>
          <p:cNvSpPr>
            <a:spLocks noGrp="1"/>
          </p:cNvSpPr>
          <p:nvPr>
            <p:ph type="title"/>
          </p:nvPr>
        </p:nvSpPr>
        <p:spPr>
          <a:xfrm>
            <a:off x="0" y="0"/>
            <a:ext cx="12192000" cy="928791"/>
          </a:xfrm>
        </p:spPr>
        <p:txBody>
          <a:bodyPr/>
          <a:lstStyle/>
          <a:p>
            <a:r>
              <a:rPr lang="en-US" altLang="zh-CN" dirty="0"/>
              <a:t>RF Bypass Scheme</a:t>
            </a:r>
            <a:endParaRPr lang="zh-CN" altLang="en-US" dirty="0"/>
          </a:p>
        </p:txBody>
      </p:sp>
      <p:sp>
        <p:nvSpPr>
          <p:cNvPr id="4" name="灯片编号占位符 3">
            <a:extLst>
              <a:ext uri="{FF2B5EF4-FFF2-40B4-BE49-F238E27FC236}">
                <a16:creationId xmlns:a16="http://schemas.microsoft.com/office/drawing/2014/main" id="{C2C3DED6-2D16-40A3-9B43-FE55DC992AF0}"/>
              </a:ext>
            </a:extLst>
          </p:cNvPr>
          <p:cNvSpPr>
            <a:spLocks noGrp="1"/>
          </p:cNvSpPr>
          <p:nvPr>
            <p:ph type="sldNum" sz="quarter" idx="12"/>
          </p:nvPr>
        </p:nvSpPr>
        <p:spPr/>
        <p:txBody>
          <a:bodyPr/>
          <a:lstStyle/>
          <a:p>
            <a:fld id="{D81A5892-4DC8-4C24-8E36-6364759EFE91}" type="slidenum">
              <a:rPr lang="zh-CN" altLang="en-US" smtClean="0"/>
              <a:t>14</a:t>
            </a:fld>
            <a:endParaRPr lang="zh-CN" altLang="en-US"/>
          </a:p>
        </p:txBody>
      </p:sp>
      <p:pic>
        <p:nvPicPr>
          <p:cNvPr id="9" name="图片 8">
            <a:extLst>
              <a:ext uri="{FF2B5EF4-FFF2-40B4-BE49-F238E27FC236}">
                <a16:creationId xmlns:a16="http://schemas.microsoft.com/office/drawing/2014/main" id="{5268A330-92F3-48B1-AC70-7DF0E9CC7A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7972" y="2001837"/>
            <a:ext cx="6039287" cy="4282739"/>
          </a:xfrm>
          <a:prstGeom prst="rect">
            <a:avLst/>
          </a:prstGeom>
        </p:spPr>
      </p:pic>
      <p:sp>
        <p:nvSpPr>
          <p:cNvPr id="10" name="文本框 9">
            <a:extLst>
              <a:ext uri="{FF2B5EF4-FFF2-40B4-BE49-F238E27FC236}">
                <a16:creationId xmlns:a16="http://schemas.microsoft.com/office/drawing/2014/main" id="{E9031483-504F-49AF-A97B-2C8AB3B9DB91}"/>
              </a:ext>
            </a:extLst>
          </p:cNvPr>
          <p:cNvSpPr txBox="1"/>
          <p:nvPr/>
        </p:nvSpPr>
        <p:spPr>
          <a:xfrm>
            <a:off x="5003765" y="1462088"/>
            <a:ext cx="2566988"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Stage 2: 30/50 MW H/W/Z </a:t>
            </a:r>
            <a:endParaRPr lang="zh-CN" altLang="en-US" sz="1600" b="1"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DA31DC04-795E-4C0D-834B-11E19EE819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4416"/>
          <a:stretch/>
        </p:blipFill>
        <p:spPr>
          <a:xfrm>
            <a:off x="6325360" y="1889230"/>
            <a:ext cx="5731662" cy="3506682"/>
          </a:xfrm>
          <a:prstGeom prst="rect">
            <a:avLst/>
          </a:prstGeom>
        </p:spPr>
      </p:pic>
    </p:spTree>
    <p:extLst>
      <p:ext uri="{BB962C8B-B14F-4D97-AF65-F5344CB8AC3E}">
        <p14:creationId xmlns:p14="http://schemas.microsoft.com/office/powerpoint/2010/main" val="544090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83C1A07-FA73-4689-9EF9-BFA08C8CB62C}"/>
              </a:ext>
            </a:extLst>
          </p:cNvPr>
          <p:cNvSpPr>
            <a:spLocks noGrp="1"/>
          </p:cNvSpPr>
          <p:nvPr>
            <p:ph type="sldNum" sz="quarter" idx="12"/>
          </p:nvPr>
        </p:nvSpPr>
        <p:spPr/>
        <p:txBody>
          <a:bodyPr/>
          <a:lstStyle/>
          <a:p>
            <a:fld id="{D81A5892-4DC8-4C24-8E36-6364759EFE91}" type="slidenum">
              <a:rPr lang="zh-CN" altLang="en-US" smtClean="0"/>
              <a:t>15</a:t>
            </a:fld>
            <a:endParaRPr lang="zh-CN" altLang="en-US"/>
          </a:p>
        </p:txBody>
      </p:sp>
      <p:sp>
        <p:nvSpPr>
          <p:cNvPr id="7" name="标题 1">
            <a:extLst>
              <a:ext uri="{FF2B5EF4-FFF2-40B4-BE49-F238E27FC236}">
                <a16:creationId xmlns:a16="http://schemas.microsoft.com/office/drawing/2014/main" id="{C24BAA1D-4F7E-4F63-8281-F511D8822F36}"/>
              </a:ext>
            </a:extLst>
          </p:cNvPr>
          <p:cNvSpPr>
            <a:spLocks noGrp="1"/>
          </p:cNvSpPr>
          <p:nvPr>
            <p:ph type="title"/>
          </p:nvPr>
        </p:nvSpPr>
        <p:spPr>
          <a:xfrm>
            <a:off x="0" y="1"/>
            <a:ext cx="12192000" cy="908720"/>
          </a:xfrm>
        </p:spPr>
        <p:txBody>
          <a:bodyPr/>
          <a:lstStyle/>
          <a:p>
            <a:r>
              <a:rPr lang="en-US" altLang="zh-CN" dirty="0"/>
              <a:t>RF Bypass Scheme</a:t>
            </a:r>
            <a:endParaRPr lang="zh-CN" altLang="en-US" dirty="0"/>
          </a:p>
        </p:txBody>
      </p:sp>
      <p:pic>
        <p:nvPicPr>
          <p:cNvPr id="2" name="图片 1">
            <a:extLst>
              <a:ext uri="{FF2B5EF4-FFF2-40B4-BE49-F238E27FC236}">
                <a16:creationId xmlns:a16="http://schemas.microsoft.com/office/drawing/2014/main" id="{B0505473-02E1-4FF4-ACEF-12CDDB73CA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259" y="1521865"/>
            <a:ext cx="5772740" cy="5066022"/>
          </a:xfrm>
          <a:prstGeom prst="rect">
            <a:avLst/>
          </a:prstGeom>
        </p:spPr>
      </p:pic>
      <p:sp>
        <p:nvSpPr>
          <p:cNvPr id="8" name="文本框 7">
            <a:extLst>
              <a:ext uri="{FF2B5EF4-FFF2-40B4-BE49-F238E27FC236}">
                <a16:creationId xmlns:a16="http://schemas.microsoft.com/office/drawing/2014/main" id="{B95543D0-0257-4262-82CF-0BD0BBFD9EEE}"/>
              </a:ext>
            </a:extLst>
          </p:cNvPr>
          <p:cNvSpPr txBox="1"/>
          <p:nvPr/>
        </p:nvSpPr>
        <p:spPr>
          <a:xfrm>
            <a:off x="4564856" y="1154935"/>
            <a:ext cx="3062287" cy="338554"/>
          </a:xfrm>
          <a:prstGeom prst="rect">
            <a:avLst/>
          </a:prstGeom>
          <a:noFill/>
        </p:spPr>
        <p:txBody>
          <a:bodyPr wrap="square" rtlCol="0">
            <a:spAutoFit/>
          </a:bodyPr>
          <a:lstStyle/>
          <a:p>
            <a:r>
              <a:rPr lang="en-US" altLang="zh-CN" sz="1600" b="1" dirty="0">
                <a:latin typeface="Times New Roman" panose="02020603050405020304" pitchFamily="18" charset="0"/>
                <a:cs typeface="Times New Roman" panose="02020603050405020304" pitchFamily="18" charset="0"/>
              </a:rPr>
              <a:t>Stage 3: 30/50 MW ttbar/H/W/Z </a:t>
            </a:r>
            <a:endParaRPr lang="zh-CN" altLang="en-US" sz="16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A12A916A-56B1-443B-B75A-169688CFB9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1492" y="1493489"/>
            <a:ext cx="5900508" cy="4267200"/>
          </a:xfrm>
          <a:prstGeom prst="rect">
            <a:avLst/>
          </a:prstGeom>
        </p:spPr>
      </p:pic>
    </p:spTree>
    <p:extLst>
      <p:ext uri="{BB962C8B-B14F-4D97-AF65-F5344CB8AC3E}">
        <p14:creationId xmlns:p14="http://schemas.microsoft.com/office/powerpoint/2010/main" val="386823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4000" dirty="0">
                <a:solidFill>
                  <a:srgbClr val="C00000"/>
                </a:solidFill>
                <a:effectLst/>
                <a:latin typeface="Arial" panose="020B0604020202020204" pitchFamily="34" charset="0"/>
                <a:cs typeface="Arial" panose="020B0604020202020204" pitchFamily="34" charset="0"/>
              </a:rPr>
              <a:t>Content</a:t>
            </a:r>
            <a:endParaRPr lang="zh-CN" altLang="en-US" sz="40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SRF system overview and layout</a:t>
            </a:r>
          </a:p>
          <a:p>
            <a:pPr marL="514350" indent="-514350">
              <a:spcBef>
                <a:spcPts val="1200"/>
              </a:spcBef>
              <a:buFont typeface="+mj-lt"/>
              <a:buAutoNum type="arabicPeriod"/>
            </a:pP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Collider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Booster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Power and energy upgrade plan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
        <p:nvSpPr>
          <p:cNvPr id="4" name="灯片编号占位符 3">
            <a:extLst>
              <a:ext uri="{FF2B5EF4-FFF2-40B4-BE49-F238E27FC236}">
                <a16:creationId xmlns:a16="http://schemas.microsoft.com/office/drawing/2014/main" id="{C024FAE7-6F75-4456-88EE-AEE12495C553}"/>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16</a:t>
            </a:fld>
            <a:endParaRPr lang="zh-CN" altLang="en-US" dirty="0"/>
          </a:p>
        </p:txBody>
      </p:sp>
    </p:spTree>
    <p:extLst>
      <p:ext uri="{BB962C8B-B14F-4D97-AF65-F5344CB8AC3E}">
        <p14:creationId xmlns:p14="http://schemas.microsoft.com/office/powerpoint/2010/main" val="3904330186"/>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CDBCB4-9C1B-4FA5-A408-487AB2A04BD9}"/>
              </a:ext>
            </a:extLst>
          </p:cNvPr>
          <p:cNvSpPr>
            <a:spLocks noGrp="1"/>
          </p:cNvSpPr>
          <p:nvPr>
            <p:ph type="title"/>
          </p:nvPr>
        </p:nvSpPr>
        <p:spPr>
          <a:xfrm>
            <a:off x="0" y="18256"/>
            <a:ext cx="12192000" cy="890464"/>
          </a:xfrm>
        </p:spPr>
        <p:txBody>
          <a:bodyPr/>
          <a:lstStyle/>
          <a:p>
            <a:r>
              <a:rPr lang="en-US" altLang="zh-CN" dirty="0"/>
              <a:t>Collider 650 MHz SRF System Design</a:t>
            </a:r>
            <a:endParaRPr lang="zh-CN" altLang="en-US" dirty="0"/>
          </a:p>
        </p:txBody>
      </p:sp>
      <p:sp>
        <p:nvSpPr>
          <p:cNvPr id="3" name="内容占位符 2">
            <a:extLst>
              <a:ext uri="{FF2B5EF4-FFF2-40B4-BE49-F238E27FC236}">
                <a16:creationId xmlns:a16="http://schemas.microsoft.com/office/drawing/2014/main" id="{B3E790F0-7C58-4A7D-8EA1-33C2E1220DD5}"/>
              </a:ext>
            </a:extLst>
          </p:cNvPr>
          <p:cNvSpPr>
            <a:spLocks noGrp="1"/>
          </p:cNvSpPr>
          <p:nvPr>
            <p:ph idx="1"/>
          </p:nvPr>
        </p:nvSpPr>
        <p:spPr>
          <a:xfrm>
            <a:off x="442911" y="3989839"/>
            <a:ext cx="11396664" cy="2731635"/>
          </a:xfrm>
        </p:spPr>
        <p:txBody>
          <a:bodyPr>
            <a:normAutofit/>
          </a:bodyPr>
          <a:lstStyle/>
          <a:p>
            <a:r>
              <a:rPr lang="en-GB" altLang="zh-CN" sz="1800" dirty="0">
                <a:effectLst/>
                <a:ea typeface="Times New Roman" panose="02020603050405020304" pitchFamily="18" charset="0"/>
              </a:rPr>
              <a:t>The collider Higgs mode will require 30 MW SR power per beam and will use a 650 MHz RF system with 192 2-cell cavities. </a:t>
            </a:r>
          </a:p>
          <a:p>
            <a:r>
              <a:rPr lang="en-GB" altLang="zh-CN" sz="1800" dirty="0">
                <a:effectLst/>
                <a:ea typeface="Times New Roman" panose="02020603050405020304" pitchFamily="18" charset="0"/>
              </a:rPr>
              <a:t>Each of the 11 m-long collider cryomodules will contain six 650 MHz 2-cell cavities.</a:t>
            </a:r>
          </a:p>
          <a:p>
            <a:r>
              <a:rPr lang="en-GB" altLang="zh-CN" sz="1800" dirty="0">
                <a:effectLst/>
                <a:ea typeface="Times New Roman" panose="02020603050405020304" pitchFamily="18" charset="0"/>
              </a:rPr>
              <a:t>Each cavity will have two detachable coaxial HOM couplers mounted on the cavity beam pipe with a HOM power handling capacity of 1 kW. Additionally, each cryomodule will have two beamline HOM absorbers at room temperature outside the vacuum vessel with a HOM power handling capacity of 5 kW each.</a:t>
            </a:r>
          </a:p>
        </p:txBody>
      </p:sp>
      <p:sp>
        <p:nvSpPr>
          <p:cNvPr id="4" name="灯片编号占位符 3">
            <a:extLst>
              <a:ext uri="{FF2B5EF4-FFF2-40B4-BE49-F238E27FC236}">
                <a16:creationId xmlns:a16="http://schemas.microsoft.com/office/drawing/2014/main" id="{2FDEAFA8-2007-4B29-BC50-C59BD7E7F543}"/>
              </a:ext>
            </a:extLst>
          </p:cNvPr>
          <p:cNvSpPr>
            <a:spLocks noGrp="1"/>
          </p:cNvSpPr>
          <p:nvPr>
            <p:ph type="sldNum" sz="quarter" idx="12"/>
          </p:nvPr>
        </p:nvSpPr>
        <p:spPr/>
        <p:txBody>
          <a:bodyPr/>
          <a:lstStyle/>
          <a:p>
            <a:fld id="{D81A5892-4DC8-4C24-8E36-6364759EFE91}" type="slidenum">
              <a:rPr lang="zh-CN" altLang="en-US" smtClean="0"/>
              <a:t>17</a:t>
            </a:fld>
            <a:endParaRPr lang="zh-CN" altLang="en-US"/>
          </a:p>
        </p:txBody>
      </p:sp>
      <p:pic>
        <p:nvPicPr>
          <p:cNvPr id="8" name="内容占位符 3">
            <a:extLst>
              <a:ext uri="{FF2B5EF4-FFF2-40B4-BE49-F238E27FC236}">
                <a16:creationId xmlns:a16="http://schemas.microsoft.com/office/drawing/2014/main" id="{1E0A6B9B-C0DE-44FC-BB0C-83AC110C045E}"/>
              </a:ext>
            </a:extLst>
          </p:cNvPr>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6564755" y="1677314"/>
            <a:ext cx="3530754" cy="1846726"/>
          </a:xfrm>
          <a:prstGeom prst="rect">
            <a:avLst/>
          </a:prstGeom>
          <a:ln w="28575">
            <a:noFill/>
          </a:ln>
        </p:spPr>
      </p:pic>
      <p:pic>
        <p:nvPicPr>
          <p:cNvPr id="9" name="图片 8">
            <a:extLst>
              <a:ext uri="{FF2B5EF4-FFF2-40B4-BE49-F238E27FC236}">
                <a16:creationId xmlns:a16="http://schemas.microsoft.com/office/drawing/2014/main" id="{66F9DC3B-015F-41E0-B89C-D7E911740F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016" b="6522"/>
          <a:stretch/>
        </p:blipFill>
        <p:spPr>
          <a:xfrm>
            <a:off x="180178" y="1677313"/>
            <a:ext cx="6300790" cy="1846726"/>
          </a:xfrm>
          <a:prstGeom prst="rect">
            <a:avLst/>
          </a:prstGeom>
          <a:ln w="28575">
            <a:noFill/>
          </a:ln>
        </p:spPr>
      </p:pic>
      <p:pic>
        <p:nvPicPr>
          <p:cNvPr id="10" name="内容占位符 3">
            <a:extLst>
              <a:ext uri="{FF2B5EF4-FFF2-40B4-BE49-F238E27FC236}">
                <a16:creationId xmlns:a16="http://schemas.microsoft.com/office/drawing/2014/main" id="{A44648E5-FEBF-413F-8F11-272D531DB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79297" y="1677314"/>
            <a:ext cx="1660278" cy="1846726"/>
          </a:xfrm>
          <a:prstGeom prst="rect">
            <a:avLst/>
          </a:prstGeom>
          <a:ln w="28575">
            <a:noFill/>
          </a:ln>
        </p:spPr>
      </p:pic>
    </p:spTree>
    <p:extLst>
      <p:ext uri="{BB962C8B-B14F-4D97-AF65-F5344CB8AC3E}">
        <p14:creationId xmlns:p14="http://schemas.microsoft.com/office/powerpoint/2010/main" val="324055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E3155E-55D1-475A-A671-1E20D4B0DF24}"/>
              </a:ext>
            </a:extLst>
          </p:cNvPr>
          <p:cNvSpPr>
            <a:spLocks noGrp="1"/>
          </p:cNvSpPr>
          <p:nvPr>
            <p:ph type="title"/>
          </p:nvPr>
        </p:nvSpPr>
        <p:spPr>
          <a:xfrm>
            <a:off x="-24680" y="1"/>
            <a:ext cx="12216680" cy="908720"/>
          </a:xfrm>
        </p:spPr>
        <p:txBody>
          <a:bodyPr/>
          <a:lstStyle/>
          <a:p>
            <a:r>
              <a:rPr lang="en-US" altLang="zh-CN" dirty="0"/>
              <a:t>Collider 650 MHz SRF System Design</a:t>
            </a:r>
            <a:endParaRPr lang="zh-CN" altLang="en-US" dirty="0"/>
          </a:p>
        </p:txBody>
      </p:sp>
      <p:sp>
        <p:nvSpPr>
          <p:cNvPr id="4" name="灯片编号占位符 3">
            <a:extLst>
              <a:ext uri="{FF2B5EF4-FFF2-40B4-BE49-F238E27FC236}">
                <a16:creationId xmlns:a16="http://schemas.microsoft.com/office/drawing/2014/main" id="{E3E7DB3D-6FC2-444D-8486-2E8576B4E3F9}"/>
              </a:ext>
            </a:extLst>
          </p:cNvPr>
          <p:cNvSpPr>
            <a:spLocks noGrp="1"/>
          </p:cNvSpPr>
          <p:nvPr>
            <p:ph type="sldNum" sz="quarter" idx="12"/>
          </p:nvPr>
        </p:nvSpPr>
        <p:spPr/>
        <p:txBody>
          <a:bodyPr/>
          <a:lstStyle/>
          <a:p>
            <a:fld id="{D81A5892-4DC8-4C24-8E36-6364759EFE91}" type="slidenum">
              <a:rPr lang="zh-CN" altLang="en-US" smtClean="0"/>
              <a:t>18</a:t>
            </a:fld>
            <a:endParaRPr lang="zh-CN" altLang="en-US"/>
          </a:p>
        </p:txBody>
      </p:sp>
      <p:pic>
        <p:nvPicPr>
          <p:cNvPr id="6" name="图片 5">
            <a:extLst>
              <a:ext uri="{FF2B5EF4-FFF2-40B4-BE49-F238E27FC236}">
                <a16:creationId xmlns:a16="http://schemas.microsoft.com/office/drawing/2014/main" id="{151965FB-D567-45EE-BE70-C0EBFC4DA4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53762" y="1308965"/>
            <a:ext cx="2918198" cy="2019901"/>
          </a:xfrm>
          <a:prstGeom prst="rect">
            <a:avLst/>
          </a:prstGeom>
        </p:spPr>
      </p:pic>
      <p:pic>
        <p:nvPicPr>
          <p:cNvPr id="7" name="picture" descr="descript">
            <a:extLst>
              <a:ext uri="{FF2B5EF4-FFF2-40B4-BE49-F238E27FC236}">
                <a16:creationId xmlns:a16="http://schemas.microsoft.com/office/drawing/2014/main" id="{42DD627B-94D9-4E76-AB4D-39C5B2A80F95}"/>
              </a:ext>
            </a:extLst>
          </p:cNvPr>
          <p:cNvPicPr/>
          <p:nvPr/>
        </p:nvPicPr>
        <p:blipFill rotWithShape="1">
          <a:blip r:embed="rId3"/>
          <a:srcRect/>
          <a:stretch/>
        </p:blipFill>
        <p:spPr>
          <a:xfrm>
            <a:off x="5211785" y="1107744"/>
            <a:ext cx="3525815" cy="1325563"/>
          </a:xfrm>
          <a:prstGeom prst="rect">
            <a:avLst/>
          </a:prstGeom>
        </p:spPr>
      </p:pic>
      <p:pic>
        <p:nvPicPr>
          <p:cNvPr id="11" name="picture" descr="descript">
            <a:extLst>
              <a:ext uri="{FF2B5EF4-FFF2-40B4-BE49-F238E27FC236}">
                <a16:creationId xmlns:a16="http://schemas.microsoft.com/office/drawing/2014/main" id="{DFCEFBF6-5AA2-4D7E-B54B-D3E360DE57E1}"/>
              </a:ext>
            </a:extLst>
          </p:cNvPr>
          <p:cNvPicPr/>
          <p:nvPr/>
        </p:nvPicPr>
        <p:blipFill rotWithShape="1">
          <a:blip r:embed="rId4"/>
          <a:srcRect/>
          <a:stretch/>
        </p:blipFill>
        <p:spPr>
          <a:xfrm>
            <a:off x="4139955" y="3744875"/>
            <a:ext cx="4586648" cy="2244481"/>
          </a:xfrm>
          <a:prstGeom prst="rect">
            <a:avLst/>
          </a:prstGeom>
        </p:spPr>
      </p:pic>
      <p:pic>
        <p:nvPicPr>
          <p:cNvPr id="12" name="picture" descr="descript">
            <a:extLst>
              <a:ext uri="{FF2B5EF4-FFF2-40B4-BE49-F238E27FC236}">
                <a16:creationId xmlns:a16="http://schemas.microsoft.com/office/drawing/2014/main" id="{A18FD6AA-F056-4935-9FD3-F199A9E4851C}"/>
              </a:ext>
            </a:extLst>
          </p:cNvPr>
          <p:cNvPicPr/>
          <p:nvPr/>
        </p:nvPicPr>
        <p:blipFill rotWithShape="1">
          <a:blip r:embed="rId5" cstate="print">
            <a:extLst>
              <a:ext uri="{28A0092B-C50C-407E-A947-70E740481C1C}">
                <a14:useLocalDpi xmlns:a14="http://schemas.microsoft.com/office/drawing/2010/main"/>
              </a:ext>
            </a:extLst>
          </a:blip>
          <a:srcRect/>
          <a:stretch/>
        </p:blipFill>
        <p:spPr>
          <a:xfrm>
            <a:off x="8798800" y="3745038"/>
            <a:ext cx="3228121" cy="2341000"/>
          </a:xfrm>
          <a:prstGeom prst="rect">
            <a:avLst/>
          </a:prstGeom>
        </p:spPr>
      </p:pic>
      <p:pic>
        <p:nvPicPr>
          <p:cNvPr id="13" name="图片 12">
            <a:extLst>
              <a:ext uri="{FF2B5EF4-FFF2-40B4-BE49-F238E27FC236}">
                <a16:creationId xmlns:a16="http://schemas.microsoft.com/office/drawing/2014/main" id="{80981CBF-1E25-4FE6-980A-6EBFB02691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929" y="4007259"/>
            <a:ext cx="4215523" cy="2062480"/>
          </a:xfrm>
          <a:prstGeom prst="rect">
            <a:avLst/>
          </a:prstGeom>
        </p:spPr>
      </p:pic>
      <p:pic>
        <p:nvPicPr>
          <p:cNvPr id="14" name="图片 13">
            <a:extLst>
              <a:ext uri="{FF2B5EF4-FFF2-40B4-BE49-F238E27FC236}">
                <a16:creationId xmlns:a16="http://schemas.microsoft.com/office/drawing/2014/main" id="{3AB7D23E-53A7-4B65-8070-7FE1D1972E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6263" y="1559124"/>
            <a:ext cx="4892325" cy="1841552"/>
          </a:xfrm>
          <a:prstGeom prst="rect">
            <a:avLst/>
          </a:prstGeom>
        </p:spPr>
      </p:pic>
      <p:pic>
        <p:nvPicPr>
          <p:cNvPr id="15" name="图片 14">
            <a:extLst>
              <a:ext uri="{FF2B5EF4-FFF2-40B4-BE49-F238E27FC236}">
                <a16:creationId xmlns:a16="http://schemas.microsoft.com/office/drawing/2014/main" id="{01447FC5-7F53-4B7F-AA04-472770E744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44750" y="2500666"/>
            <a:ext cx="3260770" cy="943188"/>
          </a:xfrm>
          <a:prstGeom prst="rect">
            <a:avLst/>
          </a:prstGeom>
        </p:spPr>
      </p:pic>
      <p:sp>
        <p:nvSpPr>
          <p:cNvPr id="3" name="文本框 2">
            <a:extLst>
              <a:ext uri="{FF2B5EF4-FFF2-40B4-BE49-F238E27FC236}">
                <a16:creationId xmlns:a16="http://schemas.microsoft.com/office/drawing/2014/main" id="{F92053B1-2422-4835-ACEE-E0DA59F50650}"/>
              </a:ext>
            </a:extLst>
          </p:cNvPr>
          <p:cNvSpPr txBox="1"/>
          <p:nvPr/>
        </p:nvSpPr>
        <p:spPr>
          <a:xfrm>
            <a:off x="1775520" y="6254015"/>
            <a:ext cx="9001000"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Design of the prototype 650 MHz test cryomodule with two 2-cell cavities.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98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63F216-9F55-4C24-9EA3-8911D8FB74B9}"/>
              </a:ext>
            </a:extLst>
          </p:cNvPr>
          <p:cNvSpPr>
            <a:spLocks noGrp="1"/>
          </p:cNvSpPr>
          <p:nvPr>
            <p:ph type="title"/>
          </p:nvPr>
        </p:nvSpPr>
        <p:spPr>
          <a:xfrm>
            <a:off x="0" y="0"/>
            <a:ext cx="12192000" cy="908720"/>
          </a:xfrm>
        </p:spPr>
        <p:txBody>
          <a:bodyPr/>
          <a:lstStyle/>
          <a:p>
            <a:r>
              <a:rPr lang="en-US" altLang="zh-CN" dirty="0"/>
              <a:t>Z-pole Operation with Higgs 2-cell Cavities</a:t>
            </a:r>
            <a:endParaRPr lang="zh-CN" altLang="en-US" dirty="0"/>
          </a:p>
        </p:txBody>
      </p:sp>
      <p:sp>
        <p:nvSpPr>
          <p:cNvPr id="3" name="内容占位符 2">
            <a:extLst>
              <a:ext uri="{FF2B5EF4-FFF2-40B4-BE49-F238E27FC236}">
                <a16:creationId xmlns:a16="http://schemas.microsoft.com/office/drawing/2014/main" id="{2FC113B1-4CBB-4E3E-AAA8-103DB6533A43}"/>
              </a:ext>
            </a:extLst>
          </p:cNvPr>
          <p:cNvSpPr>
            <a:spLocks noGrp="1"/>
          </p:cNvSpPr>
          <p:nvPr>
            <p:ph idx="1"/>
          </p:nvPr>
        </p:nvSpPr>
        <p:spPr>
          <a:xfrm>
            <a:off x="266700" y="1412776"/>
            <a:ext cx="11087100" cy="5184576"/>
          </a:xfrm>
        </p:spPr>
        <p:txBody>
          <a:bodyPr>
            <a:normAutofit/>
          </a:bodyPr>
          <a:lstStyle/>
          <a:p>
            <a:pPr marL="514350" indent="-285750" algn="just">
              <a:spcBef>
                <a:spcPts val="1800"/>
              </a:spcBef>
            </a:pPr>
            <a:r>
              <a:rPr lang="en-GB" altLang="zh-CN" sz="1800" dirty="0">
                <a:effectLst/>
                <a:ea typeface="Times New Roman" panose="02020603050405020304" pitchFamily="18" charset="0"/>
              </a:rPr>
              <a:t>The HOM power limit per cavity and the fast-growing coupled-bunch instabilities (CBI) driven by both fundamental modes (FM) and higher-order modes (HOM) impedance of the RF cavities will determine to a large extent the highest beam current and luminosity obtainable in the Z mode. </a:t>
            </a:r>
            <a:endParaRPr lang="zh-CN" altLang="zh-CN" sz="1800" dirty="0">
              <a:effectLst/>
              <a:ea typeface="MS Mincho" panose="02020609040205080304" pitchFamily="49" charset="-128"/>
            </a:endParaRPr>
          </a:p>
          <a:p>
            <a:pPr marL="514350" indent="-285750" algn="just">
              <a:spcBef>
                <a:spcPts val="1800"/>
              </a:spcBef>
            </a:pPr>
            <a:r>
              <a:rPr lang="en-GB" altLang="zh-CN" sz="1800" dirty="0">
                <a:effectLst/>
                <a:ea typeface="Times New Roman" panose="02020603050405020304" pitchFamily="18" charset="0"/>
              </a:rPr>
              <a:t>Using Higgs 2-cell cavities, Z mode can only operate at low luminosity and low power (</a:t>
            </a:r>
            <a:r>
              <a:rPr lang="en-GB" altLang="zh-CN" sz="1800" dirty="0">
                <a:effectLst/>
                <a:ea typeface="宋体" panose="02010600030101010101" pitchFamily="2" charset="-122"/>
              </a:rPr>
              <a:t>up to about</a:t>
            </a:r>
            <a:r>
              <a:rPr lang="en-GB" altLang="zh-CN" sz="1800" dirty="0">
                <a:effectLst/>
                <a:ea typeface="Times New Roman" panose="02020603050405020304" pitchFamily="18" charset="0"/>
              </a:rPr>
              <a:t> 10 MW SR power per beam).</a:t>
            </a:r>
          </a:p>
          <a:p>
            <a:pPr marL="514350" indent="-285750" algn="just">
              <a:spcBef>
                <a:spcPts val="1800"/>
              </a:spcBef>
            </a:pPr>
            <a:r>
              <a:rPr lang="en-GB" altLang="zh-CN" sz="1800" dirty="0">
                <a:effectLst/>
                <a:ea typeface="Times New Roman" panose="02020603050405020304" pitchFamily="18" charset="0"/>
              </a:rPr>
              <a:t>The low luminosity Z mode will use 48 cavities per ring and park the other 48 cavities in the ring. </a:t>
            </a:r>
          </a:p>
          <a:p>
            <a:pPr marL="514350" indent="-285750" algn="just">
              <a:spcBef>
                <a:spcPts val="1800"/>
              </a:spcBef>
            </a:pPr>
            <a:r>
              <a:rPr lang="en-GB" altLang="zh-CN" sz="1800" dirty="0">
                <a:effectLst/>
                <a:ea typeface="Times New Roman" panose="02020603050405020304" pitchFamily="18" charset="0"/>
              </a:rPr>
              <a:t>However, the beam will go through all the 96 cavities and interact with the cavity impedance. Therefore, the parking cavities will be kept at 2 K to extract the HOM power.</a:t>
            </a:r>
          </a:p>
          <a:p>
            <a:pPr marL="514350" indent="-285750" algn="just">
              <a:spcBef>
                <a:spcPts val="1800"/>
              </a:spcBef>
            </a:pPr>
            <a:r>
              <a:rPr lang="en-GB" altLang="zh-CN" sz="1800" dirty="0">
                <a:effectLst/>
                <a:ea typeface="Times New Roman" panose="02020603050405020304" pitchFamily="18" charset="0"/>
              </a:rPr>
              <a:t>They will be symmetrically detuned to cancel FM impedance and adjust the variable input coupler to high loaded Q with a narrow bandwidth to avoid FM CBI.</a:t>
            </a:r>
            <a:endParaRPr lang="zh-CN" altLang="zh-CN" sz="1800" dirty="0">
              <a:effectLst/>
              <a:ea typeface="MS Mincho" panose="02020609040205080304" pitchFamily="49" charset="-128"/>
            </a:endParaRPr>
          </a:p>
          <a:p>
            <a:endParaRPr lang="zh-CN" altLang="en-US" dirty="0"/>
          </a:p>
        </p:txBody>
      </p:sp>
      <p:sp>
        <p:nvSpPr>
          <p:cNvPr id="4" name="灯片编号占位符 3">
            <a:extLst>
              <a:ext uri="{FF2B5EF4-FFF2-40B4-BE49-F238E27FC236}">
                <a16:creationId xmlns:a16="http://schemas.microsoft.com/office/drawing/2014/main" id="{0AA701AB-B848-460D-A6B2-6BC379FE3A79}"/>
              </a:ext>
            </a:extLst>
          </p:cNvPr>
          <p:cNvSpPr>
            <a:spLocks noGrp="1"/>
          </p:cNvSpPr>
          <p:nvPr>
            <p:ph type="sldNum" sz="quarter" idx="12"/>
          </p:nvPr>
        </p:nvSpPr>
        <p:spPr/>
        <p:txBody>
          <a:bodyPr/>
          <a:lstStyle/>
          <a:p>
            <a:fld id="{D81A5892-4DC8-4C24-8E36-6364759EFE91}" type="slidenum">
              <a:rPr lang="zh-CN" altLang="en-US" smtClean="0"/>
              <a:t>19</a:t>
            </a:fld>
            <a:endParaRPr lang="zh-CN" altLang="en-US"/>
          </a:p>
        </p:txBody>
      </p:sp>
    </p:spTree>
    <p:extLst>
      <p:ext uri="{BB962C8B-B14F-4D97-AF65-F5344CB8AC3E}">
        <p14:creationId xmlns:p14="http://schemas.microsoft.com/office/powerpoint/2010/main" val="289722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4000" dirty="0">
                <a:solidFill>
                  <a:srgbClr val="C00000"/>
                </a:solidFill>
                <a:effectLst/>
                <a:latin typeface="Arial" panose="020B0604020202020204" pitchFamily="34" charset="0"/>
                <a:cs typeface="Arial" panose="020B0604020202020204" pitchFamily="34" charset="0"/>
              </a:rPr>
              <a:t>Content</a:t>
            </a:r>
            <a:endParaRPr lang="zh-CN" altLang="en-US" sz="40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SRF system overview and layout</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Collider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Booster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Power and energy upgrade plan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pic>
        <p:nvPicPr>
          <p:cNvPr id="4" name="Picture 1" descr="A picture containing circle, diagram, text, map&#10;&#10;Description automatically generated">
            <a:extLst>
              <a:ext uri="{FF2B5EF4-FFF2-40B4-BE49-F238E27FC236}">
                <a16:creationId xmlns:a16="http://schemas.microsoft.com/office/drawing/2014/main" id="{16DCCB5B-7699-478C-BDF9-E3030CD5B7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416" t="9117" r="20665" b="9752"/>
          <a:stretch/>
        </p:blipFill>
        <p:spPr>
          <a:xfrm>
            <a:off x="6960096" y="1650330"/>
            <a:ext cx="4295216" cy="4001061"/>
          </a:xfrm>
          <a:prstGeom prst="rect">
            <a:avLst/>
          </a:prstGeom>
        </p:spPr>
      </p:pic>
      <p:sp>
        <p:nvSpPr>
          <p:cNvPr id="5" name="灯片编号占位符 3">
            <a:extLst>
              <a:ext uri="{FF2B5EF4-FFF2-40B4-BE49-F238E27FC236}">
                <a16:creationId xmlns:a16="http://schemas.microsoft.com/office/drawing/2014/main" id="{12E106C8-1CA8-42ED-8781-3D1B0BD077FC}"/>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2</a:t>
            </a:fld>
            <a:endParaRPr lang="zh-CN" altLang="en-US" dirty="0"/>
          </a:p>
        </p:txBody>
      </p:sp>
    </p:spTree>
    <p:extLst>
      <p:ext uri="{BB962C8B-B14F-4D97-AF65-F5344CB8AC3E}">
        <p14:creationId xmlns:p14="http://schemas.microsoft.com/office/powerpoint/2010/main" val="1610262731"/>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05E60E25-E3A2-45D7-9962-0A7D452C342D}"/>
              </a:ext>
            </a:extLst>
          </p:cNvPr>
          <p:cNvSpPr>
            <a:spLocks noGrp="1"/>
          </p:cNvSpPr>
          <p:nvPr>
            <p:ph type="sldNum" sz="quarter" idx="12"/>
          </p:nvPr>
        </p:nvSpPr>
        <p:spPr/>
        <p:txBody>
          <a:bodyPr/>
          <a:lstStyle/>
          <a:p>
            <a:fld id="{F15E9139-A00B-4B2A-98A6-095DC08F1345}" type="slidenum">
              <a:rPr lang="zh-CN" altLang="en-US" smtClean="0"/>
              <a:pPr/>
              <a:t>20</a:t>
            </a:fld>
            <a:endParaRPr lang="zh-CN" altLang="en-US"/>
          </a:p>
        </p:txBody>
      </p:sp>
      <p:sp>
        <p:nvSpPr>
          <p:cNvPr id="6" name="标题 1">
            <a:extLst>
              <a:ext uri="{FF2B5EF4-FFF2-40B4-BE49-F238E27FC236}">
                <a16:creationId xmlns:a16="http://schemas.microsoft.com/office/drawing/2014/main" id="{7FE83BF8-4CFB-467E-99E2-D0F2394CF1EF}"/>
              </a:ext>
            </a:extLst>
          </p:cNvPr>
          <p:cNvSpPr txBox="1">
            <a:spLocks/>
          </p:cNvSpPr>
          <p:nvPr/>
        </p:nvSpPr>
        <p:spPr>
          <a:xfrm>
            <a:off x="0" y="0"/>
            <a:ext cx="12192000" cy="9087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dirty="0"/>
              <a:t>High Current 650 MHz Cavity for HL-Z mode</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95EBA90-082D-4A2A-AF73-DD334BF38054}"/>
                  </a:ext>
                </a:extLst>
              </p:cNvPr>
              <p:cNvSpPr txBox="1"/>
              <p:nvPr/>
            </p:nvSpPr>
            <p:spPr>
              <a:xfrm>
                <a:off x="191344" y="1340768"/>
                <a:ext cx="6966569" cy="470898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For high luminosity Z, i.e., 30 and 50 MW SR per beam, 30 and 50 KEKB / BEPCII type high current SRF-cavity cryomodules for each ring will be chosen as the baseline due to their excellent HOM damping.</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The high current beam will bypass the Higgs / </a:t>
                </a:r>
                <a14:m>
                  <m:oMath xmlns:m="http://schemas.openxmlformats.org/officeDocument/2006/math">
                    <m:r>
                      <a:rPr lang="en-GB" altLang="zh-CN" sz="1800" i="1">
                        <a:effectLst/>
                        <a:latin typeface="Cambria Math" panose="02040503050406030204" pitchFamily="18" charset="0"/>
                        <a:ea typeface="Times New Roman" panose="02020603050405020304" pitchFamily="18" charset="0"/>
                      </a:rPr>
                      <m:t>𝑡</m:t>
                    </m:r>
                    <m:acc>
                      <m:accPr>
                        <m:chr m:val="̅"/>
                        <m:ctrlPr>
                          <a:rPr lang="zh-CN" altLang="zh-CN" sz="1800" i="1">
                            <a:effectLst/>
                            <a:latin typeface="Cambria Math" panose="02040503050406030204" pitchFamily="18" charset="0"/>
                            <a:ea typeface="Cambria Math" panose="02040503050406030204" pitchFamily="18" charset="0"/>
                          </a:rPr>
                        </m:ctrlPr>
                      </m:accPr>
                      <m:e>
                        <m:r>
                          <a:rPr lang="en-GB" altLang="zh-CN" sz="1800" i="1">
                            <a:effectLst/>
                            <a:latin typeface="Cambria Math" panose="02040503050406030204" pitchFamily="18" charset="0"/>
                            <a:ea typeface="Times New Roman" panose="02020603050405020304" pitchFamily="18" charset="0"/>
                          </a:rPr>
                          <m:t>𝑡</m:t>
                        </m:r>
                      </m:e>
                    </m:acc>
                  </m:oMath>
                </a14:m>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cavities. The cryomodule will have only one 1-cell cavity inside with HOM absorbers at room temperature. </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The cavity number is a balance between the input power and the stored energy per cavity for the sake of FM CBI and transient beam loading. Fewer cavities and cell numbers are preferred to have high stored energy and low impedance. The counter-phasing operation method (originated at </a:t>
                </a:r>
                <a:r>
                  <a:rPr lang="en-GB" altLang="zh-CN" dirty="0">
                    <a:latin typeface="Arial" panose="020B0604020202020204" pitchFamily="34" charset="0"/>
                    <a:ea typeface="Times New Roman" panose="02020603050405020304" pitchFamily="18" charset="0"/>
                    <a:cs typeface="Arial" panose="020B0604020202020204" pitchFamily="34" charset="0"/>
                  </a:rPr>
                  <a:t>KEKB) </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could be used to further increase the cavity stored energy.</a:t>
                </a:r>
              </a:p>
              <a:p>
                <a:pPr marL="285750" indent="-285750">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A multi-1-cell-cavity cryomodule with deep HOM damping (CERN LHC type) will be developed as an alternative.</a:t>
                </a:r>
                <a:endParaRPr lang="zh-CN" altLang="zh-CN" sz="1800" dirty="0">
                  <a:effectLst/>
                  <a:latin typeface="Arial" panose="020B0604020202020204" pitchFamily="34" charset="0"/>
                  <a:ea typeface="MS Mincho" panose="02020609040205080304" pitchFamily="49" charset="-128"/>
                  <a:cs typeface="Arial" panose="020B0604020202020204" pitchFamily="34" charset="0"/>
                </a:endParaRPr>
              </a:p>
            </p:txBody>
          </p:sp>
        </mc:Choice>
        <mc:Fallback xmlns="">
          <p:sp>
            <p:nvSpPr>
              <p:cNvPr id="8" name="文本框 7">
                <a:extLst>
                  <a:ext uri="{FF2B5EF4-FFF2-40B4-BE49-F238E27FC236}">
                    <a16:creationId xmlns:a16="http://schemas.microsoft.com/office/drawing/2014/main" id="{495EBA90-082D-4A2A-AF73-DD334BF38054}"/>
                  </a:ext>
                </a:extLst>
              </p:cNvPr>
              <p:cNvSpPr txBox="1">
                <a:spLocks noRot="1" noChangeAspect="1" noMove="1" noResize="1" noEditPoints="1" noAdjustHandles="1" noChangeArrowheads="1" noChangeShapeType="1" noTextEdit="1"/>
              </p:cNvSpPr>
              <p:nvPr/>
            </p:nvSpPr>
            <p:spPr>
              <a:xfrm>
                <a:off x="191344" y="1340768"/>
                <a:ext cx="6966569" cy="4708981"/>
              </a:xfrm>
              <a:prstGeom prst="rect">
                <a:avLst/>
              </a:prstGeom>
              <a:blipFill>
                <a:blip r:embed="rId2"/>
                <a:stretch>
                  <a:fillRect l="-525" t="-777" r="-262" b="-1166"/>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08D02FF6-3C5E-4390-B446-5DD63A6C5F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0136" y="1988840"/>
            <a:ext cx="4392488" cy="3858044"/>
          </a:xfrm>
          <a:prstGeom prst="rect">
            <a:avLst/>
          </a:prstGeom>
        </p:spPr>
      </p:pic>
    </p:spTree>
    <p:extLst>
      <p:ext uri="{BB962C8B-B14F-4D97-AF65-F5344CB8AC3E}">
        <p14:creationId xmlns:p14="http://schemas.microsoft.com/office/powerpoint/2010/main" val="293243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DCF2A84D-AAD4-430A-BC7A-1C4E6B86F9F0}"/>
              </a:ext>
            </a:extLst>
          </p:cNvPr>
          <p:cNvSpPr>
            <a:spLocks noGrp="1"/>
          </p:cNvSpPr>
          <p:nvPr>
            <p:ph type="sldNum" sz="quarter" idx="12"/>
          </p:nvPr>
        </p:nvSpPr>
        <p:spPr/>
        <p:txBody>
          <a:bodyPr/>
          <a:lstStyle/>
          <a:p>
            <a:fld id="{F15E9139-A00B-4B2A-98A6-095DC08F1345}" type="slidenum">
              <a:rPr lang="zh-CN" altLang="en-US" smtClean="0"/>
              <a:pPr/>
              <a:t>21</a:t>
            </a:fld>
            <a:endParaRPr lang="zh-CN" altLang="en-US"/>
          </a:p>
        </p:txBody>
      </p:sp>
      <p:sp>
        <p:nvSpPr>
          <p:cNvPr id="6" name="标题 1">
            <a:extLst>
              <a:ext uri="{FF2B5EF4-FFF2-40B4-BE49-F238E27FC236}">
                <a16:creationId xmlns:a16="http://schemas.microsoft.com/office/drawing/2014/main" id="{4616374C-38A6-460D-8259-AFA6FBAFBF75}"/>
              </a:ext>
            </a:extLst>
          </p:cNvPr>
          <p:cNvSpPr txBox="1">
            <a:spLocks/>
          </p:cNvSpPr>
          <p:nvPr/>
        </p:nvSpPr>
        <p:spPr>
          <a:xfrm>
            <a:off x="0" y="0"/>
            <a:ext cx="12192000" cy="980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dirty="0"/>
              <a:t>High Current 650 MHz Cavity for HL-Z mode</a:t>
            </a:r>
            <a:endParaRPr lang="zh-CN" altLang="en-US" dirty="0"/>
          </a:p>
        </p:txBody>
      </p:sp>
      <p:pic>
        <p:nvPicPr>
          <p:cNvPr id="8" name="Picture 31">
            <a:extLst>
              <a:ext uri="{FF2B5EF4-FFF2-40B4-BE49-F238E27FC236}">
                <a16:creationId xmlns:a16="http://schemas.microsoft.com/office/drawing/2014/main" id="{A483A85D-AE57-4940-9D55-1B70153E2A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03741" y="3767269"/>
            <a:ext cx="3749393" cy="250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a:extLst>
              <a:ext uri="{FF2B5EF4-FFF2-40B4-BE49-F238E27FC236}">
                <a16:creationId xmlns:a16="http://schemas.microsoft.com/office/drawing/2014/main" id="{7C2F3D64-7EDD-4B3A-A3F7-2C6C133220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199" y="3767269"/>
            <a:ext cx="2755981" cy="2471606"/>
          </a:xfrm>
          <a:prstGeom prst="rect">
            <a:avLst/>
          </a:prstGeom>
        </p:spPr>
      </p:pic>
      <p:pic>
        <p:nvPicPr>
          <p:cNvPr id="10" name="内容占位符 9">
            <a:extLst>
              <a:ext uri="{FF2B5EF4-FFF2-40B4-BE49-F238E27FC236}">
                <a16:creationId xmlns:a16="http://schemas.microsoft.com/office/drawing/2014/main" id="{4D7373B8-7EBA-404F-ABF0-EA33CEA908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51980" y="3767269"/>
            <a:ext cx="2982811" cy="2471606"/>
          </a:xfrm>
          <a:prstGeom prst="rect">
            <a:avLst/>
          </a:prstGeom>
        </p:spPr>
      </p:pic>
      <p:sp>
        <p:nvSpPr>
          <p:cNvPr id="11" name="矩形 10">
            <a:extLst>
              <a:ext uri="{FF2B5EF4-FFF2-40B4-BE49-F238E27FC236}">
                <a16:creationId xmlns:a16="http://schemas.microsoft.com/office/drawing/2014/main" id="{50AD7652-C98A-42BB-BA11-8F1293AA6A9C}"/>
              </a:ext>
            </a:extLst>
          </p:cNvPr>
          <p:cNvSpPr/>
          <p:nvPr/>
        </p:nvSpPr>
        <p:spPr>
          <a:xfrm>
            <a:off x="474435" y="1433091"/>
            <a:ext cx="11117490" cy="1938992"/>
          </a:xfrm>
          <a:prstGeom prst="rect">
            <a:avLst/>
          </a:prstGeom>
        </p:spPr>
        <p:txBody>
          <a:bodyPr wrap="square">
            <a:spAutoFit/>
          </a:bodyPr>
          <a:lstStyle/>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Based on the successful construction and stable operation of BEPCII 500 MHz cavity system. Small batch production for HEPS and BEPCII-U (~ 5).</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gradient (x3, 18 MV/m) and Q (x20, 2E10), 2 K operation</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Higher input power (x10, 1 MW per cavity, two couplers and two 600 kW klystrons as alternative).</a:t>
            </a:r>
          </a:p>
          <a:p>
            <a:pPr marL="285750" indent="-285750">
              <a:spcBef>
                <a:spcPts val="12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Deep HOM damping.</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5776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908720"/>
          </a:xfrm>
        </p:spPr>
        <p:txBody>
          <a:bodyPr/>
          <a:lstStyle/>
          <a:p>
            <a:pPr algn="ctr"/>
            <a:r>
              <a:rPr lang="en-US" altLang="zh-CN" dirty="0">
                <a:latin typeface="Arial" panose="020B0604020202020204" pitchFamily="34" charset="0"/>
                <a:cs typeface="Arial" panose="020B0604020202020204" pitchFamily="34" charset="0"/>
              </a:rPr>
              <a:t>Beam Cavity Interaction</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07368" y="1412776"/>
            <a:ext cx="11049001" cy="4732244"/>
          </a:xfrm>
        </p:spPr>
        <p:txBody>
          <a:bodyPr>
            <a:normAutofit/>
          </a:bodyPr>
          <a:lstStyle/>
          <a:p>
            <a:pPr>
              <a:lnSpc>
                <a:spcPct val="110000"/>
              </a:lnSpc>
              <a:spcAft>
                <a:spcPts val="0"/>
              </a:spcAft>
            </a:pPr>
            <a:r>
              <a:rPr lang="en-US" altLang="zh-CN" sz="2200" dirty="0">
                <a:latin typeface="Arial" panose="020B0604020202020204" pitchFamily="34" charset="0"/>
                <a:cs typeface="Arial" panose="020B0604020202020204" pitchFamily="34" charset="0"/>
              </a:rPr>
              <a:t>CEPC large ring features:</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Large circumference and small revolution frequency (3 kHz, dense beam spectrum)</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 and Z low energy and small radiation damping</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Low injection energy of Booster</a:t>
            </a:r>
          </a:p>
          <a:p>
            <a:pPr>
              <a:spcBef>
                <a:spcPts val="1800"/>
              </a:spcBef>
              <a:spcAft>
                <a:spcPts val="0"/>
              </a:spcAft>
            </a:pPr>
            <a:r>
              <a:rPr lang="en-US" altLang="zh-CN" sz="2200" dirty="0"/>
              <a:t>Beam cavity interaction issues:</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Transient beam loading of beam gaps for beam abort, ion-clearing or in bunch trains</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Fundamental mode (FM) induced coupled bunch instabilities (CBI), due to large cavity detuning (low RF voltage and high current) and the parked cavities</a:t>
            </a:r>
          </a:p>
          <a:p>
            <a:pPr marL="627047" lvl="1" indent="-266693" defTabSz="685783">
              <a:lnSpc>
                <a:spcPct val="100000"/>
              </a:lnSpc>
              <a:spcBef>
                <a:spcPts val="600"/>
              </a:spcBef>
              <a:buFontTx/>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Higher-order-modes (HOM) induced coupled bunch instabilities</a:t>
            </a:r>
          </a:p>
          <a:p>
            <a:pPr>
              <a:spcBef>
                <a:spcPts val="1800"/>
              </a:spcBef>
            </a:pPr>
            <a:r>
              <a:rPr lang="en-US" altLang="zh-CN" sz="2200" dirty="0"/>
              <a:t>Less cavities and cells are preferred to have high stored energy and low impedance.</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22</a:t>
            </a:fld>
            <a:endParaRPr lang="zh-CN" altLang="en-US"/>
          </a:p>
        </p:txBody>
      </p:sp>
    </p:spTree>
    <p:extLst>
      <p:ext uri="{BB962C8B-B14F-4D97-AF65-F5344CB8AC3E}">
        <p14:creationId xmlns:p14="http://schemas.microsoft.com/office/powerpoint/2010/main" val="48760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3E9B1-F885-4EFB-B1F4-0E10D7A158B5}"/>
              </a:ext>
            </a:extLst>
          </p:cNvPr>
          <p:cNvSpPr>
            <a:spLocks noGrp="1"/>
          </p:cNvSpPr>
          <p:nvPr>
            <p:ph type="title"/>
          </p:nvPr>
        </p:nvSpPr>
        <p:spPr>
          <a:xfrm>
            <a:off x="0" y="1"/>
            <a:ext cx="12192000" cy="908720"/>
          </a:xfrm>
        </p:spPr>
        <p:txBody>
          <a:bodyPr/>
          <a:lstStyle/>
          <a:p>
            <a:r>
              <a:rPr lang="en-US" altLang="zh-CN" dirty="0"/>
              <a:t>Transient Beam Loading</a:t>
            </a:r>
            <a:endParaRPr lang="zh-CN" altLang="en-US" dirty="0"/>
          </a:p>
        </p:txBody>
      </p:sp>
      <p:sp>
        <p:nvSpPr>
          <p:cNvPr id="3" name="内容占位符 2">
            <a:extLst>
              <a:ext uri="{FF2B5EF4-FFF2-40B4-BE49-F238E27FC236}">
                <a16:creationId xmlns:a16="http://schemas.microsoft.com/office/drawing/2014/main" id="{36CA1F7C-997A-4AC9-9CB9-BFA43F0E6178}"/>
              </a:ext>
            </a:extLst>
          </p:cNvPr>
          <p:cNvSpPr>
            <a:spLocks noGrp="1"/>
          </p:cNvSpPr>
          <p:nvPr>
            <p:ph idx="1"/>
          </p:nvPr>
        </p:nvSpPr>
        <p:spPr>
          <a:xfrm>
            <a:off x="288733" y="1174973"/>
            <a:ext cx="9263651" cy="2496586"/>
          </a:xfrm>
        </p:spPr>
        <p:txBody>
          <a:bodyPr>
            <a:normAutofit/>
          </a:bodyPr>
          <a:lstStyle/>
          <a:p>
            <a:r>
              <a:rPr lang="en-GB" altLang="zh-CN" sz="1800" dirty="0">
                <a:effectLst/>
                <a:ea typeface="Times New Roman" panose="02020603050405020304" pitchFamily="18" charset="0"/>
              </a:rPr>
              <a:t>Transient beam loading is a major concern in large rings with uneven fill patterns. Result in bunch phase shift, smaller energy acceptance, possible lifetime and luminosity degradation.</a:t>
            </a:r>
          </a:p>
          <a:p>
            <a:r>
              <a:rPr lang="en-GB" altLang="zh-CN" sz="1800" dirty="0">
                <a:effectLst/>
                <a:ea typeface="Times New Roman" panose="02020603050405020304" pitchFamily="18" charset="0"/>
              </a:rPr>
              <a:t>In CEPC Z mode, even a 1% beam gap to mitigate ion-trapping and fast beam ion</a:t>
            </a:r>
            <a:br>
              <a:rPr lang="en-GB" altLang="zh-CN" sz="1800" dirty="0">
                <a:effectLst/>
                <a:ea typeface="Times New Roman" panose="02020603050405020304" pitchFamily="18" charset="0"/>
              </a:rPr>
            </a:br>
            <a:r>
              <a:rPr lang="en-GB" altLang="zh-CN" sz="1800" dirty="0">
                <a:effectLst/>
                <a:ea typeface="Times New Roman" panose="02020603050405020304" pitchFamily="18" charset="0"/>
              </a:rPr>
              <a:t>instability (FBII) can create a significant bunch phase shift.</a:t>
            </a:r>
          </a:p>
          <a:p>
            <a:r>
              <a:rPr lang="en-GB" altLang="zh-CN" sz="1800" dirty="0">
                <a:effectLst/>
                <a:ea typeface="Times New Roman" panose="02020603050405020304" pitchFamily="18" charset="0"/>
              </a:rPr>
              <a:t>To minimize these effects, the fill pattern should consist of many small gaps and short bunch trains, rather than one long gap.</a:t>
            </a:r>
            <a:endParaRPr lang="zh-CN" altLang="en-US" dirty="0"/>
          </a:p>
        </p:txBody>
      </p:sp>
      <p:sp>
        <p:nvSpPr>
          <p:cNvPr id="4" name="灯片编号占位符 3">
            <a:extLst>
              <a:ext uri="{FF2B5EF4-FFF2-40B4-BE49-F238E27FC236}">
                <a16:creationId xmlns:a16="http://schemas.microsoft.com/office/drawing/2014/main" id="{16EC3861-019C-4645-A659-D96947D26FAB}"/>
              </a:ext>
            </a:extLst>
          </p:cNvPr>
          <p:cNvSpPr>
            <a:spLocks noGrp="1"/>
          </p:cNvSpPr>
          <p:nvPr>
            <p:ph type="sldNum" sz="quarter" idx="12"/>
          </p:nvPr>
        </p:nvSpPr>
        <p:spPr/>
        <p:txBody>
          <a:bodyPr/>
          <a:lstStyle/>
          <a:p>
            <a:fld id="{D81A5892-4DC8-4C24-8E36-6364759EFE91}" type="slidenum">
              <a:rPr lang="zh-CN" altLang="en-US" smtClean="0"/>
              <a:t>23</a:t>
            </a:fld>
            <a:endParaRPr lang="zh-CN" altLang="en-US"/>
          </a:p>
        </p:txBody>
      </p:sp>
      <p:sp>
        <p:nvSpPr>
          <p:cNvPr id="6" name="Rectangle 1">
            <a:extLst>
              <a:ext uri="{FF2B5EF4-FFF2-40B4-BE49-F238E27FC236}">
                <a16:creationId xmlns:a16="http://schemas.microsoft.com/office/drawing/2014/main" id="{8326321C-2CC5-4A74-B517-D0C80DEC23A1}"/>
              </a:ext>
            </a:extLst>
          </p:cNvPr>
          <p:cNvSpPr>
            <a:spLocks noChangeArrowheads="1"/>
          </p:cNvSpPr>
          <p:nvPr/>
        </p:nvSpPr>
        <p:spPr bwMode="auto">
          <a:xfrm>
            <a:off x="6614020" y="5665872"/>
            <a:ext cx="4718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zh-CN"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48 trains of 250 bunches located symmetrically in the ring. Bunch spacing is 24.6 ns (16 RF buckets), gaps are 820 ns</a:t>
            </a:r>
            <a:r>
              <a:rPr kumimoji="0" lang="en-US"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(533</a:t>
            </a:r>
            <a:r>
              <a:rPr kumimoji="0" lang="en-US" altLang="zh-CN" sz="1600" b="0" i="0" u="none" strike="noStrike" cap="none" normalizeH="0" dirty="0">
                <a:ln>
                  <a:noFill/>
                </a:ln>
                <a:solidFill>
                  <a:srgbClr val="000000"/>
                </a:solidFill>
                <a:effectLst/>
                <a:latin typeface="Arial" panose="020B0604020202020204" pitchFamily="34" charset="0"/>
                <a:cs typeface="Arial" panose="020B0604020202020204" pitchFamily="34" charset="0"/>
              </a:rPr>
              <a:t> buckets)</a:t>
            </a:r>
            <a:r>
              <a:rPr kumimoji="0" lang="en-US" altLang="zh-CN" sz="1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r>
              <a:rPr kumimoji="0" lang="zh-CN" altLang="zh-CN"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pic>
        <p:nvPicPr>
          <p:cNvPr id="7" name="图片 6">
            <a:extLst>
              <a:ext uri="{FF2B5EF4-FFF2-40B4-BE49-F238E27FC236}">
                <a16:creationId xmlns:a16="http://schemas.microsoft.com/office/drawing/2014/main" id="{775FA8E0-865E-47A0-97A8-C77DC351AC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194" y="3912190"/>
            <a:ext cx="2252251" cy="2802517"/>
          </a:xfrm>
          <a:prstGeom prst="rect">
            <a:avLst/>
          </a:prstGeom>
        </p:spPr>
      </p:pic>
      <p:pic>
        <p:nvPicPr>
          <p:cNvPr id="8" name="图片 7">
            <a:extLst>
              <a:ext uri="{FF2B5EF4-FFF2-40B4-BE49-F238E27FC236}">
                <a16:creationId xmlns:a16="http://schemas.microsoft.com/office/drawing/2014/main" id="{D2C40B27-B4AA-45EB-BAE1-80C3C01CE1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7668" y="3896166"/>
            <a:ext cx="2111642" cy="2672599"/>
          </a:xfrm>
          <a:prstGeom prst="rect">
            <a:avLst/>
          </a:prstGeom>
        </p:spPr>
      </p:pic>
      <p:graphicFrame>
        <p:nvGraphicFramePr>
          <p:cNvPr id="9" name="表格 8">
            <a:extLst>
              <a:ext uri="{FF2B5EF4-FFF2-40B4-BE49-F238E27FC236}">
                <a16:creationId xmlns:a16="http://schemas.microsoft.com/office/drawing/2014/main" id="{88ED7300-3177-456B-BFE1-039EF0865D48}"/>
              </a:ext>
            </a:extLst>
          </p:cNvPr>
          <p:cNvGraphicFramePr>
            <a:graphicFrameLocks noGrp="1"/>
          </p:cNvGraphicFramePr>
          <p:nvPr>
            <p:extLst>
              <p:ext uri="{D42A27DB-BD31-4B8C-83A1-F6EECF244321}">
                <p14:modId xmlns:p14="http://schemas.microsoft.com/office/powerpoint/2010/main" val="1355228471"/>
              </p:ext>
            </p:extLst>
          </p:nvPr>
        </p:nvGraphicFramePr>
        <p:xfrm>
          <a:off x="6641132" y="3686858"/>
          <a:ext cx="4718674" cy="1854200"/>
        </p:xfrm>
        <a:graphic>
          <a:graphicData uri="http://schemas.openxmlformats.org/drawingml/2006/table">
            <a:tbl>
              <a:tblPr firstRow="1" bandRow="1">
                <a:tableStyleId>{5C22544A-7EE6-4342-B048-85BDC9FD1C3A}</a:tableStyleId>
              </a:tblPr>
              <a:tblGrid>
                <a:gridCol w="2808000">
                  <a:extLst>
                    <a:ext uri="{9D8B030D-6E8A-4147-A177-3AD203B41FA5}">
                      <a16:colId xmlns:a16="http://schemas.microsoft.com/office/drawing/2014/main" val="20000"/>
                    </a:ext>
                  </a:extLst>
                </a:gridCol>
                <a:gridCol w="658154">
                  <a:extLst>
                    <a:ext uri="{9D8B030D-6E8A-4147-A177-3AD203B41FA5}">
                      <a16:colId xmlns:a16="http://schemas.microsoft.com/office/drawing/2014/main" val="20001"/>
                    </a:ext>
                  </a:extLst>
                </a:gridCol>
                <a:gridCol w="604520">
                  <a:extLst>
                    <a:ext uri="{9D8B030D-6E8A-4147-A177-3AD203B41FA5}">
                      <a16:colId xmlns:a16="http://schemas.microsoft.com/office/drawing/2014/main" val="20002"/>
                    </a:ext>
                  </a:extLst>
                </a:gridCol>
                <a:gridCol w="648000">
                  <a:extLst>
                    <a:ext uri="{9D8B030D-6E8A-4147-A177-3AD203B41FA5}">
                      <a16:colId xmlns:a16="http://schemas.microsoft.com/office/drawing/2014/main" val="20003"/>
                    </a:ext>
                  </a:extLst>
                </a:gridCol>
              </a:tblGrid>
              <a:tr h="370840">
                <a:tc>
                  <a:txBody>
                    <a:bodyPr/>
                    <a:lstStyle/>
                    <a:p>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H</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W</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Z</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in number of buckets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3091</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550</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24832</a:t>
                      </a:r>
                    </a:p>
                  </a:txBody>
                  <a:tcPr marL="9525" marR="9525" marT="9525" marB="0" anchor="ctr"/>
                </a:tc>
                <a:extLst>
                  <a:ext uri="{0D108BD9-81ED-4DB2-BD59-A6C34878D82A}">
                    <a16:rowId xmlns:a16="http://schemas.microsoft.com/office/drawing/2014/main" val="10001"/>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Beam gap length [us]</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4.76</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0.85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38.20</a:t>
                      </a:r>
                    </a:p>
                  </a:txBody>
                  <a:tcPr marL="9525" marR="9525" marT="9525" marB="0" anchor="ctr"/>
                </a:tc>
                <a:extLst>
                  <a:ext uri="{0D108BD9-81ED-4DB2-BD59-A6C34878D82A}">
                    <a16:rowId xmlns:a16="http://schemas.microsoft.com/office/drawing/2014/main" val="10002"/>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relative voltage drop</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0.7%</a:t>
                      </a:r>
                    </a:p>
                  </a:txBody>
                  <a:tcPr marL="9525" marR="9525" marT="9525" marB="0" anchor="ct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460%</a:t>
                      </a:r>
                    </a:p>
                  </a:txBody>
                  <a:tcPr marL="9525" marR="9525" marT="9525" marB="0" anchor="ctr"/>
                </a:tc>
                <a:extLst>
                  <a:ext uri="{0D108BD9-81ED-4DB2-BD59-A6C34878D82A}">
                    <a16:rowId xmlns:a16="http://schemas.microsoft.com/office/drawing/2014/main" val="10003"/>
                  </a:ext>
                </a:extLst>
              </a:tr>
              <a:tr h="370840">
                <a:tc>
                  <a:txBody>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Max bunch train phase</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 shift [</a:t>
                      </a:r>
                      <a:r>
                        <a:rPr lang="en-US" altLang="zh-CN" sz="1400" baseline="0" dirty="0" err="1">
                          <a:latin typeface="Arial" panose="020B0604020202020204" pitchFamily="34" charset="0"/>
                          <a:ea typeface="Arial Unicode MS" panose="020B0604020202020204" pitchFamily="34" charset="-122"/>
                          <a:cs typeface="Arial" panose="020B0604020202020204" pitchFamily="34" charset="0"/>
                        </a:rPr>
                        <a:t>deg</a:t>
                      </a:r>
                      <a:r>
                        <a:rPr lang="en-US" altLang="zh-CN" sz="1400" baseline="0" dirty="0">
                          <a:latin typeface="Arial" panose="020B0604020202020204" pitchFamily="34" charset="0"/>
                          <a:ea typeface="Arial Unicode MS" panose="020B0604020202020204" pitchFamily="34" charset="-122"/>
                          <a:cs typeface="Arial" panose="020B0604020202020204" pitchFamily="34" charset="0"/>
                        </a:rPr>
                        <a: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a:txBody>
                  <a:tcPr/>
                </a:tc>
                <a:tc>
                  <a:txBody>
                    <a:bodyPr/>
                    <a:lstStyle/>
                    <a:p>
                      <a:pPr algn="ctr" rtl="0" fontAlgn="ctr"/>
                      <a:r>
                        <a:rPr lang="en-US" altLang="zh-CN" sz="1400" b="0" i="0" u="none" strike="noStrike" dirty="0">
                          <a:solidFill>
                            <a:srgbClr val="FF0000"/>
                          </a:solidFill>
                          <a:effectLst/>
                          <a:latin typeface="Arial" panose="020B0604020202020204" pitchFamily="34" charset="0"/>
                          <a:ea typeface="Arial Unicode MS" panose="020B0604020202020204" pitchFamily="34" charset="-122"/>
                          <a:cs typeface="Arial" panose="020B0604020202020204" pitchFamily="34" charset="0"/>
                        </a:rPr>
                        <a:t>0.5</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0.6</a:t>
                      </a:r>
                    </a:p>
                  </a:txBody>
                  <a:tcPr marL="9525" marR="9525" marT="9525" marB="0" anchor="ctr"/>
                </a:tc>
                <a:tc>
                  <a:txBody>
                    <a:bodyPr/>
                    <a:lstStyle/>
                    <a:p>
                      <a:pPr algn="ctr" rtl="0"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t>
                      </a:r>
                    </a:p>
                  </a:txBody>
                  <a:tcPr marL="9525" marR="9525" marT="9525" marB="0" anchor="ct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843BB60A-06D2-4BCE-BEC6-04DC19F4FCB4}"/>
                  </a:ext>
                </a:extLst>
              </p:cNvPr>
              <p:cNvSpPr txBox="1"/>
              <p:nvPr/>
            </p:nvSpPr>
            <p:spPr>
              <a:xfrm>
                <a:off x="9441638" y="1886385"/>
                <a:ext cx="2331720" cy="581185"/>
              </a:xfrm>
              <a:prstGeom prst="rect">
                <a:avLst/>
              </a:prstGeom>
              <a:noFill/>
            </p:spPr>
            <p:txBody>
              <a:bodyPr wrap="square" lIns="0" tIns="0" rIns="0" bIns="0" rtlCol="0">
                <a:spAutoFit/>
              </a:bodyPr>
              <a:lstStyle/>
              <a:p>
                <a:pPr defTabSz="914400"/>
                <a14:m>
                  <m:oMathPara xmlns:m="http://schemas.openxmlformats.org/officeDocument/2006/math">
                    <m:oMathParaPr>
                      <m:jc m:val="centerGroup"/>
                    </m:oMathParaPr>
                    <m:oMath xmlns:m="http://schemas.openxmlformats.org/officeDocument/2006/math">
                      <m:r>
                        <m:rPr>
                          <m:sty m:val="p"/>
                        </m:rPr>
                        <a:rPr lang="el-GR" altLang="zh-CN" i="1" kern="0" smtClean="0">
                          <a:solidFill>
                            <a:prstClr val="black"/>
                          </a:solidFill>
                          <a:latin typeface="Cambria Math" panose="02040503050406030204" pitchFamily="18" charset="0"/>
                          <a:ea typeface="Cambria Math" panose="02040503050406030204" pitchFamily="18" charset="0"/>
                        </a:rPr>
                        <m:t>Δ</m:t>
                      </m:r>
                      <m:sSub>
                        <m:sSubPr>
                          <m:ctrlPr>
                            <a:rPr lang="el-GR" altLang="zh-CN" i="1" kern="0">
                              <a:solidFill>
                                <a:prstClr val="black"/>
                              </a:solidFill>
                              <a:latin typeface="Cambria Math" panose="02040503050406030204" pitchFamily="18" charset="0"/>
                              <a:ea typeface="Cambria Math" panose="02040503050406030204" pitchFamily="18" charset="0"/>
                            </a:rPr>
                          </m:ctrlPr>
                        </m:sSubPr>
                        <m:e>
                          <m:r>
                            <a:rPr lang="zh-CN" altLang="el-GR" i="1" kern="0">
                              <a:solidFill>
                                <a:prstClr val="black"/>
                              </a:solidFill>
                              <a:latin typeface="Cambria Math" panose="02040503050406030204" pitchFamily="18" charset="0"/>
                              <a:ea typeface="Cambria Math" panose="02040503050406030204" pitchFamily="18" charset="0"/>
                            </a:rPr>
                            <m:t>𝜃</m:t>
                          </m:r>
                        </m:e>
                        <m:sub>
                          <m:r>
                            <a:rPr lang="en-US" altLang="zh-CN" b="0" i="1" kern="0" smtClean="0">
                              <a:solidFill>
                                <a:prstClr val="black"/>
                              </a:solidFill>
                              <a:latin typeface="Cambria Math" panose="02040503050406030204" pitchFamily="18" charset="0"/>
                              <a:ea typeface="Cambria Math" panose="02040503050406030204" pitchFamily="18" charset="0"/>
                            </a:rPr>
                            <m:t>𝑔</m:t>
                          </m:r>
                        </m:sub>
                      </m:sSub>
                      <m:r>
                        <a:rPr lang="en-US" altLang="zh-CN" i="1" kern="0">
                          <a:solidFill>
                            <a:prstClr val="black"/>
                          </a:solidFill>
                          <a:latin typeface="Cambria Math" panose="02040503050406030204" pitchFamily="18" charset="0"/>
                          <a:ea typeface="Cambria Math" panose="02040503050406030204" pitchFamily="18" charset="0"/>
                        </a:rPr>
                        <m:t>≈</m:t>
                      </m:r>
                      <m:f>
                        <m:fPr>
                          <m:ctrlPr>
                            <a:rPr lang="en-US" altLang="zh-CN" i="1" kern="0">
                              <a:solidFill>
                                <a:prstClr val="black"/>
                              </a:solidFill>
                              <a:latin typeface="Cambria Math" panose="02040503050406030204" pitchFamily="18" charset="0"/>
                              <a:ea typeface="Cambria Math" panose="02040503050406030204" pitchFamily="18" charset="0"/>
                            </a:rPr>
                          </m:ctrlPr>
                        </m:fPr>
                        <m:num>
                          <m:r>
                            <a:rPr lang="en-US" altLang="zh-CN" i="1" kern="0">
                              <a:solidFill>
                                <a:prstClr val="black"/>
                              </a:solidFill>
                              <a:latin typeface="Cambria Math" panose="02040503050406030204" pitchFamily="18" charset="0"/>
                            </a:rPr>
                            <m:t>−</m:t>
                          </m:r>
                          <m:r>
                            <a:rPr lang="en-US" altLang="zh-CN" i="1" kern="0">
                              <a:solidFill>
                                <a:prstClr val="black"/>
                              </a:solidFill>
                              <a:latin typeface="Cambria Math" panose="02040503050406030204" pitchFamily="18" charset="0"/>
                            </a:rPr>
                            <m:t>2</m:t>
                          </m:r>
                          <m:r>
                            <a:rPr lang="en-US" altLang="zh-CN" i="1" kern="0">
                              <a:solidFill>
                                <a:prstClr val="black"/>
                              </a:solidFill>
                              <a:latin typeface="Cambria Math" panose="02040503050406030204" pitchFamily="18" charset="0"/>
                            </a:rPr>
                            <m:t>𝑘</m:t>
                          </m:r>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𝐼</m:t>
                              </m:r>
                            </m:e>
                            <m:sub>
                              <m:r>
                                <a:rPr lang="en-US" altLang="zh-CN" i="1" kern="0">
                                  <a:solidFill>
                                    <a:prstClr val="black"/>
                                  </a:solidFill>
                                  <a:latin typeface="Cambria Math" panose="02040503050406030204" pitchFamily="18" charset="0"/>
                                </a:rPr>
                                <m:t>0</m:t>
                              </m:r>
                            </m:sub>
                          </m:sSub>
                          <m:sSub>
                            <m:sSubPr>
                              <m:ctrlPr>
                                <a:rPr lang="en-US" altLang="zh-CN" i="1" kern="0">
                                  <a:solidFill>
                                    <a:srgbClr val="FF0000"/>
                                  </a:solidFill>
                                  <a:latin typeface="Cambria Math" panose="02040503050406030204" pitchFamily="18" charset="0"/>
                                </a:rPr>
                              </m:ctrlPr>
                            </m:sSubPr>
                            <m:e>
                              <m:r>
                                <a:rPr lang="en-US" altLang="zh-CN" i="1" kern="0">
                                  <a:solidFill>
                                    <a:srgbClr val="FF0000"/>
                                  </a:solidFill>
                                  <a:latin typeface="Cambria Math" panose="02040503050406030204" pitchFamily="18" charset="0"/>
                                </a:rPr>
                                <m:t>𝑇</m:t>
                              </m:r>
                            </m:e>
                            <m:sub>
                              <m:r>
                                <a:rPr lang="en-US" altLang="zh-CN" i="1" kern="0">
                                  <a:solidFill>
                                    <a:srgbClr val="FF0000"/>
                                  </a:solidFill>
                                  <a:latin typeface="Cambria Math" panose="02040503050406030204" pitchFamily="18" charset="0"/>
                                </a:rPr>
                                <m:t>𝑔</m:t>
                              </m:r>
                            </m:sub>
                          </m:sSub>
                        </m:num>
                        <m:den>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rPr>
                                <m:t>𝑉</m:t>
                              </m:r>
                            </m:e>
                            <m:sub>
                              <m:r>
                                <a:rPr lang="en-US" altLang="zh-CN" i="1" kern="0">
                                  <a:solidFill>
                                    <a:prstClr val="black"/>
                                  </a:solidFill>
                                  <a:latin typeface="Cambria Math" panose="02040503050406030204" pitchFamily="18" charset="0"/>
                                  <a:ea typeface="Cambria Math" panose="02040503050406030204" pitchFamily="18" charset="0"/>
                                </a:rPr>
                                <m:t>𝑐</m:t>
                              </m:r>
                              <m:r>
                                <a:rPr lang="en-US" altLang="zh-CN" i="1" kern="0">
                                  <a:solidFill>
                                    <a:prstClr val="black"/>
                                  </a:solidFill>
                                  <a:latin typeface="Cambria Math" panose="02040503050406030204" pitchFamily="18" charset="0"/>
                                </a:rPr>
                                <m:t>0</m:t>
                              </m:r>
                            </m:sub>
                          </m:sSub>
                          <m:func>
                            <m:funcPr>
                              <m:ctrlPr>
                                <a:rPr lang="en-US" altLang="zh-CN" i="1" kern="0">
                                  <a:solidFill>
                                    <a:prstClr val="black"/>
                                  </a:solidFill>
                                  <a:latin typeface="Cambria Math" panose="02040503050406030204" pitchFamily="18" charset="0"/>
                                </a:rPr>
                              </m:ctrlPr>
                            </m:funcPr>
                            <m:fName>
                              <m:r>
                                <m:rPr>
                                  <m:sty m:val="p"/>
                                </m:rPr>
                                <a:rPr lang="en-US" altLang="zh-CN" kern="0">
                                  <a:solidFill>
                                    <a:prstClr val="black"/>
                                  </a:solidFill>
                                  <a:latin typeface="Cambria Math" panose="02040503050406030204" pitchFamily="18" charset="0"/>
                                </a:rPr>
                                <m:t>sin</m:t>
                              </m:r>
                            </m:fName>
                            <m:e>
                              <m:sSub>
                                <m:sSubPr>
                                  <m:ctrlPr>
                                    <a:rPr lang="en-US" altLang="zh-CN" i="1" kern="0">
                                      <a:solidFill>
                                        <a:prstClr val="black"/>
                                      </a:solidFill>
                                      <a:latin typeface="Cambria Math" panose="02040503050406030204" pitchFamily="18" charset="0"/>
                                    </a:rPr>
                                  </m:ctrlPr>
                                </m:sSubPr>
                                <m:e>
                                  <m:r>
                                    <a:rPr lang="en-US" altLang="zh-CN" i="1" kern="0">
                                      <a:solidFill>
                                        <a:prstClr val="black"/>
                                      </a:solidFill>
                                      <a:latin typeface="Cambria Math" panose="02040503050406030204" pitchFamily="18" charset="0"/>
                                      <a:ea typeface="Cambria Math" panose="02040503050406030204" pitchFamily="18" charset="0"/>
                                    </a:rPr>
                                    <m:t>𝜙</m:t>
                                  </m:r>
                                </m:e>
                                <m:sub>
                                  <m:r>
                                    <a:rPr lang="en-US" altLang="zh-CN" i="1" kern="0">
                                      <a:solidFill>
                                        <a:prstClr val="black"/>
                                      </a:solidFill>
                                      <a:latin typeface="Cambria Math" panose="02040503050406030204" pitchFamily="18" charset="0"/>
                                    </a:rPr>
                                    <m:t>0</m:t>
                                  </m:r>
                                </m:sub>
                              </m:sSub>
                            </m:e>
                          </m:func>
                        </m:den>
                      </m:f>
                    </m:oMath>
                  </m:oMathPara>
                </a14:m>
                <a:endParaRPr lang="zh-CN" altLang="en-US" sz="2000" kern="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10" name="文本框 9">
                <a:extLst>
                  <a:ext uri="{FF2B5EF4-FFF2-40B4-BE49-F238E27FC236}">
                    <a16:creationId xmlns:a16="http://schemas.microsoft.com/office/drawing/2014/main" id="{843BB60A-06D2-4BCE-BEC6-04DC19F4FCB4}"/>
                  </a:ext>
                </a:extLst>
              </p:cNvPr>
              <p:cNvSpPr txBox="1">
                <a:spLocks noRot="1" noChangeAspect="1" noMove="1" noResize="1" noEditPoints="1" noAdjustHandles="1" noChangeArrowheads="1" noChangeShapeType="1" noTextEdit="1"/>
              </p:cNvSpPr>
              <p:nvPr/>
            </p:nvSpPr>
            <p:spPr>
              <a:xfrm>
                <a:off x="9441638" y="1886385"/>
                <a:ext cx="2331720" cy="581185"/>
              </a:xfrm>
              <a:prstGeom prst="rect">
                <a:avLst/>
              </a:prstGeom>
              <a:blipFill>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9914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D4C3B-3701-41E1-8DCF-46B098F08C0E}"/>
              </a:ext>
            </a:extLst>
          </p:cNvPr>
          <p:cNvSpPr>
            <a:spLocks noGrp="1"/>
          </p:cNvSpPr>
          <p:nvPr>
            <p:ph type="title"/>
          </p:nvPr>
        </p:nvSpPr>
        <p:spPr>
          <a:xfrm>
            <a:off x="5408" y="0"/>
            <a:ext cx="12186592" cy="907944"/>
          </a:xfrm>
        </p:spPr>
        <p:txBody>
          <a:bodyPr/>
          <a:lstStyle/>
          <a:p>
            <a:r>
              <a:rPr lang="en-US" altLang="zh-CN" dirty="0"/>
              <a:t>Transient Beam Loading</a:t>
            </a:r>
            <a:endParaRPr lang="zh-CN" altLang="en-US" dirty="0"/>
          </a:p>
        </p:txBody>
      </p:sp>
      <p:sp>
        <p:nvSpPr>
          <p:cNvPr id="3" name="内容占位符 2">
            <a:extLst>
              <a:ext uri="{FF2B5EF4-FFF2-40B4-BE49-F238E27FC236}">
                <a16:creationId xmlns:a16="http://schemas.microsoft.com/office/drawing/2014/main" id="{9829B92F-D162-458E-9065-EC48D4527CC6}"/>
              </a:ext>
            </a:extLst>
          </p:cNvPr>
          <p:cNvSpPr>
            <a:spLocks noGrp="1"/>
          </p:cNvSpPr>
          <p:nvPr>
            <p:ph idx="1"/>
          </p:nvPr>
        </p:nvSpPr>
        <p:spPr>
          <a:xfrm>
            <a:off x="479376" y="1268760"/>
            <a:ext cx="11377264" cy="4908204"/>
          </a:xfrm>
        </p:spPr>
        <p:txBody>
          <a:bodyPr/>
          <a:lstStyle/>
          <a:p>
            <a:r>
              <a:rPr lang="en-GB" altLang="zh-CN" sz="1800" dirty="0">
                <a:effectLst/>
                <a:ea typeface="Times New Roman" panose="02020603050405020304" pitchFamily="18" charset="0"/>
              </a:rPr>
              <a:t>In the on-axis injection process of the Higgs mode, transient beam loading can cause a </a:t>
            </a:r>
            <a:r>
              <a:rPr lang="en-GB" altLang="zh-CN" sz="1800" dirty="0">
                <a:solidFill>
                  <a:srgbClr val="C00000"/>
                </a:solidFill>
                <a:effectLst/>
                <a:ea typeface="Times New Roman" panose="02020603050405020304" pitchFamily="18" charset="0"/>
              </a:rPr>
              <a:t>significant asymmetric phase shift between the colliding bunches </a:t>
            </a:r>
            <a:r>
              <a:rPr lang="en-GB" altLang="zh-CN" sz="1800" dirty="0">
                <a:effectLst/>
                <a:ea typeface="Times New Roman" panose="02020603050405020304" pitchFamily="18" charset="0"/>
              </a:rPr>
              <a:t>in the two beams, negatively impacting the luminosity of the machine. </a:t>
            </a:r>
          </a:p>
          <a:p>
            <a:r>
              <a:rPr lang="en-GB" altLang="zh-CN" sz="1800" dirty="0">
                <a:effectLst/>
                <a:ea typeface="Times New Roman" panose="02020603050405020304" pitchFamily="18" charset="0"/>
              </a:rPr>
              <a:t>However, by carefully choosing the bunches to extract, it is possible to mitigate the phase mismatching and recover a major portion of the integrated luminosity. </a:t>
            </a:r>
          </a:p>
          <a:p>
            <a:r>
              <a:rPr lang="en-GB" altLang="zh-CN" sz="1800" dirty="0">
                <a:effectLst/>
                <a:ea typeface="Times New Roman" panose="02020603050405020304" pitchFamily="18" charset="0"/>
              </a:rPr>
              <a:t>With the help of a strong direct feedback loop, it is possible to further reduce the mismatching without putting too much stress on the generator.</a:t>
            </a:r>
            <a:endParaRPr lang="zh-CN" altLang="en-US" dirty="0"/>
          </a:p>
        </p:txBody>
      </p:sp>
      <p:sp>
        <p:nvSpPr>
          <p:cNvPr id="4" name="灯片编号占位符 3">
            <a:extLst>
              <a:ext uri="{FF2B5EF4-FFF2-40B4-BE49-F238E27FC236}">
                <a16:creationId xmlns:a16="http://schemas.microsoft.com/office/drawing/2014/main" id="{9711832B-64DF-4990-B000-51B40BC02D29}"/>
              </a:ext>
            </a:extLst>
          </p:cNvPr>
          <p:cNvSpPr>
            <a:spLocks noGrp="1"/>
          </p:cNvSpPr>
          <p:nvPr>
            <p:ph type="sldNum" sz="quarter" idx="12"/>
          </p:nvPr>
        </p:nvSpPr>
        <p:spPr/>
        <p:txBody>
          <a:bodyPr/>
          <a:lstStyle/>
          <a:p>
            <a:fld id="{D81A5892-4DC8-4C24-8E36-6364759EFE91}" type="slidenum">
              <a:rPr lang="zh-CN" altLang="en-US" smtClean="0"/>
              <a:t>24</a:t>
            </a:fld>
            <a:endParaRPr lang="zh-CN" altLang="en-US"/>
          </a:p>
        </p:txBody>
      </p:sp>
      <p:pic>
        <p:nvPicPr>
          <p:cNvPr id="6" name="picture" descr="descript">
            <a:extLst>
              <a:ext uri="{FF2B5EF4-FFF2-40B4-BE49-F238E27FC236}">
                <a16:creationId xmlns:a16="http://schemas.microsoft.com/office/drawing/2014/main" id="{F6FBC956-A401-4B25-8153-E893644923B0}"/>
              </a:ext>
            </a:extLst>
          </p:cNvPr>
          <p:cNvPicPr/>
          <p:nvPr/>
        </p:nvPicPr>
        <p:blipFill rotWithShape="1">
          <a:blip r:embed="rId2"/>
          <a:srcRect/>
          <a:stretch/>
        </p:blipFill>
        <p:spPr>
          <a:xfrm>
            <a:off x="1295687" y="3956619"/>
            <a:ext cx="3949813" cy="2547684"/>
          </a:xfrm>
          <a:prstGeom prst="rect">
            <a:avLst/>
          </a:prstGeom>
        </p:spPr>
      </p:pic>
      <p:pic>
        <p:nvPicPr>
          <p:cNvPr id="7" name="picture" descr="descript">
            <a:extLst>
              <a:ext uri="{FF2B5EF4-FFF2-40B4-BE49-F238E27FC236}">
                <a16:creationId xmlns:a16="http://schemas.microsoft.com/office/drawing/2014/main" id="{74C5C8E1-F024-4D22-9D3A-1B2E33AF34D1}"/>
              </a:ext>
            </a:extLst>
          </p:cNvPr>
          <p:cNvPicPr/>
          <p:nvPr/>
        </p:nvPicPr>
        <p:blipFill rotWithShape="1">
          <a:blip r:embed="rId3"/>
          <a:srcRect/>
          <a:stretch/>
        </p:blipFill>
        <p:spPr>
          <a:xfrm>
            <a:off x="6096000" y="3956619"/>
            <a:ext cx="4032448" cy="2582486"/>
          </a:xfrm>
          <a:prstGeom prst="rect">
            <a:avLst/>
          </a:prstGeom>
          <a:solidFill/>
          <a:ln/>
        </p:spPr>
      </p:pic>
    </p:spTree>
    <p:extLst>
      <p:ext uri="{BB962C8B-B14F-4D97-AF65-F5344CB8AC3E}">
        <p14:creationId xmlns:p14="http://schemas.microsoft.com/office/powerpoint/2010/main" val="3675478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84214-0A19-42F8-83FA-45DA2F21BBF4}"/>
              </a:ext>
            </a:extLst>
          </p:cNvPr>
          <p:cNvSpPr>
            <a:spLocks noGrp="1"/>
          </p:cNvSpPr>
          <p:nvPr>
            <p:ph type="title"/>
          </p:nvPr>
        </p:nvSpPr>
        <p:spPr>
          <a:xfrm>
            <a:off x="19050" y="18256"/>
            <a:ext cx="12172950" cy="892081"/>
          </a:xfrm>
        </p:spPr>
        <p:txBody>
          <a:bodyPr vert="horz" lIns="91440" tIns="45720" rIns="91440" bIns="45720" rtlCol="0" anchor="ctr">
            <a:normAutofit/>
          </a:bodyPr>
          <a:lstStyle/>
          <a:p>
            <a:r>
              <a:rPr lang="en-GB" altLang="zh-CN" dirty="0"/>
              <a:t>Cavity Fundamental Mode Instability</a:t>
            </a:r>
            <a:endParaRPr lang="zh-CN" altLang="en-US" dirty="0"/>
          </a:p>
        </p:txBody>
      </p:sp>
      <p:sp>
        <p:nvSpPr>
          <p:cNvPr id="3" name="内容占位符 2">
            <a:extLst>
              <a:ext uri="{FF2B5EF4-FFF2-40B4-BE49-F238E27FC236}">
                <a16:creationId xmlns:a16="http://schemas.microsoft.com/office/drawing/2014/main" id="{D7BB32D8-B36B-4187-A720-CA83CF7ED8D4}"/>
              </a:ext>
            </a:extLst>
          </p:cNvPr>
          <p:cNvSpPr>
            <a:spLocks noGrp="1"/>
          </p:cNvSpPr>
          <p:nvPr>
            <p:ph idx="1"/>
          </p:nvPr>
        </p:nvSpPr>
        <p:spPr>
          <a:xfrm>
            <a:off x="767408" y="4665181"/>
            <a:ext cx="10515600" cy="1178949"/>
          </a:xfrm>
          <a:ln>
            <a:noFill/>
          </a:ln>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a:r>
              <a:rPr lang="en-GB" altLang="zh-CN"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D. Gong, J. Gao, J. Zhai, Dou Wang. Cavity fundamental mode and beam interaction in CEPC main ring. Radiation Detection Technology and Methods, 2 (2018) 17</a:t>
            </a:r>
            <a:endParaRPr lang="zh-CN" altLang="zh-CN" sz="1600" dirty="0">
              <a:effectLst/>
              <a:latin typeface="Arial" panose="020B0604020202020204" pitchFamily="34" charset="0"/>
              <a:ea typeface="MS Mincho" panose="02020609040205080304" pitchFamily="49" charset="-128"/>
              <a:cs typeface="Arial" panose="020B0604020202020204" pitchFamily="34" charset="0"/>
            </a:endParaRPr>
          </a:p>
          <a:p>
            <a:pPr algn="just"/>
            <a:r>
              <a:rPr lang="en-GB" altLang="zh-CN"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en-GB" altLang="zh-CN" sz="16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 </a:t>
            </a:r>
            <a:r>
              <a:rPr lang="en-GB" altLang="zh-CN"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Zhu, T. Xin, J. Zhai, J. Dai. Suppression of longitudinal coupled-bunch instabilities with RF</a:t>
            </a:r>
            <a:r>
              <a:rPr lang="en-GB" altLang="zh-CN"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GB" altLang="zh-CN"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feedback systems in CEPC main ring</a:t>
            </a:r>
            <a:r>
              <a:rPr lang="en-GB" altLang="zh-CN" sz="16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Radiation Detection Technology and Methods, (2023) </a:t>
            </a:r>
            <a:endParaRPr lang="zh-CN" altLang="en-US" sz="2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39A3023F-7BF3-4ACD-B211-B8D23A394A76}"/>
              </a:ext>
            </a:extLst>
          </p:cNvPr>
          <p:cNvSpPr>
            <a:spLocks noGrp="1"/>
          </p:cNvSpPr>
          <p:nvPr>
            <p:ph type="sldNum" sz="quarter" idx="12"/>
          </p:nvPr>
        </p:nvSpPr>
        <p:spPr/>
        <p:txBody>
          <a:bodyPr/>
          <a:lstStyle/>
          <a:p>
            <a:fld id="{D81A5892-4DC8-4C24-8E36-6364759EFE91}" type="slidenum">
              <a:rPr lang="zh-CN" altLang="en-US" smtClean="0"/>
              <a:t>25</a:t>
            </a:fld>
            <a:endParaRPr lang="zh-CN" altLang="en-US"/>
          </a:p>
        </p:txBody>
      </p:sp>
      <p:sp>
        <p:nvSpPr>
          <p:cNvPr id="9" name="文本框 8">
            <a:extLst>
              <a:ext uri="{FF2B5EF4-FFF2-40B4-BE49-F238E27FC236}">
                <a16:creationId xmlns:a16="http://schemas.microsoft.com/office/drawing/2014/main" id="{931B5176-7078-4920-BDB2-45672D2060D0}"/>
              </a:ext>
            </a:extLst>
          </p:cNvPr>
          <p:cNvSpPr txBox="1"/>
          <p:nvPr/>
        </p:nvSpPr>
        <p:spPr>
          <a:xfrm>
            <a:off x="469900" y="1536859"/>
            <a:ext cx="11079480" cy="2616101"/>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The detune of the cavities in CEPC's W and Z modes is significant due to the low cavity voltage and relatively high beam loading compared to the revolution frequency in the collider ring. </a:t>
            </a:r>
          </a:p>
          <a:p>
            <a:pPr marL="285750" indent="-285750" algn="just">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This, combined with a low matched quality factor Q</a:t>
            </a:r>
            <a:r>
              <a:rPr lang="en-GB" altLang="zh-CN" sz="1800" baseline="-25000" dirty="0">
                <a:effectLst/>
                <a:latin typeface="Arial" panose="020B0604020202020204" pitchFamily="34" charset="0"/>
                <a:ea typeface="Times New Roman" panose="02020603050405020304" pitchFamily="18" charset="0"/>
                <a:cs typeface="Arial" panose="020B0604020202020204" pitchFamily="34" charset="0"/>
              </a:rPr>
              <a:t>L</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can result in more than 10 unstable coupled-bunch modes in some operation modes.</a:t>
            </a:r>
          </a:p>
          <a:p>
            <a:pPr marL="285750" indent="-285750" algn="just">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To reduce the growth rate of these dangerous modes to a manageable level (100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ms</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for the longitudinal bunch-by-bunch feedback system to work, we require a direct feedback loop and one-turn-delay feedback with a comb filter to reduce the effective impedance seen by the beam. A loop delay of around 300 ns is assumed, which is reasonable for a state-of-the-art system.</a:t>
            </a:r>
            <a:endParaRPr lang="zh-CN" altLang="zh-CN" sz="1800" dirty="0">
              <a:effectLst/>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284944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6"/>
            <a:ext cx="12192000" cy="869155"/>
          </a:xfrm>
        </p:spPr>
        <p:txBody>
          <a:bodyPr vert="horz" lIns="91440" tIns="45720" rIns="91440" bIns="45720" rtlCol="0" anchor="ctr">
            <a:normAutofit/>
          </a:bodyPr>
          <a:lstStyle/>
          <a:p>
            <a:r>
              <a:rPr lang="en-US" altLang="zh-CN" dirty="0"/>
              <a:t>RF and Beam Feedback for Fundamental Mode </a:t>
            </a:r>
            <a:r>
              <a:rPr lang="en-US" dirty="0"/>
              <a:t>CBI</a:t>
            </a:r>
          </a:p>
        </p:txBody>
      </p:sp>
      <p:sp>
        <p:nvSpPr>
          <p:cNvPr id="3" name="Content Placeholder 2"/>
          <p:cNvSpPr>
            <a:spLocks noGrp="1"/>
          </p:cNvSpPr>
          <p:nvPr>
            <p:ph idx="1"/>
          </p:nvPr>
        </p:nvSpPr>
        <p:spPr>
          <a:xfrm>
            <a:off x="370396" y="1159100"/>
            <a:ext cx="10916292" cy="4436044"/>
          </a:xfrm>
        </p:spPr>
        <p:txBody>
          <a:bodyPr>
            <a:normAutofit/>
          </a:bodyPr>
          <a:lstStyle/>
          <a:p>
            <a:r>
              <a:rPr lang="en-US" sz="1800" dirty="0"/>
              <a:t>Z 10/30/50 MW, damping rate 2.45 Hz.</a:t>
            </a:r>
          </a:p>
          <a:p>
            <a:r>
              <a:rPr lang="en-US" sz="1800" dirty="0"/>
              <a:t>Bunch by bunch feedback time 10 Hz.</a:t>
            </a:r>
          </a:p>
        </p:txBody>
      </p:sp>
      <p:pic>
        <p:nvPicPr>
          <p:cNvPr id="9" name="图片 8">
            <a:extLst>
              <a:ext uri="{FF2B5EF4-FFF2-40B4-BE49-F238E27FC236}">
                <a16:creationId xmlns:a16="http://schemas.microsoft.com/office/drawing/2014/main" id="{54F2E3C7-8573-4156-AC35-D4303FBF34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2804" y="1149331"/>
            <a:ext cx="3724796" cy="1792168"/>
          </a:xfrm>
          <a:prstGeom prst="rect">
            <a:avLst/>
          </a:prstGeom>
        </p:spPr>
      </p:pic>
      <p:pic>
        <p:nvPicPr>
          <p:cNvPr id="10" name="图片 9">
            <a:extLst>
              <a:ext uri="{FF2B5EF4-FFF2-40B4-BE49-F238E27FC236}">
                <a16:creationId xmlns:a16="http://schemas.microsoft.com/office/drawing/2014/main" id="{5A4190E8-9F43-4D51-8325-7EDB824C5228}"/>
              </a:ext>
            </a:extLst>
          </p:cNvPr>
          <p:cNvPicPr>
            <a:picLocks noChangeAspect="1"/>
          </p:cNvPicPr>
          <p:nvPr/>
        </p:nvPicPr>
        <p:blipFill>
          <a:blip r:embed="rId3"/>
          <a:stretch>
            <a:fillRect/>
          </a:stretch>
        </p:blipFill>
        <p:spPr>
          <a:xfrm>
            <a:off x="5015880" y="2996952"/>
            <a:ext cx="3702117" cy="3676626"/>
          </a:xfrm>
          <a:prstGeom prst="rect">
            <a:avLst/>
          </a:prstGeom>
        </p:spPr>
      </p:pic>
      <p:pic>
        <p:nvPicPr>
          <p:cNvPr id="11" name="图片 10">
            <a:extLst>
              <a:ext uri="{FF2B5EF4-FFF2-40B4-BE49-F238E27FC236}">
                <a16:creationId xmlns:a16="http://schemas.microsoft.com/office/drawing/2014/main" id="{757089BC-49FD-400A-ACFE-5090E4680AE9}"/>
              </a:ext>
            </a:extLst>
          </p:cNvPr>
          <p:cNvPicPr/>
          <p:nvPr/>
        </p:nvPicPr>
        <p:blipFill>
          <a:blip r:embed="rId4" cstate="print">
            <a:extLst>
              <a:ext uri="{28A0092B-C50C-407E-A947-70E740481C1C}">
                <a14:useLocalDpi xmlns:a14="http://schemas.microsoft.com/office/drawing/2010/main"/>
              </a:ext>
            </a:extLst>
          </a:blip>
          <a:stretch>
            <a:fillRect/>
          </a:stretch>
        </p:blipFill>
        <p:spPr>
          <a:xfrm>
            <a:off x="1119073" y="2204864"/>
            <a:ext cx="3003531" cy="2065604"/>
          </a:xfrm>
          <a:prstGeom prst="rect">
            <a:avLst/>
          </a:prstGeom>
        </p:spPr>
      </p:pic>
      <p:pic>
        <p:nvPicPr>
          <p:cNvPr id="12" name="图片 11">
            <a:extLst>
              <a:ext uri="{FF2B5EF4-FFF2-40B4-BE49-F238E27FC236}">
                <a16:creationId xmlns:a16="http://schemas.microsoft.com/office/drawing/2014/main" id="{DD77D875-AD5C-4C42-8EB1-A2F2126AD3D0}"/>
              </a:ext>
            </a:extLst>
          </p:cNvPr>
          <p:cNvPicPr/>
          <p:nvPr/>
        </p:nvPicPr>
        <p:blipFill rotWithShape="1">
          <a:blip r:embed="rId5" cstate="print">
            <a:extLst>
              <a:ext uri="{28A0092B-C50C-407E-A947-70E740481C1C}">
                <a14:useLocalDpi xmlns:a14="http://schemas.microsoft.com/office/drawing/2010/main"/>
              </a:ext>
            </a:extLst>
          </a:blip>
          <a:srcRect l="7091" t="8252" r="8618" b="2701"/>
          <a:stretch/>
        </p:blipFill>
        <p:spPr bwMode="auto">
          <a:xfrm>
            <a:off x="695400" y="4415855"/>
            <a:ext cx="3341957" cy="2225053"/>
          </a:xfrm>
          <a:prstGeom prst="rect">
            <a:avLst/>
          </a:prstGeom>
          <a:noFill/>
          <a:ln>
            <a:noFill/>
          </a:ln>
        </p:spPr>
      </p:pic>
      <p:sp>
        <p:nvSpPr>
          <p:cNvPr id="14" name="文本框 13">
            <a:extLst>
              <a:ext uri="{FF2B5EF4-FFF2-40B4-BE49-F238E27FC236}">
                <a16:creationId xmlns:a16="http://schemas.microsoft.com/office/drawing/2014/main" id="{2891D1D2-DE43-4E6E-A8B3-32DC9FAC2732}"/>
              </a:ext>
            </a:extLst>
          </p:cNvPr>
          <p:cNvSpPr txBox="1"/>
          <p:nvPr/>
        </p:nvSpPr>
        <p:spPr>
          <a:xfrm>
            <a:off x="8863641" y="1924232"/>
            <a:ext cx="3118367" cy="4475071"/>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With the help of direct feedback loop, it is possible to reduce the growth rate of the dangerous coupled bunch modes in all cases to the levels which are manageable by the bunch by bunch feedback system.</a:t>
            </a:r>
          </a:p>
          <a:p>
            <a:pPr marL="285750" indent="-285750">
              <a:lnSpc>
                <a:spcPct val="12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Arial" panose="020B0604020202020204" pitchFamily="34" charset="0"/>
              </a:rPr>
              <a:t>To reduce</a:t>
            </a:r>
            <a:r>
              <a:rPr lang="zh-CN" altLang="en-US" sz="1600"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Arial" panose="020B0604020202020204" pitchFamily="34" charset="0"/>
              </a:rPr>
              <a:t>FM impedance of parking</a:t>
            </a:r>
            <a:r>
              <a:rPr lang="zh-CN" altLang="en-US" sz="1600"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Arial" panose="020B0604020202020204" pitchFamily="34" charset="0"/>
              </a:rPr>
              <a:t>2-cell cavities</a:t>
            </a:r>
            <a:r>
              <a:rPr lang="zh-CN" altLang="en-US" sz="1600" dirty="0">
                <a:latin typeface="Arial" panose="020B0604020202020204" pitchFamily="34" charset="0"/>
                <a:ea typeface="微软雅黑" panose="020B0503020204020204" pitchFamily="34" charset="-122"/>
                <a:cs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Arial" panose="020B0604020202020204" pitchFamily="34" charset="0"/>
              </a:rPr>
              <a:t>of 10 MW Z, will try narrow BW (up to </a:t>
            </a:r>
            <a:r>
              <a:rPr lang="en-US" altLang="zh-CN" sz="1600" dirty="0" err="1">
                <a:latin typeface="Arial" panose="020B0604020202020204" pitchFamily="34" charset="0"/>
                <a:ea typeface="微软雅黑" panose="020B0503020204020204" pitchFamily="34" charset="-122"/>
                <a:cs typeface="Arial" panose="020B0604020202020204" pitchFamily="34" charset="0"/>
              </a:rPr>
              <a:t>Qe</a:t>
            </a:r>
            <a:r>
              <a:rPr lang="en-US" altLang="zh-CN" sz="1600" dirty="0">
                <a:latin typeface="Arial" panose="020B0604020202020204" pitchFamily="34" charset="0"/>
                <a:ea typeface="微软雅黑" panose="020B0503020204020204" pitchFamily="34" charset="-122"/>
                <a:cs typeface="Arial" panose="020B0604020202020204" pitchFamily="34" charset="0"/>
              </a:rPr>
              <a:t> 7E6) and symmetric detune methods. </a:t>
            </a:r>
            <a:endParaRPr lang="zh-CN" alt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p:txBody>
      </p:sp>
      <p:sp>
        <p:nvSpPr>
          <p:cNvPr id="13" name="灯片编号占位符 3">
            <a:extLst>
              <a:ext uri="{FF2B5EF4-FFF2-40B4-BE49-F238E27FC236}">
                <a16:creationId xmlns:a16="http://schemas.microsoft.com/office/drawing/2014/main" id="{2AF8D832-38D3-461A-956C-295A9D509A9A}"/>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26</a:t>
            </a:fld>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6FC1F-543A-4194-9B88-95ED1EF66E77}"/>
              </a:ext>
            </a:extLst>
          </p:cNvPr>
          <p:cNvSpPr>
            <a:spLocks noGrp="1"/>
          </p:cNvSpPr>
          <p:nvPr>
            <p:ph type="title"/>
          </p:nvPr>
        </p:nvSpPr>
        <p:spPr>
          <a:xfrm>
            <a:off x="0" y="1"/>
            <a:ext cx="12192000" cy="931546"/>
          </a:xfrm>
        </p:spPr>
        <p:txBody>
          <a:bodyPr vert="horz" lIns="91440" tIns="45720" rIns="91440" bIns="45720" rtlCol="0" anchor="ctr">
            <a:normAutofit/>
          </a:bodyPr>
          <a:lstStyle/>
          <a:p>
            <a:r>
              <a:rPr lang="en-GB" altLang="zh-CN" dirty="0"/>
              <a:t>Cavity HOM CBI and Damping</a:t>
            </a:r>
            <a:endParaRPr lang="zh-CN" altLang="en-US" dirty="0"/>
          </a:p>
        </p:txBody>
      </p:sp>
      <p:pic>
        <p:nvPicPr>
          <p:cNvPr id="7" name="内容占位符 6">
            <a:extLst>
              <a:ext uri="{FF2B5EF4-FFF2-40B4-BE49-F238E27FC236}">
                <a16:creationId xmlns:a16="http://schemas.microsoft.com/office/drawing/2014/main" id="{00F83499-28F8-4565-AE65-E0C3364FE2A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055569" y="3989636"/>
            <a:ext cx="6398311" cy="2263056"/>
          </a:xfrm>
          <a:prstGeom prst="rect">
            <a:avLst/>
          </a:prstGeom>
        </p:spPr>
      </p:pic>
      <p:sp>
        <p:nvSpPr>
          <p:cNvPr id="4" name="灯片编号占位符 3">
            <a:extLst>
              <a:ext uri="{FF2B5EF4-FFF2-40B4-BE49-F238E27FC236}">
                <a16:creationId xmlns:a16="http://schemas.microsoft.com/office/drawing/2014/main" id="{F45E2CCC-55E5-466C-A474-0EC0E01D38E0}"/>
              </a:ext>
            </a:extLst>
          </p:cNvPr>
          <p:cNvSpPr>
            <a:spLocks noGrp="1"/>
          </p:cNvSpPr>
          <p:nvPr>
            <p:ph type="sldNum" sz="quarter" idx="12"/>
          </p:nvPr>
        </p:nvSpPr>
        <p:spPr/>
        <p:txBody>
          <a:bodyPr/>
          <a:lstStyle/>
          <a:p>
            <a:fld id="{D81A5892-4DC8-4C24-8E36-6364759EFE91}" type="slidenum">
              <a:rPr lang="zh-CN" altLang="en-US" smtClean="0"/>
              <a:t>27</a:t>
            </a:fld>
            <a:endParaRPr lang="zh-CN" altLang="en-US"/>
          </a:p>
        </p:txBody>
      </p:sp>
      <p:sp>
        <p:nvSpPr>
          <p:cNvPr id="11" name="文本框 10">
            <a:extLst>
              <a:ext uri="{FF2B5EF4-FFF2-40B4-BE49-F238E27FC236}">
                <a16:creationId xmlns:a16="http://schemas.microsoft.com/office/drawing/2014/main" id="{7D74CDA0-FC13-4229-A545-1D48E7E48003}"/>
              </a:ext>
            </a:extLst>
          </p:cNvPr>
          <p:cNvSpPr txBox="1"/>
          <p:nvPr/>
        </p:nvSpPr>
        <p:spPr>
          <a:xfrm>
            <a:off x="5087888" y="3585827"/>
            <a:ext cx="6333671" cy="338554"/>
          </a:xfrm>
          <a:prstGeom prst="rect">
            <a:avLst/>
          </a:prstGeom>
          <a:noFill/>
        </p:spPr>
        <p:txBody>
          <a:bodyPr wrap="square">
            <a:spAutoFit/>
          </a:bodyPr>
          <a:lstStyle/>
          <a:p>
            <a:pPr algn="ctr"/>
            <a:r>
              <a:rPr lang="en-US" altLang="zh-CN" sz="1600" dirty="0">
                <a:solidFill>
                  <a:srgbClr val="C00000"/>
                </a:solidFill>
                <a:effectLst/>
                <a:latin typeface="Arial" panose="020B0604020202020204" pitchFamily="34" charset="0"/>
                <a:ea typeface="MS Mincho" panose="02020609040205080304" pitchFamily="49" charset="-128"/>
                <a:cs typeface="Arial" panose="020B0604020202020204" pitchFamily="34" charset="0"/>
              </a:rPr>
              <a:t>Damping </a:t>
            </a:r>
            <a:r>
              <a:rPr lang="en-US" altLang="zh-CN" sz="1600" dirty="0" err="1">
                <a:solidFill>
                  <a:srgbClr val="C00000"/>
                </a:solidFill>
                <a:effectLst/>
                <a:latin typeface="Arial" panose="020B0604020202020204" pitchFamily="34" charset="0"/>
                <a:ea typeface="MS Mincho" panose="02020609040205080304" pitchFamily="49" charset="-128"/>
                <a:cs typeface="Arial" panose="020B0604020202020204" pitchFamily="34" charset="0"/>
              </a:rPr>
              <a:t>Qe</a:t>
            </a:r>
            <a:r>
              <a:rPr lang="en-US" altLang="zh-CN" sz="1600" dirty="0">
                <a:solidFill>
                  <a:srgbClr val="C00000"/>
                </a:solidFill>
                <a:effectLst/>
                <a:latin typeface="Arial" panose="020B0604020202020204" pitchFamily="34" charset="0"/>
                <a:ea typeface="MS Mincho" panose="02020609040205080304" pitchFamily="49" charset="-128"/>
                <a:cs typeface="Arial" panose="020B0604020202020204" pitchFamily="34" charset="0"/>
              </a:rPr>
              <a:t> </a:t>
            </a:r>
            <a:r>
              <a:rPr lang="en-GB" altLang="zh-CN" sz="1600" dirty="0">
                <a:solidFill>
                  <a:srgbClr val="C00000"/>
                </a:solidFill>
                <a:effectLst/>
                <a:latin typeface="Arial" panose="020B0604020202020204" pitchFamily="34" charset="0"/>
                <a:ea typeface="MS Mincho" panose="02020609040205080304" pitchFamily="49" charset="-128"/>
                <a:cs typeface="Arial" panose="020B0604020202020204" pitchFamily="34" charset="0"/>
              </a:rPr>
              <a:t>requirements of prominent HOMs of the Collider cavity</a:t>
            </a:r>
            <a:endParaRPr lang="zh-CN" altLang="en-US" sz="1600"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6675CCD4-2813-4457-8F41-B30BA770A65E}"/>
                  </a:ext>
                </a:extLst>
              </p:cNvPr>
              <p:cNvSpPr txBox="1"/>
              <p:nvPr/>
            </p:nvSpPr>
            <p:spPr>
              <a:xfrm>
                <a:off x="263352" y="1243786"/>
                <a:ext cx="11228026" cy="2185214"/>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With the damping performance of the prototype HOM coupler, most of the modes of </a:t>
                </a:r>
                <a14:m>
                  <m:oMath xmlns:m="http://schemas.openxmlformats.org/officeDocument/2006/math">
                    <m:r>
                      <a:rPr lang="en-GB" altLang="zh-CN" sz="1800" i="1">
                        <a:effectLst/>
                        <a:latin typeface="Cambria Math" panose="02040503050406030204" pitchFamily="18" charset="0"/>
                        <a:ea typeface="Times New Roman" panose="02020603050405020304" pitchFamily="18" charset="0"/>
                      </a:rPr>
                      <m:t>𝑡</m:t>
                    </m:r>
                    <m:acc>
                      <m:accPr>
                        <m:chr m:val="̅"/>
                        <m:ctrlPr>
                          <a:rPr lang="zh-CN" altLang="zh-CN" sz="1800" i="1">
                            <a:effectLst/>
                            <a:latin typeface="Cambria Math" panose="02040503050406030204" pitchFamily="18" charset="0"/>
                            <a:ea typeface="Cambria Math" panose="02040503050406030204" pitchFamily="18" charset="0"/>
                          </a:rPr>
                        </m:ctrlPr>
                      </m:accPr>
                      <m:e>
                        <m:r>
                          <a:rPr lang="en-GB" altLang="zh-CN" sz="1800" i="1">
                            <a:effectLst/>
                            <a:latin typeface="Cambria Math" panose="02040503050406030204" pitchFamily="18" charset="0"/>
                            <a:ea typeface="Times New Roman" panose="02020603050405020304" pitchFamily="18" charset="0"/>
                          </a:rPr>
                          <m:t>𝑡</m:t>
                        </m:r>
                      </m:e>
                    </m:acc>
                  </m:oMath>
                </a14:m>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Higgs and W are stable, except for the TE111 mode of W. To improve the HOM coupler performance, three times deeper damping is required. However, the HOM frequency spread of cavities can help to relax the requirements. </a:t>
                </a:r>
              </a:p>
              <a:p>
                <a:pPr marL="285750" indent="-285750" algn="just">
                  <a:spcBef>
                    <a:spcPts val="1200"/>
                  </a:spcBef>
                  <a:buFont typeface="Arial" panose="020B0604020202020204" pitchFamily="34" charset="0"/>
                  <a:buChar char="•"/>
                </a:pP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For the 10 MW Z mode, a 100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ms</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longitudinal and 1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ms</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transverse bunch-by-bunch feedback system is necessary and sufficient to mitigate the instability. For the 30</a:t>
                </a:r>
                <a:r>
                  <a:rPr lang="en-US" altLang="zh-CN" dirty="0">
                    <a:latin typeface="Arial" panose="020B0604020202020204" pitchFamily="34" charset="0"/>
                    <a:ea typeface="Times New Roman" panose="02020603050405020304" pitchFamily="18" charset="0"/>
                    <a:cs typeface="Arial" panose="020B0604020202020204" pitchFamily="34" charset="0"/>
                  </a:rPr>
                  <a:t>/</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50 MW Z mode, the external quality factors (</a:t>
                </a:r>
                <a:r>
                  <a:rPr lang="en-GB" altLang="zh-CN" sz="1800" dirty="0" err="1">
                    <a:effectLst/>
                    <a:latin typeface="Arial" panose="020B0604020202020204" pitchFamily="34" charset="0"/>
                    <a:ea typeface="Times New Roman" panose="02020603050405020304" pitchFamily="18" charset="0"/>
                    <a:cs typeface="Arial" panose="020B0604020202020204" pitchFamily="34" charset="0"/>
                  </a:rPr>
                  <a:t>Qe</a:t>
                </a:r>
                <a:r>
                  <a:rPr lang="en-GB" altLang="zh-CN" sz="1800" dirty="0">
                    <a:effectLst/>
                    <a:latin typeface="Arial" panose="020B0604020202020204" pitchFamily="34" charset="0"/>
                    <a:ea typeface="Times New Roman" panose="02020603050405020304" pitchFamily="18" charset="0"/>
                    <a:cs typeface="Arial" panose="020B0604020202020204" pitchFamily="34" charset="0"/>
                  </a:rPr>
                  <a:t>) of KEKB / BEPC-II type cavity modes can be reduced to the level of 100 to meet the damping requirement.</a:t>
                </a:r>
                <a:endParaRPr lang="zh-CN" altLang="zh-CN" sz="1800" dirty="0">
                  <a:effectLst/>
                  <a:latin typeface="Arial" panose="020B0604020202020204" pitchFamily="34" charset="0"/>
                  <a:ea typeface="MS Mincho" panose="02020609040205080304" pitchFamily="49" charset="-128"/>
                  <a:cs typeface="Arial" panose="020B0604020202020204" pitchFamily="34" charset="0"/>
                </a:endParaRPr>
              </a:p>
            </p:txBody>
          </p:sp>
        </mc:Choice>
        <mc:Fallback xmlns="">
          <p:sp>
            <p:nvSpPr>
              <p:cNvPr id="14" name="文本框 13">
                <a:extLst>
                  <a:ext uri="{FF2B5EF4-FFF2-40B4-BE49-F238E27FC236}">
                    <a16:creationId xmlns:a16="http://schemas.microsoft.com/office/drawing/2014/main" id="{6675CCD4-2813-4457-8F41-B30BA770A65E}"/>
                  </a:ext>
                </a:extLst>
              </p:cNvPr>
              <p:cNvSpPr txBox="1">
                <a:spLocks noRot="1" noChangeAspect="1" noMove="1" noResize="1" noEditPoints="1" noAdjustHandles="1" noChangeArrowheads="1" noChangeShapeType="1" noTextEdit="1"/>
              </p:cNvSpPr>
              <p:nvPr/>
            </p:nvSpPr>
            <p:spPr>
              <a:xfrm>
                <a:off x="263352" y="1243786"/>
                <a:ext cx="11228026" cy="2185214"/>
              </a:xfrm>
              <a:prstGeom prst="rect">
                <a:avLst/>
              </a:prstGeom>
              <a:blipFill>
                <a:blip r:embed="rId3"/>
                <a:stretch>
                  <a:fillRect l="-326" t="-1393" r="-489" b="-3343"/>
                </a:stretch>
              </a:blipFill>
            </p:spPr>
            <p:txBody>
              <a:bodyPr/>
              <a:lstStyle/>
              <a:p>
                <a:r>
                  <a:rPr lang="zh-CN" altLang="en-US">
                    <a:noFill/>
                  </a:rPr>
                  <a:t> </a:t>
                </a:r>
              </a:p>
            </p:txBody>
          </p:sp>
        </mc:Fallback>
      </mc:AlternateContent>
      <p:pic>
        <p:nvPicPr>
          <p:cNvPr id="15" name="picture" descr="descript">
            <a:extLst>
              <a:ext uri="{FF2B5EF4-FFF2-40B4-BE49-F238E27FC236}">
                <a16:creationId xmlns:a16="http://schemas.microsoft.com/office/drawing/2014/main" id="{814A4C22-A67E-43F3-8044-896F8AC0ACFA}"/>
              </a:ext>
            </a:extLst>
          </p:cNvPr>
          <p:cNvPicPr/>
          <p:nvPr/>
        </p:nvPicPr>
        <p:blipFill rotWithShape="1">
          <a:blip r:embed="rId4"/>
          <a:srcRect/>
          <a:stretch/>
        </p:blipFill>
        <p:spPr>
          <a:xfrm>
            <a:off x="479376" y="3429000"/>
            <a:ext cx="4032448" cy="3116417"/>
          </a:xfrm>
          <a:prstGeom prst="rect">
            <a:avLst/>
          </a:prstGeom>
        </p:spPr>
      </p:pic>
    </p:spTree>
    <p:extLst>
      <p:ext uri="{BB962C8B-B14F-4D97-AF65-F5344CB8AC3E}">
        <p14:creationId xmlns:p14="http://schemas.microsoft.com/office/powerpoint/2010/main" val="3458344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4000" dirty="0">
                <a:solidFill>
                  <a:srgbClr val="C00000"/>
                </a:solidFill>
                <a:effectLst/>
                <a:latin typeface="Arial" panose="020B0604020202020204" pitchFamily="34" charset="0"/>
                <a:cs typeface="Arial" panose="020B0604020202020204" pitchFamily="34" charset="0"/>
              </a:rPr>
              <a:t>Content</a:t>
            </a:r>
            <a:endParaRPr lang="zh-CN" altLang="en-US" sz="40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SRF system overview and layout</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Collider SRF system design</a:t>
            </a:r>
          </a:p>
          <a:p>
            <a:pPr marL="514350" indent="-514350">
              <a:spcBef>
                <a:spcPts val="1200"/>
              </a:spcBef>
              <a:buFont typeface="+mj-lt"/>
              <a:buAutoNum type="arabicPeriod"/>
            </a:pP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Booster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Power and energy upgrade plan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
        <p:nvSpPr>
          <p:cNvPr id="4" name="灯片编号占位符 3">
            <a:extLst>
              <a:ext uri="{FF2B5EF4-FFF2-40B4-BE49-F238E27FC236}">
                <a16:creationId xmlns:a16="http://schemas.microsoft.com/office/drawing/2014/main" id="{78392129-9D23-41B3-9559-CDB94ECFD8D8}"/>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28</a:t>
            </a:fld>
            <a:endParaRPr lang="zh-CN" altLang="en-US" dirty="0"/>
          </a:p>
        </p:txBody>
      </p:sp>
    </p:spTree>
    <p:extLst>
      <p:ext uri="{BB962C8B-B14F-4D97-AF65-F5344CB8AC3E}">
        <p14:creationId xmlns:p14="http://schemas.microsoft.com/office/powerpoint/2010/main" val="609631093"/>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BD033D69-D027-4891-ACC6-B75F6337AAB7}"/>
              </a:ext>
            </a:extLst>
          </p:cNvPr>
          <p:cNvSpPr>
            <a:spLocks noGrp="1"/>
          </p:cNvSpPr>
          <p:nvPr>
            <p:ph idx="1"/>
          </p:nvPr>
        </p:nvSpPr>
        <p:spPr>
          <a:xfrm>
            <a:off x="318629" y="1340768"/>
            <a:ext cx="7001507" cy="5380708"/>
          </a:xfrm>
        </p:spPr>
        <p:txBody>
          <a:bodyPr>
            <a:normAutofit/>
          </a:bodyPr>
          <a:lstStyle/>
          <a:p>
            <a:pPr algn="just"/>
            <a:r>
              <a:rPr lang="en-GB" altLang="zh-CN" sz="1800" dirty="0">
                <a:solidFill>
                  <a:srgbClr val="C00000"/>
                </a:solidFill>
                <a:effectLst/>
                <a:ea typeface="MS Mincho" panose="02020609040205080304" pitchFamily="49" charset="-128"/>
              </a:rPr>
              <a:t>TESLA/TTF/Euro-XFEL/ILC/LCLS-II/SHINE/S3FEL type </a:t>
            </a:r>
            <a:r>
              <a:rPr lang="en-GB" altLang="zh-CN" sz="1800" dirty="0">
                <a:solidFill>
                  <a:srgbClr val="C00000"/>
                </a:solidFill>
                <a:ea typeface="MS Mincho" panose="02020609040205080304" pitchFamily="49" charset="-128"/>
              </a:rPr>
              <a:t>1.3 GHz </a:t>
            </a:r>
            <a:r>
              <a:rPr lang="en-GB" altLang="zh-CN" sz="1800" dirty="0">
                <a:solidFill>
                  <a:srgbClr val="C00000"/>
                </a:solidFill>
                <a:effectLst/>
                <a:ea typeface="MS Mincho" panose="02020609040205080304" pitchFamily="49" charset="-128"/>
              </a:rPr>
              <a:t>cryomodule will be used for the Booster</a:t>
            </a:r>
            <a:r>
              <a:rPr lang="en-GB" altLang="zh-CN" sz="1800" dirty="0">
                <a:effectLst/>
                <a:ea typeface="MS Mincho" panose="02020609040205080304" pitchFamily="49" charset="-128"/>
              </a:rPr>
              <a:t>. Each of the 12-meter-long cryomodules contains eight 1.3 GHz 9-cell cavities, with each cavity having two welded HOM couplers on the cavity beam pipe. </a:t>
            </a:r>
            <a:r>
              <a:rPr lang="en-US" altLang="zh-CN" sz="1800" dirty="0">
                <a:effectLst/>
                <a:ea typeface="MS Mincho" panose="02020609040205080304" pitchFamily="49" charset="-128"/>
              </a:rPr>
              <a:t>No superconducting magnet </a:t>
            </a:r>
            <a:r>
              <a:rPr lang="en-US" altLang="zh-CN" sz="1800" dirty="0">
                <a:ea typeface="MS Mincho" panose="02020609040205080304" pitchFamily="49" charset="-128"/>
              </a:rPr>
              <a:t>in the module.</a:t>
            </a:r>
            <a:r>
              <a:rPr lang="en-GB" altLang="zh-CN" sz="1800" dirty="0">
                <a:effectLst/>
                <a:ea typeface="MS Mincho" panose="02020609040205080304" pitchFamily="49" charset="-128"/>
              </a:rPr>
              <a:t> </a:t>
            </a:r>
          </a:p>
          <a:p>
            <a:pPr algn="just"/>
            <a:r>
              <a:rPr lang="en-US" altLang="zh-CN" sz="1800" dirty="0"/>
              <a:t>For the distinct advantages of mid-T baking over N-doping, </a:t>
            </a:r>
            <a:r>
              <a:rPr lang="en-US" altLang="zh-CN" sz="1800" dirty="0">
                <a:solidFill>
                  <a:srgbClr val="C00000"/>
                </a:solidFill>
              </a:rPr>
              <a:t>IHEP made the world's first mid-T high Q 1.3 GHz 8x9-cell cryomodule and demonstrated excellent performance</a:t>
            </a:r>
            <a:r>
              <a:rPr lang="en-US" altLang="zh-CN" sz="1800" dirty="0"/>
              <a:t>. </a:t>
            </a:r>
          </a:p>
          <a:p>
            <a:pPr algn="just">
              <a:spcBef>
                <a:spcPts val="2400"/>
              </a:spcBef>
              <a:spcAft>
                <a:spcPts val="0"/>
              </a:spcAft>
            </a:pPr>
            <a:r>
              <a:rPr lang="en-GB" altLang="zh-CN" sz="1800" dirty="0">
                <a:effectLst/>
                <a:ea typeface="MS Mincho" panose="02020609040205080304" pitchFamily="49" charset="-128"/>
              </a:rPr>
              <a:t>Due to the high beam current and high HOM power per cavity in the </a:t>
            </a:r>
            <a:r>
              <a:rPr lang="en-GB" altLang="zh-CN" sz="1800" dirty="0">
                <a:solidFill>
                  <a:srgbClr val="C00000"/>
                </a:solidFill>
                <a:effectLst/>
                <a:ea typeface="MS Mincho" panose="02020609040205080304" pitchFamily="49" charset="-128"/>
              </a:rPr>
              <a:t>high luminosity Z mode </a:t>
            </a:r>
            <a:r>
              <a:rPr lang="en-GB" altLang="zh-CN" sz="1800" dirty="0">
                <a:effectLst/>
                <a:ea typeface="MS Mincho" panose="02020609040205080304" pitchFamily="49" charset="-128"/>
              </a:rPr>
              <a:t>(up to 30 mA for injection into the empty Collider ring), an </a:t>
            </a:r>
            <a:r>
              <a:rPr lang="en-GB" altLang="zh-CN" sz="1800" dirty="0">
                <a:solidFill>
                  <a:srgbClr val="C00000"/>
                </a:solidFill>
                <a:effectLst/>
                <a:ea typeface="MS Mincho" panose="02020609040205080304" pitchFamily="49" charset="-128"/>
              </a:rPr>
              <a:t>ERL-type 1.3 GHz cryomodule with a HOM absorber at 100 K between cavities</a:t>
            </a:r>
            <a:r>
              <a:rPr lang="en-GB" altLang="zh-CN" sz="1800" dirty="0">
                <a:effectLst/>
                <a:ea typeface="MS Mincho" panose="02020609040205080304" pitchFamily="49" charset="-128"/>
              </a:rPr>
              <a:t> will be used instead of the low current TESLA cavities for Higgs</a:t>
            </a:r>
            <a:r>
              <a:rPr lang="en-US" altLang="zh-CN" sz="1800" dirty="0">
                <a:ea typeface="MS Mincho" panose="02020609040205080304" pitchFamily="49" charset="-128"/>
              </a:rPr>
              <a:t>,</a:t>
            </a:r>
            <a:r>
              <a:rPr lang="zh-CN" altLang="en-US" sz="1800" dirty="0">
                <a:ea typeface="MS Mincho" panose="02020609040205080304" pitchFamily="49" charset="-128"/>
              </a:rPr>
              <a:t> </a:t>
            </a:r>
            <a:r>
              <a:rPr lang="en-GB" altLang="zh-CN" sz="1800" dirty="0">
                <a:effectLst/>
                <a:ea typeface="宋体" panose="02010600030101010101" pitchFamily="2" charset="-122"/>
              </a:rPr>
              <a:t>W</a:t>
            </a:r>
            <a:r>
              <a:rPr lang="en-GB" altLang="zh-CN" sz="1800" dirty="0">
                <a:effectLst/>
                <a:ea typeface="MS Mincho" panose="02020609040205080304" pitchFamily="49" charset="-128"/>
              </a:rPr>
              <a:t> and </a:t>
            </a:r>
            <a:r>
              <a:rPr lang="en-GB" altLang="zh-CN" sz="1800" i="1" dirty="0" err="1">
                <a:effectLst/>
                <a:ea typeface="MS Mincho" panose="02020609040205080304" pitchFamily="49" charset="-128"/>
              </a:rPr>
              <a:t>tt</a:t>
            </a:r>
            <a:r>
              <a:rPr lang="en-GB" altLang="zh-CN" sz="1800" i="1" dirty="0">
                <a:effectLst/>
                <a:ea typeface="MS Mincho" panose="02020609040205080304" pitchFamily="49" charset="-128"/>
              </a:rPr>
              <a:t>̄ </a:t>
            </a:r>
            <a:r>
              <a:rPr lang="en-GB" altLang="zh-CN" sz="1800" dirty="0">
                <a:effectLst/>
                <a:ea typeface="MS Mincho" panose="02020609040205080304" pitchFamily="49" charset="-128"/>
              </a:rPr>
              <a:t>mode. To reduce the impedance, the Z-mode beams will only go through Z-cavities and bypass the Higgs and </a:t>
            </a:r>
            <a:r>
              <a:rPr lang="en-GB" altLang="zh-CN" sz="1800" i="1" dirty="0" err="1">
                <a:effectLst/>
                <a:ea typeface="MS Mincho" panose="02020609040205080304" pitchFamily="49" charset="-128"/>
              </a:rPr>
              <a:t>tt</a:t>
            </a:r>
            <a:r>
              <a:rPr lang="en-GB" altLang="zh-CN" sz="1800" i="1" dirty="0">
                <a:effectLst/>
                <a:ea typeface="MS Mincho" panose="02020609040205080304" pitchFamily="49" charset="-128"/>
              </a:rPr>
              <a:t>̄ </a:t>
            </a:r>
            <a:r>
              <a:rPr lang="en-GB" altLang="zh-CN" sz="1800" dirty="0">
                <a:effectLst/>
                <a:ea typeface="MS Mincho" panose="02020609040205080304" pitchFamily="49" charset="-128"/>
              </a:rPr>
              <a:t>cavities.</a:t>
            </a:r>
            <a:endParaRPr lang="zh-CN" altLang="en-US" dirty="0"/>
          </a:p>
        </p:txBody>
      </p:sp>
      <p:sp>
        <p:nvSpPr>
          <p:cNvPr id="4" name="灯片编号占位符 3">
            <a:extLst>
              <a:ext uri="{FF2B5EF4-FFF2-40B4-BE49-F238E27FC236}">
                <a16:creationId xmlns:a16="http://schemas.microsoft.com/office/drawing/2014/main" id="{84B6998A-9273-4204-B594-DFD06DF8D309}"/>
              </a:ext>
            </a:extLst>
          </p:cNvPr>
          <p:cNvSpPr>
            <a:spLocks noGrp="1"/>
          </p:cNvSpPr>
          <p:nvPr>
            <p:ph type="sldNum" sz="quarter" idx="12"/>
          </p:nvPr>
        </p:nvSpPr>
        <p:spPr/>
        <p:txBody>
          <a:bodyPr/>
          <a:lstStyle/>
          <a:p>
            <a:fld id="{D81A5892-4DC8-4C24-8E36-6364759EFE91}" type="slidenum">
              <a:rPr lang="zh-CN" altLang="en-US" smtClean="0"/>
              <a:t>29</a:t>
            </a:fld>
            <a:endParaRPr lang="zh-CN" altLang="en-US"/>
          </a:p>
        </p:txBody>
      </p:sp>
      <p:sp>
        <p:nvSpPr>
          <p:cNvPr id="5" name="标题 1">
            <a:extLst>
              <a:ext uri="{FF2B5EF4-FFF2-40B4-BE49-F238E27FC236}">
                <a16:creationId xmlns:a16="http://schemas.microsoft.com/office/drawing/2014/main" id="{BCAEC057-8C08-455C-BB75-00F1255905AD}"/>
              </a:ext>
            </a:extLst>
          </p:cNvPr>
          <p:cNvSpPr>
            <a:spLocks noGrp="1"/>
          </p:cNvSpPr>
          <p:nvPr>
            <p:ph type="title"/>
          </p:nvPr>
        </p:nvSpPr>
        <p:spPr>
          <a:xfrm>
            <a:off x="0" y="18255"/>
            <a:ext cx="12192000" cy="890465"/>
          </a:xfrm>
        </p:spPr>
        <p:txBody>
          <a:bodyPr/>
          <a:lstStyle/>
          <a:p>
            <a:r>
              <a:rPr lang="en-US" altLang="zh-CN" dirty="0"/>
              <a:t>Booster RF Cavity and Cryomodule</a:t>
            </a:r>
            <a:endParaRPr lang="zh-CN" altLang="en-US" dirty="0"/>
          </a:p>
        </p:txBody>
      </p:sp>
      <p:pic>
        <p:nvPicPr>
          <p:cNvPr id="10" name="图片 9">
            <a:extLst>
              <a:ext uri="{FF2B5EF4-FFF2-40B4-BE49-F238E27FC236}">
                <a16:creationId xmlns:a16="http://schemas.microsoft.com/office/drawing/2014/main" id="{081E7B82-784F-4733-A61C-71E77FC6CE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7118" y="4437112"/>
            <a:ext cx="2508327" cy="1722355"/>
          </a:xfrm>
          <a:prstGeom prst="rect">
            <a:avLst/>
          </a:prstGeom>
        </p:spPr>
      </p:pic>
      <p:pic>
        <p:nvPicPr>
          <p:cNvPr id="7" name="内容占位符 5">
            <a:extLst>
              <a:ext uri="{FF2B5EF4-FFF2-40B4-BE49-F238E27FC236}">
                <a16:creationId xmlns:a16="http://schemas.microsoft.com/office/drawing/2014/main" id="{B7D5DAA6-0542-469C-8250-749056BB41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4325" y="1844824"/>
            <a:ext cx="4018870" cy="2018897"/>
          </a:xfrm>
          <a:prstGeom prst="rect">
            <a:avLst/>
          </a:prstGeom>
        </p:spPr>
      </p:pic>
    </p:spTree>
    <p:extLst>
      <p:ext uri="{BB962C8B-B14F-4D97-AF65-F5344CB8AC3E}">
        <p14:creationId xmlns:p14="http://schemas.microsoft.com/office/powerpoint/2010/main" val="419313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069808" y="6338623"/>
            <a:ext cx="2844800" cy="365125"/>
          </a:xfrm>
        </p:spPr>
        <p:txBody>
          <a:bodyPr/>
          <a:lstStyle/>
          <a:p>
            <a:fld id="{F15E9139-A00B-4B2A-98A6-095DC08F1345}" type="slidenum">
              <a:rPr lang="zh-CN" altLang="en-US" smtClean="0"/>
              <a:pPr/>
              <a:t>3</a:t>
            </a:fld>
            <a:endParaRPr lang="zh-CN" altLang="en-US" dirty="0"/>
          </a:p>
        </p:txBody>
      </p:sp>
      <p:sp>
        <p:nvSpPr>
          <p:cNvPr id="7" name="文本框 23">
            <a:extLst>
              <a:ext uri="{FF2B5EF4-FFF2-40B4-BE49-F238E27FC236}">
                <a16:creationId xmlns:a16="http://schemas.microsoft.com/office/drawing/2014/main" id="{3545BBB0-F5A1-4124-8C5A-A942C707EE66}"/>
              </a:ext>
            </a:extLst>
          </p:cNvPr>
          <p:cNvSpPr txBox="1"/>
          <p:nvPr/>
        </p:nvSpPr>
        <p:spPr>
          <a:xfrm>
            <a:off x="0" y="0"/>
            <a:ext cx="12144672" cy="980728"/>
          </a:xfrm>
          <a:prstGeom prst="rect">
            <a:avLst/>
          </a:prstGeom>
          <a:noFill/>
        </p:spPr>
        <p:txBody>
          <a:bodyPr vert="horz" lIns="91440" tIns="45720" rIns="91440" bIns="45720" rtlCol="0" anchor="ctr">
            <a:noAutofit/>
          </a:bodyPr>
          <a:lstStyle>
            <a:lvl1pPr algn="ctr" defTabSz="914400">
              <a:lnSpc>
                <a:spcPct val="90000"/>
              </a:lnSpc>
              <a:spcBef>
                <a:spcPct val="0"/>
              </a:spcBef>
              <a:buNone/>
              <a:defRPr sz="4000">
                <a:latin typeface="Arial" panose="020B0604020202020204" pitchFamily="34" charset="0"/>
                <a:ea typeface="+mj-ea"/>
                <a:cs typeface="Arial" panose="020B0604020202020204" pitchFamily="34" charset="0"/>
              </a:defRPr>
            </a:lvl1pPr>
          </a:lstStyle>
          <a:p>
            <a:r>
              <a:rPr lang="en-US" altLang="zh-CN" sz="3200" b="1" dirty="0">
                <a:solidFill>
                  <a:srgbClr val="C00000"/>
                </a:solidFill>
              </a:rPr>
              <a:t>Introduction</a:t>
            </a:r>
            <a:endParaRPr lang="zh-CN" altLang="en-US" sz="3200" b="1" dirty="0">
              <a:solidFill>
                <a:srgbClr val="C00000"/>
              </a:solidFill>
            </a:endParaRPr>
          </a:p>
        </p:txBody>
      </p:sp>
      <p:sp>
        <p:nvSpPr>
          <p:cNvPr id="14" name="Content Placeholder 2"/>
          <p:cNvSpPr>
            <a:spLocks noGrp="1"/>
          </p:cNvSpPr>
          <p:nvPr>
            <p:ph idx="1"/>
          </p:nvPr>
        </p:nvSpPr>
        <p:spPr>
          <a:xfrm>
            <a:off x="277392" y="1226054"/>
            <a:ext cx="11579248" cy="5371297"/>
          </a:xfrm>
        </p:spPr>
        <p:txBody>
          <a:bodyPr>
            <a:normAutofit/>
          </a:bodyPr>
          <a:lstStyle/>
          <a:p>
            <a:pPr>
              <a:spcAft>
                <a:spcPts val="1800"/>
              </a:spcAft>
            </a:pPr>
            <a:r>
              <a:rPr lang="en-US" sz="2000" dirty="0">
                <a:effectLst/>
                <a:ea typeface="Times New Roman" panose="02020603050405020304" pitchFamily="18" charset="0"/>
              </a:rPr>
              <a:t>This talk is about </a:t>
            </a:r>
            <a:r>
              <a:rPr lang="en-US" sz="2000" dirty="0">
                <a:solidFill>
                  <a:srgbClr val="C00000"/>
                </a:solidFill>
                <a:effectLst/>
                <a:ea typeface="Times New Roman" panose="02020603050405020304" pitchFamily="18" charset="0"/>
              </a:rPr>
              <a:t>Superconducting RF System </a:t>
            </a:r>
            <a:r>
              <a:rPr lang="en-US" sz="2000" dirty="0">
                <a:solidFill>
                  <a:srgbClr val="C00000"/>
                </a:solidFill>
                <a:ea typeface="Times New Roman" panose="02020603050405020304" pitchFamily="18" charset="0"/>
              </a:rPr>
              <a:t>D</a:t>
            </a:r>
            <a:r>
              <a:rPr lang="en-US" altLang="zh-CN" sz="2000" dirty="0">
                <a:solidFill>
                  <a:srgbClr val="C00000"/>
                </a:solidFill>
                <a:effectLst/>
                <a:ea typeface="Times New Roman" panose="02020603050405020304" pitchFamily="18" charset="0"/>
              </a:rPr>
              <a:t>esign </a:t>
            </a:r>
            <a:r>
              <a:rPr lang="en-US" altLang="zh-CN" sz="2000" dirty="0">
                <a:effectLst/>
                <a:ea typeface="Times New Roman" panose="02020603050405020304" pitchFamily="18" charset="0"/>
              </a:rPr>
              <a:t>of CEPC</a:t>
            </a:r>
            <a:r>
              <a:rPr lang="en-US" sz="2000" dirty="0">
                <a:effectLst/>
                <a:ea typeface="Times New Roman" panose="02020603050405020304" pitchFamily="18" charset="0"/>
              </a:rPr>
              <a:t>, including RF parameters, RF region layout, cavities and cryomodules types, beam-cavity interaction issues … for the Collider and Booster, not including SRF technology R&amp;D, RF power sources, RF distribution and LLRF.</a:t>
            </a:r>
            <a:endParaRPr lang="en-US" sz="2000" dirty="0">
              <a:solidFill>
                <a:srgbClr val="0070C0"/>
              </a:solidFill>
              <a:ea typeface="Times New Roman" panose="02020603050405020304" pitchFamily="18" charset="0"/>
            </a:endParaRPr>
          </a:p>
          <a:p>
            <a:pPr>
              <a:spcAft>
                <a:spcPts val="1800"/>
              </a:spcAft>
            </a:pPr>
            <a:r>
              <a:rPr lang="en-US" sz="2000" dirty="0">
                <a:effectLst/>
                <a:ea typeface="Times New Roman" panose="02020603050405020304" pitchFamily="18" charset="0"/>
              </a:rPr>
              <a:t>This talk relate</a:t>
            </a:r>
            <a:r>
              <a:rPr lang="en-US" sz="2000" dirty="0">
                <a:ea typeface="Times New Roman" panose="02020603050405020304" pitchFamily="18" charset="0"/>
              </a:rPr>
              <a:t>s to the TDR chapter </a:t>
            </a:r>
            <a:r>
              <a:rPr lang="en-US" sz="2000" dirty="0">
                <a:solidFill>
                  <a:srgbClr val="C00000"/>
                </a:solidFill>
                <a:ea typeface="Times New Roman" panose="02020603050405020304" pitchFamily="18" charset="0"/>
              </a:rPr>
              <a:t>4.3.1</a:t>
            </a:r>
            <a:r>
              <a:rPr lang="en-US" sz="2000" dirty="0">
                <a:ea typeface="Times New Roman" panose="02020603050405020304" pitchFamily="18" charset="0"/>
              </a:rPr>
              <a:t>, </a:t>
            </a:r>
            <a:r>
              <a:rPr lang="en-US" sz="2000" dirty="0">
                <a:solidFill>
                  <a:srgbClr val="C00000"/>
                </a:solidFill>
                <a:ea typeface="Times New Roman" panose="02020603050405020304" pitchFamily="18" charset="0"/>
              </a:rPr>
              <a:t>5.3.1</a:t>
            </a:r>
            <a:r>
              <a:rPr lang="en-US" sz="2000" dirty="0">
                <a:ea typeface="Times New Roman" panose="02020603050405020304" pitchFamily="18" charset="0"/>
              </a:rPr>
              <a:t> and </a:t>
            </a:r>
            <a:r>
              <a:rPr lang="en-US" sz="2000" dirty="0">
                <a:solidFill>
                  <a:srgbClr val="C00000"/>
                </a:solidFill>
                <a:ea typeface="Times New Roman" panose="02020603050405020304" pitchFamily="18" charset="0"/>
              </a:rPr>
              <a:t>4.4</a:t>
            </a:r>
            <a:r>
              <a:rPr lang="en-US" sz="2000" dirty="0">
                <a:ea typeface="Times New Roman" panose="02020603050405020304" pitchFamily="18" charset="0"/>
              </a:rPr>
              <a:t>.</a:t>
            </a:r>
          </a:p>
          <a:p>
            <a:pPr>
              <a:spcAft>
                <a:spcPts val="600"/>
              </a:spcAft>
            </a:pPr>
            <a:r>
              <a:rPr lang="en-US" sz="2000" dirty="0">
                <a:effectLst/>
                <a:ea typeface="Times New Roman" panose="02020603050405020304" pitchFamily="18" charset="0"/>
              </a:rPr>
              <a:t>The content relates to the “charge letter” items:</a:t>
            </a:r>
          </a:p>
          <a:p>
            <a:pPr lvl="1">
              <a:lnSpc>
                <a:spcPct val="120000"/>
              </a:lnSpc>
              <a:spcBef>
                <a:spcPts val="0"/>
              </a:spcBef>
              <a:spcAft>
                <a:spcPts val="600"/>
              </a:spcAft>
            </a:pPr>
            <a:r>
              <a:rPr lang="en-US" sz="1800" dirty="0">
                <a:solidFill>
                  <a:srgbClr val="C00000"/>
                </a:solidFill>
                <a:effectLst/>
                <a:ea typeface="Times New Roman" panose="02020603050405020304" pitchFamily="18" charset="0"/>
              </a:rPr>
              <a:t>Item 1. </a:t>
            </a:r>
            <a:r>
              <a:rPr lang="en-US" sz="1800" dirty="0">
                <a:effectLst/>
                <a:ea typeface="Times New Roman" panose="02020603050405020304" pitchFamily="18" charset="0"/>
              </a:rPr>
              <a:t>System design goals</a:t>
            </a:r>
          </a:p>
          <a:p>
            <a:pPr lvl="1">
              <a:lnSpc>
                <a:spcPct val="120000"/>
              </a:lnSpc>
              <a:spcBef>
                <a:spcPts val="0"/>
              </a:spcBef>
              <a:spcAft>
                <a:spcPts val="600"/>
              </a:spcAft>
            </a:pPr>
            <a:r>
              <a:rPr lang="en-US" altLang="zh-CN" sz="1800" dirty="0">
                <a:solidFill>
                  <a:srgbClr val="C00000"/>
                </a:solidFill>
                <a:effectLst/>
                <a:ea typeface="Times New Roman" panose="02020603050405020304" pitchFamily="18" charset="0"/>
              </a:rPr>
              <a:t>Item </a:t>
            </a:r>
            <a:r>
              <a:rPr lang="en-US" sz="1800" dirty="0">
                <a:solidFill>
                  <a:srgbClr val="C00000"/>
                </a:solidFill>
                <a:effectLst/>
                <a:ea typeface="Times New Roman" panose="02020603050405020304" pitchFamily="18" charset="0"/>
              </a:rPr>
              <a:t>2. </a:t>
            </a:r>
            <a:r>
              <a:rPr lang="en-US" sz="1800" dirty="0">
                <a:effectLst/>
                <a:ea typeface="Times New Roman" panose="02020603050405020304" pitchFamily="18" charset="0"/>
              </a:rPr>
              <a:t>Accelerator physics issues</a:t>
            </a:r>
          </a:p>
          <a:p>
            <a:pPr lvl="1">
              <a:lnSpc>
                <a:spcPct val="120000"/>
              </a:lnSpc>
              <a:spcBef>
                <a:spcPts val="0"/>
              </a:spcBef>
              <a:spcAft>
                <a:spcPts val="600"/>
              </a:spcAft>
            </a:pPr>
            <a:r>
              <a:rPr lang="en-US" altLang="zh-CN" sz="1800" dirty="0">
                <a:solidFill>
                  <a:srgbClr val="C00000"/>
                </a:solidFill>
                <a:effectLst/>
                <a:ea typeface="Times New Roman" panose="02020603050405020304" pitchFamily="18" charset="0"/>
              </a:rPr>
              <a:t>Item </a:t>
            </a:r>
            <a:r>
              <a:rPr lang="en-US" sz="1800" dirty="0">
                <a:solidFill>
                  <a:srgbClr val="C00000"/>
                </a:solidFill>
                <a:effectLst/>
                <a:ea typeface="Times New Roman" panose="02020603050405020304" pitchFamily="18" charset="0"/>
              </a:rPr>
              <a:t>3. </a:t>
            </a:r>
            <a:r>
              <a:rPr lang="en-US" sz="1800" dirty="0">
                <a:effectLst/>
                <a:ea typeface="Times New Roman" panose="02020603050405020304" pitchFamily="18" charset="0"/>
              </a:rPr>
              <a:t>Design and key technologies for the performance goals</a:t>
            </a:r>
          </a:p>
          <a:p>
            <a:pPr lvl="1">
              <a:lnSpc>
                <a:spcPct val="120000"/>
              </a:lnSpc>
              <a:spcBef>
                <a:spcPts val="0"/>
              </a:spcBef>
              <a:spcAft>
                <a:spcPts val="600"/>
              </a:spcAft>
            </a:pPr>
            <a:r>
              <a:rPr lang="en-US" altLang="zh-CN" sz="1800" dirty="0">
                <a:solidFill>
                  <a:srgbClr val="C00000"/>
                </a:solidFill>
                <a:effectLst/>
                <a:ea typeface="Times New Roman" panose="02020603050405020304" pitchFamily="18" charset="0"/>
              </a:rPr>
              <a:t>Item </a:t>
            </a:r>
            <a:r>
              <a:rPr lang="en-US" sz="1800" dirty="0">
                <a:solidFill>
                  <a:srgbClr val="C00000"/>
                </a:solidFill>
                <a:effectLst/>
                <a:ea typeface="Times New Roman" panose="02020603050405020304" pitchFamily="18" charset="0"/>
              </a:rPr>
              <a:t>4. </a:t>
            </a:r>
            <a:r>
              <a:rPr lang="en-US" sz="1800" dirty="0">
                <a:effectLst/>
                <a:ea typeface="Times New Roman" panose="02020603050405020304" pitchFamily="18" charset="0"/>
              </a:rPr>
              <a:t>Operation modes and upgrade plans</a:t>
            </a:r>
          </a:p>
          <a:p>
            <a:pPr lvl="1">
              <a:lnSpc>
                <a:spcPct val="120000"/>
              </a:lnSpc>
              <a:spcBef>
                <a:spcPts val="0"/>
              </a:spcBef>
              <a:spcAft>
                <a:spcPts val="600"/>
              </a:spcAft>
            </a:pPr>
            <a:r>
              <a:rPr lang="en-US" altLang="zh-CN" sz="1800" dirty="0">
                <a:solidFill>
                  <a:srgbClr val="C00000"/>
                </a:solidFill>
                <a:effectLst/>
                <a:ea typeface="Times New Roman" panose="02020603050405020304" pitchFamily="18" charset="0"/>
              </a:rPr>
              <a:t>Item </a:t>
            </a:r>
            <a:r>
              <a:rPr lang="en-US" altLang="zh-CN" sz="1800" dirty="0">
                <a:solidFill>
                  <a:srgbClr val="C00000"/>
                </a:solidFill>
              </a:rPr>
              <a:t>7. </a:t>
            </a:r>
            <a:r>
              <a:rPr lang="en-US" altLang="zh-CN" sz="1800" dirty="0"/>
              <a:t>Technical risks, potential impacts, mitigation measures</a:t>
            </a:r>
          </a:p>
          <a:p>
            <a:pPr lvl="1">
              <a:lnSpc>
                <a:spcPct val="120000"/>
              </a:lnSpc>
              <a:spcBef>
                <a:spcPts val="0"/>
              </a:spcBef>
              <a:spcAft>
                <a:spcPts val="600"/>
              </a:spcAft>
            </a:pPr>
            <a:r>
              <a:rPr lang="en-US" altLang="zh-CN" sz="1800" dirty="0">
                <a:solidFill>
                  <a:schemeClr val="tx1">
                    <a:lumMod val="50000"/>
                    <a:lumOff val="50000"/>
                  </a:schemeClr>
                </a:solidFill>
                <a:effectLst/>
                <a:ea typeface="Times New Roman" panose="02020603050405020304" pitchFamily="18" charset="0"/>
              </a:rPr>
              <a:t>Item</a:t>
            </a:r>
            <a:r>
              <a:rPr lang="en-US" altLang="zh-CN" sz="1800" dirty="0">
                <a:solidFill>
                  <a:srgbClr val="C00000"/>
                </a:solidFill>
                <a:effectLst/>
                <a:ea typeface="Times New Roman" panose="02020603050405020304" pitchFamily="18" charset="0"/>
              </a:rPr>
              <a:t> </a:t>
            </a:r>
            <a:r>
              <a:rPr lang="en-US" altLang="zh-CN" sz="1800" dirty="0">
                <a:solidFill>
                  <a:schemeClr val="tx1">
                    <a:lumMod val="50000"/>
                    <a:lumOff val="50000"/>
                  </a:schemeClr>
                </a:solidFill>
                <a:effectLst/>
                <a:ea typeface="Times New Roman" panose="02020603050405020304" pitchFamily="18" charset="0"/>
              </a:rPr>
              <a:t>6. </a:t>
            </a:r>
            <a:r>
              <a:rPr lang="en-US" altLang="zh-CN" sz="1800" dirty="0">
                <a:ea typeface="Times New Roman" panose="02020603050405020304" pitchFamily="18" charset="0"/>
              </a:rPr>
              <a:t>C</a:t>
            </a:r>
            <a:r>
              <a:rPr lang="en-US" sz="1800" dirty="0">
                <a:effectLst/>
                <a:ea typeface="Times New Roman" panose="02020603050405020304" pitchFamily="18" charset="0"/>
              </a:rPr>
              <a:t>ritical technologies and components ready or will be ready before </a:t>
            </a:r>
            <a:r>
              <a:rPr lang="en-US" sz="1800" dirty="0"/>
              <a:t>2026 </a:t>
            </a:r>
            <a:r>
              <a:rPr lang="en-US" altLang="zh-CN" sz="1800" dirty="0"/>
              <a:t>through R&amp;D</a:t>
            </a:r>
          </a:p>
          <a:p>
            <a:pPr lvl="1">
              <a:lnSpc>
                <a:spcPct val="120000"/>
              </a:lnSpc>
              <a:spcBef>
                <a:spcPts val="0"/>
              </a:spcBef>
              <a:spcAft>
                <a:spcPts val="600"/>
              </a:spcAft>
            </a:pPr>
            <a:r>
              <a:rPr lang="en-US" altLang="zh-CN" sz="1800" dirty="0">
                <a:solidFill>
                  <a:schemeClr val="tx1">
                    <a:lumMod val="50000"/>
                    <a:lumOff val="50000"/>
                  </a:schemeClr>
                </a:solidFill>
                <a:effectLst/>
                <a:ea typeface="Times New Roman" panose="02020603050405020304" pitchFamily="18" charset="0"/>
              </a:rPr>
              <a:t>Item </a:t>
            </a:r>
            <a:r>
              <a:rPr lang="en-US" sz="1800" dirty="0">
                <a:solidFill>
                  <a:schemeClr val="tx1">
                    <a:lumMod val="50000"/>
                    <a:lumOff val="50000"/>
                  </a:schemeClr>
                </a:solidFill>
              </a:rPr>
              <a:t>8. </a:t>
            </a:r>
            <a:r>
              <a:rPr lang="en-US" sz="1800" dirty="0"/>
              <a:t>Ready for construction, after R&amp;D program, and industrial and engineering preparation</a:t>
            </a:r>
          </a:p>
        </p:txBody>
      </p:sp>
    </p:spTree>
    <p:extLst>
      <p:ext uri="{BB962C8B-B14F-4D97-AF65-F5344CB8AC3E}">
        <p14:creationId xmlns:p14="http://schemas.microsoft.com/office/powerpoint/2010/main" val="3311041757"/>
      </p:ext>
    </p:extLst>
  </p:cSld>
  <p:clrMapOvr>
    <a:masterClrMapping/>
  </p:clrMapOvr>
  <mc:AlternateContent xmlns:mc="http://schemas.openxmlformats.org/markup-compatibility/2006" xmlns:p14="http://schemas.microsoft.com/office/powerpoint/2010/main">
    <mc:Choice Requires="p14">
      <p:transition spd="slow" p14:dur="2000" advTm="155837"/>
    </mc:Choice>
    <mc:Fallback xmlns="">
      <p:transition spd="slow" advTm="15583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07B798-4F4E-411B-9A9B-ED96A13DA1B5}"/>
              </a:ext>
            </a:extLst>
          </p:cNvPr>
          <p:cNvSpPr>
            <a:spLocks noGrp="1"/>
          </p:cNvSpPr>
          <p:nvPr>
            <p:ph type="title"/>
          </p:nvPr>
        </p:nvSpPr>
        <p:spPr>
          <a:xfrm>
            <a:off x="0" y="0"/>
            <a:ext cx="12191999" cy="908720"/>
          </a:xfrm>
        </p:spPr>
        <p:txBody>
          <a:bodyPr/>
          <a:lstStyle/>
          <a:p>
            <a:r>
              <a:rPr lang="en-US" altLang="zh-CN" dirty="0"/>
              <a:t>Booster Ramp and Duty Factors</a:t>
            </a:r>
            <a:endParaRPr lang="zh-CN" altLang="en-US" dirty="0"/>
          </a:p>
        </p:txBody>
      </p:sp>
      <p:sp>
        <p:nvSpPr>
          <p:cNvPr id="3" name="内容占位符 2">
            <a:extLst>
              <a:ext uri="{FF2B5EF4-FFF2-40B4-BE49-F238E27FC236}">
                <a16:creationId xmlns:a16="http://schemas.microsoft.com/office/drawing/2014/main" id="{8A6DA896-36F8-4732-B8FE-9D4E92EBF779}"/>
              </a:ext>
            </a:extLst>
          </p:cNvPr>
          <p:cNvSpPr>
            <a:spLocks noGrp="1"/>
          </p:cNvSpPr>
          <p:nvPr>
            <p:ph idx="1"/>
          </p:nvPr>
        </p:nvSpPr>
        <p:spPr>
          <a:xfrm>
            <a:off x="200025" y="1213422"/>
            <a:ext cx="11596687" cy="4963541"/>
          </a:xfrm>
        </p:spPr>
        <p:txBody>
          <a:bodyPr/>
          <a:lstStyle/>
          <a:p>
            <a:r>
              <a:rPr lang="en-GB" altLang="zh-CN" sz="1800" dirty="0">
                <a:effectLst/>
                <a:ea typeface="MS Mincho" panose="02020609040205080304" pitchFamily="49" charset="-128"/>
              </a:rPr>
              <a:t>Booster cavities operate in fast ramp mode, and the beam energy increases almost linearly with time. The total RF voltage must be increased during the energy ramp to keep the synchrotron tune constant.</a:t>
            </a:r>
          </a:p>
          <a:p>
            <a:r>
              <a:rPr lang="en-US" altLang="zh-CN" sz="1800" dirty="0">
                <a:ea typeface="MS Mincho" panose="02020609040205080304" pitchFamily="49" charset="-128"/>
              </a:rPr>
              <a:t>Cryogenic, RF power and HOM power duty factor change with the cavity voltage, Q0, ramp time, circulating and swapping bunch charge, bunch length, beam current, etc. Big</a:t>
            </a:r>
            <a:r>
              <a:rPr lang="zh-CN" altLang="en-US" sz="1800" dirty="0">
                <a:ea typeface="MS Mincho" panose="02020609040205080304" pitchFamily="49" charset="-128"/>
              </a:rPr>
              <a:t> </a:t>
            </a:r>
            <a:r>
              <a:rPr lang="en-US" altLang="zh-CN" sz="1800" dirty="0">
                <a:ea typeface="MS Mincho" panose="02020609040205080304" pitchFamily="49" charset="-128"/>
              </a:rPr>
              <a:t>impact</a:t>
            </a:r>
            <a:r>
              <a:rPr lang="zh-CN" altLang="en-US" sz="1800" dirty="0">
                <a:ea typeface="MS Mincho" panose="02020609040205080304" pitchFamily="49" charset="-128"/>
              </a:rPr>
              <a:t> </a:t>
            </a:r>
            <a:r>
              <a:rPr lang="en-US" altLang="zh-CN" sz="1800" dirty="0">
                <a:ea typeface="MS Mincho" panose="02020609040205080304" pitchFamily="49" charset="-128"/>
              </a:rPr>
              <a:t>on</a:t>
            </a:r>
            <a:r>
              <a:rPr lang="zh-CN" altLang="en-US" sz="1800" dirty="0">
                <a:ea typeface="MS Mincho" panose="02020609040205080304" pitchFamily="49" charset="-128"/>
              </a:rPr>
              <a:t> </a:t>
            </a:r>
            <a:r>
              <a:rPr lang="en-US" altLang="zh-CN" sz="1800" dirty="0">
                <a:ea typeface="MS Mincho" panose="02020609040205080304" pitchFamily="49" charset="-128"/>
              </a:rPr>
              <a:t>Higgs on-axis injection.</a:t>
            </a:r>
            <a:r>
              <a:rPr lang="zh-CN" altLang="en-US" sz="1800" dirty="0">
                <a:ea typeface="MS Mincho" panose="02020609040205080304" pitchFamily="49" charset="-128"/>
              </a:rPr>
              <a:t> </a:t>
            </a:r>
            <a:endParaRPr lang="zh-CN" altLang="en-US" dirty="0"/>
          </a:p>
        </p:txBody>
      </p:sp>
      <p:sp>
        <p:nvSpPr>
          <p:cNvPr id="4" name="灯片编号占位符 3">
            <a:extLst>
              <a:ext uri="{FF2B5EF4-FFF2-40B4-BE49-F238E27FC236}">
                <a16:creationId xmlns:a16="http://schemas.microsoft.com/office/drawing/2014/main" id="{89466A31-43B5-413A-B95A-59DD0EB0D0F1}"/>
              </a:ext>
            </a:extLst>
          </p:cNvPr>
          <p:cNvSpPr>
            <a:spLocks noGrp="1"/>
          </p:cNvSpPr>
          <p:nvPr>
            <p:ph type="sldNum" sz="quarter" idx="12"/>
          </p:nvPr>
        </p:nvSpPr>
        <p:spPr/>
        <p:txBody>
          <a:bodyPr/>
          <a:lstStyle/>
          <a:p>
            <a:fld id="{D81A5892-4DC8-4C24-8E36-6364759EFE91}" type="slidenum">
              <a:rPr lang="zh-CN" altLang="en-US" smtClean="0"/>
              <a:t>30</a:t>
            </a:fld>
            <a:endParaRPr lang="zh-CN" altLang="en-US" dirty="0"/>
          </a:p>
        </p:txBody>
      </p:sp>
      <p:pic>
        <p:nvPicPr>
          <p:cNvPr id="8" name="图片 7">
            <a:extLst>
              <a:ext uri="{FF2B5EF4-FFF2-40B4-BE49-F238E27FC236}">
                <a16:creationId xmlns:a16="http://schemas.microsoft.com/office/drawing/2014/main" id="{F76D4BC0-A65C-48BC-B5E0-03896D3480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305" y="2949105"/>
            <a:ext cx="5561585" cy="3355652"/>
          </a:xfrm>
          <a:prstGeom prst="rect">
            <a:avLst/>
          </a:prstGeom>
        </p:spPr>
      </p:pic>
      <p:pic>
        <p:nvPicPr>
          <p:cNvPr id="9" name="图片 8">
            <a:extLst>
              <a:ext uri="{FF2B5EF4-FFF2-40B4-BE49-F238E27FC236}">
                <a16:creationId xmlns:a16="http://schemas.microsoft.com/office/drawing/2014/main" id="{1F101893-1064-4195-92AE-746666EE2E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2057" y="4875240"/>
            <a:ext cx="5160343" cy="1557311"/>
          </a:xfrm>
          <a:prstGeom prst="rect">
            <a:avLst/>
          </a:prstGeom>
        </p:spPr>
      </p:pic>
      <p:pic>
        <p:nvPicPr>
          <p:cNvPr id="10" name="图片 9">
            <a:extLst>
              <a:ext uri="{FF2B5EF4-FFF2-40B4-BE49-F238E27FC236}">
                <a16:creationId xmlns:a16="http://schemas.microsoft.com/office/drawing/2014/main" id="{C1D91F4E-834E-40E1-A869-F398749343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8128" y="2759525"/>
            <a:ext cx="3389896" cy="1995023"/>
          </a:xfrm>
          <a:prstGeom prst="rect">
            <a:avLst/>
          </a:prstGeom>
        </p:spPr>
      </p:pic>
    </p:spTree>
    <p:extLst>
      <p:ext uri="{BB962C8B-B14F-4D97-AF65-F5344CB8AC3E}">
        <p14:creationId xmlns:p14="http://schemas.microsoft.com/office/powerpoint/2010/main" val="3916038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2C423-D654-4435-A718-5CF7621C79BF}"/>
              </a:ext>
            </a:extLst>
          </p:cNvPr>
          <p:cNvSpPr>
            <a:spLocks noGrp="1"/>
          </p:cNvSpPr>
          <p:nvPr>
            <p:ph type="title"/>
          </p:nvPr>
        </p:nvSpPr>
        <p:spPr>
          <a:xfrm>
            <a:off x="0" y="1"/>
            <a:ext cx="12192000" cy="908720"/>
          </a:xfrm>
        </p:spPr>
        <p:txBody>
          <a:bodyPr vert="horz" lIns="91440" tIns="45720" rIns="91440" bIns="45720" rtlCol="0" anchor="ctr">
            <a:normAutofit/>
          </a:bodyPr>
          <a:lstStyle/>
          <a:p>
            <a:r>
              <a:rPr lang="en-US" altLang="zh-CN" dirty="0">
                <a:ea typeface="微软雅黑" panose="020B0503020204020204" pitchFamily="34" charset="-122"/>
              </a:rPr>
              <a:t>Booster HOM CBI and Damping</a:t>
            </a:r>
            <a:endParaRPr lang="zh-CN" altLang="en-US" dirty="0">
              <a:ea typeface="微软雅黑" panose="020B0503020204020204" pitchFamily="34" charset="-122"/>
            </a:endParaRPr>
          </a:p>
        </p:txBody>
      </p:sp>
      <p:sp>
        <p:nvSpPr>
          <p:cNvPr id="5" name="内容占位符 2">
            <a:extLst>
              <a:ext uri="{FF2B5EF4-FFF2-40B4-BE49-F238E27FC236}">
                <a16:creationId xmlns:a16="http://schemas.microsoft.com/office/drawing/2014/main" id="{A910EE5E-B3EB-4C2B-93A2-E1245C6489BB}"/>
              </a:ext>
            </a:extLst>
          </p:cNvPr>
          <p:cNvSpPr txBox="1">
            <a:spLocks/>
          </p:cNvSpPr>
          <p:nvPr/>
        </p:nvSpPr>
        <p:spPr>
          <a:xfrm>
            <a:off x="371362" y="4523143"/>
            <a:ext cx="11665296" cy="201622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zh-CN" sz="1600" dirty="0">
                <a:ea typeface="MS Mincho" panose="02020609040205080304" pitchFamily="49" charset="-128"/>
              </a:rPr>
              <a:t>Due to the 30 GeV low energy injection to the Booster, all the higher order modes' coupled bunch instability growth time is much shorter than the radiation damping time during injection and while the Booster is in the low energy region.</a:t>
            </a:r>
          </a:p>
          <a:p>
            <a:r>
              <a:rPr lang="en-GB" altLang="zh-CN" sz="1600" dirty="0">
                <a:ea typeface="MS Mincho" panose="02020609040205080304" pitchFamily="49" charset="-128"/>
              </a:rPr>
              <a:t>With the assumed bunch-by-bunch transverse feedback time of 10 </a:t>
            </a:r>
            <a:r>
              <a:rPr lang="en-GB" altLang="zh-CN" sz="1600" dirty="0" err="1">
                <a:ea typeface="MS Mincho" panose="02020609040205080304" pitchFamily="49" charset="-128"/>
              </a:rPr>
              <a:t>ms</a:t>
            </a:r>
            <a:r>
              <a:rPr lang="en-GB" altLang="zh-CN" sz="1600" dirty="0">
                <a:ea typeface="MS Mincho" panose="02020609040205080304" pitchFamily="49" charset="-128"/>
              </a:rPr>
              <a:t> and longitudinal feedback time of 200 </a:t>
            </a:r>
            <a:r>
              <a:rPr lang="en-GB" altLang="zh-CN" sz="1600" dirty="0" err="1">
                <a:ea typeface="MS Mincho" panose="02020609040205080304" pitchFamily="49" charset="-128"/>
              </a:rPr>
              <a:t>ms</a:t>
            </a:r>
            <a:r>
              <a:rPr lang="en-GB" altLang="zh-CN" sz="1600" dirty="0">
                <a:ea typeface="MS Mincho" panose="02020609040205080304" pitchFamily="49" charset="-128"/>
              </a:rPr>
              <a:t>, almost all modes are safe with enough margin for Higgs, W, and </a:t>
            </a:r>
            <a:r>
              <a:rPr lang="en-GB" altLang="zh-CN" sz="1600" i="1" dirty="0" err="1">
                <a:ea typeface="MS Mincho" panose="02020609040205080304" pitchFamily="49" charset="-128"/>
              </a:rPr>
              <a:t>tt</a:t>
            </a:r>
            <a:r>
              <a:rPr lang="en-GB" altLang="zh-CN" sz="1600" i="1" dirty="0">
                <a:ea typeface="MS Mincho" panose="02020609040205080304" pitchFamily="49" charset="-128"/>
              </a:rPr>
              <a:t>̄ </a:t>
            </a:r>
            <a:r>
              <a:rPr lang="en-GB" altLang="zh-CN" sz="1600" dirty="0">
                <a:ea typeface="MS Mincho" panose="02020609040205080304" pitchFamily="49" charset="-128"/>
              </a:rPr>
              <a:t>injection.</a:t>
            </a:r>
          </a:p>
          <a:p>
            <a:r>
              <a:rPr lang="en-GB" altLang="zh-CN" sz="1600" dirty="0">
                <a:ea typeface="MS Mincho" panose="02020609040205080304" pitchFamily="49" charset="-128"/>
              </a:rPr>
              <a:t>The HOM absorbers between cavities in the Z-mode high current 1.3 GHz cryomodule will have deeper HOM damping to suppress CBI. Including the HOM frequency spreads among the cavities will provide more margin. Usually more than one to two orders of magnitude. TM011 and TM110 </a:t>
            </a:r>
            <a:r>
              <a:rPr lang="en-US" altLang="zh-CN" sz="1600" dirty="0">
                <a:ea typeface="MS Mincho" panose="02020609040205080304" pitchFamily="49" charset="-128"/>
              </a:rPr>
              <a:t>HOM frequency spread of cavities will relax the requirements by 20 times assuming 1 MHz spread. The real spread is more than 5 MHz of the XFEL cavity mass production. </a:t>
            </a:r>
          </a:p>
          <a:p>
            <a:pPr marL="0" indent="0">
              <a:buNone/>
            </a:pPr>
            <a:endParaRPr lang="zh-CN" altLang="zh-CN" sz="1600" dirty="0">
              <a:ea typeface="MS Mincho" panose="02020609040205080304" pitchFamily="49" charset="-128"/>
            </a:endParaRPr>
          </a:p>
          <a:p>
            <a:endParaRPr lang="zh-CN" altLang="en-US" sz="2000" dirty="0"/>
          </a:p>
        </p:txBody>
      </p:sp>
      <p:graphicFrame>
        <p:nvGraphicFramePr>
          <p:cNvPr id="8" name="内容占位符 3">
            <a:extLst>
              <a:ext uri="{FF2B5EF4-FFF2-40B4-BE49-F238E27FC236}">
                <a16:creationId xmlns:a16="http://schemas.microsoft.com/office/drawing/2014/main" id="{BD3131F3-AF94-467C-929F-742D0ED11C52}"/>
              </a:ext>
            </a:extLst>
          </p:cNvPr>
          <p:cNvGraphicFramePr>
            <a:graphicFrameLocks noGrp="1"/>
          </p:cNvGraphicFramePr>
          <p:nvPr>
            <p:ph idx="1"/>
            <p:extLst>
              <p:ext uri="{D42A27DB-BD31-4B8C-83A1-F6EECF244321}">
                <p14:modId xmlns:p14="http://schemas.microsoft.com/office/powerpoint/2010/main" val="4009532593"/>
              </p:ext>
            </p:extLst>
          </p:nvPr>
        </p:nvGraphicFramePr>
        <p:xfrm>
          <a:off x="709196" y="1172681"/>
          <a:ext cx="10873204" cy="3168353"/>
        </p:xfrm>
        <a:graphic>
          <a:graphicData uri="http://schemas.openxmlformats.org/drawingml/2006/table">
            <a:tbl>
              <a:tblPr/>
              <a:tblGrid>
                <a:gridCol w="2820346">
                  <a:extLst>
                    <a:ext uri="{9D8B030D-6E8A-4147-A177-3AD203B41FA5}">
                      <a16:colId xmlns:a16="http://schemas.microsoft.com/office/drawing/2014/main" val="3048001422"/>
                    </a:ext>
                  </a:extLst>
                </a:gridCol>
                <a:gridCol w="870623">
                  <a:extLst>
                    <a:ext uri="{9D8B030D-6E8A-4147-A177-3AD203B41FA5}">
                      <a16:colId xmlns:a16="http://schemas.microsoft.com/office/drawing/2014/main" val="3582246399"/>
                    </a:ext>
                  </a:extLst>
                </a:gridCol>
                <a:gridCol w="1052026">
                  <a:extLst>
                    <a:ext uri="{9D8B030D-6E8A-4147-A177-3AD203B41FA5}">
                      <a16:colId xmlns:a16="http://schemas.microsoft.com/office/drawing/2014/main" val="1326312449"/>
                    </a:ext>
                  </a:extLst>
                </a:gridCol>
                <a:gridCol w="817361">
                  <a:extLst>
                    <a:ext uri="{9D8B030D-6E8A-4147-A177-3AD203B41FA5}">
                      <a16:colId xmlns:a16="http://schemas.microsoft.com/office/drawing/2014/main" val="698364914"/>
                    </a:ext>
                  </a:extLst>
                </a:gridCol>
                <a:gridCol w="817361">
                  <a:extLst>
                    <a:ext uri="{9D8B030D-6E8A-4147-A177-3AD203B41FA5}">
                      <a16:colId xmlns:a16="http://schemas.microsoft.com/office/drawing/2014/main" val="1352313946"/>
                    </a:ext>
                  </a:extLst>
                </a:gridCol>
                <a:gridCol w="817361">
                  <a:extLst>
                    <a:ext uri="{9D8B030D-6E8A-4147-A177-3AD203B41FA5}">
                      <a16:colId xmlns:a16="http://schemas.microsoft.com/office/drawing/2014/main" val="2493278291"/>
                    </a:ext>
                  </a:extLst>
                </a:gridCol>
                <a:gridCol w="817361">
                  <a:extLst>
                    <a:ext uri="{9D8B030D-6E8A-4147-A177-3AD203B41FA5}">
                      <a16:colId xmlns:a16="http://schemas.microsoft.com/office/drawing/2014/main" val="1257527396"/>
                    </a:ext>
                  </a:extLst>
                </a:gridCol>
                <a:gridCol w="817361">
                  <a:extLst>
                    <a:ext uri="{9D8B030D-6E8A-4147-A177-3AD203B41FA5}">
                      <a16:colId xmlns:a16="http://schemas.microsoft.com/office/drawing/2014/main" val="1313947248"/>
                    </a:ext>
                  </a:extLst>
                </a:gridCol>
                <a:gridCol w="817361">
                  <a:extLst>
                    <a:ext uri="{9D8B030D-6E8A-4147-A177-3AD203B41FA5}">
                      <a16:colId xmlns:a16="http://schemas.microsoft.com/office/drawing/2014/main" val="1836728040"/>
                    </a:ext>
                  </a:extLst>
                </a:gridCol>
                <a:gridCol w="1226043">
                  <a:extLst>
                    <a:ext uri="{9D8B030D-6E8A-4147-A177-3AD203B41FA5}">
                      <a16:colId xmlns:a16="http://schemas.microsoft.com/office/drawing/2014/main" val="1002678197"/>
                    </a:ext>
                  </a:extLst>
                </a:gridCol>
              </a:tblGrid>
              <a:tr h="493999">
                <a:tc rowSpan="2" grid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400" b="0" i="0" u="none" strike="noStrike" baseline="0" dirty="0">
                          <a:solidFill>
                            <a:schemeClr val="tx1"/>
                          </a:solidFill>
                          <a:effectLst/>
                          <a:latin typeface="Arial" panose="020B0604020202020204" pitchFamily="34" charset="0"/>
                          <a:ea typeface="等线" panose="02010600030101010101" pitchFamily="2" charset="-122"/>
                        </a:rPr>
                        <a:t>Collider 10/50</a:t>
                      </a:r>
                      <a:r>
                        <a:rPr lang="en-US" sz="1400" b="0" i="0" u="none" strike="noStrike" baseline="0" dirty="0">
                          <a:solidFill>
                            <a:schemeClr val="tx1"/>
                          </a:solidFill>
                          <a:effectLst/>
                          <a:latin typeface="Arial" panose="020B0604020202020204" pitchFamily="34" charset="0"/>
                          <a:ea typeface="等线" panose="02010600030101010101" pitchFamily="2" charset="-122"/>
                        </a:rPr>
                        <a:t> </a:t>
                      </a:r>
                      <a:r>
                        <a:rPr lang="en-US" altLang="zh-CN" sz="1400" b="0" i="0" u="none" strike="noStrike" baseline="0" dirty="0">
                          <a:solidFill>
                            <a:schemeClr val="tx1"/>
                          </a:solidFill>
                          <a:effectLst/>
                          <a:latin typeface="Arial" panose="020B0604020202020204" pitchFamily="34" charset="0"/>
                          <a:ea typeface="等线" panose="02010600030101010101" pitchFamily="2" charset="-122"/>
                        </a:rPr>
                        <a:t>MW SR power per beam. </a:t>
                      </a:r>
                      <a:r>
                        <a:rPr lang="en-US" sz="1400" b="0" i="0" u="none" strike="noStrike" baseline="0" dirty="0">
                          <a:solidFill>
                            <a:schemeClr val="tx1"/>
                          </a:solidFill>
                          <a:effectLst/>
                          <a:latin typeface="Arial" panose="020B0604020202020204" pitchFamily="34" charset="0"/>
                          <a:ea typeface="等线" panose="02010600030101010101" pitchFamily="2" charset="-122"/>
                        </a:rPr>
                        <a:t>Higgs/ttbar shared cavities for the two rings. </a:t>
                      </a:r>
                      <a:r>
                        <a:rPr lang="en-US" altLang="zh-CN" sz="1400" b="0" i="0" u="none" strike="noStrike" baseline="0" dirty="0">
                          <a:solidFill>
                            <a:schemeClr val="tx1"/>
                          </a:solidFill>
                          <a:effectLst/>
                          <a:latin typeface="Arial" panose="020B0604020202020204" pitchFamily="34" charset="0"/>
                          <a:ea typeface="等线" panose="02010600030101010101" pitchFamily="2" charset="-122"/>
                        </a:rPr>
                        <a:t>W/Z separate cavities. Z 50 MW cavities bypass. Average beta x/y in RF 30 m.</a:t>
                      </a:r>
                      <a:endParaRPr lang="en-US" sz="1400" b="0" i="0" u="none" strike="noStrike" baseline="0" dirty="0">
                        <a:solidFill>
                          <a:schemeClr val="tx1"/>
                        </a:solidFill>
                        <a:effectLst/>
                        <a:latin typeface="Arial" panose="020B0604020202020204" pitchFamily="34" charset="0"/>
                        <a:ea typeface="等线" panose="02010600030101010101" pitchFamily="2" charset="-122"/>
                      </a:endParaRPr>
                    </a:p>
                  </a:txBody>
                  <a:tcPr marL="0" marR="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rowSpan="2" hMerge="1">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baseline="0" dirty="0">
                          <a:solidFill>
                            <a:schemeClr val="tx1"/>
                          </a:solidFill>
                          <a:effectLst/>
                          <a:latin typeface="Arial" panose="020B0604020202020204" pitchFamily="34" charset="0"/>
                          <a:ea typeface="等线" panose="02010600030101010101" pitchFamily="2" charset="-122"/>
                        </a:rPr>
                        <a:t>50</a:t>
                      </a:r>
                      <a:r>
                        <a:rPr lang="en-US" sz="1200" b="0" i="0" u="none" strike="noStrike" baseline="0" dirty="0">
                          <a:solidFill>
                            <a:schemeClr val="tx1"/>
                          </a:solidFill>
                          <a:effectLst/>
                          <a:latin typeface="Arial" panose="020B0604020202020204" pitchFamily="34" charset="0"/>
                          <a:ea typeface="等线" panose="02010600030101010101" pitchFamily="2" charset="-122"/>
                        </a:rPr>
                        <a:t> </a:t>
                      </a:r>
                      <a:r>
                        <a:rPr lang="en-US" altLang="zh-CN" sz="1200" b="0" i="0" u="none" strike="noStrike" baseline="0" dirty="0">
                          <a:solidFill>
                            <a:schemeClr val="tx1"/>
                          </a:solidFill>
                          <a:effectLst/>
                          <a:latin typeface="Arial" panose="020B0604020202020204" pitchFamily="34" charset="0"/>
                          <a:ea typeface="等线" panose="02010600030101010101" pitchFamily="2" charset="-122"/>
                        </a:rPr>
                        <a:t>MW SR power per beam for each mode.</a:t>
                      </a:r>
                    </a:p>
                    <a:p>
                      <a:pPr marL="72000" marR="0" indent="0" algn="l" defTabSz="685800" rtl="0" eaLnBrk="1" fontAlgn="ctr" latinLnBrk="0" hangingPunct="1">
                        <a:lnSpc>
                          <a:spcPct val="100000"/>
                        </a:lnSpc>
                        <a:spcBef>
                          <a:spcPts val="0"/>
                        </a:spcBef>
                        <a:spcAft>
                          <a:spcPts val="0"/>
                        </a:spcAft>
                        <a:buClrTx/>
                        <a:buSzTx/>
                        <a:buFontTx/>
                        <a:buNone/>
                        <a:tabLst/>
                        <a:defRPr/>
                      </a:pPr>
                      <a:r>
                        <a:rPr lang="en-US" sz="1200" b="0" i="0" u="none" strike="noStrike" baseline="0" dirty="0">
                          <a:solidFill>
                            <a:schemeClr val="tx1"/>
                          </a:solidFill>
                          <a:effectLst/>
                          <a:latin typeface="Arial" panose="020B0604020202020204" pitchFamily="34" charset="0"/>
                          <a:ea typeface="等线" panose="02010600030101010101" pitchFamily="2" charset="-122"/>
                        </a:rPr>
                        <a:t>Higgs/ttbar shared cavities for the two rings.</a:t>
                      </a:r>
                    </a:p>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200" b="0" i="0" u="none" strike="noStrike" baseline="0" dirty="0">
                          <a:solidFill>
                            <a:schemeClr val="tx1"/>
                          </a:solidFill>
                          <a:effectLst/>
                          <a:latin typeface="Arial" panose="020B0604020202020204" pitchFamily="34" charset="0"/>
                          <a:ea typeface="等线" panose="02010600030101010101" pitchFamily="2" charset="-122"/>
                        </a:rPr>
                        <a:t>W/Z separate cavities. HL-Z cavities bypass.</a:t>
                      </a:r>
                      <a:endParaRPr lang="en-US" sz="1200" b="0" i="0" u="none" strike="noStrike" baseline="0" dirty="0">
                        <a:solidFill>
                          <a:schemeClr val="tx1"/>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Measured HOM </a:t>
                      </a:r>
                      <a:r>
                        <a:rPr lang="en-US" altLang="zh-CN" sz="1400" b="0" i="0" u="none" strike="noStrike" dirty="0" err="1">
                          <a:solidFill>
                            <a:srgbClr val="000000"/>
                          </a:solidFill>
                          <a:effectLst/>
                          <a:latin typeface="Arial" panose="020B0604020202020204" pitchFamily="34" charset="0"/>
                          <a:ea typeface="+mn-ea"/>
                        </a:rPr>
                        <a:t>Qe</a:t>
                      </a:r>
                      <a:r>
                        <a:rPr lang="en-US" altLang="zh-CN" sz="1400" b="0" i="0" u="none" strike="noStrike" dirty="0">
                          <a:solidFill>
                            <a:srgbClr val="000000"/>
                          </a:solidFill>
                          <a:effectLst/>
                          <a:latin typeface="Arial" panose="020B0604020202020204" pitchFamily="34" charset="0"/>
                          <a:ea typeface="+mn-ea"/>
                        </a:rPr>
                        <a:t> of TESLA cavity</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Arial" panose="020B0604020202020204" pitchFamily="34" charset="0"/>
                          <a:ea typeface="等线" panose="02010600030101010101" pitchFamily="2" charset="-122"/>
                        </a:rPr>
                        <a:t>ttbar </a:t>
                      </a:r>
                      <a:r>
                        <a:rPr lang="en-US" altLang="zh-CN" sz="1400" b="1" i="0" u="none" strike="noStrike" dirty="0">
                          <a:solidFill>
                            <a:srgbClr val="000000"/>
                          </a:solidFill>
                          <a:effectLst/>
                          <a:latin typeface="Arial" panose="020B0604020202020204" pitchFamily="34" charset="0"/>
                          <a:ea typeface="+mn-ea"/>
                        </a:rPr>
                        <a:t>50</a:t>
                      </a:r>
                      <a:r>
                        <a:rPr lang="zh-CN" altLang="en-US" sz="1400" b="1" i="0" u="none" strike="noStrike" dirty="0">
                          <a:solidFill>
                            <a:srgbClr val="000000"/>
                          </a:solidFill>
                          <a:effectLst/>
                          <a:latin typeface="Arial" panose="020B0604020202020204" pitchFamily="34" charset="0"/>
                          <a:ea typeface="+mn-ea"/>
                        </a:rPr>
                        <a:t> </a:t>
                      </a:r>
                      <a:r>
                        <a:rPr lang="en-US" altLang="zh-CN" sz="14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rowSpan="2">
                  <a:txBody>
                    <a:bodyPr/>
                    <a:lstStyle/>
                    <a:p>
                      <a:pPr algn="ctr" rtl="0" fontAlgn="ctr"/>
                      <a:r>
                        <a:rPr lang="en-US" sz="1400" b="1" i="0" u="none" strike="noStrike" dirty="0">
                          <a:solidFill>
                            <a:srgbClr val="000000"/>
                          </a:solidFill>
                          <a:effectLst/>
                          <a:latin typeface="Arial" panose="020B0604020202020204" pitchFamily="34" charset="0"/>
                          <a:ea typeface="等线" panose="02010600030101010101" pitchFamily="2" charset="-122"/>
                        </a:rPr>
                        <a:t>Higgs</a:t>
                      </a:r>
                    </a:p>
                    <a:p>
                      <a:pPr algn="ctr" rtl="0" fontAlgn="ctr"/>
                      <a:r>
                        <a:rPr lang="en-US" sz="1400" b="1" i="0" u="none" strike="noStrike" dirty="0">
                          <a:solidFill>
                            <a:srgbClr val="000000"/>
                          </a:solidFill>
                          <a:effectLst/>
                          <a:latin typeface="Arial" panose="020B0604020202020204" pitchFamily="34" charset="0"/>
                          <a:ea typeface="等线" panose="02010600030101010101" pitchFamily="2" charset="-122"/>
                        </a:rPr>
                        <a:t>50</a:t>
                      </a:r>
                      <a:r>
                        <a:rPr lang="zh-CN" altLang="en-US" sz="1400" b="1" i="0" u="none" strike="noStrike" dirty="0">
                          <a:solidFill>
                            <a:srgbClr val="000000"/>
                          </a:solidFill>
                          <a:effectLst/>
                          <a:latin typeface="Arial" panose="020B0604020202020204" pitchFamily="34" charset="0"/>
                          <a:ea typeface="等线" panose="02010600030101010101" pitchFamily="2" charset="-122"/>
                        </a:rPr>
                        <a:t> </a:t>
                      </a:r>
                      <a:r>
                        <a:rPr lang="en-US" altLang="zh-CN" sz="1400" b="1" i="0" u="none" strike="noStrike" dirty="0">
                          <a:solidFill>
                            <a:srgbClr val="000000"/>
                          </a:solidFill>
                          <a:effectLst/>
                          <a:latin typeface="Arial" panose="020B0604020202020204" pitchFamily="34" charset="0"/>
                          <a:ea typeface="等线" panose="02010600030101010101" pitchFamily="2" charset="-122"/>
                        </a:rPr>
                        <a:t>MW</a:t>
                      </a:r>
                      <a:endParaRPr lang="en-US" sz="14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sz="1400" b="1" i="0" u="none" strike="noStrike" dirty="0">
                          <a:solidFill>
                            <a:srgbClr val="000000"/>
                          </a:solidFill>
                          <a:effectLst/>
                          <a:latin typeface="Arial" panose="020B0604020202020204" pitchFamily="34" charset="0"/>
                          <a:ea typeface="等线" panose="02010600030101010101" pitchFamily="2" charset="-122"/>
                        </a:rPr>
                        <a:t>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50</a:t>
                      </a:r>
                      <a:r>
                        <a:rPr lang="zh-CN" altLang="en-US" sz="1400" b="1" i="0" u="none" strike="noStrike" dirty="0">
                          <a:solidFill>
                            <a:srgbClr val="000000"/>
                          </a:solidFill>
                          <a:effectLst/>
                          <a:latin typeface="Arial" panose="020B0604020202020204" pitchFamily="34" charset="0"/>
                          <a:ea typeface="+mn-ea"/>
                        </a:rPr>
                        <a:t> </a:t>
                      </a:r>
                      <a:r>
                        <a:rPr lang="en-US" altLang="zh-CN" sz="14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Z</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50 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rowSpan="2"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1200" b="1" i="0" u="none" strike="noStrike" dirty="0">
                        <a:solidFill>
                          <a:srgbClr val="000000"/>
                        </a:solidFill>
                        <a:effectLst/>
                        <a:latin typeface="Arial" panose="020B0604020202020204" pitchFamily="34" charset="0"/>
                        <a:ea typeface="+mn-ea"/>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Z</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50</a:t>
                      </a:r>
                      <a:r>
                        <a:rPr lang="zh-CN" altLang="en-US" sz="1400" b="1" i="0" u="none" strike="noStrike" dirty="0">
                          <a:solidFill>
                            <a:srgbClr val="000000"/>
                          </a:solidFill>
                          <a:effectLst/>
                          <a:latin typeface="Arial" panose="020B0604020202020204" pitchFamily="34" charset="0"/>
                          <a:ea typeface="+mn-ea"/>
                        </a:rPr>
                        <a:t> </a:t>
                      </a:r>
                      <a:r>
                        <a:rPr lang="en-US" altLang="zh-CN" sz="1400" b="1" i="0" u="none" strike="noStrike" dirty="0">
                          <a:solidFill>
                            <a:srgbClr val="000000"/>
                          </a:solidFill>
                          <a:effectLst/>
                          <a:latin typeface="Arial" panose="020B0604020202020204" pitchFamily="34" charset="0"/>
                          <a:ea typeface="+mn-ea"/>
                        </a:rPr>
                        <a:t>MW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kern="1200" dirty="0">
                          <a:solidFill>
                            <a:srgbClr val="000000"/>
                          </a:solidFill>
                          <a:effectLst/>
                          <a:latin typeface="Arial" panose="020B0604020202020204" pitchFamily="34" charset="0"/>
                          <a:ea typeface="+mn-ea"/>
                          <a:cs typeface="+mn-cs"/>
                        </a:rPr>
                        <a:t>Required </a:t>
                      </a:r>
                      <a:r>
                        <a:rPr lang="en-US" altLang="zh-CN" sz="1400" b="0" i="0" u="none" strike="noStrike" kern="1200" dirty="0" err="1">
                          <a:solidFill>
                            <a:srgbClr val="000000"/>
                          </a:solidFill>
                          <a:effectLst/>
                          <a:latin typeface="Arial" panose="020B0604020202020204" pitchFamily="34" charset="0"/>
                          <a:ea typeface="+mn-ea"/>
                          <a:cs typeface="+mn-cs"/>
                        </a:rPr>
                        <a:t>Qe</a:t>
                      </a:r>
                      <a:r>
                        <a:rPr lang="en-US" altLang="zh-CN" sz="1400" b="0" i="0" u="none" strike="noStrike" kern="1200" dirty="0">
                          <a:solidFill>
                            <a:srgbClr val="000000"/>
                          </a:solidFill>
                          <a:effectLst/>
                          <a:latin typeface="Arial" panose="020B0604020202020204" pitchFamily="34" charset="0"/>
                          <a:ea typeface="+mn-ea"/>
                          <a:cs typeface="+mn-cs"/>
                        </a:rPr>
                        <a:t> w/o FB</a:t>
                      </a:r>
                      <a:endParaRPr lang="en-US" altLang="zh-CN" sz="1400" b="1" i="0" u="none" strike="noStrike" dirty="0">
                        <a:solidFill>
                          <a:srgbClr val="000000"/>
                        </a:solidFill>
                        <a:effectLst/>
                        <a:latin typeface="Arial" panose="020B0604020202020204" pitchFamily="34" charset="0"/>
                        <a:ea typeface="+mn-ea"/>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62191"/>
                  </a:ext>
                </a:extLst>
              </a:tr>
              <a:tr h="725904">
                <a:tc gridSpan="2" vMerge="1">
                  <a:txBody>
                    <a:bodyPr/>
                    <a:lstStyle/>
                    <a:p>
                      <a:endParaRPr lang="zh-CN" altLang="en-US"/>
                    </a:p>
                  </a:txBody>
                  <a:tcPr/>
                </a:tc>
                <a:tc hMerge="1" vMerge="1">
                  <a:txBody>
                    <a:bodyPr/>
                    <a:lstStyle/>
                    <a:p>
                      <a:pPr marL="72000" algn="l" rtl="0" fontAlgn="ctr"/>
                      <a:endParaRPr lang="en-US" sz="14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CN" altLang="en-US"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New</a:t>
                      </a:r>
                      <a:endParaRPr lang="en-US" sz="1400" b="1" i="0" u="none" strike="noStrike" dirty="0">
                        <a:solidFill>
                          <a:srgbClr val="000000"/>
                        </a:solidFill>
                        <a:effectLst/>
                        <a:latin typeface="Arial" panose="020B0604020202020204" pitchFamily="34" charset="0"/>
                        <a:ea typeface="等线" panose="02010600030101010101" pitchFamily="2" charset="-122"/>
                      </a:endParaRPr>
                    </a:p>
                    <a:p>
                      <a:pPr algn="ctr" fontAlgn="ctr"/>
                      <a:r>
                        <a:rPr lang="en-US" sz="1400" b="1" i="0" u="none" strike="noStrike" dirty="0">
                          <a:solidFill>
                            <a:srgbClr val="000000"/>
                          </a:solidFill>
                          <a:effectLst/>
                          <a:latin typeface="Arial" panose="020B0604020202020204" pitchFamily="34" charset="0"/>
                          <a:ea typeface="等线" panose="02010600030101010101" pitchFamily="2" charset="-122"/>
                        </a:rPr>
                        <a:t>cavities</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Higgs</a:t>
                      </a:r>
                    </a:p>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cavities</a:t>
                      </a:r>
                      <a:endParaRPr lang="en-US" sz="14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gridSpan="2" vMerge="1">
                  <a:txBody>
                    <a:bodyPr/>
                    <a:lstStyle/>
                    <a:p>
                      <a:endParaRPr lang="zh-CN" altLang="en-US" dirty="0"/>
                    </a:p>
                  </a:txBody>
                  <a:tcPr/>
                </a:tc>
                <a:tc hMerge="1"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44138857"/>
                  </a:ext>
                </a:extLst>
              </a:tr>
              <a:tr h="27544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chemeClr val="tx1"/>
                          </a:solidFill>
                          <a:effectLst/>
                          <a:latin typeface="Arial" panose="020B0604020202020204" pitchFamily="34" charset="0"/>
                          <a:ea typeface="+mn-ea"/>
                        </a:rPr>
                        <a:t>Online </a:t>
                      </a:r>
                      <a:r>
                        <a:rPr lang="en-US" altLang="zh-CN" sz="1400" b="1" i="0" u="none" strike="noStrike" dirty="0">
                          <a:solidFill>
                            <a:srgbClr val="000000"/>
                          </a:solidFill>
                          <a:effectLst/>
                          <a:latin typeface="Arial" panose="020B0604020202020204" pitchFamily="34" charset="0"/>
                          <a:ea typeface="+mn-ea"/>
                        </a:rPr>
                        <a:t>1.3 GHz 9-cell cavities</a:t>
                      </a:r>
                    </a:p>
                  </a:txBody>
                  <a:tcPr marL="11430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hMerge="1">
                  <a:txBody>
                    <a:bodyPr/>
                    <a:lstStyle/>
                    <a:p>
                      <a:pPr algn="l" rtl="0" fontAlgn="ctr"/>
                      <a:endParaRPr lang="en-US" sz="11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11430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1400" b="1" i="0" u="none" strike="noStrike" dirty="0">
                        <a:solidFill>
                          <a:srgbClr val="000000"/>
                        </a:solidFill>
                        <a:effectLst/>
                        <a:latin typeface="Arial" panose="020B0604020202020204" pitchFamily="34" charset="0"/>
                        <a:ea typeface="+mn-ea"/>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256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32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1" i="0" u="none" strike="noStrike" dirty="0">
                          <a:solidFill>
                            <a:srgbClr val="000000"/>
                          </a:solidFill>
                          <a:effectLst/>
                          <a:latin typeface="Arial" panose="020B0604020202020204" pitchFamily="34" charset="0"/>
                          <a:ea typeface="等线" panose="02010600030101010101" pitchFamily="2" charset="-122"/>
                        </a:rPr>
                        <a:t>32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9132614"/>
                  </a:ext>
                </a:extLst>
              </a:tr>
              <a:tr h="275440">
                <a:tc rowSpan="3">
                  <a:txBody>
                    <a:bodyPr/>
                    <a:lstStyle/>
                    <a:p>
                      <a:pPr algn="l" fontAlgn="ctr"/>
                      <a:r>
                        <a:rPr lang="en-US" altLang="zh-CN" sz="1400" b="1" i="0" u="none" strike="noStrike" kern="1200" dirty="0">
                          <a:solidFill>
                            <a:srgbClr val="000000"/>
                          </a:solidFill>
                          <a:effectLst/>
                          <a:latin typeface="Arial" panose="020B0604020202020204" pitchFamily="34" charset="0"/>
                          <a:ea typeface="+mn-ea"/>
                          <a:cs typeface="+mn-cs"/>
                        </a:rPr>
                        <a:t>Extraction</a:t>
                      </a:r>
                    </a:p>
                    <a:p>
                      <a:pPr algn="l" fontAlgn="ctr"/>
                      <a:r>
                        <a:rPr lang="en-US" altLang="zh-CN" sz="1400" b="0" i="0" u="none" strike="noStrike" kern="1200" dirty="0">
                          <a:solidFill>
                            <a:srgbClr val="000000"/>
                          </a:solidFill>
                          <a:effectLst/>
                          <a:latin typeface="Arial" panose="020B0604020202020204" pitchFamily="34" charset="0"/>
                          <a:ea typeface="+mn-ea"/>
                          <a:cs typeface="+mn-cs"/>
                        </a:rPr>
                        <a:t>Required f</a:t>
                      </a:r>
                      <a:r>
                        <a:rPr lang="en-US" altLang="zh-CN" sz="1400" b="0" i="0" u="none" strike="noStrike" dirty="0">
                          <a:solidFill>
                            <a:srgbClr val="000000"/>
                          </a:solidFill>
                          <a:effectLst/>
                          <a:latin typeface="Arial" panose="020B0604020202020204" pitchFamily="34" charset="0"/>
                          <a:ea typeface="等线" panose="02010600030101010101" pitchFamily="2" charset="-122"/>
                        </a:rPr>
                        <a:t>eedback time </a:t>
                      </a:r>
                      <a:r>
                        <a:rPr lang="en-US" altLang="zh-CN" sz="1400" b="0" i="0" u="none" strike="noStrike" dirty="0" err="1">
                          <a:solidFill>
                            <a:srgbClr val="000000"/>
                          </a:solidFill>
                          <a:effectLst/>
                          <a:latin typeface="Arial" panose="020B0604020202020204" pitchFamily="34" charset="0"/>
                          <a:ea typeface="等线" panose="02010600030101010101" pitchFamily="2" charset="-122"/>
                        </a:rPr>
                        <a:t>ms.</a:t>
                      </a:r>
                      <a:endParaRPr lang="en-US" altLang="zh-CN" sz="1400" b="0" i="0" u="none" strike="noStrike" dirty="0">
                        <a:solidFill>
                          <a:srgbClr val="000000"/>
                        </a:solidFill>
                        <a:effectLst/>
                        <a:latin typeface="Arial" panose="020B0604020202020204" pitchFamily="34" charset="0"/>
                        <a:ea typeface="等线" panose="02010600030101010101" pitchFamily="2" charset="-122"/>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400" b="0" i="0" u="none" strike="noStrike" kern="1200" dirty="0">
                          <a:solidFill>
                            <a:srgbClr val="000000"/>
                          </a:solidFill>
                          <a:effectLst/>
                          <a:latin typeface="Arial" panose="020B0604020202020204" pitchFamily="34" charset="0"/>
                          <a:ea typeface="+mn-ea"/>
                          <a:cs typeface="+mn-cs"/>
                        </a:rPr>
                        <a:t> (</a:t>
                      </a:r>
                      <a:r>
                        <a:rPr lang="en-US" altLang="zh-CN" sz="1400" b="0" i="1" u="none" strike="noStrike" kern="1200" dirty="0" err="1">
                          <a:solidFill>
                            <a:srgbClr val="000000"/>
                          </a:solidFill>
                          <a:effectLst/>
                          <a:latin typeface="Times New Roman" panose="02020603050405020304" pitchFamily="18" charset="0"/>
                          <a:ea typeface="+mn-ea"/>
                          <a:cs typeface="Times New Roman" panose="02020603050405020304" pitchFamily="18" charset="0"/>
                        </a:rPr>
                        <a:t>τ</a:t>
                      </a:r>
                      <a:r>
                        <a:rPr lang="en-US" altLang="zh-CN" sz="1400" b="0" i="0" u="none" strike="noStrike" kern="1200" baseline="-25000" dirty="0" err="1">
                          <a:solidFill>
                            <a:srgbClr val="000000"/>
                          </a:solidFill>
                          <a:effectLst/>
                          <a:latin typeface="Times New Roman" panose="02020603050405020304" pitchFamily="18" charset="0"/>
                          <a:ea typeface="+mn-ea"/>
                          <a:cs typeface="Times New Roman" panose="02020603050405020304" pitchFamily="18" charset="0"/>
                        </a:rPr>
                        <a:t>s</a:t>
                      </a:r>
                      <a:r>
                        <a:rPr lang="en-US" altLang="zh-CN" sz="1400" b="0" i="0" u="none" strike="noStrike" kern="1200" baseline="-25000" dirty="0">
                          <a:solidFill>
                            <a:srgbClr val="000000"/>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 7/24/81/446 </a:t>
                      </a:r>
                      <a:r>
                        <a:rPr lang="en-US" altLang="zh-CN" sz="1400" b="0" i="0" u="none" strike="noStrike" kern="1200" dirty="0" err="1">
                          <a:solidFill>
                            <a:srgbClr val="000000"/>
                          </a:solidFill>
                          <a:effectLst/>
                          <a:latin typeface="Times New Roman" panose="02020603050405020304" pitchFamily="18" charset="0"/>
                          <a:ea typeface="+mn-ea"/>
                          <a:cs typeface="Times New Roman" panose="02020603050405020304" pitchFamily="18" charset="0"/>
                        </a:rPr>
                        <a:t>ms</a:t>
                      </a:r>
                      <a:r>
                        <a:rPr lang="en-US" altLang="zh-CN" sz="1400" b="0" i="0" u="none" strike="noStrike" kern="1200" dirty="0">
                          <a:solidFill>
                            <a:srgbClr val="000000"/>
                          </a:solidFill>
                          <a:effectLst/>
                          <a:latin typeface="Arial" panose="020B0604020202020204" pitchFamily="34" charset="0"/>
                          <a:ea typeface="+mn-ea"/>
                          <a:cs typeface="+mn-cs"/>
                        </a:rPr>
                        <a:t>)</a:t>
                      </a:r>
                      <a:endParaRPr lang="en-US" altLang="zh-CN" sz="1400" b="0" i="0" u="none" strike="noStrike" dirty="0">
                        <a:solidFill>
                          <a:srgbClr val="000000"/>
                        </a:solidFill>
                        <a:effectLst/>
                        <a:latin typeface="Arial" panose="020B0604020202020204" pitchFamily="34" charset="0"/>
                        <a:ea typeface="等线" panose="02010600030101010101" pitchFamily="2" charset="-122"/>
                      </a:endParaRPr>
                    </a:p>
                  </a:txBody>
                  <a:tcPr marL="45720" marR="457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TM011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5.9E+04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4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1" i="0" u="none" strike="noStrike" kern="1200" dirty="0">
                          <a:solidFill>
                            <a:srgbClr val="FF0000"/>
                          </a:solidFill>
                          <a:effectLst/>
                          <a:latin typeface="Arial" panose="020B0604020202020204" pitchFamily="34" charset="0"/>
                          <a:ea typeface="等线" panose="02010600030101010101" pitchFamily="2" charset="-122"/>
                          <a:cs typeface="+mn-cs"/>
                        </a:rPr>
                        <a:t>76.2</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228.5</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8.8E+03</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579684"/>
                  </a:ext>
                </a:extLst>
              </a:tr>
              <a:tr h="275440">
                <a:tc vMerge="1">
                  <a:txBody>
                    <a:bodyPr/>
                    <a:lstStyle/>
                    <a:p>
                      <a:pPr algn="l" fontAlgn="ctr"/>
                      <a:endParaRPr lang="en-US" sz="1100" b="0" i="0" u="none" strike="noStrike" dirty="0">
                        <a:solidFill>
                          <a:srgbClr val="000000"/>
                        </a:solidFill>
                        <a:effectLst/>
                        <a:latin typeface="Arial" panose="020B0604020202020204" pitchFamily="34" charset="0"/>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TE111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3.4E+03</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166.4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499.2</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5.5E+02</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09117"/>
                  </a:ext>
                </a:extLst>
              </a:tr>
              <a:tr h="285625">
                <a:tc vMerge="1">
                  <a:txBody>
                    <a:bodyPr/>
                    <a:lstStyle/>
                    <a:p>
                      <a:pPr algn="l" fontAlgn="ctr"/>
                      <a:endParaRPr lang="en-US" sz="1100" b="0" i="0" u="none" strike="noStrike" dirty="0">
                        <a:solidFill>
                          <a:srgbClr val="000000"/>
                        </a:solidFill>
                        <a:effectLst/>
                        <a:latin typeface="Arial" panose="020B0604020202020204" pitchFamily="34" charset="0"/>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TM110</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5.0E+04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1" i="0" u="none" strike="noStrike" kern="1200" dirty="0">
                          <a:solidFill>
                            <a:srgbClr val="FF0000"/>
                          </a:solidFill>
                          <a:effectLst/>
                          <a:latin typeface="Arial" panose="020B0604020202020204" pitchFamily="34" charset="0"/>
                          <a:ea typeface="等线" panose="02010600030101010101" pitchFamily="2" charset="-122"/>
                          <a:cs typeface="+mn-cs"/>
                        </a:rPr>
                        <a:t>61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21.1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63.4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1.0E+03</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892912"/>
                  </a:ext>
                </a:extLst>
              </a:tr>
              <a:tr h="275440">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rgbClr val="000000"/>
                          </a:solidFill>
                          <a:effectLst/>
                          <a:latin typeface="Arial" panose="020B0604020202020204" pitchFamily="34" charset="0"/>
                          <a:ea typeface="+mn-ea"/>
                        </a:rPr>
                        <a:t>Injection</a:t>
                      </a: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400" b="0" i="0" u="none" strike="noStrike" kern="1200" dirty="0">
                          <a:solidFill>
                            <a:srgbClr val="000000"/>
                          </a:solidFill>
                          <a:effectLst/>
                          <a:latin typeface="Arial" panose="020B0604020202020204" pitchFamily="34" charset="0"/>
                          <a:ea typeface="+mn-ea"/>
                          <a:cs typeface="+mn-cs"/>
                        </a:rPr>
                        <a:t>Required f</a:t>
                      </a:r>
                      <a:r>
                        <a:rPr lang="en-US" altLang="zh-CN" sz="1400" b="0" i="0" u="none" strike="noStrike" dirty="0">
                          <a:solidFill>
                            <a:srgbClr val="000000"/>
                          </a:solidFill>
                          <a:effectLst/>
                          <a:latin typeface="Arial" panose="020B0604020202020204" pitchFamily="34" charset="0"/>
                          <a:ea typeface="+mn-ea"/>
                        </a:rPr>
                        <a:t>eedback time </a:t>
                      </a:r>
                      <a:r>
                        <a:rPr lang="en-US" altLang="zh-CN" sz="1400" b="0" i="0" u="none" strike="noStrike" dirty="0" err="1">
                          <a:solidFill>
                            <a:srgbClr val="000000"/>
                          </a:solidFill>
                          <a:effectLst/>
                          <a:latin typeface="Arial" panose="020B0604020202020204" pitchFamily="34" charset="0"/>
                          <a:ea typeface="+mn-ea"/>
                        </a:rPr>
                        <a:t>ms.</a:t>
                      </a:r>
                      <a:endParaRPr lang="en-US" altLang="zh-CN" sz="1400" b="0" i="0" u="none" strike="noStrike" dirty="0">
                        <a:solidFill>
                          <a:srgbClr val="000000"/>
                        </a:solidFill>
                        <a:effectLst/>
                        <a:latin typeface="Arial" panose="020B0604020202020204" pitchFamily="34" charset="0"/>
                        <a:ea typeface="+mn-ea"/>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mn-ea"/>
                        </a:rPr>
                        <a:t>(</a:t>
                      </a:r>
                      <a:r>
                        <a:rPr lang="en-US" altLang="zh-CN" sz="1400" b="0" i="1" u="none" strike="noStrike" kern="1200" dirty="0" err="1">
                          <a:solidFill>
                            <a:srgbClr val="000000"/>
                          </a:solidFill>
                          <a:effectLst/>
                          <a:latin typeface="Times New Roman" panose="02020603050405020304" pitchFamily="18" charset="0"/>
                          <a:ea typeface="+mn-ea"/>
                          <a:cs typeface="Times New Roman" panose="02020603050405020304" pitchFamily="18" charset="0"/>
                        </a:rPr>
                        <a:t>τ</a:t>
                      </a:r>
                      <a:r>
                        <a:rPr lang="en-US" altLang="zh-CN" sz="1400" b="0" i="0" u="none" strike="noStrike" kern="1200" baseline="-25000" dirty="0" err="1">
                          <a:solidFill>
                            <a:srgbClr val="000000"/>
                          </a:solidFill>
                          <a:effectLst/>
                          <a:latin typeface="Times New Roman" panose="02020603050405020304" pitchFamily="18" charset="0"/>
                          <a:ea typeface="+mn-ea"/>
                          <a:cs typeface="Times New Roman" panose="02020603050405020304" pitchFamily="18" charset="0"/>
                        </a:rPr>
                        <a:t>s</a:t>
                      </a:r>
                      <a:r>
                        <a:rPr lang="en-US" altLang="zh-CN" sz="1400" b="0" i="0" u="none" strike="noStrike" kern="1200" baseline="-25000" dirty="0">
                          <a:solidFill>
                            <a:srgbClr val="000000"/>
                          </a:solidFill>
                          <a:effectLst/>
                          <a:latin typeface="Times New Roman" panose="02020603050405020304" pitchFamily="18" charset="0"/>
                          <a:ea typeface="+mn-ea"/>
                          <a:cs typeface="Times New Roman" panose="02020603050405020304" pitchFamily="18" charset="0"/>
                        </a:rPr>
                        <a:t> </a:t>
                      </a:r>
                      <a:r>
                        <a:rPr lang="en-US" altLang="zh-CN" sz="1400" b="0" i="0" u="none" strike="noStrike" kern="1200" dirty="0">
                          <a:solidFill>
                            <a:srgbClr val="000000"/>
                          </a:solidFill>
                          <a:effectLst/>
                          <a:latin typeface="Times New Roman" panose="02020603050405020304" pitchFamily="18" charset="0"/>
                          <a:ea typeface="+mn-ea"/>
                          <a:cs typeface="Times New Roman" panose="02020603050405020304" pitchFamily="18" charset="0"/>
                        </a:rPr>
                        <a:t>= </a:t>
                      </a:r>
                      <a:r>
                        <a:rPr lang="en-US" altLang="zh-CN" sz="1400" b="0" i="0" u="none" strike="noStrike" dirty="0">
                          <a:solidFill>
                            <a:srgbClr val="000000"/>
                          </a:solidFill>
                          <a:effectLst/>
                          <a:latin typeface="Times New Roman" panose="02020603050405020304" pitchFamily="18" charset="0"/>
                          <a:ea typeface="+mn-ea"/>
                          <a:cs typeface="Times New Roman" panose="02020603050405020304" pitchFamily="18" charset="0"/>
                        </a:rPr>
                        <a:t>1.5 s</a:t>
                      </a:r>
                      <a:r>
                        <a:rPr lang="en-US" altLang="zh-CN" sz="1400" b="0" i="0" u="none" strike="noStrike" dirty="0">
                          <a:solidFill>
                            <a:srgbClr val="000000"/>
                          </a:solidFill>
                          <a:effectLst/>
                          <a:latin typeface="Arial" panose="020B0604020202020204" pitchFamily="34" charset="0"/>
                          <a:ea typeface="+mn-ea"/>
                        </a:rPr>
                        <a:t>)</a:t>
                      </a:r>
                    </a:p>
                  </a:txBody>
                  <a:tcPr marL="45720" marR="4572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TM011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5.9E+04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994.8</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r" fontAlgn="ct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333.8</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1" i="0" u="none" strike="noStrike" kern="1200" dirty="0">
                          <a:solidFill>
                            <a:srgbClr val="FF0000"/>
                          </a:solidFill>
                          <a:effectLst/>
                          <a:latin typeface="Arial" panose="020B0604020202020204" pitchFamily="34" charset="0"/>
                          <a:ea typeface="等线" panose="02010600030101010101" pitchFamily="2" charset="-122"/>
                          <a:cs typeface="+mn-cs"/>
                        </a:rPr>
                        <a:t>82.1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1" i="0" u="none" strike="noStrike" kern="1200" dirty="0">
                          <a:solidFill>
                            <a:srgbClr val="FF0000"/>
                          </a:solidFill>
                          <a:effectLst/>
                          <a:latin typeface="Arial" panose="020B0604020202020204" pitchFamily="34" charset="0"/>
                          <a:ea typeface="等线" panose="02010600030101010101" pitchFamily="2" charset="-122"/>
                          <a:cs typeface="+mn-cs"/>
                        </a:rPr>
                        <a:t>14.5</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1" i="0" u="none" strike="noStrike" kern="1200" dirty="0">
                          <a:solidFill>
                            <a:srgbClr val="FF0000"/>
                          </a:solidFill>
                          <a:effectLst/>
                          <a:latin typeface="Arial" panose="020B0604020202020204" pitchFamily="34" charset="0"/>
                          <a:ea typeface="等线" panose="02010600030101010101" pitchFamily="2" charset="-122"/>
                          <a:cs typeface="+mn-cs"/>
                        </a:rPr>
                        <a:t>43.5</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1.7E+03</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0859472"/>
                  </a:ext>
                </a:extLst>
              </a:tr>
              <a:tr h="275440">
                <a:tc vMerge="1">
                  <a:txBody>
                    <a:bodyPr/>
                    <a:lstStyle/>
                    <a:p>
                      <a:pPr algn="l" fontAlgn="ctr"/>
                      <a:endParaRPr lang="en-US" sz="1100" b="0" i="0" u="none" strike="noStrike" dirty="0">
                        <a:solidFill>
                          <a:srgbClr val="000000"/>
                        </a:solidFill>
                        <a:effectLst/>
                        <a:latin typeface="Arial" panose="020B0604020202020204" pitchFamily="34" charset="0"/>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TE111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3.4E+03</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1370</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r" fontAlgn="ct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681.7</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180.1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31.8</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95.4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1.1E+02</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9322872"/>
                  </a:ext>
                </a:extLst>
              </a:tr>
              <a:tr h="285625">
                <a:tc vMerge="1">
                  <a:txBody>
                    <a:bodyPr/>
                    <a:lstStyle/>
                    <a:p>
                      <a:pPr algn="l" fontAlgn="ctr"/>
                      <a:endParaRPr lang="en-US" sz="1100" b="0" i="0" u="none" strike="noStrike" dirty="0">
                        <a:solidFill>
                          <a:srgbClr val="000000"/>
                        </a:solidFill>
                        <a:effectLst/>
                        <a:latin typeface="Arial" panose="020B0604020202020204" pitchFamily="34" charset="0"/>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TM110</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5.0E+04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174</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pPr algn="r" fontAlgn="ct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86.6</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n-US" altLang="zh-CN" sz="1400" b="0" i="0" u="none" strike="noStrike" kern="1200" dirty="0">
                          <a:solidFill>
                            <a:srgbClr val="000000"/>
                          </a:solidFill>
                          <a:effectLst/>
                          <a:latin typeface="Arial" panose="020B0604020202020204" pitchFamily="34" charset="0"/>
                          <a:ea typeface="等线" panose="02010600030101010101" pitchFamily="2" charset="-122"/>
                          <a:cs typeface="+mn-cs"/>
                        </a:rPr>
                        <a:t>22.9</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1" i="0" u="none" strike="noStrike" kern="1200" dirty="0">
                          <a:solidFill>
                            <a:srgbClr val="FF0000"/>
                          </a:solidFill>
                          <a:effectLst/>
                          <a:latin typeface="Arial" panose="020B0604020202020204" pitchFamily="34" charset="0"/>
                          <a:ea typeface="等线" panose="02010600030101010101" pitchFamily="2" charset="-122"/>
                          <a:cs typeface="+mn-cs"/>
                        </a:rPr>
                        <a:t>4.0</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12.1</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400" b="0" i="0" u="none" strike="noStrike" kern="1200" dirty="0">
                          <a:solidFill>
                            <a:srgbClr val="000000"/>
                          </a:solidFill>
                          <a:effectLst/>
                          <a:latin typeface="Arial" panose="020B0604020202020204" pitchFamily="34" charset="0"/>
                          <a:ea typeface="等线" panose="02010600030101010101" pitchFamily="2" charset="-122"/>
                          <a:cs typeface="+mn-cs"/>
                        </a:rPr>
                        <a:t>2.0E+02</a:t>
                      </a:r>
                    </a:p>
                  </a:txBody>
                  <a:tcPr marL="3810" marR="3810" marT="381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1476910"/>
                  </a:ext>
                </a:extLst>
              </a:tr>
            </a:tbl>
          </a:graphicData>
        </a:graphic>
      </p:graphicFrame>
      <p:sp>
        <p:nvSpPr>
          <p:cNvPr id="6" name="灯片编号占位符 3">
            <a:extLst>
              <a:ext uri="{FF2B5EF4-FFF2-40B4-BE49-F238E27FC236}">
                <a16:creationId xmlns:a16="http://schemas.microsoft.com/office/drawing/2014/main" id="{7FDB582C-3298-4B21-AE48-D8FB6284AD6A}"/>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31</a:t>
            </a:fld>
            <a:endParaRPr lang="zh-CN" altLang="en-US" dirty="0"/>
          </a:p>
        </p:txBody>
      </p:sp>
    </p:spTree>
    <p:extLst>
      <p:ext uri="{BB962C8B-B14F-4D97-AF65-F5344CB8AC3E}">
        <p14:creationId xmlns:p14="http://schemas.microsoft.com/office/powerpoint/2010/main" val="3297452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a:xfrm>
            <a:off x="2137792" y="340502"/>
            <a:ext cx="7916416" cy="1036506"/>
          </a:xfrm>
        </p:spPr>
        <p:txBody>
          <a:bodyPr vert="horz" lIns="91440" tIns="45720" rIns="91440" bIns="45720" rtlCol="0" anchor="ctr">
            <a:normAutofit/>
          </a:bodyPr>
          <a:lstStyle/>
          <a:p>
            <a:r>
              <a:rPr lang="en-US" altLang="zh-CN" sz="4000" dirty="0">
                <a:solidFill>
                  <a:srgbClr val="C00000"/>
                </a:solidFill>
                <a:effectLst/>
                <a:latin typeface="Arial" panose="020B0604020202020204" pitchFamily="34" charset="0"/>
                <a:cs typeface="Arial" panose="020B0604020202020204" pitchFamily="34" charset="0"/>
              </a:rPr>
              <a:t>Content</a:t>
            </a:r>
            <a:endParaRPr lang="zh-CN" altLang="en-US" sz="4000" dirty="0">
              <a:solidFill>
                <a:srgbClr val="C00000"/>
              </a:solidFill>
              <a:effectLst/>
              <a:latin typeface="Arial" panose="020B0604020202020204" pitchFamily="34" charset="0"/>
              <a:cs typeface="Arial" panose="020B0604020202020204" pitchFamily="34" charset="0"/>
            </a:endParaRPr>
          </a:p>
        </p:txBody>
      </p:sp>
      <p:sp>
        <p:nvSpPr>
          <p:cNvPr id="7" name="内容占位符 2"/>
          <p:cNvSpPr txBox="1">
            <a:spLocks/>
          </p:cNvSpPr>
          <p:nvPr/>
        </p:nvSpPr>
        <p:spPr>
          <a:xfrm>
            <a:off x="479376" y="1628800"/>
            <a:ext cx="10434554" cy="45312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SRF system overview and layout</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Collider SRF system design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Booster SRF system design</a:t>
            </a:r>
          </a:p>
          <a:p>
            <a:pPr marL="514350" indent="-514350">
              <a:spcBef>
                <a:spcPts val="1200"/>
              </a:spcBef>
              <a:buFont typeface="+mj-lt"/>
              <a:buAutoNum type="arabicPeriod"/>
            </a:pPr>
            <a:r>
              <a:rPr lang="en-US" altLang="zh-CN" sz="2400" b="1" dirty="0">
                <a:solidFill>
                  <a:srgbClr val="C00000"/>
                </a:solidFill>
                <a:latin typeface="Arial" panose="020B0604020202020204" pitchFamily="34" charset="0"/>
                <a:ea typeface="微软雅黑" panose="020B0503020204020204" pitchFamily="34" charset="-122"/>
                <a:cs typeface="Arial" panose="020B0604020202020204" pitchFamily="34" charset="0"/>
              </a:rPr>
              <a:t>Power and energy upgrade plan</a:t>
            </a:r>
          </a:p>
          <a:p>
            <a:pPr marL="514350" indent="-514350">
              <a:spcBef>
                <a:spcPts val="1200"/>
              </a:spcBef>
              <a:buFont typeface="+mj-lt"/>
              <a:buAutoNum type="arabicPeriod"/>
            </a:pPr>
            <a:r>
              <a:rPr lang="en-US" altLang="zh-CN" sz="2400" dirty="0">
                <a:latin typeface="Arial" panose="020B0604020202020204" pitchFamily="34" charset="0"/>
                <a:ea typeface="微软雅黑" panose="020B0503020204020204" pitchFamily="34" charset="-122"/>
                <a:cs typeface="Arial" panose="020B0604020202020204" pitchFamily="34" charset="0"/>
              </a:rPr>
              <a:t>Summary</a:t>
            </a:r>
          </a:p>
        </p:txBody>
      </p:sp>
      <p:sp>
        <p:nvSpPr>
          <p:cNvPr id="4" name="灯片编号占位符 3">
            <a:extLst>
              <a:ext uri="{FF2B5EF4-FFF2-40B4-BE49-F238E27FC236}">
                <a16:creationId xmlns:a16="http://schemas.microsoft.com/office/drawing/2014/main" id="{91894963-4CB5-43D0-94A8-D21679E645F2}"/>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32</a:t>
            </a:fld>
            <a:endParaRPr lang="zh-CN" altLang="en-US" dirty="0"/>
          </a:p>
        </p:txBody>
      </p:sp>
    </p:spTree>
    <p:extLst>
      <p:ext uri="{BB962C8B-B14F-4D97-AF65-F5344CB8AC3E}">
        <p14:creationId xmlns:p14="http://schemas.microsoft.com/office/powerpoint/2010/main" val="2615992707"/>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4F8A74E2-230E-4616-92B3-5D2A86469D29}"/>
              </a:ext>
            </a:extLst>
          </p:cNvPr>
          <p:cNvSpPr>
            <a:spLocks noGrp="1"/>
          </p:cNvSpPr>
          <p:nvPr>
            <p:ph type="title"/>
          </p:nvPr>
        </p:nvSpPr>
        <p:spPr>
          <a:xfrm>
            <a:off x="0" y="1"/>
            <a:ext cx="12192000" cy="908719"/>
          </a:xfrm>
        </p:spPr>
        <p:txBody>
          <a:bodyPr/>
          <a:lstStyle/>
          <a:p>
            <a:r>
              <a:rPr lang="en-US" altLang="zh-CN" dirty="0"/>
              <a:t>CEPC Power and Energy Upgrade Plan</a:t>
            </a:r>
            <a:endParaRPr lang="zh-CN" altLang="en-US" dirty="0"/>
          </a:p>
        </p:txBody>
      </p:sp>
      <p:sp>
        <p:nvSpPr>
          <p:cNvPr id="4" name="灯片编号占位符 3">
            <a:extLst>
              <a:ext uri="{FF2B5EF4-FFF2-40B4-BE49-F238E27FC236}">
                <a16:creationId xmlns:a16="http://schemas.microsoft.com/office/drawing/2014/main" id="{B4DA47D2-00AD-4565-8204-569773CD9DC4}"/>
              </a:ext>
            </a:extLst>
          </p:cNvPr>
          <p:cNvSpPr>
            <a:spLocks noGrp="1"/>
          </p:cNvSpPr>
          <p:nvPr>
            <p:ph type="sldNum" sz="quarter" idx="12"/>
          </p:nvPr>
        </p:nvSpPr>
        <p:spPr/>
        <p:txBody>
          <a:bodyPr/>
          <a:lstStyle/>
          <a:p>
            <a:fld id="{D81A5892-4DC8-4C24-8E36-6364759EFE91}" type="slidenum">
              <a:rPr lang="zh-CN" altLang="en-US" smtClean="0"/>
              <a:t>33</a:t>
            </a:fld>
            <a:endParaRPr lang="zh-CN" altLang="en-US"/>
          </a:p>
        </p:txBody>
      </p:sp>
      <p:graphicFrame>
        <p:nvGraphicFramePr>
          <p:cNvPr id="11" name="内容占位符 10">
            <a:extLst>
              <a:ext uri="{FF2B5EF4-FFF2-40B4-BE49-F238E27FC236}">
                <a16:creationId xmlns:a16="http://schemas.microsoft.com/office/drawing/2014/main" id="{784F5F7C-1B58-4155-A190-69A0627CC63F}"/>
              </a:ext>
            </a:extLst>
          </p:cNvPr>
          <p:cNvGraphicFramePr>
            <a:graphicFrameLocks noGrp="1"/>
          </p:cNvGraphicFramePr>
          <p:nvPr>
            <p:ph idx="1"/>
            <p:extLst>
              <p:ext uri="{D42A27DB-BD31-4B8C-83A1-F6EECF244321}">
                <p14:modId xmlns:p14="http://schemas.microsoft.com/office/powerpoint/2010/main" val="1366386735"/>
              </p:ext>
            </p:extLst>
          </p:nvPr>
        </p:nvGraphicFramePr>
        <p:xfrm>
          <a:off x="468878" y="1196752"/>
          <a:ext cx="11145520" cy="5374309"/>
        </p:xfrm>
        <a:graphic>
          <a:graphicData uri="http://schemas.openxmlformats.org/drawingml/2006/table">
            <a:tbl>
              <a:tblPr firstRow="1" firstCol="1" bandRow="1"/>
              <a:tblGrid>
                <a:gridCol w="2776901">
                  <a:extLst>
                    <a:ext uri="{9D8B030D-6E8A-4147-A177-3AD203B41FA5}">
                      <a16:colId xmlns:a16="http://schemas.microsoft.com/office/drawing/2014/main" val="612026279"/>
                    </a:ext>
                  </a:extLst>
                </a:gridCol>
                <a:gridCol w="707050">
                  <a:extLst>
                    <a:ext uri="{9D8B030D-6E8A-4147-A177-3AD203B41FA5}">
                      <a16:colId xmlns:a16="http://schemas.microsoft.com/office/drawing/2014/main" val="1648728365"/>
                    </a:ext>
                  </a:extLst>
                </a:gridCol>
                <a:gridCol w="718202">
                  <a:extLst>
                    <a:ext uri="{9D8B030D-6E8A-4147-A177-3AD203B41FA5}">
                      <a16:colId xmlns:a16="http://schemas.microsoft.com/office/drawing/2014/main" val="2654350477"/>
                    </a:ext>
                  </a:extLst>
                </a:gridCol>
                <a:gridCol w="736046">
                  <a:extLst>
                    <a:ext uri="{9D8B030D-6E8A-4147-A177-3AD203B41FA5}">
                      <a16:colId xmlns:a16="http://schemas.microsoft.com/office/drawing/2014/main" val="1456875848"/>
                    </a:ext>
                  </a:extLst>
                </a:gridCol>
                <a:gridCol w="820803">
                  <a:extLst>
                    <a:ext uri="{9D8B030D-6E8A-4147-A177-3AD203B41FA5}">
                      <a16:colId xmlns:a16="http://schemas.microsoft.com/office/drawing/2014/main" val="3069097201"/>
                    </a:ext>
                  </a:extLst>
                </a:gridCol>
                <a:gridCol w="818572">
                  <a:extLst>
                    <a:ext uri="{9D8B030D-6E8A-4147-A177-3AD203B41FA5}">
                      <a16:colId xmlns:a16="http://schemas.microsoft.com/office/drawing/2014/main" val="4108888010"/>
                    </a:ext>
                  </a:extLst>
                </a:gridCol>
                <a:gridCol w="798498">
                  <a:extLst>
                    <a:ext uri="{9D8B030D-6E8A-4147-A177-3AD203B41FA5}">
                      <a16:colId xmlns:a16="http://schemas.microsoft.com/office/drawing/2014/main" val="3462152030"/>
                    </a:ext>
                  </a:extLst>
                </a:gridCol>
                <a:gridCol w="968012">
                  <a:extLst>
                    <a:ext uri="{9D8B030D-6E8A-4147-A177-3AD203B41FA5}">
                      <a16:colId xmlns:a16="http://schemas.microsoft.com/office/drawing/2014/main" val="3998141885"/>
                    </a:ext>
                  </a:extLst>
                </a:gridCol>
                <a:gridCol w="807420">
                  <a:extLst>
                    <a:ext uri="{9D8B030D-6E8A-4147-A177-3AD203B41FA5}">
                      <a16:colId xmlns:a16="http://schemas.microsoft.com/office/drawing/2014/main" val="1982125582"/>
                    </a:ext>
                  </a:extLst>
                </a:gridCol>
                <a:gridCol w="912251">
                  <a:extLst>
                    <a:ext uri="{9D8B030D-6E8A-4147-A177-3AD203B41FA5}">
                      <a16:colId xmlns:a16="http://schemas.microsoft.com/office/drawing/2014/main" val="769374168"/>
                    </a:ext>
                  </a:extLst>
                </a:gridCol>
                <a:gridCol w="1081765">
                  <a:extLst>
                    <a:ext uri="{9D8B030D-6E8A-4147-A177-3AD203B41FA5}">
                      <a16:colId xmlns:a16="http://schemas.microsoft.com/office/drawing/2014/main" val="1904814566"/>
                    </a:ext>
                  </a:extLst>
                </a:gridCol>
              </a:tblGrid>
              <a:tr h="205037">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 </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Baseline</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Power Upgrade</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4">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Energy Upgrade</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343847028"/>
                  </a:ext>
                </a:extLst>
              </a:tr>
              <a:tr h="205037">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 </a:t>
                      </a:r>
                      <a:endParaRPr lang="zh-CN" sz="2000">
                        <a:effectLst/>
                        <a:latin typeface="Times New Roman" panose="02020603050405020304" pitchFamily="18" charset="0"/>
                        <a:ea typeface="MS Mincho" panose="02020609040205080304" pitchFamily="49" charset="-128"/>
                      </a:endParaRPr>
                    </a:p>
                  </a:txBody>
                  <a:tcPr marL="61511" marR="615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Higgs</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Z</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Higgs</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Z</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1400" b="1" i="1">
                          <a:solidFill>
                            <a:srgbClr val="000000"/>
                          </a:solidFill>
                          <a:effectLst/>
                          <a:latin typeface="Times New Roman" panose="02020603050405020304" pitchFamily="18" charset="0"/>
                          <a:ea typeface="宋体" panose="02010600030101010101" pitchFamily="2" charset="-122"/>
                        </a:rPr>
                        <a:t>tt̄</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0591087"/>
                  </a:ext>
                </a:extLst>
              </a:tr>
              <a:tr h="170864">
                <a:tc>
                  <a:txBody>
                    <a:bodyPr/>
                    <a:lstStyle/>
                    <a:p>
                      <a:pPr algn="just" fontAlgn="t"/>
                      <a:r>
                        <a:rPr lang="en-US" sz="1400">
                          <a:solidFill>
                            <a:srgbClr val="000000"/>
                          </a:solidFill>
                          <a:effectLst/>
                          <a:latin typeface="Times New Roman" panose="02020603050405020304" pitchFamily="18" charset="0"/>
                          <a:ea typeface="宋体" panose="02010600030101010101" pitchFamily="2" charset="-122"/>
                        </a:rPr>
                        <a:t>Collider SR power </a:t>
                      </a:r>
                      <a:r>
                        <a:rPr lang="en-GB" sz="1400">
                          <a:solidFill>
                            <a:srgbClr val="000000"/>
                          </a:solidFill>
                          <a:effectLst/>
                          <a:latin typeface="Times New Roman" panose="02020603050405020304" pitchFamily="18" charset="0"/>
                          <a:ea typeface="宋体" panose="02010600030101010101" pitchFamily="2" charset="-122"/>
                        </a:rPr>
                        <a:t>/ </a:t>
                      </a:r>
                      <a:r>
                        <a:rPr lang="en-US" sz="1400">
                          <a:solidFill>
                            <a:srgbClr val="000000"/>
                          </a:solidFill>
                          <a:effectLst/>
                          <a:latin typeface="Times New Roman" panose="02020603050405020304" pitchFamily="18" charset="0"/>
                          <a:ea typeface="宋体" panose="02010600030101010101" pitchFamily="2" charset="-122"/>
                        </a:rPr>
                        <a:t>beam [MW]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1993483533"/>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Beam energy [GeV]</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45.5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45.5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180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786557668"/>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Luminosity / IP [10</a:t>
                      </a:r>
                      <a:r>
                        <a:rPr lang="en-US" sz="1400" u="none" strike="noStrike" kern="100" baseline="300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400" u="none" strike="noStrike"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cm</a:t>
                      </a:r>
                      <a:r>
                        <a:rPr lang="en-US" sz="1400" u="none" strike="noStrike" kern="100" baseline="300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400" u="none" strike="noStrike"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400" u="none" strike="noStrike" kern="100" baseline="300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400" u="none" strike="noStrike" kern="10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115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8.3</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26.7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192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dirty="0">
                          <a:solidFill>
                            <a:srgbClr val="000000"/>
                          </a:solidFill>
                          <a:effectLst/>
                          <a:latin typeface="Times New Roman" panose="02020603050405020304" pitchFamily="18" charset="0"/>
                          <a:ea typeface="宋体" panose="02010600030101010101" pitchFamily="2" charset="-122"/>
                        </a:rPr>
                        <a:t>0.8</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697755763"/>
                  </a:ext>
                </a:extLst>
              </a:tr>
              <a:tr h="296164">
                <a:tc>
                  <a:txBody>
                    <a:bodyPr/>
                    <a:lstStyle/>
                    <a:p>
                      <a:pPr algn="just" fontAlgn="ctr"/>
                      <a:r>
                        <a:rPr lang="en-US" sz="1400" b="1" dirty="0">
                          <a:solidFill>
                            <a:srgbClr val="000000"/>
                          </a:solidFill>
                          <a:effectLst/>
                          <a:latin typeface="Times New Roman" panose="02020603050405020304" pitchFamily="18" charset="0"/>
                          <a:ea typeface="宋体" panose="02010600030101010101" pitchFamily="2" charset="-122"/>
                        </a:rPr>
                        <a:t>Collider 650 MHz </a:t>
                      </a:r>
                      <a:r>
                        <a:rPr lang="en-US" sz="1400" b="1" dirty="0" err="1">
                          <a:solidFill>
                            <a:srgbClr val="000000"/>
                          </a:solidFill>
                          <a:effectLst/>
                          <a:latin typeface="Times New Roman" panose="02020603050405020304" pitchFamily="18" charset="0"/>
                          <a:ea typeface="宋体" panose="02010600030101010101" pitchFamily="2" charset="-122"/>
                        </a:rPr>
                        <a:t>cavit</a:t>
                      </a:r>
                      <a:r>
                        <a:rPr lang="en-GB" sz="1400" b="1" dirty="0" err="1">
                          <a:solidFill>
                            <a:srgbClr val="000000"/>
                          </a:solidFill>
                          <a:effectLst/>
                          <a:latin typeface="Times New Roman" panose="02020603050405020304" pitchFamily="18" charset="0"/>
                          <a:ea typeface="宋体" panose="02010600030101010101" pitchFamily="2" charset="-122"/>
                        </a:rPr>
                        <a:t>ies</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2-cell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1-cell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2-cell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1-cell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Add </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5-cell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Existing</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2-cell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Add</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5-cell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Existing</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2-cell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730246"/>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RF voltage [GV]</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 (6.1 + 3.9)</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 (6.1 + 3.9)</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2551718114"/>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Beam current / ring [mA]</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27.8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140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1345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629416334"/>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Cavity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192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30×2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336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168×2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50×2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192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336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192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dirty="0">
                          <a:solidFill>
                            <a:srgbClr val="000000"/>
                          </a:solidFill>
                          <a:effectLst/>
                          <a:latin typeface="Times New Roman" panose="02020603050405020304" pitchFamily="18" charset="0"/>
                          <a:ea typeface="宋体" panose="02010600030101010101" pitchFamily="2" charset="-122"/>
                        </a:rPr>
                        <a:t>336</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587382"/>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Cryomodule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60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48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48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908384"/>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Klystron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60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dirty="0">
                          <a:solidFill>
                            <a:srgbClr val="000000"/>
                          </a:solidFill>
                          <a:effectLst/>
                          <a:latin typeface="Times New Roman" panose="02020603050405020304" pitchFamily="18" charset="0"/>
                          <a:ea typeface="宋体" panose="02010600030101010101" pitchFamily="2" charset="-122"/>
                        </a:rPr>
                        <a:t>168</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48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168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2143747"/>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Klystron power [kW]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dirty="0">
                          <a:solidFill>
                            <a:srgbClr val="000000"/>
                          </a:solidFill>
                          <a:effectLst/>
                          <a:latin typeface="Times New Roman" panose="02020603050405020304" pitchFamily="18" charset="0"/>
                          <a:ea typeface="宋体" panose="02010600030101010101" pitchFamily="2" charset="-122"/>
                        </a:rPr>
                        <a:t>800</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800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1711907"/>
                  </a:ext>
                </a:extLst>
              </a:tr>
              <a:tr h="170864">
                <a:tc>
                  <a:txBody>
                    <a:bodyPr/>
                    <a:lstStyle/>
                    <a:p>
                      <a:pPr algn="just" fontAlgn="ctr"/>
                      <a:r>
                        <a:rPr lang="en-GB" sz="1400">
                          <a:solidFill>
                            <a:srgbClr val="000000"/>
                          </a:solidFill>
                          <a:effectLst/>
                          <a:latin typeface="Times New Roman" panose="02020603050405020304" pitchFamily="18" charset="0"/>
                          <a:ea typeface="宋体" panose="02010600030101010101" pitchFamily="2" charset="-122"/>
                        </a:rPr>
                        <a:t>Collider </a:t>
                      </a:r>
                      <a:r>
                        <a:rPr lang="en-US" sz="1400">
                          <a:solidFill>
                            <a:srgbClr val="000000"/>
                          </a:solidFill>
                          <a:effectLst/>
                          <a:latin typeface="Times New Roman" panose="02020603050405020304" pitchFamily="18" charset="0"/>
                          <a:ea typeface="宋体" panose="02010600030101010101" pitchFamily="2" charset="-122"/>
                        </a:rPr>
                        <a:t>4.5 K equiv. heat load [kW]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44.4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28.1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15.2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41.9</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20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20.1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128.3</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128.3</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3539078266"/>
                  </a:ext>
                </a:extLst>
              </a:tr>
              <a:tr h="273382">
                <a:tc>
                  <a:txBody>
                    <a:bodyPr/>
                    <a:lstStyle/>
                    <a:p>
                      <a:pPr algn="just" fontAlgn="ctr"/>
                      <a:r>
                        <a:rPr lang="en-US" sz="1400" b="1">
                          <a:solidFill>
                            <a:srgbClr val="000000"/>
                          </a:solidFill>
                          <a:effectLst/>
                          <a:latin typeface="Times New Roman" panose="02020603050405020304" pitchFamily="18" charset="0"/>
                          <a:ea typeface="宋体" panose="02010600030101010101" pitchFamily="2" charset="-122"/>
                        </a:rPr>
                        <a:t>Booster 1.3 GHz cavities</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9-cell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Add</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9-cell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Existing</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9-cell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Add</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9-cell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a:solidFill>
                            <a:srgbClr val="000000"/>
                          </a:solidFill>
                          <a:effectLst/>
                          <a:latin typeface="Times New Roman" panose="02020603050405020304" pitchFamily="18" charset="0"/>
                          <a:ea typeface="宋体" panose="02010600030101010101" pitchFamily="2" charset="-122"/>
                        </a:rPr>
                        <a:t>Existing</a:t>
                      </a:r>
                      <a:br>
                        <a:rPr lang="en-US" sz="1400" b="1">
                          <a:solidFill>
                            <a:srgbClr val="000000"/>
                          </a:solidFill>
                          <a:effectLst/>
                          <a:latin typeface="Times New Roman" panose="02020603050405020304" pitchFamily="18" charset="0"/>
                          <a:ea typeface="宋体" panose="02010600030101010101" pitchFamily="2" charset="-122"/>
                        </a:rPr>
                      </a:br>
                      <a:r>
                        <a:rPr lang="en-US" sz="1400" b="1">
                          <a:solidFill>
                            <a:srgbClr val="000000"/>
                          </a:solidFill>
                          <a:effectLst/>
                          <a:latin typeface="Times New Roman" panose="02020603050405020304" pitchFamily="18" charset="0"/>
                          <a:ea typeface="宋体" panose="02010600030101010101" pitchFamily="2" charset="-122"/>
                        </a:rPr>
                        <a:t>9-cell</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864600"/>
                  </a:ext>
                </a:extLst>
              </a:tr>
              <a:tr h="170864">
                <a:tc>
                  <a:txBody>
                    <a:bodyPr/>
                    <a:lstStyle/>
                    <a:p>
                      <a:pPr algn="just" fontAlgn="ctr"/>
                      <a:r>
                        <a:rPr lang="en-US" sz="1400">
                          <a:solidFill>
                            <a:srgbClr val="1A1A1A"/>
                          </a:solidFill>
                          <a:effectLst/>
                          <a:latin typeface="Times New Roman" panose="02020603050405020304" pitchFamily="18" charset="0"/>
                          <a:ea typeface="宋体" panose="02010600030101010101" pitchFamily="2" charset="-122"/>
                        </a:rPr>
                        <a:t>Extraction RF voltage [GV]</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2.17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0.87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0.46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2.17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0.87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0.46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9.7 (7.53 + 2.17)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9.7 (7.53 + 2.17)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826270008"/>
                  </a:ext>
                </a:extLst>
              </a:tr>
              <a:tr h="170864">
                <a:tc>
                  <a:txBody>
                    <a:bodyPr/>
                    <a:lstStyle/>
                    <a:p>
                      <a:pPr algn="just" fontAlgn="ctr"/>
                      <a:r>
                        <a:rPr lang="en-US" sz="1400">
                          <a:solidFill>
                            <a:srgbClr val="1A1A1A"/>
                          </a:solidFill>
                          <a:effectLst/>
                          <a:latin typeface="Times New Roman" panose="02020603050405020304" pitchFamily="18" charset="0"/>
                          <a:ea typeface="宋体" panose="02010600030101010101" pitchFamily="2" charset="-122"/>
                        </a:rPr>
                        <a:t>Beam current [mA]</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5.3</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0.19</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2794584873"/>
                  </a:ext>
                </a:extLst>
              </a:tr>
              <a:tr h="170864">
                <a:tc>
                  <a:txBody>
                    <a:bodyPr/>
                    <a:lstStyle/>
                    <a:p>
                      <a:pPr algn="just" fontAlgn="ctr"/>
                      <a:r>
                        <a:rPr lang="en-US" sz="1400">
                          <a:solidFill>
                            <a:srgbClr val="1A1A1A"/>
                          </a:solidFill>
                          <a:effectLst/>
                          <a:latin typeface="Times New Roman" panose="02020603050405020304" pitchFamily="18" charset="0"/>
                          <a:ea typeface="宋体" panose="02010600030101010101" pitchFamily="2" charset="-122"/>
                        </a:rPr>
                        <a:t>Cavity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324306"/>
                  </a:ext>
                </a:extLst>
              </a:tr>
              <a:tr h="170864">
                <a:tc>
                  <a:txBody>
                    <a:bodyPr/>
                    <a:lstStyle/>
                    <a:p>
                      <a:pPr algn="just" fontAlgn="ctr"/>
                      <a:r>
                        <a:rPr lang="en-US" sz="1400">
                          <a:solidFill>
                            <a:srgbClr val="000000"/>
                          </a:solidFill>
                          <a:effectLst/>
                          <a:latin typeface="Times New Roman" panose="02020603050405020304" pitchFamily="18" charset="0"/>
                          <a:ea typeface="宋体" panose="02010600030101010101" pitchFamily="2" charset="-122"/>
                        </a:rPr>
                        <a:t>Cryomodule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607810"/>
                  </a:ext>
                </a:extLst>
              </a:tr>
              <a:tr h="170864">
                <a:tc>
                  <a:txBody>
                    <a:bodyPr/>
                    <a:lstStyle/>
                    <a:p>
                      <a:pPr algn="just" fontAlgn="ctr"/>
                      <a:r>
                        <a:rPr lang="en-US" sz="1400">
                          <a:solidFill>
                            <a:srgbClr val="1A1A1A"/>
                          </a:solidFill>
                          <a:effectLst/>
                          <a:latin typeface="Times New Roman" panose="02020603050405020304" pitchFamily="18" charset="0"/>
                          <a:ea typeface="宋体" panose="02010600030101010101" pitchFamily="2" charset="-122"/>
                        </a:rPr>
                        <a:t>SSA number</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dirty="0">
                          <a:solidFill>
                            <a:srgbClr val="000000"/>
                          </a:solidFill>
                          <a:effectLst/>
                          <a:latin typeface="Times New Roman" panose="02020603050405020304" pitchFamily="18" charset="0"/>
                          <a:ea typeface="宋体" panose="02010600030101010101" pitchFamily="2" charset="-122"/>
                        </a:rPr>
                        <a:t>96</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256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96</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121274"/>
                  </a:ext>
                </a:extLst>
              </a:tr>
              <a:tr h="170864">
                <a:tc>
                  <a:txBody>
                    <a:bodyPr/>
                    <a:lstStyle/>
                    <a:p>
                      <a:pPr algn="just" fontAlgn="ctr"/>
                      <a:r>
                        <a:rPr lang="en-US" sz="1400">
                          <a:solidFill>
                            <a:srgbClr val="1A1A1A"/>
                          </a:solidFill>
                          <a:effectLst/>
                          <a:latin typeface="Times New Roman" panose="02020603050405020304" pitchFamily="18" charset="0"/>
                          <a:ea typeface="宋体" panose="02010600030101010101" pitchFamily="2" charset="-122"/>
                        </a:rPr>
                        <a:t>SSA power [kW]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25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25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25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dirty="0">
                          <a:solidFill>
                            <a:srgbClr val="1A1A1A"/>
                          </a:solidFill>
                          <a:effectLst/>
                          <a:latin typeface="Times New Roman" panose="02020603050405020304" pitchFamily="18" charset="0"/>
                          <a:ea typeface="宋体" panose="02010600030101010101" pitchFamily="2" charset="-122"/>
                        </a:rPr>
                        <a:t>30</a:t>
                      </a:r>
                      <a:endParaRPr lang="zh-CN" sz="2000"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30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1A1A1A"/>
                          </a:solidFill>
                          <a:effectLst/>
                          <a:latin typeface="Times New Roman" panose="02020603050405020304" pitchFamily="18" charset="0"/>
                          <a:ea typeface="宋体" panose="02010600030101010101" pitchFamily="2" charset="-122"/>
                        </a:rPr>
                        <a:t>40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a:solidFill>
                            <a:srgbClr val="000000"/>
                          </a:solidFill>
                          <a:effectLst/>
                          <a:latin typeface="Times New Roman" panose="02020603050405020304" pitchFamily="18" charset="0"/>
                          <a:ea typeface="宋体" panose="02010600030101010101" pitchFamily="2" charset="-122"/>
                        </a:rPr>
                        <a:t>10</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933682"/>
                  </a:ext>
                </a:extLst>
              </a:tr>
              <a:tr h="170864">
                <a:tc>
                  <a:txBody>
                    <a:bodyPr/>
                    <a:lstStyle/>
                    <a:p>
                      <a:pPr algn="just" fontAlgn="ctr"/>
                      <a:r>
                        <a:rPr lang="en-GB" sz="1400">
                          <a:solidFill>
                            <a:srgbClr val="000000"/>
                          </a:solidFill>
                          <a:effectLst/>
                          <a:latin typeface="Times New Roman" panose="02020603050405020304" pitchFamily="18" charset="0"/>
                          <a:ea typeface="宋体" panose="02010600030101010101" pitchFamily="2" charset="-122"/>
                        </a:rPr>
                        <a:t>Booster </a:t>
                      </a:r>
                      <a:r>
                        <a:rPr lang="en-US" sz="1400">
                          <a:solidFill>
                            <a:srgbClr val="000000"/>
                          </a:solidFill>
                          <a:effectLst/>
                          <a:latin typeface="Times New Roman" panose="02020603050405020304" pitchFamily="18" charset="0"/>
                          <a:ea typeface="宋体" panose="02010600030101010101" pitchFamily="2" charset="-122"/>
                        </a:rPr>
                        <a:t>4.5 K equiv. heat load [kW]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7.8</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3.1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3.5</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8.1</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3.2</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3.7</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11.4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r>
                        <a:rPr lang="en-GB" sz="1400" kern="100">
                          <a:solidFill>
                            <a:srgbClr val="000000"/>
                          </a:solidFill>
                          <a:effectLst/>
                          <a:latin typeface="Times New Roman" panose="02020603050405020304" pitchFamily="18" charset="0"/>
                          <a:ea typeface="宋体" panose="02010600030101010101" pitchFamily="2" charset="-122"/>
                        </a:rPr>
                        <a:t>11.4</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3684714695"/>
                  </a:ext>
                </a:extLst>
              </a:tr>
              <a:tr h="227819">
                <a:tc>
                  <a:txBody>
                    <a:bodyPr/>
                    <a:lstStyle/>
                    <a:p>
                      <a:pPr algn="just" fontAlgn="ctr"/>
                      <a:r>
                        <a:rPr lang="en-GB" sz="1400" b="1">
                          <a:solidFill>
                            <a:srgbClr val="000000"/>
                          </a:solidFill>
                          <a:effectLst/>
                          <a:latin typeface="Times New Roman" panose="02020603050405020304" pitchFamily="18" charset="0"/>
                          <a:ea typeface="宋体" panose="02010600030101010101" pitchFamily="2" charset="-122"/>
                        </a:rPr>
                        <a:t>Total RF length [m]</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704</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704</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384</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1088</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1088</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608</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2368</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2368</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348580021"/>
                  </a:ext>
                </a:extLst>
              </a:tr>
              <a:tr h="239210">
                <a:tc>
                  <a:txBody>
                    <a:bodyPr/>
                    <a:lstStyle/>
                    <a:p>
                      <a:pPr algn="just" fontAlgn="ctr"/>
                      <a:r>
                        <a:rPr lang="en-GB" sz="1400" b="1">
                          <a:solidFill>
                            <a:srgbClr val="000000"/>
                          </a:solidFill>
                          <a:effectLst/>
                          <a:latin typeface="Times New Roman" panose="02020603050405020304" pitchFamily="18" charset="0"/>
                          <a:ea typeface="宋体" panose="02010600030101010101" pitchFamily="2" charset="-122"/>
                        </a:rPr>
                        <a:t>Total </a:t>
                      </a:r>
                      <a:r>
                        <a:rPr lang="en-US" sz="1400" b="1">
                          <a:solidFill>
                            <a:srgbClr val="000000"/>
                          </a:solidFill>
                          <a:effectLst/>
                          <a:latin typeface="Times New Roman" panose="02020603050405020304" pitchFamily="18" charset="0"/>
                          <a:ea typeface="宋体" panose="02010600030101010101" pitchFamily="2" charset="-122"/>
                        </a:rPr>
                        <a:t>4.5 K equiv. heat load [kW]</a:t>
                      </a:r>
                      <a:endParaRPr lang="zh-CN" sz="200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52.2</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31.2</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18.7</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50.0</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23.2</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23.8</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GB" sz="1400" b="1" kern="100">
                          <a:solidFill>
                            <a:srgbClr val="000000"/>
                          </a:solidFill>
                          <a:effectLst/>
                          <a:latin typeface="Times New Roman" panose="02020603050405020304" pitchFamily="18" charset="0"/>
                          <a:ea typeface="宋体" panose="02010600030101010101" pitchFamily="2" charset="-122"/>
                        </a:rPr>
                        <a:t>139.7</a:t>
                      </a:r>
                      <a:endParaRPr lang="zh-CN" sz="2000" b="1">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gridSpan="2">
                  <a:txBody>
                    <a:bodyPr/>
                    <a:lstStyle/>
                    <a:p>
                      <a:pPr algn="ctr"/>
                      <a:r>
                        <a:rPr lang="en-GB" sz="1400" b="1" kern="100" dirty="0">
                          <a:solidFill>
                            <a:srgbClr val="000000"/>
                          </a:solidFill>
                          <a:effectLst/>
                          <a:latin typeface="Times New Roman" panose="02020603050405020304" pitchFamily="18" charset="0"/>
                          <a:ea typeface="宋体" panose="02010600030101010101" pitchFamily="2" charset="-122"/>
                        </a:rPr>
                        <a:t>139.7</a:t>
                      </a:r>
                      <a:endParaRPr lang="zh-CN" sz="2000" b="1" dirty="0">
                        <a:effectLst/>
                        <a:latin typeface="Times New Roman" panose="02020603050405020304" pitchFamily="18" charset="0"/>
                        <a:ea typeface="MS Mincho" panose="02020609040205080304" pitchFamily="49" charset="-128"/>
                      </a:endParaRPr>
                    </a:p>
                  </a:txBody>
                  <a:tcPr marL="61511" marR="615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extLst>
                  <a:ext uri="{0D108BD9-81ED-4DB2-BD59-A6C34878D82A}">
                    <a16:rowId xmlns:a16="http://schemas.microsoft.com/office/drawing/2014/main" val="2093184627"/>
                  </a:ext>
                </a:extLst>
              </a:tr>
            </a:tbl>
          </a:graphicData>
        </a:graphic>
      </p:graphicFrame>
    </p:spTree>
    <p:extLst>
      <p:ext uri="{BB962C8B-B14F-4D97-AF65-F5344CB8AC3E}">
        <p14:creationId xmlns:p14="http://schemas.microsoft.com/office/powerpoint/2010/main" val="2256302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80D2646-D3CA-44D7-A016-6AD7D005F46E}"/>
              </a:ext>
            </a:extLst>
          </p:cNvPr>
          <p:cNvSpPr>
            <a:spLocks noGrp="1"/>
          </p:cNvSpPr>
          <p:nvPr>
            <p:ph type="sldNum" sz="quarter" idx="12"/>
          </p:nvPr>
        </p:nvSpPr>
        <p:spPr/>
        <p:txBody>
          <a:bodyPr/>
          <a:lstStyle/>
          <a:p>
            <a:fld id="{D81A5892-4DC8-4C24-8E36-6364759EFE91}" type="slidenum">
              <a:rPr lang="zh-CN" altLang="en-US" smtClean="0"/>
              <a:t>34</a:t>
            </a:fld>
            <a:endParaRPr lang="zh-CN" altLang="en-US"/>
          </a:p>
        </p:txBody>
      </p:sp>
      <p:pic>
        <p:nvPicPr>
          <p:cNvPr id="7" name="图片 6">
            <a:extLst>
              <a:ext uri="{FF2B5EF4-FFF2-40B4-BE49-F238E27FC236}">
                <a16:creationId xmlns:a16="http://schemas.microsoft.com/office/drawing/2014/main" id="{746779ED-A4D1-4BD2-BD39-13811B993A68}"/>
              </a:ext>
            </a:extLst>
          </p:cNvPr>
          <p:cNvPicPr>
            <a:picLocks noChangeAspect="1"/>
          </p:cNvPicPr>
          <p:nvPr/>
        </p:nvPicPr>
        <p:blipFill>
          <a:blip r:embed="rId2"/>
          <a:stretch>
            <a:fillRect/>
          </a:stretch>
        </p:blipFill>
        <p:spPr>
          <a:xfrm>
            <a:off x="1847528" y="1196752"/>
            <a:ext cx="8640960" cy="5451033"/>
          </a:xfrm>
          <a:prstGeom prst="rect">
            <a:avLst/>
          </a:prstGeom>
        </p:spPr>
      </p:pic>
      <p:sp>
        <p:nvSpPr>
          <p:cNvPr id="5" name="标题 5">
            <a:extLst>
              <a:ext uri="{FF2B5EF4-FFF2-40B4-BE49-F238E27FC236}">
                <a16:creationId xmlns:a16="http://schemas.microsoft.com/office/drawing/2014/main" id="{86AD93D1-5565-4F97-8495-DC3D804E597A}"/>
              </a:ext>
            </a:extLst>
          </p:cNvPr>
          <p:cNvSpPr>
            <a:spLocks noGrp="1"/>
          </p:cNvSpPr>
          <p:nvPr>
            <p:ph type="title"/>
          </p:nvPr>
        </p:nvSpPr>
        <p:spPr>
          <a:xfrm>
            <a:off x="0" y="1"/>
            <a:ext cx="12192000" cy="908719"/>
          </a:xfrm>
        </p:spPr>
        <p:txBody>
          <a:bodyPr/>
          <a:lstStyle/>
          <a:p>
            <a:r>
              <a:rPr lang="en-US" altLang="zh-CN" dirty="0"/>
              <a:t>CEPC Power and Energy Upgrade Plan</a:t>
            </a:r>
            <a:endParaRPr lang="zh-CN" altLang="en-US" dirty="0"/>
          </a:p>
        </p:txBody>
      </p:sp>
    </p:spTree>
    <p:extLst>
      <p:ext uri="{BB962C8B-B14F-4D97-AF65-F5344CB8AC3E}">
        <p14:creationId xmlns:p14="http://schemas.microsoft.com/office/powerpoint/2010/main" val="3619251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E56F2D-8D40-4409-B1BC-ACC8171670C1}"/>
              </a:ext>
            </a:extLst>
          </p:cNvPr>
          <p:cNvSpPr>
            <a:spLocks noGrp="1"/>
          </p:cNvSpPr>
          <p:nvPr>
            <p:ph type="title"/>
          </p:nvPr>
        </p:nvSpPr>
        <p:spPr>
          <a:xfrm>
            <a:off x="0" y="1"/>
            <a:ext cx="12192000" cy="908720"/>
          </a:xfrm>
        </p:spPr>
        <p:txBody>
          <a:bodyPr/>
          <a:lstStyle/>
          <a:p>
            <a:r>
              <a:rPr lang="en-US" altLang="zh-CN" dirty="0"/>
              <a:t>Power Upgrade</a:t>
            </a:r>
            <a:endParaRPr lang="zh-CN" altLang="en-US" dirty="0"/>
          </a:p>
        </p:txBody>
      </p:sp>
      <p:sp>
        <p:nvSpPr>
          <p:cNvPr id="3" name="内容占位符 2">
            <a:extLst>
              <a:ext uri="{FF2B5EF4-FFF2-40B4-BE49-F238E27FC236}">
                <a16:creationId xmlns:a16="http://schemas.microsoft.com/office/drawing/2014/main" id="{246FBF4B-A396-4D74-AA0F-D7D4E9D082BF}"/>
              </a:ext>
            </a:extLst>
          </p:cNvPr>
          <p:cNvSpPr>
            <a:spLocks noGrp="1"/>
          </p:cNvSpPr>
          <p:nvPr>
            <p:ph idx="1"/>
          </p:nvPr>
        </p:nvSpPr>
        <p:spPr>
          <a:xfrm>
            <a:off x="238125" y="1340768"/>
            <a:ext cx="11715750" cy="5067945"/>
          </a:xfrm>
        </p:spPr>
        <p:txBody>
          <a:bodyPr>
            <a:normAutofit/>
          </a:bodyPr>
          <a:lstStyle/>
          <a:p>
            <a:pPr>
              <a:lnSpc>
                <a:spcPct val="120000"/>
              </a:lnSpc>
              <a:spcBef>
                <a:spcPts val="1200"/>
              </a:spcBef>
            </a:pPr>
            <a:r>
              <a:rPr lang="en-GB" altLang="zh-CN" sz="1800" dirty="0">
                <a:effectLst/>
                <a:ea typeface="Times New Roman" panose="02020603050405020304" pitchFamily="18" charset="0"/>
              </a:rPr>
              <a:t>To upgrade to the Higgs 50 MW SR power per beam, the input coupler power per cavity will be kept at a 300 kW level and additional 144 2-cell cavities will be added, resulting in a total of 336 2-cell cavities for 50 MW Higgs operation. </a:t>
            </a:r>
          </a:p>
          <a:p>
            <a:pPr>
              <a:lnSpc>
                <a:spcPct val="120000"/>
              </a:lnSpc>
              <a:spcBef>
                <a:spcPts val="1200"/>
              </a:spcBef>
            </a:pPr>
            <a:r>
              <a:rPr lang="en-GB" altLang="zh-CN" sz="1800" dirty="0">
                <a:effectLst/>
                <a:ea typeface="Times New Roman" panose="02020603050405020304" pitchFamily="18" charset="0"/>
              </a:rPr>
              <a:t>During W 30 MW and 50 MW modes, only half of the Higgs cavities per ring will be utilized, and Higgs 2-cell cavities are generally compatible with W mode operation. </a:t>
            </a:r>
          </a:p>
          <a:p>
            <a:pPr>
              <a:lnSpc>
                <a:spcPct val="120000"/>
              </a:lnSpc>
              <a:spcBef>
                <a:spcPts val="1200"/>
              </a:spcBef>
            </a:pPr>
            <a:r>
              <a:rPr lang="en-US" altLang="zh-CN" sz="1800" dirty="0">
                <a:effectLst/>
                <a:ea typeface="宋体" panose="02010600030101010101" pitchFamily="2" charset="-122"/>
              </a:rPr>
              <a:t>The klystron output power will be kept at 800 kW level and 72 more 800 kW klystrons will be added, thus 168 650 MHz 800 kW klystrons in total are needed for 50 MW Higgs operation.</a:t>
            </a:r>
          </a:p>
          <a:p>
            <a:pPr>
              <a:lnSpc>
                <a:spcPct val="120000"/>
              </a:lnSpc>
              <a:spcBef>
                <a:spcPts val="1200"/>
              </a:spcBef>
            </a:pPr>
            <a:r>
              <a:rPr lang="en-US" altLang="zh-CN" sz="1800" dirty="0">
                <a:effectLst/>
                <a:ea typeface="Times New Roman" panose="02020603050405020304" pitchFamily="18" charset="0"/>
              </a:rPr>
              <a:t>For high luminosity Z (50 MW), 20 KEKB / BEPCII type high current SRF-cavity modules and </a:t>
            </a:r>
            <a:r>
              <a:rPr lang="en-GB" altLang="zh-CN" sz="1800" dirty="0">
                <a:solidFill>
                  <a:srgbClr val="000000"/>
                </a:solidFill>
                <a:effectLst/>
                <a:ea typeface="宋体" panose="02010600030101010101" pitchFamily="2" charset="-122"/>
              </a:rPr>
              <a:t>1.2 MW klystron</a:t>
            </a:r>
            <a:r>
              <a:rPr lang="en-GB" altLang="zh-CN" sz="1800" dirty="0">
                <a:effectLst/>
                <a:ea typeface="Times New Roman" panose="02020603050405020304" pitchFamily="18" charset="0"/>
              </a:rPr>
              <a:t> </a:t>
            </a:r>
            <a:r>
              <a:rPr lang="en-US" altLang="zh-CN" sz="1800" dirty="0">
                <a:effectLst/>
                <a:ea typeface="Times New Roman" panose="02020603050405020304" pitchFamily="18" charset="0"/>
              </a:rPr>
              <a:t>will be </a:t>
            </a:r>
            <a:r>
              <a:rPr lang="en-US" altLang="zh-CN" sz="1800" dirty="0">
                <a:ea typeface="Times New Roman" panose="02020603050405020304" pitchFamily="18" charset="0"/>
              </a:rPr>
              <a:t>added for each ring. </a:t>
            </a:r>
            <a:r>
              <a:rPr lang="en-US" altLang="zh-CN" sz="1800" dirty="0">
                <a:effectLst/>
                <a:ea typeface="Times New Roman" panose="02020603050405020304" pitchFamily="18" charset="0"/>
              </a:rPr>
              <a:t>The high current beam will bypass Higgs/</a:t>
            </a:r>
            <a:r>
              <a:rPr lang="en-US" altLang="zh-CN" sz="1800" i="1" dirty="0" err="1">
                <a:effectLst/>
                <a:ea typeface="MS Mincho" panose="02020609040205080304" pitchFamily="49" charset="-128"/>
              </a:rPr>
              <a:t>tt</a:t>
            </a:r>
            <a:r>
              <a:rPr lang="en-US" altLang="zh-CN" sz="1800" i="1" dirty="0">
                <a:effectLst/>
                <a:ea typeface="MS Mincho" panose="02020609040205080304" pitchFamily="49" charset="-128"/>
              </a:rPr>
              <a:t>̄</a:t>
            </a:r>
            <a:r>
              <a:rPr lang="en-US" altLang="zh-CN" sz="1800" dirty="0">
                <a:effectLst/>
                <a:ea typeface="Times New Roman" panose="02020603050405020304" pitchFamily="18" charset="0"/>
              </a:rPr>
              <a:t> cavities.</a:t>
            </a:r>
            <a:endParaRPr lang="zh-CN" altLang="zh-CN" sz="1800" dirty="0">
              <a:effectLst/>
              <a:ea typeface="MS Mincho" panose="02020609040205080304" pitchFamily="49" charset="-128"/>
            </a:endParaRPr>
          </a:p>
          <a:p>
            <a:pPr>
              <a:lnSpc>
                <a:spcPct val="120000"/>
              </a:lnSpc>
              <a:spcBef>
                <a:spcPts val="1200"/>
              </a:spcBef>
            </a:pPr>
            <a:r>
              <a:rPr lang="en-GB" altLang="zh-CN" sz="1800" dirty="0">
                <a:effectLst/>
                <a:ea typeface="Times New Roman" panose="02020603050405020304" pitchFamily="18" charset="0"/>
              </a:rPr>
              <a:t>The booster cavity number will not change for the collider power upgrade, only the input power per cavity will increase by </a:t>
            </a:r>
            <a:r>
              <a:rPr lang="en-GB" altLang="zh-CN" sz="1800" dirty="0">
                <a:ea typeface="Times New Roman" panose="02020603050405020304" pitchFamily="18" charset="0"/>
              </a:rPr>
              <a:t>adding</a:t>
            </a:r>
            <a:r>
              <a:rPr lang="en-GB" altLang="zh-CN" sz="1800" dirty="0">
                <a:effectLst/>
                <a:ea typeface="Times New Roman" panose="02020603050405020304" pitchFamily="18" charset="0"/>
              </a:rPr>
              <a:t> the output RF power of the solid state amplifiers (SSA). </a:t>
            </a:r>
            <a:endParaRPr lang="zh-CN" altLang="zh-CN" sz="1800" dirty="0">
              <a:effectLst/>
              <a:ea typeface="MS Mincho" panose="02020609040205080304" pitchFamily="49" charset="-128"/>
            </a:endParaRPr>
          </a:p>
          <a:p>
            <a:pPr>
              <a:lnSpc>
                <a:spcPct val="120000"/>
              </a:lnSpc>
              <a:spcBef>
                <a:spcPts val="1200"/>
              </a:spcBef>
            </a:pPr>
            <a:endParaRPr lang="zh-CN" altLang="zh-CN" sz="1800" dirty="0">
              <a:effectLst/>
              <a:latin typeface="Times New Roman" panose="02020603050405020304" pitchFamily="18" charset="0"/>
              <a:ea typeface="MS Mincho" panose="02020609040205080304" pitchFamily="49" charset="-128"/>
            </a:endParaRPr>
          </a:p>
          <a:p>
            <a:pPr>
              <a:lnSpc>
                <a:spcPct val="120000"/>
              </a:lnSpc>
              <a:spcBef>
                <a:spcPts val="1200"/>
              </a:spcBef>
            </a:pPr>
            <a:endParaRPr lang="zh-CN" altLang="zh-CN" sz="1800" dirty="0">
              <a:effectLst/>
              <a:latin typeface="Times New Roman" panose="02020603050405020304" pitchFamily="18" charset="0"/>
              <a:ea typeface="MS Mincho" panose="02020609040205080304" pitchFamily="49" charset="-128"/>
            </a:endParaRPr>
          </a:p>
          <a:p>
            <a:pPr>
              <a:lnSpc>
                <a:spcPct val="120000"/>
              </a:lnSpc>
              <a:spcBef>
                <a:spcPts val="1200"/>
              </a:spcBef>
            </a:pPr>
            <a:endParaRPr lang="zh-CN" altLang="en-US" dirty="0"/>
          </a:p>
        </p:txBody>
      </p:sp>
      <p:sp>
        <p:nvSpPr>
          <p:cNvPr id="4" name="灯片编号占位符 3">
            <a:extLst>
              <a:ext uri="{FF2B5EF4-FFF2-40B4-BE49-F238E27FC236}">
                <a16:creationId xmlns:a16="http://schemas.microsoft.com/office/drawing/2014/main" id="{CB717F35-A64F-4563-AAAB-4235A0479331}"/>
              </a:ext>
            </a:extLst>
          </p:cNvPr>
          <p:cNvSpPr>
            <a:spLocks noGrp="1"/>
          </p:cNvSpPr>
          <p:nvPr>
            <p:ph type="sldNum" sz="quarter" idx="12"/>
          </p:nvPr>
        </p:nvSpPr>
        <p:spPr/>
        <p:txBody>
          <a:bodyPr/>
          <a:lstStyle/>
          <a:p>
            <a:fld id="{D81A5892-4DC8-4C24-8E36-6364759EFE91}" type="slidenum">
              <a:rPr lang="zh-CN" altLang="en-US" smtClean="0"/>
              <a:t>35</a:t>
            </a:fld>
            <a:endParaRPr lang="zh-CN" altLang="en-US"/>
          </a:p>
        </p:txBody>
      </p:sp>
    </p:spTree>
    <p:extLst>
      <p:ext uri="{BB962C8B-B14F-4D97-AF65-F5344CB8AC3E}">
        <p14:creationId xmlns:p14="http://schemas.microsoft.com/office/powerpoint/2010/main" val="3562796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825455-D596-4237-8DA5-342D06F92E1C}"/>
              </a:ext>
            </a:extLst>
          </p:cNvPr>
          <p:cNvSpPr>
            <a:spLocks noGrp="1"/>
          </p:cNvSpPr>
          <p:nvPr>
            <p:ph type="title"/>
          </p:nvPr>
        </p:nvSpPr>
        <p:spPr>
          <a:xfrm>
            <a:off x="0" y="18255"/>
            <a:ext cx="12192000" cy="890465"/>
          </a:xfrm>
        </p:spPr>
        <p:txBody>
          <a:bodyPr/>
          <a:lstStyle/>
          <a:p>
            <a:r>
              <a:rPr lang="en-US" altLang="zh-CN" dirty="0"/>
              <a:t>Energy Upgrade</a:t>
            </a:r>
            <a:endParaRPr lang="zh-CN" altLang="en-US" dirty="0"/>
          </a:p>
        </p:txBody>
      </p:sp>
      <p:sp>
        <p:nvSpPr>
          <p:cNvPr id="3" name="内容占位符 2">
            <a:extLst>
              <a:ext uri="{FF2B5EF4-FFF2-40B4-BE49-F238E27FC236}">
                <a16:creationId xmlns:a16="http://schemas.microsoft.com/office/drawing/2014/main" id="{F524E1AA-DC32-4B4C-8408-BC946D6BAC0E}"/>
              </a:ext>
            </a:extLst>
          </p:cNvPr>
          <p:cNvSpPr>
            <a:spLocks noGrp="1"/>
          </p:cNvSpPr>
          <p:nvPr>
            <p:ph idx="1"/>
          </p:nvPr>
        </p:nvSpPr>
        <p:spPr>
          <a:xfrm>
            <a:off x="209319" y="1462088"/>
            <a:ext cx="7830897" cy="4894263"/>
          </a:xfrm>
        </p:spPr>
        <p:txBody>
          <a:bodyPr>
            <a:normAutofit/>
          </a:bodyPr>
          <a:lstStyle/>
          <a:p>
            <a:pPr algn="just">
              <a:lnSpc>
                <a:spcPct val="110000"/>
              </a:lnSpc>
              <a:spcBef>
                <a:spcPts val="1200"/>
              </a:spcBef>
            </a:pPr>
            <a:r>
              <a:rPr lang="en-US" altLang="zh-CN" sz="1800" i="1" dirty="0" err="1"/>
              <a:t>tt</a:t>
            </a:r>
            <a:r>
              <a:rPr lang="en-US" altLang="zh-CN" sz="1800" i="1" dirty="0"/>
              <a:t>̄ </a:t>
            </a:r>
            <a:r>
              <a:rPr lang="en-US" altLang="zh-CN" sz="1800" dirty="0"/>
              <a:t>30 MW mode, 240 5-cell 650 MHz cavities and 48 sets of 800 kW klystrons will be added in addition to the 336 Higgs 2-cell cavities, increasing the RF voltage from 2.2 GV to 10 GV. </a:t>
            </a:r>
          </a:p>
          <a:p>
            <a:pPr algn="just">
              <a:lnSpc>
                <a:spcPct val="110000"/>
              </a:lnSpc>
              <a:spcBef>
                <a:spcPts val="1200"/>
              </a:spcBef>
            </a:pPr>
            <a:r>
              <a:rPr lang="en-US" altLang="zh-CN" sz="1800" dirty="0"/>
              <a:t>Each cryomodule will contain four 5-cell cavities with HOM couplers on the beam pipe. </a:t>
            </a:r>
          </a:p>
          <a:p>
            <a:pPr algn="just">
              <a:lnSpc>
                <a:spcPct val="110000"/>
              </a:lnSpc>
              <a:spcBef>
                <a:spcPts val="1200"/>
              </a:spcBef>
            </a:pPr>
            <a:r>
              <a:rPr lang="en-US" altLang="zh-CN" sz="1800" dirty="0"/>
              <a:t>For </a:t>
            </a:r>
            <a:r>
              <a:rPr lang="en-US" altLang="zh-CN" sz="1800" i="1" dirty="0" err="1"/>
              <a:t>tt</a:t>
            </a:r>
            <a:r>
              <a:rPr lang="en-US" altLang="zh-CN" sz="1800" i="1" dirty="0"/>
              <a:t>̄</a:t>
            </a:r>
            <a:r>
              <a:rPr lang="en-US" altLang="zh-CN" sz="1800" dirty="0"/>
              <a:t> 50 MW, klystron numbers doubled to increase the input power. 256 high-gradient 9-cell cavities each with a 10 kW SSA will be added to raise the booster RF voltage from 2.17 GV to 9.7 GV.</a:t>
            </a:r>
          </a:p>
          <a:p>
            <a:pPr algn="just">
              <a:lnSpc>
                <a:spcPct val="110000"/>
              </a:lnSpc>
              <a:spcBef>
                <a:spcPts val="1200"/>
              </a:spcBef>
            </a:pPr>
            <a:r>
              <a:rPr lang="en-US" altLang="zh-CN" sz="1800" i="1" dirty="0" err="1"/>
              <a:t>tt</a:t>
            </a:r>
            <a:r>
              <a:rPr lang="en-US" altLang="zh-CN" sz="1800" i="1" dirty="0"/>
              <a:t>̄</a:t>
            </a:r>
            <a:r>
              <a:rPr lang="en-US" altLang="zh-CN" sz="1800" dirty="0">
                <a:effectLst/>
                <a:ea typeface="Times New Roman" panose="02020603050405020304" pitchFamily="18" charset="0"/>
              </a:rPr>
              <a:t> needs a cryogenic plant capacity of </a:t>
            </a:r>
            <a:r>
              <a:rPr lang="en-GB" altLang="zh-CN" sz="1800" dirty="0">
                <a:effectLst/>
                <a:ea typeface="Times New Roman" panose="02020603050405020304" pitchFamily="18" charset="0"/>
              </a:rPr>
              <a:t>140</a:t>
            </a:r>
            <a:r>
              <a:rPr lang="en-US" altLang="zh-CN" sz="1800" dirty="0">
                <a:effectLst/>
                <a:ea typeface="Times New Roman" panose="02020603050405020304" pitchFamily="18" charset="0"/>
              </a:rPr>
              <a:t> kW at 4.5 K. </a:t>
            </a:r>
            <a:r>
              <a:rPr lang="en-GB" altLang="zh-CN" sz="1800" dirty="0">
                <a:effectLst/>
                <a:ea typeface="Times New Roman" panose="02020603050405020304" pitchFamily="18" charset="0"/>
              </a:rPr>
              <a:t>Eight 15 kW cryogenic plants</a:t>
            </a:r>
            <a:r>
              <a:rPr lang="en-US" altLang="zh-CN" sz="1800" dirty="0">
                <a:effectLst/>
                <a:ea typeface="Times New Roman" panose="02020603050405020304" pitchFamily="18" charset="0"/>
              </a:rPr>
              <a:t> will be added for </a:t>
            </a:r>
            <a:r>
              <a:rPr lang="en-US" altLang="zh-CN" sz="1800" i="1" dirty="0" err="1">
                <a:effectLst/>
                <a:ea typeface="MS Mincho" panose="02020609040205080304" pitchFamily="49" charset="-128"/>
              </a:rPr>
              <a:t>tt</a:t>
            </a:r>
            <a:r>
              <a:rPr lang="en-US" altLang="zh-CN" sz="1800" i="1" dirty="0">
                <a:effectLst/>
                <a:ea typeface="MS Mincho" panose="02020609040205080304" pitchFamily="49" charset="-128"/>
              </a:rPr>
              <a:t>̄</a:t>
            </a:r>
            <a:r>
              <a:rPr lang="en-US" altLang="zh-CN" sz="1800" dirty="0">
                <a:effectLst/>
                <a:ea typeface="Times New Roman" panose="02020603050405020304" pitchFamily="18" charset="0"/>
              </a:rPr>
              <a:t> in addition to the four </a:t>
            </a:r>
            <a:r>
              <a:rPr lang="en-GB" altLang="zh-CN" sz="1800" dirty="0">
                <a:effectLst/>
                <a:ea typeface="Times New Roman" panose="02020603050405020304" pitchFamily="18" charset="0"/>
              </a:rPr>
              <a:t>15 kW cryogenic plants for Higgs, W and Z. A </a:t>
            </a:r>
            <a:r>
              <a:rPr lang="en-GB" altLang="zh-CN" sz="1800" dirty="0">
                <a:effectLst/>
                <a:ea typeface="宋体" panose="02010600030101010101" pitchFamily="2" charset="-122"/>
              </a:rPr>
              <a:t>large</a:t>
            </a:r>
            <a:r>
              <a:rPr lang="en-GB" altLang="zh-CN" sz="1800" dirty="0">
                <a:effectLst/>
                <a:ea typeface="Times New Roman" panose="02020603050405020304" pitchFamily="18" charset="0"/>
              </a:rPr>
              <a:t> cavern beside the service shaft of the RF region is reserved for the installation of the new cryogenic plants.</a:t>
            </a:r>
            <a:endParaRPr lang="zh-CN" altLang="en-US" dirty="0"/>
          </a:p>
        </p:txBody>
      </p:sp>
      <p:sp>
        <p:nvSpPr>
          <p:cNvPr id="4" name="灯片编号占位符 3">
            <a:extLst>
              <a:ext uri="{FF2B5EF4-FFF2-40B4-BE49-F238E27FC236}">
                <a16:creationId xmlns:a16="http://schemas.microsoft.com/office/drawing/2014/main" id="{48D7DDE0-2D5D-4C50-BFA2-20906704CC0A}"/>
              </a:ext>
            </a:extLst>
          </p:cNvPr>
          <p:cNvSpPr>
            <a:spLocks noGrp="1"/>
          </p:cNvSpPr>
          <p:nvPr>
            <p:ph type="sldNum" sz="quarter" idx="12"/>
          </p:nvPr>
        </p:nvSpPr>
        <p:spPr/>
        <p:txBody>
          <a:bodyPr/>
          <a:lstStyle/>
          <a:p>
            <a:fld id="{D81A5892-4DC8-4C24-8E36-6364759EFE91}" type="slidenum">
              <a:rPr lang="zh-CN" altLang="en-US" smtClean="0"/>
              <a:t>36</a:t>
            </a:fld>
            <a:endParaRPr lang="zh-CN" altLang="en-US"/>
          </a:p>
        </p:txBody>
      </p:sp>
      <p:pic>
        <p:nvPicPr>
          <p:cNvPr id="11" name="图片 10">
            <a:extLst>
              <a:ext uri="{FF2B5EF4-FFF2-40B4-BE49-F238E27FC236}">
                <a16:creationId xmlns:a16="http://schemas.microsoft.com/office/drawing/2014/main" id="{ED57A300-D829-47A7-9F76-9DEA82552D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8253065" y="2684277"/>
            <a:ext cx="3664731" cy="2993938"/>
          </a:xfrm>
          <a:prstGeom prst="rect">
            <a:avLst/>
          </a:prstGeom>
        </p:spPr>
      </p:pic>
    </p:spTree>
    <p:extLst>
      <p:ext uri="{BB962C8B-B14F-4D97-AF65-F5344CB8AC3E}">
        <p14:creationId xmlns:p14="http://schemas.microsoft.com/office/powerpoint/2010/main" val="3306365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1FA018-9020-4642-8719-D08E4E18249A}"/>
              </a:ext>
            </a:extLst>
          </p:cNvPr>
          <p:cNvSpPr>
            <a:spLocks noGrp="1"/>
          </p:cNvSpPr>
          <p:nvPr>
            <p:ph type="title"/>
          </p:nvPr>
        </p:nvSpPr>
        <p:spPr>
          <a:xfrm>
            <a:off x="-24680" y="1"/>
            <a:ext cx="12216680" cy="980728"/>
          </a:xfrm>
        </p:spPr>
        <p:txBody>
          <a:bodyPr vert="horz" lIns="91440" tIns="45720" rIns="91440" bIns="45720" rtlCol="0" anchor="ctr">
            <a:normAutofit/>
          </a:bodyPr>
          <a:lstStyle/>
          <a:p>
            <a:pPr algn="ctr"/>
            <a:r>
              <a:rPr lang="en-US" altLang="zh-CN" sz="3600" dirty="0">
                <a:latin typeface="Arial" panose="020B0604020202020204" pitchFamily="34" charset="0"/>
                <a:cs typeface="Arial" panose="020B0604020202020204" pitchFamily="34" charset="0"/>
              </a:rPr>
              <a:t>Summary</a:t>
            </a:r>
            <a:endParaRPr lang="zh-CN" altLang="en-US" sz="36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13DAD403-95C9-4A9D-BB4B-9BF28838590F}"/>
              </a:ext>
            </a:extLst>
          </p:cNvPr>
          <p:cNvSpPr>
            <a:spLocks noGrp="1"/>
          </p:cNvSpPr>
          <p:nvPr>
            <p:ph idx="1"/>
          </p:nvPr>
        </p:nvSpPr>
        <p:spPr>
          <a:xfrm>
            <a:off x="407368" y="1412776"/>
            <a:ext cx="11052597" cy="4943575"/>
          </a:xfrm>
        </p:spPr>
        <p:txBody>
          <a:bodyPr>
            <a:normAutofit/>
          </a:bodyPr>
          <a:lstStyle/>
          <a:p>
            <a:pPr algn="just">
              <a:lnSpc>
                <a:spcPct val="110000"/>
              </a:lnSpc>
              <a:spcBef>
                <a:spcPts val="3000"/>
              </a:spcBef>
            </a:pPr>
            <a:r>
              <a:rPr lang="en-US" altLang="zh-CN" sz="2000" dirty="0">
                <a:latin typeface="Arial" panose="020B0604020202020204" pitchFamily="34" charset="0"/>
                <a:cs typeface="Arial" panose="020B0604020202020204" pitchFamily="34" charset="0"/>
              </a:rPr>
              <a:t>CEPC TDR SRF system layout and parameters are designed to meet physics run requirement (Higgs first, upgradable, low cost for first-stage, mode-switching). </a:t>
            </a:r>
          </a:p>
          <a:p>
            <a:pPr algn="just">
              <a:lnSpc>
                <a:spcPct val="110000"/>
              </a:lnSpc>
              <a:spcBef>
                <a:spcPts val="3000"/>
              </a:spcBef>
            </a:pPr>
            <a:r>
              <a:rPr lang="en-US" altLang="zh-CN" sz="2000" dirty="0"/>
              <a:t>RF system design optimized for Higgs 30/50 MW. Power (luminosity) and energy upgrade by adding cavities, RF power sources and cryogenic plants.</a:t>
            </a:r>
            <a:endParaRPr lang="en-US" altLang="zh-CN" sz="2000" dirty="0">
              <a:latin typeface="Arial" panose="020B0604020202020204" pitchFamily="34" charset="0"/>
              <a:cs typeface="Arial" panose="020B0604020202020204" pitchFamily="34" charset="0"/>
            </a:endParaRPr>
          </a:p>
          <a:p>
            <a:pPr algn="just">
              <a:lnSpc>
                <a:spcPct val="110000"/>
              </a:lnSpc>
              <a:spcBef>
                <a:spcPts val="3000"/>
              </a:spcBef>
            </a:pPr>
            <a:r>
              <a:rPr lang="en-US" altLang="zh-CN" sz="2000" dirty="0"/>
              <a:t>To maximize Z luminosity, we use dedicated high current 1-cell cavity for 10-50 MW Z to solve the HOM power, FM &amp; HOM CBI problems. Bypass scheme designed for both the collider and booster.  </a:t>
            </a:r>
            <a:endParaRPr lang="en-US" altLang="zh-CN" sz="2000" dirty="0">
              <a:latin typeface="Arial" panose="020B0604020202020204" pitchFamily="34" charset="0"/>
              <a:cs typeface="Arial" panose="020B0604020202020204" pitchFamily="34" charset="0"/>
            </a:endParaRPr>
          </a:p>
          <a:p>
            <a:pPr algn="just">
              <a:lnSpc>
                <a:spcPct val="110000"/>
              </a:lnSpc>
              <a:spcBef>
                <a:spcPts val="3000"/>
              </a:spcBef>
            </a:pPr>
            <a:r>
              <a:rPr lang="en-US" altLang="zh-CN" sz="2000" dirty="0">
                <a:latin typeface="Arial" panose="020B0604020202020204" pitchFamily="34" charset="0"/>
                <a:cs typeface="Arial" panose="020B0604020202020204" pitchFamily="34" charset="0"/>
              </a:rPr>
              <a:t>CEPC 650 MHz and 1.3 GHz SRF technology R&amp;D in Sha Peng’s talk. RF power sources and LLRF systems in Zhou Zusheng’s talk.</a:t>
            </a:r>
          </a:p>
        </p:txBody>
      </p:sp>
      <p:sp>
        <p:nvSpPr>
          <p:cNvPr id="4" name="灯片编号占位符 3">
            <a:extLst>
              <a:ext uri="{FF2B5EF4-FFF2-40B4-BE49-F238E27FC236}">
                <a16:creationId xmlns:a16="http://schemas.microsoft.com/office/drawing/2014/main" id="{037EE883-8FA1-4991-A343-701724CFF38E}"/>
              </a:ext>
            </a:extLst>
          </p:cNvPr>
          <p:cNvSpPr>
            <a:spLocks noGrp="1"/>
          </p:cNvSpPr>
          <p:nvPr>
            <p:ph type="sldNum" sz="quarter" idx="12"/>
          </p:nvPr>
        </p:nvSpPr>
        <p:spPr/>
        <p:txBody>
          <a:bodyPr/>
          <a:lstStyle/>
          <a:p>
            <a:fld id="{7AE299F9-135B-4EE2-98CB-4517BC31739C}" type="slidenum">
              <a:rPr lang="zh-CN" altLang="en-US" smtClean="0"/>
              <a:t>37</a:t>
            </a:fld>
            <a:endParaRPr lang="zh-CN" altLang="en-US"/>
          </a:p>
        </p:txBody>
      </p:sp>
    </p:spTree>
    <p:extLst>
      <p:ext uri="{BB962C8B-B14F-4D97-AF65-F5344CB8AC3E}">
        <p14:creationId xmlns:p14="http://schemas.microsoft.com/office/powerpoint/2010/main" val="3895664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5ACC87-4B68-444E-80BE-0F4442FA9F00}"/>
              </a:ext>
            </a:extLst>
          </p:cNvPr>
          <p:cNvSpPr>
            <a:spLocks noGrp="1"/>
          </p:cNvSpPr>
          <p:nvPr>
            <p:ph type="title"/>
          </p:nvPr>
        </p:nvSpPr>
        <p:spPr/>
        <p:txBody>
          <a:bodyPr/>
          <a:lstStyle/>
          <a:p>
            <a:endParaRPr lang="zh-CN" altLang="en-US" dirty="0"/>
          </a:p>
        </p:txBody>
      </p:sp>
      <p:pic>
        <p:nvPicPr>
          <p:cNvPr id="7" name="内容占位符 6">
            <a:extLst>
              <a:ext uri="{FF2B5EF4-FFF2-40B4-BE49-F238E27FC236}">
                <a16:creationId xmlns:a16="http://schemas.microsoft.com/office/drawing/2014/main" id="{A2DC84AC-1B23-4080-9BE4-1A8BFEA603D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2404"/>
            <a:ext cx="12192000" cy="6860404"/>
          </a:xfrm>
        </p:spPr>
      </p:pic>
      <p:sp>
        <p:nvSpPr>
          <p:cNvPr id="8" name="文本框 7">
            <a:extLst>
              <a:ext uri="{FF2B5EF4-FFF2-40B4-BE49-F238E27FC236}">
                <a16:creationId xmlns:a16="http://schemas.microsoft.com/office/drawing/2014/main" id="{A282ABA8-3244-424C-B90E-0E143BF34D1E}"/>
              </a:ext>
            </a:extLst>
          </p:cNvPr>
          <p:cNvSpPr txBox="1"/>
          <p:nvPr/>
        </p:nvSpPr>
        <p:spPr>
          <a:xfrm>
            <a:off x="0" y="5805264"/>
            <a:ext cx="4039614" cy="707886"/>
          </a:xfrm>
          <a:prstGeom prst="rect">
            <a:avLst/>
          </a:prstGeom>
          <a:noFill/>
        </p:spPr>
        <p:txBody>
          <a:bodyPr wrap="square" rtlCol="0">
            <a:spAutoFit/>
          </a:bodyPr>
          <a:lstStyle/>
          <a:p>
            <a:pPr algn="ctr"/>
            <a:r>
              <a:rPr lang="en-US" altLang="zh-CN" sz="4000" i="1" dirty="0">
                <a:solidFill>
                  <a:schemeClr val="bg1"/>
                </a:solidFill>
                <a:latin typeface="Arial" panose="020B0604020202020204" pitchFamily="34" charset="0"/>
                <a:ea typeface="HGHUATI_CNKI" panose="02000500000000000000" pitchFamily="2" charset="-122"/>
                <a:cs typeface="Arial" panose="020B0604020202020204" pitchFamily="34" charset="0"/>
              </a:rPr>
              <a:t>Thank you !</a:t>
            </a:r>
            <a:endParaRPr lang="zh-CN" altLang="en-US" sz="4000" i="1" dirty="0">
              <a:solidFill>
                <a:schemeClr val="bg1"/>
              </a:solidFill>
              <a:latin typeface="Arial" panose="020B0604020202020204" pitchFamily="34" charset="0"/>
              <a:ea typeface="HGHUATI_CNKI" panose="02000500000000000000" pitchFamily="2" charset="-122"/>
              <a:cs typeface="Arial" panose="020B0604020202020204" pitchFamily="34" charset="0"/>
            </a:endParaRPr>
          </a:p>
        </p:txBody>
      </p:sp>
    </p:spTree>
    <p:extLst>
      <p:ext uri="{BB962C8B-B14F-4D97-AF65-F5344CB8AC3E}">
        <p14:creationId xmlns:p14="http://schemas.microsoft.com/office/powerpoint/2010/main" val="463163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5ECEF9-2C4F-4996-8E88-4F9A600AE613}"/>
              </a:ext>
            </a:extLst>
          </p:cNvPr>
          <p:cNvSpPr>
            <a:spLocks noGrp="1"/>
          </p:cNvSpPr>
          <p:nvPr>
            <p:ph type="title"/>
          </p:nvPr>
        </p:nvSpPr>
        <p:spPr>
          <a:xfrm>
            <a:off x="47328" y="1"/>
            <a:ext cx="12144672" cy="908720"/>
          </a:xfrm>
        </p:spPr>
        <p:txBody>
          <a:bodyPr/>
          <a:lstStyle/>
          <a:p>
            <a:r>
              <a:rPr lang="en-US" altLang="zh-CN" dirty="0"/>
              <a:t>SRF System Risks and other Issues</a:t>
            </a:r>
            <a:endParaRPr lang="zh-CN" altLang="en-US" dirty="0"/>
          </a:p>
        </p:txBody>
      </p:sp>
      <p:sp>
        <p:nvSpPr>
          <p:cNvPr id="3" name="内容占位符 2">
            <a:extLst>
              <a:ext uri="{FF2B5EF4-FFF2-40B4-BE49-F238E27FC236}">
                <a16:creationId xmlns:a16="http://schemas.microsoft.com/office/drawing/2014/main" id="{F1B5185A-1475-4144-9022-8FDA9BB0AE5D}"/>
              </a:ext>
            </a:extLst>
          </p:cNvPr>
          <p:cNvSpPr>
            <a:spLocks noGrp="1"/>
          </p:cNvSpPr>
          <p:nvPr>
            <p:ph idx="1"/>
          </p:nvPr>
        </p:nvSpPr>
        <p:spPr>
          <a:xfrm>
            <a:off x="407368" y="1340768"/>
            <a:ext cx="11665296" cy="5067944"/>
          </a:xfrm>
        </p:spPr>
        <p:txBody>
          <a:bodyPr>
            <a:normAutofit/>
          </a:bodyPr>
          <a:lstStyle/>
          <a:p>
            <a:r>
              <a:rPr lang="en-US" altLang="zh-CN" sz="1800" dirty="0"/>
              <a:t>Input coupler: </a:t>
            </a:r>
            <a:br>
              <a:rPr lang="en-US" altLang="zh-CN" sz="1800" dirty="0"/>
            </a:br>
            <a:r>
              <a:rPr lang="en-US" altLang="zh-CN" sz="1800" dirty="0"/>
              <a:t>Matching and coupling adjusting range: key issue of a green accelerator, same as klystron efficiency. </a:t>
            </a:r>
            <a:br>
              <a:rPr lang="en-US" altLang="zh-CN" sz="1800" dirty="0"/>
            </a:br>
            <a:r>
              <a:rPr lang="en-US" altLang="zh-CN" sz="1800" dirty="0"/>
              <a:t>Most critical RF part: high power, low heat load, high reliability, long lifetime.  If fails, input power reduction, cavity number and cost increases, extra RF power, cavity contamination, RF trips...</a:t>
            </a:r>
          </a:p>
          <a:p>
            <a:r>
              <a:rPr lang="en-US" altLang="zh-CN" sz="1800" dirty="0"/>
              <a:t>RF voltage operation margin, standby cavities and power sources</a:t>
            </a:r>
          </a:p>
          <a:p>
            <a:r>
              <a:rPr lang="en-US" altLang="zh-CN" sz="1800" dirty="0"/>
              <a:t>Q0 degradation</a:t>
            </a:r>
          </a:p>
          <a:p>
            <a:r>
              <a:rPr lang="en-US" altLang="zh-CN" sz="1800" dirty="0"/>
              <a:t>Multi-cavity high current cryomodule, HOM coupler and mode propagation</a:t>
            </a:r>
          </a:p>
          <a:p>
            <a:r>
              <a:rPr lang="en-US" altLang="zh-CN" sz="1800" dirty="0"/>
              <a:t>RF power transfer from H to Z to have less klystrons?</a:t>
            </a:r>
          </a:p>
          <a:p>
            <a:r>
              <a:rPr lang="en-US" altLang="zh-CN" sz="1800" dirty="0"/>
              <a:t>New material (thin film e.g. Nb3Sn) for ttbar</a:t>
            </a:r>
          </a:p>
          <a:p>
            <a:r>
              <a:rPr lang="en-US" altLang="zh-CN" sz="1800" dirty="0"/>
              <a:t>Add 1.3 GHz 9-cell cavities for ttbar collider ring? Double-frequency operation</a:t>
            </a:r>
          </a:p>
          <a:p>
            <a:r>
              <a:rPr lang="en-US" altLang="zh-CN" sz="1800" dirty="0"/>
              <a:t>Power overhead for Z LLRF control</a:t>
            </a:r>
          </a:p>
          <a:p>
            <a:r>
              <a:rPr lang="en-US" altLang="zh-CN" sz="1800" dirty="0"/>
              <a:t>Control of multi-cavity fed by one klystron</a:t>
            </a:r>
          </a:p>
        </p:txBody>
      </p:sp>
      <p:sp>
        <p:nvSpPr>
          <p:cNvPr id="4" name="灯片编号占位符 3">
            <a:extLst>
              <a:ext uri="{FF2B5EF4-FFF2-40B4-BE49-F238E27FC236}">
                <a16:creationId xmlns:a16="http://schemas.microsoft.com/office/drawing/2014/main" id="{46A7A0B9-A9A0-43B3-8C93-65D70BC5402C}"/>
              </a:ext>
            </a:extLst>
          </p:cNvPr>
          <p:cNvSpPr>
            <a:spLocks noGrp="1"/>
          </p:cNvSpPr>
          <p:nvPr>
            <p:ph type="sldNum" sz="quarter" idx="12"/>
          </p:nvPr>
        </p:nvSpPr>
        <p:spPr/>
        <p:txBody>
          <a:bodyPr/>
          <a:lstStyle/>
          <a:p>
            <a:fld id="{D81A5892-4DC8-4C24-8E36-6364759EFE91}" type="slidenum">
              <a:rPr lang="zh-CN" altLang="en-US" smtClean="0"/>
              <a:t>39</a:t>
            </a:fld>
            <a:endParaRPr lang="zh-CN" altLang="en-US"/>
          </a:p>
        </p:txBody>
      </p:sp>
    </p:spTree>
    <p:extLst>
      <p:ext uri="{BB962C8B-B14F-4D97-AF65-F5344CB8AC3E}">
        <p14:creationId xmlns:p14="http://schemas.microsoft.com/office/powerpoint/2010/main" val="873162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A51EFC-E529-4733-AE0A-5906F31C6B4E}"/>
              </a:ext>
            </a:extLst>
          </p:cNvPr>
          <p:cNvSpPr>
            <a:spLocks noGrp="1"/>
          </p:cNvSpPr>
          <p:nvPr>
            <p:ph type="title"/>
          </p:nvPr>
        </p:nvSpPr>
        <p:spPr>
          <a:xfrm>
            <a:off x="0" y="0"/>
            <a:ext cx="12192000" cy="929118"/>
          </a:xfrm>
        </p:spPr>
        <p:txBody>
          <a:bodyPr vert="horz" lIns="91440" tIns="45720" rIns="91440" bIns="45720" rtlCol="0" anchor="ctr">
            <a:normAutofit/>
          </a:bodyPr>
          <a:lstStyle/>
          <a:p>
            <a:r>
              <a:rPr lang="en-US" altLang="zh-CN" dirty="0"/>
              <a:t>Design Requirement and Challenges of SRF System </a:t>
            </a:r>
            <a:endParaRPr lang="zh-CN" altLang="en-US" dirty="0"/>
          </a:p>
        </p:txBody>
      </p:sp>
      <p:sp>
        <p:nvSpPr>
          <p:cNvPr id="6" name="文本框 5">
            <a:extLst>
              <a:ext uri="{FF2B5EF4-FFF2-40B4-BE49-F238E27FC236}">
                <a16:creationId xmlns:a16="http://schemas.microsoft.com/office/drawing/2014/main" id="{0CED23F2-74A8-4DBE-B7C5-04F0ECA15AF3}"/>
              </a:ext>
            </a:extLst>
          </p:cNvPr>
          <p:cNvSpPr txBox="1"/>
          <p:nvPr/>
        </p:nvSpPr>
        <p:spPr>
          <a:xfrm>
            <a:off x="335360" y="1412776"/>
            <a:ext cx="7330635" cy="3631763"/>
          </a:xfrm>
          <a:prstGeom prst="rect">
            <a:avLst/>
          </a:prstGeom>
          <a:noFill/>
        </p:spPr>
        <p:txBody>
          <a:bodyPr wrap="square">
            <a:spAutoFit/>
          </a:bodyPr>
          <a:lstStyle/>
          <a:p>
            <a:pPr marL="342900" indent="-342900">
              <a:spcBef>
                <a:spcPts val="1800"/>
              </a:spcBef>
              <a:buFont typeface="+mj-lt"/>
              <a:buAutoNum type="arabicPeriod"/>
            </a:pPr>
            <a:r>
              <a:rPr lang="en-US" altLang="zh-CN" sz="2000" b="1" dirty="0">
                <a:effectLst/>
                <a:latin typeface="Arial" panose="020B0604020202020204" pitchFamily="34" charset="0"/>
                <a:cs typeface="Arial" panose="020B0604020202020204" pitchFamily="34" charset="0"/>
              </a:rPr>
              <a:t>Higgs priority </a:t>
            </a:r>
            <a:r>
              <a:rPr lang="en-US" altLang="zh-CN" sz="2000" dirty="0">
                <a:latin typeface="Arial" panose="020B0604020202020204" pitchFamily="34" charset="0"/>
                <a:cs typeface="Arial" panose="020B0604020202020204" pitchFamily="34" charset="0"/>
              </a:rPr>
              <a:t>(10y H + </a:t>
            </a:r>
            <a:r>
              <a:rPr lang="en-US" altLang="zh-CN" sz="2000" dirty="0">
                <a:effectLst/>
                <a:latin typeface="Arial" panose="020B0604020202020204" pitchFamily="34" charset="0"/>
                <a:cs typeface="Arial" panose="020B0604020202020204" pitchFamily="34" charset="0"/>
              </a:rPr>
              <a:t>2y Z + 1y W + 5y ttbar)</a:t>
            </a:r>
            <a:endParaRPr lang="en-US" altLang="zh-CN" sz="2000" dirty="0">
              <a:latin typeface="Arial" panose="020B0604020202020204" pitchFamily="34" charset="0"/>
              <a:cs typeface="Arial" panose="020B0604020202020204" pitchFamily="34" charset="0"/>
            </a:endParaRPr>
          </a:p>
          <a:p>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timeline and performance priority for a Higgs factory.</a:t>
            </a:r>
            <a:endParaRPr lang="en-US" altLang="zh-CN" dirty="0">
              <a:solidFill>
                <a:schemeClr val="tx1">
                  <a:lumMod val="85000"/>
                  <a:lumOff val="15000"/>
                </a:schemeClr>
              </a:solidFill>
              <a:effectLst/>
              <a:latin typeface="Arial" panose="020B0604020202020204" pitchFamily="34" charset="0"/>
              <a:cs typeface="Arial" panose="020B0604020202020204" pitchFamily="34" charset="0"/>
            </a:endParaRPr>
          </a:p>
          <a:p>
            <a:pPr marL="342900" indent="-342900">
              <a:spcBef>
                <a:spcPts val="1200"/>
              </a:spcBef>
              <a:buFont typeface="+mj-lt"/>
              <a:buAutoNum type="arabicPeriod" startAt="2"/>
            </a:pPr>
            <a:r>
              <a:rPr lang="en-US" altLang="zh-CN" sz="2000" b="1" dirty="0">
                <a:effectLst/>
                <a:latin typeface="Arial" panose="020B0604020202020204" pitchFamily="34" charset="0"/>
                <a:cs typeface="Arial" panose="020B0604020202020204" pitchFamily="34" charset="0"/>
              </a:rPr>
              <a:t>Upgradable</a:t>
            </a:r>
            <a:endParaRPr lang="en-US" altLang="zh-CN" sz="2000" b="1"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 power (luminosity) and energy upgrade.</a:t>
            </a:r>
          </a:p>
          <a:p>
            <a:pPr marL="342900" indent="-342900">
              <a:spcBef>
                <a:spcPts val="1200"/>
              </a:spcBef>
              <a:buFont typeface="+mj-lt"/>
              <a:buAutoNum type="arabicPeriod" startAt="3"/>
            </a:pPr>
            <a:r>
              <a:rPr lang="en-US" altLang="zh-CN" sz="2000" b="1" dirty="0">
                <a:latin typeface="Arial" panose="020B0604020202020204" pitchFamily="34" charset="0"/>
                <a:cs typeface="Arial" panose="020B0604020202020204" pitchFamily="34" charset="0"/>
              </a:rPr>
              <a:t>Low cost </a:t>
            </a:r>
            <a:r>
              <a:rPr lang="en-US" altLang="zh-CN" sz="2000" dirty="0">
                <a:latin typeface="Arial" panose="020B0604020202020204" pitchFamily="34" charset="0"/>
                <a:cs typeface="Arial" panose="020B0604020202020204" pitchFamily="34" charset="0"/>
              </a:rPr>
              <a:t>(especially first stage)</a:t>
            </a:r>
          </a:p>
          <a:p>
            <a:r>
              <a:rPr lang="en-US" altLang="zh-CN" b="1" dirty="0">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 </a:t>
            </a:r>
            <a:r>
              <a:rPr lang="en-US" altLang="zh-CN" dirty="0">
                <a:solidFill>
                  <a:schemeClr val="tx1">
                    <a:lumMod val="85000"/>
                    <a:lumOff val="15000"/>
                  </a:schemeClr>
                </a:solidFill>
                <a:latin typeface="Arial" panose="020B0604020202020204" pitchFamily="34" charset="0"/>
                <a:cs typeface="Arial" panose="020B0604020202020204" pitchFamily="34" charset="0"/>
              </a:rPr>
              <a:t>s</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taged cost and in-kind contribution.</a:t>
            </a:r>
          </a:p>
          <a:p>
            <a:pPr marL="342900" indent="-342900">
              <a:spcBef>
                <a:spcPts val="1200"/>
              </a:spcBef>
              <a:buFont typeface="+mj-lt"/>
              <a:buAutoNum type="arabicPeriod" startAt="4"/>
            </a:pPr>
            <a:r>
              <a:rPr lang="en-US" altLang="zh-CN" sz="2000" b="1" dirty="0">
                <a:effectLst/>
                <a:latin typeface="Arial" panose="020B0604020202020204" pitchFamily="34" charset="0"/>
                <a:cs typeface="Arial" panose="020B0604020202020204" pitchFamily="34" charset="0"/>
              </a:rPr>
              <a:t>Max luminosity for each mode </a:t>
            </a:r>
            <a:r>
              <a:rPr lang="en-US" altLang="zh-CN" sz="2000" dirty="0">
                <a:latin typeface="Arial" panose="020B0604020202020204" pitchFamily="34" charset="0"/>
                <a:cs typeface="Arial" panose="020B0604020202020204" pitchFamily="34" charset="0"/>
              </a:rPr>
              <a:t>(new for Z/ttbar)</a:t>
            </a:r>
          </a:p>
          <a:p>
            <a:r>
              <a:rPr lang="en-US" altLang="zh-CN" dirty="0">
                <a:solidFill>
                  <a:schemeClr val="tx1">
                    <a:lumMod val="85000"/>
                    <a:lumOff val="15000"/>
                  </a:schemeClr>
                </a:solidFill>
                <a:latin typeface="Arial" panose="020B0604020202020204" pitchFamily="34" charset="0"/>
                <a:cs typeface="Arial" panose="020B0604020202020204" pitchFamily="34" charset="0"/>
              </a:rPr>
              <a:t>      - u</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p to 50 MW SR power per beam.</a:t>
            </a:r>
            <a:endParaRPr lang="en-US" altLang="zh-CN"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spcBef>
                <a:spcPts val="1200"/>
              </a:spcBef>
              <a:buFont typeface="+mj-lt"/>
              <a:buAutoNum type="arabicPeriod" startAt="5"/>
            </a:pPr>
            <a:r>
              <a:rPr lang="en-US" altLang="zh-CN" sz="2000" b="1" dirty="0">
                <a:latin typeface="Arial" panose="020B0604020202020204" pitchFamily="34" charset="0"/>
                <a:cs typeface="Arial" panose="020B0604020202020204" pitchFamily="34" charset="0"/>
              </a:rPr>
              <a:t>S</a:t>
            </a:r>
            <a:r>
              <a:rPr lang="en-US" altLang="zh-CN" sz="2000" b="1" dirty="0">
                <a:effectLst/>
                <a:latin typeface="Arial" panose="020B0604020202020204" pitchFamily="34" charset="0"/>
                <a:cs typeface="Arial" panose="020B0604020202020204" pitchFamily="34" charset="0"/>
              </a:rPr>
              <a:t>eamless mode switch </a:t>
            </a:r>
            <a:r>
              <a:rPr lang="en-US" altLang="zh-CN" sz="2000" dirty="0">
                <a:effectLst/>
                <a:latin typeface="Arial" panose="020B0604020202020204" pitchFamily="34" charset="0"/>
                <a:cs typeface="Arial" panose="020B0604020202020204" pitchFamily="34" charset="0"/>
              </a:rPr>
              <a:t>(new)</a:t>
            </a:r>
            <a:endParaRPr lang="en-US" altLang="zh-CN" sz="2000" b="1" dirty="0">
              <a:latin typeface="Arial" panose="020B0604020202020204" pitchFamily="34" charset="0"/>
              <a:cs typeface="Arial" panose="020B0604020202020204" pitchFamily="34" charset="0"/>
            </a:endParaRPr>
          </a:p>
          <a:p>
            <a:r>
              <a:rPr lang="en-US" altLang="zh-CN" dirty="0">
                <a:solidFill>
                  <a:schemeClr val="tx1">
                    <a:lumMod val="85000"/>
                    <a:lumOff val="15000"/>
                  </a:schemeClr>
                </a:solidFill>
                <a:effectLst/>
                <a:latin typeface="Arial" panose="020B0604020202020204" pitchFamily="34" charset="0"/>
                <a:cs typeface="Arial" panose="020B0604020202020204" pitchFamily="34" charset="0"/>
              </a:rPr>
              <a:t>      - switch among H/W/Z</a:t>
            </a:r>
            <a:r>
              <a:rPr lang="en-US" altLang="zh-CN" dirty="0">
                <a:solidFill>
                  <a:schemeClr val="tx1">
                    <a:lumMod val="85000"/>
                    <a:lumOff val="15000"/>
                  </a:schemeClr>
                </a:solidFill>
                <a:latin typeface="Arial" panose="020B0604020202020204" pitchFamily="34" charset="0"/>
                <a:cs typeface="Arial" panose="020B0604020202020204" pitchFamily="34" charset="0"/>
              </a:rPr>
              <a:t>/</a:t>
            </a:r>
            <a:r>
              <a:rPr lang="en-US" altLang="zh-CN" dirty="0">
                <a:solidFill>
                  <a:schemeClr val="tx1">
                    <a:lumMod val="85000"/>
                    <a:lumOff val="15000"/>
                  </a:schemeClr>
                </a:solidFill>
                <a:effectLst/>
                <a:latin typeface="Arial" panose="020B0604020202020204" pitchFamily="34" charset="0"/>
                <a:cs typeface="Arial" panose="020B0604020202020204" pitchFamily="34" charset="0"/>
              </a:rPr>
              <a:t>(ttbar), no hardware movement.</a:t>
            </a:r>
          </a:p>
        </p:txBody>
      </p:sp>
      <p:sp>
        <p:nvSpPr>
          <p:cNvPr id="8" name="文本框 7">
            <a:extLst>
              <a:ext uri="{FF2B5EF4-FFF2-40B4-BE49-F238E27FC236}">
                <a16:creationId xmlns:a16="http://schemas.microsoft.com/office/drawing/2014/main" id="{58842F67-8AC1-4260-99F4-90472283D431}"/>
              </a:ext>
            </a:extLst>
          </p:cNvPr>
          <p:cNvSpPr txBox="1"/>
          <p:nvPr/>
        </p:nvSpPr>
        <p:spPr>
          <a:xfrm>
            <a:off x="479376" y="5528197"/>
            <a:ext cx="5904656" cy="4001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altLang="zh-CN" sz="2000" dirty="0">
                <a:latin typeface="Arial" panose="020B0604020202020204" pitchFamily="34" charset="0"/>
                <a:cs typeface="Arial" panose="020B0604020202020204" pitchFamily="34" charset="0"/>
              </a:rPr>
              <a:t>Unprecedented challenges on RF system design</a:t>
            </a:r>
            <a:endParaRPr lang="zh-CN" altLang="en-US" sz="2000" dirty="0">
              <a:latin typeface="Arial" panose="020B0604020202020204" pitchFamily="34" charset="0"/>
              <a:cs typeface="Arial" panose="020B0604020202020204" pitchFamily="34" charset="0"/>
            </a:endParaRPr>
          </a:p>
        </p:txBody>
      </p:sp>
      <p:graphicFrame>
        <p:nvGraphicFramePr>
          <p:cNvPr id="11" name="Table 8">
            <a:extLst>
              <a:ext uri="{FF2B5EF4-FFF2-40B4-BE49-F238E27FC236}">
                <a16:creationId xmlns:a16="http://schemas.microsoft.com/office/drawing/2014/main" id="{FC7F4B03-E55B-44BA-8AD3-CC22A5FF9CF8}"/>
              </a:ext>
            </a:extLst>
          </p:cNvPr>
          <p:cNvGraphicFramePr>
            <a:graphicFrameLocks noGrp="1"/>
          </p:cNvGraphicFramePr>
          <p:nvPr>
            <p:extLst>
              <p:ext uri="{D42A27DB-BD31-4B8C-83A1-F6EECF244321}">
                <p14:modId xmlns:p14="http://schemas.microsoft.com/office/powerpoint/2010/main" val="3822595540"/>
              </p:ext>
            </p:extLst>
          </p:nvPr>
        </p:nvGraphicFramePr>
        <p:xfrm>
          <a:off x="7096746" y="1479170"/>
          <a:ext cx="4470786" cy="1915376"/>
        </p:xfrm>
        <a:graphic>
          <a:graphicData uri="http://schemas.openxmlformats.org/drawingml/2006/table">
            <a:tbl>
              <a:tblPr firstRow="1" bandRow="1">
                <a:tableStyleId>{F2DE63D5-997A-4646-A377-4702673A728D}</a:tableStyleId>
              </a:tblPr>
              <a:tblGrid>
                <a:gridCol w="740424">
                  <a:extLst>
                    <a:ext uri="{9D8B030D-6E8A-4147-A177-3AD203B41FA5}">
                      <a16:colId xmlns:a16="http://schemas.microsoft.com/office/drawing/2014/main" val="4252717736"/>
                    </a:ext>
                  </a:extLst>
                </a:gridCol>
                <a:gridCol w="1243454">
                  <a:extLst>
                    <a:ext uri="{9D8B030D-6E8A-4147-A177-3AD203B41FA5}">
                      <a16:colId xmlns:a16="http://schemas.microsoft.com/office/drawing/2014/main" val="2544991924"/>
                    </a:ext>
                  </a:extLst>
                </a:gridCol>
                <a:gridCol w="1243454">
                  <a:extLst>
                    <a:ext uri="{9D8B030D-6E8A-4147-A177-3AD203B41FA5}">
                      <a16:colId xmlns:a16="http://schemas.microsoft.com/office/drawing/2014/main" val="3221883107"/>
                    </a:ext>
                  </a:extLst>
                </a:gridCol>
                <a:gridCol w="1243454">
                  <a:extLst>
                    <a:ext uri="{9D8B030D-6E8A-4147-A177-3AD203B41FA5}">
                      <a16:colId xmlns:a16="http://schemas.microsoft.com/office/drawing/2014/main" val="2010679182"/>
                    </a:ext>
                  </a:extLst>
                </a:gridCol>
              </a:tblGrid>
              <a:tr h="311958">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altLang="zh-CN" sz="1100" b="1" dirty="0">
                          <a:solidFill>
                            <a:schemeClr val="bg1"/>
                          </a:solidFill>
                          <a:latin typeface="Arial" panose="020B0604020202020204" pitchFamily="34" charset="0"/>
                          <a:cs typeface="Arial" panose="020B0604020202020204" pitchFamily="34" charset="0"/>
                        </a:rPr>
                        <a:t>CEPC</a:t>
                      </a:r>
                    </a:p>
                    <a:p>
                      <a:pPr algn="ctr"/>
                      <a:r>
                        <a:rPr lang="en-US" altLang="zh-CN" sz="1100" b="1" dirty="0">
                          <a:solidFill>
                            <a:schemeClr val="bg1"/>
                          </a:solidFill>
                          <a:latin typeface="Arial" panose="020B0604020202020204" pitchFamily="34" charset="0"/>
                          <a:cs typeface="Arial" panose="020B0604020202020204" pitchFamily="34" charset="0"/>
                        </a:rPr>
                        <a:t>collider</a:t>
                      </a:r>
                    </a:p>
                    <a:p>
                      <a:pPr algn="ctr"/>
                      <a:r>
                        <a:rPr lang="en-GB" sz="1100" b="1" dirty="0">
                          <a:solidFill>
                            <a:schemeClr val="bg1"/>
                          </a:solidFill>
                          <a:latin typeface="Arial" panose="020B0604020202020204" pitchFamily="34" charset="0"/>
                          <a:cs typeface="Arial" panose="020B0604020202020204" pitchFamily="34" charset="0"/>
                        </a:rPr>
                        <a:t>50 MW</a:t>
                      </a:r>
                    </a:p>
                  </a:txBody>
                  <a:tcPr anchor="ct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Energy (GeV)</a:t>
                      </a:r>
                      <a:endParaRPr lang="en-GB" sz="1400" b="1" dirty="0">
                        <a:latin typeface="Arial" panose="020B0604020202020204" pitchFamily="34" charset="0"/>
                        <a:cs typeface="Arial" panose="020B0604020202020204" pitchFamily="34" charset="0"/>
                      </a:endParaRPr>
                    </a:p>
                  </a:txBody>
                  <a:tcP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Current</a:t>
                      </a:r>
                    </a:p>
                    <a:p>
                      <a:pPr algn="ctr"/>
                      <a:r>
                        <a:rPr lang="en-US" sz="1400" b="1" dirty="0">
                          <a:latin typeface="Arial" panose="020B0604020202020204" pitchFamily="34" charset="0"/>
                          <a:cs typeface="Arial" panose="020B0604020202020204" pitchFamily="34" charset="0"/>
                        </a:rPr>
                        <a:t> (mA)</a:t>
                      </a:r>
                      <a:endParaRPr lang="en-GB" sz="1400" b="1" dirty="0">
                        <a:latin typeface="Arial" panose="020B0604020202020204" pitchFamily="34" charset="0"/>
                        <a:cs typeface="Arial" panose="020B0604020202020204" pitchFamily="34" charset="0"/>
                      </a:endParaRPr>
                    </a:p>
                  </a:txBody>
                  <a:tcPr>
                    <a:solidFill>
                      <a:srgbClr val="4D8357"/>
                    </a:solidFill>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US" sz="1400" b="1" dirty="0">
                          <a:latin typeface="Arial" panose="020B0604020202020204" pitchFamily="34" charset="0"/>
                          <a:cs typeface="Arial" panose="020B0604020202020204" pitchFamily="34" charset="0"/>
                        </a:rPr>
                        <a:t>RF voltage (GV)</a:t>
                      </a:r>
                      <a:endParaRPr lang="en-GB" sz="1400" b="1" dirty="0">
                        <a:latin typeface="Arial" panose="020B0604020202020204" pitchFamily="34" charset="0"/>
                        <a:cs typeface="Arial" panose="020B0604020202020204" pitchFamily="34" charset="0"/>
                      </a:endParaRPr>
                    </a:p>
                  </a:txBody>
                  <a:tcPr>
                    <a:solidFill>
                      <a:srgbClr val="4D8357"/>
                    </a:solidFill>
                  </a:tcPr>
                </a:tc>
                <a:extLst>
                  <a:ext uri="{0D108BD9-81ED-4DB2-BD59-A6C34878D82A}">
                    <a16:rowId xmlns:a16="http://schemas.microsoft.com/office/drawing/2014/main" val="3849403144"/>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Z</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45.5</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1345</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0.1</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597485"/>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W</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80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140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0.7</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770923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H</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120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27.8</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solidFill>
                            <a:schemeClr val="tx1"/>
                          </a:solidFill>
                          <a:latin typeface="Arial" panose="020B0604020202020204" pitchFamily="34" charset="0"/>
                          <a:cs typeface="Arial" panose="020B0604020202020204" pitchFamily="34" charset="0"/>
                        </a:rPr>
                        <a:t>2.2</a:t>
                      </a:r>
                      <a:endParaRPr lang="en-GB" sz="14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657447"/>
                  </a:ext>
                </a:extLst>
              </a:tr>
              <a:tr h="330254">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ttbar</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180</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5.6</a:t>
                      </a:r>
                      <a:endParaRPr lang="en-GB" sz="1400" dirty="0">
                        <a:latin typeface="Arial" panose="020B0604020202020204" pitchFamily="34" charset="0"/>
                        <a:cs typeface="Arial" panose="020B0604020202020204" pitchFamily="34" charset="0"/>
                      </a:endParaRPr>
                    </a:p>
                  </a:txBody>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a:r>
                        <a:rPr lang="en-US" sz="1400" dirty="0">
                          <a:latin typeface="Arial" panose="020B0604020202020204" pitchFamily="34" charset="0"/>
                          <a:cs typeface="Arial" panose="020B0604020202020204" pitchFamily="34" charset="0"/>
                        </a:rPr>
                        <a:t>10</a:t>
                      </a:r>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0711549"/>
                  </a:ext>
                </a:extLst>
              </a:tr>
            </a:tbl>
          </a:graphicData>
        </a:graphic>
      </p:graphicFrame>
      <p:sp>
        <p:nvSpPr>
          <p:cNvPr id="4" name="文本框 3">
            <a:extLst>
              <a:ext uri="{FF2B5EF4-FFF2-40B4-BE49-F238E27FC236}">
                <a16:creationId xmlns:a16="http://schemas.microsoft.com/office/drawing/2014/main" id="{8B8CFEC6-952E-4CF7-9471-B9ED44E9F16A}"/>
              </a:ext>
            </a:extLst>
          </p:cNvPr>
          <p:cNvSpPr txBox="1"/>
          <p:nvPr/>
        </p:nvSpPr>
        <p:spPr>
          <a:xfrm>
            <a:off x="6744072" y="3821127"/>
            <a:ext cx="5176134" cy="2123658"/>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marL="171450" indent="-171450">
              <a:spcBef>
                <a:spcPts val="600"/>
              </a:spcBef>
              <a:buFont typeface="Arial" panose="020B0604020202020204" pitchFamily="34" charset="0"/>
              <a:buChar char="•"/>
            </a:pPr>
            <a:r>
              <a:rPr lang="en-US" altLang="zh-CN" sz="1600" u="sng" dirty="0">
                <a:solidFill>
                  <a:schemeClr val="tx1"/>
                </a:solidFill>
                <a:latin typeface="Arial" panose="020B0604020202020204" pitchFamily="34" charset="0"/>
                <a:cs typeface="Arial" panose="020B0604020202020204" pitchFamily="34" charset="0"/>
              </a:rPr>
              <a:t>45.5-180 GeV</a:t>
            </a:r>
            <a:r>
              <a:rPr lang="en-US" altLang="zh-CN" sz="1600" dirty="0">
                <a:solidFill>
                  <a:schemeClr val="tx1"/>
                </a:solidFill>
                <a:latin typeface="Arial" panose="020B0604020202020204" pitchFamily="34" charset="0"/>
                <a:cs typeface="Arial" panose="020B0604020202020204" pitchFamily="34" charset="0"/>
              </a:rPr>
              <a:t> double-ring collider with a full energy booster, RF system cost and reliability</a:t>
            </a:r>
          </a:p>
          <a:p>
            <a:pPr marL="171450" indent="-171450">
              <a:spcBef>
                <a:spcPts val="600"/>
              </a:spcBef>
              <a:buFont typeface="Arial" panose="020B0604020202020204" pitchFamily="34" charset="0"/>
              <a:buChar char="•"/>
            </a:pPr>
            <a:r>
              <a:rPr lang="en-US" altLang="zh-CN" sz="1600" u="sng" dirty="0">
                <a:solidFill>
                  <a:schemeClr val="tx1"/>
                </a:solidFill>
                <a:latin typeface="Arial" panose="020B0604020202020204" pitchFamily="34" charset="0"/>
                <a:cs typeface="Arial" panose="020B0604020202020204" pitchFamily="34" charset="0"/>
              </a:rPr>
              <a:t>6.6/30 GV</a:t>
            </a:r>
            <a:r>
              <a:rPr lang="en-US" altLang="zh-CN" sz="1600" dirty="0">
                <a:solidFill>
                  <a:schemeClr val="tx1"/>
                </a:solidFill>
                <a:latin typeface="Arial" panose="020B0604020202020204" pitchFamily="34" charset="0"/>
                <a:cs typeface="Arial" panose="020B0604020202020204" pitchFamily="34" charset="0"/>
              </a:rPr>
              <a:t> total RF voltage, cavity G &amp; Q, heat load</a:t>
            </a:r>
          </a:p>
          <a:p>
            <a:pPr marL="171450" indent="-171450">
              <a:spcBef>
                <a:spcPts val="600"/>
              </a:spcBef>
              <a:buFont typeface="Arial" panose="020B0604020202020204" pitchFamily="34" charset="0"/>
              <a:buChar char="•"/>
            </a:pPr>
            <a:r>
              <a:rPr lang="en-US" altLang="zh-CN" sz="1600" u="sng" dirty="0">
                <a:solidFill>
                  <a:schemeClr val="tx1"/>
                </a:solidFill>
                <a:latin typeface="Arial" panose="020B0604020202020204" pitchFamily="34" charset="0"/>
                <a:cs typeface="Arial" panose="020B0604020202020204" pitchFamily="34" charset="0"/>
              </a:rPr>
              <a:t>1.3 A</a:t>
            </a:r>
            <a:r>
              <a:rPr lang="en-US" altLang="zh-CN" sz="1600" dirty="0">
                <a:solidFill>
                  <a:schemeClr val="tx1"/>
                </a:solidFill>
                <a:latin typeface="Arial" panose="020B0604020202020204" pitchFamily="34" charset="0"/>
                <a:cs typeface="Arial" panose="020B0604020202020204" pitchFamily="34" charset="0"/>
              </a:rPr>
              <a:t> beam current, 100 km large ring, low cavity RF voltage, beam-cavity interaction</a:t>
            </a:r>
          </a:p>
          <a:p>
            <a:pPr marL="171450" indent="-171450">
              <a:spcBef>
                <a:spcPts val="600"/>
              </a:spcBef>
              <a:buFont typeface="Arial" panose="020B0604020202020204" pitchFamily="34" charset="0"/>
              <a:buChar char="•"/>
            </a:pPr>
            <a:r>
              <a:rPr lang="en-US" altLang="zh-CN" sz="1600" u="sng" dirty="0">
                <a:solidFill>
                  <a:schemeClr val="tx1"/>
                </a:solidFill>
                <a:latin typeface="Arial" panose="020B0604020202020204" pitchFamily="34" charset="0"/>
                <a:cs typeface="Arial" panose="020B0604020202020204" pitchFamily="34" charset="0"/>
              </a:rPr>
              <a:t>60/100 MW</a:t>
            </a:r>
            <a:r>
              <a:rPr lang="en-US" altLang="zh-CN" sz="1600" dirty="0">
                <a:solidFill>
                  <a:schemeClr val="tx1"/>
                </a:solidFill>
                <a:latin typeface="Arial" panose="020B0604020202020204" pitchFamily="34" charset="0"/>
                <a:cs typeface="Arial" panose="020B0604020202020204" pitchFamily="34" charset="0"/>
              </a:rPr>
              <a:t> SR power, coupler capacity and match</a:t>
            </a:r>
          </a:p>
          <a:p>
            <a:pPr marL="171450" indent="-171450">
              <a:spcBef>
                <a:spcPts val="600"/>
              </a:spcBef>
              <a:buFont typeface="Arial" panose="020B0604020202020204" pitchFamily="34" charset="0"/>
              <a:buChar char="•"/>
            </a:pPr>
            <a:r>
              <a:rPr lang="en-US" altLang="zh-CN" sz="1600" u="sng" dirty="0">
                <a:solidFill>
                  <a:schemeClr val="tx1"/>
                </a:solidFill>
                <a:latin typeface="Arial" panose="020B0604020202020204" pitchFamily="34" charset="0"/>
                <a:cs typeface="Arial" panose="020B0604020202020204" pitchFamily="34" charset="0"/>
              </a:rPr>
              <a:t>6 kW</a:t>
            </a:r>
            <a:r>
              <a:rPr lang="en-US" altLang="zh-CN" sz="1600" dirty="0">
                <a:solidFill>
                  <a:schemeClr val="tx1"/>
                </a:solidFill>
                <a:latin typeface="Arial" panose="020B0604020202020204" pitchFamily="34" charset="0"/>
                <a:cs typeface="Arial" panose="020B0604020202020204" pitchFamily="34" charset="0"/>
              </a:rPr>
              <a:t> HOM power / cell, HOM damper, #CAV in CM</a:t>
            </a:r>
          </a:p>
        </p:txBody>
      </p:sp>
      <p:sp>
        <p:nvSpPr>
          <p:cNvPr id="7" name="灯片编号占位符 3">
            <a:extLst>
              <a:ext uri="{FF2B5EF4-FFF2-40B4-BE49-F238E27FC236}">
                <a16:creationId xmlns:a16="http://schemas.microsoft.com/office/drawing/2014/main" id="{44C95BD6-692D-49EA-B953-C24D337F05BC}"/>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4</a:t>
            </a:fld>
            <a:endParaRPr lang="zh-CN" altLang="en-US" dirty="0"/>
          </a:p>
        </p:txBody>
      </p:sp>
    </p:spTree>
    <p:extLst>
      <p:ext uri="{BB962C8B-B14F-4D97-AF65-F5344CB8AC3E}">
        <p14:creationId xmlns:p14="http://schemas.microsoft.com/office/powerpoint/2010/main" val="37591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26C60C-6C95-47B7-90C9-CE8052EDF272}"/>
              </a:ext>
            </a:extLst>
          </p:cNvPr>
          <p:cNvSpPr>
            <a:spLocks noGrp="1"/>
          </p:cNvSpPr>
          <p:nvPr>
            <p:ph type="title"/>
          </p:nvPr>
        </p:nvSpPr>
        <p:spPr>
          <a:xfrm>
            <a:off x="0" y="0"/>
            <a:ext cx="12192000" cy="908720"/>
          </a:xfrm>
        </p:spPr>
        <p:txBody>
          <a:bodyPr/>
          <a:lstStyle/>
          <a:p>
            <a:r>
              <a:rPr lang="en-US" altLang="zh-CN" dirty="0"/>
              <a:t>Design Features of SRF System </a:t>
            </a:r>
            <a:endParaRPr lang="zh-CN" altLang="en-US" dirty="0"/>
          </a:p>
        </p:txBody>
      </p:sp>
      <p:sp>
        <p:nvSpPr>
          <p:cNvPr id="3" name="内容占位符 2">
            <a:extLst>
              <a:ext uri="{FF2B5EF4-FFF2-40B4-BE49-F238E27FC236}">
                <a16:creationId xmlns:a16="http://schemas.microsoft.com/office/drawing/2014/main" id="{9BF6D586-D308-41C3-957E-5F82FD0C200C}"/>
              </a:ext>
            </a:extLst>
          </p:cNvPr>
          <p:cNvSpPr>
            <a:spLocks noGrp="1"/>
          </p:cNvSpPr>
          <p:nvPr>
            <p:ph idx="1"/>
          </p:nvPr>
        </p:nvSpPr>
        <p:spPr>
          <a:xfrm>
            <a:off x="279769" y="1334431"/>
            <a:ext cx="11632461" cy="5494427"/>
          </a:xfrm>
        </p:spPr>
        <p:txBody>
          <a:bodyPr>
            <a:normAutofit fontScale="85000" lnSpcReduction="10000"/>
          </a:bodyPr>
          <a:lstStyle/>
          <a:p>
            <a:pPr>
              <a:spcAft>
                <a:spcPts val="0"/>
              </a:spcAft>
            </a:pPr>
            <a:r>
              <a:rPr lang="en-US" altLang="zh-CN" sz="2200" b="1" dirty="0"/>
              <a:t>Share cavities for the two rings for H and ttbar (</a:t>
            </a:r>
            <a:r>
              <a:rPr lang="en-US" altLang="zh-CN" sz="2200" b="1" dirty="0">
                <a:solidFill>
                  <a:srgbClr val="00B050"/>
                </a:solidFill>
              </a:rPr>
              <a:t>low cost</a:t>
            </a:r>
            <a:r>
              <a:rPr lang="en-US" altLang="zh-CN" sz="2200" b="1" dirty="0"/>
              <a:t>)</a:t>
            </a:r>
          </a:p>
          <a:p>
            <a:pPr lvl="1">
              <a:buFont typeface="Arial" panose="020B0604020202020204" pitchFamily="34" charset="0"/>
              <a:buChar char="−"/>
            </a:pPr>
            <a:r>
              <a:rPr lang="en-US" altLang="zh-CN" sz="1900" dirty="0"/>
              <a:t>Shared cavities for H/ttbar, separate cavities for W/Z</a:t>
            </a:r>
          </a:p>
          <a:p>
            <a:pPr lvl="1">
              <a:buFont typeface="Arial" panose="020B0604020202020204" pitchFamily="34" charset="0"/>
              <a:buChar char="−"/>
            </a:pPr>
            <a:r>
              <a:rPr lang="en-US" altLang="zh-CN" sz="1900" dirty="0"/>
              <a:t>Save 2.2/10 GV, reduce by half cavities, klystrons, cryogenics construction and operation cost</a:t>
            </a:r>
          </a:p>
          <a:p>
            <a:pPr lvl="1">
              <a:buFont typeface="Arial" panose="020B0604020202020204" pitchFamily="34" charset="0"/>
              <a:buChar char="−"/>
            </a:pPr>
            <a:r>
              <a:rPr lang="en-US" altLang="zh-CN" sz="1900" dirty="0"/>
              <a:t>Cons: double coupler power, half filling of both collider and booster</a:t>
            </a:r>
          </a:p>
          <a:p>
            <a:pPr>
              <a:spcBef>
                <a:spcPts val="1800"/>
              </a:spcBef>
              <a:spcAft>
                <a:spcPts val="0"/>
              </a:spcAft>
            </a:pPr>
            <a:r>
              <a:rPr lang="en-US" altLang="zh-CN" sz="2200" b="1" dirty="0"/>
              <a:t>RF system optimized for Higgs (</a:t>
            </a:r>
            <a:r>
              <a:rPr lang="en-US" altLang="zh-CN" sz="2200" b="1" dirty="0">
                <a:solidFill>
                  <a:srgbClr val="00B050"/>
                </a:solidFill>
              </a:rPr>
              <a:t>Higgs priority</a:t>
            </a:r>
            <a:r>
              <a:rPr lang="en-US" altLang="zh-CN" sz="2200" b="1" dirty="0"/>
              <a:t>)</a:t>
            </a:r>
          </a:p>
          <a:p>
            <a:pPr lvl="1">
              <a:lnSpc>
                <a:spcPct val="110000"/>
              </a:lnSpc>
              <a:buFont typeface="Arial" panose="020B0604020202020204" pitchFamily="34" charset="0"/>
              <a:buChar char="−"/>
            </a:pPr>
            <a:r>
              <a:rPr lang="en-US" altLang="zh-CN" sz="1900" dirty="0"/>
              <a:t>Coupler power, cavity and cell number, cavity gradient, HOM power, Qin match, beam-cavity interactions (FM/HOM CBI, RF transient), cavity material, operating temperature, Q</a:t>
            </a:r>
            <a:r>
              <a:rPr lang="en-US" altLang="zh-CN" sz="1900" baseline="-25000" dirty="0"/>
              <a:t>0</a:t>
            </a:r>
            <a:r>
              <a:rPr lang="en-US" altLang="zh-CN" sz="1900" dirty="0"/>
              <a:t>, number of cavities in a module, module heat load, HOM damper, cavities per klystron, power overhead for LLRF... Balance all the parameters with technology maturity, reliability, performance degradation, operational margins, cost, risk and maintenance. </a:t>
            </a:r>
          </a:p>
          <a:p>
            <a:pPr>
              <a:spcBef>
                <a:spcPts val="1800"/>
              </a:spcBef>
              <a:spcAft>
                <a:spcPts val="0"/>
              </a:spcAft>
            </a:pPr>
            <a:r>
              <a:rPr lang="en-US" altLang="zh-CN" sz="2200" b="1" dirty="0"/>
              <a:t>RF system for W, Z and ttbar (</a:t>
            </a:r>
            <a:r>
              <a:rPr lang="en-US" altLang="zh-CN" sz="2200" b="1" dirty="0">
                <a:solidFill>
                  <a:srgbClr val="00B050"/>
                </a:solidFill>
              </a:rPr>
              <a:t>mode switch and max luminosity</a:t>
            </a:r>
            <a:r>
              <a:rPr lang="en-US" altLang="zh-CN" sz="2200" b="1" dirty="0"/>
              <a:t>)</a:t>
            </a:r>
          </a:p>
          <a:p>
            <a:pPr lvl="1">
              <a:buFont typeface="Arial" panose="020B0604020202020204" pitchFamily="34" charset="0"/>
              <a:buChar char="−"/>
            </a:pPr>
            <a:r>
              <a:rPr lang="en-US" altLang="zh-CN" sz="1900" dirty="0"/>
              <a:t>Due to the wide range of machine parameters, it is impossible to have a single common SRF system for the highest possible luminosity in each mode. </a:t>
            </a:r>
            <a:r>
              <a:rPr lang="en-GB" altLang="zh-CN" sz="1900" dirty="0"/>
              <a:t>A staged SRF complex with bypass lines for both collider and booster is inevitable.</a:t>
            </a:r>
            <a:endParaRPr lang="en-US" altLang="zh-CN" sz="1900" dirty="0"/>
          </a:p>
          <a:p>
            <a:pPr lvl="1">
              <a:buFont typeface="Arial" panose="020B0604020202020204" pitchFamily="34" charset="0"/>
              <a:buChar char="−"/>
            </a:pPr>
            <a:r>
              <a:rPr lang="en-US" altLang="zh-CN" sz="1900" dirty="0"/>
              <a:t>W: fully share and use half of the Higgs cavities per ring due to similar beam parameters</a:t>
            </a:r>
          </a:p>
          <a:p>
            <a:pPr lvl="1">
              <a:buFont typeface="Arial" panose="020B0604020202020204" pitchFamily="34" charset="0"/>
              <a:buChar char="−"/>
            </a:pPr>
            <a:r>
              <a:rPr lang="en-US" altLang="zh-CN" sz="1900" dirty="0"/>
              <a:t>Z: only low power Z can use Higgs cavities (half parking cavities). 1-cell cavity for &gt; 10 MW to 30 / 50 MW.</a:t>
            </a:r>
          </a:p>
          <a:p>
            <a:pPr lvl="1">
              <a:buFont typeface="Arial" panose="020B0604020202020204" pitchFamily="34" charset="0"/>
              <a:buChar char="−"/>
            </a:pPr>
            <a:r>
              <a:rPr lang="en-US" altLang="zh-CN" sz="1900" dirty="0"/>
              <a:t>ttbar: reuse Higgs (&amp; Z) cavities, add new 5-cell cavities. Add more 9-cell cavities for the booster.</a:t>
            </a:r>
          </a:p>
          <a:p>
            <a:pPr lvl="1">
              <a:buFont typeface="Arial" panose="020B0604020202020204" pitchFamily="34" charset="0"/>
              <a:buChar char="−"/>
            </a:pPr>
            <a:r>
              <a:rPr lang="en-US" altLang="zh-CN" sz="1900" dirty="0"/>
              <a:t>Add new RF power sources for Z and ttbar</a:t>
            </a:r>
          </a:p>
          <a:p>
            <a:pPr lvl="1">
              <a:buFont typeface="Arial" panose="020B0604020202020204" pitchFamily="34" charset="0"/>
              <a:buChar char="−"/>
            </a:pPr>
            <a:r>
              <a:rPr lang="en-US" altLang="zh-CN" sz="1900" dirty="0"/>
              <a:t>Bypass the low current cavities for both collider and booster</a:t>
            </a:r>
            <a:endParaRPr lang="zh-CN" altLang="en-US" sz="1900" dirty="0"/>
          </a:p>
        </p:txBody>
      </p:sp>
      <p:sp>
        <p:nvSpPr>
          <p:cNvPr id="4" name="灯片编号占位符 3">
            <a:extLst>
              <a:ext uri="{FF2B5EF4-FFF2-40B4-BE49-F238E27FC236}">
                <a16:creationId xmlns:a16="http://schemas.microsoft.com/office/drawing/2014/main" id="{DA2F2666-A07E-4602-ADFC-A67C36BD350A}"/>
              </a:ext>
            </a:extLst>
          </p:cNvPr>
          <p:cNvSpPr>
            <a:spLocks noGrp="1"/>
          </p:cNvSpPr>
          <p:nvPr>
            <p:ph type="sldNum" sz="quarter" idx="12"/>
          </p:nvPr>
        </p:nvSpPr>
        <p:spPr/>
        <p:txBody>
          <a:bodyPr/>
          <a:lstStyle/>
          <a:p>
            <a:fld id="{D81A5892-4DC8-4C24-8E36-6364759EFE91}" type="slidenum">
              <a:rPr lang="zh-CN" altLang="en-US" smtClean="0"/>
              <a:t>5</a:t>
            </a:fld>
            <a:endParaRPr lang="zh-CN" altLang="en-US" dirty="0"/>
          </a:p>
        </p:txBody>
      </p:sp>
    </p:spTree>
    <p:extLst>
      <p:ext uri="{BB962C8B-B14F-4D97-AF65-F5344CB8AC3E}">
        <p14:creationId xmlns:p14="http://schemas.microsoft.com/office/powerpoint/2010/main" val="251993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12192000" cy="908720"/>
          </a:xfrm>
        </p:spPr>
        <p:txBody>
          <a:bodyPr>
            <a:noAutofit/>
          </a:bodyPr>
          <a:lstStyle/>
          <a:p>
            <a:pPr algn="ctr"/>
            <a:r>
              <a:rPr lang="en-US" altLang="zh-CN" dirty="0">
                <a:latin typeface="Arial" panose="020B0604020202020204" pitchFamily="34" charset="0"/>
                <a:cs typeface="Arial" panose="020B0604020202020204" pitchFamily="34" charset="0"/>
              </a:rPr>
              <a:t>CEPC Collider Ring 650 MHz RF Parameters</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D1B7C0F-51E8-4A02-82E6-9CC423F7FA4C}"/>
              </a:ext>
            </a:extLst>
          </p:cNvPr>
          <p:cNvSpPr txBox="1"/>
          <p:nvPr/>
        </p:nvSpPr>
        <p:spPr>
          <a:xfrm>
            <a:off x="8707889" y="2263594"/>
            <a:ext cx="3358949" cy="4093428"/>
          </a:xfrm>
          <a:prstGeom prst="rect">
            <a:avLst/>
          </a:prstGeom>
          <a:noFill/>
        </p:spPr>
        <p:txBody>
          <a:bodyPr wrap="square">
            <a:spAutoFit/>
          </a:bodyPr>
          <a:lstStyle/>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ttbar and Higgs half filled with common cavities for two rings, W and Z with separate cavities for two rings.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High luminosity Z upgrade use high current 1-cell cavity with RF bypass.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Add more 2-cell cavities for Higgs 50 MW upgrade.</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Add 5-cell cavities for ttbar while using the original 2-cell Higgs cavities.</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Fundamental mode instability of Z-mode due to large detuning will be suppressed by RF &amp; beam feedback.</a:t>
            </a:r>
          </a:p>
          <a:p>
            <a:pPr marL="171450" marR="0" indent="-171450" algn="just" fontAlgn="ctr">
              <a:lnSpc>
                <a:spcPct val="100000"/>
              </a:lnSpc>
              <a:spcBef>
                <a:spcPts val="1200"/>
              </a:spcBef>
              <a:spcAft>
                <a:spcPts val="0"/>
              </a:spcAft>
              <a:buClrTx/>
              <a:buSzTx/>
              <a:buFont typeface="Arial" panose="020B0604020202020204" pitchFamily="34" charset="0"/>
              <a:buChar char="•"/>
              <a:tabLst/>
              <a:defRPr/>
            </a:pPr>
            <a:r>
              <a:rPr lang="en-US" altLang="zh-CN" sz="1400" dirty="0">
                <a:latin typeface="Arial" panose="020B0604020202020204" pitchFamily="34" charset="0"/>
                <a:cs typeface="Arial" panose="020B0604020202020204" pitchFamily="34" charset="0"/>
              </a:rPr>
              <a:t>No beam feedback needed for HL-Z because of deep damping 1-cell cavities.</a:t>
            </a:r>
          </a:p>
        </p:txBody>
      </p:sp>
      <p:graphicFrame>
        <p:nvGraphicFramePr>
          <p:cNvPr id="7" name="内容占位符 3">
            <a:extLst>
              <a:ext uri="{FF2B5EF4-FFF2-40B4-BE49-F238E27FC236}">
                <a16:creationId xmlns:a16="http://schemas.microsoft.com/office/drawing/2014/main" id="{18B64CFE-B618-4195-A09A-A6C99A9611FB}"/>
              </a:ext>
            </a:extLst>
          </p:cNvPr>
          <p:cNvGraphicFramePr>
            <a:graphicFrameLocks noGrp="1"/>
          </p:cNvGraphicFramePr>
          <p:nvPr>
            <p:ph idx="1"/>
            <p:extLst>
              <p:ext uri="{D42A27DB-BD31-4B8C-83A1-F6EECF244321}">
                <p14:modId xmlns:p14="http://schemas.microsoft.com/office/powerpoint/2010/main" val="946776958"/>
              </p:ext>
            </p:extLst>
          </p:nvPr>
        </p:nvGraphicFramePr>
        <p:xfrm>
          <a:off x="263352" y="1340768"/>
          <a:ext cx="8352000" cy="5202138"/>
        </p:xfrm>
        <a:graphic>
          <a:graphicData uri="http://schemas.openxmlformats.org/drawingml/2006/table">
            <a:tbl>
              <a:tblPr/>
              <a:tblGrid>
                <a:gridCol w="2304000">
                  <a:extLst>
                    <a:ext uri="{9D8B030D-6E8A-4147-A177-3AD203B41FA5}">
                      <a16:colId xmlns:a16="http://schemas.microsoft.com/office/drawing/2014/main" val="3582246399"/>
                    </a:ext>
                  </a:extLst>
                </a:gridCol>
                <a:gridCol w="1008000">
                  <a:extLst>
                    <a:ext uri="{9D8B030D-6E8A-4147-A177-3AD203B41FA5}">
                      <a16:colId xmlns:a16="http://schemas.microsoft.com/office/drawing/2014/main" val="698364914"/>
                    </a:ext>
                  </a:extLst>
                </a:gridCol>
                <a:gridCol w="1008000">
                  <a:extLst>
                    <a:ext uri="{9D8B030D-6E8A-4147-A177-3AD203B41FA5}">
                      <a16:colId xmlns:a16="http://schemas.microsoft.com/office/drawing/2014/main" val="1352313946"/>
                    </a:ext>
                  </a:extLst>
                </a:gridCol>
                <a:gridCol w="1008000">
                  <a:extLst>
                    <a:ext uri="{9D8B030D-6E8A-4147-A177-3AD203B41FA5}">
                      <a16:colId xmlns:a16="http://schemas.microsoft.com/office/drawing/2014/main" val="2493278291"/>
                    </a:ext>
                  </a:extLst>
                </a:gridCol>
                <a:gridCol w="1008000">
                  <a:extLst>
                    <a:ext uri="{9D8B030D-6E8A-4147-A177-3AD203B41FA5}">
                      <a16:colId xmlns:a16="http://schemas.microsoft.com/office/drawing/2014/main" val="1257527396"/>
                    </a:ext>
                  </a:extLst>
                </a:gridCol>
                <a:gridCol w="1008000">
                  <a:extLst>
                    <a:ext uri="{9D8B030D-6E8A-4147-A177-3AD203B41FA5}">
                      <a16:colId xmlns:a16="http://schemas.microsoft.com/office/drawing/2014/main" val="1066339219"/>
                    </a:ext>
                  </a:extLst>
                </a:gridCol>
                <a:gridCol w="1008000">
                  <a:extLst>
                    <a:ext uri="{9D8B030D-6E8A-4147-A177-3AD203B41FA5}">
                      <a16:colId xmlns:a16="http://schemas.microsoft.com/office/drawing/2014/main" val="1002678197"/>
                    </a:ext>
                  </a:extLst>
                </a:gridCol>
              </a:tblGrid>
              <a:tr h="234825">
                <a:tc row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chemeClr val="tx1"/>
                          </a:solidFill>
                          <a:effectLst/>
                          <a:latin typeface="Arial" panose="020B0604020202020204" pitchFamily="34" charset="0"/>
                          <a:ea typeface="等线" panose="02010600030101010101" pitchFamily="2" charset="-122"/>
                        </a:rPr>
                        <a:t>30/</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50</a:t>
                      </a:r>
                      <a:r>
                        <a:rPr lang="en-US" sz="1000" b="0" i="0" u="none" strike="noStrike" baseline="0" dirty="0">
                          <a:solidFill>
                            <a:schemeClr val="tx1"/>
                          </a:solidFill>
                          <a:effectLst/>
                          <a:latin typeface="Arial" panose="020B0604020202020204" pitchFamily="34" charset="0"/>
                          <a:ea typeface="等线" panose="02010600030101010101" pitchFamily="2" charset="-122"/>
                        </a:rPr>
                        <a:t> </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MW SR power per beam for each mode. </a:t>
                      </a:r>
                      <a:r>
                        <a:rPr lang="en-US" sz="1000" b="0" i="0" u="none" strike="noStrike" baseline="0" dirty="0">
                          <a:solidFill>
                            <a:schemeClr val="tx1"/>
                          </a:solidFill>
                          <a:effectLst/>
                          <a:latin typeface="Arial" panose="020B0604020202020204" pitchFamily="34" charset="0"/>
                          <a:ea typeface="等线" panose="02010600030101010101" pitchFamily="2" charset="-122"/>
                        </a:rPr>
                        <a:t>Higgs/ttbar shared cavities for the two rings. </a:t>
                      </a:r>
                      <a:r>
                        <a:rPr lang="en-US" altLang="zh-CN" sz="1000" b="0" i="0" u="none" strike="noStrike" baseline="0" dirty="0">
                          <a:solidFill>
                            <a:schemeClr val="tx1"/>
                          </a:solidFill>
                          <a:effectLst/>
                          <a:latin typeface="Arial" panose="020B0604020202020204" pitchFamily="34" charset="0"/>
                          <a:ea typeface="等线" panose="02010600030101010101" pitchFamily="2" charset="-122"/>
                        </a:rPr>
                        <a:t>W/Z separate cavities. HL-Z cavities bypass.</a:t>
                      </a:r>
                      <a:endParaRPr lang="en-US" sz="1000" b="0" i="0" u="none" strike="noStrike" baseline="0" dirty="0">
                        <a:solidFill>
                          <a:schemeClr val="tx1"/>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ea typeface="等线" panose="02010600030101010101" pitchFamily="2" charset="-122"/>
                        </a:rPr>
                        <a:t>ttbar </a:t>
                      </a: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Higgs</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30/50</a:t>
                      </a:r>
                      <a:r>
                        <a:rPr lang="zh-CN" altLang="en-US" sz="1200" b="1" i="0" u="none" strike="noStrike" dirty="0">
                          <a:solidFill>
                            <a:srgbClr val="000000"/>
                          </a:solidFill>
                          <a:effectLst/>
                          <a:latin typeface="Arial" panose="020B0604020202020204" pitchFamily="34" charset="0"/>
                          <a:ea typeface="等线" panose="02010600030101010101" pitchFamily="2" charset="-122"/>
                        </a:rPr>
                        <a:t> </a:t>
                      </a:r>
                      <a:r>
                        <a:rPr lang="en-US" altLang="zh-CN" sz="1200" b="1" i="0" u="none" strike="noStrike" dirty="0">
                          <a:solidFill>
                            <a:srgbClr val="000000"/>
                          </a:solidFill>
                          <a:effectLst/>
                          <a:latin typeface="Arial" panose="020B0604020202020204" pitchFamily="34" charset="0"/>
                          <a:ea typeface="等线" panose="02010600030101010101" pitchFamily="2" charset="-122"/>
                        </a:rPr>
                        <a:t>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Z</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10 </a:t>
                      </a:r>
                      <a:r>
                        <a:rPr lang="en-US" altLang="zh-CN" sz="1200" b="1" i="0" u="none" strike="noStrike" dirty="0">
                          <a:solidFill>
                            <a:srgbClr val="000000"/>
                          </a:solidFill>
                          <a:effectLst/>
                          <a:latin typeface="Arial" panose="020B0604020202020204" pitchFamily="34" charset="0"/>
                          <a:ea typeface="等线" panose="02010600030101010101" pitchFamily="2" charset="-122"/>
                        </a:rPr>
                        <a:t>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Z</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rgbClr val="000000"/>
                          </a:solidFill>
                          <a:effectLst/>
                          <a:latin typeface="Arial" panose="020B0604020202020204" pitchFamily="34" charset="0"/>
                          <a:ea typeface="+mn-ea"/>
                        </a:rPr>
                        <a:t>30/50</a:t>
                      </a:r>
                      <a:r>
                        <a:rPr lang="zh-CN" altLang="en-US" sz="1200" b="1" i="0" u="none" strike="noStrike" dirty="0">
                          <a:solidFill>
                            <a:srgbClr val="000000"/>
                          </a:solidFill>
                          <a:effectLst/>
                          <a:latin typeface="Arial" panose="020B0604020202020204" pitchFamily="34" charset="0"/>
                          <a:ea typeface="+mn-ea"/>
                        </a:rPr>
                        <a:t> </a:t>
                      </a:r>
                      <a:r>
                        <a:rPr lang="en-US" altLang="zh-CN" sz="1200" b="1" i="0" u="none" strike="noStrike" dirty="0">
                          <a:solidFill>
                            <a:srgbClr val="000000"/>
                          </a:solidFill>
                          <a:effectLst/>
                          <a:latin typeface="Arial" panose="020B0604020202020204" pitchFamily="34" charset="0"/>
                          <a:ea typeface="+mn-ea"/>
                        </a:rPr>
                        <a:t>MW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262191"/>
                  </a:ext>
                </a:extLst>
              </a:tr>
              <a:tr h="390764">
                <a:tc vMerge="1">
                  <a:txBody>
                    <a:bodyPr/>
                    <a:lstStyle/>
                    <a:p>
                      <a:pPr marL="72000" algn="l" rtl="0" fontAlgn="ctr"/>
                      <a:endParaRPr lang="en-US" sz="14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New</a:t>
                      </a:r>
                      <a:endParaRPr lang="en-US" sz="1200" b="1" i="0" u="none" strike="noStrike" dirty="0">
                        <a:solidFill>
                          <a:srgbClr val="000000"/>
                        </a:solidFill>
                        <a:effectLst/>
                        <a:latin typeface="Arial" panose="020B0604020202020204" pitchFamily="34" charset="0"/>
                        <a:ea typeface="等线" panose="02010600030101010101" pitchFamily="2" charset="-122"/>
                      </a:endParaRPr>
                    </a:p>
                    <a:p>
                      <a:pPr algn="ctr" fontAlgn="ctr"/>
                      <a:r>
                        <a:rPr lang="en-US" sz="1200" b="1" i="0" u="none" strike="noStrike" dirty="0">
                          <a:solidFill>
                            <a:srgbClr val="000000"/>
                          </a:solidFill>
                          <a:effectLst/>
                          <a:latin typeface="Arial" panose="020B0604020202020204" pitchFamily="34" charset="0"/>
                          <a:ea typeface="等线" panose="02010600030101010101" pitchFamily="2" charset="-122"/>
                        </a:rPr>
                        <a:t>cavities</a:t>
                      </a:r>
                    </a:p>
                  </a:txBody>
                  <a:tcPr marL="5476" marR="5476" marT="5476"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Higgs</a:t>
                      </a:r>
                    </a:p>
                    <a:p>
                      <a:pPr algn="ctr"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cavities</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544138857"/>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Luminosity / IP [10</a:t>
                      </a:r>
                      <a:r>
                        <a:rPr lang="en-US" sz="1200" b="0" i="0" u="none" strike="noStrike" baseline="30000" dirty="0">
                          <a:solidFill>
                            <a:srgbClr val="000000"/>
                          </a:solidFill>
                          <a:effectLst/>
                          <a:latin typeface="Arial" panose="020B0604020202020204" pitchFamily="34" charset="0"/>
                          <a:ea typeface="等线" panose="02010600030101010101" pitchFamily="2" charset="-122"/>
                        </a:rPr>
                        <a:t>34</a:t>
                      </a:r>
                      <a:r>
                        <a:rPr lang="en-US" sz="1200" b="0" i="0" u="none" strike="noStrike" dirty="0">
                          <a:solidFill>
                            <a:srgbClr val="000000"/>
                          </a:solidFill>
                          <a:effectLst/>
                          <a:latin typeface="Arial" panose="020B0604020202020204" pitchFamily="34" charset="0"/>
                          <a:ea typeface="等线" panose="02010600030101010101" pitchFamily="2" charset="-122"/>
                        </a:rPr>
                        <a:t> cm</a:t>
                      </a:r>
                      <a:r>
                        <a:rPr lang="en-US" sz="1200" b="0" i="0" u="none" strike="noStrike" baseline="30000" dirty="0">
                          <a:solidFill>
                            <a:srgbClr val="000000"/>
                          </a:solidFill>
                          <a:effectLst/>
                          <a:latin typeface="Arial" panose="020B0604020202020204" pitchFamily="34" charset="0"/>
                          <a:ea typeface="等线" panose="02010600030101010101" pitchFamily="2" charset="-122"/>
                        </a:rPr>
                        <a:t>-2</a:t>
                      </a:r>
                      <a:r>
                        <a:rPr lang="en-US" sz="1200" b="0" i="0" u="none" strike="noStrike" dirty="0">
                          <a:solidFill>
                            <a:srgbClr val="000000"/>
                          </a:solidFill>
                          <a:effectLst/>
                          <a:latin typeface="Arial" panose="020B0604020202020204" pitchFamily="34" charset="0"/>
                          <a:ea typeface="等线" panose="02010600030101010101" pitchFamily="2" charset="-122"/>
                        </a:rPr>
                        <a:t>s</a:t>
                      </a:r>
                      <a:r>
                        <a:rPr lang="en-US" sz="1200" b="0" i="0" u="none" strike="noStrike" baseline="30000" dirty="0">
                          <a:solidFill>
                            <a:srgbClr val="000000"/>
                          </a:solidFill>
                          <a:effectLst/>
                          <a:latin typeface="Arial" panose="020B0604020202020204" pitchFamily="34" charset="0"/>
                          <a:ea typeface="等线" panose="02010600030101010101" pitchFamily="2" charset="-122"/>
                        </a:rPr>
                        <a:t>-1</a:t>
                      </a:r>
                      <a:r>
                        <a:rPr lang="en-US" sz="1200" b="0" i="0" u="none" strike="noStrike" dirty="0">
                          <a:solidFill>
                            <a:srgbClr val="000000"/>
                          </a:solidFill>
                          <a:effectLst/>
                          <a:latin typeface="Arial" panose="020B0604020202020204" pitchFamily="34" charset="0"/>
                          <a:ea typeface="等线" panose="02010600030101010101" pitchFamily="2" charset="-122"/>
                        </a:rPr>
                        <a: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8.3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26.7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115 / 192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494837"/>
                  </a:ext>
                </a:extLst>
              </a:tr>
              <a:tr h="240871">
                <a:tc>
                  <a:txBody>
                    <a:bodyPr/>
                    <a:lstStyle/>
                    <a:p>
                      <a:pPr marL="72000" algn="l" rtl="0" fontAlgn="ctr"/>
                      <a:r>
                        <a:rPr lang="pt-BR" sz="1200" b="0" i="0" u="none" strike="noStrike" dirty="0">
                          <a:solidFill>
                            <a:srgbClr val="000000"/>
                          </a:solidFill>
                          <a:effectLst/>
                          <a:latin typeface="Arial" panose="020B0604020202020204" pitchFamily="34" charset="0"/>
                          <a:ea typeface="等线" panose="02010600030101010101" pitchFamily="2" charset="-122"/>
                        </a:rPr>
                        <a:t>RF voltage [GV]</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 (6.1 + 3.9)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 / 0.1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3165200"/>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Beam current / beam [mA]</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3.4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16.7 / 27.8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84 / 140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801 / 1345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44845"/>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charge [nC]</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22.4 / 34.2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799242"/>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length [mm]</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8.7 / 10.6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1223943"/>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650 MHz cavity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192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336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192/336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30 / 50 / ring</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196639"/>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Cell number / cavity</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032597"/>
                  </a:ext>
                </a:extLst>
              </a:tr>
              <a:tr h="240871">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Gradient [MV/m]</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27.6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25.2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24.9 / 14.2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15.9 / 9.1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5.4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17.4 / 8.7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6319748"/>
                  </a:ext>
                </a:extLst>
              </a:tr>
              <a:tr h="240871">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Q</a:t>
                      </a:r>
                      <a:r>
                        <a:rPr lang="en-US" sz="1200" b="0" i="0" u="none" strike="noStrike" baseline="-25000" dirty="0">
                          <a:solidFill>
                            <a:srgbClr val="C00000"/>
                          </a:solidFill>
                          <a:effectLst/>
                          <a:latin typeface="Arial" panose="020B0604020202020204" pitchFamily="34" charset="0"/>
                          <a:ea typeface="等线" panose="02010600030101010101" pitchFamily="2" charset="-122"/>
                        </a:rPr>
                        <a:t>0</a:t>
                      </a:r>
                      <a:r>
                        <a:rPr lang="en-US" sz="1200" b="0" i="0" u="none" strike="noStrike" dirty="0">
                          <a:solidFill>
                            <a:srgbClr val="C00000"/>
                          </a:solidFill>
                          <a:effectLst/>
                          <a:latin typeface="Arial" panose="020B0604020202020204" pitchFamily="34" charset="0"/>
                          <a:ea typeface="等线" panose="02010600030101010101" pitchFamily="2" charset="-122"/>
                        </a:rPr>
                        <a:t> </a:t>
                      </a:r>
                      <a:r>
                        <a:rPr lang="en-US" altLang="zh-CN" sz="1200" b="0" i="0" u="none" strike="noStrike" dirty="0">
                          <a:solidFill>
                            <a:srgbClr val="C00000"/>
                          </a:solidFill>
                          <a:effectLst/>
                          <a:latin typeface="Arial" panose="020B0604020202020204" pitchFamily="34" charset="0"/>
                          <a:ea typeface="等线" panose="02010600030101010101" pitchFamily="2" charset="-122"/>
                        </a:rPr>
                        <a:t>@ 2 K </a:t>
                      </a:r>
                      <a:r>
                        <a:rPr lang="en-US" sz="1200" b="0" i="0" u="none" strike="noStrike" dirty="0">
                          <a:solidFill>
                            <a:srgbClr val="C00000"/>
                          </a:solidFill>
                          <a:effectLst/>
                          <a:latin typeface="Arial" panose="020B0604020202020204" pitchFamily="34" charset="0"/>
                          <a:ea typeface="等线" panose="02010600030101010101" pitchFamily="2" charset="-122"/>
                        </a:rPr>
                        <a:t>at operating gradient</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chemeClr val="tx1"/>
                          </a:solidFill>
                          <a:effectLst/>
                          <a:latin typeface="Arial" panose="020B0604020202020204" pitchFamily="34" charset="0"/>
                          <a:ea typeface="等线" panose="02010600030101010101" pitchFamily="2" charset="-122"/>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C00000"/>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2E10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200989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HOM power / cavity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 / 0.66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0.16 / 0.26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 / 0.67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0.93 / 1.54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2.9</a:t>
                      </a:r>
                      <a:r>
                        <a:rPr lang="zh-CN" altLang="en-US" sz="1200" b="0" i="0" u="none" strike="noStrike" dirty="0">
                          <a:solidFill>
                            <a:schemeClr val="tx1"/>
                          </a:solidFill>
                          <a:effectLst/>
                          <a:latin typeface="Arial" panose="020B0604020202020204" pitchFamily="34" charset="0"/>
                          <a:ea typeface="等线" panose="02010600030101010101" pitchFamily="2" charset="-122"/>
                        </a:rPr>
                        <a:t> </a:t>
                      </a:r>
                      <a:r>
                        <a:rPr lang="en-US" altLang="zh-CN" sz="1200" b="0" i="0" u="none" strike="noStrike" dirty="0">
                          <a:solidFill>
                            <a:schemeClr val="tx1"/>
                          </a:solidFill>
                          <a:effectLst/>
                          <a:latin typeface="Arial" panose="020B0604020202020204" pitchFamily="34" charset="0"/>
                          <a:ea typeface="等线" panose="02010600030101010101" pitchFamily="2" charset="-122"/>
                        </a:rPr>
                        <a:t>/</a:t>
                      </a:r>
                      <a:r>
                        <a:rPr lang="zh-CN" altLang="en-US" sz="1200" b="0" i="0" u="none" strike="noStrike" dirty="0">
                          <a:solidFill>
                            <a:schemeClr val="tx1"/>
                          </a:solidFill>
                          <a:effectLst/>
                          <a:latin typeface="Arial" panose="020B0604020202020204" pitchFamily="34" charset="0"/>
                          <a:ea typeface="等线" panose="02010600030101010101" pitchFamily="2" charset="-122"/>
                        </a:rPr>
                        <a:t> </a:t>
                      </a:r>
                      <a:r>
                        <a:rPr lang="en-US" altLang="zh-CN" sz="1200" b="0" i="0" u="none" strike="noStrike" dirty="0">
                          <a:solidFill>
                            <a:srgbClr val="C00000"/>
                          </a:solidFill>
                          <a:effectLst/>
                          <a:latin typeface="Arial" panose="020B0604020202020204" pitchFamily="34" charset="0"/>
                          <a:ea typeface="等线" panose="02010600030101010101" pitchFamily="2" charset="-122"/>
                        </a:rPr>
                        <a:t>6.2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794028"/>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power / cavity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188 / 315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71 / 118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313 / 298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313 / 298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206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1000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04034"/>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Optimal Q</a:t>
                      </a:r>
                      <a:r>
                        <a:rPr lang="en-US" sz="12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1E7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6E6</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ea typeface="等线" panose="02010600030101010101" pitchFamily="2" charset="-122"/>
                        </a:rPr>
                        <a:t>9E6 / 5.4E6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1.6E6 / 9.5E5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8E5 / 2.7E5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1.4E5</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1.5E5 / 3.8E4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1435630"/>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Optimal detuning [kHz]</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0.01 / 0.02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 / 0.03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 / 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 / 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6.7 / 21.7</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3177032"/>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Cavity number / klystron</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 / 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 </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9864381"/>
                  </a:ext>
                </a:extLst>
              </a:tr>
              <a:tr h="240871">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Klystron power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1200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18756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Klystron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 / 96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 / 168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60 / 100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2473383"/>
                  </a:ext>
                </a:extLst>
              </a:tr>
              <a:tr h="240871">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Cavity number / cryomodule</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473901"/>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Cryomodule number</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48</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 / 56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60 / 100</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213177"/>
                  </a:ext>
                </a:extLst>
              </a:tr>
              <a:tr h="240871">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Total cavity wall loss @ 2 K [kW]</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7.1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3.9 / 2.3</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0.9</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0.45 / 0.2</a:t>
                      </a:r>
                    </a:p>
                  </a:txBody>
                  <a:tcPr marL="5476" marR="5476" marT="5476"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2896726"/>
                  </a:ext>
                </a:extLst>
              </a:tr>
            </a:tbl>
          </a:graphicData>
        </a:graphic>
      </p:graphicFrame>
      <p:sp>
        <p:nvSpPr>
          <p:cNvPr id="5" name="灯片编号占位符 3">
            <a:extLst>
              <a:ext uri="{FF2B5EF4-FFF2-40B4-BE49-F238E27FC236}">
                <a16:creationId xmlns:a16="http://schemas.microsoft.com/office/drawing/2014/main" id="{329F83D5-E7BB-4F71-97C8-9B2F90144DDB}"/>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6</a:t>
            </a:fld>
            <a:endParaRPr lang="zh-CN" altLang="en-US" dirty="0"/>
          </a:p>
        </p:txBody>
      </p:sp>
    </p:spTree>
    <p:extLst>
      <p:ext uri="{BB962C8B-B14F-4D97-AF65-F5344CB8AC3E}">
        <p14:creationId xmlns:p14="http://schemas.microsoft.com/office/powerpoint/2010/main" val="25191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FFA51391-2EDB-4FB1-BD74-3ACF6B3FD1CA}"/>
              </a:ext>
            </a:extLst>
          </p:cNvPr>
          <p:cNvSpPr>
            <a:spLocks noGrp="1"/>
          </p:cNvSpPr>
          <p:nvPr>
            <p:ph type="title"/>
          </p:nvPr>
        </p:nvSpPr>
        <p:spPr>
          <a:xfrm>
            <a:off x="40873" y="0"/>
            <a:ext cx="12163678" cy="942975"/>
          </a:xfrm>
        </p:spPr>
        <p:txBody>
          <a:bodyPr>
            <a:noAutofit/>
          </a:bodyPr>
          <a:lstStyle/>
          <a:p>
            <a:pPr algn="ctr"/>
            <a:r>
              <a:rPr lang="en-US" altLang="zh-CN" dirty="0">
                <a:latin typeface="Arial" panose="020B0604020202020204" pitchFamily="34" charset="0"/>
                <a:cs typeface="Arial" panose="020B0604020202020204" pitchFamily="34" charset="0"/>
              </a:rPr>
              <a:t>CEPC Booster Ring 1.3 GHz RF Parameters</a:t>
            </a:r>
            <a:endParaRPr lang="zh-CN" altLang="en-US" dirty="0">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ACE5F4AF-968C-4485-BF5D-1E226987B7CF}"/>
              </a:ext>
            </a:extLst>
          </p:cNvPr>
          <p:cNvSpPr/>
          <p:nvPr/>
        </p:nvSpPr>
        <p:spPr>
          <a:xfrm>
            <a:off x="8400256" y="1193726"/>
            <a:ext cx="3628738" cy="5370701"/>
          </a:xfrm>
          <a:prstGeom prst="rect">
            <a:avLst/>
          </a:prstGeom>
        </p:spPr>
        <p:txBody>
          <a:bodyPr wrap="square">
            <a:spAutoFit/>
          </a:bodyPr>
          <a:lstStyle/>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1.3 GHz 9-cell cavities</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Higgs and ttbar booster are half filled for the injection timing with Collider ring.</a:t>
            </a:r>
            <a:r>
              <a:rPr lang="zh-CN" altLang="en-US" sz="1400" dirty="0">
                <a:latin typeface="Arial" panose="020B0604020202020204" pitchFamily="34" charset="0"/>
                <a:cs typeface="Arial" panose="020B0604020202020204" pitchFamily="34" charset="0"/>
              </a:rPr>
              <a:t> </a:t>
            </a:r>
            <a:endParaRPr lang="en-US" altLang="zh-CN" sz="1400" dirty="0">
              <a:latin typeface="Arial" panose="020B0604020202020204" pitchFamily="34" charset="0"/>
              <a:cs typeface="Arial" panose="020B0604020202020204" pitchFamily="34" charset="0"/>
            </a:endParaRP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Transient beam loading for Higgs on-axis injection tolerable (both at injection and extraction).</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Increased average HOM power of HL-Z requires ERL-type 1.3 GHz cryomodule (HOM absorber at low temperature between cavities). Four cryomodules for Z with RF bypass, also to reduce impedance and increase current limit.</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High gradient high Q 9-cell cavities for ttbar.</a:t>
            </a:r>
          </a:p>
          <a:p>
            <a:pPr marL="171450" indent="-171450" algn="just">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Narrow bandwidth high gradient cavity voltage ramping through the multipacting region to be studied. Counter-phasing ramp.  </a:t>
            </a:r>
          </a:p>
          <a:p>
            <a:pPr algn="just">
              <a:spcBef>
                <a:spcPts val="1200"/>
              </a:spcBef>
            </a:pPr>
            <a:r>
              <a:rPr lang="en-US" altLang="zh-CN" sz="1400" dirty="0">
                <a:latin typeface="Arial" panose="020B0604020202020204" pitchFamily="34" charset="0"/>
                <a:cs typeface="Arial" panose="020B0604020202020204" pitchFamily="34" charset="0"/>
              </a:rPr>
              <a:t>* </a:t>
            </a:r>
            <a:r>
              <a:rPr lang="en-US" altLang="zh-CN" sz="1050" dirty="0">
                <a:latin typeface="Arial" panose="020B0604020202020204" pitchFamily="34" charset="0"/>
                <a:cs typeface="Arial" panose="020B0604020202020204" pitchFamily="34" charset="0"/>
              </a:rPr>
              <a:t>The small bunch charge number before the parenthesis is for the bunches injected from the </a:t>
            </a:r>
            <a:r>
              <a:rPr lang="en-US" altLang="zh-CN" sz="1050" dirty="0" err="1">
                <a:latin typeface="Arial" panose="020B0604020202020204" pitchFamily="34" charset="0"/>
                <a:cs typeface="Arial" panose="020B0604020202020204" pitchFamily="34" charset="0"/>
              </a:rPr>
              <a:t>linac</a:t>
            </a:r>
            <a:r>
              <a:rPr lang="en-US" altLang="zh-CN" sz="1050" dirty="0">
                <a:latin typeface="Arial" panose="020B0604020202020204" pitchFamily="34" charset="0"/>
                <a:cs typeface="Arial" panose="020B0604020202020204" pitchFamily="34" charset="0"/>
              </a:rPr>
              <a:t>. The large bunch charge number in the parenthesis is for the bunches injected back from the Collider ring during the swap-out injection at Higgs energy.</a:t>
            </a:r>
            <a:endParaRPr lang="en-US" altLang="zh-CN" sz="1400" dirty="0">
              <a:latin typeface="Arial" panose="020B0604020202020204" pitchFamily="34" charset="0"/>
              <a:cs typeface="Arial" panose="020B0604020202020204" pitchFamily="34" charset="0"/>
            </a:endParaRPr>
          </a:p>
        </p:txBody>
      </p:sp>
      <p:graphicFrame>
        <p:nvGraphicFramePr>
          <p:cNvPr id="5" name="内容占位符 3">
            <a:extLst>
              <a:ext uri="{FF2B5EF4-FFF2-40B4-BE49-F238E27FC236}">
                <a16:creationId xmlns:a16="http://schemas.microsoft.com/office/drawing/2014/main" id="{538138C8-FE89-480B-8784-D38A8F182431}"/>
              </a:ext>
            </a:extLst>
          </p:cNvPr>
          <p:cNvGraphicFramePr>
            <a:graphicFrameLocks noGrp="1"/>
          </p:cNvGraphicFramePr>
          <p:nvPr>
            <p:ph idx="1"/>
            <p:extLst>
              <p:ext uri="{D42A27DB-BD31-4B8C-83A1-F6EECF244321}">
                <p14:modId xmlns:p14="http://schemas.microsoft.com/office/powerpoint/2010/main" val="4219898016"/>
              </p:ext>
            </p:extLst>
          </p:nvPr>
        </p:nvGraphicFramePr>
        <p:xfrm>
          <a:off x="263352" y="1230779"/>
          <a:ext cx="7956656" cy="5296596"/>
        </p:xfrm>
        <a:graphic>
          <a:graphicData uri="http://schemas.openxmlformats.org/drawingml/2006/table">
            <a:tbl>
              <a:tblPr/>
              <a:tblGrid>
                <a:gridCol w="2592000">
                  <a:extLst>
                    <a:ext uri="{9D8B030D-6E8A-4147-A177-3AD203B41FA5}">
                      <a16:colId xmlns:a16="http://schemas.microsoft.com/office/drawing/2014/main" val="925020983"/>
                    </a:ext>
                  </a:extLst>
                </a:gridCol>
                <a:gridCol w="1008000">
                  <a:extLst>
                    <a:ext uri="{9D8B030D-6E8A-4147-A177-3AD203B41FA5}">
                      <a16:colId xmlns:a16="http://schemas.microsoft.com/office/drawing/2014/main" val="1976252843"/>
                    </a:ext>
                  </a:extLst>
                </a:gridCol>
                <a:gridCol w="1008000">
                  <a:extLst>
                    <a:ext uri="{9D8B030D-6E8A-4147-A177-3AD203B41FA5}">
                      <a16:colId xmlns:a16="http://schemas.microsoft.com/office/drawing/2014/main" val="2573899118"/>
                    </a:ext>
                  </a:extLst>
                </a:gridCol>
                <a:gridCol w="1296656">
                  <a:extLst>
                    <a:ext uri="{9D8B030D-6E8A-4147-A177-3AD203B41FA5}">
                      <a16:colId xmlns:a16="http://schemas.microsoft.com/office/drawing/2014/main" val="1545338579"/>
                    </a:ext>
                  </a:extLst>
                </a:gridCol>
                <a:gridCol w="1044000">
                  <a:extLst>
                    <a:ext uri="{9D8B030D-6E8A-4147-A177-3AD203B41FA5}">
                      <a16:colId xmlns:a16="http://schemas.microsoft.com/office/drawing/2014/main" val="2328239737"/>
                    </a:ext>
                  </a:extLst>
                </a:gridCol>
                <a:gridCol w="1008000">
                  <a:extLst>
                    <a:ext uri="{9D8B030D-6E8A-4147-A177-3AD203B41FA5}">
                      <a16:colId xmlns:a16="http://schemas.microsoft.com/office/drawing/2014/main" val="3262748232"/>
                    </a:ext>
                  </a:extLst>
                </a:gridCol>
              </a:tblGrid>
              <a:tr h="396000">
                <a:tc rowSpan="2">
                  <a:txBody>
                    <a:bodyPr/>
                    <a:lstStyle/>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30/50 MW Collider SR power per beam.</a:t>
                      </a:r>
                    </a:p>
                    <a:p>
                      <a:pPr marL="72000" marR="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chemeClr val="tx1"/>
                          </a:solidFill>
                          <a:effectLst/>
                          <a:latin typeface="Arial" panose="020B0604020202020204" pitchFamily="34" charset="0"/>
                          <a:ea typeface="+mn-ea"/>
                        </a:rPr>
                        <a:t>30 GeV injection</a:t>
                      </a:r>
                      <a:r>
                        <a:rPr lang="en-US" altLang="zh-CN" sz="1000" b="0" i="0" u="none" strike="noStrike" baseline="0" dirty="0">
                          <a:solidFill>
                            <a:srgbClr val="000000"/>
                          </a:solidFill>
                          <a:effectLst/>
                          <a:latin typeface="Arial" panose="020B0604020202020204" pitchFamily="34" charset="0"/>
                          <a:ea typeface="+mn-ea"/>
                        </a:rPr>
                        <a:t>. Higgs &amp; ttbar half filled.</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Higgs on-axis injection with bunch swapping.</a:t>
                      </a:r>
                    </a:p>
                    <a:p>
                      <a:pPr marL="72000" marR="0" lvl="0" indent="0" algn="l" defTabSz="685800" rtl="0" eaLnBrk="1" fontAlgn="ctr" latinLnBrk="0" hangingPunct="1">
                        <a:lnSpc>
                          <a:spcPct val="100000"/>
                        </a:lnSpc>
                        <a:spcBef>
                          <a:spcPts val="0"/>
                        </a:spcBef>
                        <a:spcAft>
                          <a:spcPts val="0"/>
                        </a:spcAft>
                        <a:buClrTx/>
                        <a:buSzTx/>
                        <a:buFontTx/>
                        <a:buNone/>
                        <a:tabLst/>
                        <a:defRPr/>
                      </a:pPr>
                      <a:r>
                        <a:rPr lang="en-US" altLang="zh-CN" sz="1000" b="0" i="0" u="none" strike="noStrike" baseline="0" dirty="0">
                          <a:solidFill>
                            <a:srgbClr val="000000"/>
                          </a:solidFill>
                          <a:effectLst/>
                          <a:latin typeface="Arial" panose="020B0604020202020204" pitchFamily="34" charset="0"/>
                          <a:ea typeface="+mn-ea"/>
                        </a:rPr>
                        <a:t>Z injection from empty ring.</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ttbar </a:t>
                      </a:r>
                      <a:r>
                        <a:rPr lang="en-US" altLang="zh-CN" sz="1200" b="1" i="0" u="none" strike="noStrike" dirty="0">
                          <a:solidFill>
                            <a:schemeClr val="tx1"/>
                          </a:solidFill>
                          <a:effectLst/>
                          <a:latin typeface="Arial" panose="020B0604020202020204" pitchFamily="34" charset="0"/>
                          <a:ea typeface="+mn-ea"/>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30/50 MW</a:t>
                      </a:r>
                    </a:p>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on-axis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W</a:t>
                      </a:r>
                    </a:p>
                    <a:p>
                      <a:pPr algn="ctr" rtl="0" fontAlgn="ctr"/>
                      <a:r>
                        <a:rPr lang="en-US" sz="1200" b="1" i="0" u="none" strike="noStrike" dirty="0">
                          <a:solidFill>
                            <a:srgbClr val="000000"/>
                          </a:solidFill>
                          <a:effectLst/>
                          <a:latin typeface="Arial" panose="020B0604020202020204" pitchFamily="34" charset="0"/>
                          <a:ea typeface="等线" panose="02010600030101010101" pitchFamily="2" charset="-122"/>
                        </a:rPr>
                        <a:t>30/50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Z</a:t>
                      </a:r>
                    </a:p>
                    <a:p>
                      <a:pPr algn="ctr" rtl="0" fontAlgn="ctr"/>
                      <a:r>
                        <a:rPr lang="en-US" altLang="zh-CN" sz="1200" b="1" i="0" u="none" strike="noStrike" dirty="0">
                          <a:solidFill>
                            <a:srgbClr val="000000"/>
                          </a:solidFill>
                          <a:effectLst/>
                          <a:latin typeface="Arial" panose="020B0604020202020204" pitchFamily="34" charset="0"/>
                          <a:ea typeface="等线" panose="02010600030101010101" pitchFamily="2" charset="-122"/>
                        </a:rPr>
                        <a:t>30/50 MW</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340769"/>
                  </a:ext>
                </a:extLst>
              </a:tr>
              <a:tr h="396000">
                <a:tc vMerge="1">
                  <a:txBody>
                    <a:bodyPr/>
                    <a:lstStyle/>
                    <a:p>
                      <a:endParaRPr lang="zh-CN"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New</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dirty="0">
                          <a:solidFill>
                            <a:schemeClr val="tx1"/>
                          </a:solidFill>
                          <a:effectLst/>
                          <a:latin typeface="Arial" panose="020B0604020202020204" pitchFamily="34" charset="0"/>
                          <a:ea typeface="+mn-ea"/>
                        </a:rPr>
                        <a:t>cavities</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1" i="0" u="none" strike="noStrike" dirty="0">
                          <a:solidFill>
                            <a:schemeClr val="tx1"/>
                          </a:solidFill>
                          <a:effectLst/>
                          <a:latin typeface="Arial" panose="020B0604020202020204" pitchFamily="34" charset="0"/>
                          <a:ea typeface="等线" panose="02010600030101010101" pitchFamily="2" charset="-122"/>
                        </a:rPr>
                        <a:t>Higgs</a:t>
                      </a:r>
                    </a:p>
                    <a:p>
                      <a:pPr algn="ctr" rtl="0" fontAlgn="ctr"/>
                      <a:r>
                        <a:rPr lang="en-US" altLang="zh-CN" sz="1200" b="1" i="0" u="none" strike="noStrike" dirty="0">
                          <a:solidFill>
                            <a:schemeClr val="tx1"/>
                          </a:solidFill>
                          <a:effectLst/>
                          <a:latin typeface="Arial" panose="020B0604020202020204" pitchFamily="34" charset="0"/>
                          <a:ea typeface="等线" panose="02010600030101010101" pitchFamily="2" charset="-122"/>
                        </a:rPr>
                        <a:t>cavities</a:t>
                      </a:r>
                      <a:endParaRPr lang="en-US" sz="1200" b="1" i="0" u="none" strike="noStrike" dirty="0">
                        <a:solidFill>
                          <a:schemeClr val="tx1"/>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36303039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beam energy [GeV]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45.5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914402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average SR power [MW]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0.67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 / 0.04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 / 0.1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27725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Bunch charge [</a:t>
                      </a:r>
                      <a:r>
                        <a:rPr lang="en-US" sz="1200" b="0" i="0" u="none" strike="noStrike" dirty="0" err="1">
                          <a:solidFill>
                            <a:srgbClr val="000000"/>
                          </a:solidFill>
                          <a:effectLst/>
                          <a:latin typeface="Arial" panose="020B0604020202020204" pitchFamily="34" charset="0"/>
                          <a:ea typeface="等线" panose="02010600030101010101" pitchFamily="2" charset="-122"/>
                        </a:rPr>
                        <a:t>nC</a:t>
                      </a:r>
                      <a:r>
                        <a:rPr lang="en-US"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0.78 (</a:t>
                      </a:r>
                      <a:r>
                        <a:rPr lang="en-US" altLang="zh-CN" sz="1200" b="0" i="0" u="none" strike="noStrike" dirty="0">
                          <a:solidFill>
                            <a:srgbClr val="C00000"/>
                          </a:solidFill>
                          <a:effectLst/>
                          <a:latin typeface="Arial" panose="020B0604020202020204" pitchFamily="34" charset="0"/>
                          <a:ea typeface="等线" panose="02010600030101010101" pitchFamily="2" charset="-122"/>
                        </a:rPr>
                        <a:t>20.3</a:t>
                      </a:r>
                      <a:r>
                        <a:rPr lang="en-US" altLang="zh-CN" sz="1200" b="0" i="0" u="none" strike="noStrike" dirty="0">
                          <a:solidFill>
                            <a:srgbClr val="000000"/>
                          </a:solidFill>
                          <a:effectLst/>
                          <a:latin typeface="Arial" panose="020B0604020202020204" pitchFamily="34" charset="0"/>
                          <a:ea typeface="等线" panose="02010600030101010101" pitchFamily="2" charset="-122"/>
                        </a:rPr>
                        <a: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139810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Beam current [mA]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0.12 /</a:t>
                      </a:r>
                      <a:r>
                        <a:rPr lang="zh-CN" altLang="en-US" sz="1200" b="0" i="0" u="none" strike="noStrike" dirty="0">
                          <a:solidFill>
                            <a:srgbClr val="000000"/>
                          </a:solidFill>
                          <a:effectLst/>
                          <a:latin typeface="Arial" panose="020B0604020202020204" pitchFamily="34" charset="0"/>
                          <a:ea typeface="等线" panose="02010600030101010101" pitchFamily="2" charset="-122"/>
                        </a:rPr>
                        <a:t> </a:t>
                      </a:r>
                      <a:r>
                        <a:rPr lang="en-US" altLang="zh-CN" sz="1200" b="0" i="0" u="none" strike="noStrike" dirty="0">
                          <a:solidFill>
                            <a:srgbClr val="000000"/>
                          </a:solidFill>
                          <a:effectLst/>
                          <a:latin typeface="Arial" panose="020B0604020202020204" pitchFamily="34" charset="0"/>
                          <a:ea typeface="等线" panose="02010600030101010101" pitchFamily="2" charset="-122"/>
                        </a:rPr>
                        <a:t>0.19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 / 1.4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3.1 / 5.3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16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793725"/>
                  </a:ext>
                </a:extLst>
              </a:tr>
              <a:tr h="237084">
                <a:tc>
                  <a:txBody>
                    <a:bodyPr/>
                    <a:lstStyle/>
                    <a:p>
                      <a:pPr marL="72000" algn="l" rtl="0" fontAlgn="ctr"/>
                      <a:r>
                        <a:rPr lang="en-US" sz="1200" b="0" i="0" u="none" strike="noStrike">
                          <a:solidFill>
                            <a:srgbClr val="000000"/>
                          </a:solidFill>
                          <a:effectLst/>
                          <a:latin typeface="Arial" panose="020B0604020202020204" pitchFamily="34" charset="0"/>
                          <a:ea typeface="等线" panose="02010600030101010101" pitchFamily="2" charset="-122"/>
                        </a:rPr>
                        <a:t>Injection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0.761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3704281"/>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RF voltage [GV]</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9.7 (7.53 + 2.17)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2.17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0.46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668107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Extraction bunch length [mm]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1.86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0.75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5740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Cavity number (1.3 GHz 9-cell)</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225062"/>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Module number (8 cavities / module)</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4</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95115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Extraction </a:t>
                      </a:r>
                      <a:r>
                        <a:rPr lang="en-US" altLang="zh-CN" sz="1200" b="0" i="0" u="none" strike="noStrike" dirty="0">
                          <a:solidFill>
                            <a:srgbClr val="C00000"/>
                          </a:solidFill>
                          <a:effectLst/>
                          <a:latin typeface="Arial" panose="020B0604020202020204" pitchFamily="34" charset="0"/>
                          <a:ea typeface="等线" panose="02010600030101010101" pitchFamily="2" charset="-122"/>
                        </a:rPr>
                        <a:t>g</a:t>
                      </a:r>
                      <a:r>
                        <a:rPr lang="en-US" sz="1200" b="0" i="0" u="none" strike="noStrike" dirty="0">
                          <a:solidFill>
                            <a:srgbClr val="C00000"/>
                          </a:solidFill>
                          <a:effectLst/>
                          <a:latin typeface="Arial" panose="020B0604020202020204" pitchFamily="34" charset="0"/>
                          <a:ea typeface="等线" panose="02010600030101010101" pitchFamily="2" charset="-122"/>
                        </a:rPr>
                        <a:t>radient [MV/m]</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28.3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C00000"/>
                          </a:solidFill>
                          <a:effectLst/>
                          <a:latin typeface="Arial" panose="020B0604020202020204" pitchFamily="34" charset="0"/>
                          <a:ea typeface="等线" panose="02010600030101010101" pitchFamily="2" charset="-122"/>
                        </a:rPr>
                        <a:t>21.8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8.7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13.8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7076971"/>
                  </a:ext>
                </a:extLst>
              </a:tr>
              <a:tr h="237084">
                <a:tc>
                  <a:txBody>
                    <a:bodyPr/>
                    <a:lstStyle/>
                    <a:p>
                      <a:pPr marL="72000" algn="l" rtl="0" fontAlgn="ctr"/>
                      <a:r>
                        <a:rPr lang="en-US" sz="1200" b="0" i="0" u="none" strike="noStrike" dirty="0">
                          <a:solidFill>
                            <a:srgbClr val="C00000"/>
                          </a:solidFill>
                          <a:effectLst/>
                          <a:latin typeface="Arial" panose="020B0604020202020204" pitchFamily="34" charset="0"/>
                          <a:ea typeface="等线" panose="02010600030101010101" pitchFamily="2" charset="-122"/>
                        </a:rPr>
                        <a:t>Q</a:t>
                      </a:r>
                      <a:r>
                        <a:rPr lang="en-US" sz="1200" b="0" i="0" u="none" strike="noStrike" baseline="-25000" dirty="0">
                          <a:solidFill>
                            <a:srgbClr val="C00000"/>
                          </a:solidFill>
                          <a:effectLst/>
                          <a:latin typeface="Arial" panose="020B0604020202020204" pitchFamily="34" charset="0"/>
                          <a:ea typeface="等线" panose="02010600030101010101" pitchFamily="2" charset="-122"/>
                        </a:rPr>
                        <a:t>0</a:t>
                      </a:r>
                      <a:r>
                        <a:rPr lang="en-US" sz="1200" b="0" i="0" u="none" strike="noStrike" dirty="0">
                          <a:solidFill>
                            <a:srgbClr val="C00000"/>
                          </a:solidFill>
                          <a:effectLst/>
                          <a:latin typeface="Arial" panose="020B0604020202020204" pitchFamily="34" charset="0"/>
                          <a:ea typeface="等线" panose="02010600030101010101" pitchFamily="2" charset="-122"/>
                        </a:rPr>
                        <a:t> @ 2 K at operating gradient</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2E10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chemeClr val="tx1"/>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C00000"/>
                          </a:solidFill>
                          <a:effectLst/>
                          <a:latin typeface="Arial" panose="020B0604020202020204" pitchFamily="34" charset="0"/>
                          <a:ea typeface="等线" panose="02010600030101010101" pitchFamily="2" charset="-122"/>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Arial" panose="020B0604020202020204" pitchFamily="34" charset="0"/>
                          <a:ea typeface="+mn-ea"/>
                        </a:rPr>
                        <a:t>3E10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434455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Q</a:t>
                      </a:r>
                      <a:r>
                        <a:rPr lang="en-US" sz="1200" b="0" i="0" u="none" strike="noStrike" baseline="-25000" dirty="0">
                          <a:solidFill>
                            <a:srgbClr val="000000"/>
                          </a:solidFill>
                          <a:effectLst/>
                          <a:latin typeface="Arial" panose="020B0604020202020204" pitchFamily="34" charset="0"/>
                          <a:ea typeface="等线" panose="02010600030101010101" pitchFamily="2" charset="-122"/>
                        </a:rPr>
                        <a:t>L</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4E7</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4E7</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7.3E6</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a:t>
                      </a:r>
                      <a:r>
                        <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rPr>
                        <a:t> </a:t>
                      </a: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4.4E6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1.2E7 / 6.3E6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4946363"/>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Cavity bandwidth [Hz]</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200" b="0" i="0" u="none" strike="noStrike" dirty="0">
                          <a:solidFill>
                            <a:srgbClr val="000000"/>
                          </a:solidFill>
                          <a:effectLst/>
                          <a:latin typeface="Arial" panose="020B0604020202020204" pitchFamily="34" charset="0"/>
                          <a:ea typeface="等线" panose="02010600030101010101" pitchFamily="2" charset="-122"/>
                        </a:rPr>
                        <a:t>33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C00000"/>
                          </a:solidFill>
                          <a:effectLst/>
                          <a:latin typeface="Arial" panose="020B0604020202020204" pitchFamily="34" charset="0"/>
                          <a:ea typeface="等线" panose="02010600030101010101" pitchFamily="2" charset="-122"/>
                          <a:cs typeface="+mn-cs"/>
                        </a:rPr>
                        <a:t>33</a:t>
                      </a:r>
                      <a:endParaRPr lang="zh-CN" altLang="en-US" sz="1200" b="0" i="0" u="none" strike="noStrike" kern="1200" dirty="0">
                        <a:solidFill>
                          <a:srgbClr val="C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110</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178 / 296</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i="0" u="none" strike="noStrike" kern="1200" dirty="0">
                          <a:solidFill>
                            <a:srgbClr val="000000"/>
                          </a:solidFill>
                          <a:effectLst/>
                          <a:latin typeface="Arial" panose="020B0604020202020204" pitchFamily="34" charset="0"/>
                          <a:ea typeface="等线" panose="02010600030101010101" pitchFamily="2" charset="-122"/>
                          <a:cs typeface="+mn-cs"/>
                        </a:rPr>
                        <a:t>111 / 208</a:t>
                      </a:r>
                      <a:endParaRPr lang="zh-CN" altLang="en-US" sz="1200" b="0" i="0" u="none" strike="noStrike" kern="1200" dirty="0">
                        <a:solidFill>
                          <a:srgbClr val="000000"/>
                        </a:solidFill>
                        <a:effectLst/>
                        <a:latin typeface="Arial" panose="020B0604020202020204" pitchFamily="34" charset="0"/>
                        <a:ea typeface="等线" panose="02010600030101010101" pitchFamily="2" charset="-122"/>
                        <a:cs typeface="+mn-cs"/>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1743309"/>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Peak HOM power per cavity [W]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 / 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chemeClr val="tx1"/>
                          </a:solidFill>
                          <a:effectLst/>
                          <a:latin typeface="Arial" panose="020B0604020202020204" pitchFamily="34" charset="0"/>
                          <a:ea typeface="等线" panose="02010600030101010101" pitchFamily="2" charset="-122"/>
                        </a:rPr>
                        <a:t>~ 75 / ~ </a:t>
                      </a:r>
                      <a:r>
                        <a:rPr lang="en-US" altLang="zh-CN" sz="1200" b="0" i="0" u="none" strike="noStrike" dirty="0">
                          <a:solidFill>
                            <a:srgbClr val="C00000"/>
                          </a:solidFill>
                          <a:effectLst/>
                          <a:latin typeface="Arial" panose="020B0604020202020204" pitchFamily="34" charset="0"/>
                          <a:ea typeface="等线" panose="02010600030101010101" pitchFamily="2" charset="-122"/>
                        </a:rPr>
                        <a:t>100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11.8 / 19.6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146 / </a:t>
                      </a:r>
                      <a:r>
                        <a:rPr lang="en-US" altLang="zh-CN" sz="1200" b="0" i="0" u="none" strike="noStrike" dirty="0">
                          <a:solidFill>
                            <a:srgbClr val="C00000"/>
                          </a:solidFill>
                          <a:effectLst/>
                          <a:latin typeface="Arial" panose="020B0604020202020204" pitchFamily="34" charset="0"/>
                          <a:ea typeface="等线" panose="02010600030101010101" pitchFamily="2" charset="-122"/>
                        </a:rPr>
                        <a:t>272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16702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Average </a:t>
                      </a:r>
                      <a:r>
                        <a:rPr lang="en-US" altLang="zh-CN" sz="1200" b="0" i="0" u="none" strike="noStrike" dirty="0">
                          <a:solidFill>
                            <a:srgbClr val="000000"/>
                          </a:solidFill>
                          <a:effectLst/>
                          <a:latin typeface="Arial" panose="020B0604020202020204" pitchFamily="34" charset="0"/>
                          <a:ea typeface="+mn-ea"/>
                        </a:rPr>
                        <a:t>HOM power per cavity [W]</a:t>
                      </a:r>
                      <a:endParaRPr lang="en-US"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 / 0.32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rtl="0" fontAlgn="ctr"/>
                      <a:endParaRPr lang="en-US" altLang="zh-CN" sz="1200" b="0" i="0" u="none" strike="noStrike" dirty="0">
                        <a:solidFill>
                          <a:srgbClr val="000000"/>
                        </a:solidFill>
                        <a:effectLst/>
                        <a:latin typeface="Arial" panose="020B0604020202020204" pitchFamily="34" charset="0"/>
                        <a:ea typeface="等线" panose="02010600030101010101" pitchFamily="2" charset="-122"/>
                      </a:endParaRP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 10 / ~ 15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3.8 / 6.3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80 / </a:t>
                      </a:r>
                      <a:r>
                        <a:rPr lang="en-US" altLang="zh-CN" sz="1200" b="0" i="0" u="none" strike="noStrike" dirty="0">
                          <a:solidFill>
                            <a:srgbClr val="C00000"/>
                          </a:solidFill>
                          <a:effectLst/>
                          <a:latin typeface="Arial" panose="020B0604020202020204" pitchFamily="34" charset="0"/>
                          <a:ea typeface="等线" panose="02010600030101010101" pitchFamily="2" charset="-122"/>
                        </a:rPr>
                        <a:t>150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0751190"/>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peak power per cavity [kW] </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8.3 / 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5.1 / 5.9</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22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10.9 / 18.1</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17 / 32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604033"/>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Input average power per cavity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6.5 / </a:t>
                      </a:r>
                      <a:r>
                        <a:rPr lang="en-US" altLang="zh-CN" sz="1200" b="0" i="0" u="none" strike="noStrike" dirty="0">
                          <a:solidFill>
                            <a:srgbClr val="C00000"/>
                          </a:solidFill>
                          <a:effectLst/>
                          <a:latin typeface="Arial" panose="020B0604020202020204" pitchFamily="34" charset="0"/>
                          <a:ea typeface="等线" panose="02010600030101010101" pitchFamily="2" charset="-122"/>
                        </a:rPr>
                        <a:t>9.2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 / 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285998"/>
                  </a:ext>
                </a:extLst>
              </a:tr>
              <a:tr h="237084">
                <a:tc>
                  <a:txBody>
                    <a:bodyPr/>
                    <a:lstStyle/>
                    <a:p>
                      <a:pPr marL="72000" algn="l" rtl="0" fontAlgn="ctr"/>
                      <a:r>
                        <a:rPr lang="en-US" sz="1200" b="0" i="0" u="none" strike="noStrike" dirty="0">
                          <a:solidFill>
                            <a:srgbClr val="000000"/>
                          </a:solidFill>
                          <a:effectLst/>
                          <a:latin typeface="Arial" panose="020B0604020202020204" pitchFamily="34" charset="0"/>
                          <a:ea typeface="等线" panose="02010600030101010101" pitchFamily="2" charset="-122"/>
                        </a:rPr>
                        <a:t>SSA power [kW] (1 cavity / SSA)</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10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30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25 / 40</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2805820"/>
                  </a:ext>
                </a:extLst>
              </a:tr>
              <a:tr h="23708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Arial" panose="020B0604020202020204" pitchFamily="34" charset="0"/>
                          <a:ea typeface="+mn-ea"/>
                        </a:rPr>
                        <a:t>Total cavity wall loss @ 2 K [kW]</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0.36</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0.5</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0.02</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rtl="0"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0.08</a:t>
                      </a:r>
                    </a:p>
                  </a:txBody>
                  <a:tcPr marL="5643" marR="5643" marT="56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7616567"/>
                  </a:ext>
                </a:extLst>
              </a:tr>
            </a:tbl>
          </a:graphicData>
        </a:graphic>
      </p:graphicFrame>
      <p:sp>
        <p:nvSpPr>
          <p:cNvPr id="8" name="灯片编号占位符 3">
            <a:extLst>
              <a:ext uri="{FF2B5EF4-FFF2-40B4-BE49-F238E27FC236}">
                <a16:creationId xmlns:a16="http://schemas.microsoft.com/office/drawing/2014/main" id="{56A9A767-064A-40E2-AC52-581F7424EEA1}"/>
              </a:ext>
            </a:extLst>
          </p:cNvPr>
          <p:cNvSpPr>
            <a:spLocks noGrp="1"/>
          </p:cNvSpPr>
          <p:nvPr>
            <p:ph type="sldNum" sz="quarter" idx="12"/>
          </p:nvPr>
        </p:nvSpPr>
        <p:spPr>
          <a:xfrm>
            <a:off x="8737600" y="6356351"/>
            <a:ext cx="2844800" cy="365125"/>
          </a:xfrm>
        </p:spPr>
        <p:txBody>
          <a:bodyPr/>
          <a:lstStyle/>
          <a:p>
            <a:fld id="{D81A5892-4DC8-4C24-8E36-6364759EFE91}" type="slidenum">
              <a:rPr lang="zh-CN" altLang="en-US" smtClean="0"/>
              <a:t>7</a:t>
            </a:fld>
            <a:endParaRPr lang="zh-CN" altLang="en-US" dirty="0"/>
          </a:p>
        </p:txBody>
      </p:sp>
    </p:spTree>
    <p:extLst>
      <p:ext uri="{BB962C8B-B14F-4D97-AF65-F5344CB8AC3E}">
        <p14:creationId xmlns:p14="http://schemas.microsoft.com/office/powerpoint/2010/main" val="178032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7D0D2FD6-7E3B-4A5B-9918-386C7BC56F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8874" y="1256907"/>
            <a:ext cx="9378513" cy="3829167"/>
          </a:xfrm>
          <a:prstGeom prst="rect">
            <a:avLst/>
          </a:prstGeom>
        </p:spPr>
      </p:pic>
      <p:pic>
        <p:nvPicPr>
          <p:cNvPr id="8" name="Picture 1" descr="A picture containing circle, diagram, text, map&#10;&#10;Description automatically generated">
            <a:extLst>
              <a:ext uri="{FF2B5EF4-FFF2-40B4-BE49-F238E27FC236}">
                <a16:creationId xmlns:a16="http://schemas.microsoft.com/office/drawing/2014/main" id="{3C2CDD18-7735-43C8-A0E1-4EBB4E7BF1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89499" y="1268558"/>
            <a:ext cx="2212592" cy="2277217"/>
          </a:xfrm>
          <a:prstGeom prst="rect">
            <a:avLst/>
          </a:prstGeom>
        </p:spPr>
      </p:pic>
      <p:sp>
        <p:nvSpPr>
          <p:cNvPr id="2" name="标题 1">
            <a:extLst>
              <a:ext uri="{FF2B5EF4-FFF2-40B4-BE49-F238E27FC236}">
                <a16:creationId xmlns:a16="http://schemas.microsoft.com/office/drawing/2014/main" id="{459726D4-AA3B-4660-9A95-E1FEECB896D4}"/>
              </a:ext>
            </a:extLst>
          </p:cNvPr>
          <p:cNvSpPr>
            <a:spLocks noGrp="1"/>
          </p:cNvSpPr>
          <p:nvPr>
            <p:ph type="title"/>
          </p:nvPr>
        </p:nvSpPr>
        <p:spPr>
          <a:xfrm>
            <a:off x="-1" y="0"/>
            <a:ext cx="12180939" cy="960120"/>
          </a:xfrm>
        </p:spPr>
        <p:txBody>
          <a:bodyPr/>
          <a:lstStyle/>
          <a:p>
            <a:r>
              <a:rPr lang="en-US" altLang="zh-CN" dirty="0"/>
              <a:t>RF Section Layout</a:t>
            </a:r>
            <a:endParaRPr lang="zh-CN" altLang="en-US" dirty="0"/>
          </a:p>
        </p:txBody>
      </p:sp>
      <p:sp>
        <p:nvSpPr>
          <p:cNvPr id="4" name="灯片编号占位符 3">
            <a:extLst>
              <a:ext uri="{FF2B5EF4-FFF2-40B4-BE49-F238E27FC236}">
                <a16:creationId xmlns:a16="http://schemas.microsoft.com/office/drawing/2014/main" id="{2B4695C6-BFD7-4235-B843-59FA46CBB6A8}"/>
              </a:ext>
            </a:extLst>
          </p:cNvPr>
          <p:cNvSpPr>
            <a:spLocks noGrp="1"/>
          </p:cNvSpPr>
          <p:nvPr>
            <p:ph type="sldNum" sz="quarter" idx="12"/>
          </p:nvPr>
        </p:nvSpPr>
        <p:spPr/>
        <p:txBody>
          <a:bodyPr/>
          <a:lstStyle/>
          <a:p>
            <a:fld id="{D81A5892-4DC8-4C24-8E36-6364759EFE91}" type="slidenum">
              <a:rPr lang="zh-CN" altLang="en-US" smtClean="0"/>
              <a:t>8</a:t>
            </a:fld>
            <a:endParaRPr lang="zh-CN" altLang="en-US"/>
          </a:p>
        </p:txBody>
      </p:sp>
      <p:sp>
        <p:nvSpPr>
          <p:cNvPr id="6" name="文本框 5">
            <a:extLst>
              <a:ext uri="{FF2B5EF4-FFF2-40B4-BE49-F238E27FC236}">
                <a16:creationId xmlns:a16="http://schemas.microsoft.com/office/drawing/2014/main" id="{B51BEB6E-282A-45AB-ACA5-9F1EE6B9ECFD}"/>
              </a:ext>
            </a:extLst>
          </p:cNvPr>
          <p:cNvSpPr txBox="1"/>
          <p:nvPr/>
        </p:nvSpPr>
        <p:spPr>
          <a:xfrm>
            <a:off x="238501" y="5342928"/>
            <a:ext cx="11526457" cy="1077218"/>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C00000"/>
                </a:solidFill>
                <a:latin typeface="Arial" panose="020B0604020202020204" pitchFamily="34" charset="0"/>
                <a:cs typeface="Arial" panose="020B0604020202020204" pitchFamily="34" charset="0"/>
              </a:rPr>
              <a:t>Major changes to CDR</a:t>
            </a:r>
            <a:r>
              <a:rPr lang="en-US" altLang="zh-CN" sz="1600" dirty="0">
                <a:latin typeface="Arial" panose="020B0604020202020204" pitchFamily="34" charset="0"/>
                <a:cs typeface="Arial" panose="020B0604020202020204" pitchFamily="34" charset="0"/>
              </a:rPr>
              <a:t>: move ttbar cavities to the center (shaft and tunnel transportation, bypass). Add dedicated high current Z cavities in the two ends. More realistic layout than CDR.</a:t>
            </a:r>
          </a:p>
          <a:p>
            <a:pPr marL="285750" indent="-285750">
              <a:buFont typeface="Arial" panose="020B0604020202020204" pitchFamily="34" charset="0"/>
              <a:buChar char="•"/>
            </a:pPr>
            <a:r>
              <a:rPr lang="en-US" altLang="zh-CN" sz="1600" dirty="0">
                <a:solidFill>
                  <a:srgbClr val="C00000"/>
                </a:solidFill>
                <a:latin typeface="Arial" panose="020B0604020202020204" pitchFamily="34" charset="0"/>
                <a:cs typeface="Arial" panose="020B0604020202020204" pitchFamily="34" charset="0"/>
              </a:rPr>
              <a:t>H/Z cryogenics near cavity </a:t>
            </a:r>
            <a:r>
              <a:rPr lang="en-US" altLang="zh-CN" sz="1600" dirty="0">
                <a:latin typeface="Arial" panose="020B0604020202020204" pitchFamily="34" charset="0"/>
                <a:cs typeface="Arial" panose="020B0604020202020204" pitchFamily="34" charset="0"/>
              </a:rPr>
              <a:t>for less transfer line heat loss. Challenge: large cold box transportation for maintenance .</a:t>
            </a:r>
          </a:p>
          <a:p>
            <a:pPr marL="285750" indent="-285750">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Even if no ttbar mode switch and bypass, booster module will occupy the length. Longer tunnel necessary. </a:t>
            </a:r>
          </a:p>
        </p:txBody>
      </p:sp>
      <p:sp>
        <p:nvSpPr>
          <p:cNvPr id="7" name="文本框 6">
            <a:extLst>
              <a:ext uri="{FF2B5EF4-FFF2-40B4-BE49-F238E27FC236}">
                <a16:creationId xmlns:a16="http://schemas.microsoft.com/office/drawing/2014/main" id="{622E6991-4CED-4381-9300-755D10D5A4D8}"/>
              </a:ext>
            </a:extLst>
          </p:cNvPr>
          <p:cNvSpPr txBox="1"/>
          <p:nvPr/>
        </p:nvSpPr>
        <p:spPr>
          <a:xfrm>
            <a:off x="8962577" y="3649495"/>
            <a:ext cx="3218361" cy="1384995"/>
          </a:xfrm>
          <a:prstGeom prst="rect">
            <a:avLst/>
          </a:prstGeom>
          <a:noFill/>
        </p:spPr>
        <p:txBody>
          <a:bodyPr wrap="square" rtlCol="0">
            <a:spAutoFit/>
          </a:bodyPr>
          <a:lstStyle/>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2x3.7</a:t>
            </a:r>
            <a:r>
              <a:rPr lang="zh-CN" altLang="en-US" sz="1400" dirty="0">
                <a:solidFill>
                  <a:srgbClr val="C00000"/>
                </a:solidFill>
                <a:latin typeface="Arial" panose="020B0604020202020204" pitchFamily="34" charset="0"/>
                <a:cs typeface="Arial" panose="020B0604020202020204" pitchFamily="34" charset="0"/>
              </a:rPr>
              <a:t> </a:t>
            </a:r>
            <a:r>
              <a:rPr lang="en-US" altLang="zh-CN" sz="1400" dirty="0">
                <a:solidFill>
                  <a:srgbClr val="C00000"/>
                </a:solidFill>
                <a:latin typeface="Arial" panose="020B0604020202020204" pitchFamily="34" charset="0"/>
                <a:cs typeface="Arial" panose="020B0604020202020204" pitchFamily="34" charset="0"/>
              </a:rPr>
              <a:t>km</a:t>
            </a:r>
            <a:r>
              <a:rPr lang="zh-CN" altLang="en-US" sz="1400" dirty="0">
                <a:solidFill>
                  <a:srgbClr val="C00000"/>
                </a:solidFill>
                <a:latin typeface="Arial" panose="020B0604020202020204" pitchFamily="34" charset="0"/>
                <a:cs typeface="Arial" panose="020B0604020202020204" pitchFamily="34" charset="0"/>
              </a:rPr>
              <a:t> </a:t>
            </a:r>
            <a:r>
              <a:rPr lang="en-US" altLang="zh-CN" sz="1400" dirty="0">
                <a:solidFill>
                  <a:srgbClr val="C00000"/>
                </a:solidFill>
                <a:latin typeface="Arial" panose="020B0604020202020204" pitchFamily="34" charset="0"/>
                <a:cs typeface="Arial" panose="020B0604020202020204" pitchFamily="34" charset="0"/>
              </a:rPr>
              <a:t>long straight section</a:t>
            </a:r>
          </a:p>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2x1.8 km RF section</a:t>
            </a:r>
          </a:p>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3 km RF module footprint</a:t>
            </a:r>
          </a:p>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2 km RF module</a:t>
            </a:r>
          </a:p>
          <a:p>
            <a:pPr marL="285750" indent="-285750">
              <a:buFont typeface="Arial" panose="020B0604020202020204" pitchFamily="34" charset="0"/>
              <a:buChar char="•"/>
            </a:pPr>
            <a:r>
              <a:rPr lang="en-US" altLang="zh-CN" sz="1400" dirty="0">
                <a:solidFill>
                  <a:srgbClr val="C00000"/>
                </a:solidFill>
                <a:latin typeface="Arial" panose="020B0604020202020204" pitchFamily="34" charset="0"/>
                <a:cs typeface="Arial" panose="020B0604020202020204" pitchFamily="34" charset="0"/>
              </a:rPr>
              <a:t>528 650 MHz cavities, 384 1.3 GHz </a:t>
            </a:r>
            <a:r>
              <a:rPr lang="en-US" altLang="zh-CN" sz="1400" dirty="0" err="1">
                <a:solidFill>
                  <a:srgbClr val="C00000"/>
                </a:solidFill>
                <a:latin typeface="Arial" panose="020B0604020202020204" pitchFamily="34" charset="0"/>
                <a:cs typeface="Arial" panose="020B0604020202020204" pitchFamily="34" charset="0"/>
              </a:rPr>
              <a:t>cav</a:t>
            </a:r>
            <a:r>
              <a:rPr lang="en-US" altLang="zh-CN" sz="1400" dirty="0">
                <a:solidFill>
                  <a:srgbClr val="C00000"/>
                </a:solidFill>
                <a:latin typeface="Arial" panose="020B0604020202020204" pitchFamily="34" charset="0"/>
                <a:cs typeface="Arial" panose="020B0604020202020204" pitchFamily="34" charset="0"/>
              </a:rPr>
              <a:t>, total 912 </a:t>
            </a:r>
            <a:r>
              <a:rPr lang="en-US" altLang="zh-CN" sz="1400" dirty="0" err="1">
                <a:solidFill>
                  <a:srgbClr val="C00000"/>
                </a:solidFill>
                <a:latin typeface="Arial" panose="020B0604020202020204" pitchFamily="34" charset="0"/>
                <a:cs typeface="Arial" panose="020B0604020202020204" pitchFamily="34" charset="0"/>
              </a:rPr>
              <a:t>cav</a:t>
            </a:r>
            <a:r>
              <a:rPr lang="en-US" altLang="zh-CN" sz="1400" dirty="0">
                <a:solidFill>
                  <a:srgbClr val="C00000"/>
                </a:solidFill>
                <a:latin typeface="Arial" panose="020B0604020202020204" pitchFamily="34" charset="0"/>
                <a:cs typeface="Arial" panose="020B0604020202020204" pitchFamily="34" charset="0"/>
              </a:rPr>
              <a:t>, 5188 cells</a:t>
            </a:r>
            <a:endParaRPr lang="zh-CN" altLang="en-US" sz="1400" dirty="0">
              <a:solidFill>
                <a:srgbClr val="C00000"/>
              </a:solidFill>
              <a:latin typeface="Arial" panose="020B0604020202020204" pitchFamily="34" charset="0"/>
              <a:cs typeface="Arial" panose="020B0604020202020204" pitchFamily="34" charset="0"/>
            </a:endParaRPr>
          </a:p>
        </p:txBody>
      </p:sp>
      <p:cxnSp>
        <p:nvCxnSpPr>
          <p:cNvPr id="10" name="直接连接符 9">
            <a:extLst>
              <a:ext uri="{FF2B5EF4-FFF2-40B4-BE49-F238E27FC236}">
                <a16:creationId xmlns:a16="http://schemas.microsoft.com/office/drawing/2014/main" id="{2ECA2AAD-4EDB-48DE-B2EF-8E30D7883D02}"/>
              </a:ext>
            </a:extLst>
          </p:cNvPr>
          <p:cNvCxnSpPr>
            <a:cxnSpLocks/>
          </p:cNvCxnSpPr>
          <p:nvPr/>
        </p:nvCxnSpPr>
        <p:spPr>
          <a:xfrm flipV="1">
            <a:off x="9559005" y="2410390"/>
            <a:ext cx="637757" cy="11287"/>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2" name="矩形: 圆角 11">
            <a:extLst>
              <a:ext uri="{FF2B5EF4-FFF2-40B4-BE49-F238E27FC236}">
                <a16:creationId xmlns:a16="http://schemas.microsoft.com/office/drawing/2014/main" id="{597D3A8B-BEBE-4712-A297-0A45377881F6}"/>
              </a:ext>
            </a:extLst>
          </p:cNvPr>
          <p:cNvSpPr/>
          <p:nvPr/>
        </p:nvSpPr>
        <p:spPr>
          <a:xfrm>
            <a:off x="9789499" y="2150158"/>
            <a:ext cx="194068" cy="2489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781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A7B805F-F81C-474C-847C-E19A920D42C4}"/>
              </a:ext>
            </a:extLst>
          </p:cNvPr>
          <p:cNvSpPr>
            <a:spLocks noGrp="1"/>
          </p:cNvSpPr>
          <p:nvPr>
            <p:ph type="sldNum" sz="quarter" idx="12"/>
          </p:nvPr>
        </p:nvSpPr>
        <p:spPr/>
        <p:txBody>
          <a:bodyPr/>
          <a:lstStyle/>
          <a:p>
            <a:fld id="{D81A5892-4DC8-4C24-8E36-6364759EFE91}" type="slidenum">
              <a:rPr lang="zh-CN" altLang="en-US" smtClean="0"/>
              <a:t>9</a:t>
            </a:fld>
            <a:endParaRPr lang="zh-CN" altLang="en-US"/>
          </a:p>
        </p:txBody>
      </p:sp>
      <p:pic>
        <p:nvPicPr>
          <p:cNvPr id="11" name="内容占位符 10">
            <a:extLst>
              <a:ext uri="{FF2B5EF4-FFF2-40B4-BE49-F238E27FC236}">
                <a16:creationId xmlns:a16="http://schemas.microsoft.com/office/drawing/2014/main" id="{41B2ABF7-9A45-468B-AC28-40EFFC8D43D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279576" y="1196752"/>
            <a:ext cx="7738294" cy="5472608"/>
          </a:xfrm>
        </p:spPr>
      </p:pic>
      <p:sp>
        <p:nvSpPr>
          <p:cNvPr id="5" name="文本框 4">
            <a:extLst>
              <a:ext uri="{FF2B5EF4-FFF2-40B4-BE49-F238E27FC236}">
                <a16:creationId xmlns:a16="http://schemas.microsoft.com/office/drawing/2014/main" id="{4022A0E5-DC36-4429-8CA1-93AAEE7AE7B5}"/>
              </a:ext>
            </a:extLst>
          </p:cNvPr>
          <p:cNvSpPr txBox="1"/>
          <p:nvPr/>
        </p:nvSpPr>
        <p:spPr>
          <a:xfrm>
            <a:off x="0" y="0"/>
            <a:ext cx="12192000" cy="917431"/>
          </a:xfrm>
          <a:prstGeom prst="rect">
            <a:avLst/>
          </a:prstGeom>
        </p:spPr>
        <p:txBody>
          <a:bodyPr vert="horz" lIns="91440" tIns="45720" rIns="91440" bIns="45720" rtlCol="0" anchor="ctr">
            <a:normAutofit/>
          </a:bodyPr>
          <a:lstStyle>
            <a:lvl1pPr algn="ctr">
              <a:spcBef>
                <a:spcPct val="0"/>
              </a:spcBef>
              <a:buNone/>
              <a:defRPr sz="3200" b="1" baseline="0">
                <a:solidFill>
                  <a:srgbClr val="C00000"/>
                </a:solidFill>
                <a:effectLst/>
                <a:latin typeface="Arial" panose="020B0604020202020204" pitchFamily="34" charset="0"/>
                <a:ea typeface="微软雅黑" pitchFamily="34" charset="-122"/>
                <a:cs typeface="Arial" panose="020B0604020202020204" pitchFamily="34" charset="0"/>
              </a:defRPr>
            </a:lvl1pPr>
          </a:lstStyle>
          <a:p>
            <a:r>
              <a:rPr lang="en-US" altLang="zh-CN" dirty="0"/>
              <a:t>RF Section Layout</a:t>
            </a:r>
            <a:endParaRPr lang="zh-CN" altLang="en-US" dirty="0"/>
          </a:p>
        </p:txBody>
      </p:sp>
    </p:spTree>
    <p:extLst>
      <p:ext uri="{BB962C8B-B14F-4D97-AF65-F5344CB8AC3E}">
        <p14:creationId xmlns:p14="http://schemas.microsoft.com/office/powerpoint/2010/main" val="242070013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29112</TotalTime>
  <Words>5086</Words>
  <Application>Microsoft Office PowerPoint</Application>
  <PresentationFormat>宽屏</PresentationFormat>
  <Paragraphs>848</Paragraphs>
  <Slides>39</Slides>
  <Notes>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Arial Unicode MS</vt:lpstr>
      <vt:lpstr>HGHUATI_CNKI</vt:lpstr>
      <vt:lpstr>MS Mincho</vt:lpstr>
      <vt:lpstr>等线</vt:lpstr>
      <vt:lpstr>宋体</vt:lpstr>
      <vt:lpstr>微软雅黑</vt:lpstr>
      <vt:lpstr>Arial</vt:lpstr>
      <vt:lpstr>Calibri</vt:lpstr>
      <vt:lpstr>Cambria Math</vt:lpstr>
      <vt:lpstr>Times New Roman</vt:lpstr>
      <vt:lpstr>Wingdings</vt:lpstr>
      <vt:lpstr>Office 主题</vt:lpstr>
      <vt:lpstr>PowerPoint 演示文稿</vt:lpstr>
      <vt:lpstr>Content</vt:lpstr>
      <vt:lpstr>PowerPoint 演示文稿</vt:lpstr>
      <vt:lpstr>Design Requirement and Challenges of SRF System </vt:lpstr>
      <vt:lpstr>Design Features of SRF System </vt:lpstr>
      <vt:lpstr>CEPC Collider Ring 650 MHz RF Parameters</vt:lpstr>
      <vt:lpstr>CEPC Booster Ring 1.3 GHz RF Parameters</vt:lpstr>
      <vt:lpstr>RF Section Layout</vt:lpstr>
      <vt:lpstr>PowerPoint 演示文稿</vt:lpstr>
      <vt:lpstr>Collider RF Tunnel Cross Section</vt:lpstr>
      <vt:lpstr>Booster RF Tunnel Cross Section</vt:lpstr>
      <vt:lpstr>RF Bypass Scheme</vt:lpstr>
      <vt:lpstr>RF Bypass Scheme</vt:lpstr>
      <vt:lpstr>RF Bypass Scheme</vt:lpstr>
      <vt:lpstr>RF Bypass Scheme</vt:lpstr>
      <vt:lpstr>Content</vt:lpstr>
      <vt:lpstr>Collider 650 MHz SRF System Design</vt:lpstr>
      <vt:lpstr>Collider 650 MHz SRF System Design</vt:lpstr>
      <vt:lpstr>Z-pole Operation with Higgs 2-cell Cavities</vt:lpstr>
      <vt:lpstr>PowerPoint 演示文稿</vt:lpstr>
      <vt:lpstr>PowerPoint 演示文稿</vt:lpstr>
      <vt:lpstr>Beam Cavity Interaction</vt:lpstr>
      <vt:lpstr>Transient Beam Loading</vt:lpstr>
      <vt:lpstr>Transient Beam Loading</vt:lpstr>
      <vt:lpstr>Cavity Fundamental Mode Instability</vt:lpstr>
      <vt:lpstr>RF and Beam Feedback for Fundamental Mode CBI</vt:lpstr>
      <vt:lpstr>Cavity HOM CBI and Damping</vt:lpstr>
      <vt:lpstr>Content</vt:lpstr>
      <vt:lpstr>Booster RF Cavity and Cryomodule</vt:lpstr>
      <vt:lpstr>Booster Ramp and Duty Factors</vt:lpstr>
      <vt:lpstr>Booster HOM CBI and Damping</vt:lpstr>
      <vt:lpstr>Content</vt:lpstr>
      <vt:lpstr>CEPC Power and Energy Upgrade Plan</vt:lpstr>
      <vt:lpstr>CEPC Power and Energy Upgrade Plan</vt:lpstr>
      <vt:lpstr>Power Upgrade</vt:lpstr>
      <vt:lpstr>Energy Upgrade</vt:lpstr>
      <vt:lpstr>Summary</vt:lpstr>
      <vt:lpstr>PowerPoint 演示文稿</vt:lpstr>
      <vt:lpstr>SRF System Risks and other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Zhai</cp:lastModifiedBy>
  <cp:revision>2269</cp:revision>
  <cp:lastPrinted>2022-11-06T05:19:21Z</cp:lastPrinted>
  <dcterms:created xsi:type="dcterms:W3CDTF">2012-09-04T11:33:36Z</dcterms:created>
  <dcterms:modified xsi:type="dcterms:W3CDTF">2023-06-12T01:23:57Z</dcterms:modified>
</cp:coreProperties>
</file>