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953" r:id="rId2"/>
    <p:sldId id="946" r:id="rId3"/>
    <p:sldId id="958" r:id="rId4"/>
    <p:sldId id="907" r:id="rId5"/>
    <p:sldId id="960" r:id="rId6"/>
    <p:sldId id="961" r:id="rId7"/>
    <p:sldId id="962" r:id="rId8"/>
    <p:sldId id="963" r:id="rId9"/>
    <p:sldId id="1009" r:id="rId10"/>
    <p:sldId id="967" r:id="rId11"/>
    <p:sldId id="968" r:id="rId12"/>
    <p:sldId id="969" r:id="rId13"/>
    <p:sldId id="972" r:id="rId14"/>
    <p:sldId id="973" r:id="rId15"/>
    <p:sldId id="974" r:id="rId16"/>
    <p:sldId id="975" r:id="rId17"/>
    <p:sldId id="976" r:id="rId18"/>
    <p:sldId id="977" r:id="rId19"/>
    <p:sldId id="978" r:id="rId20"/>
    <p:sldId id="979" r:id="rId21"/>
    <p:sldId id="980" r:id="rId22"/>
    <p:sldId id="1010" r:id="rId23"/>
    <p:sldId id="982" r:id="rId24"/>
    <p:sldId id="983" r:id="rId25"/>
    <p:sldId id="985" r:id="rId26"/>
    <p:sldId id="986" r:id="rId27"/>
    <p:sldId id="987" r:id="rId28"/>
    <p:sldId id="988" r:id="rId29"/>
    <p:sldId id="990" r:id="rId30"/>
    <p:sldId id="1007" r:id="rId31"/>
    <p:sldId id="989" r:id="rId32"/>
    <p:sldId id="984" r:id="rId33"/>
    <p:sldId id="970" r:id="rId34"/>
    <p:sldId id="992" r:id="rId35"/>
    <p:sldId id="996" r:id="rId36"/>
    <p:sldId id="1008" r:id="rId37"/>
    <p:sldId id="1004" r:id="rId38"/>
    <p:sldId id="1002" r:id="rId39"/>
    <p:sldId id="999" r:id="rId40"/>
    <p:sldId id="1005" r:id="rId41"/>
    <p:sldId id="1001" r:id="rId42"/>
    <p:sldId id="956" r:id="rId43"/>
    <p:sldId id="1006" r:id="rId44"/>
    <p:sldId id="1003" r:id="rId45"/>
    <p:sldId id="994" r:id="rId46"/>
    <p:sldId id="995" r:id="rId47"/>
    <p:sldId id="1011" r:id="rId4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F1106F7-DA2A-4B0E-9302-E7986FF3EAB1}">
          <p14:sldIdLst>
            <p14:sldId id="953"/>
            <p14:sldId id="946"/>
            <p14:sldId id="958"/>
            <p14:sldId id="907"/>
          </p14:sldIdLst>
        </p14:section>
        <p14:section name="collider" id="{CCCB217E-83D9-4084-99E0-EC464DF77D90}">
          <p14:sldIdLst>
            <p14:sldId id="960"/>
            <p14:sldId id="961"/>
            <p14:sldId id="962"/>
            <p14:sldId id="963"/>
            <p14:sldId id="1009"/>
            <p14:sldId id="967"/>
            <p14:sldId id="968"/>
            <p14:sldId id="969"/>
            <p14:sldId id="972"/>
            <p14:sldId id="973"/>
            <p14:sldId id="974"/>
            <p14:sldId id="975"/>
            <p14:sldId id="976"/>
            <p14:sldId id="977"/>
            <p14:sldId id="978"/>
            <p14:sldId id="979"/>
            <p14:sldId id="980"/>
            <p14:sldId id="1010"/>
            <p14:sldId id="982"/>
            <p14:sldId id="983"/>
            <p14:sldId id="985"/>
            <p14:sldId id="986"/>
            <p14:sldId id="987"/>
            <p14:sldId id="988"/>
            <p14:sldId id="990"/>
            <p14:sldId id="1007"/>
            <p14:sldId id="989"/>
            <p14:sldId id="984"/>
            <p14:sldId id="970"/>
          </p14:sldIdLst>
        </p14:section>
        <p14:section name="Booster" id="{40FD2043-BFCB-4816-B133-1E02668FD11F}">
          <p14:sldIdLst>
            <p14:sldId id="992"/>
            <p14:sldId id="996"/>
            <p14:sldId id="1008"/>
            <p14:sldId id="1004"/>
            <p14:sldId id="1002"/>
          </p14:sldIdLst>
        </p14:section>
        <p14:section name="Damping ring" id="{E7991105-5884-4312-BA36-9ABD0DF44F87}">
          <p14:sldIdLst>
            <p14:sldId id="999"/>
            <p14:sldId id="1005"/>
            <p14:sldId id="1001"/>
            <p14:sldId id="956"/>
            <p14:sldId id="1006"/>
          </p14:sldIdLst>
        </p14:section>
        <p14:section name="Backup slides" id="{8A8FE720-C1CC-4DB8-A941-BD23EDA1637F}">
          <p14:sldIdLst>
            <p14:sldId id="1003"/>
            <p14:sldId id="994"/>
            <p14:sldId id="995"/>
            <p14:sldId id="101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8833" autoAdjust="0"/>
    <p:restoredTop sz="77711" autoAdjust="0"/>
  </p:normalViewPr>
  <p:slideViewPr>
    <p:cSldViewPr>
      <p:cViewPr varScale="1">
        <p:scale>
          <a:sx n="102" d="100"/>
          <a:sy n="102" d="100"/>
        </p:scale>
        <p:origin x="717" y="69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9" d="100"/>
          <a:sy n="89" d="100"/>
        </p:scale>
        <p:origin x="3729" y="6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41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27210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3016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8493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197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372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4978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637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1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495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27784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470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345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7911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258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6775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70151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2806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4836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9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199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94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468030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291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3870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318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7173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0022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35137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9903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3308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58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0826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43945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36406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50814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0958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41554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5835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0889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728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9364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9391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448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2023/6/12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emf"/><Relationship Id="rId7" Type="http://schemas.openxmlformats.org/officeDocument/2006/relationships/image" Target="../media/image6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5.png"/><Relationship Id="rId5" Type="http://schemas.openxmlformats.org/officeDocument/2006/relationships/image" Target="../media/image10.emf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 collective instabilities in collider ring, booster and damping ring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 Wang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12-16. June. 2023, </a:t>
            </a:r>
            <a:r>
              <a:rPr lang="en-US" altLang="zh-CN" dirty="0" err="1">
                <a:solidFill>
                  <a:schemeClr val="bg1"/>
                </a:solidFill>
              </a:rPr>
              <a:t>Hongkong</a:t>
            </a:r>
            <a:r>
              <a:rPr lang="en-US" altLang="zh-CN" dirty="0">
                <a:solidFill>
                  <a:schemeClr val="bg1"/>
                </a:solidFill>
              </a:rPr>
              <a:t>, CEPC Accelerator TDR International Review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EDEA2B13-AEBC-4C9C-AAEE-DE99C7343A7E}"/>
              </a:ext>
            </a:extLst>
          </p:cNvPr>
          <p:cNvSpPr/>
          <p:nvPr/>
        </p:nvSpPr>
        <p:spPr>
          <a:xfrm>
            <a:off x="8184232" y="4089590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Contributors: </a:t>
            </a:r>
          </a:p>
          <a:p>
            <a:r>
              <a:rPr lang="en-US" altLang="zh-CN" dirty="0"/>
              <a:t>Yuan Zhang, </a:t>
            </a:r>
            <a:r>
              <a:rPr lang="en-US" altLang="zh-CN" dirty="0" err="1"/>
              <a:t>Yudong</a:t>
            </a:r>
            <a:r>
              <a:rPr lang="en-US" altLang="zh-CN" dirty="0"/>
              <a:t> Liu, </a:t>
            </a:r>
            <a:r>
              <a:rPr lang="en-US" altLang="zh-CN" dirty="0" err="1"/>
              <a:t>Haisheng</a:t>
            </a:r>
            <a:r>
              <a:rPr lang="en-US" altLang="zh-CN" dirty="0"/>
              <a:t> Xu, </a:t>
            </a:r>
            <a:r>
              <a:rPr lang="en-US" altLang="zh-CN" dirty="0" err="1"/>
              <a:t>Saike</a:t>
            </a:r>
            <a:r>
              <a:rPr lang="en-US" altLang="zh-CN" dirty="0"/>
              <a:t> Tian, </a:t>
            </a:r>
            <a:r>
              <a:rPr lang="en-US" altLang="zh-CN" dirty="0" err="1"/>
              <a:t>Yuting</a:t>
            </a:r>
            <a:r>
              <a:rPr lang="en-US" altLang="zh-CN" dirty="0"/>
              <a:t> Wang, Sen Yue, Jintao Li (IHEP) </a:t>
            </a:r>
          </a:p>
          <a:p>
            <a:r>
              <a:rPr lang="en-US" altLang="zh-CN" dirty="0" err="1"/>
              <a:t>Chuntao</a:t>
            </a:r>
            <a:r>
              <a:rPr lang="en-US" altLang="zh-CN" dirty="0"/>
              <a:t> Lin (IASF)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Geometrical impedance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Main vacuum components considered in the impedance model.</a:t>
            </a:r>
          </a:p>
        </p:txBody>
      </p:sp>
      <p:grpSp>
        <p:nvGrpSpPr>
          <p:cNvPr id="7" name="组合 5">
            <a:extLst>
              <a:ext uri="{FF2B5EF4-FFF2-40B4-BE49-F238E27FC236}">
                <a16:creationId xmlns:a16="http://schemas.microsoft.com/office/drawing/2014/main" id="{2557D22F-FBDD-4EB6-8D36-967421A3D62F}"/>
              </a:ext>
            </a:extLst>
          </p:cNvPr>
          <p:cNvGrpSpPr>
            <a:grpSpLocks noChangeAspect="1"/>
          </p:cNvGrpSpPr>
          <p:nvPr/>
        </p:nvGrpSpPr>
        <p:grpSpPr>
          <a:xfrm>
            <a:off x="501259" y="1795027"/>
            <a:ext cx="8278829" cy="4442285"/>
            <a:chOff x="187528" y="168837"/>
            <a:chExt cx="8595465" cy="4612187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414A8A1-3F4F-4B71-8539-43C46FAF89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312" y="168837"/>
              <a:ext cx="3192317" cy="2324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图片 2">
              <a:extLst>
                <a:ext uri="{FF2B5EF4-FFF2-40B4-BE49-F238E27FC236}">
                  <a16:creationId xmlns:a16="http://schemas.microsoft.com/office/drawing/2014/main" id="{1A5A2150-2693-45B8-A0DC-14DEBD7CC8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9012" y="168837"/>
              <a:ext cx="2055116" cy="2206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 descr="D:\New20180222\CEPC\20210903 IARC报告准备\Impedance\4_波纹管\model.PNG">
              <a:extLst>
                <a:ext uri="{FF2B5EF4-FFF2-40B4-BE49-F238E27FC236}">
                  <a16:creationId xmlns:a16="http://schemas.microsoft.com/office/drawing/2014/main" id="{0B9F17A4-BC49-41C3-9AF5-121926C1BC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5670" y="2647745"/>
              <a:ext cx="2700786" cy="2133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" descr="D:\New20180222\CEPC\20210903 IARC报告准备\Impedance\5_闸板阀\GateValve.PNG">
              <a:extLst>
                <a:ext uri="{FF2B5EF4-FFF2-40B4-BE49-F238E27FC236}">
                  <a16:creationId xmlns:a16="http://schemas.microsoft.com/office/drawing/2014/main" id="{1CC07032-FE54-456C-BAA2-EE4E2663BE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34268"/>
              <a:ext cx="2664296" cy="214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">
              <a:extLst>
                <a:ext uri="{FF2B5EF4-FFF2-40B4-BE49-F238E27FC236}">
                  <a16:creationId xmlns:a16="http://schemas.microsoft.com/office/drawing/2014/main" id="{441075E5-EC46-49B6-B79B-1240AD761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528" y="2635888"/>
              <a:ext cx="2944313" cy="2132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" descr="D:\New20180222\CEPC\20210903 IARC报告准备\Impedance\7_BPMs\Model1.PNG">
              <a:extLst>
                <a:ext uri="{FF2B5EF4-FFF2-40B4-BE49-F238E27FC236}">
                  <a16:creationId xmlns:a16="http://schemas.microsoft.com/office/drawing/2014/main" id="{0D1B1E3F-509F-4A2C-9778-E8F7AB8CE2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821" y="2635887"/>
              <a:ext cx="2496315" cy="2140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43">
              <a:extLst>
                <a:ext uri="{FF2B5EF4-FFF2-40B4-BE49-F238E27FC236}">
                  <a16:creationId xmlns:a16="http://schemas.microsoft.com/office/drawing/2014/main" id="{2C676AB5-1646-46CA-889A-CBAECE982626}"/>
                </a:ext>
              </a:extLst>
            </p:cNvPr>
            <p:cNvSpPr/>
            <p:nvPr/>
          </p:nvSpPr>
          <p:spPr>
            <a:xfrm>
              <a:off x="1979712" y="464528"/>
              <a:ext cx="1236252" cy="43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/>
                <a:t>RF cavity</a:t>
              </a:r>
              <a:endParaRPr lang="zh-CN" altLang="en-US" sz="2133" b="1" dirty="0"/>
            </a:p>
          </p:txBody>
        </p:sp>
        <p:sp>
          <p:nvSpPr>
            <p:cNvPr id="15" name="矩形 44">
              <a:extLst>
                <a:ext uri="{FF2B5EF4-FFF2-40B4-BE49-F238E27FC236}">
                  <a16:creationId xmlns:a16="http://schemas.microsoft.com/office/drawing/2014/main" id="{C6DDCD02-4AFD-416A-979B-C03EA2AF4DEB}"/>
                </a:ext>
              </a:extLst>
            </p:cNvPr>
            <p:cNvSpPr/>
            <p:nvPr/>
          </p:nvSpPr>
          <p:spPr>
            <a:xfrm>
              <a:off x="3435011" y="311610"/>
              <a:ext cx="959243" cy="43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/>
                <a:t>Flange</a:t>
              </a:r>
              <a:endParaRPr lang="zh-CN" altLang="en-US" sz="2133" b="1" dirty="0"/>
            </a:p>
          </p:txBody>
        </p:sp>
        <p:sp>
          <p:nvSpPr>
            <p:cNvPr id="16" name="矩形 45">
              <a:extLst>
                <a:ext uri="{FF2B5EF4-FFF2-40B4-BE49-F238E27FC236}">
                  <a16:creationId xmlns:a16="http://schemas.microsoft.com/office/drawing/2014/main" id="{8AF8A85C-3164-4E5F-9D4E-2812D526E6A5}"/>
                </a:ext>
              </a:extLst>
            </p:cNvPr>
            <p:cNvSpPr/>
            <p:nvPr/>
          </p:nvSpPr>
          <p:spPr>
            <a:xfrm>
              <a:off x="6054183" y="2658643"/>
              <a:ext cx="1109763" cy="43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/>
                <a:t>Bellows</a:t>
              </a:r>
              <a:endParaRPr lang="zh-CN" altLang="en-US" sz="2133" b="1" dirty="0"/>
            </a:p>
          </p:txBody>
        </p:sp>
        <p:sp>
          <p:nvSpPr>
            <p:cNvPr id="17" name="矩形 46">
              <a:extLst>
                <a:ext uri="{FF2B5EF4-FFF2-40B4-BE49-F238E27FC236}">
                  <a16:creationId xmlns:a16="http://schemas.microsoft.com/office/drawing/2014/main" id="{AB940436-1242-49C2-BBFA-71845EAB9E1F}"/>
                </a:ext>
              </a:extLst>
            </p:cNvPr>
            <p:cNvSpPr/>
            <p:nvPr/>
          </p:nvSpPr>
          <p:spPr>
            <a:xfrm>
              <a:off x="408636" y="2918671"/>
              <a:ext cx="1809440" cy="43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/>
                <a:t>Pumping port</a:t>
              </a:r>
              <a:endParaRPr lang="zh-CN" altLang="en-US" sz="2133" b="1" dirty="0"/>
            </a:p>
          </p:txBody>
        </p:sp>
        <p:sp>
          <p:nvSpPr>
            <p:cNvPr id="18" name="矩形 47">
              <a:extLst>
                <a:ext uri="{FF2B5EF4-FFF2-40B4-BE49-F238E27FC236}">
                  <a16:creationId xmlns:a16="http://schemas.microsoft.com/office/drawing/2014/main" id="{2AD10D5C-783E-41F6-BD34-2DBDEA5C2FAD}"/>
                </a:ext>
              </a:extLst>
            </p:cNvPr>
            <p:cNvSpPr/>
            <p:nvPr/>
          </p:nvSpPr>
          <p:spPr>
            <a:xfrm>
              <a:off x="5076056" y="2642458"/>
              <a:ext cx="750938" cy="43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/>
                <a:t>BPM</a:t>
              </a:r>
              <a:endParaRPr lang="zh-CN" altLang="en-US" sz="2133" b="1" dirty="0"/>
            </a:p>
          </p:txBody>
        </p:sp>
        <p:sp>
          <p:nvSpPr>
            <p:cNvPr id="19" name="矩形 48">
              <a:extLst>
                <a:ext uri="{FF2B5EF4-FFF2-40B4-BE49-F238E27FC236}">
                  <a16:creationId xmlns:a16="http://schemas.microsoft.com/office/drawing/2014/main" id="{BFD8C64D-0BA7-4748-8486-255C461A0FA6}"/>
                </a:ext>
              </a:extLst>
            </p:cNvPr>
            <p:cNvSpPr/>
            <p:nvPr/>
          </p:nvSpPr>
          <p:spPr>
            <a:xfrm>
              <a:off x="7332512" y="319296"/>
              <a:ext cx="1450481" cy="436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b="1" dirty="0"/>
                <a:t>Gate Valve</a:t>
              </a:r>
              <a:endParaRPr lang="zh-CN" altLang="en-US" sz="2133" b="1" dirty="0"/>
            </a:p>
          </p:txBody>
        </p:sp>
      </p:grpSp>
      <p:pic>
        <p:nvPicPr>
          <p:cNvPr id="20" name="Picture 2" descr="D:\New20180222\CEPC\20210903 IARC报告准备\Impedance\8_Collimator\1mWake\Coll_Model.JPG">
            <a:extLst>
              <a:ext uri="{FF2B5EF4-FFF2-40B4-BE49-F238E27FC236}">
                <a16:creationId xmlns:a16="http://schemas.microsoft.com/office/drawing/2014/main" id="{98DAA869-B45A-48D4-9BAB-C90A4CC25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7387" y="1890710"/>
            <a:ext cx="3312000" cy="202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New20180222\CEPC\20210903 IARC报告准备\Impedance\9_Eseparator\捕获2.PNG">
            <a:extLst>
              <a:ext uri="{FF2B5EF4-FFF2-40B4-BE49-F238E27FC236}">
                <a16:creationId xmlns:a16="http://schemas.microsoft.com/office/drawing/2014/main" id="{C6627376-DB8F-44F1-B711-388FB5BA14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"/>
          <a:stretch/>
        </p:blipFill>
        <p:spPr bwMode="auto">
          <a:xfrm>
            <a:off x="8750920" y="4212593"/>
            <a:ext cx="3393752" cy="18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矩形 51">
            <a:extLst>
              <a:ext uri="{FF2B5EF4-FFF2-40B4-BE49-F238E27FC236}">
                <a16:creationId xmlns:a16="http://schemas.microsoft.com/office/drawing/2014/main" id="{1F27D806-E732-4318-93FA-2C9DEDF058FA}"/>
              </a:ext>
            </a:extLst>
          </p:cNvPr>
          <p:cNvSpPr/>
          <p:nvPr/>
        </p:nvSpPr>
        <p:spPr>
          <a:xfrm>
            <a:off x="8976320" y="4275446"/>
            <a:ext cx="212571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/>
              <a:t>Electro separator</a:t>
            </a:r>
            <a:endParaRPr lang="zh-CN" altLang="en-US" sz="2133" b="1" dirty="0"/>
          </a:p>
        </p:txBody>
      </p:sp>
      <p:sp>
        <p:nvSpPr>
          <p:cNvPr id="23" name="矩形 52">
            <a:extLst>
              <a:ext uri="{FF2B5EF4-FFF2-40B4-BE49-F238E27FC236}">
                <a16:creationId xmlns:a16="http://schemas.microsoft.com/office/drawing/2014/main" id="{102FCB8B-1880-4E4E-8DA6-B43052C3F625}"/>
              </a:ext>
            </a:extLst>
          </p:cNvPr>
          <p:cNvSpPr/>
          <p:nvPr/>
        </p:nvSpPr>
        <p:spPr>
          <a:xfrm>
            <a:off x="9128323" y="1952239"/>
            <a:ext cx="1370440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/>
              <a:t>Collimator</a:t>
            </a:r>
            <a:endParaRPr lang="zh-CN" altLang="en-US" sz="2133" b="1" dirty="0"/>
          </a:p>
        </p:txBody>
      </p:sp>
    </p:spTree>
    <p:extLst>
      <p:ext uri="{BB962C8B-B14F-4D97-AF65-F5344CB8AC3E}">
        <p14:creationId xmlns:p14="http://schemas.microsoft.com/office/powerpoint/2010/main" val="212355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b="1" dirty="0"/>
              <a:t>Impedance model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79FBBB-3EDB-4A21-9C4E-F3084B2C09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080831" y="3797586"/>
            <a:ext cx="3311313" cy="26805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4210940-6FFA-4F19-9C3A-3E0FB3306CE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1361" y="3805658"/>
            <a:ext cx="3311313" cy="269832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2046FE5-A897-493D-8ABE-820998BE546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80831" y="1046203"/>
            <a:ext cx="3311313" cy="268732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464E41A9-96DC-4638-81B4-AD7D8637B35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77754" y="1043241"/>
            <a:ext cx="3311313" cy="2693247"/>
          </a:xfrm>
          <a:prstGeom prst="rect">
            <a:avLst/>
          </a:prstGeom>
        </p:spPr>
      </p:pic>
      <p:sp>
        <p:nvSpPr>
          <p:cNvPr id="15" name="矩形 2">
            <a:extLst>
              <a:ext uri="{FF2B5EF4-FFF2-40B4-BE49-F238E27FC236}">
                <a16:creationId xmlns:a16="http://schemas.microsoft.com/office/drawing/2014/main" id="{CBB28953-3A90-41F1-B36B-6B159367DE96}"/>
              </a:ext>
            </a:extLst>
          </p:cNvPr>
          <p:cNvSpPr/>
          <p:nvPr/>
        </p:nvSpPr>
        <p:spPr>
          <a:xfrm>
            <a:off x="2467602" y="1613344"/>
            <a:ext cx="773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ReZL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6" name="矩形 12">
            <a:extLst>
              <a:ext uri="{FF2B5EF4-FFF2-40B4-BE49-F238E27FC236}">
                <a16:creationId xmlns:a16="http://schemas.microsoft.com/office/drawing/2014/main" id="{6E00026D-299A-45F8-9964-FCAEAEF50462}"/>
              </a:ext>
            </a:extLst>
          </p:cNvPr>
          <p:cNvSpPr/>
          <p:nvPr/>
        </p:nvSpPr>
        <p:spPr>
          <a:xfrm>
            <a:off x="5905034" y="1613344"/>
            <a:ext cx="780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ImZL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矩形 13">
            <a:extLst>
              <a:ext uri="{FF2B5EF4-FFF2-40B4-BE49-F238E27FC236}">
                <a16:creationId xmlns:a16="http://schemas.microsoft.com/office/drawing/2014/main" id="{ED3DE428-A5F5-4220-84B9-03CDA0899090}"/>
              </a:ext>
            </a:extLst>
          </p:cNvPr>
          <p:cNvSpPr/>
          <p:nvPr/>
        </p:nvSpPr>
        <p:spPr>
          <a:xfrm>
            <a:off x="2832692" y="4357328"/>
            <a:ext cx="7780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ReZy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8" name="矩形 14">
            <a:extLst>
              <a:ext uri="{FF2B5EF4-FFF2-40B4-BE49-F238E27FC236}">
                <a16:creationId xmlns:a16="http://schemas.microsoft.com/office/drawing/2014/main" id="{747D42FE-C3EA-42E1-AF5A-C878377BB4DF}"/>
              </a:ext>
            </a:extLst>
          </p:cNvPr>
          <p:cNvSpPr/>
          <p:nvPr/>
        </p:nvSpPr>
        <p:spPr>
          <a:xfrm>
            <a:off x="5184174" y="4357328"/>
            <a:ext cx="7850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ImZy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E412836E-EC60-4A57-8F02-63908BA52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2920" y="1344700"/>
            <a:ext cx="3996000" cy="5159285"/>
          </a:xfrm>
        </p:spPr>
        <p:txBody>
          <a:bodyPr>
            <a:normAutofit/>
          </a:bodyPr>
          <a:lstStyle/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altLang="zh-CN" sz="2000" dirty="0"/>
              <a:t>The longitudinal broadband impedance is dominated by the </a:t>
            </a:r>
            <a:r>
              <a:rPr lang="en-US" altLang="zh-CN" sz="2000" b="1" dirty="0"/>
              <a:t>RW, flanges and bellows</a:t>
            </a:r>
            <a:r>
              <a:rPr lang="en-US" altLang="zh-CN" sz="2000" dirty="0"/>
              <a:t>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altLang="zh-CN" sz="2000" dirty="0"/>
              <a:t>The transverse impedance is dominated by the </a:t>
            </a:r>
            <a:r>
              <a:rPr lang="en-US" altLang="zh-CN" sz="2000" b="1" dirty="0"/>
              <a:t>RW, flanges, bellows and collimators</a:t>
            </a:r>
            <a:r>
              <a:rPr lang="en-US" altLang="zh-CN" sz="2000" dirty="0"/>
              <a:t>.</a:t>
            </a:r>
          </a:p>
          <a:p>
            <a:pPr algn="just">
              <a:spcBef>
                <a:spcPts val="800"/>
              </a:spcBef>
              <a:spcAft>
                <a:spcPts val="800"/>
              </a:spcAft>
            </a:pPr>
            <a:r>
              <a:rPr lang="en-US" altLang="zh-CN" sz="2000" dirty="0"/>
              <a:t>The impedance contributed by Inj./ext. elements, feedback kickers, absorbers, masks and collimators outside the IR region are not included.</a:t>
            </a:r>
          </a:p>
          <a:p>
            <a:pPr algn="just">
              <a:spcBef>
                <a:spcPts val="400"/>
              </a:spcBef>
            </a:pPr>
            <a:endParaRPr lang="zh-CN" altLang="en-US" sz="2267" dirty="0"/>
          </a:p>
        </p:txBody>
      </p:sp>
    </p:spTree>
    <p:extLst>
      <p:ext uri="{BB962C8B-B14F-4D97-AF65-F5344CB8AC3E}">
        <p14:creationId xmlns:p14="http://schemas.microsoft.com/office/powerpoint/2010/main" val="177516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Impedance budget @</a:t>
            </a:r>
            <a:r>
              <a:rPr lang="en-US" altLang="zh-CN" sz="3200" dirty="0">
                <a:sym typeface="Symbol"/>
              </a:rPr>
              <a:t></a:t>
            </a:r>
            <a:r>
              <a:rPr lang="en-US" altLang="zh-CN" sz="3200" baseline="-25000" dirty="0">
                <a:sym typeface="Symbol"/>
              </a:rPr>
              <a:t>z</a:t>
            </a:r>
            <a:r>
              <a:rPr lang="en-US" altLang="zh-CN" sz="3200" dirty="0">
                <a:sym typeface="Symbol"/>
              </a:rPr>
              <a:t>=3mm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476890E6-E571-4BE1-9F1A-D4A4611196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392482"/>
              </p:ext>
            </p:extLst>
          </p:nvPr>
        </p:nvGraphicFramePr>
        <p:xfrm>
          <a:off x="1415480" y="1082014"/>
          <a:ext cx="9217022" cy="5349526"/>
        </p:xfrm>
        <a:graphic>
          <a:graphicData uri="http://schemas.openxmlformats.org/drawingml/2006/table">
            <a:tbl>
              <a:tblPr/>
              <a:tblGrid>
                <a:gridCol w="2117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9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3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914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Number</a:t>
                      </a:r>
                      <a:endParaRPr kumimoji="0" lang="zh-C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9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nH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9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V/pC</a:t>
                      </a:r>
                      <a:endParaRPr kumimoji="0" lang="zh-CN" altLang="en-US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329.2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363.7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RF cavities</a:t>
                      </a:r>
                      <a:endParaRPr kumimoji="0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24.8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101.2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Flanges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37714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276.1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37.3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BPMs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1808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9.5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Bellows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15949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2.9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154.6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87.4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3.9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Gate Valves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500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11.4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14.5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Pumping ports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5316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Collimators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23.4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0.6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IP chambers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</a:t>
                      </a:r>
                      <a:endParaRPr kumimoji="0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0.004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Electro-separators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-0.1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-5.4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34.5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Taper transitions</a:t>
                      </a:r>
                      <a:endParaRPr kumimoji="0" lang="zh-CN" altLang="en-US" sz="1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2.5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0.09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43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815.3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676.6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1994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Collective instabilities in the collider rings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Rough estimations of the instability threshold based on analytical criterions.</a:t>
            </a:r>
          </a:p>
        </p:txBody>
      </p:sp>
      <p:graphicFrame>
        <p:nvGraphicFramePr>
          <p:cNvPr id="7" name="表格 9">
            <a:extLst>
              <a:ext uri="{FF2B5EF4-FFF2-40B4-BE49-F238E27FC236}">
                <a16:creationId xmlns:a16="http://schemas.microsoft.com/office/drawing/2014/main" id="{020E9112-B169-4FC8-AA8B-8282D950517D}"/>
              </a:ext>
            </a:extLst>
          </p:cNvPr>
          <p:cNvGraphicFramePr>
            <a:graphicFrameLocks noGrp="1"/>
          </p:cNvGraphicFramePr>
          <p:nvPr/>
        </p:nvGraphicFramePr>
        <p:xfrm>
          <a:off x="911424" y="5157192"/>
          <a:ext cx="2688298" cy="1234506"/>
        </p:xfrm>
        <a:graphic>
          <a:graphicData uri="http://schemas.openxmlformats.org/drawingml/2006/table">
            <a:tbl>
              <a:tblPr/>
              <a:tblGrid>
                <a:gridCol w="16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2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9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15.3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10">
                <a:extLst>
                  <a:ext uri="{FF2B5EF4-FFF2-40B4-BE49-F238E27FC236}">
                    <a16:creationId xmlns:a16="http://schemas.microsoft.com/office/drawing/2014/main" id="{8E801AF5-3AF9-4895-8685-5343B41443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411751"/>
                  </p:ext>
                </p:extLst>
              </p:nvPr>
            </p:nvGraphicFramePr>
            <p:xfrm>
              <a:off x="479376" y="1796819"/>
              <a:ext cx="7366357" cy="322770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4059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5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2328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804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9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649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threshold (Long)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900" b="0" u="none" strike="noStrike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900" b="0" u="none" strike="noStrike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900" b="0" u="none" strike="noStrike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9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900" b="1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649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threshold (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Trans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900" b="0" u="none" strike="noStrike" kern="12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735911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(Long)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9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9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9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2863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(Trans)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9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10">
                <a:extLst>
                  <a:ext uri="{FF2B5EF4-FFF2-40B4-BE49-F238E27FC236}">
                    <a16:creationId xmlns:a16="http://schemas.microsoft.com/office/drawing/2014/main" id="{8E801AF5-3AF9-4895-8685-5343B41443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0411751"/>
                  </p:ext>
                </p:extLst>
              </p:nvPr>
            </p:nvGraphicFramePr>
            <p:xfrm>
              <a:off x="479376" y="1796819"/>
              <a:ext cx="7366357" cy="322770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4059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5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2328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855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9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75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threshold (Long)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r>
                            <a:rPr lang="en-US" sz="1900" b="0" u="none" strike="noStrike" kern="1200" baseline="-250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||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/n</a:t>
                          </a:r>
                          <a:r>
                            <a:rPr lang="en-US" sz="1900" b="0" u="none" strike="noStrike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[m</a:t>
                          </a:r>
                          <a:r>
                            <a:rPr lang="en-US" sz="1900" b="0" u="none" strike="noStrike" kern="1200" baseline="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]</a:t>
                          </a:r>
                          <a:endParaRPr lang="en-US" sz="19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900" b="1" u="none" strike="noStrike" kern="1200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1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14.4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75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Single bunch threshold (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Trans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)</a:t>
                          </a:r>
                        </a:p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k</a:t>
                          </a:r>
                          <a:r>
                            <a:rPr lang="en-US" sz="1900" b="0" u="none" strike="noStrike" kern="1200" baseline="-250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y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[kV/</a:t>
                          </a:r>
                          <a:r>
                            <a:rPr lang="en-US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pC</a:t>
                          </a:r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/m]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69.7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40.2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12.4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109.8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7475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9" t="-235772" r="-116816" b="-1105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43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9" t="-338525" r="-116816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内容占位符 2">
            <a:extLst>
              <a:ext uri="{FF2B5EF4-FFF2-40B4-BE49-F238E27FC236}">
                <a16:creationId xmlns:a16="http://schemas.microsoft.com/office/drawing/2014/main" id="{3FFD1024-E161-41FE-B6CE-8FF97ADED853}"/>
              </a:ext>
            </a:extLst>
          </p:cNvPr>
          <p:cNvSpPr txBox="1">
            <a:spLocks/>
          </p:cNvSpPr>
          <p:nvPr/>
        </p:nvSpPr>
        <p:spPr>
          <a:xfrm>
            <a:off x="8352672" y="1988841"/>
            <a:ext cx="3648000" cy="2088231"/>
          </a:xfrm>
          <a:prstGeom prst="rect">
            <a:avLst/>
          </a:prstGeom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altLang="zh-CN" sz="2133" dirty="0"/>
              <a:t>Although the criterion usually underestimates the threshold, we do observed its influence on the beam-beam interaction</a:t>
            </a:r>
            <a:r>
              <a:rPr lang="en-US" altLang="zh-CN" sz="2133" baseline="30000" dirty="0"/>
              <a:t> </a:t>
            </a:r>
          </a:p>
          <a:p>
            <a:pPr marL="0" indent="0" algn="just">
              <a:lnSpc>
                <a:spcPct val="110000"/>
              </a:lnSpc>
              <a:spcBef>
                <a:spcPts val="400"/>
              </a:spcBef>
              <a:buNone/>
            </a:pP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</a:rPr>
              <a:t>[PRAB 23, 104402 (2020);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400" baseline="30000" dirty="0">
                <a:solidFill>
                  <a:schemeClr val="bg1">
                    <a:lumMod val="50000"/>
                  </a:schemeClr>
                </a:solidFill>
              </a:rPr>
              <a:t>PRAB 25, 011001 (2022)]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2133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矩形 12">
            <a:extLst>
              <a:ext uri="{FF2B5EF4-FFF2-40B4-BE49-F238E27FC236}">
                <a16:creationId xmlns:a16="http://schemas.microsoft.com/office/drawing/2014/main" id="{8618D812-DD2E-4C8F-BFAA-00C7FBE02971}"/>
              </a:ext>
            </a:extLst>
          </p:cNvPr>
          <p:cNvSpPr/>
          <p:nvPr/>
        </p:nvSpPr>
        <p:spPr>
          <a:xfrm>
            <a:off x="476957" y="2124538"/>
            <a:ext cx="7366357" cy="7680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3">
            <a:extLst>
              <a:ext uri="{FF2B5EF4-FFF2-40B4-BE49-F238E27FC236}">
                <a16:creationId xmlns:a16="http://schemas.microsoft.com/office/drawing/2014/main" id="{6840EA18-5F5E-4D95-A6FC-679BED7A42B8}"/>
              </a:ext>
            </a:extLst>
          </p:cNvPr>
          <p:cNvSpPr/>
          <p:nvPr/>
        </p:nvSpPr>
        <p:spPr>
          <a:xfrm>
            <a:off x="5831144" y="2810399"/>
            <a:ext cx="1056000" cy="22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2" name="右箭头 6">
            <a:extLst>
              <a:ext uri="{FF2B5EF4-FFF2-40B4-BE49-F238E27FC236}">
                <a16:creationId xmlns:a16="http://schemas.microsoft.com/office/drawing/2014/main" id="{70336B4F-B08F-4D73-BCBB-7A674D1BE1B5}"/>
              </a:ext>
            </a:extLst>
          </p:cNvPr>
          <p:cNvSpPr/>
          <p:nvPr/>
        </p:nvSpPr>
        <p:spPr>
          <a:xfrm>
            <a:off x="7920203" y="2338491"/>
            <a:ext cx="480053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D947AEF7-232E-475B-8249-B6158751C1C1}"/>
              </a:ext>
            </a:extLst>
          </p:cNvPr>
          <p:cNvSpPr/>
          <p:nvPr/>
        </p:nvSpPr>
        <p:spPr>
          <a:xfrm>
            <a:off x="7975957" y="3986140"/>
            <a:ext cx="178446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dirty="0"/>
              <a:t>TMCI unstable</a:t>
            </a:r>
          </a:p>
        </p:txBody>
      </p:sp>
      <p:sp>
        <p:nvSpPr>
          <p:cNvPr id="14" name="右箭头 15">
            <a:extLst>
              <a:ext uri="{FF2B5EF4-FFF2-40B4-BE49-F238E27FC236}">
                <a16:creationId xmlns:a16="http://schemas.microsoft.com/office/drawing/2014/main" id="{2F18D600-9535-400F-A8A3-CB44F403F842}"/>
              </a:ext>
            </a:extLst>
          </p:cNvPr>
          <p:cNvSpPr/>
          <p:nvPr/>
        </p:nvSpPr>
        <p:spPr>
          <a:xfrm rot="1007874">
            <a:off x="6785398" y="3455501"/>
            <a:ext cx="1451404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5" name="矩形 13">
            <a:extLst>
              <a:ext uri="{FF2B5EF4-FFF2-40B4-BE49-F238E27FC236}">
                <a16:creationId xmlns:a16="http://schemas.microsoft.com/office/drawing/2014/main" id="{325C0B8F-85B1-4D31-894C-2A57FC49EF40}"/>
              </a:ext>
            </a:extLst>
          </p:cNvPr>
          <p:cNvSpPr/>
          <p:nvPr/>
        </p:nvSpPr>
        <p:spPr>
          <a:xfrm>
            <a:off x="4463099" y="5433609"/>
            <a:ext cx="5952000" cy="7487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sz="2133" dirty="0"/>
              <a:t>Tight narrowband impedance requirements for Z (at least ~two orders higher for the other energies) </a:t>
            </a:r>
            <a:endParaRPr lang="zh-CN" altLang="en-US" sz="2133" dirty="0"/>
          </a:p>
        </p:txBody>
      </p:sp>
      <p:sp>
        <p:nvSpPr>
          <p:cNvPr id="16" name="右箭头 16">
            <a:extLst>
              <a:ext uri="{FF2B5EF4-FFF2-40B4-BE49-F238E27FC236}">
                <a16:creationId xmlns:a16="http://schemas.microsoft.com/office/drawing/2014/main" id="{82B0EC76-222C-462E-8698-E13A18392739}"/>
              </a:ext>
            </a:extLst>
          </p:cNvPr>
          <p:cNvSpPr/>
          <p:nvPr/>
        </p:nvSpPr>
        <p:spPr>
          <a:xfrm rot="5400000">
            <a:off x="6119117" y="5133881"/>
            <a:ext cx="480053" cy="323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291103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Considering single beam, variations of bunch length and beam energy spread with bunch intensity are calculated by particle tracking simulations.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Bunch lengthening and microwave instability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9D9C221D-41E6-48ED-BD6B-3DE50EDDB37E}"/>
              </a:ext>
            </a:extLst>
          </p:cNvPr>
          <p:cNvSpPr/>
          <p:nvPr/>
        </p:nvSpPr>
        <p:spPr>
          <a:xfrm>
            <a:off x="239349" y="4299700"/>
            <a:ext cx="5856000" cy="17334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sz="2133" dirty="0"/>
              <a:t>Higgs: 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en-US" altLang="zh-CN" sz="2133" dirty="0"/>
              <a:t>Instability threshold is around 70</a:t>
            </a:r>
            <a:r>
              <a:rPr lang="en-US" altLang="zh-CN" sz="2133" dirty="0">
                <a:sym typeface="Symbol" panose="05050102010706020507" pitchFamily="18" charset="2"/>
              </a:rPr>
              <a:t>10</a:t>
            </a:r>
            <a:r>
              <a:rPr lang="en-US" altLang="zh-CN" sz="2133" baseline="30000" dirty="0">
                <a:sym typeface="Symbol" panose="05050102010706020507" pitchFamily="18" charset="2"/>
              </a:rPr>
              <a:t>10</a:t>
            </a:r>
            <a:r>
              <a:rPr lang="en-US" altLang="zh-CN" sz="2133" dirty="0">
                <a:sym typeface="Symbol"/>
              </a:rPr>
              <a:t></a:t>
            </a:r>
            <a:r>
              <a:rPr lang="en-US" altLang="zh-CN" sz="2133" dirty="0"/>
              <a:t> far above the design bunch current.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en-US" altLang="zh-CN" sz="2133" dirty="0"/>
              <a:t>At the design bunch intensity, the bunch will be lengthened by ~30% due to the impedance.</a:t>
            </a:r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AD1B281E-4F37-4BD5-8D88-6B6EDAB41BBA}"/>
              </a:ext>
            </a:extLst>
          </p:cNvPr>
          <p:cNvSpPr/>
          <p:nvPr/>
        </p:nvSpPr>
        <p:spPr>
          <a:xfrm>
            <a:off x="6096661" y="4293096"/>
            <a:ext cx="5952000" cy="2061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altLang="zh-CN" sz="2133" dirty="0"/>
              <a:t>Z: 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en-US" altLang="zh-CN" sz="2133" dirty="0"/>
              <a:t>Instability threshold is about half of the design bunch intensity. </a:t>
            </a:r>
          </a:p>
          <a:p>
            <a:pPr marL="380990" indent="-380990" algn="just">
              <a:buFont typeface="Arial" pitchFamily="34" charset="0"/>
              <a:buChar char="•"/>
            </a:pPr>
            <a:r>
              <a:rPr lang="en-US" altLang="zh-CN" sz="2133" dirty="0"/>
              <a:t>At the design bunch current, the bunch length and the beam energy spread are increased by ~140% and ~35%, respectively.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F5B546FF-5963-42A8-8B16-65AC8925167A}"/>
              </a:ext>
            </a:extLst>
          </p:cNvPr>
          <p:cNvGrpSpPr/>
          <p:nvPr/>
        </p:nvGrpSpPr>
        <p:grpSpPr>
          <a:xfrm>
            <a:off x="407368" y="2276872"/>
            <a:ext cx="11712029" cy="1902091"/>
            <a:chOff x="407368" y="2276872"/>
            <a:chExt cx="11712029" cy="1902091"/>
          </a:xfrm>
        </p:grpSpPr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9C670CA-FB84-467E-8F63-8D435B55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1556" y="2344942"/>
              <a:ext cx="2915941" cy="1802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AB937EC7-2366-4442-B6BD-FA2B8A955D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2376519"/>
              <a:ext cx="2915941" cy="1802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C7A287A4-D874-47CC-A548-38AE250AA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7520" y="2297975"/>
              <a:ext cx="2915941" cy="18024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DAC95DB2-8916-4DB0-A6C2-B86F485C6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68" y="2346637"/>
              <a:ext cx="2915941" cy="18024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2">
              <a:extLst>
                <a:ext uri="{FF2B5EF4-FFF2-40B4-BE49-F238E27FC236}">
                  <a16:creationId xmlns:a16="http://schemas.microsoft.com/office/drawing/2014/main" id="{4F99B0B4-878A-449F-81D6-7489ADEF3DC6}"/>
                </a:ext>
              </a:extLst>
            </p:cNvPr>
            <p:cNvSpPr/>
            <p:nvPr/>
          </p:nvSpPr>
          <p:spPr>
            <a:xfrm>
              <a:off x="1160706" y="2443856"/>
              <a:ext cx="783548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dirty="0">
                  <a:solidFill>
                    <a:srgbClr val="0000FF"/>
                  </a:solidFill>
                </a:rPr>
                <a:t>Higgs</a:t>
              </a:r>
              <a:endParaRPr lang="zh-CN" altLang="en-US" sz="2133" dirty="0">
                <a:solidFill>
                  <a:srgbClr val="0000FF"/>
                </a:solidFill>
              </a:endParaRPr>
            </a:p>
          </p:txBody>
        </p:sp>
        <p:sp>
          <p:nvSpPr>
            <p:cNvPr id="12" name="Rectangle 20">
              <a:extLst>
                <a:ext uri="{FF2B5EF4-FFF2-40B4-BE49-F238E27FC236}">
                  <a16:creationId xmlns:a16="http://schemas.microsoft.com/office/drawing/2014/main" id="{D0D911B7-18C8-4E26-B5EE-D224D6F7E7A3}"/>
                </a:ext>
              </a:extLst>
            </p:cNvPr>
            <p:cNvSpPr/>
            <p:nvPr/>
          </p:nvSpPr>
          <p:spPr>
            <a:xfrm>
              <a:off x="3983765" y="2564904"/>
              <a:ext cx="783548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dirty="0">
                  <a:solidFill>
                    <a:srgbClr val="0000FF"/>
                  </a:solidFill>
                </a:rPr>
                <a:t>Higgs</a:t>
              </a:r>
              <a:endParaRPr lang="zh-CN" altLang="en-US" sz="2133" dirty="0">
                <a:solidFill>
                  <a:srgbClr val="0000FF"/>
                </a:solidFill>
              </a:endParaRPr>
            </a:p>
          </p:txBody>
        </p:sp>
        <p:sp>
          <p:nvSpPr>
            <p:cNvPr id="13" name="Rectangle 21">
              <a:extLst>
                <a:ext uri="{FF2B5EF4-FFF2-40B4-BE49-F238E27FC236}">
                  <a16:creationId xmlns:a16="http://schemas.microsoft.com/office/drawing/2014/main" id="{2204D563-5BF2-4B5E-9F73-ECF72DBE56EA}"/>
                </a:ext>
              </a:extLst>
            </p:cNvPr>
            <p:cNvSpPr/>
            <p:nvPr/>
          </p:nvSpPr>
          <p:spPr>
            <a:xfrm>
              <a:off x="7047768" y="2576752"/>
              <a:ext cx="312906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dirty="0">
                  <a:solidFill>
                    <a:srgbClr val="0000FF"/>
                  </a:solidFill>
                </a:rPr>
                <a:t>Z</a:t>
              </a:r>
              <a:endParaRPr lang="zh-CN" altLang="en-US" sz="2133" dirty="0">
                <a:solidFill>
                  <a:srgbClr val="0000FF"/>
                </a:solidFill>
              </a:endParaRPr>
            </a:p>
          </p:txBody>
        </p:sp>
        <p:sp>
          <p:nvSpPr>
            <p:cNvPr id="14" name="Rectangle 22">
              <a:extLst>
                <a:ext uri="{FF2B5EF4-FFF2-40B4-BE49-F238E27FC236}">
                  <a16:creationId xmlns:a16="http://schemas.microsoft.com/office/drawing/2014/main" id="{9A6839E6-A115-4DBD-A0DC-E3D38CB731CC}"/>
                </a:ext>
              </a:extLst>
            </p:cNvPr>
            <p:cNvSpPr/>
            <p:nvPr/>
          </p:nvSpPr>
          <p:spPr>
            <a:xfrm>
              <a:off x="9847094" y="2581489"/>
              <a:ext cx="312906" cy="4205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133" dirty="0">
                  <a:solidFill>
                    <a:srgbClr val="0000FF"/>
                  </a:solidFill>
                </a:rPr>
                <a:t>Z</a:t>
              </a:r>
              <a:endParaRPr lang="zh-CN" altLang="en-US" sz="2133" dirty="0">
                <a:solidFill>
                  <a:srgbClr val="0000FF"/>
                </a:solidFill>
              </a:endParaRPr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E2FF6B41-1C22-4C8C-8353-FE236BA66DE4}"/>
                </a:ext>
              </a:extLst>
            </p:cNvPr>
            <p:cNvCxnSpPr/>
            <p:nvPr/>
          </p:nvCxnSpPr>
          <p:spPr>
            <a:xfrm>
              <a:off x="1093707" y="2373085"/>
              <a:ext cx="0" cy="1440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38CED8C9-0253-4934-9B48-50E5511258D8}"/>
                </a:ext>
              </a:extLst>
            </p:cNvPr>
            <p:cNvCxnSpPr/>
            <p:nvPr/>
          </p:nvCxnSpPr>
          <p:spPr>
            <a:xfrm>
              <a:off x="3976780" y="2373085"/>
              <a:ext cx="0" cy="1440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DBBFA561-94C7-4A41-9F26-9F601B1F856F}"/>
                </a:ext>
              </a:extLst>
            </p:cNvPr>
            <p:cNvCxnSpPr/>
            <p:nvPr/>
          </p:nvCxnSpPr>
          <p:spPr>
            <a:xfrm>
              <a:off x="8006042" y="2276872"/>
              <a:ext cx="0" cy="1632000"/>
            </a:xfrm>
            <a:prstGeom prst="line">
              <a:avLst/>
            </a:prstGeom>
            <a:ln w="127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6F2F1D67-7C1E-47C9-B4D9-364D8425C31D}"/>
                </a:ext>
              </a:extLst>
            </p:cNvPr>
            <p:cNvCxnSpPr/>
            <p:nvPr/>
          </p:nvCxnSpPr>
          <p:spPr>
            <a:xfrm>
              <a:off x="10920536" y="2297975"/>
              <a:ext cx="0" cy="1632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6E0D0C8B-4D29-49A1-B0A9-9BDF2223ABDE}"/>
                </a:ext>
              </a:extLst>
            </p:cNvPr>
            <p:cNvSpPr txBox="1"/>
            <p:nvPr/>
          </p:nvSpPr>
          <p:spPr>
            <a:xfrm>
              <a:off x="10885166" y="3415033"/>
              <a:ext cx="123423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FF"/>
                  </a:solidFill>
                  <a:sym typeface="Symbol" panose="05050102010706020507" pitchFamily="18" charset="2"/>
                </a:rPr>
                <a:t>1410</a:t>
              </a:r>
              <a:r>
                <a:rPr lang="en-US" altLang="zh-CN" sz="1400" baseline="30000" dirty="0">
                  <a:solidFill>
                    <a:srgbClr val="0000FF"/>
                  </a:solidFill>
                  <a:sym typeface="Symbol" panose="05050102010706020507" pitchFamily="18" charset="2"/>
                </a:rPr>
                <a:t>10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0DF79F5-1741-4132-9E3A-2173C7581AA5}"/>
                </a:ext>
              </a:extLst>
            </p:cNvPr>
            <p:cNvSpPr txBox="1"/>
            <p:nvPr/>
          </p:nvSpPr>
          <p:spPr>
            <a:xfrm>
              <a:off x="7287456" y="3455519"/>
              <a:ext cx="1234231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FF"/>
                  </a:solidFill>
                  <a:sym typeface="Symbol" panose="05050102010706020507" pitchFamily="18" charset="2"/>
                </a:rPr>
                <a:t>1410</a:t>
              </a:r>
              <a:r>
                <a:rPr lang="en-US" altLang="zh-CN" sz="1400" baseline="30000" dirty="0">
                  <a:solidFill>
                    <a:srgbClr val="0000FF"/>
                  </a:solidFill>
                  <a:sym typeface="Symbol" panose="05050102010706020507" pitchFamily="18" charset="2"/>
                </a:rPr>
                <a:t>10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E2BAA15-6DD4-49A4-B3BA-CDC55645FE58}"/>
                </a:ext>
              </a:extLst>
            </p:cNvPr>
            <p:cNvSpPr txBox="1"/>
            <p:nvPr/>
          </p:nvSpPr>
          <p:spPr>
            <a:xfrm>
              <a:off x="3916537" y="3308376"/>
              <a:ext cx="1234231" cy="3181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solidFill>
                    <a:srgbClr val="0000FF"/>
                  </a:solidFill>
                  <a:sym typeface="Symbol" panose="05050102010706020507" pitchFamily="18" charset="2"/>
                </a:rPr>
                <a:t>1310</a:t>
              </a:r>
              <a:r>
                <a:rPr lang="en-US" altLang="zh-CN" sz="1400" baseline="30000" dirty="0">
                  <a:solidFill>
                    <a:srgbClr val="0000FF"/>
                  </a:solidFill>
                  <a:sym typeface="Symbol" panose="05050102010706020507" pitchFamily="18" charset="2"/>
                </a:rPr>
                <a:t>10</a:t>
              </a:r>
              <a:endParaRPr lang="zh-CN" altLang="en-US" sz="1400" dirty="0">
                <a:solidFill>
                  <a:srgbClr val="0000FF"/>
                </a:solidFill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EB338266-86E5-480E-A760-CA50EC03CDFE}"/>
                </a:ext>
              </a:extLst>
            </p:cNvPr>
            <p:cNvSpPr txBox="1"/>
            <p:nvPr/>
          </p:nvSpPr>
          <p:spPr>
            <a:xfrm>
              <a:off x="1055901" y="3321956"/>
              <a:ext cx="123423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rgbClr val="0000FF"/>
                  </a:solidFill>
                  <a:sym typeface="Symbol" panose="05050102010706020507" pitchFamily="18" charset="2"/>
                </a:rPr>
                <a:t>1310</a:t>
              </a:r>
              <a:r>
                <a:rPr lang="en-US" altLang="zh-CN" sz="1600" baseline="30000" dirty="0">
                  <a:solidFill>
                    <a:srgbClr val="0000FF"/>
                  </a:solidFill>
                  <a:sym typeface="Symbol" panose="05050102010706020507" pitchFamily="18" charset="2"/>
                </a:rPr>
                <a:t>10</a:t>
              </a:r>
              <a:endParaRPr lang="zh-CN" altLang="en-US" sz="1467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22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Other influences of longitudinal impedance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Longitudinal impedance (ZL) will induce incoherent synchrotron tune spread and bunch distortion.</a:t>
            </a:r>
          </a:p>
        </p:txBody>
      </p:sp>
      <p:pic>
        <p:nvPicPr>
          <p:cNvPr id="8" name="图片 7" descr="Chart, histogram&#10;&#10;Description automatically generated">
            <a:extLst>
              <a:ext uri="{FF2B5EF4-FFF2-40B4-BE49-F238E27FC236}">
                <a16:creationId xmlns:a16="http://schemas.microsoft.com/office/drawing/2014/main" id="{565EDD1A-B52B-4FAC-9BB0-0103D01B7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726" y="2276872"/>
            <a:ext cx="3549983" cy="2702320"/>
          </a:xfrm>
          <a:prstGeom prst="rect">
            <a:avLst/>
          </a:prstGeom>
        </p:spPr>
      </p:pic>
      <p:pic>
        <p:nvPicPr>
          <p:cNvPr id="9" name="图片 8" descr="Chart, histogram&#10;&#10;Description automatically generated">
            <a:extLst>
              <a:ext uri="{FF2B5EF4-FFF2-40B4-BE49-F238E27FC236}">
                <a16:creationId xmlns:a16="http://schemas.microsoft.com/office/drawing/2014/main" id="{191FDEF1-6EDA-4124-99AD-684504A2E6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3" y="2276872"/>
            <a:ext cx="3422515" cy="274056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F8032FC-3A8C-4C35-A7D5-507424CA4C07}"/>
              </a:ext>
            </a:extLst>
          </p:cNvPr>
          <p:cNvSpPr txBox="1"/>
          <p:nvPr/>
        </p:nvSpPr>
        <p:spPr>
          <a:xfrm>
            <a:off x="7363137" y="2756957"/>
            <a:ext cx="40669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Symbol" panose="05050102010706020507" pitchFamily="18" charset="2"/>
              <a:buChar char="Þ"/>
            </a:pPr>
            <a:r>
              <a:rPr lang="en-US" altLang="zh-CN" sz="2400" dirty="0">
                <a:solidFill>
                  <a:srgbClr val="0000FF"/>
                </a:solidFill>
                <a:sym typeface="Symbol" panose="05050102010706020507" pitchFamily="18" charset="2"/>
              </a:rPr>
              <a:t>Influence transverse single beam dynamics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26DB0A-911C-41A3-B8C8-72037211B8C7}"/>
              </a:ext>
            </a:extLst>
          </p:cNvPr>
          <p:cNvSpPr txBox="1"/>
          <p:nvPr/>
        </p:nvSpPr>
        <p:spPr>
          <a:xfrm>
            <a:off x="694373" y="5059050"/>
            <a:ext cx="112342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0990" indent="-380990">
              <a:buFont typeface="Symbol" panose="05050102010706020507" pitchFamily="18" charset="2"/>
              <a:buChar char="Þ"/>
            </a:pPr>
            <a:r>
              <a:rPr lang="en-US" altLang="zh-CN" sz="2400" dirty="0">
                <a:solidFill>
                  <a:srgbClr val="0000FF"/>
                </a:solidFill>
                <a:sym typeface="Symbol" panose="05050102010706020507" pitchFamily="18" charset="2"/>
              </a:rPr>
              <a:t>Cross talk with beam-beam</a:t>
            </a:r>
          </a:p>
          <a:p>
            <a:pPr marL="380990" indent="-380990" algn="just">
              <a:buSzPct val="70000"/>
              <a:buFont typeface="Wingdings" panose="05000000000000000000" pitchFamily="2" charset="2"/>
              <a:buChar char="n"/>
            </a:pPr>
            <a:r>
              <a:rPr lang="en-US" altLang="zh-CN" sz="2000" dirty="0" err="1"/>
              <a:t>Beamstrahlung</a:t>
            </a:r>
            <a:r>
              <a:rPr lang="en-US" altLang="zh-CN" sz="2000" dirty="0"/>
              <a:t> significantly lengthen the bunch</a:t>
            </a:r>
            <a:r>
              <a:rPr lang="en-US" altLang="zh-CN" sz="2000" dirty="0">
                <a:sym typeface="Symbol" panose="05050102010706020507" pitchFamily="18" charset="2"/>
              </a:rPr>
              <a:t>  </a:t>
            </a:r>
            <a:r>
              <a:rPr lang="en-US" altLang="zh-CN" sz="2000" dirty="0"/>
              <a:t>mitigate the effect of the ZL on beam dynamics. </a:t>
            </a:r>
          </a:p>
          <a:p>
            <a:pPr marL="380990" indent="-380990" algn="just">
              <a:buSzPct val="70000"/>
              <a:buFont typeface="Wingdings" panose="05000000000000000000" pitchFamily="2" charset="2"/>
              <a:buChar char="n"/>
            </a:pPr>
            <a:r>
              <a:rPr lang="en-US" altLang="zh-CN" sz="2000" dirty="0"/>
              <a:t>ZL shrinks and shifts the stable beam-beam interaction region</a:t>
            </a:r>
            <a:r>
              <a:rPr lang="en-US" altLang="zh-CN" sz="2000" dirty="0">
                <a:sym typeface="Symbol" panose="05050102010706020507" pitchFamily="18" charset="2"/>
              </a:rPr>
              <a:t> More details discussed in Yuan Zhang’s talk (the design luminosity can be reached with careful parameter tuning).</a:t>
            </a:r>
          </a:p>
          <a:p>
            <a:pPr marL="380990" indent="-380990">
              <a:buFont typeface="Symbol" panose="05050102010706020507" pitchFamily="18" charset="2"/>
              <a:buChar char="Þ"/>
            </a:pPr>
            <a:endParaRPr lang="en-US" altLang="zh-CN" sz="2400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9679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Transverse mode coupling instability (TMCI)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940" y="1285860"/>
            <a:ext cx="11022668" cy="5671531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Transverse impedance (ZT) can induce fast instability through mode coupling, usually resulting in beam losses </a:t>
            </a:r>
            <a:r>
              <a:rPr lang="en-US" altLang="zh-CN" sz="2400" dirty="0">
                <a:sym typeface="Symbol" panose="05050102010706020507" pitchFamily="18" charset="2"/>
              </a:rPr>
              <a:t> Main constraint on single bunch current</a:t>
            </a:r>
            <a:r>
              <a:rPr lang="en-US" altLang="zh-CN" sz="2400" dirty="0"/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solidFill>
                  <a:prstClr val="black"/>
                </a:solidFill>
                <a:ea typeface="宋体" charset="0"/>
                <a:cs typeface="Arial" panose="020B0604020202020204" pitchFamily="34" charset="0"/>
              </a:rPr>
              <a:t>The instability @Z is investigated in three different ways</a:t>
            </a:r>
          </a:p>
          <a:p>
            <a:pPr marL="609585" lvl="1" indent="0" algn="just" defTabSz="1219170">
              <a:spcBef>
                <a:spcPts val="400"/>
              </a:spcBef>
              <a:buFont typeface="Wingdings" pitchFamily="2" charset="2"/>
              <a:buChar char="p"/>
              <a:defRPr/>
            </a:pPr>
            <a:r>
              <a:rPr lang="en-US" altLang="zh-CN" dirty="0">
                <a:solidFill>
                  <a:prstClr val="black"/>
                </a:solidFill>
                <a:ea typeface="宋体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Analytical estimation with classical </a:t>
            </a:r>
            <a:r>
              <a:rPr lang="en-US" altLang="zh-CN" sz="2000" dirty="0" err="1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Vlasov</a:t>
            </a: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 solver</a:t>
            </a:r>
          </a:p>
          <a:p>
            <a:pPr marL="1219170" lvl="2" indent="0" algn="just" defTabSz="1219170">
              <a:spcBef>
                <a:spcPts val="400"/>
              </a:spcBef>
              <a:buNone/>
              <a:defRPr/>
            </a:pP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Mode analysis with and without impedance induced bunch lengthening</a:t>
            </a:r>
          </a:p>
          <a:p>
            <a:pPr marL="609585" lvl="1" indent="0" algn="just" defTabSz="1219170">
              <a:spcBef>
                <a:spcPts val="400"/>
              </a:spcBef>
              <a:buFont typeface="Wingdings" pitchFamily="2" charset="2"/>
              <a:buChar char="p"/>
              <a:defRPr/>
            </a:pPr>
            <a:r>
              <a:rPr lang="en-US" altLang="zh-CN" dirty="0">
                <a:solidFill>
                  <a:prstClr val="black"/>
                </a:solidFill>
                <a:ea typeface="宋体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Macro particle simulations and mitigations</a:t>
            </a:r>
          </a:p>
          <a:p>
            <a:pPr marL="1219170" lvl="2" indent="0" algn="just" defTabSz="1219170">
              <a:spcBef>
                <a:spcPts val="400"/>
              </a:spcBef>
              <a:buNone/>
              <a:defRPr/>
            </a:pP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Study the transverse beam dynamics more consistently including the longitudinal impedance</a:t>
            </a:r>
          </a:p>
          <a:p>
            <a:pPr marL="609585" lvl="1" indent="0" algn="just" defTabSz="1219170">
              <a:spcBef>
                <a:spcPts val="400"/>
              </a:spcBef>
              <a:buFont typeface="Wingdings" pitchFamily="2" charset="2"/>
              <a:buChar char="p"/>
              <a:defRPr/>
            </a:pPr>
            <a:r>
              <a:rPr lang="en-US" altLang="zh-CN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Analytical estimation considering the longitudinal perturbations</a:t>
            </a:r>
          </a:p>
          <a:p>
            <a:pPr marL="1219170" lvl="2" indent="0" algn="just" defTabSz="1219170">
              <a:spcBef>
                <a:spcPts val="400"/>
              </a:spcBef>
              <a:buNone/>
              <a:defRPr/>
            </a:pP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Mode analysis with perturbations from ZL, as well as lengthened bunch from </a:t>
            </a:r>
            <a:r>
              <a:rPr lang="en-US" altLang="zh-CN" sz="1800" dirty="0" err="1">
                <a:solidFill>
                  <a:prstClr val="black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beamstrahlung</a:t>
            </a:r>
            <a:r>
              <a:rPr lang="en-US" altLang="zh-CN" sz="1800" dirty="0">
                <a:solidFill>
                  <a:prstClr val="black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.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表格 9">
            <a:extLst>
              <a:ext uri="{FF2B5EF4-FFF2-40B4-BE49-F238E27FC236}">
                <a16:creationId xmlns:a16="http://schemas.microsoft.com/office/drawing/2014/main" id="{F9820967-F455-414B-B3E9-7BE2B7B63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63721"/>
              </p:ext>
            </p:extLst>
          </p:nvPr>
        </p:nvGraphicFramePr>
        <p:xfrm>
          <a:off x="8755607" y="2305822"/>
          <a:ext cx="2688298" cy="823004"/>
        </p:xfrm>
        <a:graphic>
          <a:graphicData uri="http://schemas.openxmlformats.org/drawingml/2006/table">
            <a:tbl>
              <a:tblPr/>
              <a:tblGrid>
                <a:gridCol w="1654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3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2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Impedance budget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1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22.5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表格 10">
            <a:extLst>
              <a:ext uri="{FF2B5EF4-FFF2-40B4-BE49-F238E27FC236}">
                <a16:creationId xmlns:a16="http://schemas.microsoft.com/office/drawing/2014/main" id="{22B2D847-6708-4437-9C7F-5B0F17301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873811"/>
              </p:ext>
            </p:extLst>
          </p:nvPr>
        </p:nvGraphicFramePr>
        <p:xfrm>
          <a:off x="1260789" y="2204864"/>
          <a:ext cx="7102260" cy="1060680"/>
        </p:xfrm>
        <a:graphic>
          <a:graphicData uri="http://schemas.openxmlformats.org/drawingml/2006/table">
            <a:tbl>
              <a:tblPr firstRow="1" bandRow="1"/>
              <a:tblGrid>
                <a:gridCol w="3141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2328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988787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  <a:gridCol w="9887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threshold (</a:t>
                      </a:r>
                      <a:r>
                        <a:rPr lang="en-US" altLang="zh-CN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Trans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900" b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69.7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40.2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109.8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4242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CE88FDB-373D-416A-A8E5-6627E77AE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9814" y="2913460"/>
            <a:ext cx="5112000" cy="27797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609E6D02-9C64-4C06-A7FC-F65C41A32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959" y="3040757"/>
            <a:ext cx="5112000" cy="2778322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TMCI </a:t>
            </a:r>
            <a:r>
              <a:rPr lang="en-US" altLang="zh-CN" sz="3200" dirty="0">
                <a:solidFill>
                  <a:srgbClr val="0000FF"/>
                </a:solidFill>
              </a:rPr>
              <a:t>– </a:t>
            </a: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Classical </a:t>
            </a:r>
            <a:r>
              <a:rPr lang="en-US" altLang="zh-CN" sz="3200" dirty="0" err="1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Vlasov</a:t>
            </a: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 solver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252993"/>
            <a:ext cx="11463064" cy="484030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Analytical estimations show that threshold current will increase when consider impedance bunch lengthening. The instability is supposed to be further detuned if consider further bunch lengthening due to the </a:t>
            </a:r>
            <a:r>
              <a:rPr lang="en-US" altLang="zh-CN" sz="2400" dirty="0" err="1">
                <a:ea typeface="宋体" charset="0"/>
                <a:cs typeface="Arial" panose="020B0604020202020204" pitchFamily="34" charset="0"/>
              </a:rPr>
              <a:t>beamstrahlung</a:t>
            </a:r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. </a:t>
            </a:r>
            <a:r>
              <a:rPr lang="en-US" altLang="zh-CN" sz="2400" b="1" dirty="0">
                <a:ea typeface="宋体" charset="0"/>
                <a:cs typeface="Arial" panose="020B0604020202020204" pitchFamily="34" charset="0"/>
              </a:rPr>
              <a:t>However ….</a:t>
            </a:r>
          </a:p>
          <a:p>
            <a:pPr algn="just"/>
            <a:endParaRPr lang="zh-CN" altLang="en-US" sz="2400" dirty="0">
              <a:cs typeface="Arial" panose="020B0604020202020204" pitchFamily="34" charset="0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CA1E0FC9-BB68-49FF-BE9D-1255B03F392A}"/>
              </a:ext>
            </a:extLst>
          </p:cNvPr>
          <p:cNvCxnSpPr/>
          <p:nvPr/>
        </p:nvCxnSpPr>
        <p:spPr>
          <a:xfrm flipV="1">
            <a:off x="3685968" y="3230858"/>
            <a:ext cx="0" cy="283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id="{974E5177-8FAE-41CD-AB54-89688B56AB81}"/>
              </a:ext>
            </a:extLst>
          </p:cNvPr>
          <p:cNvSpPr/>
          <p:nvPr/>
        </p:nvSpPr>
        <p:spPr>
          <a:xfrm>
            <a:off x="2622111" y="5589950"/>
            <a:ext cx="1018227" cy="728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solidFill>
                  <a:srgbClr val="FF0000"/>
                </a:solidFill>
                <a:latin typeface="Calibri" charset="0"/>
                <a:ea typeface="宋体" charset="0"/>
              </a:rPr>
              <a:t>Design</a:t>
            </a:r>
          </a:p>
          <a:p>
            <a:r>
              <a:rPr lang="en-US" altLang="zh-CN" sz="2000" dirty="0">
                <a:sym typeface="Symbol" panose="05050102010706020507" pitchFamily="18" charset="2"/>
              </a:rPr>
              <a:t>1410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endParaRPr lang="zh-CN" altLang="en-US" sz="20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3D76441-B030-47FB-B402-AAF4F2457CEB}"/>
              </a:ext>
            </a:extLst>
          </p:cNvPr>
          <p:cNvCxnSpPr/>
          <p:nvPr/>
        </p:nvCxnSpPr>
        <p:spPr>
          <a:xfrm flipV="1">
            <a:off x="8698449" y="3253658"/>
            <a:ext cx="0" cy="283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:a16="http://schemas.microsoft.com/office/drawing/2014/main" id="{69C736E6-B24F-4924-BB20-4E714BE58116}"/>
              </a:ext>
            </a:extLst>
          </p:cNvPr>
          <p:cNvSpPr/>
          <p:nvPr/>
        </p:nvSpPr>
        <p:spPr>
          <a:xfrm>
            <a:off x="2250946" y="2636912"/>
            <a:ext cx="331814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>
                <a:solidFill>
                  <a:srgbClr val="0000FF"/>
                </a:solidFill>
                <a:latin typeface="Calibri" charset="0"/>
                <a:ea typeface="宋体" charset="0"/>
              </a:rPr>
              <a:t>W/O ZL bunch lengthening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D4255AE-4547-475E-A3E4-9CD2B7F3B87A}"/>
              </a:ext>
            </a:extLst>
          </p:cNvPr>
          <p:cNvSpPr/>
          <p:nvPr/>
        </p:nvSpPr>
        <p:spPr>
          <a:xfrm>
            <a:off x="7536160" y="5589950"/>
            <a:ext cx="1018227" cy="728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133" b="1" dirty="0">
                <a:solidFill>
                  <a:srgbClr val="FF0000"/>
                </a:solidFill>
                <a:latin typeface="Calibri" charset="0"/>
                <a:ea typeface="宋体" charset="0"/>
              </a:rPr>
              <a:t>Design</a:t>
            </a:r>
          </a:p>
          <a:p>
            <a:r>
              <a:rPr lang="en-US" altLang="zh-CN" sz="2000" dirty="0">
                <a:sym typeface="Symbol" panose="05050102010706020507" pitchFamily="18" charset="2"/>
              </a:rPr>
              <a:t>1410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endParaRPr lang="zh-CN" altLang="en-US" sz="2000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B2548FA-AF61-426F-B8C0-B97FC821C606}"/>
              </a:ext>
            </a:extLst>
          </p:cNvPr>
          <p:cNvSpPr/>
          <p:nvPr/>
        </p:nvSpPr>
        <p:spPr>
          <a:xfrm>
            <a:off x="7510804" y="2721010"/>
            <a:ext cx="3318148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>
                <a:solidFill>
                  <a:srgbClr val="0000FF"/>
                </a:solidFill>
                <a:latin typeface="Calibri" charset="0"/>
                <a:ea typeface="宋体" charset="0"/>
              </a:rPr>
              <a:t>W/ ZL bunch lengthening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896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571DA21A-3601-45AD-AFFA-BEC35761E0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4" y="3313218"/>
            <a:ext cx="4464000" cy="2973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C9E3FC2-7E28-4E79-ACD1-223B8A6C05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28" y="3357005"/>
            <a:ext cx="4464000" cy="29739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TMCI </a:t>
            </a:r>
            <a:r>
              <a:rPr lang="en-US" altLang="zh-CN" sz="3200" dirty="0">
                <a:solidFill>
                  <a:srgbClr val="0000FF"/>
                </a:solidFill>
              </a:rPr>
              <a:t>– </a:t>
            </a: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Consistent macroparticle simulations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0763324" cy="484030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Particle tracking simulations performed with Elegant shows that the TMCI get more unstable when including the longitudinal impedance</a:t>
            </a:r>
            <a:endParaRPr lang="en-US" altLang="zh-CN" sz="2400" dirty="0">
              <a:cs typeface="Arial" panose="020B0604020202020204" pitchFamily="34" charset="0"/>
            </a:endParaRPr>
          </a:p>
          <a:p>
            <a:pPr marL="767981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>
                <a:ea typeface="宋体" charset="0"/>
                <a:cs typeface="Arial" panose="020B0604020202020204" pitchFamily="34" charset="0"/>
              </a:rPr>
              <a:t>Without ZL: TMCI threshold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altLang="zh-CN" sz="2000" dirty="0">
                <a:sym typeface="Symbol" panose="05050102010706020507" pitchFamily="18" charset="2"/>
              </a:rPr>
              <a:t>910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 (consistent between simulation and theory)</a:t>
            </a:r>
          </a:p>
          <a:p>
            <a:pPr marL="767981" lvl="1" algn="just">
              <a:spcBef>
                <a:spcPts val="600"/>
              </a:spcBef>
              <a:buFont typeface="Wingdings" pitchFamily="2" charset="2"/>
              <a:buChar char="p"/>
            </a:pP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With ZL: TMCI threshold </a:t>
            </a:r>
            <a:r>
              <a:rPr lang="en-US" altLang="zh-CN" sz="2000" dirty="0">
                <a:sym typeface="Symbol" panose="05050102010706020507" pitchFamily="18" charset="2"/>
              </a:rPr>
              <a:t> 610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 (much lower than the theoretical estimation only with bunch lengthening: 1</a:t>
            </a:r>
            <a:r>
              <a:rPr lang="en-US" altLang="zh-CN" sz="2000" dirty="0">
                <a:sym typeface="Symbol" panose="05050102010706020507" pitchFamily="18" charset="2"/>
              </a:rPr>
              <a:t>910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, shift of the mode 0 below the threshold still consistent)</a:t>
            </a:r>
            <a:endParaRPr lang="en-US" altLang="zh-CN" sz="2000" dirty="0">
              <a:ea typeface="宋体" charset="0"/>
              <a:cs typeface="Arial" panose="020B0604020202020204" pitchFamily="34" charset="0"/>
            </a:endParaRPr>
          </a:p>
          <a:p>
            <a:pPr algn="just"/>
            <a:endParaRPr lang="zh-CN" altLang="en-US" sz="2400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B8212051-51F5-46F0-929C-F83CB2C1B088}"/>
              </a:ext>
            </a:extLst>
          </p:cNvPr>
          <p:cNvSpPr/>
          <p:nvPr/>
        </p:nvSpPr>
        <p:spPr>
          <a:xfrm>
            <a:off x="2701143" y="3140968"/>
            <a:ext cx="1474644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>
                <a:solidFill>
                  <a:srgbClr val="0000FF"/>
                </a:solidFill>
                <a:latin typeface="Calibri" charset="0"/>
                <a:ea typeface="宋体" charset="0"/>
              </a:rPr>
              <a:t>W/O ZL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D8A7D373-3E12-41AC-AF42-09F9AEEB94EC}"/>
              </a:ext>
            </a:extLst>
          </p:cNvPr>
          <p:cNvSpPr/>
          <p:nvPr/>
        </p:nvSpPr>
        <p:spPr>
          <a:xfrm>
            <a:off x="8250461" y="3140968"/>
            <a:ext cx="165907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133" b="1" dirty="0">
                <a:solidFill>
                  <a:srgbClr val="0000FF"/>
                </a:solidFill>
                <a:latin typeface="Calibri" charset="0"/>
                <a:ea typeface="宋体" charset="0"/>
              </a:rPr>
              <a:t>W/ ZL</a:t>
            </a:r>
            <a:endParaRPr lang="zh-CN" alt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45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TMCI </a:t>
            </a:r>
            <a:r>
              <a:rPr lang="en-US" altLang="zh-CN" sz="3200" dirty="0">
                <a:solidFill>
                  <a:srgbClr val="0000FF"/>
                </a:solidFill>
              </a:rPr>
              <a:t>– </a:t>
            </a: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Possible mitigations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1463064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Positive chromaticity </a:t>
            </a:r>
            <a:r>
              <a:rPr lang="en-US" altLang="zh-CN" sz="2400" dirty="0">
                <a:latin typeface="Calibri" charset="0"/>
                <a:ea typeface="宋体" charset="0"/>
                <a:sym typeface="Symbol" panose="05050102010706020507" pitchFamily="18" charset="2"/>
              </a:rPr>
              <a:t> </a:t>
            </a:r>
            <a:r>
              <a:rPr lang="en-US" altLang="zh-CN" sz="2400" b="1" dirty="0">
                <a:ea typeface="宋体" charset="0"/>
                <a:cs typeface="Arial" panose="020B0604020202020204" pitchFamily="34" charset="0"/>
              </a:rPr>
              <a:t>– negative effect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2000" dirty="0">
                <a:ea typeface="宋体" charset="0"/>
                <a:cs typeface="Arial" panose="020B0604020202020204" pitchFamily="34" charset="0"/>
              </a:rPr>
              <a:t>Head-tail phase shift over the bunch &lt;1, high order TMCI modes could be excited with large 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 panose="05050102010706020507" pitchFamily="18" charset="2"/>
              </a:rPr>
              <a:t></a:t>
            </a:r>
            <a:endParaRPr lang="en-US" altLang="zh-CN" sz="2000" dirty="0">
              <a:ea typeface="宋体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Lower longitudinal perturbations </a:t>
            </a:r>
            <a:r>
              <a:rPr lang="en-US" altLang="zh-CN" sz="2400" b="1" dirty="0">
                <a:ea typeface="宋体" charset="0"/>
                <a:cs typeface="Arial" panose="020B0604020202020204" pitchFamily="34" charset="0"/>
              </a:rPr>
              <a:t>– limited increase of the threshold</a:t>
            </a:r>
          </a:p>
          <a:p>
            <a:pPr lvl="1" algn="just">
              <a:spcBef>
                <a:spcPts val="300"/>
              </a:spcBef>
            </a:pPr>
            <a:r>
              <a:rPr lang="en-US" altLang="zh-CN" sz="2000" dirty="0">
                <a:ea typeface="宋体" charset="0"/>
                <a:cs typeface="Arial" panose="020B0604020202020204" pitchFamily="34" charset="0"/>
              </a:rPr>
              <a:t>With only RW or ZL/2, the TMCI threshold is increased from 10nC to 11.5nC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Transverse bunch-by-bunch feedback </a:t>
            </a:r>
            <a:r>
              <a:rPr lang="en-US" altLang="zh-CN" sz="2400" b="1" dirty="0">
                <a:ea typeface="宋体" charset="0"/>
                <a:cs typeface="Arial" panose="020B0604020202020204" pitchFamily="34" charset="0"/>
              </a:rPr>
              <a:t>– effective</a:t>
            </a:r>
            <a:endParaRPr lang="en-US" altLang="zh-CN" sz="2400" b="1" dirty="0">
              <a:cs typeface="Arial" panose="020B0604020202020204" pitchFamily="34" charset="0"/>
            </a:endParaRPr>
          </a:p>
          <a:p>
            <a:pPr algn="just"/>
            <a:r>
              <a:rPr lang="en-US" altLang="zh-CN" sz="2400" dirty="0" err="1"/>
              <a:t>Beamsstrahlung</a:t>
            </a:r>
            <a:r>
              <a:rPr lang="en-US" altLang="zh-CN" sz="2400" dirty="0"/>
              <a:t> bunch lengthening </a:t>
            </a:r>
            <a:r>
              <a:rPr lang="en-US" altLang="zh-CN" sz="2400" b="1" dirty="0">
                <a:ea typeface="宋体" charset="0"/>
                <a:cs typeface="Arial" panose="020B0604020202020204" pitchFamily="34" charset="0"/>
              </a:rPr>
              <a:t>– effective</a:t>
            </a:r>
            <a:endParaRPr lang="zh-CN" altLang="en-US" sz="2400" dirty="0"/>
          </a:p>
        </p:txBody>
      </p:sp>
      <p:pic>
        <p:nvPicPr>
          <p:cNvPr id="13" name="Picture 2" descr="D:\New20180222\CEPC\20220518_TMCIandZL\TMCI_with_chroma.png">
            <a:extLst>
              <a:ext uri="{FF2B5EF4-FFF2-40B4-BE49-F238E27FC236}">
                <a16:creationId xmlns:a16="http://schemas.microsoft.com/office/drawing/2014/main" id="{D8E96463-4079-42EB-8185-3086DCEB7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7" y="3526646"/>
            <a:ext cx="360040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F2FE20E-EEF7-429F-9514-E372793F241B}"/>
              </a:ext>
            </a:extLst>
          </p:cNvPr>
          <p:cNvSpPr txBox="1"/>
          <p:nvPr/>
        </p:nvSpPr>
        <p:spPr>
          <a:xfrm>
            <a:off x="1019477" y="5895505"/>
            <a:ext cx="3418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charset="0"/>
                <a:ea typeface="宋体" charset="0"/>
                <a:sym typeface="Symbol"/>
              </a:rPr>
              <a:t>Threshold beam current decreases with increase of chromaticity</a:t>
            </a:r>
            <a:endParaRPr lang="zh-CN" altLang="en-US" sz="1600" dirty="0"/>
          </a:p>
        </p:txBody>
      </p:sp>
      <p:pic>
        <p:nvPicPr>
          <p:cNvPr id="26" name="内容占位符 4">
            <a:extLst>
              <a:ext uri="{FF2B5EF4-FFF2-40B4-BE49-F238E27FC236}">
                <a16:creationId xmlns:a16="http://schemas.microsoft.com/office/drawing/2014/main" id="{96D49A72-B817-4D77-8BB3-58D8592507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37" y="3573817"/>
            <a:ext cx="2966120" cy="2372896"/>
          </a:xfrm>
          <a:prstGeom prst="rect">
            <a:avLst/>
          </a:prstGeom>
        </p:spPr>
      </p:pic>
      <p:sp>
        <p:nvSpPr>
          <p:cNvPr id="27" name="矩形 26">
            <a:extLst>
              <a:ext uri="{FF2B5EF4-FFF2-40B4-BE49-F238E27FC236}">
                <a16:creationId xmlns:a16="http://schemas.microsoft.com/office/drawing/2014/main" id="{B445E516-E607-4E70-BAC3-744A176D6A08}"/>
              </a:ext>
            </a:extLst>
          </p:cNvPr>
          <p:cNvSpPr/>
          <p:nvPr/>
        </p:nvSpPr>
        <p:spPr>
          <a:xfrm>
            <a:off x="4365497" y="5877272"/>
            <a:ext cx="38187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charset="0"/>
                <a:ea typeface="宋体" charset="0"/>
              </a:rPr>
              <a:t>Longitudinal impedance reduced by a factor of 2, and transverse impedance unchanged</a:t>
            </a:r>
            <a:endParaRPr lang="zh-CN" altLang="en-US" sz="1600" dirty="0">
              <a:latin typeface="Calibri" charset="0"/>
              <a:ea typeface="宋体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9CDC6AB8-0A79-4004-861F-99401A35A97A}"/>
              </a:ext>
            </a:extLst>
          </p:cNvPr>
          <p:cNvSpPr/>
          <p:nvPr/>
        </p:nvSpPr>
        <p:spPr>
          <a:xfrm>
            <a:off x="4991431" y="4242032"/>
            <a:ext cx="188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i="1" dirty="0" err="1">
                <a:solidFill>
                  <a:srgbClr val="FF0000"/>
                </a:solidFill>
              </a:rPr>
              <a:t>I</a:t>
            </a:r>
            <a:r>
              <a:rPr lang="en-US" altLang="zh-CN" b="1" baseline="-25000" dirty="0" err="1">
                <a:solidFill>
                  <a:srgbClr val="FF0000"/>
                </a:solidFill>
              </a:rPr>
              <a:t>th</a:t>
            </a:r>
            <a:r>
              <a:rPr lang="en-US" altLang="zh-CN" b="1" dirty="0">
                <a:solidFill>
                  <a:srgbClr val="FF0000"/>
                </a:solidFill>
              </a:rPr>
              <a:t>: 10nC-&gt;11.5nC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3747956-475F-45EE-B953-DAEB4D717A46}"/>
              </a:ext>
            </a:extLst>
          </p:cNvPr>
          <p:cNvSpPr/>
          <p:nvPr/>
        </p:nvSpPr>
        <p:spPr>
          <a:xfrm>
            <a:off x="8400256" y="5853292"/>
            <a:ext cx="31737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latin typeface="Calibri" charset="0"/>
                <a:ea typeface="宋体" charset="0"/>
              </a:rPr>
              <a:t>Feedback kick=-</a:t>
            </a:r>
            <a:r>
              <a:rPr lang="en-US" altLang="zh-CN" sz="1600" dirty="0" err="1">
                <a:latin typeface="Calibri" charset="0"/>
                <a:ea typeface="宋体" charset="0"/>
              </a:rPr>
              <a:t>dp</a:t>
            </a:r>
            <a:r>
              <a:rPr lang="en-US" altLang="zh-CN" sz="1600" dirty="0">
                <a:latin typeface="Calibri" charset="0"/>
                <a:ea typeface="宋体" charset="0"/>
              </a:rPr>
              <a:t>/2p=0.05, </a:t>
            </a:r>
            <a:r>
              <a:rPr lang="en-US" altLang="zh-CN" sz="1600" dirty="0">
                <a:latin typeface="Calibri" charset="0"/>
                <a:ea typeface="宋体" charset="0"/>
                <a:sym typeface="Symbol" panose="05050102010706020507" pitchFamily="18" charset="2"/>
              </a:rPr>
              <a:t>=10</a:t>
            </a:r>
          </a:p>
          <a:p>
            <a:r>
              <a:rPr lang="en-US" altLang="zh-CN" sz="1600" dirty="0">
                <a:latin typeface="Calibri" charset="0"/>
                <a:ea typeface="宋体" charset="0"/>
                <a:sym typeface="Symbol" panose="05050102010706020507" pitchFamily="18" charset="2"/>
              </a:rPr>
              <a:t>Np=21e10 is stable with 1.5 ZT</a:t>
            </a:r>
            <a:endParaRPr lang="zh-CN" altLang="en-US" sz="1600" dirty="0">
              <a:latin typeface="Calibri" charset="0"/>
              <a:ea typeface="宋体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D61CF6D-A282-435E-BE68-60CC2E1AF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240" y="3640865"/>
            <a:ext cx="2952328" cy="217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Introduction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95400" y="1412776"/>
            <a:ext cx="10585176" cy="5184576"/>
          </a:xfrm>
        </p:spPr>
        <p:txBody>
          <a:bodyPr>
            <a:normAutofit/>
          </a:bodyPr>
          <a:lstStyle/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talk is about impedance and collective effects evaluations in the accelerator physics design.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talk relate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to the TDR chapters: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4.2.3 Beam Instability and Beam Lifetime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5.2.2 Beam Instability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 6.2.2.4 Impedance and Beam Instability</a:t>
            </a:r>
          </a:p>
          <a:p>
            <a:pPr algn="just">
              <a:spcBef>
                <a:spcPts val="1000"/>
              </a:spcBef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content relates to the “charge letter” item: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Are the accelerator physics issues adequately addressed?</a:t>
            </a:r>
          </a:p>
          <a:p>
            <a:pPr algn="just"/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TMCI </a:t>
            </a:r>
            <a:r>
              <a:rPr lang="en-US" altLang="zh-CN" sz="3200" dirty="0">
                <a:solidFill>
                  <a:srgbClr val="0000FF"/>
                </a:solidFill>
              </a:rPr>
              <a:t>– </a:t>
            </a:r>
            <a:r>
              <a:rPr lang="en-US" altLang="zh-CN" sz="3200" dirty="0">
                <a:solidFill>
                  <a:srgbClr val="0000FF"/>
                </a:solidFill>
                <a:ea typeface="宋体" charset="0"/>
                <a:cs typeface="Arial" panose="020B0604020202020204" pitchFamily="34" charset="0"/>
              </a:rPr>
              <a:t>Mode analysis with long. perturbations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8017546" cy="4840303"/>
          </a:xfrm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ea typeface="宋体" charset="0"/>
                <a:cs typeface="Arial" panose="020B0604020202020204" pitchFamily="34" charset="0"/>
              </a:rPr>
              <a:t>Considering longer bunch with </a:t>
            </a:r>
            <a:r>
              <a:rPr lang="en-US" altLang="zh-CN" sz="2400" dirty="0" err="1">
                <a:ea typeface="宋体" charset="0"/>
                <a:cs typeface="Arial" panose="020B0604020202020204" pitchFamily="34" charset="0"/>
              </a:rPr>
              <a:t>beamstrahlung</a:t>
            </a:r>
            <a:endParaRPr lang="en-US" altLang="zh-CN" sz="2400" dirty="0">
              <a:ea typeface="宋体" charset="0"/>
              <a:cs typeface="Arial" panose="020B0604020202020204" pitchFamily="34" charset="0"/>
            </a:endParaRP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TMCI threshold without ZL is increased to 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22</a:t>
            </a:r>
            <a:r>
              <a:rPr lang="en-US" altLang="zh-CN" sz="2000" dirty="0">
                <a:sym typeface="Symbol" panose="05050102010706020507" pitchFamily="18" charset="2"/>
              </a:rPr>
              <a:t>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r>
              <a:rPr lang="en-US" altLang="zh-CN" sz="2000" dirty="0">
                <a:cs typeface="Arial" panose="020B0604020202020204" pitchFamily="34" charset="0"/>
              </a:rPr>
              <a:t> due to lengthened bunch; 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cs typeface="Arial" panose="020B0604020202020204" pitchFamily="34" charset="0"/>
              </a:rPr>
              <a:t>Including ZL, the higher order modes shift to mode 0 with wider bandwidth, and TMCI threshold is decreased to </a:t>
            </a:r>
            <a:r>
              <a:rPr lang="en-US" altLang="zh-CN" sz="2000" dirty="0">
                <a:ea typeface="宋体" charset="0"/>
                <a:cs typeface="Arial" panose="020B0604020202020204" pitchFamily="34" charset="0"/>
                <a:sym typeface="Symbol"/>
              </a:rPr>
              <a:t>1</a:t>
            </a:r>
            <a:r>
              <a:rPr lang="en-US" altLang="zh-CN" sz="2000" dirty="0">
                <a:sym typeface="Symbol" panose="05050102010706020507" pitchFamily="18" charset="2"/>
              </a:rPr>
              <a:t>910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10</a:t>
            </a:r>
            <a:r>
              <a:rPr lang="en-US" altLang="zh-CN" sz="2000" dirty="0">
                <a:cs typeface="Arial" panose="020B0604020202020204" pitchFamily="34" charset="0"/>
              </a:rPr>
              <a:t> </a:t>
            </a:r>
            <a:r>
              <a:rPr lang="en-US" altLang="zh-CN" sz="2000" dirty="0">
                <a:cs typeface="Arial" panose="020B0604020202020204" pitchFamily="34" charset="0"/>
                <a:sym typeface="Symbol" panose="05050102010706020507" pitchFamily="18" charset="2"/>
              </a:rPr>
              <a:t></a:t>
            </a:r>
            <a:r>
              <a:rPr lang="en-US" altLang="zh-CN" sz="2000" dirty="0">
                <a:cs typeface="Arial" panose="020B0604020202020204" pitchFamily="34" charset="0"/>
              </a:rPr>
              <a:t> TMCI stable with </a:t>
            </a:r>
            <a:r>
              <a:rPr lang="en-US" altLang="zh-CN" sz="2000" dirty="0" err="1">
                <a:cs typeface="Arial" panose="020B0604020202020204" pitchFamily="34" charset="0"/>
              </a:rPr>
              <a:t>beamstrahlung</a:t>
            </a:r>
            <a:r>
              <a:rPr lang="en-US" altLang="zh-CN" sz="2000" dirty="0">
                <a:cs typeface="Arial" panose="020B0604020202020204" pitchFamily="34" charset="0"/>
              </a:rPr>
              <a:t> (Consistent study of ZT and beam-beam was discussed in Yuan Zhang’s talk)</a:t>
            </a:r>
            <a:endParaRPr lang="zh-CN" altLang="en-US" sz="24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D04C43CB-3D68-4D80-9962-56C4D3434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9793" y="3917774"/>
            <a:ext cx="3874879" cy="242350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ED4CE5D-7B40-48FB-A33F-9DF3D5AE6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71" y="3964971"/>
            <a:ext cx="3815295" cy="244206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B2A3C5-2DA6-4663-A13E-689B6DC80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143" y="3964972"/>
            <a:ext cx="3816772" cy="2488364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17A455D6-A430-40A4-AC2F-69E32969D658}"/>
              </a:ext>
            </a:extLst>
          </p:cNvPr>
          <p:cNvSpPr/>
          <p:nvPr/>
        </p:nvSpPr>
        <p:spPr>
          <a:xfrm>
            <a:off x="2063552" y="3585859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W/O ZL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1DB64197-F058-4B10-865E-F3DE23F71184}"/>
              </a:ext>
            </a:extLst>
          </p:cNvPr>
          <p:cNvSpPr/>
          <p:nvPr/>
        </p:nvSpPr>
        <p:spPr>
          <a:xfrm>
            <a:off x="5996307" y="3597051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0000FF"/>
                </a:solidFill>
              </a:rPr>
              <a:t>W/ ZL</a:t>
            </a: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6B876C22-F2B9-4B2B-829D-3580A2CA8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229" y="1145645"/>
            <a:ext cx="3476992" cy="205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80CC7F7C-3FAD-4B4D-9F7D-30C6596CCBE5}"/>
              </a:ext>
            </a:extLst>
          </p:cNvPr>
          <p:cNvSpPr/>
          <p:nvPr/>
        </p:nvSpPr>
        <p:spPr>
          <a:xfrm>
            <a:off x="8760296" y="3280760"/>
            <a:ext cx="3336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[C.T. Lin, PRAB 25, 011001 (2022)]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927B1CC-09FA-4822-ADF5-2D16D2D90244}"/>
              </a:ext>
            </a:extLst>
          </p:cNvPr>
          <p:cNvSpPr txBox="1"/>
          <p:nvPr/>
        </p:nvSpPr>
        <p:spPr>
          <a:xfrm>
            <a:off x="7660220" y="6156012"/>
            <a:ext cx="20361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zh-CN" sz="1800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ru-RU" altLang="zh-CN" sz="1800" baseline="-25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ru-RU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25</a:t>
            </a:r>
            <a:r>
              <a:rPr lang="ru-RU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ru-RU" altLang="zh-CN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ru-RU" altLang="zh-CN" sz="1800" baseline="30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1292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Coupled bunch instabilities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8905A459-0EE1-48A4-9898-CDBE33010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977" y="1340768"/>
            <a:ext cx="11101778" cy="322450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dirty="0">
                <a:cs typeface="Arial" panose="020B0604020202020204" pitchFamily="34" charset="0"/>
              </a:rPr>
              <a:t>Transverse resistive wall instability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cs typeface="Arial" panose="020B0604020202020204" pitchFamily="34" charset="0"/>
                <a:sym typeface="Symbol" panose="05050102010706020507" pitchFamily="18" charset="2"/>
              </a:rPr>
              <a:t>        Dominant due to large circumference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dirty="0">
                <a:cs typeface="Arial" panose="020B0604020202020204" pitchFamily="34" charset="0"/>
                <a:sym typeface="Symbol" panose="05050102010706020507" pitchFamily="18" charset="2"/>
              </a:rPr>
              <a:t>Other narrowband impedances</a:t>
            </a:r>
          </a:p>
          <a:p>
            <a:pPr marL="815980" indent="-81598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       High order modes of the RF cavities</a:t>
            </a:r>
          </a:p>
          <a:p>
            <a:pPr marL="815980" indent="-81598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       </a:t>
            </a:r>
            <a:r>
              <a:rPr lang="en-US" altLang="zh-CN" sz="2000" dirty="0">
                <a:cs typeface="Arial" panose="020B0604020202020204" pitchFamily="34" charset="0"/>
              </a:rPr>
              <a:t>Impedances of flanges, bellows, gate valves, and BPMs are well below the SR threshold</a:t>
            </a:r>
          </a:p>
          <a:p>
            <a:pPr marL="815980" indent="-81598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altLang="zh-CN" sz="2000" dirty="0">
                <a:solidFill>
                  <a:prstClr val="black"/>
                </a:solidFill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        </a:t>
            </a:r>
            <a:r>
              <a:rPr lang="en-US" altLang="zh-CN" sz="2000" dirty="0">
                <a:cs typeface="Arial" panose="020B0604020202020204" pitchFamily="34" charset="0"/>
              </a:rPr>
              <a:t>Impedance of the electro separators and the IP chambers requires further investigations</a:t>
            </a:r>
            <a:endParaRPr lang="en-US" altLang="zh-CN" sz="2400" dirty="0">
              <a:latin typeface="+mj-lt"/>
              <a:sym typeface="Symbol" panose="05050102010706020507" pitchFamily="18" charset="2"/>
            </a:endParaRPr>
          </a:p>
          <a:p>
            <a:pPr algn="just">
              <a:spcBef>
                <a:spcPts val="800"/>
              </a:spcBef>
            </a:pPr>
            <a:endParaRPr lang="en-US" altLang="zh-CN" sz="2400" dirty="0">
              <a:latin typeface="+mj-lt"/>
              <a:sym typeface="Symbol" panose="05050102010706020507" pitchFamily="18" charset="2"/>
            </a:endParaRPr>
          </a:p>
          <a:p>
            <a:pPr algn="just">
              <a:spcBef>
                <a:spcPts val="800"/>
              </a:spcBef>
            </a:pPr>
            <a:endParaRPr lang="en-US" altLang="zh-CN" sz="2400" dirty="0">
              <a:latin typeface="+mj-lt"/>
            </a:endParaRPr>
          </a:p>
          <a:p>
            <a:pPr algn="just">
              <a:spcBef>
                <a:spcPts val="800"/>
              </a:spcBef>
            </a:pPr>
            <a:endParaRPr lang="en-US" altLang="zh-CN" sz="2667" dirty="0">
              <a:latin typeface="+mj-lt"/>
            </a:endParaRPr>
          </a:p>
          <a:p>
            <a:pPr algn="just">
              <a:spcBef>
                <a:spcPts val="800"/>
              </a:spcBef>
            </a:pPr>
            <a:endParaRPr lang="en-US" altLang="zh-CN" sz="2133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CE768749-061B-43D8-A3C4-0DDD1E274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939608"/>
                  </p:ext>
                </p:extLst>
              </p:nvPr>
            </p:nvGraphicFramePr>
            <p:xfrm>
              <a:off x="1970003" y="4149080"/>
              <a:ext cx="7366357" cy="187746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4059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5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2328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804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9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5911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(Long)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9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9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</a:t>
                          </a:r>
                          <a:r>
                            <a:rPr lang="en-US" altLang="zh-CN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GHz</a:t>
                          </a:r>
                          <a:r>
                            <a:rPr lang="en-US" altLang="zh-CN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</a:t>
                          </a:r>
                          <a:r>
                            <a:rPr lang="en-US" altLang="zh-CN" sz="19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G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  <a:endParaRPr lang="en-US" sz="19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32863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Multi-bunch SR threshold (Trans)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9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9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9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9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[G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10">
                <a:extLst>
                  <a:ext uri="{FF2B5EF4-FFF2-40B4-BE49-F238E27FC236}">
                    <a16:creationId xmlns:a16="http://schemas.microsoft.com/office/drawing/2014/main" id="{CE768749-061B-43D8-A3C4-0DDD1E2743D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75939608"/>
                  </p:ext>
                </p:extLst>
              </p:nvPr>
            </p:nvGraphicFramePr>
            <p:xfrm>
              <a:off x="1970003" y="4149080"/>
              <a:ext cx="7366357" cy="187746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40593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51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92328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  <a:gridCol w="98878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8556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900" b="0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900" b="1" u="none" strike="noStrike" dirty="0" err="1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</a:t>
                          </a:r>
                          <a:endParaRPr lang="en-US" sz="19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Times New Roman" panose="020206030504050203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4751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9" t="-54472" r="-116637" b="-1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4.5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0.1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6.5E-4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171.2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44399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79" t="-154472" r="-116637" b="-121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3.0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9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0.08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rgbClr val="FF0000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8.9E-4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9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72.7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90111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Transverse resistive wall instability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196752"/>
            <a:ext cx="6012000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ea typeface="宋体" panose="02010600030101010101" pitchFamily="2" charset="-122"/>
                <a:cs typeface="Arial" panose="020B0604020202020204" pitchFamily="34" charset="0"/>
              </a:rPr>
              <a:t>Mainly determined by </a:t>
            </a:r>
            <a:r>
              <a:rPr lang="en-US" altLang="zh-CN" sz="2200" dirty="0">
                <a:ea typeface="MS Mincho" panose="02020609040205080304" pitchFamily="49" charset="-128"/>
                <a:cs typeface="Arial" panose="020B0604020202020204" pitchFamily="34" charset="0"/>
              </a:rPr>
              <a:t>the zero-frequency resonance of the transverse RW impedance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pic>
        <p:nvPicPr>
          <p:cNvPr id="8" name="Picture 2" descr="D:\New20180222\CEPC\20220126 50MW\CollectiveEffects\相关计算\TRWI\CompareCheck.png">
            <a:extLst>
              <a:ext uri="{FF2B5EF4-FFF2-40B4-BE49-F238E27FC236}">
                <a16:creationId xmlns:a16="http://schemas.microsoft.com/office/drawing/2014/main" id="{49105447-401F-45DC-AADD-F25DA8EBA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16" y="3001416"/>
            <a:ext cx="4536504" cy="280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10">
            <a:extLst>
              <a:ext uri="{FF2B5EF4-FFF2-40B4-BE49-F238E27FC236}">
                <a16:creationId xmlns:a16="http://schemas.microsoft.com/office/drawing/2014/main" id="{59860F57-49DC-4148-B55B-ABB8D3BEFB2A}"/>
              </a:ext>
            </a:extLst>
          </p:cNvPr>
          <p:cNvSpPr/>
          <p:nvPr/>
        </p:nvSpPr>
        <p:spPr>
          <a:xfrm>
            <a:off x="8105194" y="2788500"/>
            <a:ext cx="103175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=11616</a:t>
            </a:r>
            <a:endParaRPr lang="zh-CN" altLang="en-US" sz="18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矩形 11">
            <a:extLst>
              <a:ext uri="{FF2B5EF4-FFF2-40B4-BE49-F238E27FC236}">
                <a16:creationId xmlns:a16="http://schemas.microsoft.com/office/drawing/2014/main" id="{33E559BD-6604-445D-A501-EDC5B3384294}"/>
              </a:ext>
            </a:extLst>
          </p:cNvPr>
          <p:cNvSpPr/>
          <p:nvPr/>
        </p:nvSpPr>
        <p:spPr>
          <a:xfrm>
            <a:off x="7181782" y="2829378"/>
            <a:ext cx="103175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=11615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2">
            <a:extLst>
              <a:ext uri="{FF2B5EF4-FFF2-40B4-BE49-F238E27FC236}">
                <a16:creationId xmlns:a16="http://schemas.microsoft.com/office/drawing/2014/main" id="{4933DCB7-1B43-4C2F-8A70-EFFBC3546898}"/>
              </a:ext>
            </a:extLst>
          </p:cNvPr>
          <p:cNvSpPr/>
          <p:nvPr/>
        </p:nvSpPr>
        <p:spPr>
          <a:xfrm>
            <a:off x="9135203" y="2799547"/>
            <a:ext cx="103175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=11617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13">
            <a:extLst>
              <a:ext uri="{FF2B5EF4-FFF2-40B4-BE49-F238E27FC236}">
                <a16:creationId xmlns:a16="http://schemas.microsoft.com/office/drawing/2014/main" id="{C0C8FBD0-3721-4CCA-B966-64DF5949B9BF}"/>
              </a:ext>
            </a:extLst>
          </p:cNvPr>
          <p:cNvSpPr/>
          <p:nvPr/>
        </p:nvSpPr>
        <p:spPr>
          <a:xfrm>
            <a:off x="10044812" y="2828581"/>
            <a:ext cx="103175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867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=11618</a:t>
            </a:r>
            <a:endParaRPr lang="zh-CN" altLang="en-US" sz="1867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内容占位符 6">
            <a:extLst>
              <a:ext uri="{FF2B5EF4-FFF2-40B4-BE49-F238E27FC236}">
                <a16:creationId xmlns:a16="http://schemas.microsoft.com/office/drawing/2014/main" id="{2565E496-528B-4BD5-8A07-A060238532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420158"/>
              </p:ext>
            </p:extLst>
          </p:nvPr>
        </p:nvGraphicFramePr>
        <p:xfrm>
          <a:off x="1199457" y="3747864"/>
          <a:ext cx="444482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3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4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r>
                        <a:rPr lang="en-US" altLang="zh-CN" sz="1900" i="1" dirty="0"/>
                        <a:t>f</a:t>
                      </a:r>
                      <a:r>
                        <a:rPr lang="en-US" altLang="zh-CN" sz="1900" dirty="0"/>
                        <a:t> [kHz]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Mode index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Growth </a:t>
                      </a:r>
                      <a:r>
                        <a:rPr lang="en-US" altLang="zh-CN" sz="1900" i="1" dirty="0"/>
                        <a:t>t</a:t>
                      </a:r>
                      <a:r>
                        <a:rPr lang="en-US" altLang="zh-CN" sz="1900" dirty="0"/>
                        <a:t> [</a:t>
                      </a:r>
                      <a:r>
                        <a:rPr lang="en-US" altLang="zh-CN" sz="1900" dirty="0" err="1"/>
                        <a:t>ms</a:t>
                      </a:r>
                      <a:r>
                        <a:rPr lang="en-US" altLang="zh-CN" sz="1900" dirty="0"/>
                        <a:t>]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-2.338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11616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2.2 (7 turns)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-5.335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11615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3.2 (10 turns)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-8.332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11614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4.0 (12</a:t>
                      </a:r>
                      <a:r>
                        <a:rPr lang="en-US" altLang="zh-CN" sz="1900" baseline="0" dirty="0"/>
                        <a:t> turns)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-11.330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11613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altLang="zh-CN" sz="1900" dirty="0"/>
                        <a:t>4.6 (14 turns)</a:t>
                      </a:r>
                      <a:endParaRPr lang="zh-CN" alt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A22583E2-E1E7-4275-99DC-72114E725FE6}"/>
              </a:ext>
            </a:extLst>
          </p:cNvPr>
          <p:cNvSpPr txBox="1">
            <a:spLocks/>
          </p:cNvSpPr>
          <p:nvPr/>
        </p:nvSpPr>
        <p:spPr>
          <a:xfrm>
            <a:off x="239349" y="5733256"/>
            <a:ext cx="11809312" cy="86409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667" dirty="0">
                <a:solidFill>
                  <a:srgbClr val="0000FF"/>
                </a:solidFill>
              </a:rPr>
              <a:t>Tough requirement on feedback damping (</a:t>
            </a:r>
            <a:r>
              <a:rPr lang="en-US" altLang="zh-CN" sz="2400" dirty="0">
                <a:solidFill>
                  <a:srgbClr val="0000FF"/>
                </a:solidFill>
              </a:rPr>
              <a:t>broadband feedback + mode feedback)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E08FD3F8-CD21-485E-B636-080141ABFBCC}"/>
                  </a:ext>
                </a:extLst>
              </p:cNvPr>
              <p:cNvSpPr txBox="1"/>
              <p:nvPr/>
            </p:nvSpPr>
            <p:spPr>
              <a:xfrm>
                <a:off x="6572804" y="1310519"/>
                <a:ext cx="5524654" cy="9324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867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1867" i="1">
                              <a:latin typeface="Cambria Math"/>
                            </a:rPr>
                            <m:t>𝜏</m:t>
                          </m:r>
                        </m:e>
                        <m:sup>
                          <m:r>
                            <a:rPr lang="en-US" altLang="zh-CN" sz="1867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CN" sz="1867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18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67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zh-CN" sz="1867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67" i="1">
                                  <a:latin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altLang="zh-CN" sz="1867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altLang="zh-CN" sz="1867" i="1">
                              <a:latin typeface="Cambria Math"/>
                            </a:rPr>
                            <m:t>4</m:t>
                          </m:r>
                          <m:r>
                            <a:rPr lang="zh-CN" altLang="en-US" sz="1867" i="1">
                              <a:latin typeface="Cambria Math"/>
                            </a:rPr>
                            <m:t>𝜋</m:t>
                          </m:r>
                          <m:r>
                            <a:rPr lang="en-US" altLang="zh-CN" sz="1867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CN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867" i="1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zh-CN" sz="1867" i="1">
                                  <a:latin typeface="Cambria Math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altLang="zh-CN" sz="1867" i="1">
                              <a:latin typeface="Cambria Math"/>
                            </a:rPr>
                            <m:t>/</m:t>
                          </m:r>
                          <m:r>
                            <a:rPr lang="en-US" altLang="zh-CN" sz="1867" i="1">
                              <a:latin typeface="Cambria Math"/>
                            </a:rPr>
                            <m:t>𝑒</m:t>
                          </m:r>
                          <m:r>
                            <a:rPr lang="en-US" altLang="zh-CN" sz="1867" i="1"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US" altLang="zh-CN" sz="18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1867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zh-CN" altLang="en-US" sz="1867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pt-BR" altLang="zh-CN" sz="1867" i="1" dirty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zh-CN" altLang="pt-BR" sz="1867" i="1" dirty="0">
                              <a:latin typeface="Cambria Math"/>
                            </a:rPr>
                            <m:t>𝜇</m:t>
                          </m:r>
                          <m:r>
                            <a:rPr lang="pt-BR" altLang="zh-CN" sz="1867" i="1" dirty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altLang="zh-CN" sz="1867" i="1" dirty="0">
                              <a:latin typeface="Cambria Math"/>
                            </a:rPr>
                            <m:t>𝑀</m:t>
                          </m:r>
                          <m:r>
                            <a:rPr lang="en-US" altLang="zh-CN" sz="1867" i="1" dirty="0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pt-BR" altLang="zh-CN" sz="1867" i="1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1867" i="1" dirty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altLang="zh-CN" sz="1867" i="1" dirty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CN" sz="1867" i="1" dirty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CN" sz="1867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pt-BR" altLang="zh-CN" sz="1867" i="1" dirty="0">
                                  <a:latin typeface="Cambria Math"/>
                                  <a:ea typeface="Cambria Math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18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67" i="1" dirty="0">
                                      <a:latin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67" i="1" dirty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altLang="zh-CN" sz="1867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altLang="zh-CN" sz="1867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1867" i="1" dirty="0">
                                          <a:latin typeface="Cambria Math"/>
                                        </a:rPr>
                                        <m:t>𝜇</m:t>
                                      </m:r>
                                      <m:r>
                                        <a:rPr lang="en-US" altLang="zh-CN" sz="1867" i="1" dirty="0"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CN" sz="1867" i="1" dirty="0">
                                          <a:latin typeface="Cambria Math"/>
                                        </a:rPr>
                                        <m:t>𝑃𝑀</m:t>
                                      </m:r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altLang="zh-CN" sz="1867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67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867" i="1" dirty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altLang="zh-CN" sz="1867" i="1" dirty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CN" sz="1867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1867" i="1" dirty="0"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CN" sz="1867" i="1" dirty="0">
                                          <a:latin typeface="Cambria Math"/>
                                          <a:ea typeface="Cambria Math"/>
                                        </a:rPr>
                                        <m:t>𝛽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sz="1867" dirty="0"/>
              </a:p>
            </p:txBody>
          </p:sp>
        </mc:Choice>
        <mc:Fallback xmlns="">
          <p:sp>
            <p:nvSpPr>
              <p:cNvPr id="15" name="TextBox 15">
                <a:extLst>
                  <a:ext uri="{FF2B5EF4-FFF2-40B4-BE49-F238E27FC236}">
                    <a16:creationId xmlns:a16="http://schemas.microsoft.com/office/drawing/2014/main" id="{E08FD3F8-CD21-485E-B636-080141ABF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04" y="1310519"/>
                <a:ext cx="5524654" cy="9324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>
            <a:extLst>
              <a:ext uri="{FF2B5EF4-FFF2-40B4-BE49-F238E27FC236}">
                <a16:creationId xmlns:a16="http://schemas.microsoft.com/office/drawing/2014/main" id="{73B49E2F-6F8A-499E-A80F-42CC7651223A}"/>
              </a:ext>
            </a:extLst>
          </p:cNvPr>
          <p:cNvSpPr txBox="1"/>
          <p:nvPr/>
        </p:nvSpPr>
        <p:spPr>
          <a:xfrm>
            <a:off x="609600" y="3261841"/>
            <a:ext cx="609499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200" dirty="0">
                <a:ea typeface="MS Mincho" panose="02020609040205080304" pitchFamily="49" charset="-128"/>
                <a:cs typeface="Arial" panose="020B0604020202020204" pitchFamily="34" charset="0"/>
              </a:rPr>
              <a:t>First few unstable modes for Z:</a:t>
            </a:r>
            <a:endParaRPr lang="en-US" altLang="zh-CN" sz="2200" dirty="0"/>
          </a:p>
        </p:txBody>
      </p:sp>
      <p:graphicFrame>
        <p:nvGraphicFramePr>
          <p:cNvPr id="19" name="表格 6">
            <a:extLst>
              <a:ext uri="{FF2B5EF4-FFF2-40B4-BE49-F238E27FC236}">
                <a16:creationId xmlns:a16="http://schemas.microsoft.com/office/drawing/2014/main" id="{B1A09612-C7DE-4A45-AC2F-66FF75167D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733591"/>
              </p:ext>
            </p:extLst>
          </p:nvPr>
        </p:nvGraphicFramePr>
        <p:xfrm>
          <a:off x="853161" y="2045224"/>
          <a:ext cx="5569585" cy="10972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86965">
                  <a:extLst>
                    <a:ext uri="{9D8B030D-6E8A-4147-A177-3AD203B41FA5}">
                      <a16:colId xmlns:a16="http://schemas.microsoft.com/office/drawing/2014/main" val="3883399116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2338466219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4152775497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3565508010"/>
                    </a:ext>
                  </a:extLst>
                </a:gridCol>
                <a:gridCol w="795655">
                  <a:extLst>
                    <a:ext uri="{9D8B030D-6E8A-4147-A177-3AD203B41FA5}">
                      <a16:colId xmlns:a16="http://schemas.microsoft.com/office/drawing/2014/main" val="1522440863"/>
                    </a:ext>
                  </a:extLst>
                </a:gridCol>
              </a:tblGrid>
              <a:tr h="1739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i="1" dirty="0"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altLang="zh-CN" b="1" i="1" baseline="-25000" dirty="0">
                          <a:sym typeface="Symbol" panose="05050102010706020507" pitchFamily="18" charset="2"/>
                        </a:rPr>
                        <a:t>  </a:t>
                      </a:r>
                      <a:r>
                        <a:rPr lang="en-US" altLang="zh-CN" b="1" dirty="0"/>
                        <a:t>[</a:t>
                      </a:r>
                      <a:r>
                        <a:rPr lang="en-US" altLang="zh-CN" b="1" dirty="0" err="1"/>
                        <a:t>ms</a:t>
                      </a:r>
                      <a:r>
                        <a:rPr lang="en-US" altLang="zh-CN" b="1" dirty="0"/>
                        <a:t>]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Higgs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Z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W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tt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0733"/>
                  </a:ext>
                </a:extLst>
              </a:tr>
              <a:tr h="300259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instability growth time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400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/>
                        <a:t>3060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23177"/>
                  </a:ext>
                </a:extLst>
              </a:tr>
              <a:tr h="17396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SR damping time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44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816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</a:rPr>
                        <a:t>150</a:t>
                      </a:r>
                      <a:endParaRPr lang="zh-CN" alt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/>
                        <a:t>14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05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9850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RF HOMs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103024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For the operation modes of Higgs, W and low luminosity Z (with total beam power of 10 MW), the 2-cell 650MHz RF cavities will be adopted.</a:t>
            </a:r>
          </a:p>
          <a:p>
            <a:pPr lvl="1"/>
            <a:r>
              <a:rPr lang="en-US" altLang="zh-CN" sz="2000" dirty="0"/>
              <a:t>The </a:t>
            </a:r>
            <a:r>
              <a:rPr lang="en-US" altLang="zh-CN" sz="2000" i="1" dirty="0" err="1"/>
              <a:t>Q</a:t>
            </a:r>
            <a:r>
              <a:rPr lang="en-US" altLang="zh-CN" sz="2000" i="1" baseline="-25000" dirty="0" err="1"/>
              <a:t>e</a:t>
            </a:r>
            <a:r>
              <a:rPr lang="en-US" altLang="zh-CN" sz="2000" dirty="0"/>
              <a:t> of the longitudinal and transverse HOMs below the cutoff frequency are measured.</a:t>
            </a:r>
          </a:p>
          <a:p>
            <a:pPr lvl="1"/>
            <a:r>
              <a:rPr lang="en-US" altLang="zh-CN" sz="2000" dirty="0"/>
              <a:t>The impedance is above the SR threshold for Z in both longitudinal and transverse planes. In the resonant case, the instability has a growth rate of 114 </a:t>
            </a:r>
            <a:r>
              <a:rPr lang="en-US" altLang="zh-CN" sz="2000" dirty="0" err="1"/>
              <a:t>ms</a:t>
            </a:r>
            <a:r>
              <a:rPr lang="en-US" altLang="zh-CN" sz="2000" dirty="0"/>
              <a:t> and 19 </a:t>
            </a:r>
            <a:r>
              <a:rPr lang="en-US" altLang="zh-CN" sz="2000" dirty="0" err="1"/>
              <a:t>ms</a:t>
            </a:r>
            <a:r>
              <a:rPr lang="en-US" altLang="zh-CN" sz="2000" dirty="0"/>
              <a:t>, respectively.</a:t>
            </a:r>
          </a:p>
          <a:p>
            <a:pPr lvl="1"/>
            <a:r>
              <a:rPr lang="en-US" altLang="zh-CN" sz="2000" dirty="0"/>
              <a:t>The W operation mode will also be unstable in transverse when consider only SR damping. In the resonant case, the instability has a growth rate of 105 </a:t>
            </a:r>
            <a:r>
              <a:rPr lang="en-US" altLang="zh-CN" sz="2000" dirty="0" err="1"/>
              <a:t>ms.</a:t>
            </a: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9" name="Picture 2" descr="ZL_2cell_th">
            <a:extLst>
              <a:ext uri="{FF2B5EF4-FFF2-40B4-BE49-F238E27FC236}">
                <a16:creationId xmlns:a16="http://schemas.microsoft.com/office/drawing/2014/main" id="{7103E9F9-F245-4F38-92F4-4BCD0D08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0" y="3745910"/>
            <a:ext cx="3604684" cy="26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ZY_2cell_th">
            <a:extLst>
              <a:ext uri="{FF2B5EF4-FFF2-40B4-BE49-F238E27FC236}">
                <a16:creationId xmlns:a16="http://schemas.microsoft.com/office/drawing/2014/main" id="{BD3E0AAB-3652-47E3-9A5D-05DA0B548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33" y="3745910"/>
            <a:ext cx="3604684" cy="261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7433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RF HOMs (cont.)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103024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For the high luminosity Z, the RF cavities will be replaced by the 1-cell cavities.</a:t>
            </a:r>
          </a:p>
          <a:p>
            <a:pPr lvl="1"/>
            <a:r>
              <a:rPr lang="en-US" altLang="zh-CN" sz="2000" dirty="0"/>
              <a:t>HOMs can be well damped (loaded Q of 100 has been considered) below the threshold that determined by the SR damping.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8" name="Picture 2" descr="ZL_1cell_th">
            <a:extLst>
              <a:ext uri="{FF2B5EF4-FFF2-40B4-BE49-F238E27FC236}">
                <a16:creationId xmlns:a16="http://schemas.microsoft.com/office/drawing/2014/main" id="{5BF36C2A-3676-4582-834D-27F99C0C4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56" y="2357348"/>
            <a:ext cx="4800000" cy="348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ZY_1cell_th">
            <a:extLst>
              <a:ext uri="{FF2B5EF4-FFF2-40B4-BE49-F238E27FC236}">
                <a16:creationId xmlns:a16="http://schemas.microsoft.com/office/drawing/2014/main" id="{3A4F32E2-33D8-4AD7-945E-03777A8E9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0" y="2390719"/>
            <a:ext cx="4800000" cy="3486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74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Beam ion effects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319048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Trapped ions can induce bunch centroid oscillation and emittance growth. 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The possibility of ion trapping and fast beam ion instability are investigated.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With vacuum pressure of 1nTorr, and CO</a:t>
            </a:r>
            <a:r>
              <a:rPr lang="en-US" altLang="zh-CN" sz="2200" baseline="30000" dirty="0"/>
              <a:t>+</a:t>
            </a:r>
            <a:r>
              <a:rPr lang="en-US" altLang="zh-CN" sz="2200" dirty="0"/>
              <a:t> has been considered as the only ion species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Consider multi bunch train filling pattern, the instability growth calculated by the analytical theory for W and Z are faster than SR damping</a:t>
            </a:r>
            <a:endParaRPr lang="zh-CN" altLang="en-US" sz="2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1955CA3-35A9-4841-8500-F8819B8B04FE}"/>
              </a:ext>
            </a:extLst>
          </p:cNvPr>
          <p:cNvSpPr/>
          <p:nvPr/>
        </p:nvSpPr>
        <p:spPr>
          <a:xfrm>
            <a:off x="719403" y="6117127"/>
            <a:ext cx="4224469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7" dirty="0"/>
              <a:t>Build-up of ions along the bunch train</a:t>
            </a:r>
          </a:p>
        </p:txBody>
      </p:sp>
      <p:pic>
        <p:nvPicPr>
          <p:cNvPr id="9" name="Picture 2" descr="D:\New20180222\CEPC\20210903 IARC报告准备\Instabilities\BeamIon\withdecay_z_Lsep=20ns.png">
            <a:extLst>
              <a:ext uri="{FF2B5EF4-FFF2-40B4-BE49-F238E27FC236}">
                <a16:creationId xmlns:a16="http://schemas.microsoft.com/office/drawing/2014/main" id="{F383E1F7-FD70-4730-A95E-D0938C728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429000"/>
            <a:ext cx="3608451" cy="270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FEF6B491-A4F7-40CB-B250-CECD444B90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405985"/>
              </p:ext>
            </p:extLst>
          </p:nvPr>
        </p:nvGraphicFramePr>
        <p:xfrm>
          <a:off x="4912226" y="3529513"/>
          <a:ext cx="6552062" cy="2667190"/>
        </p:xfrm>
        <a:graphic>
          <a:graphicData uri="http://schemas.openxmlformats.org/drawingml/2006/table">
            <a:tbl>
              <a:tblPr firstRow="1" firstCol="1" bandRow="1"/>
              <a:tblGrid>
                <a:gridCol w="1881441">
                  <a:extLst>
                    <a:ext uri="{9D8B030D-6E8A-4147-A177-3AD203B41FA5}">
                      <a16:colId xmlns:a16="http://schemas.microsoft.com/office/drawing/2014/main" val="2657241880"/>
                    </a:ext>
                  </a:extLst>
                </a:gridCol>
                <a:gridCol w="1139742">
                  <a:extLst>
                    <a:ext uri="{9D8B030D-6E8A-4147-A177-3AD203B41FA5}">
                      <a16:colId xmlns:a16="http://schemas.microsoft.com/office/drawing/2014/main" val="518426687"/>
                    </a:ext>
                  </a:extLst>
                </a:gridCol>
                <a:gridCol w="1138849">
                  <a:extLst>
                    <a:ext uri="{9D8B030D-6E8A-4147-A177-3AD203B41FA5}">
                      <a16:colId xmlns:a16="http://schemas.microsoft.com/office/drawing/2014/main" val="688063818"/>
                    </a:ext>
                  </a:extLst>
                </a:gridCol>
                <a:gridCol w="1159393">
                  <a:extLst>
                    <a:ext uri="{9D8B030D-6E8A-4147-A177-3AD203B41FA5}">
                      <a16:colId xmlns:a16="http://schemas.microsoft.com/office/drawing/2014/main" val="4010025299"/>
                    </a:ext>
                  </a:extLst>
                </a:gridCol>
                <a:gridCol w="1232637">
                  <a:extLst>
                    <a:ext uri="{9D8B030D-6E8A-4147-A177-3AD203B41FA5}">
                      <a16:colId xmlns:a16="http://schemas.microsoft.com/office/drawing/2014/main" val="56026919"/>
                    </a:ext>
                  </a:extLst>
                </a:gridCol>
              </a:tblGrid>
              <a:tr h="332095"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Parameters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Higgs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tt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3635349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b="0" i="1" baseline="-2500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sep</a:t>
                      </a:r>
                      <a:r>
                        <a:rPr lang="en-GB" sz="1800" b="0" i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GB" sz="1800" b="0" i="1" baseline="-2500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ion</a:t>
                      </a:r>
                      <a:r>
                        <a:rPr lang="en-GB" sz="1800" b="0" i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/c</a:t>
                      </a:r>
                      <a:r>
                        <a:rPr lang="en-GB" sz="1800" b="0" baseline="-2500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0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6.2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0.7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2.4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14.7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10741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en-GB" sz="1800" b="0" baseline="-250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ion, </a:t>
                      </a:r>
                      <a:r>
                        <a:rPr lang="en-GB" sz="1800" b="0" baseline="-25000" dirty="0" err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ave</a:t>
                      </a:r>
                      <a:r>
                        <a:rPr lang="en-GB" sz="1800" b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[</a:t>
                      </a:r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b="0" kern="1200" baseline="30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11</a:t>
                      </a:r>
                      <a:r>
                        <a:rPr lang="en-GB" sz="1800" b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m</a:t>
                      </a:r>
                      <a:r>
                        <a:rPr lang="en-GB" sz="1800" b="0" baseline="300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-3</a:t>
                      </a:r>
                      <a:r>
                        <a:rPr lang="en-GB" sz="1800" b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]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0.6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4.1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0.8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7620506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GB" sz="1800" b="0" i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GB" sz="1800" b="0" baseline="-2500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e</a:t>
                      </a:r>
                      <a:r>
                        <a:rPr lang="en-GB" sz="1800" b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[ms]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7.9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0.1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1.9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105.4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528492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GB" sz="1800" b="1" i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GB" sz="1800" b="1" baseline="-2500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GB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[</a:t>
                      </a:r>
                      <a:r>
                        <a:rPr lang="en-GB" sz="1800" b="1" dirty="0" err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GB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]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44.1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4.3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24.3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220.5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066939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SR damping [</a:t>
                      </a:r>
                      <a:r>
                        <a:rPr lang="en-US" altLang="zh-CN" sz="1800" b="1" dirty="0" err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altLang="zh-CN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]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44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850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156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14</a:t>
                      </a:r>
                      <a:endParaRPr lang="zh-CN" sz="1800" b="1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9486887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FB damping [</a:t>
                      </a:r>
                      <a:r>
                        <a:rPr lang="en-US" altLang="zh-CN" sz="1800" b="0" dirty="0" err="1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altLang="zh-CN" sz="1800" b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]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1.0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20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20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20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858552"/>
                  </a:ext>
                </a:extLst>
              </a:tr>
              <a:tr h="333585">
                <a:tc>
                  <a:txBody>
                    <a:bodyPr/>
                    <a:lstStyle/>
                    <a:p>
                      <a:pPr algn="ctr"/>
                      <a:r>
                        <a:rPr lang="en-GB" sz="1800" b="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</a:t>
                      </a:r>
                      <a:r>
                        <a:rPr lang="en-GB" sz="1800" b="0" baseline="-25000">
                          <a:effectLst/>
                          <a:latin typeface="+mj-lt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y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0.0006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0.02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800" b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0.002</a:t>
                      </a:r>
                      <a:endParaRPr lang="zh-CN" sz="1800" b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GB" sz="1800" b="0" dirty="0">
                          <a:effectLst/>
                          <a:latin typeface="+mj-lt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0.0001</a:t>
                      </a:r>
                      <a:endParaRPr lang="zh-CN" sz="1800" b="0" dirty="0">
                        <a:effectLst/>
                        <a:latin typeface="+mj-lt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8890" marR="8890" marT="889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78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587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Ion trapping for Z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319048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Linear theory indicates that ions with relative molecular mass larger than the critical mass </a:t>
            </a:r>
            <a:r>
              <a:rPr lang="en-US" altLang="zh-CN" sz="2200" i="1" dirty="0" err="1"/>
              <a:t>A</a:t>
            </a:r>
            <a:r>
              <a:rPr lang="en-US" altLang="zh-CN" sz="2200" baseline="-25000" dirty="0" err="1"/>
              <a:t>x,y</a:t>
            </a:r>
            <a:r>
              <a:rPr lang="en-US" altLang="zh-CN" sz="2200" baseline="-25000" dirty="0"/>
              <a:t> </a:t>
            </a:r>
            <a:r>
              <a:rPr lang="en-US" altLang="zh-CN" sz="2200" dirty="0"/>
              <a:t>will be trapped.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With vacuum pressure of 1 </a:t>
            </a:r>
            <a:r>
              <a:rPr lang="en-US" altLang="zh-CN" sz="2200" dirty="0" err="1"/>
              <a:t>nTorr</a:t>
            </a:r>
            <a:r>
              <a:rPr lang="en-US" altLang="zh-CN" sz="2200" dirty="0"/>
              <a:t> and uniform bunch filling: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dirty="0">
                <a:ea typeface="MS Mincho" panose="02020609040205080304" pitchFamily="49" charset="-128"/>
                <a:cs typeface="Arial" panose="020B0604020202020204" pitchFamily="34" charset="0"/>
              </a:rPr>
              <a:t>Only CO</a:t>
            </a:r>
            <a:r>
              <a:rPr lang="en-US" altLang="zh-CN" sz="1800" baseline="-25000" dirty="0">
                <a:ea typeface="MS Mincho" panose="02020609040205080304" pitchFamily="49" charset="-128"/>
                <a:cs typeface="Arial" panose="020B0604020202020204" pitchFamily="34" charset="0"/>
              </a:rPr>
              <a:t>2</a:t>
            </a:r>
            <a:r>
              <a:rPr lang="en-US" altLang="zh-CN" sz="1800" baseline="30000" dirty="0">
                <a:ea typeface="MS Mincho" panose="02020609040205080304" pitchFamily="49" charset="-128"/>
                <a:cs typeface="Arial" panose="020B0604020202020204" pitchFamily="34" charset="0"/>
              </a:rPr>
              <a:t>+</a:t>
            </a:r>
            <a:r>
              <a:rPr lang="en-US" altLang="zh-CN" sz="1800" dirty="0">
                <a:ea typeface="MS Mincho" panose="02020609040205080304" pitchFamily="49" charset="-128"/>
                <a:cs typeface="Arial" panose="020B0604020202020204" pitchFamily="34" charset="0"/>
              </a:rPr>
              <a:t> will be trapped at the locations around IP with large beta function</a:t>
            </a:r>
            <a:r>
              <a:rPr lang="en-US" altLang="zh-CN" sz="1800" dirty="0"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1800" i="1" dirty="0">
                <a:ea typeface="宋体" panose="02010600030101010101" pitchFamily="2" charset="-122"/>
                <a:cs typeface="Arial" panose="020B0604020202020204" pitchFamily="34" charset="0"/>
                <a:sym typeface="Symbol" panose="05050102010706020507" pitchFamily="18" charset="2"/>
              </a:rPr>
              <a:t></a:t>
            </a:r>
            <a:r>
              <a:rPr lang="en-US" altLang="zh-CN" sz="1800" i="1" baseline="-25000" dirty="0">
                <a:ea typeface="MS Mincho" panose="02020609040205080304" pitchFamily="49" charset="-128"/>
                <a:cs typeface="Arial" panose="020B0604020202020204" pitchFamily="34" charset="0"/>
              </a:rPr>
              <a:t>y</a:t>
            </a:r>
            <a:r>
              <a:rPr lang="en-US" altLang="zh-CN" sz="1800" dirty="0">
                <a:ea typeface="MS Mincho" panose="02020609040205080304" pitchFamily="49" charset="-128"/>
                <a:cs typeface="Arial" panose="020B0604020202020204" pitchFamily="34" charset="0"/>
              </a:rPr>
              <a:t>. </a:t>
            </a:r>
          </a:p>
          <a:p>
            <a:pPr lvl="1" algn="just">
              <a:lnSpc>
                <a:spcPct val="110000"/>
              </a:lnSpc>
              <a:spcBef>
                <a:spcPts val="600"/>
              </a:spcBef>
            </a:pPr>
            <a:r>
              <a:rPr lang="en-US" altLang="zh-CN" sz="1800" dirty="0">
                <a:ea typeface="MS Mincho" panose="02020609040205080304" pitchFamily="49" charset="-128"/>
                <a:cs typeface="Arial" panose="020B0604020202020204" pitchFamily="34" charset="0"/>
              </a:rPr>
              <a:t>The total percentage of the region with trapped ions is less than 0.1%.</a:t>
            </a:r>
            <a:endParaRPr lang="en-US" altLang="zh-CN" sz="1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pic>
        <p:nvPicPr>
          <p:cNvPr id="14" name="Picture 5" descr="Chart&#10;&#10;Description automatically generated">
            <a:extLst>
              <a:ext uri="{FF2B5EF4-FFF2-40B4-BE49-F238E27FC236}">
                <a16:creationId xmlns:a16="http://schemas.microsoft.com/office/drawing/2014/main" id="{51306DDE-3E20-489A-B6A5-528BC432C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5433" y="3344918"/>
            <a:ext cx="4670567" cy="30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5563984-0955-4B20-9168-4D0D328E30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783" y="3738880"/>
            <a:ext cx="3403600" cy="8255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8C3BF1-E0BA-4A47-96D4-C9F98558E1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8440" y="4763740"/>
            <a:ext cx="4953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0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Macro-particle simulations for Z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80728"/>
            <a:ext cx="11319048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With uniform filling pattern, ion instability is checked at different locations.</a:t>
            </a:r>
          </a:p>
          <a:p>
            <a:pPr lvl="1" algn="just">
              <a:spcBef>
                <a:spcPts val="0"/>
              </a:spcBef>
            </a:pPr>
            <a:r>
              <a:rPr lang="en-US" altLang="zh-CN" sz="1800" dirty="0">
                <a:sym typeface="Symbol"/>
              </a:rPr>
              <a:t>Both H and V beam centroid oscillation amplitude increased to larger than 0.1 in few turns, then saturate at around the scale of beam size.</a:t>
            </a:r>
            <a:endParaRPr lang="en-US" altLang="zh-CN" sz="18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9F9F4CC-DCDE-4341-9DCF-D2B49DFC9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01" y="1780763"/>
            <a:ext cx="3264000" cy="2448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C000D6C1-6F57-4CEB-8442-8C12041EA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284" y="4067398"/>
            <a:ext cx="3264000" cy="2448000"/>
          </a:xfrm>
          <a:prstGeom prst="rect">
            <a:avLst/>
          </a:prstGeom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E8F116F1-0299-4E62-8A1C-3A862636CFAF}"/>
              </a:ext>
            </a:extLst>
          </p:cNvPr>
          <p:cNvSpPr/>
          <p:nvPr/>
        </p:nvSpPr>
        <p:spPr>
          <a:xfrm>
            <a:off x="2405744" y="3284786"/>
            <a:ext cx="118410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Horizontal</a:t>
            </a:r>
            <a:endParaRPr lang="zh-CN" altLang="en-US" sz="1867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2F756B5-CDED-47CA-A3B7-07F823007F6E}"/>
              </a:ext>
            </a:extLst>
          </p:cNvPr>
          <p:cNvSpPr/>
          <p:nvPr/>
        </p:nvSpPr>
        <p:spPr>
          <a:xfrm>
            <a:off x="2499801" y="5628670"/>
            <a:ext cx="91454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Vertical</a:t>
            </a:r>
            <a:endParaRPr lang="zh-CN" altLang="en-US" sz="1867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AD76BDC2-745C-46A3-8434-2219C4C15A3D}"/>
              </a:ext>
            </a:extLst>
          </p:cNvPr>
          <p:cNvSpPr txBox="1"/>
          <p:nvPr/>
        </p:nvSpPr>
        <p:spPr>
          <a:xfrm>
            <a:off x="1286392" y="195554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</a:t>
            </a:r>
            <a:r>
              <a:rPr lang="en-US" altLang="zh-CN" sz="1600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/</a:t>
            </a:r>
            <a:r>
              <a:rPr lang="en-US" altLang="zh-CN" sz="1600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=69/96m</a:t>
            </a:r>
            <a:endParaRPr lang="zh-CN" altLang="en-US" sz="1600" dirty="0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D05D4CA7-C229-48C2-9BA6-EDB088A06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2333" y="1790417"/>
            <a:ext cx="3264000" cy="24480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BAB20EF7-CE7B-4E44-B5A1-22B08A216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7292" y="4077343"/>
            <a:ext cx="3264000" cy="2448001"/>
          </a:xfrm>
          <a:prstGeom prst="rect">
            <a:avLst/>
          </a:prstGeom>
        </p:spPr>
      </p:pic>
      <p:sp>
        <p:nvSpPr>
          <p:cNvPr id="34" name="矩形 33">
            <a:extLst>
              <a:ext uri="{FF2B5EF4-FFF2-40B4-BE49-F238E27FC236}">
                <a16:creationId xmlns:a16="http://schemas.microsoft.com/office/drawing/2014/main" id="{DA3DE889-4FF4-4372-B325-B141AE2569C9}"/>
              </a:ext>
            </a:extLst>
          </p:cNvPr>
          <p:cNvSpPr/>
          <p:nvPr/>
        </p:nvSpPr>
        <p:spPr>
          <a:xfrm>
            <a:off x="5786849" y="3321289"/>
            <a:ext cx="118410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Horizontal</a:t>
            </a:r>
            <a:endParaRPr lang="zh-CN" altLang="en-US" sz="1867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FEBAB0D-0DE9-4218-B351-78753F7211D8}"/>
              </a:ext>
            </a:extLst>
          </p:cNvPr>
          <p:cNvSpPr/>
          <p:nvPr/>
        </p:nvSpPr>
        <p:spPr>
          <a:xfrm>
            <a:off x="5921072" y="5681547"/>
            <a:ext cx="91454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Vertical</a:t>
            </a:r>
            <a:endParaRPr lang="zh-CN" altLang="en-US" sz="1867" dirty="0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BF8D887F-F44D-4F2B-BB61-F7642C1A119B}"/>
              </a:ext>
            </a:extLst>
          </p:cNvPr>
          <p:cNvSpPr txBox="1"/>
          <p:nvPr/>
        </p:nvSpPr>
        <p:spPr>
          <a:xfrm>
            <a:off x="4559730" y="1970218"/>
            <a:ext cx="26533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</a:t>
            </a:r>
            <a:r>
              <a:rPr lang="en-US" altLang="zh-CN" sz="1600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/</a:t>
            </a:r>
            <a:r>
              <a:rPr lang="en-US" altLang="zh-CN" sz="1600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=151/4.4km</a:t>
            </a:r>
            <a:endParaRPr lang="zh-CN" altLang="en-US" sz="1600" dirty="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A39AE634-FB48-4D12-B7F0-2EF7EF149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284" y="1790417"/>
            <a:ext cx="3264000" cy="244800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D56C53E8-778E-488E-886C-E8E438C9DA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6813" y="4077343"/>
            <a:ext cx="3264000" cy="2448000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A596854B-F16A-4B59-9D46-EEC44B1CB36A}"/>
              </a:ext>
            </a:extLst>
          </p:cNvPr>
          <p:cNvSpPr/>
          <p:nvPr/>
        </p:nvSpPr>
        <p:spPr>
          <a:xfrm>
            <a:off x="9371388" y="2093221"/>
            <a:ext cx="118410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Horizontal</a:t>
            </a:r>
            <a:endParaRPr lang="zh-CN" altLang="en-US" sz="1867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F7BDF6F9-6B9C-4A55-A993-FEE745816A40}"/>
              </a:ext>
            </a:extLst>
          </p:cNvPr>
          <p:cNvSpPr/>
          <p:nvPr/>
        </p:nvSpPr>
        <p:spPr>
          <a:xfrm>
            <a:off x="9560895" y="4337873"/>
            <a:ext cx="91454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Vertical</a:t>
            </a:r>
            <a:endParaRPr lang="zh-CN" altLang="en-US" sz="1867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041ECE0A-E16D-4832-BCE2-79C9E77F3BC5}"/>
              </a:ext>
            </a:extLst>
          </p:cNvPr>
          <p:cNvSpPr txBox="1"/>
          <p:nvPr/>
        </p:nvSpPr>
        <p:spPr>
          <a:xfrm>
            <a:off x="7954035" y="1906205"/>
            <a:ext cx="28844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</a:t>
            </a:r>
            <a:r>
              <a:rPr lang="en-US" altLang="zh-CN" sz="1600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/</a:t>
            </a:r>
            <a:r>
              <a:rPr lang="en-US" altLang="zh-CN" sz="1600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1600" dirty="0">
                <a:solidFill>
                  <a:srgbClr val="FF0000"/>
                </a:solidFill>
                <a:sym typeface="Symbol"/>
              </a:rPr>
              <a:t>=0.13/9E-4m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2027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Macro-particle simulations for Z (cont.)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342" y="1191171"/>
            <a:ext cx="11319048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Filling pattern:  144 bunch trains, each train contains 83 bunches with spacing of 23ns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Multi-train filling is effective in mitigating the beam ion instability. Transverse beam size is almost unchanged, but with some small oscillations </a:t>
            </a:r>
            <a:r>
              <a:rPr lang="en-US" altLang="zh-CN" sz="2200" dirty="0">
                <a:sym typeface="Symbol" panose="05050102010706020507" pitchFamily="18" charset="2"/>
              </a:rPr>
              <a:t> </a:t>
            </a:r>
            <a:r>
              <a:rPr lang="en-US" altLang="zh-CN" sz="2200" dirty="0"/>
              <a:t>bunch by bunch feedback could suppress the </a:t>
            </a:r>
            <a:r>
              <a:rPr lang="en-US" altLang="zh-CN" sz="2200" dirty="0" err="1"/>
              <a:t>betatron</a:t>
            </a:r>
            <a:r>
              <a:rPr lang="en-US" altLang="zh-CN" sz="2200" dirty="0"/>
              <a:t> oscillations if needed.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pic>
        <p:nvPicPr>
          <p:cNvPr id="26" name="图片 15">
            <a:extLst>
              <a:ext uri="{FF2B5EF4-FFF2-40B4-BE49-F238E27FC236}">
                <a16:creationId xmlns:a16="http://schemas.microsoft.com/office/drawing/2014/main" id="{7F090266-0B49-4A32-AE66-32EA73EF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526" y="3127965"/>
            <a:ext cx="3736943" cy="2802707"/>
          </a:xfrm>
          <a:prstGeom prst="rect">
            <a:avLst/>
          </a:prstGeom>
        </p:spPr>
      </p:pic>
      <p:pic>
        <p:nvPicPr>
          <p:cNvPr id="42" name="图片 19">
            <a:extLst>
              <a:ext uri="{FF2B5EF4-FFF2-40B4-BE49-F238E27FC236}">
                <a16:creationId xmlns:a16="http://schemas.microsoft.com/office/drawing/2014/main" id="{33DBCDED-11B6-4D0C-B4DD-F57245A7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469" y="3147983"/>
            <a:ext cx="3735062" cy="2801297"/>
          </a:xfrm>
          <a:prstGeom prst="rect">
            <a:avLst/>
          </a:prstGeom>
        </p:spPr>
      </p:pic>
      <p:sp>
        <p:nvSpPr>
          <p:cNvPr id="43" name="矩形 3">
            <a:extLst>
              <a:ext uri="{FF2B5EF4-FFF2-40B4-BE49-F238E27FC236}">
                <a16:creationId xmlns:a16="http://schemas.microsoft.com/office/drawing/2014/main" id="{C658F97E-4EA6-4D78-AEF2-E1E2A5E0DBD9}"/>
              </a:ext>
            </a:extLst>
          </p:cNvPr>
          <p:cNvSpPr/>
          <p:nvPr/>
        </p:nvSpPr>
        <p:spPr>
          <a:xfrm>
            <a:off x="3647728" y="5924726"/>
            <a:ext cx="1960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</a:t>
            </a:r>
            <a:r>
              <a:rPr lang="en-US" altLang="zh-CN" sz="2400" baseline="-25000" dirty="0">
                <a:solidFill>
                  <a:srgbClr val="FF0000"/>
                </a:solidFill>
                <a:sym typeface="Symbol"/>
              </a:rPr>
              <a:t>x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/</a:t>
            </a:r>
            <a:r>
              <a:rPr lang="en-US" altLang="zh-CN" sz="2400" baseline="-25000" dirty="0">
                <a:solidFill>
                  <a:srgbClr val="FF0000"/>
                </a:solidFill>
                <a:sym typeface="Symbol"/>
              </a:rPr>
              <a:t>y</a:t>
            </a:r>
            <a:r>
              <a:rPr lang="en-US" altLang="zh-CN" sz="2400" dirty="0">
                <a:solidFill>
                  <a:srgbClr val="FF0000"/>
                </a:solidFill>
                <a:sym typeface="Symbol"/>
              </a:rPr>
              <a:t>=69/96m</a:t>
            </a:r>
            <a:endParaRPr lang="zh-CN" altLang="en-US" sz="2400" dirty="0"/>
          </a:p>
        </p:txBody>
      </p:sp>
      <p:sp>
        <p:nvSpPr>
          <p:cNvPr id="44" name="矩形 20">
            <a:extLst>
              <a:ext uri="{FF2B5EF4-FFF2-40B4-BE49-F238E27FC236}">
                <a16:creationId xmlns:a16="http://schemas.microsoft.com/office/drawing/2014/main" id="{A2277747-0E61-43F1-8C98-D4C1D7F13193}"/>
              </a:ext>
            </a:extLst>
          </p:cNvPr>
          <p:cNvSpPr/>
          <p:nvPr/>
        </p:nvSpPr>
        <p:spPr>
          <a:xfrm>
            <a:off x="1132901" y="3320666"/>
            <a:ext cx="1184107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Horizontal</a:t>
            </a:r>
            <a:endParaRPr lang="zh-CN" altLang="en-US" sz="1867" dirty="0"/>
          </a:p>
        </p:txBody>
      </p:sp>
      <p:sp>
        <p:nvSpPr>
          <p:cNvPr id="45" name="矩形 21">
            <a:extLst>
              <a:ext uri="{FF2B5EF4-FFF2-40B4-BE49-F238E27FC236}">
                <a16:creationId xmlns:a16="http://schemas.microsoft.com/office/drawing/2014/main" id="{4DD4405D-3A0D-40BA-A446-0CD707455E3C}"/>
              </a:ext>
            </a:extLst>
          </p:cNvPr>
          <p:cNvSpPr/>
          <p:nvPr/>
        </p:nvSpPr>
        <p:spPr>
          <a:xfrm>
            <a:off x="5045026" y="3339978"/>
            <a:ext cx="914546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Vertical</a:t>
            </a:r>
            <a:endParaRPr lang="zh-CN" altLang="en-US" sz="1867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D21BC65-4753-4492-BD07-66BE9FE660C4}"/>
              </a:ext>
            </a:extLst>
          </p:cNvPr>
          <p:cNvSpPr txBox="1"/>
          <p:nvPr/>
        </p:nvSpPr>
        <p:spPr>
          <a:xfrm>
            <a:off x="2201035" y="2812866"/>
            <a:ext cx="4585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Beam centroid oscillation amplitude</a:t>
            </a: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B1127944-3E20-4085-AD81-E177EC691F99}"/>
              </a:ext>
            </a:extLst>
          </p:cNvPr>
          <p:cNvSpPr txBox="1"/>
          <p:nvPr/>
        </p:nvSpPr>
        <p:spPr>
          <a:xfrm>
            <a:off x="8316342" y="2852936"/>
            <a:ext cx="32399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Transverse beam size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6F991FBC-6A6A-45C5-A55E-ACCDB06DD2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363" y="3142473"/>
            <a:ext cx="4030441" cy="302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003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Electron cloud effects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3" y="1124744"/>
            <a:ext cx="1097280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Influence on the machine performance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Single bunch fast head-tail instability – coherent motion of a bunch and local electrons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Coupled bunch instabilities – Coherent motion of bunch train and electron cloud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graphicFrame>
        <p:nvGraphicFramePr>
          <p:cNvPr id="2" name="表格 6">
            <a:extLst>
              <a:ext uri="{FF2B5EF4-FFF2-40B4-BE49-F238E27FC236}">
                <a16:creationId xmlns:a16="http://schemas.microsoft.com/office/drawing/2014/main" id="{3DA65665-8987-4238-8056-790A6EAB9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067675"/>
              </p:ext>
            </p:extLst>
          </p:nvPr>
        </p:nvGraphicFramePr>
        <p:xfrm>
          <a:off x="839416" y="2641312"/>
          <a:ext cx="8136904" cy="3505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600525">
                  <a:extLst>
                    <a:ext uri="{9D8B030D-6E8A-4147-A177-3AD203B41FA5}">
                      <a16:colId xmlns:a16="http://schemas.microsoft.com/office/drawing/2014/main" val="3883399116"/>
                    </a:ext>
                  </a:extLst>
                </a:gridCol>
                <a:gridCol w="1649730">
                  <a:extLst>
                    <a:ext uri="{9D8B030D-6E8A-4147-A177-3AD203B41FA5}">
                      <a16:colId xmlns:a16="http://schemas.microsoft.com/office/drawing/2014/main" val="4166663952"/>
                    </a:ext>
                  </a:extLst>
                </a:gridCol>
                <a:gridCol w="943219">
                  <a:extLst>
                    <a:ext uri="{9D8B030D-6E8A-4147-A177-3AD203B41FA5}">
                      <a16:colId xmlns:a16="http://schemas.microsoft.com/office/drawing/2014/main" val="2338466219"/>
                    </a:ext>
                  </a:extLst>
                </a:gridCol>
                <a:gridCol w="943219">
                  <a:extLst>
                    <a:ext uri="{9D8B030D-6E8A-4147-A177-3AD203B41FA5}">
                      <a16:colId xmlns:a16="http://schemas.microsoft.com/office/drawing/2014/main" val="4152775497"/>
                    </a:ext>
                  </a:extLst>
                </a:gridCol>
                <a:gridCol w="943219">
                  <a:extLst>
                    <a:ext uri="{9D8B030D-6E8A-4147-A177-3AD203B41FA5}">
                      <a16:colId xmlns:a16="http://schemas.microsoft.com/office/drawing/2014/main" val="3565508010"/>
                    </a:ext>
                  </a:extLst>
                </a:gridCol>
                <a:gridCol w="1056992">
                  <a:extLst>
                    <a:ext uri="{9D8B030D-6E8A-4147-A177-3AD203B41FA5}">
                      <a16:colId xmlns:a16="http://schemas.microsoft.com/office/drawing/2014/main" val="1522440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Parameters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Higgs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Z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W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tt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8707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Beam line density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ym typeface="Symbol" panose="05050102010706020507" pitchFamily="18" charset="2"/>
                        </a:rPr>
                        <a:t></a:t>
                      </a:r>
                      <a:r>
                        <a:rPr lang="en-US" altLang="zh-CN" baseline="-25000" dirty="0">
                          <a:sym typeface="Symbol" panose="05050102010706020507" pitchFamily="18" charset="2"/>
                        </a:rPr>
                        <a:t>beam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 [10</a:t>
                      </a:r>
                      <a:r>
                        <a:rPr lang="en-US" altLang="zh-CN" baseline="30000" dirty="0">
                          <a:sym typeface="Symbol" panose="05050102010706020507" pitchFamily="18" charset="2"/>
                        </a:rPr>
                        <a:t>13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 m</a:t>
                      </a:r>
                      <a:r>
                        <a:rPr lang="en-US" altLang="zh-CN" baseline="30000" dirty="0">
                          <a:sym typeface="Symbol" panose="05050102010706020507" pitchFamily="18" charset="2"/>
                        </a:rPr>
                        <a:t>-1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3.6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08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Beam size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i="1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zh-CN" i="1" baseline="-25000" dirty="0">
                          <a:sym typeface="Symbol" panose="05050102010706020507" pitchFamily="18" charset="2"/>
                        </a:rPr>
                        <a:t>x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/</a:t>
                      </a:r>
                      <a:r>
                        <a:rPr lang="zh-CN" altLang="en-US" i="1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zh-CN" i="1" baseline="-25000" dirty="0">
                          <a:sym typeface="Symbol" panose="05050102010706020507" pitchFamily="18" charset="2"/>
                        </a:rPr>
                        <a:t>y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 [m]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151/6.8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116/8.3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209/9.2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224/13.0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266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RMs bunch length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i="1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zh-CN" i="1" baseline="-25000" dirty="0">
                          <a:sym typeface="Symbol" panose="05050102010706020507" pitchFamily="18" charset="2"/>
                        </a:rPr>
                        <a:t>z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 [mm]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2.2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17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Synchrotron tune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i="1" dirty="0"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US" altLang="zh-CN" baseline="-25000" dirty="0">
                          <a:sym typeface="Symbol" panose="05050102010706020507" pitchFamily="18" charset="2"/>
                        </a:rPr>
                        <a:t>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0.049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0.035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0.062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0.078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6245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Electron </a:t>
                      </a:r>
                      <a:r>
                        <a:rPr lang="en-US" altLang="zh-CN" dirty="0" err="1"/>
                        <a:t>osc</a:t>
                      </a:r>
                      <a:r>
                        <a:rPr lang="en-US" altLang="zh-CN" dirty="0"/>
                        <a:t>. period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i="1" dirty="0">
                          <a:sym typeface="Symbol" panose="05050102010706020507" pitchFamily="18" charset="2"/>
                        </a:rPr>
                        <a:t></a:t>
                      </a:r>
                      <a:r>
                        <a:rPr lang="en-US" altLang="zh-CN" i="1" baseline="-25000" dirty="0">
                          <a:sym typeface="Symbol" panose="05050102010706020507" pitchFamily="18" charset="2"/>
                        </a:rPr>
                        <a:t>e</a:t>
                      </a:r>
                      <a:r>
                        <a:rPr lang="zh-CN" altLang="en-US" i="1" dirty="0"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zh-CN" i="1" baseline="-25000" dirty="0">
                          <a:sym typeface="Symbol" panose="05050102010706020507" pitchFamily="18" charset="2"/>
                        </a:rPr>
                        <a:t>z</a:t>
                      </a:r>
                      <a:r>
                        <a:rPr lang="en-US" altLang="zh-CN" dirty="0"/>
                        <a:t>/</a:t>
                      </a:r>
                      <a:r>
                        <a:rPr lang="en-US" altLang="zh-CN" i="1" dirty="0"/>
                        <a:t>c</a:t>
                      </a:r>
                      <a:endParaRPr lang="zh-CN" alt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19.4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13.7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12.7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45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Threshold electron density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i="1" dirty="0">
                          <a:sym typeface="Symbol" panose="05050102010706020507" pitchFamily="18" charset="2"/>
                        </a:rPr>
                        <a:t></a:t>
                      </a:r>
                      <a:r>
                        <a:rPr lang="en-US" altLang="zh-CN" b="1" i="1" baseline="-25000" dirty="0">
                          <a:sym typeface="Symbol" panose="05050102010706020507" pitchFamily="18" charset="2"/>
                        </a:rPr>
                        <a:t>e</a:t>
                      </a:r>
                      <a:r>
                        <a:rPr lang="en-US" altLang="zh-CN" b="1" i="0" baseline="-25000" dirty="0">
                          <a:sym typeface="Symbol" panose="05050102010706020507" pitchFamily="18" charset="2"/>
                        </a:rPr>
                        <a:t>,</a:t>
                      </a:r>
                      <a:r>
                        <a:rPr lang="en-US" altLang="zh-CN" b="1" i="1" baseline="-250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zh-CN" b="1" i="1" baseline="-25000" dirty="0" err="1">
                          <a:sym typeface="Symbol" panose="05050102010706020507" pitchFamily="18" charset="2"/>
                        </a:rPr>
                        <a:t>th</a:t>
                      </a:r>
                      <a:r>
                        <a:rPr lang="en-US" altLang="zh-CN" b="1" i="1" baseline="-25000" dirty="0"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zh-CN" b="1" dirty="0"/>
                        <a:t>[10</a:t>
                      </a:r>
                      <a:r>
                        <a:rPr lang="en-US" altLang="zh-CN" b="1" baseline="30000" dirty="0"/>
                        <a:t>11</a:t>
                      </a:r>
                      <a:r>
                        <a:rPr lang="en-US" altLang="zh-CN" b="1" dirty="0"/>
                        <a:t> m</a:t>
                      </a:r>
                      <a:r>
                        <a:rPr lang="en-US" altLang="zh-CN" b="1" baseline="30000" dirty="0"/>
                        <a:t>-3</a:t>
                      </a:r>
                      <a:r>
                        <a:rPr lang="en-US" altLang="zh-CN" b="1" dirty="0"/>
                        <a:t>]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7.3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1.4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4.4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17.4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347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Coupled bunch instability growth time (SEY=1.2)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b="1" i="1" dirty="0">
                          <a:sym typeface="Symbol" panose="05050102010706020507" pitchFamily="18" charset="2"/>
                        </a:rPr>
                        <a:t></a:t>
                      </a:r>
                      <a:r>
                        <a:rPr lang="en-US" altLang="zh-CN" b="1" i="1" baseline="-25000" dirty="0">
                          <a:sym typeface="Symbol" panose="05050102010706020507" pitchFamily="18" charset="2"/>
                        </a:rPr>
                        <a:t>  </a:t>
                      </a:r>
                      <a:r>
                        <a:rPr lang="en-US" altLang="zh-CN" b="1" dirty="0"/>
                        <a:t>[</a:t>
                      </a:r>
                      <a:r>
                        <a:rPr lang="en-US" altLang="zh-CN" b="1" dirty="0" err="1"/>
                        <a:t>ms</a:t>
                      </a:r>
                      <a:r>
                        <a:rPr lang="en-US" altLang="zh-CN" b="1" dirty="0"/>
                        <a:t>]</a:t>
                      </a:r>
                      <a:endParaRPr lang="zh-CN" altLang="en-US" b="1" dirty="0"/>
                    </a:p>
                    <a:p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&gt;300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3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/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/</a:t>
                      </a:r>
                      <a:endParaRPr lang="zh-CN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5231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C4DF65-C40D-4C5D-B43E-2B0EE2206278}"/>
                  </a:ext>
                </a:extLst>
              </p:cNvPr>
              <p:cNvSpPr txBox="1"/>
              <p:nvPr/>
            </p:nvSpPr>
            <p:spPr>
              <a:xfrm>
                <a:off x="9336360" y="2996952"/>
                <a:ext cx="1812804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altLang="zh-CN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77C4DF65-C40D-4C5D-B43E-2B0EE2206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360" y="2996952"/>
                <a:ext cx="1812804" cy="6326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9A081154-9C0A-4D09-BE3D-22E07C2AAA21}"/>
              </a:ext>
            </a:extLst>
          </p:cNvPr>
          <p:cNvSpPr txBox="1"/>
          <p:nvPr/>
        </p:nvSpPr>
        <p:spPr>
          <a:xfrm>
            <a:off x="8897106" y="4703662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[K. </a:t>
            </a:r>
            <a:r>
              <a:rPr lang="en-US" altLang="zh-CN" dirty="0" err="1">
                <a:solidFill>
                  <a:schemeClr val="bg1">
                    <a:lumMod val="50000"/>
                  </a:schemeClr>
                </a:solidFill>
              </a:rPr>
              <a:t>Ohmi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, PRE 65, 016502 (2001)]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8275427-7F1E-45DE-962A-6850CD9E057D}"/>
                  </a:ext>
                </a:extLst>
              </p:cNvPr>
              <p:cNvSpPr txBox="1"/>
              <p:nvPr/>
            </p:nvSpPr>
            <p:spPr>
              <a:xfrm>
                <a:off x="9524698" y="3944338"/>
                <a:ext cx="1122615" cy="6040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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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</m:t>
                          </m:r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8275427-7F1E-45DE-962A-6850CD9E05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698" y="3944338"/>
                <a:ext cx="1122615" cy="6040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6D1E1785-C952-4E78-A4EE-F0BED75FE371}"/>
              </a:ext>
            </a:extLst>
          </p:cNvPr>
          <p:cNvSpPr txBox="1"/>
          <p:nvPr/>
        </p:nvSpPr>
        <p:spPr>
          <a:xfrm>
            <a:off x="8904312" y="5128207"/>
            <a:ext cx="33123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[F. Zimmerman, IPAC 2001]</a:t>
            </a:r>
          </a:p>
        </p:txBody>
      </p:sp>
    </p:spTree>
    <p:extLst>
      <p:ext uri="{BB962C8B-B14F-4D97-AF65-F5344CB8AC3E}">
        <p14:creationId xmlns:p14="http://schemas.microsoft.com/office/powerpoint/2010/main" val="2773739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Accelerator Complex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A7B2917-0213-4A87-B61A-305AAF22E1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53" b="11744"/>
          <a:stretch/>
        </p:blipFill>
        <p:spPr>
          <a:xfrm>
            <a:off x="1775520" y="1316765"/>
            <a:ext cx="7655552" cy="412845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0875BF9E-E28E-4C29-B042-697774F19764}"/>
              </a:ext>
            </a:extLst>
          </p:cNvPr>
          <p:cNvSpPr/>
          <p:nvPr/>
        </p:nvSpPr>
        <p:spPr>
          <a:xfrm>
            <a:off x="9264353" y="1028733"/>
            <a:ext cx="2700503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9900"/>
                </a:solidFill>
              </a:rPr>
              <a:t>Booster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 err="1">
                <a:solidFill>
                  <a:srgbClr val="009900"/>
                </a:solidFill>
              </a:rPr>
              <a:t>Circ</a:t>
            </a:r>
            <a:r>
              <a:rPr lang="en-US" altLang="zh-CN" sz="2133" dirty="0">
                <a:solidFill>
                  <a:srgbClr val="009900"/>
                </a:solidFill>
              </a:rPr>
              <a:t>: 100km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 err="1">
                <a:solidFill>
                  <a:srgbClr val="009900"/>
                </a:solidFill>
              </a:rPr>
              <a:t>E</a:t>
            </a:r>
            <a:r>
              <a:rPr lang="en-US" altLang="zh-CN" sz="2133" i="1" baseline="-25000" dirty="0" err="1">
                <a:solidFill>
                  <a:srgbClr val="009900"/>
                </a:solidFill>
              </a:rPr>
              <a:t>k</a:t>
            </a:r>
            <a:r>
              <a:rPr lang="en-US" altLang="zh-CN" sz="2133" dirty="0">
                <a:solidFill>
                  <a:srgbClr val="009900"/>
                </a:solidFill>
              </a:rPr>
              <a:t>: 30</a:t>
            </a:r>
            <a:r>
              <a:rPr lang="en-US" altLang="zh-CN" sz="2133" dirty="0">
                <a:solidFill>
                  <a:srgbClr val="009900"/>
                </a:solidFill>
                <a:sym typeface="Symbol"/>
              </a:rPr>
              <a:t> </a:t>
            </a:r>
            <a:r>
              <a:rPr lang="en-US" altLang="zh-CN" sz="2133" dirty="0">
                <a:solidFill>
                  <a:srgbClr val="009900"/>
                </a:solidFill>
              </a:rPr>
              <a:t>180GeV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>
                <a:solidFill>
                  <a:srgbClr val="009900"/>
                </a:solidFill>
              </a:rPr>
              <a:t>I</a:t>
            </a:r>
            <a:r>
              <a:rPr lang="en-US" altLang="zh-CN" sz="2133" baseline="-25000" dirty="0">
                <a:solidFill>
                  <a:srgbClr val="009900"/>
                </a:solidFill>
              </a:rPr>
              <a:t>0</a:t>
            </a:r>
            <a:r>
              <a:rPr lang="en-US" altLang="zh-CN" sz="2133" dirty="0">
                <a:solidFill>
                  <a:srgbClr val="009900"/>
                </a:solidFill>
              </a:rPr>
              <a:t>: 10.5</a:t>
            </a:r>
            <a:r>
              <a:rPr lang="en-US" altLang="zh-CN" sz="2133" dirty="0">
                <a:solidFill>
                  <a:srgbClr val="009900"/>
                </a:solidFill>
                <a:sym typeface="Symbol"/>
              </a:rPr>
              <a:t> </a:t>
            </a:r>
            <a:r>
              <a:rPr lang="en-US" altLang="zh-CN" sz="2133" dirty="0">
                <a:solidFill>
                  <a:srgbClr val="009900"/>
                </a:solidFill>
              </a:rPr>
              <a:t>0.1mA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>
                <a:solidFill>
                  <a:srgbClr val="009900"/>
                </a:solidFill>
              </a:rPr>
              <a:t>N</a:t>
            </a:r>
            <a:r>
              <a:rPr lang="en-US" altLang="zh-CN" sz="2133" i="1" baseline="-25000" dirty="0">
                <a:solidFill>
                  <a:srgbClr val="009900"/>
                </a:solidFill>
              </a:rPr>
              <a:t>p</a:t>
            </a:r>
            <a:r>
              <a:rPr lang="en-US" altLang="zh-CN" sz="2133" dirty="0">
                <a:solidFill>
                  <a:srgbClr val="009900"/>
                </a:solidFill>
              </a:rPr>
              <a:t>: 4.9</a:t>
            </a:r>
            <a:r>
              <a:rPr lang="en-US" altLang="zh-CN" sz="2133" dirty="0">
                <a:solidFill>
                  <a:srgbClr val="009900"/>
                </a:solidFill>
                <a:sym typeface="Symbol"/>
              </a:rPr>
              <a:t> 12710</a:t>
            </a:r>
            <a:r>
              <a:rPr lang="en-US" altLang="zh-CN" sz="2133" baseline="30000" dirty="0">
                <a:solidFill>
                  <a:srgbClr val="009900"/>
                </a:solidFill>
                <a:sym typeface="Symbol"/>
              </a:rPr>
              <a:t>9</a:t>
            </a:r>
            <a:endParaRPr lang="zh-CN" altLang="en-US" sz="2133" baseline="30000" dirty="0">
              <a:solidFill>
                <a:srgbClr val="009900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2D886BD-0188-4EF3-85BB-530A9CF45E8F}"/>
              </a:ext>
            </a:extLst>
          </p:cNvPr>
          <p:cNvSpPr/>
          <p:nvPr/>
        </p:nvSpPr>
        <p:spPr>
          <a:xfrm>
            <a:off x="9293124" y="3670636"/>
            <a:ext cx="2700503" cy="1774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FF0000"/>
                </a:solidFill>
              </a:rPr>
              <a:t>Damping ring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 err="1">
                <a:solidFill>
                  <a:srgbClr val="FF0000"/>
                </a:solidFill>
              </a:rPr>
              <a:t>Circ</a:t>
            </a:r>
            <a:r>
              <a:rPr lang="en-US" altLang="zh-CN" sz="2133" dirty="0">
                <a:solidFill>
                  <a:srgbClr val="FF0000"/>
                </a:solidFill>
              </a:rPr>
              <a:t>: 147m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 err="1">
                <a:solidFill>
                  <a:srgbClr val="FF0000"/>
                </a:solidFill>
              </a:rPr>
              <a:t>E</a:t>
            </a:r>
            <a:r>
              <a:rPr lang="en-US" altLang="zh-CN" sz="2133" i="1" baseline="-25000" dirty="0" err="1">
                <a:solidFill>
                  <a:srgbClr val="FF0000"/>
                </a:solidFill>
              </a:rPr>
              <a:t>k</a:t>
            </a:r>
            <a:r>
              <a:rPr lang="en-US" altLang="zh-CN" sz="2133" dirty="0">
                <a:solidFill>
                  <a:srgbClr val="FF0000"/>
                </a:solidFill>
              </a:rPr>
              <a:t>: 1.1GeV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>
                <a:solidFill>
                  <a:srgbClr val="FF0000"/>
                </a:solidFill>
              </a:rPr>
              <a:t>I</a:t>
            </a:r>
            <a:r>
              <a:rPr lang="en-US" altLang="zh-CN" sz="2133" baseline="-25000" dirty="0">
                <a:solidFill>
                  <a:srgbClr val="FF0000"/>
                </a:solidFill>
              </a:rPr>
              <a:t>0</a:t>
            </a:r>
            <a:r>
              <a:rPr lang="en-US" altLang="zh-CN" sz="2133" dirty="0">
                <a:solidFill>
                  <a:srgbClr val="FF0000"/>
                </a:solidFill>
              </a:rPr>
              <a:t>: 12.4 mA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133" i="1" dirty="0" err="1">
                <a:solidFill>
                  <a:srgbClr val="FF0000"/>
                </a:solidFill>
              </a:rPr>
              <a:t>N</a:t>
            </a:r>
            <a:r>
              <a:rPr lang="en-US" altLang="zh-CN" sz="2133" i="1" baseline="-25000" dirty="0" err="1">
                <a:solidFill>
                  <a:srgbClr val="FF0000"/>
                </a:solidFill>
              </a:rPr>
              <a:t>p</a:t>
            </a:r>
            <a:r>
              <a:rPr lang="en-US" altLang="zh-CN" sz="2133" dirty="0">
                <a:solidFill>
                  <a:srgbClr val="FF0000"/>
                </a:solidFill>
              </a:rPr>
              <a:t>: 0.95</a:t>
            </a:r>
            <a:r>
              <a:rPr lang="en-US" altLang="zh-CN" sz="2133" dirty="0">
                <a:solidFill>
                  <a:srgbClr val="FF0000"/>
                </a:solidFill>
                <a:sym typeface="Symbol"/>
              </a:rPr>
              <a:t>10</a:t>
            </a:r>
            <a:r>
              <a:rPr lang="en-US" altLang="zh-CN" sz="2133" baseline="30000" dirty="0">
                <a:solidFill>
                  <a:srgbClr val="FF0000"/>
                </a:solidFill>
                <a:sym typeface="Symbol"/>
              </a:rPr>
              <a:t>10</a:t>
            </a:r>
            <a:endParaRPr lang="zh-CN" altLang="en-US" sz="2133" baseline="30000" dirty="0">
              <a:solidFill>
                <a:srgbClr val="FF0000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28B18B48-2793-4B74-A0B7-2E5E10DEB2DE}"/>
              </a:ext>
            </a:extLst>
          </p:cNvPr>
          <p:cNvSpPr/>
          <p:nvPr/>
        </p:nvSpPr>
        <p:spPr>
          <a:xfrm>
            <a:off x="69733" y="1220755"/>
            <a:ext cx="343397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2400" b="1" dirty="0">
                <a:solidFill>
                  <a:srgbClr val="0000FF"/>
                </a:solidFill>
              </a:rPr>
              <a:t>Collider rings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000" i="1" dirty="0" err="1">
                <a:solidFill>
                  <a:srgbClr val="0000FF"/>
                </a:solidFill>
              </a:rPr>
              <a:t>Circ</a:t>
            </a:r>
            <a:r>
              <a:rPr lang="en-US" altLang="zh-CN" sz="2000" dirty="0">
                <a:solidFill>
                  <a:srgbClr val="0000FF"/>
                </a:solidFill>
              </a:rPr>
              <a:t>: 100km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000" i="1" dirty="0" err="1">
                <a:solidFill>
                  <a:srgbClr val="0000FF"/>
                </a:solidFill>
              </a:rPr>
              <a:t>E</a:t>
            </a:r>
            <a:r>
              <a:rPr lang="en-US" altLang="zh-CN" sz="2000" i="1" baseline="-25000" dirty="0" err="1">
                <a:solidFill>
                  <a:srgbClr val="0000FF"/>
                </a:solidFill>
              </a:rPr>
              <a:t>k</a:t>
            </a:r>
            <a:r>
              <a:rPr lang="en-US" altLang="zh-CN" sz="2000" dirty="0">
                <a:solidFill>
                  <a:srgbClr val="0000FF"/>
                </a:solidFill>
              </a:rPr>
              <a:t>: 45.5</a:t>
            </a:r>
            <a:r>
              <a:rPr lang="en-US" altLang="zh-CN" sz="2000" dirty="0">
                <a:solidFill>
                  <a:srgbClr val="0000FF"/>
                </a:solidFill>
                <a:sym typeface="Symbol"/>
              </a:rPr>
              <a:t> </a:t>
            </a:r>
            <a:r>
              <a:rPr lang="en-US" altLang="zh-CN" sz="2000" dirty="0">
                <a:solidFill>
                  <a:srgbClr val="0000FF"/>
                </a:solidFill>
              </a:rPr>
              <a:t>180GeV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000" i="1" dirty="0">
                <a:solidFill>
                  <a:srgbClr val="0000FF"/>
                </a:solidFill>
              </a:rPr>
              <a:t>I</a:t>
            </a:r>
            <a:r>
              <a:rPr lang="en-US" altLang="zh-CN" sz="2000" baseline="-25000" dirty="0">
                <a:solidFill>
                  <a:srgbClr val="0000FF"/>
                </a:solidFill>
              </a:rPr>
              <a:t>0</a:t>
            </a:r>
            <a:r>
              <a:rPr lang="en-US" altLang="zh-CN" sz="2000" dirty="0">
                <a:solidFill>
                  <a:srgbClr val="0000FF"/>
                </a:solidFill>
              </a:rPr>
              <a:t>: 804</a:t>
            </a:r>
            <a:r>
              <a:rPr lang="en-US" altLang="zh-CN" sz="2000" dirty="0">
                <a:solidFill>
                  <a:srgbClr val="0000FF"/>
                </a:solidFill>
                <a:sym typeface="Symbol"/>
              </a:rPr>
              <a:t> 3.3</a:t>
            </a:r>
            <a:r>
              <a:rPr lang="en-US" altLang="zh-CN" sz="2000" dirty="0">
                <a:solidFill>
                  <a:srgbClr val="0000FF"/>
                </a:solidFill>
              </a:rPr>
              <a:t>mA</a:t>
            </a:r>
          </a:p>
          <a:p>
            <a:pPr marL="335992" indent="-239994">
              <a:buFont typeface="Calibri" pitchFamily="34" charset="0"/>
              <a:buChar char="‒"/>
            </a:pPr>
            <a:r>
              <a:rPr lang="en-US" altLang="zh-CN" sz="2000" i="1" dirty="0">
                <a:solidFill>
                  <a:srgbClr val="0000FF"/>
                </a:solidFill>
              </a:rPr>
              <a:t>N</a:t>
            </a:r>
            <a:r>
              <a:rPr lang="en-US" altLang="zh-CN" sz="2000" i="1" baseline="-25000" dirty="0">
                <a:solidFill>
                  <a:srgbClr val="0000FF"/>
                </a:solidFill>
              </a:rPr>
              <a:t>p</a:t>
            </a:r>
            <a:r>
              <a:rPr lang="en-US" altLang="zh-CN" sz="2000" dirty="0">
                <a:solidFill>
                  <a:srgbClr val="0000FF"/>
                </a:solidFill>
              </a:rPr>
              <a:t>: 13 </a:t>
            </a:r>
            <a:r>
              <a:rPr lang="en-US" altLang="zh-CN" sz="2000" dirty="0">
                <a:solidFill>
                  <a:srgbClr val="0000FF"/>
                </a:solidFill>
                <a:sym typeface="Symbol"/>
              </a:rPr>
              <a:t> 2010</a:t>
            </a:r>
            <a:r>
              <a:rPr lang="en-US" altLang="zh-CN" sz="2000" baseline="30000" dirty="0">
                <a:solidFill>
                  <a:srgbClr val="0000FF"/>
                </a:solidFill>
                <a:sym typeface="Symbol"/>
              </a:rPr>
              <a:t>10</a:t>
            </a:r>
            <a:endParaRPr lang="zh-CN" altLang="en-US" sz="2000" baseline="30000" dirty="0">
              <a:solidFill>
                <a:srgbClr val="0000FF"/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CC5A2EF-6207-4314-A87F-E323C78060DE}"/>
              </a:ext>
            </a:extLst>
          </p:cNvPr>
          <p:cNvSpPr txBox="1"/>
          <p:nvPr/>
        </p:nvSpPr>
        <p:spPr>
          <a:xfrm>
            <a:off x="394748" y="5157192"/>
            <a:ext cx="7708954" cy="1346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zh-CN" sz="2000" b="1" i="1" dirty="0"/>
              <a:t>Motivations: 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en-US" altLang="zh-CN" dirty="0"/>
              <a:t>Beam stable reach the design bunch population and beam current.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en-US" altLang="zh-CN" dirty="0"/>
              <a:t>Beam quality degradation acceptable for the design luminosity.</a:t>
            </a:r>
          </a:p>
          <a:p>
            <a:pPr marL="285750" indent="-285750">
              <a:spcBef>
                <a:spcPts val="300"/>
              </a:spcBef>
              <a:buFont typeface="Wingdings" panose="05000000000000000000" pitchFamily="2" charset="2"/>
              <a:buChar char="n"/>
            </a:pPr>
            <a:r>
              <a:rPr lang="en-US" altLang="zh-CN" dirty="0"/>
              <a:t>Avoid hardware damage due to parasitic heat loss from the beam.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17AD8EB-E31E-45EF-A191-F9BE13106A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6" b="37629"/>
          <a:stretch/>
        </p:blipFill>
        <p:spPr>
          <a:xfrm>
            <a:off x="8079646" y="5568996"/>
            <a:ext cx="3592685" cy="88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04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Electron cloud build-up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F91B19-1BB6-41D8-B32F-794FD6038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3731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D4B7D3-D59A-4BF5-B252-68FE3F7582E3}"/>
              </a:ext>
            </a:extLst>
          </p:cNvPr>
          <p:cNvSpPr txBox="1"/>
          <p:nvPr/>
        </p:nvSpPr>
        <p:spPr>
          <a:xfrm>
            <a:off x="6361044" y="4537311"/>
            <a:ext cx="55086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 coating to </a:t>
            </a:r>
            <a:r>
              <a:rPr lang="en-GB" altLang="zh-CN" sz="2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SEY&lt;1.3 is necessary for the restriction on ECI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047572E-66F0-42D9-9053-C8A444AA42A7}"/>
              </a:ext>
            </a:extLst>
          </p:cNvPr>
          <p:cNvSpPr txBox="1"/>
          <p:nvPr/>
        </p:nvSpPr>
        <p:spPr>
          <a:xfrm>
            <a:off x="1410278" y="1931895"/>
            <a:ext cx="148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Higgs mode ()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95F625AB-D216-45A9-9832-A2BA7AC212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801" y="1340183"/>
            <a:ext cx="4505584" cy="30399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C71909B-D366-41E4-8136-081E0CEB262F}"/>
              </a:ext>
            </a:extLst>
          </p:cNvPr>
          <p:cNvSpPr txBox="1"/>
          <p:nvPr/>
        </p:nvSpPr>
        <p:spPr>
          <a:xfrm>
            <a:off x="7392144" y="1105418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mode: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Lsep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=23ns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A7B2640C-F4F7-45C7-A984-65F0D000E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00" t="4647" r="25212" b="-1"/>
          <a:stretch/>
        </p:blipFill>
        <p:spPr bwMode="auto">
          <a:xfrm>
            <a:off x="3871912" y="4437112"/>
            <a:ext cx="2306582" cy="18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1">
            <a:extLst>
              <a:ext uri="{FF2B5EF4-FFF2-40B4-BE49-F238E27FC236}">
                <a16:creationId xmlns:a16="http://schemas.microsoft.com/office/drawing/2014/main" id="{F483C2BF-BA85-43A2-8E0B-FB4F2A282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9" r="24577"/>
          <a:stretch>
            <a:fillRect/>
          </a:stretch>
        </p:blipFill>
        <p:spPr bwMode="auto">
          <a:xfrm>
            <a:off x="1221949" y="4324347"/>
            <a:ext cx="2397439" cy="204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B7AE4299-23E6-4B17-B6AF-B4ADB4AD7D77}"/>
              </a:ext>
            </a:extLst>
          </p:cNvPr>
          <p:cNvGrpSpPr/>
          <p:nvPr/>
        </p:nvGrpSpPr>
        <p:grpSpPr>
          <a:xfrm>
            <a:off x="788894" y="1461140"/>
            <a:ext cx="4480384" cy="2878242"/>
            <a:chOff x="788894" y="1461140"/>
            <a:chExt cx="4480384" cy="287824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A70B3AFB-D0A4-44AB-97F1-72DA67D8D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75265" y="1461140"/>
              <a:ext cx="4094013" cy="2695366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2D745D4-BD37-40D5-93FB-6DE3BEB472B0}"/>
                </a:ext>
              </a:extLst>
            </p:cNvPr>
            <p:cNvSpPr txBox="1"/>
            <p:nvPr/>
          </p:nvSpPr>
          <p:spPr>
            <a:xfrm>
              <a:off x="2199910" y="4000828"/>
              <a:ext cx="223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Secondary electron yield</a:t>
              </a:r>
              <a:endParaRPr lang="zh-CN" altLang="en-US" sz="16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12541816-DE5A-4CCC-B101-1E32454F9AE7}"/>
                </a:ext>
              </a:extLst>
            </p:cNvPr>
            <p:cNvSpPr txBox="1"/>
            <p:nvPr/>
          </p:nvSpPr>
          <p:spPr>
            <a:xfrm rot="16200000">
              <a:off x="553252" y="2440505"/>
              <a:ext cx="80983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dirty="0"/>
                <a:t>Density</a:t>
              </a:r>
              <a:endParaRPr lang="zh-CN" altLang="en-US" sz="1600" dirty="0"/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B470A79D-0390-494A-A594-6702B5767889}"/>
              </a:ext>
            </a:extLst>
          </p:cNvPr>
          <p:cNvSpPr txBox="1"/>
          <p:nvPr/>
        </p:nvSpPr>
        <p:spPr>
          <a:xfrm>
            <a:off x="2063552" y="1105418"/>
            <a:ext cx="2807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Higgs mode: </a:t>
            </a:r>
            <a:r>
              <a:rPr lang="en-US" altLang="zh-CN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Lsep</a:t>
            </a: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=591ns</a:t>
            </a:r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356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Measurements on SEY with NEG coating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115" y="1420872"/>
            <a:ext cx="4118248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Experimental apparatus 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applicable for both normal or cryogenic environment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ED9AE0B-699B-4BFB-9056-B96D8B510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4516" y="1411697"/>
            <a:ext cx="2957773" cy="242979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200">
            <a:extLst>
              <a:ext uri="{FF2B5EF4-FFF2-40B4-BE49-F238E27FC236}">
                <a16:creationId xmlns:a16="http://schemas.microsoft.com/office/drawing/2014/main" id="{7F3977F0-13E0-41DA-AB21-B79A393020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l="3294" r="15683" b="308"/>
          <a:stretch>
            <a:fillRect/>
          </a:stretch>
        </p:blipFill>
        <p:spPr>
          <a:xfrm>
            <a:off x="4926909" y="1322350"/>
            <a:ext cx="3217061" cy="2587636"/>
          </a:xfrm>
          <a:prstGeom prst="rect">
            <a:avLst/>
          </a:prstGeom>
          <a:ln>
            <a:noFill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55B30BB-B35A-411B-B7FD-40A2F93F3C97}"/>
              </a:ext>
            </a:extLst>
          </p:cNvPr>
          <p:cNvSpPr txBox="1"/>
          <p:nvPr/>
        </p:nvSpPr>
        <p:spPr>
          <a:xfrm>
            <a:off x="8230873" y="1052736"/>
            <a:ext cx="2520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Y.D. Liu, talk in ECLOUD2022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F673AAE-0E94-4D28-9A4E-74A75BDCC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56" y="3933056"/>
            <a:ext cx="6984776" cy="24629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129B329-20C6-4D19-83CC-7F333976D0AB}"/>
              </a:ext>
            </a:extLst>
          </p:cNvPr>
          <p:cNvSpPr txBox="1"/>
          <p:nvPr/>
        </p:nvSpPr>
        <p:spPr>
          <a:xfrm>
            <a:off x="6257363" y="4872833"/>
            <a:ext cx="238415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 with </a:t>
            </a:r>
            <a:r>
              <a:rPr lang="en-US" altLang="zh-CN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TiZrV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coating</a:t>
            </a:r>
            <a:endParaRPr lang="zh-CN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7672810-5BA0-4E62-B478-0972EBADEA26}"/>
              </a:ext>
            </a:extLst>
          </p:cNvPr>
          <p:cNvSpPr txBox="1"/>
          <p:nvPr/>
        </p:nvSpPr>
        <p:spPr>
          <a:xfrm>
            <a:off x="9211689" y="5628339"/>
            <a:ext cx="23665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 with  </a:t>
            </a:r>
            <a:r>
              <a:rPr lang="en-US" altLang="zh-CN" sz="1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TiZrHfV</a:t>
            </a:r>
            <a:r>
              <a:rPr lang="en-US" altLang="zh-CN" sz="1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coating </a:t>
            </a:r>
            <a:endParaRPr lang="zh-CN" altLang="en-US" sz="1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内容占位符 1">
            <a:extLst>
              <a:ext uri="{FF2B5EF4-FFF2-40B4-BE49-F238E27FC236}">
                <a16:creationId xmlns:a16="http://schemas.microsoft.com/office/drawing/2014/main" id="{86AFE33F-3784-493A-ABB6-51C9E41D71CA}"/>
              </a:ext>
            </a:extLst>
          </p:cNvPr>
          <p:cNvSpPr txBox="1">
            <a:spLocks/>
          </p:cNvSpPr>
          <p:nvPr/>
        </p:nvSpPr>
        <p:spPr>
          <a:xfrm>
            <a:off x="434622" y="4011395"/>
            <a:ext cx="4118248" cy="1722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The SEY of NEG coating (thickness: 200~400nm) can be decreased to 1.2 by backing treatments at 300℃ for an hour.</a:t>
            </a:r>
          </a:p>
        </p:txBody>
      </p:sp>
    </p:spTree>
    <p:extLst>
      <p:ext uri="{BB962C8B-B14F-4D97-AF65-F5344CB8AC3E}">
        <p14:creationId xmlns:p14="http://schemas.microsoft.com/office/powerpoint/2010/main" val="3918234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ACDDA7C-1F4B-4B1A-8CB2-1A2B4602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124744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Impedance model has been developed for the collective effects studies.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altLang="zh-CN" sz="2200" dirty="0"/>
              <a:t>Potential restrictions from the collective effects and their mitigations are investigated </a:t>
            </a:r>
            <a:r>
              <a:rPr lang="en-US" altLang="zh-CN" sz="2200" dirty="0">
                <a:sym typeface="Symbol" panose="05050102010706020507" pitchFamily="18" charset="2"/>
              </a:rPr>
              <a:t> no apparent show stoppers for Higgs, W and </a:t>
            </a:r>
            <a:r>
              <a:rPr lang="en-US" altLang="zh-CN" sz="2200" dirty="0" err="1">
                <a:sym typeface="Symbol" panose="05050102010706020507" pitchFamily="18" charset="2"/>
              </a:rPr>
              <a:t>tt</a:t>
            </a:r>
            <a:endParaRPr lang="en-US" altLang="zh-CN" sz="2200" dirty="0">
              <a:sym typeface="Symbol" panose="05050102010706020507" pitchFamily="18" charset="2"/>
            </a:endParaRP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zh-CN" sz="2200" dirty="0">
                <a:sym typeface="Symbol" panose="05050102010706020507" pitchFamily="18" charset="2"/>
              </a:rPr>
              <a:t>     Important restriction for Z – performance can be reached with the mitigations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altLang="zh-CN" sz="2200" dirty="0">
                <a:sym typeface="Symbol" panose="05050102010706020507" pitchFamily="18" charset="2"/>
              </a:rPr>
              <a:t>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2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335C6F8-0FE2-4821-B51E-3FE39F73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on the Collider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AD987-FCE5-4871-B7D4-76F7DA6F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64D812-1EA2-4C88-BDA4-C5154B08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DFD8049-CE06-4376-B61B-7EC897F3CA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135727"/>
                  </p:ext>
                </p:extLst>
              </p:nvPr>
            </p:nvGraphicFramePr>
            <p:xfrm>
              <a:off x="612742" y="2636912"/>
              <a:ext cx="11247297" cy="40934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67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5797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3897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Instability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mechanism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Status and mitigation strategies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26891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Microwave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>
                            <a:spcBef>
                              <a:spcPts val="600"/>
                            </a:spcBef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𝑏</m:t>
                                  </m:r>
                                  <m:r>
                                    <a:rPr lang="en-US" altLang="zh-CN" sz="1600" b="0" i="1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+mj-ea"/>
                                    </a:rPr>
                                    <m:t>,  </m:t>
                                  </m:r>
                                  <m:r>
                                    <a:rPr lang="en-US" altLang="zh-CN" sz="1600" b="0" i="1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+mj-ea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altLang="zh-CN" sz="1600" b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+mj-ea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7</a:t>
                          </a:r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&lt;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0" kern="120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微软雅黑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𝑑𝑒𝑠𝑖𝑔𝑛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=14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ZL is coupled with beam-beam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brightness degradation for some working point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careful parameter tuning.</a:t>
                          </a:r>
                          <a:endParaRPr lang="en-US" altLang="zh-CN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0069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Transverse mode coupling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lang="en-US" altLang="zh-CN" sz="1600" b="0" i="1" kern="120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/>
                                      <a:ea typeface="微软雅黑"/>
                                      <a:cs typeface="+mn-cs"/>
                                    </a:rPr>
                                    <m:t>𝑡h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微软雅黑"/>
                                  <a:cs typeface="+mn-cs"/>
                                </a:rPr>
                                <m:t>≈</m:t>
                              </m:r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6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&lt;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600" b="0" i="0" kern="120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微软雅黑"/>
                                  <a:cs typeface="+mn-cs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𝑏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,  </m:t>
                                  </m:r>
                                  <m:r>
                                    <a:rPr lang="en-US" altLang="zh-CN" sz="1600" b="0" i="1" kern="1200" smtClean="0">
                                      <a:solidFill>
                                        <a:srgbClr val="FF0000"/>
                                      </a:solidFill>
                                      <a:effectLst>
                                        <a:outerShdw blurRad="38100" dist="38100" dir="2700000" algn="tl">
                                          <a:srgbClr val="000000">
                                            <a:alpha val="43137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微软雅黑"/>
                                      <a:cs typeface="+mn-cs"/>
                                    </a:rPr>
                                    <m:t>𝑑𝑒𝑠𝑖𝑔𝑛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=14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10</a:t>
                          </a:r>
                          <a:r>
                            <a:rPr lang="en-US" altLang="zh-CN" sz="1600" b="0" kern="1200" baseline="300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10</a:t>
                          </a:r>
                          <a:r>
                            <a:rPr lang="en-US" altLang="zh-CN" sz="1600" b="0" kern="120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,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ZY is coupled with beam-beam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bunch current and beam-beam unstable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Bootstrapping injection, bunch-by-bunch feedback with positive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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, larger emittance.</a:t>
                          </a:r>
                          <a:endParaRPr lang="zh-CN" altLang="en-US" sz="16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77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Transverse</a:t>
                          </a:r>
                          <a:r>
                            <a:rPr lang="en-US" altLang="zh-CN" sz="160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resistive wall instability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i="1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baseline="-250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2ms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total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 (damping time ~1ms)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901438"/>
                      </a:ext>
                    </a:extLst>
                  </a:tr>
                  <a:tr h="41277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CBI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due to the RF HOMs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19ms, </a:t>
                          </a:r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||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114ms,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total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feedback, HOM damper, 1-cell cavities for high luminosity Z</a:t>
                          </a:r>
                          <a:endParaRPr lang="en-US" altLang="zh-CN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3533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Beam ion effects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 marL="54000" marR="54000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4ms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Beam size blow-up, transverse tune shift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multi-bunch train filling pattern, bunch-by-bunch feedback</a:t>
                          </a:r>
                          <a:endParaRPr lang="en-US" altLang="zh-CN" sz="1600" b="0" kern="1200" baseline="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Symbol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277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Electron cloud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 marL="54000" marR="54000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3ms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Beam size blow-up, transverse tune shift, restrict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feedback, low SEY with NEG coating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>
                <a:extLst>
                  <a:ext uri="{FF2B5EF4-FFF2-40B4-BE49-F238E27FC236}">
                    <a16:creationId xmlns:a16="http://schemas.microsoft.com/office/drawing/2014/main" id="{6DFD8049-CE06-4376-B61B-7EC897F3CA7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65135727"/>
                  </p:ext>
                </p:extLst>
              </p:nvPr>
            </p:nvGraphicFramePr>
            <p:xfrm>
              <a:off x="612742" y="2636912"/>
              <a:ext cx="11247297" cy="409346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66751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57978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Instability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mechanism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Status and mitigation strategies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381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9893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Microwave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381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179" t="-57576" r="-284" b="-540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842772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Transverse mode coupling instability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1179" t="-113043" r="-284" b="-2876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kern="12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Transverse</a:t>
                          </a:r>
                          <a:r>
                            <a:rPr lang="en-US" altLang="zh-CN" sz="1600" kern="120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resistive wall instability</a:t>
                          </a:r>
                          <a:endParaRPr lang="zh-CN" altLang="en-US" sz="1600" kern="120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i="1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baseline="-250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2ms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total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 (damping time ~1ms)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ap="flat" cmpd="sng" algn="ctr">
                          <a:solidFill>
                            <a:srgbClr val="FFFFFF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5901438"/>
                      </a:ext>
                    </a:extLst>
                  </a:tr>
                  <a:tr h="579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CBI</a:t>
                          </a:r>
                          <a:r>
                            <a:rPr lang="en-US" altLang="zh-CN" sz="1600" baseline="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due to the RF HOMs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19ms, </a:t>
                          </a:r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||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114ms,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Restrict total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feedback, HOM damper, 1-cell cavities for high luminosity Z</a:t>
                          </a:r>
                          <a:endParaRPr lang="en-US" altLang="zh-CN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579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Beam ion effects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 marL="54000" marR="54000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>
                            <a:spcBef>
                              <a:spcPts val="600"/>
                            </a:spcBef>
                          </a:pPr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4ms</a:t>
                          </a:r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Beam size blow-up, transverse tune shift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multi-bunch train filling pattern, bunch-by-bunch feedback</a:t>
                          </a:r>
                          <a:endParaRPr lang="en-US" altLang="zh-CN" sz="1600" b="0" kern="1200" baseline="0" dirty="0">
                            <a:solidFill>
                              <a:schemeClr val="dk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  <a:sym typeface="Symbol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57912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algn="ctr"/>
                          <a:r>
                            <a:rPr lang="en-US" altLang="zh-CN" sz="1600" dirty="0">
                              <a:latin typeface="Arial" panose="020B0604020202020204" pitchFamily="34" charset="0"/>
                              <a:ea typeface="+mj-ea"/>
                              <a:cs typeface="Arial" panose="020B0604020202020204" pitchFamily="34" charset="0"/>
                            </a:rPr>
                            <a:t>Electron cloud</a:t>
                          </a:r>
                          <a:endParaRPr lang="zh-CN" altLang="en-US" sz="1600" dirty="0">
                            <a:latin typeface="Arial" panose="020B0604020202020204" pitchFamily="34" charset="0"/>
                            <a:ea typeface="+mj-ea"/>
                            <a:cs typeface="Arial" panose="020B0604020202020204" pitchFamily="34" charset="0"/>
                          </a:endParaRPr>
                        </a:p>
                      </a:txBody>
                      <a:tcPr marL="54000" marR="54000"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/>
                              <a:ea typeface="微软雅黑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i="1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</a:t>
                          </a:r>
                          <a:r>
                            <a:rPr lang="en-US" altLang="zh-CN" sz="1600" i="0" kern="1200" baseline="-250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</a:t>
                          </a:r>
                          <a:r>
                            <a:rPr lang="en-US" altLang="zh-CN" sz="1600" kern="1200" dirty="0">
                              <a:solidFill>
                                <a:schemeClr val="dk1"/>
                              </a:solidFill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 = 3ms &lt;&lt; SR damping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  <a:sym typeface="Symbol" panose="05050102010706020507" pitchFamily="18" charset="2"/>
                            </a:rPr>
                            <a:t> Beam size blow-up, transverse tune shift, restrict beam current  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mitigations:</a:t>
                          </a:r>
                          <a:r>
                            <a:rPr lang="en-US" altLang="zh-CN" sz="1600" b="0" kern="1200" baseline="0" dirty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zh-CN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微软雅黑"/>
                              <a:cs typeface="Arial" panose="020B0604020202020204" pitchFamily="34" charset="0"/>
                            </a:rPr>
                            <a:t>bunch-by-bunch feedback, low SEY with NEG coating</a:t>
                          </a:r>
                          <a:endParaRPr lang="zh-CN" altLang="en-US" sz="1600" kern="1200" dirty="0">
                            <a:solidFill>
                              <a:schemeClr val="dk1"/>
                            </a:solidFill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mpd="sng">
                          <a:solidFill>
                            <a:srgbClr val="FFFFFF"/>
                          </a:solidFill>
                        </a:lnL>
                        <a:lnR w="12700" cmpd="sng">
                          <a:solidFill>
                            <a:srgbClr val="FFFFFF"/>
                          </a:solidFill>
                        </a:lnR>
                        <a:lnT w="12700" cmpd="sng">
                          <a:solidFill>
                            <a:srgbClr val="FFFFFF"/>
                          </a:solidFill>
                        </a:lnT>
                        <a:lnB w="12700" cmpd="sng">
                          <a:solidFill>
                            <a:srgbClr val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0BAD2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58406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1261936" cy="725470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Discussions – Impedance evolving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2"/>
            <a:ext cx="11261936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The impedance model will be continuously updated along with the development of the hardware designs </a:t>
            </a:r>
            <a:r>
              <a:rPr lang="en-US" altLang="zh-CN" sz="2200" dirty="0">
                <a:sym typeface="Symbol" panose="05050102010706020507" pitchFamily="18" charset="2"/>
              </a:rPr>
              <a:t> impedance increase is expected with more contributors included.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ym typeface="Symbol" panose="05050102010706020507" pitchFamily="18" charset="2"/>
              </a:rPr>
              <a:t>Main constraints from impedance are focused on Z, enough safety margin is reserved for other energies.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83083BD-3EEE-4E65-BC45-64E7C5BB1F95}"/>
              </a:ext>
            </a:extLst>
          </p:cNvPr>
          <p:cNvSpPr txBox="1"/>
          <p:nvPr/>
        </p:nvSpPr>
        <p:spPr>
          <a:xfrm>
            <a:off x="839416" y="2828835"/>
            <a:ext cx="38884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1800" dirty="0">
                <a:sym typeface="Symbol" panose="05050102010706020507" pitchFamily="18" charset="2"/>
              </a:rPr>
              <a:t>Considering the elements been missing, a larger increment is expected in the transverse plane, while less influence in longitudinal. </a:t>
            </a:r>
            <a:endParaRPr lang="zh-CN" altLang="en-US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28403622-29C0-4D15-BC7E-7B470AE1D829}"/>
              </a:ext>
            </a:extLst>
          </p:cNvPr>
          <p:cNvSpPr/>
          <p:nvPr/>
        </p:nvSpPr>
        <p:spPr>
          <a:xfrm>
            <a:off x="2639616" y="4039617"/>
            <a:ext cx="288032" cy="328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6E954CD9-7D76-46CE-9460-7D52783866A7}"/>
              </a:ext>
            </a:extLst>
          </p:cNvPr>
          <p:cNvSpPr/>
          <p:nvPr/>
        </p:nvSpPr>
        <p:spPr>
          <a:xfrm rot="16200000">
            <a:off x="5137127" y="3120768"/>
            <a:ext cx="288032" cy="328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016BA14-2CD0-4BE3-8E6A-CB38D668F9BD}"/>
              </a:ext>
            </a:extLst>
          </p:cNvPr>
          <p:cNvSpPr txBox="1"/>
          <p:nvPr/>
        </p:nvSpPr>
        <p:spPr>
          <a:xfrm>
            <a:off x="1182528" y="4405239"/>
            <a:ext cx="3168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sym typeface="Symbol" panose="05050102010706020507" pitchFamily="18" charset="2"/>
              </a:rPr>
              <a:t>TMCI restriction could</a:t>
            </a:r>
            <a:r>
              <a:rPr lang="en-US" altLang="zh-CN" dirty="0">
                <a:sym typeface="Symbol" panose="05050102010706020507" pitchFamily="18" charset="2"/>
              </a:rPr>
              <a:t> be met</a:t>
            </a:r>
            <a:endParaRPr lang="zh-CN" altLang="en-US" dirty="0"/>
          </a:p>
        </p:txBody>
      </p:sp>
      <p:sp>
        <p:nvSpPr>
          <p:cNvPr id="12" name="箭头: 下 11">
            <a:extLst>
              <a:ext uri="{FF2B5EF4-FFF2-40B4-BE49-F238E27FC236}">
                <a16:creationId xmlns:a16="http://schemas.microsoft.com/office/drawing/2014/main" id="{43121DF4-EBBB-427F-93D2-F260EBC7A74F}"/>
              </a:ext>
            </a:extLst>
          </p:cNvPr>
          <p:cNvSpPr/>
          <p:nvPr/>
        </p:nvSpPr>
        <p:spPr>
          <a:xfrm>
            <a:off x="2622688" y="4797152"/>
            <a:ext cx="288032" cy="328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713C74-3C5E-459B-A188-507FE2D10223}"/>
              </a:ext>
            </a:extLst>
          </p:cNvPr>
          <p:cNvSpPr txBox="1"/>
          <p:nvPr/>
        </p:nvSpPr>
        <p:spPr>
          <a:xfrm>
            <a:off x="850508" y="5116269"/>
            <a:ext cx="38884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dirty="0">
                <a:sym typeface="Symbol" panose="05050102010706020507" pitchFamily="18" charset="2"/>
              </a:rPr>
              <a:t>Better understanding of the physics and f</a:t>
            </a:r>
            <a:r>
              <a:rPr lang="en-US" altLang="zh-CN" sz="1800" dirty="0">
                <a:sym typeface="Symbol" panose="05050102010706020507" pitchFamily="18" charset="2"/>
              </a:rPr>
              <a:t>urther mitigations: </a:t>
            </a:r>
            <a:r>
              <a:rPr lang="en-US" altLang="zh-CN" sz="1800" b="0" kern="1200" baseline="0" dirty="0">
                <a:solidFill>
                  <a:schemeClr val="tx1"/>
                </a:solidFill>
                <a:effectLst/>
                <a:latin typeface="+mj-lt"/>
                <a:ea typeface="微软雅黑"/>
                <a:cs typeface="Arial" panose="020B0604020202020204" pitchFamily="34" charset="0"/>
              </a:rPr>
              <a:t>bunch-by-bunch feedback, positive </a:t>
            </a:r>
            <a:r>
              <a:rPr lang="en-US" altLang="zh-CN" sz="1800" b="0" kern="1200" baseline="0" dirty="0">
                <a:solidFill>
                  <a:schemeClr val="tx1"/>
                </a:solidFill>
                <a:effectLst/>
                <a:latin typeface="+mj-lt"/>
                <a:ea typeface="微软雅黑"/>
                <a:cs typeface="Arial" panose="020B0604020202020204" pitchFamily="34" charset="0"/>
                <a:sym typeface="Symbol" panose="05050102010706020507" pitchFamily="18" charset="2"/>
              </a:rPr>
              <a:t></a:t>
            </a:r>
            <a:r>
              <a:rPr lang="en-US" altLang="zh-CN" sz="1800" b="0" kern="1200" baseline="0" dirty="0">
                <a:solidFill>
                  <a:schemeClr val="tx1"/>
                </a:solidFill>
                <a:effectLst/>
                <a:latin typeface="+mj-lt"/>
                <a:ea typeface="微软雅黑"/>
                <a:cs typeface="Arial" panose="020B0604020202020204" pitchFamily="34" charset="0"/>
              </a:rPr>
              <a:t>, larger emittance</a:t>
            </a:r>
            <a:endParaRPr lang="zh-CN" altLang="en-US" dirty="0">
              <a:latin typeface="+mj-lt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2A9FD77-77CB-4CDB-927B-1CBE7BBEB36F}"/>
              </a:ext>
            </a:extLst>
          </p:cNvPr>
          <p:cNvSpPr txBox="1"/>
          <p:nvPr/>
        </p:nvSpPr>
        <p:spPr>
          <a:xfrm>
            <a:off x="5608596" y="2852936"/>
            <a:ext cx="632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ym typeface="Symbol" panose="05050102010706020507" pitchFamily="18" charset="2"/>
              </a:rPr>
              <a:t>Limited influence on the transverse resistive wall instability</a:t>
            </a:r>
          </a:p>
          <a:p>
            <a:r>
              <a:rPr lang="en-US" altLang="zh-CN" dirty="0">
                <a:sym typeface="Symbol" panose="05050102010706020507" pitchFamily="18" charset="2"/>
              </a:rPr>
              <a:t> Instability growth time from 2.2ms1.7ms with more detailed chamber material, collimators have little contribution</a:t>
            </a:r>
            <a:endParaRPr lang="en-US" altLang="zh-CN" sz="1800" dirty="0">
              <a:sym typeface="Symbol" panose="05050102010706020507" pitchFamily="18" charset="2"/>
            </a:endParaRPr>
          </a:p>
          <a:p>
            <a:r>
              <a:rPr lang="en-US" altLang="zh-CN" sz="1800" dirty="0">
                <a:sym typeface="Symbol" panose="05050102010706020507" pitchFamily="18" charset="2"/>
              </a:rPr>
              <a:t> </a:t>
            </a:r>
            <a:endParaRPr lang="zh-CN" altLang="en-US" dirty="0"/>
          </a:p>
        </p:txBody>
      </p:sp>
      <p:pic>
        <p:nvPicPr>
          <p:cNvPr id="15" name="Picture 2" descr="D:\New20180222\CEPC\20220927CEPC Workshop\Calculation\ResistiveWallImpedance\LowFrequencyZy\ReZyzoom2.png">
            <a:extLst>
              <a:ext uri="{FF2B5EF4-FFF2-40B4-BE49-F238E27FC236}">
                <a16:creationId xmlns:a16="http://schemas.microsoft.com/office/drawing/2014/main" id="{D2197C40-FB6A-4F8A-91C7-5F903EFAC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181" y="4030630"/>
            <a:ext cx="4001930" cy="24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033FBD9-060C-4E44-A9E7-2F95C9F937D0}"/>
              </a:ext>
            </a:extLst>
          </p:cNvPr>
          <p:cNvSpPr/>
          <p:nvPr/>
        </p:nvSpPr>
        <p:spPr>
          <a:xfrm>
            <a:off x="7474346" y="3923469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=11616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862C8BA6-4B88-4D5C-B380-439C2C17C7C5}"/>
              </a:ext>
            </a:extLst>
          </p:cNvPr>
          <p:cNvSpPr/>
          <p:nvPr/>
        </p:nvSpPr>
        <p:spPr>
          <a:xfrm>
            <a:off x="6669529" y="3777865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=11615</a:t>
            </a:r>
            <a:endParaRPr lang="zh-CN" altLang="en-US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F40A71-0AC6-42E3-B89F-F54D0B352DCC}"/>
              </a:ext>
            </a:extLst>
          </p:cNvPr>
          <p:cNvSpPr/>
          <p:nvPr/>
        </p:nvSpPr>
        <p:spPr>
          <a:xfrm>
            <a:off x="8246853" y="3931754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=11617</a:t>
            </a:r>
            <a:endParaRPr lang="zh-CN" altLang="en-US" sz="10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11A0214-508B-4C8D-A0F0-DBED6044902B}"/>
              </a:ext>
            </a:extLst>
          </p:cNvPr>
          <p:cNvSpPr/>
          <p:nvPr/>
        </p:nvSpPr>
        <p:spPr>
          <a:xfrm>
            <a:off x="9088790" y="3892045"/>
            <a:ext cx="8175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=11618</a:t>
            </a:r>
            <a:endParaRPr lang="zh-CN" altLang="en-US" sz="1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49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055440" y="1268760"/>
            <a:ext cx="1057857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Collider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Bunch lengthening, MWI, TMCI, Coupled bunch instabilities, Beam ion, Electron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Single/Coupled bunch instabilities, CSR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 bunch instabilities</a:t>
            </a:r>
          </a:p>
        </p:txBody>
      </p:sp>
    </p:spTree>
    <p:extLst>
      <p:ext uri="{BB962C8B-B14F-4D97-AF65-F5344CB8AC3E}">
        <p14:creationId xmlns:p14="http://schemas.microsoft.com/office/powerpoint/2010/main" val="35766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Impedance modeling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Resistive wall impedance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Calibri" charset="0"/>
                <a:ea typeface="宋体" charset="0"/>
              </a:rPr>
              <a:t>radius=28mm, thick=2mm, Aluminum</a:t>
            </a: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Geometrical impedance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Same as in the collider ring, excluding the components related to collision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pic>
        <p:nvPicPr>
          <p:cNvPr id="7" name="Picture 2" descr="D:\New20180222\CEPC\20220518 IARC报告准备\RelatedCalculations\Booster\Impedance\ReZLtotal_sigz3mm_All.png">
            <a:extLst>
              <a:ext uri="{FF2B5EF4-FFF2-40B4-BE49-F238E27FC236}">
                <a16:creationId xmlns:a16="http://schemas.microsoft.com/office/drawing/2014/main" id="{F90B3760-412F-48B5-A922-935E7AC38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9" y="3177893"/>
            <a:ext cx="3217685" cy="23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:\New20180222\CEPC\20220518 IARC报告准备\RelatedCalculations\Booster\Impedance\ImZLtotal_sigz3mm_All.png">
            <a:extLst>
              <a:ext uri="{FF2B5EF4-FFF2-40B4-BE49-F238E27FC236}">
                <a16:creationId xmlns:a16="http://schemas.microsoft.com/office/drawing/2014/main" id="{A500F90D-23BE-44DC-9556-4D7EB6DF4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76" y="3177892"/>
            <a:ext cx="3217685" cy="23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New20180222\CEPC\20220518 IARC报告准备\RelatedCalculations\Booster\Impedance\ReZytotal_sigz3mm_All.png">
            <a:extLst>
              <a:ext uri="{FF2B5EF4-FFF2-40B4-BE49-F238E27FC236}">
                <a16:creationId xmlns:a16="http://schemas.microsoft.com/office/drawing/2014/main" id="{448F0687-19ED-44F2-BFF4-929F92F94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27" y="3177893"/>
            <a:ext cx="3217685" cy="23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New20180222\CEPC\20220518 IARC报告准备\RelatedCalculations\Booster\Impedance\ImZytotal_sigz3mm_All.png">
            <a:extLst>
              <a:ext uri="{FF2B5EF4-FFF2-40B4-BE49-F238E27FC236}">
                <a16:creationId xmlns:a16="http://schemas.microsoft.com/office/drawing/2014/main" id="{97199AD9-2815-41FC-A67B-42043647A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344" y="3199860"/>
            <a:ext cx="3217685" cy="234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4300A325-C61A-4057-B948-343BCBAC2E6B}"/>
              </a:ext>
            </a:extLst>
          </p:cNvPr>
          <p:cNvSpPr/>
          <p:nvPr/>
        </p:nvSpPr>
        <p:spPr>
          <a:xfrm>
            <a:off x="1775521" y="5775647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Longitudinal impedance</a:t>
            </a:r>
            <a:endParaRPr lang="zh-CN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4D9119-0180-4881-B404-43DD213172B7}"/>
              </a:ext>
            </a:extLst>
          </p:cNvPr>
          <p:cNvSpPr/>
          <p:nvPr/>
        </p:nvSpPr>
        <p:spPr>
          <a:xfrm>
            <a:off x="7640942" y="5770182"/>
            <a:ext cx="2964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Transverse impedance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B898EE-3D21-4968-9B21-6AC7EF1964C9}"/>
              </a:ext>
            </a:extLst>
          </p:cNvPr>
          <p:cNvSpPr txBox="1"/>
          <p:nvPr/>
        </p:nvSpPr>
        <p:spPr>
          <a:xfrm>
            <a:off x="1170137" y="3789040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ReZL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BA5626-C375-41D6-8193-9AED6716CB6F}"/>
              </a:ext>
            </a:extLst>
          </p:cNvPr>
          <p:cNvSpPr txBox="1"/>
          <p:nvPr/>
        </p:nvSpPr>
        <p:spPr>
          <a:xfrm>
            <a:off x="4010355" y="3789040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ImZL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BAA639-5DD7-4CE9-AEDD-94063F8576B6}"/>
              </a:ext>
            </a:extLst>
          </p:cNvPr>
          <p:cNvSpPr txBox="1"/>
          <p:nvPr/>
        </p:nvSpPr>
        <p:spPr>
          <a:xfrm>
            <a:off x="7203797" y="3789040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ReZy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4F4606-505F-4A83-88A1-619608F2FCE0}"/>
              </a:ext>
            </a:extLst>
          </p:cNvPr>
          <p:cNvSpPr txBox="1"/>
          <p:nvPr/>
        </p:nvSpPr>
        <p:spPr>
          <a:xfrm>
            <a:off x="10272464" y="3789040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ImZy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Collective instabilities in Booster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25001"/>
            <a:ext cx="1097280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Instabilities are checked for both injection and extraction energies.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Single bunch effects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Injection: </a:t>
            </a:r>
            <a:r>
              <a:rPr lang="en-US" altLang="zh-CN" sz="2000" i="1" dirty="0" err="1"/>
              <a:t>E</a:t>
            </a:r>
            <a:r>
              <a:rPr lang="en-US" altLang="zh-CN" sz="2000" i="1" baseline="-25000" dirty="0" err="1"/>
              <a:t>k</a:t>
            </a:r>
            <a:r>
              <a:rPr lang="en-US" altLang="zh-CN" sz="2000" dirty="0"/>
              <a:t>=30GeV, Max bunch population of 6.9</a:t>
            </a:r>
            <a:r>
              <a:rPr lang="en-US" altLang="zh-CN" sz="2000" dirty="0">
                <a:sym typeface="Symbol" panose="05050102010706020507" pitchFamily="18" charset="2"/>
              </a:rPr>
              <a:t>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9</a:t>
            </a:r>
            <a:r>
              <a:rPr lang="en-US" altLang="zh-CN" sz="2000" dirty="0">
                <a:sym typeface="Symbol" panose="05050102010706020507" pitchFamily="18" charset="2"/>
              </a:rPr>
              <a:t> </a:t>
            </a:r>
            <a:r>
              <a:rPr lang="en-US" altLang="zh-CN" sz="2000" dirty="0"/>
              <a:t>@tt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Extraction: </a:t>
            </a:r>
            <a:r>
              <a:rPr lang="en-US" altLang="zh-CN" sz="2000" i="1" dirty="0" err="1"/>
              <a:t>E</a:t>
            </a:r>
            <a:r>
              <a:rPr lang="en-US" altLang="zh-CN" sz="2000" i="1" baseline="-25000" dirty="0" err="1"/>
              <a:t>k</a:t>
            </a:r>
            <a:r>
              <a:rPr lang="en-US" altLang="zh-CN" sz="2000" dirty="0"/>
              <a:t> depends on operation mode, Max bunch population of 1.3</a:t>
            </a:r>
            <a:r>
              <a:rPr lang="en-US" altLang="zh-CN" sz="2000" dirty="0">
                <a:sym typeface="Symbol" panose="05050102010706020507" pitchFamily="18" charset="2"/>
              </a:rPr>
              <a:t> 10</a:t>
            </a:r>
            <a:r>
              <a:rPr lang="en-US" altLang="zh-CN" sz="2000" baseline="30000" dirty="0">
                <a:sym typeface="Symbol" panose="05050102010706020507" pitchFamily="18" charset="2"/>
              </a:rPr>
              <a:t>11</a:t>
            </a:r>
            <a:r>
              <a:rPr lang="en-US" altLang="zh-CN" sz="2000" dirty="0">
                <a:sym typeface="Symbol" panose="05050102010706020507" pitchFamily="18" charset="2"/>
              </a:rPr>
              <a:t> </a:t>
            </a:r>
            <a:r>
              <a:rPr lang="en-US" altLang="zh-CN" sz="2000" dirty="0"/>
              <a:t>@Higgs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CN" altLang="en-US" dirty="0"/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4DEE639-22F3-4C7E-8DF8-1E54FF8E99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47888"/>
              </p:ext>
            </p:extLst>
          </p:nvPr>
        </p:nvGraphicFramePr>
        <p:xfrm>
          <a:off x="623392" y="3624398"/>
          <a:ext cx="5114408" cy="1935568"/>
        </p:xfrm>
        <a:graphic>
          <a:graphicData uri="http://schemas.openxmlformats.org/drawingml/2006/table">
            <a:tbl>
              <a:tblPr/>
              <a:tblGrid>
                <a:gridCol w="1627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55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9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[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[kV/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[kV/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/m]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1.9/3.6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6.8/1.0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27.0/14.4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Geometrical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0.1/8.1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12.2/1.0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28.2/16.0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2.0/11.7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19.0/2.0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55.2/30.4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D46FA406-374D-4449-BA16-E413A1D9163C}"/>
              </a:ext>
            </a:extLst>
          </p:cNvPr>
          <p:cNvSpPr txBox="1"/>
          <p:nvPr/>
        </p:nvSpPr>
        <p:spPr>
          <a:xfrm>
            <a:off x="1152128" y="3140968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 budget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</a:t>
            </a:r>
            <a:r>
              <a:rPr lang="en-US" altLang="zh-CN" sz="20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z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=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0.5mm/1.8mm</a:t>
            </a:r>
            <a:endParaRPr lang="zh-CN" alt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5A3F2F94-9C42-4E0D-87D2-00DD8DC5E2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851436"/>
              </p:ext>
            </p:extLst>
          </p:nvPr>
        </p:nvGraphicFramePr>
        <p:xfrm>
          <a:off x="5904656" y="3573016"/>
          <a:ext cx="5432559" cy="2025360"/>
        </p:xfrm>
        <a:graphic>
          <a:graphicData uri="http://schemas.openxmlformats.org/drawingml/2006/table">
            <a:tbl>
              <a:tblPr firstRow="1" bandRow="1"/>
              <a:tblGrid>
                <a:gridCol w="276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2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2663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</a:tblGrid>
              <a:tr h="380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altLang="zh-CN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Threshold value</a:t>
                      </a:r>
                      <a:endParaRPr lang="zh-CN" alt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</a:t>
                      </a:r>
                    </a:p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altLang="zh-CN" sz="1800" b="0" baseline="-2500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z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=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0.5mm</a:t>
                      </a:r>
                      <a:endParaRPr lang="en-US" sz="19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Extraction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9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@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kumimoji="0" lang="en-US" altLang="zh-CN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z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  <a:sym typeface="Symbol" panose="05050102010706020507" pitchFamily="18" charset="2"/>
                        </a:rPr>
                        <a:t>=</a:t>
                      </a:r>
                      <a:r>
                        <a:rPr kumimoji="0" lang="en-US" altLang="zh-CN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Arial" panose="020B0604020202020204" pitchFamily="34" charset="0"/>
                        </a:rPr>
                        <a:t>1.8mm</a:t>
                      </a:r>
                      <a:endParaRPr kumimoji="0" lang="en-US" altLang="zh-CN" sz="1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(longitudinal)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9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900" b="0" i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9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&gt;14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&gt;3.4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Single bunch (transverse)</a:t>
                      </a:r>
                    </a:p>
                    <a:p>
                      <a:pPr marL="0" algn="l" defTabSz="914400" rtl="0" eaLnBrk="1" fontAlgn="b" latinLnBrk="0" hangingPunct="1"/>
                      <a:r>
                        <a:rPr lang="en-US" sz="1900" b="0" i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900" b="0" i="1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&gt;190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en-US" altLang="zh-CN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&gt;36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DF522B19-7D68-45CF-B224-F2EF74275AAD}"/>
              </a:ext>
            </a:extLst>
          </p:cNvPr>
          <p:cNvSpPr txBox="1"/>
          <p:nvPr/>
        </p:nvSpPr>
        <p:spPr>
          <a:xfrm>
            <a:off x="6768752" y="3122355"/>
            <a:ext cx="41764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Impedance threshold</a:t>
            </a:r>
            <a:endParaRPr lang="zh-CN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26AD23A-3BFA-4B89-A6FD-892DACF3FB16}"/>
              </a:ext>
            </a:extLst>
          </p:cNvPr>
          <p:cNvSpPr txBox="1"/>
          <p:nvPr/>
        </p:nvSpPr>
        <p:spPr>
          <a:xfrm>
            <a:off x="5472608" y="5625146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Tx/>
              <a:buChar char="‒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Some safety margin is reserved for TMCI</a:t>
            </a:r>
            <a:endParaRPr lang="en-US" altLang="zh-CN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Tx/>
              <a:buChar char="‒"/>
            </a:pP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Bunch lengthening is expected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9B6B5C2-174B-478C-9005-1E05AC212716}"/>
              </a:ext>
            </a:extLst>
          </p:cNvPr>
          <p:cNvSpPr txBox="1"/>
          <p:nvPr/>
        </p:nvSpPr>
        <p:spPr>
          <a:xfrm>
            <a:off x="839416" y="5734997"/>
            <a:ext cx="47052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RW and dominant geometrical impedance (bellows and flanges) extends to 200 GHz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55663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Coupled bunch instabilities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37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0985"/>
            <a:ext cx="1097280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Transverse resistive wall instability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HOMs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solidFill>
                  <a:srgbClr val="0070C0"/>
                </a:solidFill>
                <a:ea typeface="宋体" charset="0"/>
                <a:cs typeface="Arial" panose="020B0604020202020204" pitchFamily="34" charset="0"/>
              </a:rPr>
              <a:t>Much more relaxed compare to the collider ring at Z mode</a:t>
            </a:r>
            <a:endParaRPr lang="en-US" altLang="zh-CN" sz="2000" dirty="0"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F519FA9F-F8B7-4F14-95B8-D615EFC32FB5}"/>
              </a:ext>
            </a:extLst>
          </p:cNvPr>
          <p:cNvSpPr/>
          <p:nvPr/>
        </p:nvSpPr>
        <p:spPr>
          <a:xfrm>
            <a:off x="8256240" y="2032908"/>
            <a:ext cx="35283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algn="just">
              <a:spcBef>
                <a:spcPts val="400"/>
              </a:spcBef>
              <a:buFont typeface="Wingdings" pitchFamily="2" charset="2"/>
              <a:buChar char="p"/>
            </a:pPr>
            <a:r>
              <a:rPr lang="en-US" altLang="zh-CN" sz="2000" dirty="0">
                <a:solidFill>
                  <a:prstClr val="black"/>
                </a:solidFill>
                <a:latin typeface="Arial" panose="020B0604020202020204" pitchFamily="34" charset="0"/>
                <a:ea typeface="宋体" charset="0"/>
                <a:cs typeface="Arial" panose="020B0604020202020204" pitchFamily="34" charset="0"/>
              </a:rPr>
              <a:t>Bunch-by-bunch feedback system is required.</a:t>
            </a:r>
            <a:endParaRPr lang="zh-CN" altLang="en-US" sz="2000" dirty="0">
              <a:solidFill>
                <a:prstClr val="black"/>
              </a:solidFill>
              <a:latin typeface="Arial" panose="020B0604020202020204" pitchFamily="34" charset="0"/>
              <a:ea typeface="宋体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46088415-8767-4421-BB76-CA00AE98A5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305564"/>
                  </p:ext>
                </p:extLst>
              </p:nvPr>
            </p:nvGraphicFramePr>
            <p:xfrm>
              <a:off x="2135560" y="4535867"/>
              <a:ext cx="6989062" cy="184925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29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97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2165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1317446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</a:tblGrid>
                  <a:tr h="3804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8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Injection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Extraction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Collider-</a:t>
                          </a:r>
                          <a:r>
                            <a:rPr lang="en-US" sz="18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5911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Multi-bunch SR (longitudinal)</a:t>
                          </a:r>
                        </a:p>
                        <a:p>
                          <a:pPr marL="0" algn="l" defTabSz="914400" rtl="0" eaLnBrk="1" fontAlgn="b" latinLnBrk="0" hangingPunct="1"/>
                          <a14:m>
                            <m:oMath xmlns:m="http://schemas.openxmlformats.org/officeDocument/2006/math">
                              <m:r>
                                <a:rPr lang="en-US" sz="1800" b="0" i="1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𝑓</m:t>
                              </m:r>
                              <m:r>
                                <m:rPr>
                                  <m:sty m:val="p"/>
                                </m:rPr>
                                <a:rPr lang="en-US" sz="18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||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8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8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</a:t>
                          </a:r>
                          <a:r>
                            <a:rPr lang="en-US" altLang="zh-CN" sz="18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GHz</a:t>
                          </a:r>
                          <a:r>
                            <a:rPr lang="en-US" altLang="zh-CN" sz="1800" b="0" u="none" strike="noStrike" kern="1200" dirty="0" err="1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/>
                            </a:rPr>
                            <a:t>M</a:t>
                          </a:r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/>
                            </a:rPr>
                            <a:t></a:t>
                          </a:r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b="0" u="none" strike="noStrike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&gt;5.7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&gt;113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2863">
                    <a:tc>
                      <a:txBody>
                        <a:bodyPr/>
                        <a:lstStyle/>
                        <a:p>
                          <a:pPr marL="0" algn="l" defTabSz="914400" rtl="0" eaLnBrk="1" fontAlgn="b" latinLnBrk="0" hangingPunct="1"/>
                          <a:r>
                            <a:rPr lang="en-US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Multi-bunch SR (transverse)</a:t>
                          </a:r>
                        </a:p>
                        <a:p>
                          <a:pPr marL="0" marR="0" indent="0" algn="l" defTabSz="914400" rtl="0" eaLnBrk="1" fontAlgn="b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altLang="zh-CN" sz="1800" b="0" i="0" u="none" strike="noStrike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/>
                                  <a:ea typeface="+mn-ea"/>
                                  <a:cs typeface="Times New Roman" panose="02020603050405020304" pitchFamily="18" charset="0"/>
                                </a:rPr>
                                <m:t>Re</m:t>
                              </m:r>
                              <m:sSub>
                                <m:sSubPr>
                                  <m:ctrlP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1800" b="0" i="1" u="none" strike="noStrike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(2</m:t>
                                      </m:r>
                                      <m:r>
                                        <a:rPr lang="zh-CN" altLang="en-US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𝑓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18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sz="18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u="none" strike="noStrike" kern="1200" smtClean="0"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mbria Math"/>
                                              <a:ea typeface="+mn-ea"/>
                                              <a:cs typeface="Times New Roman" panose="02020603050405020304" pitchFamily="18" charset="0"/>
                                            </a:rPr>
                                            <m:t>𝑙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altLang="zh-CN" sz="1800" b="0" i="1" u="none" strike="noStrike" kern="1200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/>
                                          <a:ea typeface="+mn-ea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oMath>
                          </a14:m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[M</a:t>
                          </a:r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  <a:sym typeface="Symbol"/>
                            </a:rPr>
                            <a:t>/m</a:t>
                          </a:r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&gt;0.9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&gt;18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0.9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9">
                <a:extLst>
                  <a:ext uri="{FF2B5EF4-FFF2-40B4-BE49-F238E27FC236}">
                    <a16:creationId xmlns:a16="http://schemas.microsoft.com/office/drawing/2014/main" id="{46088415-8767-4421-BB76-CA00AE98A5B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69305564"/>
                  </p:ext>
                </p:extLst>
              </p:nvPr>
            </p:nvGraphicFramePr>
            <p:xfrm>
              <a:off x="2135560" y="4535867"/>
              <a:ext cx="6989062" cy="184925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30297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31975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22165">
                      <a:extLst>
                        <a:ext uri="{9D8B030D-6E8A-4147-A177-3AD203B41FA5}">
                          <a16:colId xmlns:a16="http://schemas.microsoft.com/office/drawing/2014/main" val="3624536658"/>
                        </a:ext>
                      </a:extLst>
                    </a:gridCol>
                    <a:gridCol w="1317446">
                      <a:extLst>
                        <a:ext uri="{9D8B030D-6E8A-4147-A177-3AD203B41FA5}">
                          <a16:colId xmlns:a16="http://schemas.microsoft.com/office/drawing/2014/main" val="3438979285"/>
                        </a:ext>
                      </a:extLst>
                    </a:gridCol>
                  </a:tblGrid>
                  <a:tr h="3804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l" fontAlgn="b"/>
                          <a:endParaRPr lang="zh-CN" alt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8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Injection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sz="1800" b="1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Extraction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等线" panose="020F0502020204030204"/>
                            </a:defRPr>
                          </a:lvl9pPr>
                        </a:lstStyle>
                        <a:p>
                          <a:pPr algn="ctr" fontAlgn="b"/>
                          <a:r>
                            <a:rPr lang="en-US" altLang="zh-CN" sz="18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Collider-</a:t>
                          </a:r>
                          <a:r>
                            <a:rPr lang="en-US" sz="1800" b="1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Z</a:t>
                          </a:r>
                          <a:endParaRPr lang="en-US" sz="1800" b="1" i="0" u="none" strike="noStrike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等线" panose="02010600030101010101" pitchFamily="2" charset="-122"/>
                            <a:cs typeface="Arial" panose="020B0604020202020204" pitchFamily="34" charset="0"/>
                          </a:endParaRP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591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" t="-55372" r="-131187" b="-107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&gt;5.7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&gt;113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0.7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32863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1" t="-156667" r="-131187" b="-8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&gt;0.9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fontAlgn="b" latinLnBrk="0" hangingPunct="1"/>
                          <a:r>
                            <a:rPr lang="en-US" altLang="zh-CN" sz="1800" b="0" u="none" strike="noStrike" kern="1200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&gt;18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zh-CN" sz="1800" b="0" i="0" u="none" strike="noStrike" dirty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ea typeface="等线" panose="02010600030101010101" pitchFamily="2" charset="-122"/>
                              <a:cs typeface="Arial" panose="020B0604020202020204" pitchFamily="34" charset="0"/>
                            </a:rPr>
                            <a:t>0.9</a:t>
                          </a:r>
                        </a:p>
                      </a:txBody>
                      <a:tcPr marL="48000" marR="48000" marT="48000" marB="48000" anchor="ctr">
                        <a:lnL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ysClr val="windowText" lastClr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12" name="表格 11">
            <a:extLst>
              <a:ext uri="{FF2B5EF4-FFF2-40B4-BE49-F238E27FC236}">
                <a16:creationId xmlns:a16="http://schemas.microsoft.com/office/drawing/2014/main" id="{A99A333E-4162-4925-9877-E5458D17E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8480"/>
              </p:ext>
            </p:extLst>
          </p:nvPr>
        </p:nvGraphicFramePr>
        <p:xfrm>
          <a:off x="1700908" y="1628800"/>
          <a:ext cx="6447947" cy="198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7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340">
                  <a:extLst>
                    <a:ext uri="{9D8B030D-6E8A-4147-A177-3AD203B41FA5}">
                      <a16:colId xmlns:a16="http://schemas.microsoft.com/office/drawing/2014/main" val="2026895173"/>
                    </a:ext>
                  </a:extLst>
                </a:gridCol>
                <a:gridCol w="953453">
                  <a:extLst>
                    <a:ext uri="{9D8B030D-6E8A-4147-A177-3AD203B41FA5}">
                      <a16:colId xmlns:a16="http://schemas.microsoft.com/office/drawing/2014/main" val="674550164"/>
                    </a:ext>
                  </a:extLst>
                </a:gridCol>
                <a:gridCol w="953453">
                  <a:extLst>
                    <a:ext uri="{9D8B030D-6E8A-4147-A177-3AD203B41FA5}">
                      <a16:colId xmlns:a16="http://schemas.microsoft.com/office/drawing/2014/main" val="698997907"/>
                    </a:ext>
                  </a:extLst>
                </a:gridCol>
                <a:gridCol w="981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0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Growth time [</a:t>
                      </a:r>
                      <a:r>
                        <a:rPr lang="en-US" altLang="zh-CN" sz="1800" dirty="0" err="1">
                          <a:latin typeface="+mj-lt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]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  <a:sym typeface="Symbol"/>
                        </a:rPr>
                        <a:t>Higgs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  <a:sym typeface="Symbol"/>
                        </a:rPr>
                        <a:t>Z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  <a:sym typeface="Symbol"/>
                        </a:rPr>
                        <a:t>W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 err="1">
                          <a:latin typeface="+mj-lt"/>
                          <a:cs typeface="Arial" panose="020B0604020202020204" pitchFamily="34" charset="0"/>
                          <a:sym typeface="Symbol"/>
                        </a:rPr>
                        <a:t>tt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Injection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1060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62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211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latin typeface="+mj-lt"/>
                          <a:cs typeface="Arial" panose="020B0604020202020204" pitchFamily="34" charset="0"/>
                        </a:rPr>
                        <a:t>5865</a:t>
                      </a:r>
                      <a:endParaRPr lang="zh-CN" altLang="en-US" sz="1800" b="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Extraction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2685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1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105</a:t>
                      </a:r>
                      <a:endParaRPr lang="zh-CN" altLang="en-US" sz="1800" b="1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614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38397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SR damping at injection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3100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48989478"/>
                  </a:ext>
                </a:extLst>
              </a:tr>
              <a:tr h="210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SR damping at extraction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47.6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879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160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+mj-lt"/>
                          <a:cs typeface="Arial" panose="020B0604020202020204" pitchFamily="34" charset="0"/>
                        </a:rPr>
                        <a:t>14.2</a:t>
                      </a:r>
                      <a:endParaRPr lang="zh-CN" altLang="en-US" sz="1800" dirty="0"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99888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21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CSR effect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38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880" y="1268760"/>
            <a:ext cx="836672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CSR impedance and its induced MWI threshold are calculated, considering the quite short bunch length of ~0.5mm.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prstClr val="black"/>
                </a:solidFill>
              </a:rPr>
              <a:t>CSR impedance &lt;&lt; resistive wall impedance.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prstClr val="black"/>
                </a:solidFill>
              </a:rPr>
              <a:t>MWI threshold due to the CSR effect are estimated analytically.</a:t>
            </a:r>
          </a:p>
          <a:p>
            <a:pPr lvl="1">
              <a:spcBef>
                <a:spcPts val="600"/>
              </a:spcBef>
            </a:pPr>
            <a:r>
              <a:rPr lang="en-US" altLang="zh-CN" sz="1800" dirty="0">
                <a:solidFill>
                  <a:prstClr val="black"/>
                </a:solidFill>
              </a:rPr>
              <a:t>K. Bane et al. (PRST-AB 13, 104402 (2010))</a:t>
            </a:r>
          </a:p>
          <a:p>
            <a:pPr lvl="1">
              <a:spcBef>
                <a:spcPts val="600"/>
              </a:spcBef>
            </a:pPr>
            <a:endParaRPr lang="en-US" altLang="zh-CN" sz="18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2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200" dirty="0">
              <a:solidFill>
                <a:prstClr val="black"/>
              </a:solidFill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BAC0E53-28DD-4913-B97E-8D7420EA7A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799" y="1113176"/>
            <a:ext cx="3471254" cy="2732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979C0B09-2650-45D3-BD61-0B058B15C3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6934586"/>
              </p:ext>
            </p:extLst>
          </p:nvPr>
        </p:nvGraphicFramePr>
        <p:xfrm>
          <a:off x="983432" y="3435254"/>
          <a:ext cx="7294972" cy="1060680"/>
        </p:xfrm>
        <a:graphic>
          <a:graphicData uri="http://schemas.openxmlformats.org/drawingml/2006/table">
            <a:tbl>
              <a:tblPr firstRow="1" bandRow="1"/>
              <a:tblGrid>
                <a:gridCol w="1689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8712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</a:tblGrid>
              <a:tr h="664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l" fontAlgn="b"/>
                      <a:endParaRPr lang="zh-CN" alt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Inj. (</a:t>
                      </a:r>
                      <a:r>
                        <a:rPr lang="en-US" sz="19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beam: </a:t>
                      </a:r>
                    </a:p>
                    <a:p>
                      <a:pPr algn="ctr" fontAlgn="b"/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6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z0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=0.4mm, 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sz="16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=1.5E-3</a:t>
                      </a:r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Inj. (equilibrium:</a:t>
                      </a:r>
                      <a:r>
                        <a:rPr lang="en-US" sz="19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6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z0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=0.3mm, </a:t>
                      </a:r>
                      <a:r>
                        <a:rPr lang="en-US" altLang="zh-CN" sz="16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</a:t>
                      </a:r>
                      <a:r>
                        <a:rPr lang="en-US" altLang="zh-CN" sz="1600" b="1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</a:t>
                      </a:r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  <a:sym typeface="Symbol"/>
                        </a:rPr>
                        <a:t>=2.5E-4</a:t>
                      </a:r>
                      <a:r>
                        <a:rPr lang="en-US" sz="19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Extraction</a:t>
                      </a:r>
                      <a:endParaRPr lang="en-US" sz="1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8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value</a:t>
                      </a:r>
                      <a:endParaRPr lang="en-US" altLang="zh-CN" sz="19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&gt;7</a:t>
                      </a:r>
                      <a:r>
                        <a:rPr lang="en-US" altLang="zh-CN" sz="1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9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b, design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&gt;0.8</a:t>
                      </a:r>
                      <a:r>
                        <a:rPr lang="en-US" altLang="zh-CN" sz="1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9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b, design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&gt;9</a:t>
                      </a:r>
                      <a:r>
                        <a:rPr lang="en-US" altLang="zh-CN" sz="1900" b="0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altLang="zh-CN" sz="1900" b="0" i="0" u="none" strike="noStrike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b, design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B75F6B3-117D-4AF9-8E77-418A5DCC1556}"/>
              </a:ext>
            </a:extLst>
          </p:cNvPr>
          <p:cNvSpPr txBox="1">
            <a:spLocks/>
          </p:cNvSpPr>
          <p:nvPr/>
        </p:nvSpPr>
        <p:spPr>
          <a:xfrm>
            <a:off x="383365" y="4504057"/>
            <a:ext cx="11905323" cy="3317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prstClr val="black"/>
                </a:solidFill>
              </a:rPr>
              <a:t>Extraction</a:t>
            </a:r>
            <a:r>
              <a:rPr lang="en-US" altLang="zh-CN" sz="2200" dirty="0">
                <a:solidFill>
                  <a:prstClr val="black"/>
                </a:solidFill>
                <a:sym typeface="Symbol" panose="05050102010706020507" pitchFamily="18" charset="2"/>
              </a:rPr>
              <a:t> </a:t>
            </a:r>
            <a:r>
              <a:rPr lang="en-US" altLang="zh-CN" sz="2200" dirty="0">
                <a:solidFill>
                  <a:prstClr val="black"/>
                </a:solidFill>
              </a:rPr>
              <a:t>enough safety margin is reserved concerning CSR effect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solidFill>
                  <a:prstClr val="black"/>
                </a:solidFill>
              </a:rPr>
              <a:t>Injection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With injection beam parameters </a:t>
            </a:r>
            <a:r>
              <a:rPr lang="en-US" altLang="zh-CN" sz="2000" dirty="0">
                <a:sym typeface="Symbol"/>
              </a:rPr>
              <a:t> </a:t>
            </a:r>
            <a:r>
              <a:rPr lang="en-US" altLang="zh-CN" sz="2000" dirty="0"/>
              <a:t> threshold &gt;&gt; design current</a:t>
            </a:r>
          </a:p>
          <a:p>
            <a:pPr lvl="1">
              <a:spcBef>
                <a:spcPts val="300"/>
              </a:spcBef>
            </a:pPr>
            <a:r>
              <a:rPr lang="en-US" altLang="zh-CN" sz="2000" dirty="0"/>
              <a:t>With equivalent beam parameters </a:t>
            </a:r>
            <a:r>
              <a:rPr lang="en-US" altLang="zh-CN" sz="2000" dirty="0">
                <a:sym typeface="Symbol"/>
              </a:rPr>
              <a:t> </a:t>
            </a:r>
            <a:r>
              <a:rPr lang="en-US" altLang="zh-CN" sz="2000" dirty="0"/>
              <a:t> the lowest threshold is comparable to the design current (only degrade beam quality during energy ramping + MWI is self-limiting </a:t>
            </a:r>
            <a:r>
              <a:rPr lang="en-US" altLang="zh-CN" sz="2000" dirty="0">
                <a:sym typeface="Symbol"/>
              </a:rPr>
              <a:t> less critical</a:t>
            </a:r>
            <a:r>
              <a:rPr lang="en-US" altLang="zh-CN" sz="2000" dirty="0"/>
              <a:t>)</a:t>
            </a:r>
          </a:p>
          <a:p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9521128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055440" y="1268760"/>
            <a:ext cx="1057857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Collider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Bunch lengthening, MWI, TMCI, Coupled bunch instabilities, Beam ion, Electron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Single/Coupled bunch instabilities, CSR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 bunch instabilities</a:t>
            </a:r>
          </a:p>
        </p:txBody>
      </p:sp>
    </p:spTree>
    <p:extLst>
      <p:ext uri="{BB962C8B-B14F-4D97-AF65-F5344CB8AC3E}">
        <p14:creationId xmlns:p14="http://schemas.microsoft.com/office/powerpoint/2010/main" val="35085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055440" y="1268760"/>
            <a:ext cx="1057857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Collider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Bunch lengthening, MWI, TMCI, Coupled bunch instabilities, Beam ion, Electron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Single/Coupled bunch instabilities, CSR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 bunch instabilities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D:\New20180222\CEPC\20220518 IARC报告准备\RelatedCalculations\Damping ring\Impedance\ReZLtotal_sigz3mm_All.png">
            <a:extLst>
              <a:ext uri="{FF2B5EF4-FFF2-40B4-BE49-F238E27FC236}">
                <a16:creationId xmlns:a16="http://schemas.microsoft.com/office/drawing/2014/main" id="{88DD46ED-B7E7-4816-9CAA-DFF7C8218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40" y="3525011"/>
            <a:ext cx="3141853" cy="2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D:\New20180222\CEPC\20220518 IARC报告准备\RelatedCalculations\Damping ring\Impedance\ImZLtotal_sigz3mm_All.png">
            <a:extLst>
              <a:ext uri="{FF2B5EF4-FFF2-40B4-BE49-F238E27FC236}">
                <a16:creationId xmlns:a16="http://schemas.microsoft.com/office/drawing/2014/main" id="{B064F04E-4898-4218-92C8-ED2D316B3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659" y="3532127"/>
            <a:ext cx="3141853" cy="2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New20180222\CEPC\20220518 IARC报告准备\RelatedCalculations\Damping ring\Impedance\ReZytotal_sigz3mm_All.png">
            <a:extLst>
              <a:ext uri="{FF2B5EF4-FFF2-40B4-BE49-F238E27FC236}">
                <a16:creationId xmlns:a16="http://schemas.microsoft.com/office/drawing/2014/main" id="{94C8B76E-EC25-4B78-ABA8-6C29A2FF3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9" y="3526373"/>
            <a:ext cx="3141853" cy="2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D:\New20180222\CEPC\20220518 IARC报告准备\RelatedCalculations\Damping ring\Impedance\ImZytotal_sigz3mm_All.png">
            <a:extLst>
              <a:ext uri="{FF2B5EF4-FFF2-40B4-BE49-F238E27FC236}">
                <a16:creationId xmlns:a16="http://schemas.microsoft.com/office/drawing/2014/main" id="{DA82807D-3DDF-4977-81C6-480017BA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299" y="3526372"/>
            <a:ext cx="3141853" cy="2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Impedance modeling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Resistive wall impedance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Calibri" charset="0"/>
                <a:ea typeface="宋体" charset="0"/>
              </a:rPr>
              <a:t>radius=15mm, thick=2mm, Aluminum</a:t>
            </a: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Geometrical impedance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Scaled from the collider ring (excluding the components related to collision)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ZL*(28mm/15mm)*147m/100km, ZY *(28mm/15mm)</a:t>
            </a:r>
            <a:r>
              <a:rPr lang="en-US" altLang="zh-CN" sz="2000" baseline="30000" dirty="0"/>
              <a:t>3</a:t>
            </a:r>
            <a:r>
              <a:rPr lang="en-US" altLang="zh-CN" sz="2000" dirty="0"/>
              <a:t>*147m/100km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zh-CN" altLang="en-US" sz="24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300A325-C61A-4057-B948-343BCBAC2E6B}"/>
              </a:ext>
            </a:extLst>
          </p:cNvPr>
          <p:cNvSpPr/>
          <p:nvPr/>
        </p:nvSpPr>
        <p:spPr>
          <a:xfrm>
            <a:off x="1775521" y="5775647"/>
            <a:ext cx="31854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Longitudinal impedance</a:t>
            </a:r>
            <a:endParaRPr lang="zh-CN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4D9119-0180-4881-B404-43DD213172B7}"/>
              </a:ext>
            </a:extLst>
          </p:cNvPr>
          <p:cNvSpPr/>
          <p:nvPr/>
        </p:nvSpPr>
        <p:spPr>
          <a:xfrm>
            <a:off x="7640942" y="5770182"/>
            <a:ext cx="2964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Transverse impedance</a:t>
            </a:r>
            <a:endParaRPr lang="zh-CN" altLang="en-US" sz="24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0B898EE-3D21-4968-9B21-6AC7EF1964C9}"/>
              </a:ext>
            </a:extLst>
          </p:cNvPr>
          <p:cNvSpPr txBox="1"/>
          <p:nvPr/>
        </p:nvSpPr>
        <p:spPr>
          <a:xfrm>
            <a:off x="1326956" y="4139788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ReZL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6BA5626-C375-41D6-8193-9AED6716CB6F}"/>
              </a:ext>
            </a:extLst>
          </p:cNvPr>
          <p:cNvSpPr txBox="1"/>
          <p:nvPr/>
        </p:nvSpPr>
        <p:spPr>
          <a:xfrm>
            <a:off x="4167174" y="4139788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ImZL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0BAA639-5DD7-4CE9-AEDD-94063F8576B6}"/>
              </a:ext>
            </a:extLst>
          </p:cNvPr>
          <p:cNvSpPr txBox="1"/>
          <p:nvPr/>
        </p:nvSpPr>
        <p:spPr>
          <a:xfrm>
            <a:off x="7360616" y="4139788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ReZy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A4F4606-505F-4A83-88A1-619608F2FCE0}"/>
              </a:ext>
            </a:extLst>
          </p:cNvPr>
          <p:cNvSpPr txBox="1"/>
          <p:nvPr/>
        </p:nvSpPr>
        <p:spPr>
          <a:xfrm>
            <a:off x="10429283" y="4139788"/>
            <a:ext cx="7792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>
                <a:solidFill>
                  <a:srgbClr val="0000FF"/>
                </a:solidFill>
              </a:rPr>
              <a:t>ImZy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2390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Single bunch effects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41</a:t>
            </a:fld>
            <a:endParaRPr lang="zh-CN" altLang="en-US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Impedance budget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Single bunch instabilities</a:t>
            </a:r>
          </a:p>
          <a:p>
            <a:pPr lvl="1"/>
            <a:r>
              <a:rPr lang="en-US" altLang="zh-CN" sz="2000" dirty="0">
                <a:solidFill>
                  <a:srgbClr val="0070C0"/>
                </a:solidFill>
                <a:ea typeface="宋体" charset="0"/>
                <a:cs typeface="Arial" panose="020B0604020202020204" pitchFamily="34" charset="0"/>
              </a:rPr>
              <a:t>Enough safety margin reserved for TMCI</a:t>
            </a:r>
            <a:endParaRPr lang="en-US" altLang="zh-CN" sz="2000" dirty="0">
              <a:cs typeface="Arial" panose="020B0604020202020204" pitchFamily="34" charset="0"/>
            </a:endParaRPr>
          </a:p>
          <a:p>
            <a:pPr lvl="1"/>
            <a:r>
              <a:rPr lang="en-US" altLang="zh-CN" sz="2000" dirty="0">
                <a:solidFill>
                  <a:srgbClr val="0070C0"/>
                </a:solidFill>
                <a:ea typeface="宋体" charset="0"/>
                <a:cs typeface="Arial" panose="020B0604020202020204" pitchFamily="34" charset="0"/>
              </a:rPr>
              <a:t>Bunch lengthen is increased by 2%</a:t>
            </a:r>
          </a:p>
          <a:p>
            <a:pPr lvl="1">
              <a:spcBef>
                <a:spcPts val="600"/>
              </a:spcBef>
            </a:pPr>
            <a:endParaRPr lang="en-US" altLang="zh-CN" sz="20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B2016905-89FC-467F-B08F-F720655A7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924" y="4293096"/>
            <a:ext cx="3744416" cy="211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4A7E4D7E-9AC4-46B9-81C9-DF64F8A135DF}"/>
              </a:ext>
            </a:extLst>
          </p:cNvPr>
          <p:cNvSpPr/>
          <p:nvPr/>
        </p:nvSpPr>
        <p:spPr>
          <a:xfrm>
            <a:off x="1158294" y="1796819"/>
            <a:ext cx="3305525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67" dirty="0"/>
              <a:t>@</a:t>
            </a:r>
            <a:r>
              <a:rPr lang="en-US" altLang="zh-CN" sz="1867" dirty="0">
                <a:sym typeface="Symbol"/>
              </a:rPr>
              <a:t></a:t>
            </a:r>
            <a:r>
              <a:rPr lang="en-US" altLang="zh-CN" sz="1867" baseline="-25000" dirty="0">
                <a:sym typeface="Symbol"/>
              </a:rPr>
              <a:t>z</a:t>
            </a:r>
            <a:r>
              <a:rPr lang="en-US" altLang="zh-CN" sz="1867" dirty="0">
                <a:sym typeface="Symbol"/>
              </a:rPr>
              <a:t>=4.4mm</a:t>
            </a:r>
            <a:endParaRPr lang="zh-CN" altLang="en-US" sz="1867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24EC5154-8EDC-4883-8CAE-037F8B1763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456426"/>
              </p:ext>
            </p:extLst>
          </p:nvPr>
        </p:nvGraphicFramePr>
        <p:xfrm>
          <a:off x="6984099" y="3032245"/>
          <a:ext cx="3912234" cy="771120"/>
        </p:xfrm>
        <a:graphic>
          <a:graphicData uri="http://schemas.openxmlformats.org/drawingml/2006/table">
            <a:tbl>
              <a:tblPr firstRow="1" bandRow="1"/>
              <a:tblGrid>
                <a:gridCol w="2767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5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0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 on Z</a:t>
                      </a:r>
                      <a:r>
                        <a:rPr lang="en-US" sz="1900" b="0" u="none" strike="noStrike" kern="1200" baseline="-25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||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/n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[m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Symbol"/>
                        </a:rPr>
                        <a:t>]</a:t>
                      </a:r>
                      <a:endParaRPr lang="en-US" sz="19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680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4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b" latinLnBrk="0" hangingPunct="1"/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Threshold</a:t>
                      </a:r>
                      <a:r>
                        <a:rPr lang="en-US" sz="19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on </a:t>
                      </a:r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1900" b="0" u="none" strike="noStrike" kern="1200" baseline="-25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[kV/</a:t>
                      </a:r>
                      <a:r>
                        <a:rPr lang="en-US" sz="1900" b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pC</a:t>
                      </a:r>
                      <a:r>
                        <a:rPr lang="en-US" sz="19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/m]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altLang="zh-CN" sz="1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48000" marR="48000" marT="48000" marB="4800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ECBF2C11-1B02-4420-9588-481F7FA15C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10473"/>
              </p:ext>
            </p:extLst>
          </p:nvPr>
        </p:nvGraphicFramePr>
        <p:xfrm>
          <a:off x="4410355" y="1220755"/>
          <a:ext cx="6798213" cy="1646008"/>
        </p:xfrm>
        <a:graphic>
          <a:graphicData uri="http://schemas.openxmlformats.org/drawingml/2006/table">
            <a:tbl>
              <a:tblPr/>
              <a:tblGrid>
                <a:gridCol w="2183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76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Components 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</a:t>
                      </a:r>
                      <a:r>
                        <a:rPr kumimoji="0" lang="en-US" altLang="zh-CN" sz="19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||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</a:t>
                      </a:r>
                      <a:r>
                        <a:rPr kumimoji="0" lang="en-US" altLang="zh-CN" sz="19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n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mΩ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loss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900" b="1" i="0" u="none" strike="noStrike" cap="none" normalizeH="0" baseline="-250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, kV/</a:t>
                      </a:r>
                      <a:r>
                        <a:rPr kumimoji="0" lang="en-US" altLang="zh-CN" sz="19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/m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71" marB="6097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Resistive wall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0.7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0.2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Geometrical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0.1</a:t>
                      </a:r>
                      <a:endParaRPr kumimoji="0" lang="zh-CN" altLang="en-US" sz="1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21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Total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27.5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1.0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0.3</a:t>
                      </a:r>
                      <a:endParaRPr kumimoji="0" lang="zh-CN" altLang="en-US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121919" marR="121919" marT="60971" marB="6097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DD05760D-855B-473F-AC8B-1E023CC57218}"/>
              </a:ext>
            </a:extLst>
          </p:cNvPr>
          <p:cNvSpPr txBox="1">
            <a:spLocks/>
          </p:cNvSpPr>
          <p:nvPr/>
        </p:nvSpPr>
        <p:spPr>
          <a:xfrm>
            <a:off x="5501343" y="4259623"/>
            <a:ext cx="6096000" cy="230425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5992" indent="-1007975" algn="just">
              <a:spcBef>
                <a:spcPts val="400"/>
              </a:spcBef>
              <a:buNone/>
            </a:pPr>
            <a:r>
              <a:rPr lang="en-US" altLang="zh-CN" sz="2400" dirty="0">
                <a:latin typeface="Calibri" charset="0"/>
                <a:ea typeface="宋体" charset="0"/>
                <a:sym typeface="Symbol"/>
              </a:rPr>
              <a:t></a:t>
            </a:r>
            <a:r>
              <a:rPr lang="en-US" altLang="zh-CN" sz="2400" dirty="0">
                <a:latin typeface="Calibri" charset="0"/>
                <a:ea typeface="宋体" charset="0"/>
              </a:rPr>
              <a:t>Meet the Requirements on the beam quality</a:t>
            </a:r>
          </a:p>
          <a:p>
            <a:pPr lvl="1" algn="just">
              <a:spcBef>
                <a:spcPts val="400"/>
              </a:spcBef>
              <a:buFont typeface="Wingdings" pitchFamily="2" charset="2"/>
              <a:buChar char="p"/>
            </a:pPr>
            <a:r>
              <a:rPr lang="en-US" altLang="zh-CN" sz="2133" dirty="0">
                <a:latin typeface="Calibri" charset="0"/>
                <a:ea typeface="宋体" charset="0"/>
              </a:rPr>
              <a:t>Increase on the bunch length, beam energy spread and </a:t>
            </a:r>
            <a:r>
              <a:rPr lang="en-US" altLang="zh-CN" sz="2133" dirty="0" err="1">
                <a:latin typeface="Calibri" charset="0"/>
                <a:ea typeface="宋体" charset="0"/>
              </a:rPr>
              <a:t>emittance</a:t>
            </a:r>
            <a:r>
              <a:rPr lang="en-US" altLang="zh-CN" sz="2133" dirty="0">
                <a:latin typeface="Calibri" charset="0"/>
                <a:ea typeface="宋体" charset="0"/>
              </a:rPr>
              <a:t> should be less than 20%  </a:t>
            </a:r>
            <a:endParaRPr lang="en-US" altLang="zh-CN" sz="1867" dirty="0">
              <a:latin typeface="Calibri" charset="0"/>
              <a:ea typeface="宋体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p"/>
            </a:pPr>
            <a:endParaRPr lang="en-US" altLang="zh-CN" sz="2667" dirty="0">
              <a:latin typeface="Calibri" charset="0"/>
              <a:ea typeface="宋体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p"/>
            </a:pPr>
            <a:endParaRPr lang="en-US" altLang="zh-CN" sz="2667" dirty="0">
              <a:latin typeface="Calibri" charset="0"/>
              <a:ea typeface="宋体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p"/>
            </a:pPr>
            <a:endParaRPr lang="en-US" altLang="zh-CN" sz="2667" dirty="0">
              <a:latin typeface="Calibri" charset="0"/>
              <a:ea typeface="宋体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p"/>
            </a:pPr>
            <a:endParaRPr lang="en-US" altLang="zh-CN" sz="2667" dirty="0">
              <a:latin typeface="Calibri" charset="0"/>
              <a:ea typeface="宋体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p"/>
            </a:pPr>
            <a:endParaRPr lang="en-US" altLang="zh-CN" sz="2667" dirty="0">
              <a:latin typeface="Calibri" charset="0"/>
              <a:ea typeface="宋体" charset="0"/>
            </a:endParaRPr>
          </a:p>
          <a:p>
            <a:pPr algn="just">
              <a:spcBef>
                <a:spcPts val="400"/>
              </a:spcBef>
              <a:buFont typeface="Wingdings" pitchFamily="2" charset="2"/>
              <a:buChar char="p"/>
            </a:pPr>
            <a:endParaRPr lang="en-US" altLang="zh-CN" sz="2667" dirty="0">
              <a:latin typeface="Calibri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78636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5ACDDA7C-1F4B-4B1A-8CB2-1A2B4602E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61"/>
            <a:ext cx="10836000" cy="4840303"/>
          </a:xfrm>
        </p:spPr>
        <p:txBody>
          <a:bodyPr>
            <a:normAutofit/>
          </a:bodyPr>
          <a:lstStyle/>
          <a:p>
            <a:pPr algn="just"/>
            <a:r>
              <a:rPr lang="en-US" altLang="zh-CN" sz="2400" dirty="0"/>
              <a:t>Impedance model, including a rough geometrical impedance, has been developed and used for the instability studies in both booster and damping ring.</a:t>
            </a:r>
          </a:p>
          <a:p>
            <a:pPr algn="just"/>
            <a:r>
              <a:rPr lang="en-US" altLang="zh-CN" sz="2400" dirty="0"/>
              <a:t>The Booster show no apparent constraints from single bunch effects, as well as CSR, however, bunch-by-bunch feedback is required to damp the transverse resistive wall instability.</a:t>
            </a:r>
          </a:p>
          <a:p>
            <a:pPr algn="just"/>
            <a:r>
              <a:rPr lang="en-US" altLang="zh-CN" sz="2400" dirty="0"/>
              <a:t>No constraints observed from the Damping ring, and the impedance will lengthen the bunch by ~2%, which still meet the requirement from injections.</a:t>
            </a:r>
          </a:p>
          <a:p>
            <a:pPr algn="just"/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335C6F8-0FE2-4821-B51E-3FE39F73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on Booster and Damping ring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AD987-FCE5-4871-B7D4-76F7DA6FE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64D812-1EA2-4C88-BDA4-C5154B08D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5606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B726ECF-98BF-4B7D-A221-1F62776F3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Thank you!</a:t>
            </a:r>
            <a:endParaRPr lang="zh-CN" altLang="en-US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C443192-671A-41C3-A02A-71AE58C1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62AC68-0E3E-4121-813D-592C476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B33088F-0CEB-44CD-8EB5-A95659DD2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0102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>
            <a:extLst>
              <a:ext uri="{FF2B5EF4-FFF2-40B4-BE49-F238E27FC236}">
                <a16:creationId xmlns:a16="http://schemas.microsoft.com/office/drawing/2014/main" id="{957ACB82-B186-4D1A-BCC9-BFE0AC2C41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Backup slides</a:t>
            </a:r>
            <a:endParaRPr lang="zh-CN" altLang="en-US" dirty="0"/>
          </a:p>
        </p:txBody>
      </p:sp>
      <p:sp>
        <p:nvSpPr>
          <p:cNvPr id="9" name="副标题 8">
            <a:extLst>
              <a:ext uri="{FF2B5EF4-FFF2-40B4-BE49-F238E27FC236}">
                <a16:creationId xmlns:a16="http://schemas.microsoft.com/office/drawing/2014/main" id="{E9FD1389-5FDA-4418-A727-B0CF2C8EDF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8246D27-7451-44B1-8C05-8474A32C8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DD9F228-9ED7-4173-BD8C-046522BDB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0181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5C5387-0C0B-4187-9892-654C6C4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Booster main beam parameters-Injection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4950AA-1DDC-4A6F-A056-9BDA07D5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97A0B-1DB7-42EB-B5F9-C658D66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45</a:t>
            </a:fld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26772B1-5CD1-4014-89D0-17CBAF7F4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2861808"/>
              </p:ext>
            </p:extLst>
          </p:nvPr>
        </p:nvGraphicFramePr>
        <p:xfrm>
          <a:off x="1199456" y="1196752"/>
          <a:ext cx="9290249" cy="501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30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30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30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10.5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0.12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3978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9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6.9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(from </a:t>
                      </a:r>
                      <a:r>
                        <a:rPr lang="en-US" altLang="zh-CN" sz="1700" kern="10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0.4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0.4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0.4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0.4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kumimoji="0" lang="en-US" altLang="zh-CN" sz="1700" b="0" i="0" u="none" strike="noStrike" kern="1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from </a:t>
                      </a:r>
                      <a:r>
                        <a:rPr kumimoji="0" lang="en-US" altLang="zh-CN" sz="1700" b="0" i="0" u="none" strike="noStrike" kern="1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(equilibrium) 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33876769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kumimoji="0" lang="en-US" altLang="zh-CN" sz="1700" b="0" i="0" u="none" strike="noStrike" kern="1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equilibrium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428978758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321.23/117.18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40166508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0.0943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0.0879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0.0879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0.14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x/y/z [s]</a:t>
                      </a: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3.1/3.1/1.5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47500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5C5387-0C0B-4187-9892-654C6C4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Booster main beam parameters-Extraction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4950AA-1DDC-4A6F-A056-9BDA07D5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97A0B-1DB7-42EB-B5F9-C658D66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46</a:t>
            </a:fld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26772B1-5CD1-4014-89D0-17CBAF7F4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7743272"/>
              </p:ext>
            </p:extLst>
          </p:nvPr>
        </p:nvGraphicFramePr>
        <p:xfrm>
          <a:off x="1199456" y="1196752"/>
          <a:ext cx="9290249" cy="4246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0.56/0.98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9.5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2.85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0.11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3978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9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4.4/127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4.6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6.2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1.12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1.85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0.75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1.3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1.8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9.9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3.7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6.6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321.27/117.19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 charset="0"/>
                        </a:rPr>
                        <a:t>321.27/117.19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 charset="0"/>
                        </a:rPr>
                        <a:t>321.27/117.19</a:t>
                      </a:r>
                    </a:p>
                  </a:txBody>
                  <a:tcPr marL="48000" marR="48000" marT="60963" marB="60963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宋体" charset="0"/>
                          <a:cs typeface="Calibri" charset="0"/>
                        </a:rPr>
                        <a:t>321.27/117.19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0.0943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0.0879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0.0879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0.14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x/y/z [</a:t>
                      </a: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47.6/47.6/23.8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879/879/440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160/160/80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14.2/14.2/7.1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499792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5C5387-0C0B-4187-9892-654C6C4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Damping ring main beam parameters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4950AA-1DDC-4A6F-A056-9BDA07D5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97A0B-1DB7-42EB-B5F9-C658D66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26772B1-5CD1-4014-89D0-17CBAF7F4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230523"/>
              </p:ext>
            </p:extLst>
          </p:nvPr>
        </p:nvGraphicFramePr>
        <p:xfrm>
          <a:off x="2711624" y="1412776"/>
          <a:ext cx="4521007" cy="4633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Value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kern="1200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98166507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Circumference [m]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38159338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12.4 (24.8)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 (8)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9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9.5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0.013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275746937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4.4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8999919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Energy spread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5.6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33876769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7.70/8.54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66962738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0.0387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Radiation damping x/y/z [</a:t>
                      </a:r>
                      <a:r>
                        <a:rPr kumimoji="0" lang="en-US" altLang="zh-CN" sz="17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11.4/11.4/5.7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2732601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8631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1055440" y="1268760"/>
            <a:ext cx="10578570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Collider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Bunch lengthening, MWI, TMCI, Coupled bunch instabilities, Beam ion, Electron cloud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Collective instabilities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Single/Coupled bunch instabilities, CSR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Impedance modeling</a:t>
            </a:r>
          </a:p>
          <a:p>
            <a:pPr lvl="2">
              <a:lnSpc>
                <a:spcPct val="100000"/>
              </a:lnSpc>
            </a:pP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Resistive wall, geometrical impedance</a:t>
            </a:r>
          </a:p>
          <a:p>
            <a:pPr lvl="1">
              <a:lnSpc>
                <a:spcPct val="100000"/>
              </a:lnSpc>
            </a:pPr>
            <a:r>
              <a:rPr lang="en-US" altLang="zh-CN" sz="2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Single bunch instabilities</a:t>
            </a:r>
          </a:p>
        </p:txBody>
      </p:sp>
    </p:spTree>
    <p:extLst>
      <p:ext uri="{BB962C8B-B14F-4D97-AF65-F5344CB8AC3E}">
        <p14:creationId xmlns:p14="http://schemas.microsoft.com/office/powerpoint/2010/main" val="40796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45C5387-0C0B-4187-9892-654C6C4CC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/>
              <a:t>Main beam parameters (30MW)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24950AA-1DDC-4A6F-A056-9BDA07D5A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C897A0B-1DB7-42EB-B5F9-C658D66EE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graphicFrame>
        <p:nvGraphicFramePr>
          <p:cNvPr id="6" name="内容占位符 3">
            <a:extLst>
              <a:ext uri="{FF2B5EF4-FFF2-40B4-BE49-F238E27FC236}">
                <a16:creationId xmlns:a16="http://schemas.microsoft.com/office/drawing/2014/main" id="{926772B1-5CD1-4014-89D0-17CBAF7F49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4681786"/>
              </p:ext>
            </p:extLst>
          </p:nvPr>
        </p:nvGraphicFramePr>
        <p:xfrm>
          <a:off x="845991" y="1222152"/>
          <a:ext cx="9290249" cy="5019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878822576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3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Parameter [unit]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Higgs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宋体" charset="0"/>
                          <a:cs typeface="宋体" charset="0"/>
                        </a:rPr>
                        <a:t>Z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W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tt</a:t>
                      </a:r>
                      <a:endParaRPr kumimoji="0" lang="en-US" altLang="zh-CN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宋体" charset="0"/>
                        <a:cs typeface="宋体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energy </a:t>
                      </a:r>
                      <a:r>
                        <a:rPr kumimoji="0" lang="en-US" altLang="zh-CN" sz="17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</a:t>
                      </a:r>
                      <a:r>
                        <a:rPr kumimoji="0" lang="en-US" altLang="zh-CN" sz="17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k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[GeV]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120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45.5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80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180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b="1" i="1" kern="1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altLang="zh-CN" sz="1700" b="1" i="1" kern="100" baseline="-25000" dirty="0" err="1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1700" b="1" kern="100" baseline="300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altLang="zh-CN" sz="1700" b="1" kern="100" dirty="0">
                          <a:solidFill>
                            <a:schemeClr val="accent6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zh-CN" altLang="zh-CN" sz="1700" b="1" kern="100" dirty="0">
                        <a:solidFill>
                          <a:schemeClr val="accent6"/>
                        </a:solidFill>
                        <a:effectLst/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Emittance (H/V) [nm/pm]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0.64/1.3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0.27/1.4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0.87/1.7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1.4/4.7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Beam current [mA]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16.7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803.5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84.1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3.3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number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268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11934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1297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35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Bunch Population [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13.5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Momentum compaction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</a:t>
                      </a:r>
                      <a:r>
                        <a:rPr kumimoji="0" lang="en-US" altLang="zh-CN" sz="1700" b="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  <a:sym typeface="Symbol" panose="05050102010706020507" pitchFamily="18" charset="2"/>
                        </a:rPr>
                        <a:t>p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-5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]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1.43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0.71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700" i="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B</a:t>
                      </a:r>
                      <a:r>
                        <a:rPr lang="en-US" altLang="zh-CN" sz="17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unch length </a:t>
                      </a:r>
                      <a:r>
                        <a:rPr lang="en-US" altLang="zh-CN" sz="1700" i="1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/>
                        </a:rPr>
                        <a:t></a:t>
                      </a:r>
                      <a:r>
                        <a:rPr lang="en-US" altLang="zh-CN" sz="1700" i="1" kern="100" baseline="-250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(natural/total) [mm]</a:t>
                      </a:r>
                      <a:endParaRPr lang="zh-CN" altLang="zh-CN" sz="1700" kern="100" dirty="0">
                        <a:solidFill>
                          <a:schemeClr val="tx1"/>
                        </a:solidFill>
                        <a:effectLst/>
                        <a:latin typeface="+mj-lt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2.3/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4.1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8.7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2.5/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4.9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2.2/2.9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Energy spread (</a:t>
                      </a:r>
                      <a:r>
                        <a:rPr lang="en-US" altLang="zh-CN" sz="170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natural/total) 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 [</a:t>
                      </a: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</a:t>
                      </a:r>
                      <a:r>
                        <a:rPr kumimoji="0" lang="en-US" altLang="zh-CN" sz="1700" b="0" i="0" u="none" strike="noStrike" kern="1200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-4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10/17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  <a:sym typeface="Symbol" charset="0"/>
                        </a:rPr>
                        <a:t>4/13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宋体" charset="0"/>
                        <a:cs typeface="Calibri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7/14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  <a:sym typeface="Symbol" charset="0"/>
                        </a:rPr>
                        <a:t>15/20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Betatron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tune 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x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/</a:t>
                      </a:r>
                      <a:r>
                        <a:rPr kumimoji="0" lang="en-US" altLang="zh-CN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  <a:sym typeface="Symbol" charset="0"/>
                        </a:rPr>
                        <a:t></a:t>
                      </a:r>
                      <a:r>
                        <a:rPr kumimoji="0" lang="en-US" altLang="zh-CN" sz="17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y</a:t>
                      </a:r>
                      <a:endParaRPr kumimoji="0" lang="en-US" altLang="zh-CN" sz="17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  <a:sym typeface="Symbol" charset="0"/>
                      </a:endParaRP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445.10/445.22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317.10/317.22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445.10/445.22</a:t>
                      </a:r>
                      <a:endParaRPr kumimoji="0" lang="en-US" altLang="zh-CN" sz="17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宋体" charset="0"/>
                        <a:cs typeface="Calibri" charset="0"/>
                      </a:endParaRP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Synchrotron tune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0.049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0.035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0.062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Calibri" charset="0"/>
                        </a:rPr>
                        <a:t>0.078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08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Radiation damping [</a:t>
                      </a:r>
                      <a:r>
                        <a:rPr kumimoji="0" lang="en-US" altLang="zh-CN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ms</a:t>
                      </a:r>
                      <a:r>
                        <a:rPr kumimoji="0" lang="en-US" altLang="zh-CN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宋体" charset="0"/>
                          <a:cs typeface="宋体" charset="0"/>
                        </a:rPr>
                        <a:t>]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44/44/22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816/816/408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150/150/75</a:t>
                      </a:r>
                    </a:p>
                  </a:txBody>
                  <a:tcPr marL="48000" marR="48000" marT="60963" marB="60963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7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宋体" charset="0"/>
                          <a:cs typeface="Calibri" charset="0"/>
                        </a:rPr>
                        <a:t>14/14/7</a:t>
                      </a:r>
                    </a:p>
                  </a:txBody>
                  <a:tcPr marL="48000" marR="48000" marT="60963" marB="60963"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11" name="组合 10">
            <a:extLst>
              <a:ext uri="{FF2B5EF4-FFF2-40B4-BE49-F238E27FC236}">
                <a16:creationId xmlns:a16="http://schemas.microsoft.com/office/drawing/2014/main" id="{68DDED2C-792A-404E-8F88-24DC1420ED96}"/>
              </a:ext>
            </a:extLst>
          </p:cNvPr>
          <p:cNvGrpSpPr/>
          <p:nvPr/>
        </p:nvGrpSpPr>
        <p:grpSpPr>
          <a:xfrm>
            <a:off x="839416" y="1988840"/>
            <a:ext cx="11127880" cy="1944216"/>
            <a:chOff x="839416" y="1988840"/>
            <a:chExt cx="11127880" cy="1944216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A57445C9-3E57-43F3-86B9-9294C45E1F27}"/>
                </a:ext>
              </a:extLst>
            </p:cNvPr>
            <p:cNvSpPr txBox="1"/>
            <p:nvPr/>
          </p:nvSpPr>
          <p:spPr>
            <a:xfrm>
              <a:off x="10288160" y="2688573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>
                  <a:solidFill>
                    <a:srgbClr val="FF0000"/>
                  </a:solidFill>
                </a:rPr>
                <a:t>Design queries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95D7A19B-A6FB-406B-B34F-FFB929609B97}"/>
                </a:ext>
              </a:extLst>
            </p:cNvPr>
            <p:cNvSpPr/>
            <p:nvPr/>
          </p:nvSpPr>
          <p:spPr>
            <a:xfrm>
              <a:off x="845991" y="1988840"/>
              <a:ext cx="9290249" cy="792088"/>
            </a:xfrm>
            <a:prstGeom prst="rect">
              <a:avLst/>
            </a:prstGeom>
            <a:noFill/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EFA08C4E-45F0-419C-ABC6-35645890D489}"/>
                </a:ext>
              </a:extLst>
            </p:cNvPr>
            <p:cNvSpPr/>
            <p:nvPr/>
          </p:nvSpPr>
          <p:spPr>
            <a:xfrm>
              <a:off x="839416" y="2780928"/>
              <a:ext cx="9290249" cy="115212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9D0A392-0606-4929-B7AE-A8743317F298}"/>
              </a:ext>
            </a:extLst>
          </p:cNvPr>
          <p:cNvGrpSpPr/>
          <p:nvPr/>
        </p:nvGrpSpPr>
        <p:grpSpPr>
          <a:xfrm>
            <a:off x="845992" y="3929191"/>
            <a:ext cx="11184767" cy="2453002"/>
            <a:chOff x="845992" y="3929191"/>
            <a:chExt cx="11184767" cy="2453002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6CB86E09-1131-4316-BD05-AF6D227FFF6A}"/>
                </a:ext>
              </a:extLst>
            </p:cNvPr>
            <p:cNvSpPr/>
            <p:nvPr/>
          </p:nvSpPr>
          <p:spPr>
            <a:xfrm>
              <a:off x="845992" y="3935027"/>
              <a:ext cx="9283674" cy="23062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767E521-B89E-4089-A28B-132992079924}"/>
                </a:ext>
              </a:extLst>
            </p:cNvPr>
            <p:cNvSpPr txBox="1"/>
            <p:nvPr/>
          </p:nvSpPr>
          <p:spPr>
            <a:xfrm>
              <a:off x="10272464" y="3929191"/>
              <a:ext cx="1679136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Small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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p</a:t>
              </a:r>
              <a:endParaRPr lang="en-US" altLang="zh-CN" b="1" i="1" u="sng" baseline="-250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364E516-F448-467F-9550-48DF06B5FE0D}"/>
                </a:ext>
              </a:extLst>
            </p:cNvPr>
            <p:cNvSpPr txBox="1"/>
            <p:nvPr/>
          </p:nvSpPr>
          <p:spPr>
            <a:xfrm>
              <a:off x="10267832" y="4383974"/>
              <a:ext cx="17557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Short natural </a:t>
              </a:r>
              <a:r>
                <a:rPr lang="en-US" altLang="zh-CN" b="1" i="1" u="sng" dirty="0">
                  <a:sym typeface="Symbol" panose="05050102010706020507" pitchFamily="18" charset="2"/>
                </a:rPr>
                <a:t></a:t>
              </a:r>
              <a:r>
                <a:rPr lang="en-US" altLang="zh-CN" b="1" i="1" u="sng" baseline="-25000" dirty="0">
                  <a:sym typeface="Symbol" panose="05050102010706020507" pitchFamily="18" charset="2"/>
                </a:rPr>
                <a:t>z</a:t>
              </a:r>
              <a:endParaRPr lang="en-US" altLang="zh-CN" b="1" i="1" u="sng" baseline="-25000" dirty="0"/>
            </a:p>
          </p:txBody>
        </p:sp>
        <p:sp>
          <p:nvSpPr>
            <p:cNvPr id="15" name="箭头: 右 14">
              <a:extLst>
                <a:ext uri="{FF2B5EF4-FFF2-40B4-BE49-F238E27FC236}">
                  <a16:creationId xmlns:a16="http://schemas.microsoft.com/office/drawing/2014/main" id="{545BFCDF-42CB-4558-A149-06EEAA2F3FD6}"/>
                </a:ext>
              </a:extLst>
            </p:cNvPr>
            <p:cNvSpPr/>
            <p:nvPr/>
          </p:nvSpPr>
          <p:spPr>
            <a:xfrm>
              <a:off x="10010070" y="4051434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732A88DB-AA32-47D6-B1D5-FB6B8A7CC88F}"/>
                </a:ext>
              </a:extLst>
            </p:cNvPr>
            <p:cNvSpPr/>
            <p:nvPr/>
          </p:nvSpPr>
          <p:spPr>
            <a:xfrm>
              <a:off x="10010070" y="4469295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513529C-CC75-471A-9181-E15FA02AC596}"/>
                </a:ext>
              </a:extLst>
            </p:cNvPr>
            <p:cNvSpPr txBox="1"/>
            <p:nvPr/>
          </p:nvSpPr>
          <p:spPr>
            <a:xfrm>
              <a:off x="10274984" y="5735862"/>
              <a:ext cx="175577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u="sng" dirty="0"/>
                <a:t>Slow damping at low </a:t>
              </a:r>
              <a:r>
                <a:rPr lang="en-US" altLang="zh-CN" b="1" i="1" u="sng" dirty="0" err="1"/>
                <a:t>E</a:t>
              </a:r>
              <a:r>
                <a:rPr lang="en-US" altLang="zh-CN" b="1" i="1" u="sng" baseline="-25000" dirty="0" err="1"/>
                <a:t>k</a:t>
              </a:r>
              <a:endParaRPr lang="en-US" altLang="zh-CN" b="1" i="1" u="sng" baseline="-25000" dirty="0"/>
            </a:p>
          </p:txBody>
        </p:sp>
        <p:sp>
          <p:nvSpPr>
            <p:cNvPr id="18" name="箭头: 右 17">
              <a:extLst>
                <a:ext uri="{FF2B5EF4-FFF2-40B4-BE49-F238E27FC236}">
                  <a16:creationId xmlns:a16="http://schemas.microsoft.com/office/drawing/2014/main" id="{E75EAD0A-EEC1-45FD-9AD1-FEAB03CC3F32}"/>
                </a:ext>
              </a:extLst>
            </p:cNvPr>
            <p:cNvSpPr/>
            <p:nvPr/>
          </p:nvSpPr>
          <p:spPr>
            <a:xfrm>
              <a:off x="10010070" y="5931501"/>
              <a:ext cx="281458" cy="1617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36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DE35B8B-2A92-4ACA-A444-525DBC59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CN" dirty="0"/>
              <a:t>Impedance modeling of the key vacuum components has been performed since the beginning of the project.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CN" dirty="0"/>
              <a:t>Resistive wall impedance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Generated from finite conductivity of the vacuum chambers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Calculated with theoretical formulas considering the NEG coating</a:t>
            </a:r>
          </a:p>
          <a:p>
            <a:pPr>
              <a:spcBef>
                <a:spcPts val="1000"/>
              </a:spcBef>
              <a:spcAft>
                <a:spcPts val="0"/>
              </a:spcAft>
            </a:pPr>
            <a:r>
              <a:rPr lang="en-US" altLang="zh-CN" dirty="0"/>
              <a:t>Geometrical impedance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Generated by the discontinuity of the vacuum chambers</a:t>
            </a:r>
          </a:p>
          <a:p>
            <a:pPr lvl="1">
              <a:spcBef>
                <a:spcPts val="600"/>
              </a:spcBef>
            </a:pPr>
            <a:r>
              <a:rPr lang="en-US" altLang="zh-CN" dirty="0"/>
              <a:t>Calculated individually with 2D/3D simulation codes </a:t>
            </a:r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339E6BE-AABE-461A-A2AB-C6665E9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Impedance modeling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A5E105-52B8-4542-9D30-73BEC3AE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33BE67-9168-4EC5-B82C-7ECF4540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86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4DE35B8B-2A92-4ACA-A444-525DBC593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172602"/>
            <a:ext cx="11366671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宋体" charset="0"/>
                <a:cs typeface="+mn-cs"/>
              </a:rPr>
              <a:t>Impedance model is updated regarding the change of the chamber cross section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宋体" charset="0"/>
                <a:cs typeface="+mn-cs"/>
              </a:rPr>
              <a:t>elliptical </a:t>
            </a:r>
            <a:r>
              <a:rPr kumimoji="0" lang="en-US" altLang="zh-CN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宋体" charset="0"/>
                <a:cs typeface="+mn-cs"/>
                <a:sym typeface="Symbol"/>
              </a:rPr>
              <a:t> circular</a:t>
            </a:r>
            <a:endParaRPr lang="en-US" altLang="zh-CN" sz="2600" dirty="0"/>
          </a:p>
          <a:p>
            <a:endParaRPr lang="zh-CN" altLang="en-US" sz="24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339E6BE-AABE-461A-A2AB-C6665E9BB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Impedance updates since release of CDR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DA5E105-52B8-4542-9D30-73BEC3AE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433BE67-9168-4EC5-B82C-7ECF4540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482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0DC77F8-D105-4A41-BBE5-1B9ED29E72EC}"/>
              </a:ext>
            </a:extLst>
          </p:cNvPr>
          <p:cNvSpPr/>
          <p:nvPr/>
        </p:nvSpPr>
        <p:spPr>
          <a:xfrm>
            <a:off x="4659501" y="5733256"/>
            <a:ext cx="3792000" cy="6669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867" dirty="0">
                <a:solidFill>
                  <a:prstClr val="black"/>
                </a:solidFill>
                <a:latin typeface="Calibri" charset="0"/>
                <a:ea typeface="宋体" charset="0"/>
              </a:rPr>
              <a:t>DC value of the </a:t>
            </a:r>
            <a:r>
              <a:rPr lang="en-US" altLang="zh-CN" sz="1867" dirty="0" err="1">
                <a:solidFill>
                  <a:prstClr val="black"/>
                </a:solidFill>
                <a:latin typeface="Calibri" charset="0"/>
                <a:ea typeface="宋体" charset="0"/>
              </a:rPr>
              <a:t>quadrupolar</a:t>
            </a:r>
            <a:r>
              <a:rPr lang="en-US" altLang="zh-CN" sz="1867" dirty="0">
                <a:solidFill>
                  <a:prstClr val="black"/>
                </a:solidFill>
                <a:latin typeface="Calibri" charset="0"/>
                <a:ea typeface="宋体" charset="0"/>
              </a:rPr>
              <a:t> impedance dominates</a:t>
            </a:r>
            <a:endParaRPr lang="zh-CN" altLang="en-US" sz="1467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CE68529-4553-464B-9066-FDD81B520B0E}"/>
              </a:ext>
            </a:extLst>
          </p:cNvPr>
          <p:cNvSpPr txBox="1"/>
          <p:nvPr/>
        </p:nvSpPr>
        <p:spPr>
          <a:xfrm>
            <a:off x="3131298" y="2060848"/>
            <a:ext cx="8629329" cy="1456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189" indent="-457189" algn="just" defTabSz="121917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altLang="zh-CN" sz="2133" dirty="0">
                <a:solidFill>
                  <a:prstClr val="black"/>
                </a:solidFill>
                <a:latin typeface="Calibri" charset="0"/>
                <a:ea typeface="宋体" charset="0"/>
              </a:rPr>
              <a:t>Multilayer elliptical RW impedance model is derived to study influence of NEG coating </a:t>
            </a:r>
            <a:r>
              <a:rPr lang="en-US" altLang="zh-CN" sz="2133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宋体" charset="0"/>
              </a:rPr>
              <a:t>[Y.T. Wang, NIM-A 1037, 166928 (2022)]</a:t>
            </a:r>
          </a:p>
          <a:p>
            <a:pPr marL="457189" indent="-457189" algn="just" defTabSz="1219170">
              <a:spcBef>
                <a:spcPts val="400"/>
              </a:spcBef>
              <a:buFont typeface="Arial" pitchFamily="34" charset="0"/>
              <a:buChar char="•"/>
              <a:defRPr/>
            </a:pPr>
            <a:r>
              <a:rPr lang="en-US" altLang="zh-CN" sz="2133" dirty="0">
                <a:solidFill>
                  <a:prstClr val="black"/>
                </a:solidFill>
                <a:latin typeface="Calibri" charset="0"/>
                <a:ea typeface="宋体" charset="0"/>
              </a:rPr>
              <a:t>Incoherent tune shift due to the quadrupolar impedance is derived from beam oscillation equations </a:t>
            </a:r>
            <a:r>
              <a:rPr lang="en-US" altLang="zh-CN" sz="2133" dirty="0">
                <a:solidFill>
                  <a:schemeClr val="bg1">
                    <a:lumMod val="50000"/>
                  </a:schemeClr>
                </a:solidFill>
                <a:latin typeface="Calibri" charset="0"/>
                <a:ea typeface="宋体" charset="0"/>
              </a:rPr>
              <a:t>[Y.T. Wang, NIM-A 1029, 166414 (2022)]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00F8E8A-9C38-4C7B-B237-3068A3863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2" y="3621022"/>
            <a:ext cx="6829347" cy="121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003F4E98-D262-4513-B468-3794C371B8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03" y="5025537"/>
            <a:ext cx="6541316" cy="792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下箭头 6">
            <a:extLst>
              <a:ext uri="{FF2B5EF4-FFF2-40B4-BE49-F238E27FC236}">
                <a16:creationId xmlns:a16="http://schemas.microsoft.com/office/drawing/2014/main" id="{C2396BE3-35AD-4E52-95D5-55ED8F428765}"/>
              </a:ext>
            </a:extLst>
          </p:cNvPr>
          <p:cNvSpPr/>
          <p:nvPr/>
        </p:nvSpPr>
        <p:spPr>
          <a:xfrm>
            <a:off x="3924600" y="4886215"/>
            <a:ext cx="202013" cy="316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A9ED0B10-0C7D-4648-A940-B45CB3086099}"/>
              </a:ext>
            </a:extLst>
          </p:cNvPr>
          <p:cNvCxnSpPr>
            <a:cxnSpLocks/>
          </p:cNvCxnSpPr>
          <p:nvPr/>
        </p:nvCxnSpPr>
        <p:spPr>
          <a:xfrm flipH="1">
            <a:off x="6384032" y="5626258"/>
            <a:ext cx="238859" cy="1920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>
            <a:extLst>
              <a:ext uri="{FF2B5EF4-FFF2-40B4-BE49-F238E27FC236}">
                <a16:creationId xmlns:a16="http://schemas.microsoft.com/office/drawing/2014/main" id="{7EE5C50D-B6FB-4A69-B6EE-1C38BBEB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1" y="2120561"/>
            <a:ext cx="2210963" cy="159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3FD3C92D-196A-4863-AB41-78B2821CC15B}"/>
              </a:ext>
            </a:extLst>
          </p:cNvPr>
          <p:cNvGrpSpPr/>
          <p:nvPr/>
        </p:nvGrpSpPr>
        <p:grpSpPr>
          <a:xfrm>
            <a:off x="7930196" y="3943564"/>
            <a:ext cx="4128459" cy="2745689"/>
            <a:chOff x="5796136" y="2744731"/>
            <a:chExt cx="3096344" cy="2059267"/>
          </a:xfrm>
        </p:grpSpPr>
        <p:pic>
          <p:nvPicPr>
            <p:cNvPr id="14" name="Picture 5" descr="D:\New20180222\CEPC\20210903 IARC报告准备\Impedance\1_ResistiveWall\Zy_V_MHz.png">
              <a:extLst>
                <a:ext uri="{FF2B5EF4-FFF2-40B4-BE49-F238E27FC236}">
                  <a16:creationId xmlns:a16="http://schemas.microsoft.com/office/drawing/2014/main" id="{A5CF80B7-EAE6-4046-82E5-D3B4A0FB08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890260"/>
              <a:ext cx="3096344" cy="1913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0C972F26-C713-49B8-865D-AF502E41CFC1}"/>
                </a:ext>
              </a:extLst>
            </p:cNvPr>
            <p:cNvCxnSpPr/>
            <p:nvPr/>
          </p:nvCxnSpPr>
          <p:spPr>
            <a:xfrm>
              <a:off x="7312857" y="2993292"/>
              <a:ext cx="0" cy="1548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06F3D3F-B286-4898-B506-75849D5590C0}"/>
                </a:ext>
              </a:extLst>
            </p:cNvPr>
            <p:cNvCxnSpPr/>
            <p:nvPr/>
          </p:nvCxnSpPr>
          <p:spPr>
            <a:xfrm>
              <a:off x="6444208" y="2991750"/>
              <a:ext cx="0" cy="15480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FA9C8232-4007-4F42-A70E-8572501AAA86}"/>
                </a:ext>
              </a:extLst>
            </p:cNvPr>
            <p:cNvSpPr/>
            <p:nvPr/>
          </p:nvSpPr>
          <p:spPr>
            <a:xfrm>
              <a:off x="7023530" y="2744731"/>
              <a:ext cx="575494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Calibri" charset="0"/>
                  <a:ea typeface="宋体" charset="0"/>
                </a:rPr>
                <a:t>[</a:t>
              </a:r>
              <a:r>
                <a:rPr lang="en-US" altLang="zh-CN" sz="1600" i="1" dirty="0">
                  <a:solidFill>
                    <a:prstClr val="black"/>
                  </a:solidFill>
                  <a:latin typeface="Calibri" charset="0"/>
                  <a:ea typeface="宋体" charset="0"/>
                  <a:sym typeface="Symbol"/>
                </a:rPr>
                <a:t></a:t>
              </a:r>
              <a:r>
                <a:rPr lang="en-US" altLang="zh-CN" sz="1600" i="1" baseline="-25000" dirty="0">
                  <a:solidFill>
                    <a:prstClr val="black"/>
                  </a:solidFill>
                  <a:latin typeface="Calibri" charset="0"/>
                  <a:ea typeface="宋体" charset="0"/>
                  <a:sym typeface="Symbol"/>
                </a:rPr>
                <a:t>y</a:t>
              </a:r>
              <a:r>
                <a:rPr lang="en-US" altLang="zh-CN" sz="1600" dirty="0">
                  <a:solidFill>
                    <a:prstClr val="black"/>
                  </a:solidFill>
                  <a:latin typeface="Calibri" charset="0"/>
                  <a:ea typeface="宋体" charset="0"/>
                  <a:sym typeface="Symbol"/>
                </a:rPr>
                <a:t>]</a:t>
              </a:r>
              <a:r>
                <a:rPr lang="en-US" altLang="zh-CN" sz="1600" i="1" dirty="0" err="1">
                  <a:solidFill>
                    <a:prstClr val="black"/>
                  </a:solidFill>
                  <a:latin typeface="Calibri" charset="0"/>
                  <a:ea typeface="宋体" charset="0"/>
                  <a:sym typeface="Symbol"/>
                </a:rPr>
                <a:t>f</a:t>
              </a:r>
              <a:r>
                <a:rPr lang="en-US" altLang="zh-CN" sz="1600" baseline="-25000" dirty="0" err="1">
                  <a:solidFill>
                    <a:prstClr val="black"/>
                  </a:solidFill>
                  <a:latin typeface="Calibri" charset="0"/>
                  <a:ea typeface="宋体" charset="0"/>
                  <a:sym typeface="Symbol"/>
                </a:rPr>
                <a:t>rev</a:t>
              </a:r>
              <a:endParaRPr lang="zh-CN" altLang="en-US" sz="1400" baseline="-25000" dirty="0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994864A1-5930-4701-86B5-FB428D56CE2F}"/>
                </a:ext>
              </a:extLst>
            </p:cNvPr>
            <p:cNvSpPr/>
            <p:nvPr/>
          </p:nvSpPr>
          <p:spPr>
            <a:xfrm>
              <a:off x="6163975" y="2744731"/>
              <a:ext cx="490759" cy="2539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>
                  <a:solidFill>
                    <a:prstClr val="black"/>
                  </a:solidFill>
                  <a:latin typeface="Calibri" charset="0"/>
                  <a:ea typeface="宋体" charset="0"/>
                </a:rPr>
                <a:t>0.1Hz</a:t>
              </a:r>
              <a:endParaRPr lang="zh-CN" altLang="en-US" sz="1400" baseline="-25000" dirty="0"/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136578BB-E6CF-4CF0-AD3E-3795AF77AC02}"/>
              </a:ext>
            </a:extLst>
          </p:cNvPr>
          <p:cNvSpPr txBox="1"/>
          <p:nvPr/>
        </p:nvSpPr>
        <p:spPr>
          <a:xfrm>
            <a:off x="8272648" y="3573016"/>
            <a:ext cx="35839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Incoherent tune shift ~0.2 @Z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161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19A08819-71F1-4BAD-A101-8163A670A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/>
              <a:t>Resistive wall impedance</a:t>
            </a:r>
            <a:endParaRPr lang="zh-CN" altLang="en-US" sz="320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DADFAD-2026-4DC9-A987-F52DC8E54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478439A-591E-48D9-8D5B-296698856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/>
          </a:p>
        </p:txBody>
      </p:sp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AD54F176-1813-4EB4-9EC2-AF74D664B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67833" y="3131003"/>
          <a:ext cx="4070304" cy="55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0" name="公式" r:id="rId4" imgW="3391920" imgH="466200" progId="Equation.3">
                  <p:embed/>
                </p:oleObj>
              </mc:Choice>
              <mc:Fallback>
                <p:oleObj name="公式" r:id="rId4" imgW="3391920" imgH="466200" progId="Equation.3">
                  <p:embed/>
                  <p:pic>
                    <p:nvPicPr>
                      <p:cNvPr id="7" name="对象 6">
                        <a:extLst>
                          <a:ext uri="{FF2B5EF4-FFF2-40B4-BE49-F238E27FC236}">
                            <a16:creationId xmlns:a16="http://schemas.microsoft.com/office/drawing/2014/main" id="{AD54F176-1813-4EB4-9EC2-AF74D664B7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7833" y="3131003"/>
                        <a:ext cx="4070304" cy="55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extLst>
              <a:ext uri="{FF2B5EF4-FFF2-40B4-BE49-F238E27FC236}">
                <a16:creationId xmlns:a16="http://schemas.microsoft.com/office/drawing/2014/main" id="{DA23D3F6-2694-4ED7-9B16-125E0A1F109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3721" y="3787547"/>
          <a:ext cx="3335040" cy="559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" name="公式" r:id="rId6" imgW="2779200" imgH="466200" progId="Equation.3">
                  <p:embed/>
                </p:oleObj>
              </mc:Choice>
              <mc:Fallback>
                <p:oleObj name="公式" r:id="rId6" imgW="2779200" imgH="466200" progId="Equation.3">
                  <p:embed/>
                  <p:pic>
                    <p:nvPicPr>
                      <p:cNvPr id="9" name="对象 8">
                        <a:extLst>
                          <a:ext uri="{FF2B5EF4-FFF2-40B4-BE49-F238E27FC236}">
                            <a16:creationId xmlns:a16="http://schemas.microsoft.com/office/drawing/2014/main" id="{DA23D3F6-2694-4ED7-9B16-125E0A1F109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721" y="3787547"/>
                        <a:ext cx="3335040" cy="559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>
            <a:extLst>
              <a:ext uri="{FF2B5EF4-FFF2-40B4-BE49-F238E27FC236}">
                <a16:creationId xmlns:a16="http://schemas.microsoft.com/office/drawing/2014/main" id="{A2DFE332-033B-45D1-BE78-ED31C9F71EC9}"/>
              </a:ext>
            </a:extLst>
          </p:cNvPr>
          <p:cNvSpPr/>
          <p:nvPr/>
        </p:nvSpPr>
        <p:spPr>
          <a:xfrm>
            <a:off x="333615" y="4403818"/>
            <a:ext cx="5221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Simplified formulas are derived for coated metallic chamber:</a:t>
            </a:r>
            <a:endParaRPr lang="zh-CN" altLang="en-US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6FA386-5981-420A-AA4E-9AA101D3F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444" y="4885824"/>
            <a:ext cx="5579532" cy="142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FA61309B-025A-4874-B500-76174C59C3EE}"/>
              </a:ext>
            </a:extLst>
          </p:cNvPr>
          <p:cNvSpPr/>
          <p:nvPr/>
        </p:nvSpPr>
        <p:spPr>
          <a:xfrm>
            <a:off x="333615" y="2756926"/>
            <a:ext cx="34685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Multilayer formula from field matching:</a:t>
            </a:r>
            <a:endParaRPr lang="zh-CN" altLang="en-US" sz="1600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E6E3F1A2-7D9B-43A7-9356-AF23DCAD2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196752"/>
            <a:ext cx="10972800" cy="233253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Typical vacuum chamber: Cylindrical copper beam pipe with radius of 28mm and NEG (Non-Evaporable Getter) coating on its inner surface.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Multi-layer analytical formula is used </a:t>
            </a: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</a:rPr>
              <a:t>[N. Wang, PRST-AB 10, 111003 (2007)]</a:t>
            </a:r>
            <a:r>
              <a:rPr lang="en-US" altLang="zh-CN" sz="2400" dirty="0"/>
              <a:t>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altLang="zh-CN" sz="2400" dirty="0"/>
          </a:p>
          <a:p>
            <a:endParaRPr lang="zh-CN" altLang="en-US" sz="2400" dirty="0"/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51F82C83-5F07-4222-981E-BCA2304AA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9051" y="2564904"/>
            <a:ext cx="2692555" cy="2018378"/>
          </a:xfrm>
          <a:prstGeom prst="rect">
            <a:avLst/>
          </a:prstGeom>
          <a:noFill/>
        </p:spPr>
      </p:pic>
      <p:pic>
        <p:nvPicPr>
          <p:cNvPr id="21" name="Picture 7">
            <a:extLst>
              <a:ext uri="{FF2B5EF4-FFF2-40B4-BE49-F238E27FC236}">
                <a16:creationId xmlns:a16="http://schemas.microsoft.com/office/drawing/2014/main" id="{ACE2D50B-CF6C-470C-8FAC-CD11219E4A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381" y="4489209"/>
            <a:ext cx="2691368" cy="2018378"/>
          </a:xfrm>
          <a:prstGeom prst="rect">
            <a:avLst/>
          </a:prstGeom>
          <a:noFill/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53483C4-F558-4B05-83DA-288025E0735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527" y="2544385"/>
            <a:ext cx="2563179" cy="2018377"/>
          </a:xfrm>
          <a:prstGeom prst="rect">
            <a:avLst/>
          </a:prstGeom>
          <a:noFill/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4E455B37-006B-4187-A8BA-51F48CF18204}"/>
              </a:ext>
            </a:extLst>
          </p:cNvPr>
          <p:cNvSpPr txBox="1"/>
          <p:nvPr/>
        </p:nvSpPr>
        <p:spPr>
          <a:xfrm>
            <a:off x="8776766" y="4840689"/>
            <a:ext cx="32958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NEG coating thickness of 0.2 </a:t>
            </a:r>
            <a:r>
              <a:rPr lang="en-US" altLang="zh-CN" dirty="0">
                <a:solidFill>
                  <a:srgbClr val="0000FF"/>
                </a:solidFill>
                <a:sym typeface="Symbol" panose="05050102010706020507" pitchFamily="18" charset="2"/>
              </a:rPr>
              <a:t></a:t>
            </a:r>
            <a:r>
              <a:rPr lang="en-US" altLang="zh-CN" dirty="0">
                <a:solidFill>
                  <a:srgbClr val="0000FF"/>
                </a:solidFill>
              </a:rPr>
              <a:t>m has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been</a:t>
            </a: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en-US" altLang="zh-CN" dirty="0">
                <a:solidFill>
                  <a:srgbClr val="0000FF"/>
                </a:solidFill>
              </a:rPr>
              <a:t>chosen to control their impedance contributions.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8320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5390,&quot;width&quot;:5268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37598</TotalTime>
  <Words>4525</Words>
  <Application>Microsoft Office PowerPoint</Application>
  <PresentationFormat>宽屏</PresentationFormat>
  <Paragraphs>1071</Paragraphs>
  <Slides>47</Slides>
  <Notes>47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58" baseType="lpstr">
      <vt:lpstr>等线</vt:lpstr>
      <vt:lpstr>微软雅黑</vt:lpstr>
      <vt:lpstr>Arial</vt:lpstr>
      <vt:lpstr>Arial Black</vt:lpstr>
      <vt:lpstr>Calibri</vt:lpstr>
      <vt:lpstr>Cambria Math</vt:lpstr>
      <vt:lpstr>Symbol</vt:lpstr>
      <vt:lpstr>Times New Roman</vt:lpstr>
      <vt:lpstr>Wingdings</vt:lpstr>
      <vt:lpstr>Office 主题</vt:lpstr>
      <vt:lpstr>公式</vt:lpstr>
      <vt:lpstr>PowerPoint 演示文稿</vt:lpstr>
      <vt:lpstr>PowerPoint 演示文稿</vt:lpstr>
      <vt:lpstr>PowerPoint 演示文稿</vt:lpstr>
      <vt:lpstr>Content</vt:lpstr>
      <vt:lpstr>Content</vt:lpstr>
      <vt:lpstr>Main beam parameters (30MW)</vt:lpstr>
      <vt:lpstr>Impedance modeling</vt:lpstr>
      <vt:lpstr>Impedance updates since release of CDR</vt:lpstr>
      <vt:lpstr>Resistive wall impedance</vt:lpstr>
      <vt:lpstr>Geometrical impedance</vt:lpstr>
      <vt:lpstr>Impedance model</vt:lpstr>
      <vt:lpstr>Impedance budget @z=3mm</vt:lpstr>
      <vt:lpstr>Collective instabilities in the collider rings</vt:lpstr>
      <vt:lpstr>Bunch lengthening and microwave instability</vt:lpstr>
      <vt:lpstr>Other influences of longitudinal impedance</vt:lpstr>
      <vt:lpstr>Transverse mode coupling instability (TMCI)</vt:lpstr>
      <vt:lpstr>TMCI – Classical Vlasov solver</vt:lpstr>
      <vt:lpstr>TMCI – Consistent macroparticle simulations</vt:lpstr>
      <vt:lpstr>TMCI – Possible mitigations</vt:lpstr>
      <vt:lpstr>TMCI – Mode analysis with long. perturbations</vt:lpstr>
      <vt:lpstr>Coupled bunch instabilities</vt:lpstr>
      <vt:lpstr>Transverse resistive wall instability</vt:lpstr>
      <vt:lpstr>RF HOMs</vt:lpstr>
      <vt:lpstr>RF HOMs (cont.)</vt:lpstr>
      <vt:lpstr>Beam ion effects</vt:lpstr>
      <vt:lpstr>Ion trapping for Z</vt:lpstr>
      <vt:lpstr>Macro-particle simulations for Z</vt:lpstr>
      <vt:lpstr>Macro-particle simulations for Z (cont.)</vt:lpstr>
      <vt:lpstr>Electron cloud effects</vt:lpstr>
      <vt:lpstr>Electron cloud build-up</vt:lpstr>
      <vt:lpstr>Measurements on SEY with NEG coating</vt:lpstr>
      <vt:lpstr>Summary on the Collider</vt:lpstr>
      <vt:lpstr>Discussions – Impedance evolving</vt:lpstr>
      <vt:lpstr>Content</vt:lpstr>
      <vt:lpstr>Impedance modeling</vt:lpstr>
      <vt:lpstr>Collective instabilities in Booster</vt:lpstr>
      <vt:lpstr>Coupled bunch instabilities</vt:lpstr>
      <vt:lpstr>CSR effect</vt:lpstr>
      <vt:lpstr>Content</vt:lpstr>
      <vt:lpstr>Impedance modeling</vt:lpstr>
      <vt:lpstr>Single bunch effects</vt:lpstr>
      <vt:lpstr>Summary on Booster and Damping ring</vt:lpstr>
      <vt:lpstr>Thank you!</vt:lpstr>
      <vt:lpstr>Backup slides</vt:lpstr>
      <vt:lpstr>Booster main beam parameters-Injection</vt:lpstr>
      <vt:lpstr>Booster main beam parameters-Extraction</vt:lpstr>
      <vt:lpstr>Damping ring main beam parameters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wangn@ihep.ac.cn</cp:lastModifiedBy>
  <cp:revision>2446</cp:revision>
  <cp:lastPrinted>2022-11-06T05:19:21Z</cp:lastPrinted>
  <dcterms:created xsi:type="dcterms:W3CDTF">2012-09-04T11:33:36Z</dcterms:created>
  <dcterms:modified xsi:type="dcterms:W3CDTF">2023-06-12T02:50:51Z</dcterms:modified>
</cp:coreProperties>
</file>