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5"/>
  </p:notesMasterIdLst>
  <p:handoutMasterIdLst>
    <p:handoutMasterId r:id="rId46"/>
  </p:handoutMasterIdLst>
  <p:sldIdLst>
    <p:sldId id="953" r:id="rId2"/>
    <p:sldId id="1059" r:id="rId3"/>
    <p:sldId id="1054" r:id="rId4"/>
    <p:sldId id="1003" r:id="rId5"/>
    <p:sldId id="1061" r:id="rId6"/>
    <p:sldId id="1005" r:id="rId7"/>
    <p:sldId id="1006" r:id="rId8"/>
    <p:sldId id="1025" r:id="rId9"/>
    <p:sldId id="1026" r:id="rId10"/>
    <p:sldId id="1027" r:id="rId11"/>
    <p:sldId id="1028" r:id="rId12"/>
    <p:sldId id="1029" r:id="rId13"/>
    <p:sldId id="1065" r:id="rId14"/>
    <p:sldId id="1032" r:id="rId15"/>
    <p:sldId id="1066" r:id="rId16"/>
    <p:sldId id="1033" r:id="rId17"/>
    <p:sldId id="1056" r:id="rId18"/>
    <p:sldId id="1036" r:id="rId19"/>
    <p:sldId id="1038" r:id="rId20"/>
    <p:sldId id="1043" r:id="rId21"/>
    <p:sldId id="1041" r:id="rId22"/>
    <p:sldId id="1067" r:id="rId23"/>
    <p:sldId id="1049" r:id="rId24"/>
    <p:sldId id="1058" r:id="rId25"/>
    <p:sldId id="1042" r:id="rId26"/>
    <p:sldId id="1063" r:id="rId27"/>
    <p:sldId id="1040" r:id="rId28"/>
    <p:sldId id="1068" r:id="rId29"/>
    <p:sldId id="1046" r:id="rId30"/>
    <p:sldId id="1048" r:id="rId31"/>
    <p:sldId id="1008" r:id="rId32"/>
    <p:sldId id="1009" r:id="rId33"/>
    <p:sldId id="1010" r:id="rId34"/>
    <p:sldId id="1011" r:id="rId35"/>
    <p:sldId id="1012" r:id="rId36"/>
    <p:sldId id="1013" r:id="rId37"/>
    <p:sldId id="1014" r:id="rId38"/>
    <p:sldId id="1015" r:id="rId39"/>
    <p:sldId id="1022" r:id="rId40"/>
    <p:sldId id="1023" r:id="rId41"/>
    <p:sldId id="1050" r:id="rId42"/>
    <p:sldId id="1024" r:id="rId43"/>
    <p:sldId id="1001" r:id="rId44"/>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extLst>
      <p:ext uri="{19B8F6BF-5375-455C-9EA6-DF929625EA0E}">
        <p15:presenceInfo xmlns:p15="http://schemas.microsoft.com/office/powerpoint/2012/main" userId="b8608ec0e979a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00FF"/>
    <a:srgbClr val="003399"/>
    <a:srgbClr val="E6E6E6"/>
    <a:srgbClr val="0070C0"/>
    <a:srgbClr val="4D8357"/>
    <a:srgbClr val="005800"/>
    <a:srgbClr val="008400"/>
    <a:srgbClr val="FDCC6D"/>
    <a:srgbClr val="00A2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33" autoAdjust="0"/>
    <p:restoredTop sz="91555" autoAdjust="0"/>
  </p:normalViewPr>
  <p:slideViewPr>
    <p:cSldViewPr>
      <p:cViewPr varScale="1">
        <p:scale>
          <a:sx n="92" d="100"/>
          <a:sy n="92" d="100"/>
        </p:scale>
        <p:origin x="75" y="168"/>
      </p:cViewPr>
      <p:guideLst>
        <p:guide orient="horz" pos="2160"/>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53" d="100"/>
          <a:sy n="53" d="100"/>
        </p:scale>
        <p:origin x="331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E:\CEPC\_ok02-&#22269;&#23478;&#37325;&#28857;&#30740;&#21457;&#35745;&#21010;-MOST\_ok01-&#38745;&#30005;&#20998;&#31163;&#22120;\_ok-&#38745;&#30005;&#20998;&#31163;&#22120;&#35774;&#35745;\_ok04-&#30913;&#38081;&#35774;&#35745;\_ok-&#25968;&#25454;\&#30005;&#22330;&#30913;&#22330;&#21464;&#21270;&#36235;&#21183;&#27604;&#36739;-20190114_mai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1"/>
          <c:order val="0"/>
          <c:tx>
            <c:v>未优化磁场降</c:v>
          </c:tx>
          <c:marker>
            <c:symbol val="none"/>
          </c:marker>
          <c:xVal>
            <c:numRef>
              <c:f>'[电场磁场变化趋势比较-20190114_mail.xlsx]场分布'!$C$3:$C$63</c:f>
              <c:numCache>
                <c:formatCode>General</c:formatCode>
                <c:ptCount val="61"/>
                <c:pt idx="0">
                  <c:v>175</c:v>
                </c:pt>
                <c:pt idx="1">
                  <c:v>176</c:v>
                </c:pt>
                <c:pt idx="2">
                  <c:v>177</c:v>
                </c:pt>
                <c:pt idx="3">
                  <c:v>178</c:v>
                </c:pt>
                <c:pt idx="4">
                  <c:v>179</c:v>
                </c:pt>
                <c:pt idx="5">
                  <c:v>180</c:v>
                </c:pt>
                <c:pt idx="6">
                  <c:v>181</c:v>
                </c:pt>
                <c:pt idx="7">
                  <c:v>182</c:v>
                </c:pt>
                <c:pt idx="8">
                  <c:v>183</c:v>
                </c:pt>
                <c:pt idx="9">
                  <c:v>184</c:v>
                </c:pt>
                <c:pt idx="10">
                  <c:v>185</c:v>
                </c:pt>
                <c:pt idx="11">
                  <c:v>186</c:v>
                </c:pt>
                <c:pt idx="12">
                  <c:v>187</c:v>
                </c:pt>
                <c:pt idx="13">
                  <c:v>188</c:v>
                </c:pt>
                <c:pt idx="14">
                  <c:v>189</c:v>
                </c:pt>
                <c:pt idx="15">
                  <c:v>190</c:v>
                </c:pt>
                <c:pt idx="16">
                  <c:v>191</c:v>
                </c:pt>
                <c:pt idx="17">
                  <c:v>192</c:v>
                </c:pt>
                <c:pt idx="18">
                  <c:v>193</c:v>
                </c:pt>
                <c:pt idx="19">
                  <c:v>194</c:v>
                </c:pt>
                <c:pt idx="20">
                  <c:v>195</c:v>
                </c:pt>
                <c:pt idx="21">
                  <c:v>196</c:v>
                </c:pt>
                <c:pt idx="22">
                  <c:v>197</c:v>
                </c:pt>
                <c:pt idx="23">
                  <c:v>198</c:v>
                </c:pt>
                <c:pt idx="24">
                  <c:v>199</c:v>
                </c:pt>
                <c:pt idx="25">
                  <c:v>200</c:v>
                </c:pt>
                <c:pt idx="26">
                  <c:v>201</c:v>
                </c:pt>
                <c:pt idx="27">
                  <c:v>202</c:v>
                </c:pt>
                <c:pt idx="28">
                  <c:v>203</c:v>
                </c:pt>
                <c:pt idx="29">
                  <c:v>204</c:v>
                </c:pt>
                <c:pt idx="30">
                  <c:v>205</c:v>
                </c:pt>
                <c:pt idx="31">
                  <c:v>206</c:v>
                </c:pt>
                <c:pt idx="32">
                  <c:v>207</c:v>
                </c:pt>
                <c:pt idx="33">
                  <c:v>208</c:v>
                </c:pt>
                <c:pt idx="34">
                  <c:v>209</c:v>
                </c:pt>
                <c:pt idx="35">
                  <c:v>210</c:v>
                </c:pt>
                <c:pt idx="36">
                  <c:v>211</c:v>
                </c:pt>
                <c:pt idx="37">
                  <c:v>212</c:v>
                </c:pt>
                <c:pt idx="38">
                  <c:v>213</c:v>
                </c:pt>
                <c:pt idx="39">
                  <c:v>214</c:v>
                </c:pt>
                <c:pt idx="40">
                  <c:v>215</c:v>
                </c:pt>
                <c:pt idx="41">
                  <c:v>216</c:v>
                </c:pt>
                <c:pt idx="42">
                  <c:v>217</c:v>
                </c:pt>
                <c:pt idx="43">
                  <c:v>218</c:v>
                </c:pt>
                <c:pt idx="44">
                  <c:v>219</c:v>
                </c:pt>
                <c:pt idx="45">
                  <c:v>220</c:v>
                </c:pt>
                <c:pt idx="46">
                  <c:v>221</c:v>
                </c:pt>
                <c:pt idx="47">
                  <c:v>222</c:v>
                </c:pt>
                <c:pt idx="48">
                  <c:v>223</c:v>
                </c:pt>
                <c:pt idx="49">
                  <c:v>224</c:v>
                </c:pt>
                <c:pt idx="50">
                  <c:v>225</c:v>
                </c:pt>
                <c:pt idx="51">
                  <c:v>226</c:v>
                </c:pt>
                <c:pt idx="52">
                  <c:v>227</c:v>
                </c:pt>
                <c:pt idx="53">
                  <c:v>228</c:v>
                </c:pt>
                <c:pt idx="54">
                  <c:v>229</c:v>
                </c:pt>
                <c:pt idx="55">
                  <c:v>230</c:v>
                </c:pt>
                <c:pt idx="56">
                  <c:v>231</c:v>
                </c:pt>
                <c:pt idx="57">
                  <c:v>232</c:v>
                </c:pt>
                <c:pt idx="58">
                  <c:v>233</c:v>
                </c:pt>
                <c:pt idx="59">
                  <c:v>234</c:v>
                </c:pt>
                <c:pt idx="60">
                  <c:v>235</c:v>
                </c:pt>
              </c:numCache>
            </c:numRef>
          </c:xVal>
          <c:yVal>
            <c:numRef>
              <c:f>'[电场磁场变化趋势比较-20190114_mail.xlsx]场分布'!$G$3:$G$63</c:f>
              <c:numCache>
                <c:formatCode>General</c:formatCode>
                <c:ptCount val="61"/>
                <c:pt idx="0">
                  <c:v>0.95784672540494498</c:v>
                </c:pt>
                <c:pt idx="1">
                  <c:v>0.95363790648618596</c:v>
                </c:pt>
                <c:pt idx="2">
                  <c:v>0.94896622715136003</c:v>
                </c:pt>
                <c:pt idx="3">
                  <c:v>0.94383168740046897</c:v>
                </c:pt>
                <c:pt idx="4">
                  <c:v>0.93823428723351199</c:v>
                </c:pt>
                <c:pt idx="5">
                  <c:v>0.93217402665048898</c:v>
                </c:pt>
                <c:pt idx="6">
                  <c:v>0.92558074155161196</c:v>
                </c:pt>
                <c:pt idx="7">
                  <c:v>0.91839889035789901</c:v>
                </c:pt>
                <c:pt idx="8">
                  <c:v>0.91062847306934902</c:v>
                </c:pt>
                <c:pt idx="9">
                  <c:v>0.90226948968596399</c:v>
                </c:pt>
                <c:pt idx="10">
                  <c:v>0.89332194020774403</c:v>
                </c:pt>
                <c:pt idx="11">
                  <c:v>0.88351004591631599</c:v>
                </c:pt>
                <c:pt idx="12">
                  <c:v>0.87293191311173601</c:v>
                </c:pt>
                <c:pt idx="13">
                  <c:v>0.86158754179400399</c:v>
                </c:pt>
                <c:pt idx="14">
                  <c:v>0.84947693196311902</c:v>
                </c:pt>
                <c:pt idx="15">
                  <c:v>0.836600083619082</c:v>
                </c:pt>
                <c:pt idx="16">
                  <c:v>0.82309670247488498</c:v>
                </c:pt>
                <c:pt idx="17">
                  <c:v>0.80881953378094895</c:v>
                </c:pt>
                <c:pt idx="18">
                  <c:v>0.79376857753727603</c:v>
                </c:pt>
                <c:pt idx="19">
                  <c:v>0.777943833743865</c:v>
                </c:pt>
                <c:pt idx="20">
                  <c:v>0.76134530240071596</c:v>
                </c:pt>
                <c:pt idx="21">
                  <c:v>0.74380494302975897</c:v>
                </c:pt>
                <c:pt idx="22">
                  <c:v>0.72567230675975303</c:v>
                </c:pt>
                <c:pt idx="23">
                  <c:v>0.70694739359069803</c:v>
                </c:pt>
                <c:pt idx="24">
                  <c:v>0.68763020352259596</c:v>
                </c:pt>
                <c:pt idx="25">
                  <c:v>0.66772073655544595</c:v>
                </c:pt>
                <c:pt idx="26">
                  <c:v>0.64727465814177099</c:v>
                </c:pt>
                <c:pt idx="27">
                  <c:v>0.62659629046372001</c:v>
                </c:pt>
                <c:pt idx="28">
                  <c:v>0.60568563352129401</c:v>
                </c:pt>
                <c:pt idx="29">
                  <c:v>0.58454268731449199</c:v>
                </c:pt>
                <c:pt idx="30">
                  <c:v>0.56316745184331396</c:v>
                </c:pt>
                <c:pt idx="31">
                  <c:v>0.541861194230983</c:v>
                </c:pt>
                <c:pt idx="32">
                  <c:v>0.52071516461165901</c:v>
                </c:pt>
                <c:pt idx="33">
                  <c:v>0.49972936298534298</c:v>
                </c:pt>
                <c:pt idx="34">
                  <c:v>0.47890378935203398</c:v>
                </c:pt>
                <c:pt idx="35">
                  <c:v>0.458238443711733</c:v>
                </c:pt>
                <c:pt idx="36">
                  <c:v>0.437965491383776</c:v>
                </c:pt>
                <c:pt idx="37">
                  <c:v>0.41821631815254701</c:v>
                </c:pt>
                <c:pt idx="38">
                  <c:v>0.39899092401804498</c:v>
                </c:pt>
                <c:pt idx="39">
                  <c:v>0.38028930898027002</c:v>
                </c:pt>
                <c:pt idx="40">
                  <c:v>0.36211147303922198</c:v>
                </c:pt>
                <c:pt idx="41">
                  <c:v>0.34458100089753502</c:v>
                </c:pt>
                <c:pt idx="42">
                  <c:v>0.32766876712794502</c:v>
                </c:pt>
                <c:pt idx="43">
                  <c:v>0.31137477173045303</c:v>
                </c:pt>
                <c:pt idx="44">
                  <c:v>0.295699014705057</c:v>
                </c:pt>
                <c:pt idx="45">
                  <c:v>0.28064149605175898</c:v>
                </c:pt>
                <c:pt idx="46">
                  <c:v>0.26636858043724698</c:v>
                </c:pt>
                <c:pt idx="47">
                  <c:v>0.25274435945665402</c:v>
                </c:pt>
                <c:pt idx="48">
                  <c:v>0.23976883310998001</c:v>
                </c:pt>
                <c:pt idx="49">
                  <c:v>0.22744200139722401</c:v>
                </c:pt>
                <c:pt idx="50">
                  <c:v>0.21576386431838701</c:v>
                </c:pt>
                <c:pt idx="51">
                  <c:v>0.20462589595865399</c:v>
                </c:pt>
                <c:pt idx="52">
                  <c:v>0.194029328013201</c:v>
                </c:pt>
                <c:pt idx="53">
                  <c:v>0.183974160482028</c:v>
                </c:pt>
                <c:pt idx="54">
                  <c:v>0.174460393365136</c:v>
                </c:pt>
                <c:pt idx="55">
                  <c:v>0.16548802666252399</c:v>
                </c:pt>
                <c:pt idx="56">
                  <c:v>0.157006667711836</c:v>
                </c:pt>
                <c:pt idx="57">
                  <c:v>0.148958344211299</c:v>
                </c:pt>
                <c:pt idx="58">
                  <c:v>0.141343056160912</c:v>
                </c:pt>
                <c:pt idx="59">
                  <c:v>0.134160803560675</c:v>
                </c:pt>
                <c:pt idx="60">
                  <c:v>0.127411586410589</c:v>
                </c:pt>
              </c:numCache>
            </c:numRef>
          </c:yVal>
          <c:smooth val="1"/>
          <c:extLst>
            <c:ext xmlns:c16="http://schemas.microsoft.com/office/drawing/2014/chart" uri="{C3380CC4-5D6E-409C-BE32-E72D297353CC}">
              <c16:uniqueId val="{00000000-7F8E-465C-9708-D3819C9FA8DD}"/>
            </c:ext>
          </c:extLst>
        </c:ser>
        <c:ser>
          <c:idx val="2"/>
          <c:order val="1"/>
          <c:tx>
            <c:v>磁嵌位框</c:v>
          </c:tx>
          <c:marker>
            <c:symbol val="none"/>
          </c:marker>
          <c:xVal>
            <c:numRef>
              <c:f>'[电场磁场变化趋势比较-20190114_mail.xlsx]场分布'!$C$3:$C$63</c:f>
              <c:numCache>
                <c:formatCode>General</c:formatCode>
                <c:ptCount val="61"/>
                <c:pt idx="0">
                  <c:v>175</c:v>
                </c:pt>
                <c:pt idx="1">
                  <c:v>176</c:v>
                </c:pt>
                <c:pt idx="2">
                  <c:v>177</c:v>
                </c:pt>
                <c:pt idx="3">
                  <c:v>178</c:v>
                </c:pt>
                <c:pt idx="4">
                  <c:v>179</c:v>
                </c:pt>
                <c:pt idx="5">
                  <c:v>180</c:v>
                </c:pt>
                <c:pt idx="6">
                  <c:v>181</c:v>
                </c:pt>
                <c:pt idx="7">
                  <c:v>182</c:v>
                </c:pt>
                <c:pt idx="8">
                  <c:v>183</c:v>
                </c:pt>
                <c:pt idx="9">
                  <c:v>184</c:v>
                </c:pt>
                <c:pt idx="10">
                  <c:v>185</c:v>
                </c:pt>
                <c:pt idx="11">
                  <c:v>186</c:v>
                </c:pt>
                <c:pt idx="12">
                  <c:v>187</c:v>
                </c:pt>
                <c:pt idx="13">
                  <c:v>188</c:v>
                </c:pt>
                <c:pt idx="14">
                  <c:v>189</c:v>
                </c:pt>
                <c:pt idx="15">
                  <c:v>190</c:v>
                </c:pt>
                <c:pt idx="16">
                  <c:v>191</c:v>
                </c:pt>
                <c:pt idx="17">
                  <c:v>192</c:v>
                </c:pt>
                <c:pt idx="18">
                  <c:v>193</c:v>
                </c:pt>
                <c:pt idx="19">
                  <c:v>194</c:v>
                </c:pt>
                <c:pt idx="20">
                  <c:v>195</c:v>
                </c:pt>
                <c:pt idx="21">
                  <c:v>196</c:v>
                </c:pt>
                <c:pt idx="22">
                  <c:v>197</c:v>
                </c:pt>
                <c:pt idx="23">
                  <c:v>198</c:v>
                </c:pt>
                <c:pt idx="24">
                  <c:v>199</c:v>
                </c:pt>
                <c:pt idx="25">
                  <c:v>200</c:v>
                </c:pt>
                <c:pt idx="26">
                  <c:v>201</c:v>
                </c:pt>
                <c:pt idx="27">
                  <c:v>202</c:v>
                </c:pt>
                <c:pt idx="28">
                  <c:v>203</c:v>
                </c:pt>
                <c:pt idx="29">
                  <c:v>204</c:v>
                </c:pt>
                <c:pt idx="30">
                  <c:v>205</c:v>
                </c:pt>
                <c:pt idx="31">
                  <c:v>206</c:v>
                </c:pt>
                <c:pt idx="32">
                  <c:v>207</c:v>
                </c:pt>
                <c:pt idx="33">
                  <c:v>208</c:v>
                </c:pt>
                <c:pt idx="34">
                  <c:v>209</c:v>
                </c:pt>
                <c:pt idx="35">
                  <c:v>210</c:v>
                </c:pt>
                <c:pt idx="36">
                  <c:v>211</c:v>
                </c:pt>
                <c:pt idx="37">
                  <c:v>212</c:v>
                </c:pt>
                <c:pt idx="38">
                  <c:v>213</c:v>
                </c:pt>
                <c:pt idx="39">
                  <c:v>214</c:v>
                </c:pt>
                <c:pt idx="40">
                  <c:v>215</c:v>
                </c:pt>
                <c:pt idx="41">
                  <c:v>216</c:v>
                </c:pt>
                <c:pt idx="42">
                  <c:v>217</c:v>
                </c:pt>
                <c:pt idx="43">
                  <c:v>218</c:v>
                </c:pt>
                <c:pt idx="44">
                  <c:v>219</c:v>
                </c:pt>
                <c:pt idx="45">
                  <c:v>220</c:v>
                </c:pt>
                <c:pt idx="46">
                  <c:v>221</c:v>
                </c:pt>
                <c:pt idx="47">
                  <c:v>222</c:v>
                </c:pt>
                <c:pt idx="48">
                  <c:v>223</c:v>
                </c:pt>
                <c:pt idx="49">
                  <c:v>224</c:v>
                </c:pt>
                <c:pt idx="50">
                  <c:v>225</c:v>
                </c:pt>
                <c:pt idx="51">
                  <c:v>226</c:v>
                </c:pt>
                <c:pt idx="52">
                  <c:v>227</c:v>
                </c:pt>
                <c:pt idx="53">
                  <c:v>228</c:v>
                </c:pt>
                <c:pt idx="54">
                  <c:v>229</c:v>
                </c:pt>
                <c:pt idx="55">
                  <c:v>230</c:v>
                </c:pt>
                <c:pt idx="56">
                  <c:v>231</c:v>
                </c:pt>
                <c:pt idx="57">
                  <c:v>232</c:v>
                </c:pt>
                <c:pt idx="58">
                  <c:v>233</c:v>
                </c:pt>
                <c:pt idx="59">
                  <c:v>234</c:v>
                </c:pt>
                <c:pt idx="60">
                  <c:v>235</c:v>
                </c:pt>
              </c:numCache>
            </c:numRef>
          </c:xVal>
          <c:yVal>
            <c:numRef>
              <c:f>'[电场磁场变化趋势比较-20190114_mail.xlsx]场分布'!$L$3:$L$63</c:f>
              <c:numCache>
                <c:formatCode>0.00E+00</c:formatCode>
                <c:ptCount val="61"/>
                <c:pt idx="0">
                  <c:v>0.92208669057513193</c:v>
                </c:pt>
                <c:pt idx="1">
                  <c:v>0.91451383587274448</c:v>
                </c:pt>
                <c:pt idx="2">
                  <c:v>0.90617668320466394</c:v>
                </c:pt>
                <c:pt idx="3">
                  <c:v>0.89707523257089106</c:v>
                </c:pt>
                <c:pt idx="4">
                  <c:v>0.88720948397142763</c:v>
                </c:pt>
                <c:pt idx="5">
                  <c:v>0.87657943740627087</c:v>
                </c:pt>
                <c:pt idx="6">
                  <c:v>0.8651614967681085</c:v>
                </c:pt>
                <c:pt idx="7">
                  <c:v>0.85282756355104938</c:v>
                </c:pt>
                <c:pt idx="8">
                  <c:v>0.83957763775509198</c:v>
                </c:pt>
                <c:pt idx="9">
                  <c:v>0.82541171938023561</c:v>
                </c:pt>
                <c:pt idx="10">
                  <c:v>0.81032980842648239</c:v>
                </c:pt>
                <c:pt idx="11">
                  <c:v>0.79400147528738152</c:v>
                </c:pt>
                <c:pt idx="12">
                  <c:v>0.77668312145871954</c:v>
                </c:pt>
                <c:pt idx="13">
                  <c:v>0.75837474694049767</c:v>
                </c:pt>
                <c:pt idx="14">
                  <c:v>0.73907635173271569</c:v>
                </c:pt>
                <c:pt idx="15">
                  <c:v>0.71878793583537259</c:v>
                </c:pt>
                <c:pt idx="16">
                  <c:v>0.69741075197766023</c:v>
                </c:pt>
                <c:pt idx="17">
                  <c:v>0.67523834071704758</c:v>
                </c:pt>
                <c:pt idx="18">
                  <c:v>0.65227070205353366</c:v>
                </c:pt>
                <c:pt idx="19">
                  <c:v>0.62850783598712057</c:v>
                </c:pt>
                <c:pt idx="20">
                  <c:v>0.60394974251780742</c:v>
                </c:pt>
                <c:pt idx="21">
                  <c:v>0.57876186607451585</c:v>
                </c:pt>
                <c:pt idx="22">
                  <c:v>0.55334466264354887</c:v>
                </c:pt>
                <c:pt idx="23">
                  <c:v>0.5276981322249048</c:v>
                </c:pt>
                <c:pt idx="24">
                  <c:v>0.50182227481858288</c:v>
                </c:pt>
                <c:pt idx="25">
                  <c:v>0.47571709042458515</c:v>
                </c:pt>
                <c:pt idx="26">
                  <c:v>0.44974123309498276</c:v>
                </c:pt>
                <c:pt idx="27">
                  <c:v>0.42421057586451805</c:v>
                </c:pt>
                <c:pt idx="28">
                  <c:v>0.39912511873318979</c:v>
                </c:pt>
                <c:pt idx="29">
                  <c:v>0.37448486170099793</c:v>
                </c:pt>
                <c:pt idx="30">
                  <c:v>0.35028980476794375</c:v>
                </c:pt>
                <c:pt idx="31">
                  <c:v>0.32690772340122015</c:v>
                </c:pt>
                <c:pt idx="32">
                  <c:v>0.30439707048592302</c:v>
                </c:pt>
                <c:pt idx="33">
                  <c:v>0.28275784602205228</c:v>
                </c:pt>
                <c:pt idx="34">
                  <c:v>0.26199005000960801</c:v>
                </c:pt>
                <c:pt idx="35">
                  <c:v>0.24209368244859017</c:v>
                </c:pt>
                <c:pt idx="36">
                  <c:v>0.22340571823646363</c:v>
                </c:pt>
                <c:pt idx="37">
                  <c:v>0.20581576155250983</c:v>
                </c:pt>
                <c:pt idx="38">
                  <c:v>0.18932381239673213</c:v>
                </c:pt>
                <c:pt idx="39">
                  <c:v>0.1739298707691283</c:v>
                </c:pt>
                <c:pt idx="40">
                  <c:v>0.15963393666969947</c:v>
                </c:pt>
                <c:pt idx="41">
                  <c:v>0.14638567573554639</c:v>
                </c:pt>
                <c:pt idx="42">
                  <c:v>0.13402095645198059</c:v>
                </c:pt>
                <c:pt idx="43">
                  <c:v>0.12253977881900319</c:v>
                </c:pt>
                <c:pt idx="44">
                  <c:v>0.11194214283661359</c:v>
                </c:pt>
                <c:pt idx="45">
                  <c:v>0.10222804850481194</c:v>
                </c:pt>
                <c:pt idx="46">
                  <c:v>9.3400576455100373E-2</c:v>
                </c:pt>
                <c:pt idx="47">
                  <c:v>8.5258677246412617E-2</c:v>
                </c:pt>
                <c:pt idx="48">
                  <c:v>7.7802350878748788E-2</c:v>
                </c:pt>
                <c:pt idx="49">
                  <c:v>7.1031597352108872E-2</c:v>
                </c:pt>
                <c:pt idx="50">
                  <c:v>6.4946416666492868E-2</c:v>
                </c:pt>
                <c:pt idx="51">
                  <c:v>5.9319117155063508E-2</c:v>
                </c:pt>
                <c:pt idx="52">
                  <c:v>5.414554146466781E-2</c:v>
                </c:pt>
                <c:pt idx="53">
                  <c:v>4.9425689595305654E-2</c:v>
                </c:pt>
                <c:pt idx="54">
                  <c:v>4.5159561546977284E-2</c:v>
                </c:pt>
                <c:pt idx="55">
                  <c:v>4.1347157319682457E-2</c:v>
                </c:pt>
                <c:pt idx="56">
                  <c:v>3.7956168793835128E-2</c:v>
                </c:pt>
                <c:pt idx="57">
                  <c:v>3.4856222419969579E-2</c:v>
                </c:pt>
                <c:pt idx="58">
                  <c:v>3.2047318198085803E-2</c:v>
                </c:pt>
                <c:pt idx="59">
                  <c:v>2.9529456128183928E-2</c:v>
                </c:pt>
                <c:pt idx="60">
                  <c:v>2.7302636210263829E-2</c:v>
                </c:pt>
              </c:numCache>
            </c:numRef>
          </c:yVal>
          <c:smooth val="1"/>
          <c:extLst>
            <c:ext xmlns:c16="http://schemas.microsoft.com/office/drawing/2014/chart" uri="{C3380CC4-5D6E-409C-BE32-E72D297353CC}">
              <c16:uniqueId val="{00000001-7F8E-465C-9708-D3819C9FA8DD}"/>
            </c:ext>
          </c:extLst>
        </c:ser>
        <c:ser>
          <c:idx val="3"/>
          <c:order val="2"/>
          <c:tx>
            <c:v>磁嵌位框+嵌位板</c:v>
          </c:tx>
          <c:marker>
            <c:symbol val="none"/>
          </c:marker>
          <c:xVal>
            <c:numRef>
              <c:f>'[电场磁场变化趋势比较-20190114_mail.xlsx]场分布'!$C$3:$C$63</c:f>
              <c:numCache>
                <c:formatCode>General</c:formatCode>
                <c:ptCount val="61"/>
                <c:pt idx="0">
                  <c:v>175</c:v>
                </c:pt>
                <c:pt idx="1">
                  <c:v>176</c:v>
                </c:pt>
                <c:pt idx="2">
                  <c:v>177</c:v>
                </c:pt>
                <c:pt idx="3">
                  <c:v>178</c:v>
                </c:pt>
                <c:pt idx="4">
                  <c:v>179</c:v>
                </c:pt>
                <c:pt idx="5">
                  <c:v>180</c:v>
                </c:pt>
                <c:pt idx="6">
                  <c:v>181</c:v>
                </c:pt>
                <c:pt idx="7">
                  <c:v>182</c:v>
                </c:pt>
                <c:pt idx="8">
                  <c:v>183</c:v>
                </c:pt>
                <c:pt idx="9">
                  <c:v>184</c:v>
                </c:pt>
                <c:pt idx="10">
                  <c:v>185</c:v>
                </c:pt>
                <c:pt idx="11">
                  <c:v>186</c:v>
                </c:pt>
                <c:pt idx="12">
                  <c:v>187</c:v>
                </c:pt>
                <c:pt idx="13">
                  <c:v>188</c:v>
                </c:pt>
                <c:pt idx="14">
                  <c:v>189</c:v>
                </c:pt>
                <c:pt idx="15">
                  <c:v>190</c:v>
                </c:pt>
                <c:pt idx="16">
                  <c:v>191</c:v>
                </c:pt>
                <c:pt idx="17">
                  <c:v>192</c:v>
                </c:pt>
                <c:pt idx="18">
                  <c:v>193</c:v>
                </c:pt>
                <c:pt idx="19">
                  <c:v>194</c:v>
                </c:pt>
                <c:pt idx="20">
                  <c:v>195</c:v>
                </c:pt>
                <c:pt idx="21">
                  <c:v>196</c:v>
                </c:pt>
                <c:pt idx="22">
                  <c:v>197</c:v>
                </c:pt>
                <c:pt idx="23">
                  <c:v>198</c:v>
                </c:pt>
                <c:pt idx="24">
                  <c:v>199</c:v>
                </c:pt>
                <c:pt idx="25">
                  <c:v>200</c:v>
                </c:pt>
                <c:pt idx="26">
                  <c:v>201</c:v>
                </c:pt>
                <c:pt idx="27">
                  <c:v>202</c:v>
                </c:pt>
                <c:pt idx="28">
                  <c:v>203</c:v>
                </c:pt>
                <c:pt idx="29">
                  <c:v>204</c:v>
                </c:pt>
                <c:pt idx="30">
                  <c:v>205</c:v>
                </c:pt>
                <c:pt idx="31">
                  <c:v>206</c:v>
                </c:pt>
                <c:pt idx="32">
                  <c:v>207</c:v>
                </c:pt>
                <c:pt idx="33">
                  <c:v>208</c:v>
                </c:pt>
                <c:pt idx="34">
                  <c:v>209</c:v>
                </c:pt>
                <c:pt idx="35">
                  <c:v>210</c:v>
                </c:pt>
                <c:pt idx="36">
                  <c:v>211</c:v>
                </c:pt>
                <c:pt idx="37">
                  <c:v>212</c:v>
                </c:pt>
                <c:pt idx="38">
                  <c:v>213</c:v>
                </c:pt>
                <c:pt idx="39">
                  <c:v>214</c:v>
                </c:pt>
                <c:pt idx="40">
                  <c:v>215</c:v>
                </c:pt>
                <c:pt idx="41">
                  <c:v>216</c:v>
                </c:pt>
                <c:pt idx="42">
                  <c:v>217</c:v>
                </c:pt>
                <c:pt idx="43">
                  <c:v>218</c:v>
                </c:pt>
                <c:pt idx="44">
                  <c:v>219</c:v>
                </c:pt>
                <c:pt idx="45">
                  <c:v>220</c:v>
                </c:pt>
                <c:pt idx="46">
                  <c:v>221</c:v>
                </c:pt>
                <c:pt idx="47">
                  <c:v>222</c:v>
                </c:pt>
                <c:pt idx="48">
                  <c:v>223</c:v>
                </c:pt>
                <c:pt idx="49">
                  <c:v>224</c:v>
                </c:pt>
                <c:pt idx="50">
                  <c:v>225</c:v>
                </c:pt>
                <c:pt idx="51">
                  <c:v>226</c:v>
                </c:pt>
                <c:pt idx="52">
                  <c:v>227</c:v>
                </c:pt>
                <c:pt idx="53">
                  <c:v>228</c:v>
                </c:pt>
                <c:pt idx="54">
                  <c:v>229</c:v>
                </c:pt>
                <c:pt idx="55">
                  <c:v>230</c:v>
                </c:pt>
                <c:pt idx="56">
                  <c:v>231</c:v>
                </c:pt>
                <c:pt idx="57">
                  <c:v>232</c:v>
                </c:pt>
                <c:pt idx="58">
                  <c:v>233</c:v>
                </c:pt>
                <c:pt idx="59">
                  <c:v>234</c:v>
                </c:pt>
                <c:pt idx="60">
                  <c:v>235</c:v>
                </c:pt>
              </c:numCache>
            </c:numRef>
          </c:xVal>
          <c:yVal>
            <c:numRef>
              <c:f>'[电场磁场变化趋势比较-20190114_mail.xlsx]场分布'!$N$3:$N$63</c:f>
              <c:numCache>
                <c:formatCode>0.00E+00</c:formatCode>
                <c:ptCount val="61"/>
                <c:pt idx="0">
                  <c:v>0.91807415495069711</c:v>
                </c:pt>
                <c:pt idx="1">
                  <c:v>0.9098854844887414</c:v>
                </c:pt>
                <c:pt idx="2">
                  <c:v>0.90092132747705767</c:v>
                </c:pt>
                <c:pt idx="3">
                  <c:v>0.89118168391564423</c:v>
                </c:pt>
                <c:pt idx="4">
                  <c:v>0.88066655380450143</c:v>
                </c:pt>
                <c:pt idx="5">
                  <c:v>0.86937593714362915</c:v>
                </c:pt>
                <c:pt idx="6">
                  <c:v>0.85721809109350755</c:v>
                </c:pt>
                <c:pt idx="7">
                  <c:v>0.84400660880452771</c:v>
                </c:pt>
                <c:pt idx="8">
                  <c:v>0.82974149027669208</c:v>
                </c:pt>
                <c:pt idx="9">
                  <c:v>0.81442273550999922</c:v>
                </c:pt>
                <c:pt idx="10">
                  <c:v>0.79805034450445045</c:v>
                </c:pt>
                <c:pt idx="11">
                  <c:v>0.78035713842108512</c:v>
                </c:pt>
                <c:pt idx="12">
                  <c:v>0.76147969609819188</c:v>
                </c:pt>
                <c:pt idx="13">
                  <c:v>0.74141801753576952</c:v>
                </c:pt>
                <c:pt idx="14">
                  <c:v>0.72017210273381815</c:v>
                </c:pt>
                <c:pt idx="15">
                  <c:v>0.69774195169233655</c:v>
                </c:pt>
                <c:pt idx="16">
                  <c:v>0.6741633194388863</c:v>
                </c:pt>
                <c:pt idx="17">
                  <c:v>0.64950729085062386</c:v>
                </c:pt>
                <c:pt idx="18">
                  <c:v>0.6237738659275518</c:v>
                </c:pt>
                <c:pt idx="19">
                  <c:v>0.59696304466966876</c:v>
                </c:pt>
                <c:pt idx="20">
                  <c:v>0.56907482707697365</c:v>
                </c:pt>
                <c:pt idx="21">
                  <c:v>0.5401698356467427</c:v>
                </c:pt>
                <c:pt idx="22">
                  <c:v>0.51062101126267734</c:v>
                </c:pt>
                <c:pt idx="23">
                  <c:v>0.48042835392477656</c:v>
                </c:pt>
                <c:pt idx="24">
                  <c:v>0.44959186363304277</c:v>
                </c:pt>
                <c:pt idx="25">
                  <c:v>0.41811154038747345</c:v>
                </c:pt>
                <c:pt idx="26">
                  <c:v>0.38612012752063946</c:v>
                </c:pt>
                <c:pt idx="27">
                  <c:v>0.3539988896766339</c:v>
                </c:pt>
                <c:pt idx="28">
                  <c:v>0.32174782685545678</c:v>
                </c:pt>
                <c:pt idx="29">
                  <c:v>0.28936693905710692</c:v>
                </c:pt>
                <c:pt idx="30">
                  <c:v>0.25685622628158433</c:v>
                </c:pt>
                <c:pt idx="31">
                  <c:v>0.22374543151241744</c:v>
                </c:pt>
                <c:pt idx="32">
                  <c:v>0.1917654803932394</c:v>
                </c:pt>
                <c:pt idx="33">
                  <c:v>0.16091637292405256</c:v>
                </c:pt>
                <c:pt idx="34">
                  <c:v>0.13119810910485577</c:v>
                </c:pt>
                <c:pt idx="35">
                  <c:v>0.1026106889356488</c:v>
                </c:pt>
                <c:pt idx="36">
                  <c:v>7.8004820344292861E-2</c:v>
                </c:pt>
                <c:pt idx="37">
                  <c:v>5.7452969013799718E-2</c:v>
                </c:pt>
                <c:pt idx="38">
                  <c:v>4.0955134944169386E-2</c:v>
                </c:pt>
                <c:pt idx="39">
                  <c:v>2.8511318135401861E-2</c:v>
                </c:pt>
                <c:pt idx="40">
                  <c:v>2.0121518587497028E-2</c:v>
                </c:pt>
                <c:pt idx="41">
                  <c:v>1.6559532241882807E-2</c:v>
                </c:pt>
                <c:pt idx="42">
                  <c:v>1.3789098417516125E-2</c:v>
                </c:pt>
                <c:pt idx="43">
                  <c:v>1.1810217114396985E-2</c:v>
                </c:pt>
                <c:pt idx="44">
                  <c:v>1.0622888332525593E-2</c:v>
                </c:pt>
                <c:pt idx="45">
                  <c:v>1.0227112071901776E-2</c:v>
                </c:pt>
                <c:pt idx="46">
                  <c:v>9.765660628838671E-3</c:v>
                </c:pt>
                <c:pt idx="47">
                  <c:v>9.4035522856616028E-3</c:v>
                </c:pt>
                <c:pt idx="48">
                  <c:v>9.140787042370575E-3</c:v>
                </c:pt>
                <c:pt idx="49">
                  <c:v>8.9773648989655806E-3</c:v>
                </c:pt>
                <c:pt idx="50">
                  <c:v>8.9132858554466354E-3</c:v>
                </c:pt>
                <c:pt idx="51">
                  <c:v>8.8246531049083962E-3</c:v>
                </c:pt>
                <c:pt idx="52">
                  <c:v>8.7472185466041779E-3</c:v>
                </c:pt>
                <c:pt idx="53">
                  <c:v>8.6809821805339735E-3</c:v>
                </c:pt>
                <c:pt idx="54">
                  <c:v>8.625944006697776E-3</c:v>
                </c:pt>
                <c:pt idx="55">
                  <c:v>8.5821040250956045E-3</c:v>
                </c:pt>
                <c:pt idx="56">
                  <c:v>8.5320221363402171E-3</c:v>
                </c:pt>
                <c:pt idx="57">
                  <c:v>8.4808508980937052E-3</c:v>
                </c:pt>
                <c:pt idx="58">
                  <c:v>8.4285903103560791E-3</c:v>
                </c:pt>
                <c:pt idx="59">
                  <c:v>8.3752403731273371E-3</c:v>
                </c:pt>
                <c:pt idx="60">
                  <c:v>8.3208010864074811E-3</c:v>
                </c:pt>
              </c:numCache>
            </c:numRef>
          </c:yVal>
          <c:smooth val="1"/>
          <c:extLst>
            <c:ext xmlns:c16="http://schemas.microsoft.com/office/drawing/2014/chart" uri="{C3380CC4-5D6E-409C-BE32-E72D297353CC}">
              <c16:uniqueId val="{00000002-7F8E-465C-9708-D3819C9FA8DD}"/>
            </c:ext>
          </c:extLst>
        </c:ser>
        <c:dLbls>
          <c:showLegendKey val="0"/>
          <c:showVal val="0"/>
          <c:showCatName val="0"/>
          <c:showSerName val="0"/>
          <c:showPercent val="0"/>
          <c:showBubbleSize val="0"/>
        </c:dLbls>
        <c:axId val="97161216"/>
        <c:axId val="97162752"/>
      </c:scatterChart>
      <c:valAx>
        <c:axId val="97161216"/>
        <c:scaling>
          <c:orientation val="minMax"/>
          <c:max val="235"/>
          <c:min val="175"/>
        </c:scaling>
        <c:delete val="0"/>
        <c:axPos val="b"/>
        <c:numFmt formatCode="General" sourceLinked="1"/>
        <c:majorTickMark val="out"/>
        <c:minorTickMark val="none"/>
        <c:tickLblPos val="nextTo"/>
        <c:crossAx val="97162752"/>
        <c:crosses val="autoZero"/>
        <c:crossBetween val="midCat"/>
      </c:valAx>
      <c:valAx>
        <c:axId val="97162752"/>
        <c:scaling>
          <c:orientation val="minMax"/>
          <c:max val="1"/>
          <c:min val="0"/>
        </c:scaling>
        <c:delete val="0"/>
        <c:axPos val="l"/>
        <c:majorGridlines/>
        <c:numFmt formatCode="General" sourceLinked="0"/>
        <c:majorTickMark val="out"/>
        <c:minorTickMark val="none"/>
        <c:tickLblPos val="nextTo"/>
        <c:crossAx val="97161216"/>
        <c:crosses val="autoZero"/>
        <c:crossBetween val="midCat"/>
        <c:majorUnit val="0.2"/>
      </c:valAx>
    </c:plotArea>
    <c:legend>
      <c:legendPos val="t"/>
      <c:overlay val="0"/>
      <c:txPr>
        <a:bodyPr/>
        <a:lstStyle/>
        <a:p>
          <a:pPr>
            <a:defRPr b="1"/>
          </a:pPr>
          <a:endParaRPr lang="zh-CN"/>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7F9E6D00-2C1C-47F1-8495-043F093F9ED6}" type="datetimeFigureOut">
              <a:rPr lang="zh-CN" altLang="en-US" smtClean="0"/>
              <a:t>2023/6/13</a:t>
            </a:fld>
            <a:endParaRPr lang="zh-CN" altLang="en-US"/>
          </a:p>
        </p:txBody>
      </p:sp>
      <p:sp>
        <p:nvSpPr>
          <p:cNvPr id="4" name="Footer Placehold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638617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3E0D183-6031-4C32-B44B-14746A336CF0}" type="datetimeFigureOut">
              <a:rPr lang="zh-CN" altLang="en-US" smtClean="0"/>
              <a:pPr/>
              <a:t>2023/6/13</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3A1DF17-A28C-4D46-829F-D8D110C09314}" type="slidenum">
              <a:rPr lang="zh-CN" altLang="en-US" smtClean="0"/>
              <a:pPr/>
              <a:t>‹#›</a:t>
            </a:fld>
            <a:endParaRPr lang="zh-CN" altLang="en-US"/>
          </a:p>
        </p:txBody>
      </p:sp>
    </p:spTree>
    <p:extLst>
      <p:ext uri="{BB962C8B-B14F-4D97-AF65-F5344CB8AC3E}">
        <p14:creationId xmlns:p14="http://schemas.microsoft.com/office/powerpoint/2010/main" val="291946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a:t>
            </a:fld>
            <a:endParaRPr lang="zh-CN" altLang="en-US"/>
          </a:p>
        </p:txBody>
      </p:sp>
    </p:spTree>
    <p:extLst>
      <p:ext uri="{BB962C8B-B14F-4D97-AF65-F5344CB8AC3E}">
        <p14:creationId xmlns:p14="http://schemas.microsoft.com/office/powerpoint/2010/main" val="4096092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10</a:t>
            </a:fld>
            <a:endParaRPr lang="zh-CN" altLang="en-US"/>
          </a:p>
        </p:txBody>
      </p:sp>
    </p:spTree>
    <p:extLst>
      <p:ext uri="{BB962C8B-B14F-4D97-AF65-F5344CB8AC3E}">
        <p14:creationId xmlns:p14="http://schemas.microsoft.com/office/powerpoint/2010/main" val="3639221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11</a:t>
            </a:fld>
            <a:endParaRPr lang="zh-CN" altLang="en-US"/>
          </a:p>
        </p:txBody>
      </p:sp>
    </p:spTree>
    <p:extLst>
      <p:ext uri="{BB962C8B-B14F-4D97-AF65-F5344CB8AC3E}">
        <p14:creationId xmlns:p14="http://schemas.microsoft.com/office/powerpoint/2010/main" val="2313181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12</a:t>
            </a:fld>
            <a:endParaRPr lang="zh-CN" altLang="en-US"/>
          </a:p>
        </p:txBody>
      </p:sp>
    </p:spTree>
    <p:extLst>
      <p:ext uri="{BB962C8B-B14F-4D97-AF65-F5344CB8AC3E}">
        <p14:creationId xmlns:p14="http://schemas.microsoft.com/office/powerpoint/2010/main" val="1204664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13</a:t>
            </a:fld>
            <a:endParaRPr lang="zh-CN" altLang="en-US"/>
          </a:p>
        </p:txBody>
      </p:sp>
    </p:spTree>
    <p:extLst>
      <p:ext uri="{BB962C8B-B14F-4D97-AF65-F5344CB8AC3E}">
        <p14:creationId xmlns:p14="http://schemas.microsoft.com/office/powerpoint/2010/main" val="3486874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14</a:t>
            </a:fld>
            <a:endParaRPr lang="zh-CN" altLang="en-US"/>
          </a:p>
        </p:txBody>
      </p:sp>
    </p:spTree>
    <p:extLst>
      <p:ext uri="{BB962C8B-B14F-4D97-AF65-F5344CB8AC3E}">
        <p14:creationId xmlns:p14="http://schemas.microsoft.com/office/powerpoint/2010/main" val="2669238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15</a:t>
            </a:fld>
            <a:endParaRPr lang="zh-CN" altLang="en-US"/>
          </a:p>
        </p:txBody>
      </p:sp>
    </p:spTree>
    <p:extLst>
      <p:ext uri="{BB962C8B-B14F-4D97-AF65-F5344CB8AC3E}">
        <p14:creationId xmlns:p14="http://schemas.microsoft.com/office/powerpoint/2010/main" val="1015218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16</a:t>
            </a:fld>
            <a:endParaRPr lang="zh-CN" altLang="en-US"/>
          </a:p>
        </p:txBody>
      </p:sp>
    </p:spTree>
    <p:extLst>
      <p:ext uri="{BB962C8B-B14F-4D97-AF65-F5344CB8AC3E}">
        <p14:creationId xmlns:p14="http://schemas.microsoft.com/office/powerpoint/2010/main" val="3788176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17</a:t>
            </a:fld>
            <a:endParaRPr lang="zh-CN" altLang="en-US"/>
          </a:p>
        </p:txBody>
      </p:sp>
    </p:spTree>
    <p:extLst>
      <p:ext uri="{BB962C8B-B14F-4D97-AF65-F5344CB8AC3E}">
        <p14:creationId xmlns:p14="http://schemas.microsoft.com/office/powerpoint/2010/main" val="2512458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18</a:t>
            </a:fld>
            <a:endParaRPr lang="zh-CN" altLang="en-US"/>
          </a:p>
        </p:txBody>
      </p:sp>
    </p:spTree>
    <p:extLst>
      <p:ext uri="{BB962C8B-B14F-4D97-AF65-F5344CB8AC3E}">
        <p14:creationId xmlns:p14="http://schemas.microsoft.com/office/powerpoint/2010/main" val="3016085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19</a:t>
            </a:fld>
            <a:endParaRPr lang="zh-CN" altLang="en-US"/>
          </a:p>
        </p:txBody>
      </p:sp>
    </p:spTree>
    <p:extLst>
      <p:ext uri="{BB962C8B-B14F-4D97-AF65-F5344CB8AC3E}">
        <p14:creationId xmlns:p14="http://schemas.microsoft.com/office/powerpoint/2010/main" val="659897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a:t>
            </a:fld>
            <a:endParaRPr lang="zh-CN" altLang="en-US"/>
          </a:p>
        </p:txBody>
      </p:sp>
    </p:spTree>
    <p:extLst>
      <p:ext uri="{BB962C8B-B14F-4D97-AF65-F5344CB8AC3E}">
        <p14:creationId xmlns:p14="http://schemas.microsoft.com/office/powerpoint/2010/main" val="3456406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20</a:t>
            </a:fld>
            <a:endParaRPr lang="zh-CN" altLang="en-US"/>
          </a:p>
        </p:txBody>
      </p:sp>
    </p:spTree>
    <p:extLst>
      <p:ext uri="{BB962C8B-B14F-4D97-AF65-F5344CB8AC3E}">
        <p14:creationId xmlns:p14="http://schemas.microsoft.com/office/powerpoint/2010/main" val="951740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21</a:t>
            </a:fld>
            <a:endParaRPr lang="zh-CN" altLang="en-US"/>
          </a:p>
        </p:txBody>
      </p:sp>
    </p:spTree>
    <p:extLst>
      <p:ext uri="{BB962C8B-B14F-4D97-AF65-F5344CB8AC3E}">
        <p14:creationId xmlns:p14="http://schemas.microsoft.com/office/powerpoint/2010/main" val="190563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22</a:t>
            </a:fld>
            <a:endParaRPr lang="zh-CN" altLang="en-US"/>
          </a:p>
        </p:txBody>
      </p:sp>
    </p:spTree>
    <p:extLst>
      <p:ext uri="{BB962C8B-B14F-4D97-AF65-F5344CB8AC3E}">
        <p14:creationId xmlns:p14="http://schemas.microsoft.com/office/powerpoint/2010/main" val="409278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23</a:t>
            </a:fld>
            <a:endParaRPr lang="zh-CN" altLang="en-US"/>
          </a:p>
        </p:txBody>
      </p:sp>
    </p:spTree>
    <p:extLst>
      <p:ext uri="{BB962C8B-B14F-4D97-AF65-F5344CB8AC3E}">
        <p14:creationId xmlns:p14="http://schemas.microsoft.com/office/powerpoint/2010/main" val="543228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24</a:t>
            </a:fld>
            <a:endParaRPr lang="zh-CN" altLang="en-US"/>
          </a:p>
        </p:txBody>
      </p:sp>
    </p:spTree>
    <p:extLst>
      <p:ext uri="{BB962C8B-B14F-4D97-AF65-F5344CB8AC3E}">
        <p14:creationId xmlns:p14="http://schemas.microsoft.com/office/powerpoint/2010/main" val="2312168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25</a:t>
            </a:fld>
            <a:endParaRPr lang="zh-CN" altLang="en-US"/>
          </a:p>
        </p:txBody>
      </p:sp>
    </p:spTree>
    <p:extLst>
      <p:ext uri="{BB962C8B-B14F-4D97-AF65-F5344CB8AC3E}">
        <p14:creationId xmlns:p14="http://schemas.microsoft.com/office/powerpoint/2010/main" val="1020740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26</a:t>
            </a:fld>
            <a:endParaRPr lang="zh-CN" altLang="en-US"/>
          </a:p>
        </p:txBody>
      </p:sp>
    </p:spTree>
    <p:extLst>
      <p:ext uri="{BB962C8B-B14F-4D97-AF65-F5344CB8AC3E}">
        <p14:creationId xmlns:p14="http://schemas.microsoft.com/office/powerpoint/2010/main" val="521922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27</a:t>
            </a:fld>
            <a:endParaRPr lang="zh-CN" altLang="en-US"/>
          </a:p>
        </p:txBody>
      </p:sp>
    </p:spTree>
    <p:extLst>
      <p:ext uri="{BB962C8B-B14F-4D97-AF65-F5344CB8AC3E}">
        <p14:creationId xmlns:p14="http://schemas.microsoft.com/office/powerpoint/2010/main" val="1801870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28</a:t>
            </a:fld>
            <a:endParaRPr lang="zh-CN" altLang="en-US"/>
          </a:p>
        </p:txBody>
      </p:sp>
    </p:spTree>
    <p:extLst>
      <p:ext uri="{BB962C8B-B14F-4D97-AF65-F5344CB8AC3E}">
        <p14:creationId xmlns:p14="http://schemas.microsoft.com/office/powerpoint/2010/main" val="11848332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29</a:t>
            </a:fld>
            <a:endParaRPr lang="zh-CN" altLang="en-US"/>
          </a:p>
        </p:txBody>
      </p:sp>
    </p:spTree>
    <p:extLst>
      <p:ext uri="{BB962C8B-B14F-4D97-AF65-F5344CB8AC3E}">
        <p14:creationId xmlns:p14="http://schemas.microsoft.com/office/powerpoint/2010/main" val="3898484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a:t>
            </a:fld>
            <a:endParaRPr lang="zh-CN" altLang="en-US"/>
          </a:p>
        </p:txBody>
      </p:sp>
    </p:spTree>
    <p:extLst>
      <p:ext uri="{BB962C8B-B14F-4D97-AF65-F5344CB8AC3E}">
        <p14:creationId xmlns:p14="http://schemas.microsoft.com/office/powerpoint/2010/main" val="15278644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30</a:t>
            </a:fld>
            <a:endParaRPr lang="zh-CN" altLang="en-US"/>
          </a:p>
        </p:txBody>
      </p:sp>
    </p:spTree>
    <p:extLst>
      <p:ext uri="{BB962C8B-B14F-4D97-AF65-F5344CB8AC3E}">
        <p14:creationId xmlns:p14="http://schemas.microsoft.com/office/powerpoint/2010/main" val="2591770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31</a:t>
            </a:fld>
            <a:endParaRPr lang="zh-CN" altLang="en-US"/>
          </a:p>
        </p:txBody>
      </p:sp>
    </p:spTree>
    <p:extLst>
      <p:ext uri="{BB962C8B-B14F-4D97-AF65-F5344CB8AC3E}">
        <p14:creationId xmlns:p14="http://schemas.microsoft.com/office/powerpoint/2010/main" val="3235404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32</a:t>
            </a:fld>
            <a:endParaRPr lang="zh-CN" altLang="en-US"/>
          </a:p>
        </p:txBody>
      </p:sp>
    </p:spTree>
    <p:extLst>
      <p:ext uri="{BB962C8B-B14F-4D97-AF65-F5344CB8AC3E}">
        <p14:creationId xmlns:p14="http://schemas.microsoft.com/office/powerpoint/2010/main" val="2191302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33</a:t>
            </a:fld>
            <a:endParaRPr lang="zh-CN" altLang="en-US"/>
          </a:p>
        </p:txBody>
      </p:sp>
    </p:spTree>
    <p:extLst>
      <p:ext uri="{BB962C8B-B14F-4D97-AF65-F5344CB8AC3E}">
        <p14:creationId xmlns:p14="http://schemas.microsoft.com/office/powerpoint/2010/main" val="1052260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34</a:t>
            </a:fld>
            <a:endParaRPr lang="zh-CN" altLang="en-US"/>
          </a:p>
        </p:txBody>
      </p:sp>
    </p:spTree>
    <p:extLst>
      <p:ext uri="{BB962C8B-B14F-4D97-AF65-F5344CB8AC3E}">
        <p14:creationId xmlns:p14="http://schemas.microsoft.com/office/powerpoint/2010/main" val="3268448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35</a:t>
            </a:fld>
            <a:endParaRPr lang="zh-CN" altLang="en-US"/>
          </a:p>
        </p:txBody>
      </p:sp>
    </p:spTree>
    <p:extLst>
      <p:ext uri="{BB962C8B-B14F-4D97-AF65-F5344CB8AC3E}">
        <p14:creationId xmlns:p14="http://schemas.microsoft.com/office/powerpoint/2010/main" val="1558388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36</a:t>
            </a:fld>
            <a:endParaRPr lang="zh-CN" altLang="en-US"/>
          </a:p>
        </p:txBody>
      </p:sp>
    </p:spTree>
    <p:extLst>
      <p:ext uri="{BB962C8B-B14F-4D97-AF65-F5344CB8AC3E}">
        <p14:creationId xmlns:p14="http://schemas.microsoft.com/office/powerpoint/2010/main" val="11623926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37</a:t>
            </a:fld>
            <a:endParaRPr lang="zh-CN" altLang="en-US"/>
          </a:p>
        </p:txBody>
      </p:sp>
    </p:spTree>
    <p:extLst>
      <p:ext uri="{BB962C8B-B14F-4D97-AF65-F5344CB8AC3E}">
        <p14:creationId xmlns:p14="http://schemas.microsoft.com/office/powerpoint/2010/main" val="13769058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38</a:t>
            </a:fld>
            <a:endParaRPr lang="zh-CN" altLang="en-US"/>
          </a:p>
        </p:txBody>
      </p:sp>
    </p:spTree>
    <p:extLst>
      <p:ext uri="{BB962C8B-B14F-4D97-AF65-F5344CB8AC3E}">
        <p14:creationId xmlns:p14="http://schemas.microsoft.com/office/powerpoint/2010/main" val="2983929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39</a:t>
            </a:fld>
            <a:endParaRPr lang="zh-CN" altLang="en-US"/>
          </a:p>
        </p:txBody>
      </p:sp>
    </p:spTree>
    <p:extLst>
      <p:ext uri="{BB962C8B-B14F-4D97-AF65-F5344CB8AC3E}">
        <p14:creationId xmlns:p14="http://schemas.microsoft.com/office/powerpoint/2010/main" val="1513558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4</a:t>
            </a:fld>
            <a:endParaRPr lang="zh-CN" altLang="en-US"/>
          </a:p>
        </p:txBody>
      </p:sp>
    </p:spTree>
    <p:extLst>
      <p:ext uri="{BB962C8B-B14F-4D97-AF65-F5344CB8AC3E}">
        <p14:creationId xmlns:p14="http://schemas.microsoft.com/office/powerpoint/2010/main" val="2818660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40</a:t>
            </a:fld>
            <a:endParaRPr lang="zh-CN" altLang="en-US"/>
          </a:p>
        </p:txBody>
      </p:sp>
    </p:spTree>
    <p:extLst>
      <p:ext uri="{BB962C8B-B14F-4D97-AF65-F5344CB8AC3E}">
        <p14:creationId xmlns:p14="http://schemas.microsoft.com/office/powerpoint/2010/main" val="3016899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41</a:t>
            </a:fld>
            <a:endParaRPr lang="zh-CN" altLang="en-US"/>
          </a:p>
        </p:txBody>
      </p:sp>
    </p:spTree>
    <p:extLst>
      <p:ext uri="{BB962C8B-B14F-4D97-AF65-F5344CB8AC3E}">
        <p14:creationId xmlns:p14="http://schemas.microsoft.com/office/powerpoint/2010/main" val="11171647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42</a:t>
            </a:fld>
            <a:endParaRPr lang="zh-CN" altLang="en-US"/>
          </a:p>
        </p:txBody>
      </p:sp>
    </p:spTree>
    <p:extLst>
      <p:ext uri="{BB962C8B-B14F-4D97-AF65-F5344CB8AC3E}">
        <p14:creationId xmlns:p14="http://schemas.microsoft.com/office/powerpoint/2010/main" val="2012415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5</a:t>
            </a:fld>
            <a:endParaRPr lang="zh-CN" altLang="en-US"/>
          </a:p>
        </p:txBody>
      </p:sp>
    </p:spTree>
    <p:extLst>
      <p:ext uri="{BB962C8B-B14F-4D97-AF65-F5344CB8AC3E}">
        <p14:creationId xmlns:p14="http://schemas.microsoft.com/office/powerpoint/2010/main" val="2071493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6</a:t>
            </a:fld>
            <a:endParaRPr lang="zh-CN" altLang="en-US"/>
          </a:p>
        </p:txBody>
      </p:sp>
    </p:spTree>
    <p:extLst>
      <p:ext uri="{BB962C8B-B14F-4D97-AF65-F5344CB8AC3E}">
        <p14:creationId xmlns:p14="http://schemas.microsoft.com/office/powerpoint/2010/main" val="279159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7</a:t>
            </a:fld>
            <a:endParaRPr lang="zh-CN" altLang="en-US"/>
          </a:p>
        </p:txBody>
      </p:sp>
    </p:spTree>
    <p:extLst>
      <p:ext uri="{BB962C8B-B14F-4D97-AF65-F5344CB8AC3E}">
        <p14:creationId xmlns:p14="http://schemas.microsoft.com/office/powerpoint/2010/main" val="3816020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8</a:t>
            </a:fld>
            <a:endParaRPr lang="zh-CN" altLang="en-US"/>
          </a:p>
        </p:txBody>
      </p:sp>
    </p:spTree>
    <p:extLst>
      <p:ext uri="{BB962C8B-B14F-4D97-AF65-F5344CB8AC3E}">
        <p14:creationId xmlns:p14="http://schemas.microsoft.com/office/powerpoint/2010/main" val="2162521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9</a:t>
            </a:fld>
            <a:endParaRPr lang="zh-CN" altLang="en-US"/>
          </a:p>
        </p:txBody>
      </p:sp>
    </p:spTree>
    <p:extLst>
      <p:ext uri="{BB962C8B-B14F-4D97-AF65-F5344CB8AC3E}">
        <p14:creationId xmlns:p14="http://schemas.microsoft.com/office/powerpoint/2010/main" val="3489838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44DD019D-A295-486B-AE19-0E21E1E09AFC}" type="datetime1">
              <a:rPr lang="zh-CN" altLang="en-US" smtClean="0"/>
              <a:t>2023/6/13</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Accelerator TDR International Review</a:t>
            </a:r>
            <a:endParaRPr lang="zh-CN" altLang="en-US" dirty="0"/>
          </a:p>
        </p:txBody>
      </p:sp>
    </p:spTree>
    <p:extLst>
      <p:ext uri="{BB962C8B-B14F-4D97-AF65-F5344CB8AC3E}">
        <p14:creationId xmlns:p14="http://schemas.microsoft.com/office/powerpoint/2010/main" val="179179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CB4C0B1-BDE7-4A52-BBFF-51A6A8920CB7}" type="datetime1">
              <a:rPr lang="zh-CN" altLang="en-US" smtClean="0"/>
              <a:t>2023/6/13</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53A4730-4C2F-4718-B50C-7E494F2CD4AA}" type="datetime1">
              <a:rPr lang="zh-CN" altLang="en-US" smtClean="0"/>
              <a:t>2023/6/13</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10A1EECF-855E-48FC-AB16-32F2DAC7DEED}" type="datetime1">
              <a:rPr lang="zh-CN" altLang="en-US" smtClean="0"/>
              <a:t>2023/6/13</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689675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BD132-5F52-429F-A075-E8F4AA57D5DA}" type="datetime1">
              <a:rPr lang="zh-CN" altLang="en-US" smtClean="0"/>
              <a:t>2023/6/13</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50" r:id="rId2"/>
    <p:sldLayoutId id="2147483655" r:id="rId3"/>
    <p:sldLayoutId id="2147483674"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 Id="rId9"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5.wmf"/><Relationship Id="rId5" Type="http://schemas.openxmlformats.org/officeDocument/2006/relationships/oleObject" Target="../embeddings/oleObject6.bin"/><Relationship Id="rId4" Type="http://schemas.openxmlformats.org/officeDocument/2006/relationships/image" Target="../media/image64.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8.emf"/><Relationship Id="rId5" Type="http://schemas.openxmlformats.org/officeDocument/2006/relationships/oleObject" Target="../embeddings/oleObject7.bin"/><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emf"/><Relationship Id="rId4" Type="http://schemas.openxmlformats.org/officeDocument/2006/relationships/image" Target="../media/image71.emf"/></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7.png"/></Relationships>
</file>

<file path=ppt/slides/_rels/slide39.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41.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9.jpeg"/><Relationship Id="rId7" Type="http://schemas.openxmlformats.org/officeDocument/2006/relationships/image" Target="../media/image111.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110.png"/><Relationship Id="rId9" Type="http://schemas.openxmlformats.org/officeDocument/2006/relationships/image" Target="../media/image113.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3"/>
          <a:srcRect t="28679" b="6192"/>
          <a:stretch/>
        </p:blipFill>
        <p:spPr>
          <a:xfrm>
            <a:off x="635" y="0"/>
            <a:ext cx="12191365" cy="2118283"/>
          </a:xfrm>
          <a:prstGeom prst="rect">
            <a:avLst/>
          </a:prstGeom>
        </p:spPr>
      </p:pic>
      <p:sp>
        <p:nvSpPr>
          <p:cNvPr id="6" name="标题 3"/>
          <p:cNvSpPr txBox="1">
            <a:spLocks/>
          </p:cNvSpPr>
          <p:nvPr/>
        </p:nvSpPr>
        <p:spPr>
          <a:xfrm>
            <a:off x="720000" y="2520000"/>
            <a:ext cx="10800000" cy="1440000"/>
          </a:xfrm>
          <a:prstGeom prst="rect">
            <a:avLst/>
          </a:prstGeom>
        </p:spPr>
        <p:txBody>
          <a:bodyPr vert="horz" lIns="90000" tIns="46800" rIns="90000" bIns="46800" rtlCol="0" anchor="t" anchorCtr="0">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00000"/>
              </a:lnSpc>
            </a:pPr>
            <a:r>
              <a:rPr lang="en-US" altLang="zh-CN" sz="4800" kern="0" dirty="0">
                <a:solidFill>
                  <a:srgbClr val="002060"/>
                </a:solidFill>
                <a:latin typeface="Times New Roman" panose="02020603050405020304" pitchFamily="18" charset="0"/>
                <a:ea typeface="宋体" panose="02010600030101010101" pitchFamily="2" charset="-122"/>
                <a:cs typeface="Times New Roman" pitchFamily="18" charset="0"/>
              </a:rPr>
              <a:t>Magnet Power Supply System Design </a:t>
            </a:r>
            <a:br>
              <a:rPr lang="en-US" altLang="zh-CN" sz="4800" kern="0" dirty="0">
                <a:solidFill>
                  <a:srgbClr val="002060"/>
                </a:solidFill>
                <a:latin typeface="Times New Roman" panose="02020603050405020304" pitchFamily="18" charset="0"/>
                <a:ea typeface="宋体" panose="02010600030101010101" pitchFamily="2" charset="-122"/>
                <a:cs typeface="Times New Roman" pitchFamily="18" charset="0"/>
              </a:rPr>
            </a:br>
            <a:r>
              <a:rPr lang="en-US" altLang="zh-CN" sz="4800" kern="0" dirty="0">
                <a:solidFill>
                  <a:srgbClr val="002060"/>
                </a:solidFill>
                <a:latin typeface="Times New Roman" panose="02020603050405020304" pitchFamily="18" charset="0"/>
                <a:ea typeface="宋体" panose="02010600030101010101" pitchFamily="2" charset="-122"/>
                <a:cs typeface="Times New Roman" pitchFamily="18" charset="0"/>
              </a:rPr>
              <a:t>for CEPC TDR</a:t>
            </a:r>
            <a:endParaRPr lang="zh-CN" altLang="en-US" sz="4800" dirty="0">
              <a:solidFill>
                <a:srgbClr val="C00000"/>
              </a:solidFill>
              <a:latin typeface="Times New Roman" panose="02020603050405020304" pitchFamily="18" charset="0"/>
              <a:ea typeface="宋体" panose="02010600030101010101" pitchFamily="2" charset="-122"/>
            </a:endParaRPr>
          </a:p>
        </p:txBody>
      </p:sp>
      <p:sp>
        <p:nvSpPr>
          <p:cNvPr id="7" name="文本框 7">
            <a:extLst>
              <a:ext uri="{FF2B5EF4-FFF2-40B4-BE49-F238E27FC236}">
                <a16:creationId xmlns:a16="http://schemas.microsoft.com/office/drawing/2014/main" id="{785816F2-AEF2-4FFE-A0DA-84B4490709A4}"/>
              </a:ext>
            </a:extLst>
          </p:cNvPr>
          <p:cNvSpPr txBox="1"/>
          <p:nvPr/>
        </p:nvSpPr>
        <p:spPr>
          <a:xfrm>
            <a:off x="2700000" y="4320000"/>
            <a:ext cx="7200000" cy="540000"/>
          </a:xfrm>
          <a:prstGeom prst="rect">
            <a:avLst/>
          </a:prstGeom>
          <a:noFill/>
        </p:spPr>
        <p:txBody>
          <a:bodyPr wrap="square" rtlCol="0">
            <a:spAutoFit/>
          </a:bodyPr>
          <a:lstStyle/>
          <a:p>
            <a:pPr algn="ctr"/>
            <a:r>
              <a:rPr lang="en-US" altLang="zh-CN" sz="2800" b="1" kern="0" dirty="0">
                <a:solidFill>
                  <a:sysClr val="windowText" lastClr="000000"/>
                </a:solidFill>
                <a:latin typeface="Times New Roman" panose="02020603050405020304" pitchFamily="18" charset="0"/>
                <a:ea typeface="宋体" panose="02010600030101010101" pitchFamily="2" charset="-122"/>
                <a:cs typeface="Times New Roman" pitchFamily="18" charset="0"/>
              </a:rPr>
              <a:t>Bin Chen    </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itchFamily="18" charset="0"/>
              </a:rPr>
              <a:t>( On Behalf of Power Supply Group,</a:t>
            </a:r>
            <a:r>
              <a:rPr lang="zh-CN" altLang="en-US" sz="2000" kern="0" dirty="0">
                <a:solidFill>
                  <a:sysClr val="windowText" lastClr="000000"/>
                </a:solidFill>
                <a:latin typeface="Times New Roman" panose="02020603050405020304" pitchFamily="18" charset="0"/>
                <a:ea typeface="宋体" panose="02010600030101010101" pitchFamily="2" charset="-122"/>
                <a:cs typeface="Times New Roman" pitchFamily="18" charset="0"/>
              </a:rPr>
              <a:t> </a:t>
            </a:r>
            <a:r>
              <a:rPr lang="en-US" altLang="zh-CN" sz="2000" kern="0" dirty="0">
                <a:solidFill>
                  <a:sysClr val="windowText" lastClr="000000"/>
                </a:solidFill>
                <a:latin typeface="Times New Roman" panose="02020603050405020304" pitchFamily="18" charset="0"/>
                <a:ea typeface="宋体" panose="02010600030101010101" pitchFamily="2" charset="-122"/>
                <a:cs typeface="Times New Roman" pitchFamily="18" charset="0"/>
              </a:rPr>
              <a:t>IHEP )</a:t>
            </a:r>
            <a:endParaRPr lang="en-US" altLang="zh-CN" sz="2000" dirty="0">
              <a:latin typeface="Times New Roman" panose="02020603050405020304" pitchFamily="18" charset="0"/>
              <a:ea typeface="宋体" panose="02010600030101010101" pitchFamily="2" charset="-122"/>
            </a:endParaRPr>
          </a:p>
        </p:txBody>
      </p:sp>
      <p:sp>
        <p:nvSpPr>
          <p:cNvPr id="9" name="TextBox 8"/>
          <p:cNvSpPr txBox="1"/>
          <p:nvPr/>
        </p:nvSpPr>
        <p:spPr>
          <a:xfrm>
            <a:off x="635" y="6480000"/>
            <a:ext cx="12191365" cy="369332"/>
          </a:xfrm>
          <a:prstGeom prst="rect">
            <a:avLst/>
          </a:prstGeom>
          <a:solidFill>
            <a:schemeClr val="accent1"/>
          </a:solidFill>
        </p:spPr>
        <p:txBody>
          <a:bodyPr wrap="square" rtlCol="0">
            <a:spAutoFit/>
          </a:bodyPr>
          <a:lstStyle/>
          <a:p>
            <a:pPr algn="ctr"/>
            <a:r>
              <a:rPr lang="en-US" altLang="zh-CN" dirty="0">
                <a:solidFill>
                  <a:schemeClr val="bg1"/>
                </a:solidFill>
                <a:latin typeface="Times New Roman" panose="02020603050405020304" pitchFamily="18" charset="0"/>
                <a:ea typeface="宋体" panose="02010600030101010101" pitchFamily="2" charset="-122"/>
              </a:rPr>
              <a:t>12-16. June. 2023, Hong </a:t>
            </a:r>
            <a:r>
              <a:rPr lang="en-US" altLang="zh-CN" dirty="0" err="1">
                <a:solidFill>
                  <a:schemeClr val="bg1"/>
                </a:solidFill>
                <a:latin typeface="Times New Roman" panose="02020603050405020304" pitchFamily="18" charset="0"/>
                <a:ea typeface="宋体" panose="02010600030101010101" pitchFamily="2" charset="-122"/>
              </a:rPr>
              <a:t>kong</a:t>
            </a:r>
            <a:r>
              <a:rPr lang="en-US" altLang="zh-CN" dirty="0">
                <a:solidFill>
                  <a:schemeClr val="bg1"/>
                </a:solidFill>
                <a:latin typeface="Times New Roman" panose="02020603050405020304" pitchFamily="18" charset="0"/>
                <a:ea typeface="宋体" panose="02010600030101010101" pitchFamily="2" charset="-122"/>
              </a:rPr>
              <a:t>, CEPC Accelerator TDR International Review</a:t>
            </a:r>
            <a:endParaRPr lang="zh-CN" altLang="en-US" dirty="0">
              <a:solidFill>
                <a:schemeClr val="bg1"/>
              </a:solidFill>
              <a:latin typeface="Times New Roman" panose="02020603050405020304" pitchFamily="18" charset="0"/>
              <a:ea typeface="宋体" panose="02010600030101010101" pitchFamily="2" charset="-122"/>
            </a:endParaRPr>
          </a:p>
        </p:txBody>
      </p:sp>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0000" y="5398314"/>
            <a:ext cx="3600000" cy="681847"/>
          </a:xfrm>
          <a:prstGeom prst="rect">
            <a:avLst/>
          </a:prstGeom>
        </p:spPr>
      </p:pic>
      <p:sp>
        <p:nvSpPr>
          <p:cNvPr id="3" name="灯片编号占位符 1">
            <a:extLst>
              <a:ext uri="{FF2B5EF4-FFF2-40B4-BE49-F238E27FC236}">
                <a16:creationId xmlns:a16="http://schemas.microsoft.com/office/drawing/2014/main" id="{1183D7EE-E3C3-0215-9251-7A6ABD2BE78B}"/>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1</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US" altLang="zh-CN" b="1" dirty="0">
                <a:latin typeface="Times New Roman" panose="02020603050405020304" pitchFamily="18" charset="0"/>
                <a:ea typeface="宋体" panose="02010600030101010101" pitchFamily="2" charset="-122"/>
              </a:rPr>
              <a:t>Requirement of the power supplies for CEPC</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err="1">
                <a:latin typeface="Times New Roman" panose="02020603050405020304" pitchFamily="18" charset="0"/>
                <a:ea typeface="宋体" panose="02010600030101010101" pitchFamily="2" charset="-122"/>
              </a:rPr>
              <a:t>Linac</a:t>
            </a:r>
            <a:r>
              <a:rPr lang="en-US" altLang="zh-CN" sz="1800" dirty="0">
                <a:latin typeface="Times New Roman" panose="02020603050405020304" pitchFamily="18" charset="0"/>
                <a:ea typeface="宋体" panose="02010600030101010101" pitchFamily="2" charset="-122"/>
              </a:rPr>
              <a:t>, Damping Ring and Transport Line</a:t>
            </a: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endParaRPr>
          </a:p>
          <a:p>
            <a:pPr marL="360000" lvl="1" indent="-360000">
              <a:spcBef>
                <a:spcPts val="0"/>
              </a:spcBef>
              <a:spcAft>
                <a:spcPts val="600"/>
              </a:spcAft>
              <a:buClr>
                <a:srgbClr val="FFC000"/>
              </a:buClr>
              <a:buSzPct val="80000"/>
              <a:buFont typeface="Wingdings" pitchFamily="2" charset="2"/>
              <a:buChar char="n"/>
              <a:defRPr/>
            </a:pPr>
            <a:r>
              <a:rPr lang="en-US" altLang="zh-CN" b="1" dirty="0">
                <a:latin typeface="Times New Roman" panose="02020603050405020304" pitchFamily="18" charset="0"/>
                <a:ea typeface="宋体" panose="02010600030101010101" pitchFamily="2" charset="-122"/>
              </a:rPr>
              <a:t>Total power supply quantity </a:t>
            </a:r>
            <a:r>
              <a:rPr lang="zh-CN" altLang="en-US" b="1" dirty="0">
                <a:latin typeface="Times New Roman" panose="02020603050405020304" pitchFamily="18" charset="0"/>
                <a:ea typeface="宋体" panose="02010600030101010101" pitchFamily="2" charset="-122"/>
              </a:rPr>
              <a:t>：</a:t>
            </a:r>
            <a:r>
              <a:rPr lang="en-US" altLang="zh-CN" b="1" dirty="0">
                <a:solidFill>
                  <a:srgbClr val="FF0000"/>
                </a:solidFill>
                <a:latin typeface="Times New Roman" panose="02020603050405020304" pitchFamily="18" charset="0"/>
                <a:ea typeface="宋体" panose="02010600030101010101" pitchFamily="2" charset="-122"/>
              </a:rPr>
              <a:t>24150</a:t>
            </a:r>
          </a:p>
          <a:p>
            <a:pPr marL="360000" lvl="2" indent="0">
              <a:spcBef>
                <a:spcPts val="0"/>
              </a:spcBef>
              <a:spcAft>
                <a:spcPts val="600"/>
              </a:spcAft>
              <a:buClr>
                <a:srgbClr val="002060"/>
              </a:buClr>
              <a:buSzPct val="80000"/>
              <a:buNone/>
              <a:defRPr/>
            </a:pPr>
            <a:endParaRPr lang="en-US" altLang="zh-CN" sz="1800" dirty="0">
              <a:latin typeface="Times New Roman" panose="02020603050405020304" pitchFamily="18" charset="0"/>
              <a:ea typeface="宋体" panose="02010600030101010101" pitchFamily="2" charset="-122"/>
            </a:endParaRPr>
          </a:p>
        </p:txBody>
      </p:sp>
      <p:graphicFrame>
        <p:nvGraphicFramePr>
          <p:cNvPr id="3" name="表格 2">
            <a:extLst>
              <a:ext uri="{FF2B5EF4-FFF2-40B4-BE49-F238E27FC236}">
                <a16:creationId xmlns:a16="http://schemas.microsoft.com/office/drawing/2014/main" id="{DD461AEB-9C24-741D-BF2F-370530183A9D}"/>
              </a:ext>
            </a:extLst>
          </p:cNvPr>
          <p:cNvGraphicFramePr>
            <a:graphicFrameLocks noGrp="1"/>
          </p:cNvGraphicFramePr>
          <p:nvPr>
            <p:extLst>
              <p:ext uri="{D42A27DB-BD31-4B8C-83A1-F6EECF244321}">
                <p14:modId xmlns:p14="http://schemas.microsoft.com/office/powerpoint/2010/main" val="3037878993"/>
              </p:ext>
            </p:extLst>
          </p:nvPr>
        </p:nvGraphicFramePr>
        <p:xfrm>
          <a:off x="2160000" y="1980000"/>
          <a:ext cx="8128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865688137"/>
                    </a:ext>
                  </a:extLst>
                </a:gridCol>
                <a:gridCol w="2032000">
                  <a:extLst>
                    <a:ext uri="{9D8B030D-6E8A-4147-A177-3AD203B41FA5}">
                      <a16:colId xmlns:a16="http://schemas.microsoft.com/office/drawing/2014/main" val="3432503700"/>
                    </a:ext>
                  </a:extLst>
                </a:gridCol>
                <a:gridCol w="2032000">
                  <a:extLst>
                    <a:ext uri="{9D8B030D-6E8A-4147-A177-3AD203B41FA5}">
                      <a16:colId xmlns:a16="http://schemas.microsoft.com/office/drawing/2014/main" val="2731464983"/>
                    </a:ext>
                  </a:extLst>
                </a:gridCol>
                <a:gridCol w="2032000">
                  <a:extLst>
                    <a:ext uri="{9D8B030D-6E8A-4147-A177-3AD203B41FA5}">
                      <a16:colId xmlns:a16="http://schemas.microsoft.com/office/drawing/2014/main" val="2105505335"/>
                    </a:ext>
                  </a:extLst>
                </a:gridCol>
              </a:tblGrid>
              <a:tr h="370840">
                <a:tc>
                  <a:txBody>
                    <a:bodyPr/>
                    <a:lstStyle/>
                    <a:p>
                      <a:pPr marL="0" algn="ctr" defTabSz="914400" rtl="0" eaLnBrk="1" fontAlgn="ctr" latinLnBrk="0" hangingPunct="1"/>
                      <a:r>
                        <a:rPr lang="en-US" sz="1200" b="1" i="0" u="none" strike="noStrike" kern="1200" baseline="0" dirty="0">
                          <a:solidFill>
                            <a:srgbClr val="FF0000"/>
                          </a:solidFill>
                          <a:effectLst/>
                          <a:latin typeface="Times New Roman" panose="02020603050405020304" pitchFamily="18" charset="0"/>
                          <a:ea typeface="宋体" panose="02010600030101010101" pitchFamily="2" charset="-122"/>
                          <a:cs typeface="+mn-cs"/>
                        </a:rPr>
                        <a:t>Transport Line</a:t>
                      </a:r>
                    </a:p>
                  </a:txBody>
                  <a:tcPr marL="36000" marR="36000" marT="36000" marB="36000" anchor="ctr">
                    <a:solidFill>
                      <a:schemeClr val="accent1"/>
                    </a:solidFill>
                  </a:tcPr>
                </a:tc>
                <a:tc>
                  <a:txBody>
                    <a:bodyPr/>
                    <a:lstStyle/>
                    <a:p>
                      <a:pPr marL="0" algn="ctr" defTabSz="914400" rtl="0" eaLnBrk="1" fontAlgn="ctr" latinLnBrk="0" hangingPunct="1"/>
                      <a:r>
                        <a:rPr lang="en-US" sz="1200" b="1" i="0" u="none" strike="noStrike" kern="1200" baseline="0" dirty="0">
                          <a:solidFill>
                            <a:schemeClr val="tx1"/>
                          </a:solidFill>
                          <a:effectLst/>
                          <a:latin typeface="Times New Roman" panose="02020603050405020304" pitchFamily="18" charset="0"/>
                          <a:ea typeface="宋体" panose="02010600030101010101" pitchFamily="2" charset="-122"/>
                          <a:cs typeface="+mn-cs"/>
                        </a:rPr>
                        <a:t>Quantity    </a:t>
                      </a:r>
                    </a:p>
                  </a:txBody>
                  <a:tcPr marL="36000" marR="36000" marT="36000" marB="36000" anchor="ctr">
                    <a:solidFill>
                      <a:schemeClr val="accent1"/>
                    </a:solidFill>
                  </a:tcPr>
                </a:tc>
                <a:tc>
                  <a:txBody>
                    <a:bodyPr/>
                    <a:lstStyle/>
                    <a:p>
                      <a:pPr marL="0" algn="ctr" defTabSz="914400" rtl="0" eaLnBrk="1" fontAlgn="ctr" latinLnBrk="0" hangingPunct="1"/>
                      <a:r>
                        <a:rPr lang="en-US" altLang="zh-CN" sz="1200" b="1" i="0" u="none" strike="noStrike" kern="1200" baseline="0" dirty="0">
                          <a:solidFill>
                            <a:schemeClr val="tx1"/>
                          </a:solidFill>
                          <a:effectLst/>
                          <a:latin typeface="Times New Roman" panose="02020603050405020304" pitchFamily="18" charset="0"/>
                          <a:ea typeface="宋体" panose="02010600030101010101" pitchFamily="2" charset="-122"/>
                          <a:cs typeface="+mn-cs"/>
                        </a:rPr>
                        <a:t>Stability</a:t>
                      </a:r>
                      <a:endParaRPr lang="en-US" sz="1200" b="1" i="0" u="none" strike="noStrike" kern="1200" baseline="0" dirty="0">
                        <a:solidFill>
                          <a:schemeClr val="tx1"/>
                        </a:solidFill>
                        <a:effectLst/>
                        <a:latin typeface="Times New Roman" panose="02020603050405020304" pitchFamily="18" charset="0"/>
                        <a:ea typeface="宋体" panose="02010600030101010101" pitchFamily="2" charset="-122"/>
                        <a:cs typeface="+mn-cs"/>
                      </a:endParaRPr>
                    </a:p>
                  </a:txBody>
                  <a:tcPr marL="36000" marR="36000" marT="36000" marB="36000" anchor="ctr">
                    <a:solidFill>
                      <a:schemeClr val="accent1"/>
                    </a:solidFill>
                  </a:tcPr>
                </a:tc>
                <a:tc>
                  <a:txBody>
                    <a:bodyPr/>
                    <a:lstStyle/>
                    <a:p>
                      <a:pPr marL="0" algn="ctr" defTabSz="914400" rtl="0" eaLnBrk="1" fontAlgn="ctr" latinLnBrk="0" hangingPunct="1"/>
                      <a:r>
                        <a:rPr lang="en-US" sz="1200" b="1" i="0" u="none" strike="noStrike" kern="1200" baseline="0" dirty="0">
                          <a:solidFill>
                            <a:schemeClr val="tx1"/>
                          </a:solidFill>
                          <a:effectLst/>
                          <a:latin typeface="Times New Roman" panose="02020603050405020304" pitchFamily="18" charset="0"/>
                          <a:ea typeface="宋体" panose="02010600030101010101" pitchFamily="2" charset="-122"/>
                          <a:cs typeface="+mn-cs"/>
                        </a:rPr>
                        <a:t>Output Rating    </a:t>
                      </a:r>
                    </a:p>
                  </a:txBody>
                  <a:tcPr marL="36000" marR="36000" marT="36000" marB="36000" anchor="ctr">
                    <a:solidFill>
                      <a:schemeClr val="accent1"/>
                    </a:solidFill>
                  </a:tcPr>
                </a:tc>
                <a:extLst>
                  <a:ext uri="{0D108BD9-81ED-4DB2-BD59-A6C34878D82A}">
                    <a16:rowId xmlns:a16="http://schemas.microsoft.com/office/drawing/2014/main" val="853182513"/>
                  </a:ext>
                </a:extLst>
              </a:tr>
              <a:tr h="370840">
                <a:tc>
                  <a:txBody>
                    <a:bodyPr/>
                    <a:lstStyle/>
                    <a:p>
                      <a:pPr marL="0" algn="l" defTabSz="914400" rtl="0" eaLnBrk="1" fontAlgn="ctr" latinLnBrk="0" hangingPunct="1">
                        <a:spcAft>
                          <a:spcPts val="0"/>
                        </a:spcAft>
                      </a:pPr>
                      <a:r>
                        <a:rPr lang="en-US" sz="1000" kern="1200" baseline="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Dipole1</a:t>
                      </a:r>
                    </a:p>
                  </a:txBody>
                  <a:tcPr marL="36000" marR="36000" marT="36000" marB="36000" anchor="ctr"/>
                </a:tc>
                <a:tc>
                  <a:txBody>
                    <a:bodyPr/>
                    <a:lstStyle/>
                    <a:p>
                      <a:pPr marL="0" algn="l" defTabSz="914400" rtl="0" eaLnBrk="1" fontAlgn="ctr" latinLnBrk="0" hangingPunct="1">
                        <a:spcAft>
                          <a:spcPts val="0"/>
                        </a:spcAft>
                      </a:pPr>
                      <a:r>
                        <a:rPr lang="en-US" altLang="zh-CN" sz="1000" kern="1200" baseline="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12</a:t>
                      </a:r>
                    </a:p>
                  </a:txBody>
                  <a:tcPr marL="36000" marR="36000" marT="36000" marB="36000" anchor="ctr"/>
                </a:tc>
                <a:tc>
                  <a:txBody>
                    <a:bodyPr/>
                    <a:lstStyle/>
                    <a:p>
                      <a:pPr marL="0" algn="l" defTabSz="914400" rtl="0" eaLnBrk="1" fontAlgn="ctr" latinLnBrk="0" hangingPunct="1">
                        <a:spcAft>
                          <a:spcPts val="0"/>
                        </a:spcAft>
                      </a:pPr>
                      <a:r>
                        <a:rPr lang="en-US" sz="1000" kern="1200" baseline="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500ppm </a:t>
                      </a: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520A/790V</a:t>
                      </a:r>
                    </a:p>
                  </a:txBody>
                  <a:tcPr marL="36000" marR="36000" marT="36000" marB="36000" anchor="ctr"/>
                </a:tc>
                <a:extLst>
                  <a:ext uri="{0D108BD9-81ED-4DB2-BD59-A6C34878D82A}">
                    <a16:rowId xmlns:a16="http://schemas.microsoft.com/office/drawing/2014/main" val="778878726"/>
                  </a:ext>
                </a:extLst>
              </a:tr>
              <a:tr h="37084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Dipole2</a:t>
                      </a:r>
                    </a:p>
                  </a:txBody>
                  <a:tcPr marL="36000" marR="36000" marT="36000" marB="36000" anchor="ctr"/>
                </a:tc>
                <a:tc>
                  <a:txBody>
                    <a:bodyPr/>
                    <a:lstStyle/>
                    <a:p>
                      <a:pPr marL="0" algn="l" defTabSz="914400" rtl="0" eaLnBrk="1" fontAlgn="ctr" latinLnBrk="0" hangingPunct="1">
                        <a:spcAft>
                          <a:spcPts val="0"/>
                        </a:spcAft>
                      </a:pPr>
                      <a:r>
                        <a:rPr lang="en-US" altLang="zh-CN" sz="1000" kern="1200" baseline="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8</a:t>
                      </a:r>
                    </a:p>
                  </a:txBody>
                  <a:tcPr marL="36000" marR="36000" marT="36000" marB="36000" anchor="ctr"/>
                </a:tc>
                <a:tc>
                  <a:txBody>
                    <a:bodyPr/>
                    <a:lstStyle/>
                    <a:p>
                      <a:pPr marL="0" algn="l" defTabSz="914400" rtl="0" eaLnBrk="1" fontAlgn="ctr" latinLnBrk="0" hangingPunct="1">
                        <a:spcAft>
                          <a:spcPts val="0"/>
                        </a:spcAft>
                      </a:pPr>
                      <a:r>
                        <a:rPr lang="en-US" sz="1000" kern="1200" baseline="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500ppm </a:t>
                      </a: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210A/290V</a:t>
                      </a:r>
                    </a:p>
                  </a:txBody>
                  <a:tcPr marL="36000" marR="36000" marT="36000" marB="36000" anchor="ctr"/>
                </a:tc>
                <a:extLst>
                  <a:ext uri="{0D108BD9-81ED-4DB2-BD59-A6C34878D82A}">
                    <a16:rowId xmlns:a16="http://schemas.microsoft.com/office/drawing/2014/main" val="58932248"/>
                  </a:ext>
                </a:extLst>
              </a:tr>
              <a:tr h="37084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Dipole3</a:t>
                      </a:r>
                    </a:p>
                  </a:txBody>
                  <a:tcPr marL="36000" marR="36000" marT="36000" marB="36000" anchor="ctr"/>
                </a:tc>
                <a:tc>
                  <a:txBody>
                    <a:bodyPr/>
                    <a:lstStyle/>
                    <a:p>
                      <a:pPr marL="0" algn="l" defTabSz="914400" rtl="0" eaLnBrk="1" fontAlgn="ctr" latinLnBrk="0" hangingPunct="1">
                        <a:spcAft>
                          <a:spcPts val="0"/>
                        </a:spcAft>
                      </a:pPr>
                      <a:r>
                        <a:rPr lang="en-US" altLang="zh-CN" sz="1000" kern="1200" baseline="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2</a:t>
                      </a:r>
                    </a:p>
                  </a:txBody>
                  <a:tcPr marL="36000" marR="36000" marT="36000" marB="36000" anchor="ctr"/>
                </a:tc>
                <a:tc>
                  <a:txBody>
                    <a:bodyPr/>
                    <a:lstStyle/>
                    <a:p>
                      <a:pPr marL="0" algn="l" defTabSz="914400" rtl="0" eaLnBrk="1" fontAlgn="ctr" latinLnBrk="0" hangingPunct="1">
                        <a:spcAft>
                          <a:spcPts val="0"/>
                        </a:spcAft>
                      </a:pPr>
                      <a:r>
                        <a:rPr lang="en-US" sz="1000" kern="1200" baseline="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500ppm </a:t>
                      </a: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370A/380V</a:t>
                      </a:r>
                    </a:p>
                  </a:txBody>
                  <a:tcPr marL="36000" marR="36000" marT="36000" marB="36000" anchor="ctr"/>
                </a:tc>
                <a:extLst>
                  <a:ext uri="{0D108BD9-81ED-4DB2-BD59-A6C34878D82A}">
                    <a16:rowId xmlns:a16="http://schemas.microsoft.com/office/drawing/2014/main" val="4163042039"/>
                  </a:ext>
                </a:extLst>
              </a:tr>
              <a:tr h="370840">
                <a:tc>
                  <a:txBody>
                    <a:bodyPr/>
                    <a:lstStyle/>
                    <a:p>
                      <a:pPr marL="0" algn="l" defTabSz="914400" rtl="0" eaLnBrk="1" fontAlgn="ctr" latinLnBrk="0" hangingPunct="1">
                        <a:spcAft>
                          <a:spcPts val="0"/>
                        </a:spcAft>
                      </a:pPr>
                      <a:r>
                        <a:rPr lang="en-US" sz="1000" kern="1200" baseline="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Quadrupole</a:t>
                      </a:r>
                    </a:p>
                  </a:txBody>
                  <a:tcPr marL="36000" marR="36000" marT="36000" marB="36000" anchor="ctr"/>
                </a:tc>
                <a:tc>
                  <a:txBody>
                    <a:bodyPr/>
                    <a:lstStyle/>
                    <a:p>
                      <a:pPr marL="0" algn="l" defTabSz="914400" rtl="0" eaLnBrk="1" fontAlgn="ctr" latinLnBrk="0" hangingPunct="1">
                        <a:spcAft>
                          <a:spcPts val="0"/>
                        </a:spcAft>
                      </a:pPr>
                      <a:r>
                        <a:rPr lang="en-US" altLang="zh-CN" sz="1000" kern="1200" baseline="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120</a:t>
                      </a:r>
                    </a:p>
                  </a:txBody>
                  <a:tcPr marL="36000" marR="36000" marT="36000" marB="36000" anchor="ctr"/>
                </a:tc>
                <a:tc>
                  <a:txBody>
                    <a:bodyPr/>
                    <a:lstStyle/>
                    <a:p>
                      <a:pPr marL="0" algn="l" defTabSz="914400" rtl="0" eaLnBrk="1" fontAlgn="ctr" latinLnBrk="0" hangingPunct="1">
                        <a:spcAft>
                          <a:spcPts val="0"/>
                        </a:spcAft>
                      </a:pPr>
                      <a:r>
                        <a:rPr lang="en-US" sz="1000" kern="1200" baseline="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500ppm </a:t>
                      </a: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30A/30V</a:t>
                      </a:r>
                    </a:p>
                  </a:txBody>
                  <a:tcPr marL="36000" marR="36000" marT="36000" marB="36000" anchor="ctr"/>
                </a:tc>
                <a:extLst>
                  <a:ext uri="{0D108BD9-81ED-4DB2-BD59-A6C34878D82A}">
                    <a16:rowId xmlns:a16="http://schemas.microsoft.com/office/drawing/2014/main" val="3770476028"/>
                  </a:ext>
                </a:extLst>
              </a:tr>
              <a:tr h="370840">
                <a:tc>
                  <a:txBody>
                    <a:bodyPr/>
                    <a:lstStyle/>
                    <a:p>
                      <a:pPr marL="0" algn="l" defTabSz="914400" rtl="0" eaLnBrk="1" fontAlgn="ctr" latinLnBrk="0" hangingPunct="1">
                        <a:spcAft>
                          <a:spcPts val="0"/>
                        </a:spcAft>
                      </a:pPr>
                      <a:r>
                        <a:rPr lang="en-US" altLang="zh-CN" sz="1000" kern="1200" baseline="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Corrector</a:t>
                      </a:r>
                    </a:p>
                  </a:txBody>
                  <a:tcPr marL="36000" marR="36000" marT="36000" marB="36000" anchor="ctr"/>
                </a:tc>
                <a:tc>
                  <a:txBody>
                    <a:bodyPr/>
                    <a:lstStyle/>
                    <a:p>
                      <a:pPr marL="0" algn="l" defTabSz="914400" rtl="0" eaLnBrk="1" fontAlgn="ctr" latinLnBrk="0" hangingPunct="1">
                        <a:spcAft>
                          <a:spcPts val="0"/>
                        </a:spcAft>
                      </a:pPr>
                      <a:r>
                        <a:rPr lang="en-US" altLang="zh-CN" sz="1000" kern="1200" baseline="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54</a:t>
                      </a:r>
                    </a:p>
                  </a:txBody>
                  <a:tcPr marL="36000" marR="36000" marT="36000" marB="36000" anchor="ctr"/>
                </a:tc>
                <a:tc>
                  <a:txBody>
                    <a:bodyPr/>
                    <a:lstStyle/>
                    <a:p>
                      <a:pPr marL="0" algn="l" defTabSz="914400" rtl="0" eaLnBrk="1" fontAlgn="ctr" latinLnBrk="0" hangingPunct="1">
                        <a:spcAft>
                          <a:spcPts val="0"/>
                        </a:spcAft>
                      </a:pPr>
                      <a:r>
                        <a:rPr lang="en-US" sz="1000" kern="1200" baseline="0">
                          <a:solidFill>
                            <a:schemeClr val="dk1"/>
                          </a:solidFill>
                          <a:latin typeface="Times New Roman" panose="02020603050405020304" pitchFamily="18" charset="0"/>
                          <a:ea typeface="宋体" panose="02010600030101010101" pitchFamily="2" charset="-122"/>
                          <a:cs typeface="Times New Roman" panose="02020603050405020304" pitchFamily="18" charset="0"/>
                        </a:rPr>
                        <a:t>500ppm </a:t>
                      </a: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±30A/±20V</a:t>
                      </a:r>
                    </a:p>
                  </a:txBody>
                  <a:tcPr marL="36000" marR="36000" marT="36000" marB="36000" anchor="ctr"/>
                </a:tc>
                <a:extLst>
                  <a:ext uri="{0D108BD9-81ED-4DB2-BD59-A6C34878D82A}">
                    <a16:rowId xmlns:a16="http://schemas.microsoft.com/office/drawing/2014/main" val="3345218611"/>
                  </a:ext>
                </a:extLst>
              </a:tr>
              <a:tr h="370840">
                <a:tc>
                  <a:txBody>
                    <a:bodyPr/>
                    <a:lstStyle/>
                    <a:p>
                      <a:pPr>
                        <a:spcAft>
                          <a:spcPts val="0"/>
                        </a:spcAft>
                      </a:pPr>
                      <a:r>
                        <a:rPr kumimoji="0" lang="en-US" altLang="zh-CN" sz="1200" b="1" i="0" u="none" strike="noStrike" cap="none" normalizeH="0" baseline="0" dirty="0">
                          <a:ln>
                            <a:noFill/>
                          </a:ln>
                          <a:solidFill>
                            <a:srgbClr val="000000"/>
                          </a:solidFill>
                          <a:effectLst/>
                          <a:latin typeface="Times New Roman" pitchFamily="18" charset="0"/>
                          <a:ea typeface="宋体" panose="02010600030101010101" pitchFamily="2" charset="-122"/>
                          <a:cs typeface="Times New Roman" pitchFamily="18" charset="0"/>
                        </a:rPr>
                        <a:t>Total </a:t>
                      </a:r>
                      <a:endParaRPr lang="zh-CN" sz="1200" b="1" baseline="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r>
                        <a:rPr lang="en-US" altLang="zh-CN" sz="1200" b="1" baseline="0" dirty="0">
                          <a:latin typeface="Times New Roman" panose="02020603050405020304" pitchFamily="18" charset="0"/>
                          <a:ea typeface="宋体" panose="02010600030101010101" pitchFamily="2" charset="-122"/>
                          <a:cs typeface="Times New Roman" panose="02020603050405020304" pitchFamily="18" charset="0"/>
                        </a:rPr>
                        <a:t>196</a:t>
                      </a:r>
                      <a:endParaRPr lang="zh-CN" altLang="en-US" sz="1200" b="1" baseline="0" dirty="0">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marL="0" algn="l" defTabSz="914400" rtl="0" eaLnBrk="1" fontAlgn="ctr" latinLnBrk="0" hangingPunct="1">
                        <a:spcAft>
                          <a:spcPts val="0"/>
                        </a:spcAft>
                      </a:pPr>
                      <a:endParaRPr lang="en-US" sz="1000" kern="1200" baseline="0" dirty="0">
                        <a:solidFill>
                          <a:schemeClr val="dk1"/>
                        </a:solidFill>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marL="0" algn="l" defTabSz="914400" rtl="0" eaLnBrk="1" fontAlgn="ctr" latinLnBrk="0" hangingPunct="1">
                        <a:spcAft>
                          <a:spcPts val="0"/>
                        </a:spcAft>
                      </a:pPr>
                      <a:endParaRPr lang="en-US" altLang="zh-CN" sz="1000" kern="1200" baseline="0" dirty="0">
                        <a:solidFill>
                          <a:schemeClr val="dk1"/>
                        </a:solidFill>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extLst>
                  <a:ext uri="{0D108BD9-81ED-4DB2-BD59-A6C34878D82A}">
                    <a16:rowId xmlns:a16="http://schemas.microsoft.com/office/drawing/2014/main" val="3003159130"/>
                  </a:ext>
                </a:extLst>
              </a:tr>
            </a:tbl>
          </a:graphicData>
        </a:graphic>
      </p:graphicFrame>
      <p:sp>
        <p:nvSpPr>
          <p:cNvPr id="2" name="灯片编号占位符 1">
            <a:extLst>
              <a:ext uri="{FF2B5EF4-FFF2-40B4-BE49-F238E27FC236}">
                <a16:creationId xmlns:a16="http://schemas.microsoft.com/office/drawing/2014/main" id="{C200220A-9B16-A2A9-3185-D60B41838E6F}"/>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10</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562378233"/>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GB" altLang="zh-CN" b="1" dirty="0">
                <a:latin typeface="Times New Roman" pitchFamily="18" charset="0"/>
                <a:ea typeface="宋体" panose="02010600030101010101" pitchFamily="2" charset="-122"/>
                <a:cs typeface="Times New Roman" pitchFamily="18" charset="0"/>
              </a:rPr>
              <a:t>Power consumption for </a:t>
            </a:r>
            <a:r>
              <a:rPr lang="en-US" altLang="zh-CN" b="1" dirty="0">
                <a:latin typeface="Times New Roman" panose="02020603050405020304" pitchFamily="18" charset="0"/>
                <a:ea typeface="宋体" panose="02010600030101010101" pitchFamily="2" charset="-122"/>
                <a:cs typeface="Times New Roman" pitchFamily="18" charset="0"/>
              </a:rPr>
              <a:t>CEPC in H mode : </a:t>
            </a:r>
            <a:r>
              <a:rPr lang="en-US" altLang="zh-CN" b="1" dirty="0">
                <a:solidFill>
                  <a:srgbClr val="FF0000"/>
                </a:solidFill>
                <a:latin typeface="Times New Roman" panose="02020603050405020304" pitchFamily="18" charset="0"/>
                <a:ea typeface="宋体" panose="02010600030101010101" pitchFamily="2" charset="-122"/>
                <a:cs typeface="Times New Roman" pitchFamily="18" charset="0"/>
              </a:rPr>
              <a:t>57.41MW</a:t>
            </a:r>
            <a:endParaRPr lang="en-US" altLang="zh-CN" sz="1800" dirty="0">
              <a:solidFill>
                <a:srgbClr val="FF0000"/>
              </a:solidFill>
              <a:latin typeface="Times New Roman" panose="02020603050405020304"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GB" altLang="zh-CN" sz="1800" dirty="0">
                <a:latin typeface="Times New Roman" panose="02020603050405020304" pitchFamily="18" charset="0"/>
                <a:ea typeface="宋体" panose="02010600030101010101" pitchFamily="2" charset="-122"/>
                <a:cs typeface="Times New Roman" panose="02020603050405020304" pitchFamily="18" charset="0"/>
              </a:rPr>
              <a:t>Magnet power consumption is about </a:t>
            </a:r>
            <a:r>
              <a:rPr lang="en-GB" altLang="zh-CN" sz="18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72%</a:t>
            </a:r>
            <a:r>
              <a:rPr lang="en-GB" altLang="zh-CN" sz="1800" dirty="0">
                <a:latin typeface="Times New Roman" panose="02020603050405020304" pitchFamily="18" charset="0"/>
                <a:ea typeface="宋体" panose="02010600030101010101" pitchFamily="2" charset="-122"/>
                <a:cs typeface="Times New Roman" panose="02020603050405020304" pitchFamily="18" charset="0"/>
              </a:rPr>
              <a:t> of the total loss. </a:t>
            </a:r>
          </a:p>
          <a:p>
            <a:pPr marL="720000" lvl="2" indent="-360000">
              <a:spcBef>
                <a:spcPts val="0"/>
              </a:spcBef>
              <a:spcAft>
                <a:spcPts val="600"/>
              </a:spcAft>
              <a:buClr>
                <a:srgbClr val="002060"/>
              </a:buClr>
              <a:buSzPct val="80000"/>
              <a:buFont typeface="Wingdings" panose="05000000000000000000" pitchFamily="2" charset="2"/>
              <a:buChar char="n"/>
              <a:defRPr/>
            </a:pPr>
            <a:r>
              <a:rPr lang="en-GB" altLang="zh-CN" sz="1800" dirty="0">
                <a:latin typeface="Times New Roman" panose="02020603050405020304" pitchFamily="18" charset="0"/>
                <a:ea typeface="宋体" panose="02010600030101010101" pitchFamily="2" charset="-122"/>
                <a:cs typeface="Times New Roman" panose="02020603050405020304" pitchFamily="18" charset="0"/>
              </a:rPr>
              <a:t>Cables are copper, cable current density is less than 2A/</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mm</a:t>
            </a:r>
            <a:r>
              <a:rPr lang="en-US" altLang="zh-CN" sz="1800" baseline="30000" dirty="0">
                <a:latin typeface="Times New Roman" panose="02020603050405020304" pitchFamily="18" charset="0"/>
                <a:ea typeface="宋体" panose="02010600030101010101" pitchFamily="2" charset="-122"/>
                <a:cs typeface="Times New Roman" panose="02020603050405020304" pitchFamily="18" charset="0"/>
              </a:rPr>
              <a:t>2</a:t>
            </a:r>
            <a:r>
              <a:rPr lang="en-GB" altLang="zh-CN" sz="1800" dirty="0">
                <a:latin typeface="Times New Roman" panose="02020603050405020304" pitchFamily="18" charset="0"/>
                <a:ea typeface="宋体" panose="02010600030101010101" pitchFamily="2" charset="-122"/>
                <a:cs typeface="Times New Roman" panose="02020603050405020304" pitchFamily="18" charset="0"/>
              </a:rPr>
              <a:t> and cable loss is about </a:t>
            </a:r>
            <a:r>
              <a:rPr lang="en-GB" altLang="zh-CN" sz="18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18%</a:t>
            </a:r>
            <a:r>
              <a:rPr lang="en-GB" altLang="zh-CN" sz="1800" dirty="0">
                <a:latin typeface="Times New Roman" panose="02020603050405020304" pitchFamily="18" charset="0"/>
                <a:ea typeface="宋体" panose="02010600030101010101" pitchFamily="2" charset="-122"/>
                <a:cs typeface="Times New Roman" panose="02020603050405020304" pitchFamily="18" charset="0"/>
              </a:rPr>
              <a:t> of the total loss.</a:t>
            </a:r>
            <a:endParaRPr lang="en-US" altLang="zh-CN" sz="1800" dirty="0">
              <a:latin typeface="Times New Roman" panose="02020603050405020304" pitchFamily="18" charset="0"/>
              <a:ea typeface="宋体" panose="02010600030101010101" pitchFamily="2" charset="-122"/>
            </a:endParaRPr>
          </a:p>
        </p:txBody>
      </p:sp>
      <p:graphicFrame>
        <p:nvGraphicFramePr>
          <p:cNvPr id="2" name="表格 1">
            <a:extLst>
              <a:ext uri="{FF2B5EF4-FFF2-40B4-BE49-F238E27FC236}">
                <a16:creationId xmlns:a16="http://schemas.microsoft.com/office/drawing/2014/main" id="{A4EFA4D1-5092-8404-C780-835D8EADCF25}"/>
              </a:ext>
            </a:extLst>
          </p:cNvPr>
          <p:cNvGraphicFramePr>
            <a:graphicFrameLocks noGrp="1"/>
          </p:cNvGraphicFramePr>
          <p:nvPr>
            <p:extLst>
              <p:ext uri="{D42A27DB-BD31-4B8C-83A1-F6EECF244321}">
                <p14:modId xmlns:p14="http://schemas.microsoft.com/office/powerpoint/2010/main" val="3413007366"/>
              </p:ext>
            </p:extLst>
          </p:nvPr>
        </p:nvGraphicFramePr>
        <p:xfrm>
          <a:off x="2520000" y="2520000"/>
          <a:ext cx="6850380" cy="3799263"/>
        </p:xfrm>
        <a:graphic>
          <a:graphicData uri="http://schemas.openxmlformats.org/drawingml/2006/table">
            <a:tbl>
              <a:tblPr firstRow="1" bandRow="1">
                <a:tableStyleId>{5C22544A-7EE6-4342-B048-85BDC9FD1C3A}</a:tableStyleId>
              </a:tblPr>
              <a:tblGrid>
                <a:gridCol w="1370076">
                  <a:extLst>
                    <a:ext uri="{9D8B030D-6E8A-4147-A177-3AD203B41FA5}">
                      <a16:colId xmlns:a16="http://schemas.microsoft.com/office/drawing/2014/main" val="20000"/>
                    </a:ext>
                  </a:extLst>
                </a:gridCol>
                <a:gridCol w="1370076">
                  <a:extLst>
                    <a:ext uri="{9D8B030D-6E8A-4147-A177-3AD203B41FA5}">
                      <a16:colId xmlns:a16="http://schemas.microsoft.com/office/drawing/2014/main" val="20001"/>
                    </a:ext>
                  </a:extLst>
                </a:gridCol>
                <a:gridCol w="1370076">
                  <a:extLst>
                    <a:ext uri="{9D8B030D-6E8A-4147-A177-3AD203B41FA5}">
                      <a16:colId xmlns:a16="http://schemas.microsoft.com/office/drawing/2014/main" val="20002"/>
                    </a:ext>
                  </a:extLst>
                </a:gridCol>
                <a:gridCol w="1370076">
                  <a:extLst>
                    <a:ext uri="{9D8B030D-6E8A-4147-A177-3AD203B41FA5}">
                      <a16:colId xmlns:a16="http://schemas.microsoft.com/office/drawing/2014/main" val="20003"/>
                    </a:ext>
                  </a:extLst>
                </a:gridCol>
                <a:gridCol w="1370076">
                  <a:extLst>
                    <a:ext uri="{9D8B030D-6E8A-4147-A177-3AD203B41FA5}">
                      <a16:colId xmlns:a16="http://schemas.microsoft.com/office/drawing/2014/main" val="20004"/>
                    </a:ext>
                  </a:extLst>
                </a:gridCol>
              </a:tblGrid>
              <a:tr h="683013">
                <a:tc>
                  <a:txBody>
                    <a:bodyPr/>
                    <a:lstStyle/>
                    <a:p>
                      <a:pPr algn="ctr">
                        <a:spcBef>
                          <a:spcPts val="1200"/>
                        </a:spcBef>
                        <a:spcAft>
                          <a:spcPts val="0"/>
                        </a:spcAft>
                      </a:pPr>
                      <a:r>
                        <a:rPr lang="en-GB" sz="1600" dirty="0">
                          <a:effectLst/>
                          <a:latin typeface="Times New Roman" panose="02020603050405020304" pitchFamily="18" charset="0"/>
                          <a:cs typeface="Times New Roman" panose="02020603050405020304" pitchFamily="18" charset="0"/>
                        </a:rPr>
                        <a:t>Location</a:t>
                      </a:r>
                      <a:endParaRPr lang="zh-CN"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6000" marR="36000" marT="36000" marB="36000" anchor="ctr"/>
                </a:tc>
                <a:tc>
                  <a:txBody>
                    <a:bodyPr/>
                    <a:lstStyle/>
                    <a:p>
                      <a:pPr algn="ctr">
                        <a:spcBef>
                          <a:spcPts val="1200"/>
                        </a:spcBef>
                        <a:spcAft>
                          <a:spcPts val="0"/>
                        </a:spcAft>
                      </a:pPr>
                      <a:r>
                        <a:rPr lang="en-GB" sz="1600" dirty="0">
                          <a:effectLst/>
                          <a:latin typeface="Times New Roman" panose="02020603050405020304" pitchFamily="18" charset="0"/>
                          <a:cs typeface="Times New Roman" panose="02020603050405020304" pitchFamily="18" charset="0"/>
                        </a:rPr>
                        <a:t>Magnet (MW)</a:t>
                      </a:r>
                      <a:endParaRPr lang="zh-CN"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6000" marR="36000" marT="36000" marB="36000" anchor="ctr"/>
                </a:tc>
                <a:tc>
                  <a:txBody>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GB" sz="1600" dirty="0">
                          <a:effectLst/>
                          <a:latin typeface="Times New Roman" panose="02020603050405020304" pitchFamily="18" charset="0"/>
                          <a:cs typeface="Times New Roman" panose="02020603050405020304" pitchFamily="18" charset="0"/>
                        </a:rPr>
                        <a:t>PS</a:t>
                      </a:r>
                      <a:r>
                        <a:rPr lang="en-GB" sz="1600" baseline="0" dirty="0">
                          <a:effectLst/>
                          <a:latin typeface="Times New Roman" panose="02020603050405020304" pitchFamily="18" charset="0"/>
                          <a:cs typeface="Times New Roman" panose="02020603050405020304" pitchFamily="18" charset="0"/>
                        </a:rPr>
                        <a:t>        </a:t>
                      </a:r>
                      <a:r>
                        <a:rPr lang="en-GB" altLang="zh-CN" sz="1600" dirty="0">
                          <a:effectLst/>
                          <a:latin typeface="Times New Roman" panose="02020603050405020304" pitchFamily="18" charset="0"/>
                          <a:cs typeface="Times New Roman" panose="02020603050405020304" pitchFamily="18" charset="0"/>
                        </a:rPr>
                        <a:t>(MW)</a:t>
                      </a:r>
                      <a:endParaRPr lang="zh-CN" altLang="zh-CN"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6000" marR="36000" marT="36000" marB="36000" anchor="ctr"/>
                </a:tc>
                <a:tc>
                  <a:txBody>
                    <a:bodyPr/>
                    <a:lstStyle/>
                    <a:p>
                      <a:pPr algn="ctr">
                        <a:spcBef>
                          <a:spcPts val="1200"/>
                        </a:spcBef>
                        <a:spcAft>
                          <a:spcPts val="0"/>
                        </a:spcAft>
                      </a:pPr>
                      <a:r>
                        <a:rPr lang="en-GB" sz="1600" baseline="0" dirty="0">
                          <a:effectLst/>
                          <a:latin typeface="Times New Roman" panose="02020603050405020304" pitchFamily="18" charset="0"/>
                          <a:cs typeface="Times New Roman" panose="02020603050405020304" pitchFamily="18" charset="0"/>
                        </a:rPr>
                        <a:t>C</a:t>
                      </a:r>
                      <a:r>
                        <a:rPr lang="en-GB" sz="1600" dirty="0">
                          <a:effectLst/>
                          <a:latin typeface="Times New Roman" panose="02020603050405020304" pitchFamily="18" charset="0"/>
                          <a:cs typeface="Times New Roman" panose="02020603050405020304" pitchFamily="18" charset="0"/>
                        </a:rPr>
                        <a:t>able (MW)</a:t>
                      </a:r>
                      <a:endParaRPr lang="zh-CN"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6000" marR="36000" marT="36000" marB="36000" anchor="ctr"/>
                </a:tc>
                <a:tc>
                  <a:txBody>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GB" sz="1600" dirty="0">
                          <a:effectLst/>
                          <a:latin typeface="Times New Roman" panose="02020603050405020304" pitchFamily="18" charset="0"/>
                          <a:cs typeface="Times New Roman" panose="02020603050405020304" pitchFamily="18" charset="0"/>
                        </a:rPr>
                        <a:t>Total    </a:t>
                      </a:r>
                      <a:r>
                        <a:rPr lang="en-GB" altLang="zh-CN" sz="1600" dirty="0">
                          <a:effectLst/>
                          <a:latin typeface="Times New Roman" panose="02020603050405020304" pitchFamily="18" charset="0"/>
                          <a:cs typeface="Times New Roman" panose="02020603050405020304" pitchFamily="18" charset="0"/>
                        </a:rPr>
                        <a:t>(MW)</a:t>
                      </a:r>
                      <a:endParaRPr lang="zh-CN"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6000" marR="36000" marT="36000" marB="36000" anchor="ctr"/>
                </a:tc>
                <a:extLst>
                  <a:ext uri="{0D108BD9-81ED-4DB2-BD59-A6C34878D82A}">
                    <a16:rowId xmlns:a16="http://schemas.microsoft.com/office/drawing/2014/main" val="10000"/>
                  </a:ext>
                </a:extLst>
              </a:tr>
              <a:tr h="519375">
                <a:tc>
                  <a:txBody>
                    <a:bodyPr/>
                    <a:lstStyle/>
                    <a:p>
                      <a:pPr algn="l">
                        <a:spcBef>
                          <a:spcPts val="1200"/>
                        </a:spcBef>
                        <a:spcAft>
                          <a:spcPts val="0"/>
                        </a:spcAft>
                      </a:pPr>
                      <a:r>
                        <a:rPr lang="en-GB" sz="1600" dirty="0">
                          <a:effectLst/>
                          <a:latin typeface="Times New Roman" panose="02020603050405020304" pitchFamily="18" charset="0"/>
                          <a:cs typeface="Times New Roman" panose="02020603050405020304" pitchFamily="18" charset="0"/>
                        </a:rPr>
                        <a:t>Collider</a:t>
                      </a:r>
                      <a:endParaRPr lang="zh-CN"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36000" marR="36000" marT="36000" marB="36000" anchor="ctr"/>
                </a:tc>
                <a:tc>
                  <a:txBody>
                    <a:bodyPr/>
                    <a:lstStyle/>
                    <a:p>
                      <a:pPr algn="l" rtl="0" fontAlgn="ctr"/>
                      <a:r>
                        <a:rPr lang="en-US" altLang="zh-CN" sz="1600" b="0" i="0" u="none" strike="noStrike" dirty="0">
                          <a:solidFill>
                            <a:srgbClr val="000000"/>
                          </a:solidFill>
                          <a:effectLst/>
                          <a:latin typeface="Times New Roman" panose="02020603050405020304" pitchFamily="18" charset="0"/>
                          <a:ea typeface="宋体" panose="02010600030101010101" pitchFamily="2" charset="-122"/>
                        </a:rPr>
                        <a:t>30.21</a:t>
                      </a:r>
                    </a:p>
                  </a:txBody>
                  <a:tcPr marL="36000" marR="36000" marT="36000" marB="36000" anchor="ctr"/>
                </a:tc>
                <a:tc>
                  <a:txBody>
                    <a:bodyPr/>
                    <a:lstStyle/>
                    <a:p>
                      <a:pPr algn="l" rtl="0" fontAlgn="ctr"/>
                      <a:r>
                        <a:rPr lang="en-US" altLang="zh-CN" sz="1600" b="0" i="0" u="none" strike="noStrike" dirty="0">
                          <a:solidFill>
                            <a:srgbClr val="000000"/>
                          </a:solidFill>
                          <a:effectLst/>
                          <a:latin typeface="Times New Roman" panose="02020603050405020304" pitchFamily="18" charset="0"/>
                          <a:ea typeface="宋体" panose="02010600030101010101" pitchFamily="2" charset="-122"/>
                        </a:rPr>
                        <a:t>4.21</a:t>
                      </a:r>
                    </a:p>
                  </a:txBody>
                  <a:tcPr marL="36000" marR="36000" marT="36000" marB="36000" anchor="ctr"/>
                </a:tc>
                <a:tc>
                  <a:txBody>
                    <a:bodyPr/>
                    <a:lstStyle/>
                    <a:p>
                      <a:pPr algn="l" rtl="0" fontAlgn="ctr"/>
                      <a:r>
                        <a:rPr lang="en-US" altLang="zh-CN" sz="1600" b="0" i="0" u="none" strike="noStrike" dirty="0">
                          <a:solidFill>
                            <a:srgbClr val="000000"/>
                          </a:solidFill>
                          <a:effectLst/>
                          <a:latin typeface="Times New Roman" panose="02020603050405020304" pitchFamily="18" charset="0"/>
                          <a:ea typeface="宋体" panose="02010600030101010101" pitchFamily="2" charset="-122"/>
                        </a:rPr>
                        <a:t>7.69</a:t>
                      </a:r>
                    </a:p>
                  </a:txBody>
                  <a:tcPr marL="36000" marR="36000" marT="36000" marB="36000" anchor="ctr"/>
                </a:tc>
                <a:tc>
                  <a:txBody>
                    <a:bodyPr/>
                    <a:lstStyle/>
                    <a:p>
                      <a:pPr algn="l" rtl="0" fontAlgn="ctr"/>
                      <a:r>
                        <a:rPr lang="en-US" altLang="zh-CN" sz="1600" b="0" i="0" u="none" strike="noStrike" dirty="0">
                          <a:solidFill>
                            <a:srgbClr val="000000"/>
                          </a:solidFill>
                          <a:effectLst/>
                          <a:latin typeface="Times New Roman" panose="02020603050405020304" pitchFamily="18" charset="0"/>
                          <a:ea typeface="宋体" panose="02010600030101010101" pitchFamily="2" charset="-122"/>
                        </a:rPr>
                        <a:t>42.12 </a:t>
                      </a:r>
                    </a:p>
                  </a:txBody>
                  <a:tcPr marL="36000" marR="36000" marT="36000" marB="36000" anchor="ctr"/>
                </a:tc>
                <a:extLst>
                  <a:ext uri="{0D108BD9-81ED-4DB2-BD59-A6C34878D82A}">
                    <a16:rowId xmlns:a16="http://schemas.microsoft.com/office/drawing/2014/main" val="10001"/>
                  </a:ext>
                </a:extLst>
              </a:tr>
              <a:tr h="519375">
                <a:tc>
                  <a:txBody>
                    <a:bodyPr/>
                    <a:lstStyle/>
                    <a:p>
                      <a:pPr algn="l">
                        <a:spcBef>
                          <a:spcPts val="1200"/>
                        </a:spcBef>
                        <a:spcAft>
                          <a:spcPts val="0"/>
                        </a:spcAft>
                      </a:pPr>
                      <a:r>
                        <a:rPr lang="en-GB" sz="1600">
                          <a:solidFill>
                            <a:schemeClr val="tx1"/>
                          </a:solidFill>
                          <a:effectLst/>
                          <a:latin typeface="Times New Roman" panose="02020603050405020304" pitchFamily="18" charset="0"/>
                          <a:cs typeface="Times New Roman" panose="02020603050405020304" pitchFamily="18" charset="0"/>
                        </a:rPr>
                        <a:t>Booster</a:t>
                      </a:r>
                      <a:endParaRPr lang="zh-CN" sz="160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36000" marR="36000" marT="36000" marB="36000" anchor="ctr"/>
                </a:tc>
                <a:tc>
                  <a:txBody>
                    <a:bodyPr/>
                    <a:lstStyle/>
                    <a:p>
                      <a:pPr algn="l" rtl="0" fontAlgn="ctr"/>
                      <a:r>
                        <a:rPr lang="en-US" altLang="zh-CN" sz="1600" b="0" i="0" u="none" strike="noStrike" dirty="0">
                          <a:solidFill>
                            <a:schemeClr val="tx1"/>
                          </a:solidFill>
                          <a:effectLst/>
                          <a:latin typeface="Times New Roman" panose="02020603050405020304" pitchFamily="18" charset="0"/>
                          <a:ea typeface="宋体" panose="02010600030101010101" pitchFamily="2" charset="-122"/>
                        </a:rPr>
                        <a:t>5.12 </a:t>
                      </a:r>
                    </a:p>
                  </a:txBody>
                  <a:tcPr marL="36000" marR="36000" marT="36000" marB="36000" anchor="ctr"/>
                </a:tc>
                <a:tc>
                  <a:txBody>
                    <a:bodyPr/>
                    <a:lstStyle/>
                    <a:p>
                      <a:pPr algn="l" rtl="0" fontAlgn="ctr"/>
                      <a:r>
                        <a:rPr lang="en-US" altLang="zh-CN" sz="1600" b="0" i="0" u="none" strike="noStrike" dirty="0">
                          <a:solidFill>
                            <a:schemeClr val="tx1"/>
                          </a:solidFill>
                          <a:effectLst/>
                          <a:latin typeface="Times New Roman" panose="02020603050405020304" pitchFamily="18" charset="0"/>
                          <a:ea typeface="宋体" panose="02010600030101010101" pitchFamily="2" charset="-122"/>
                        </a:rPr>
                        <a:t>0.83 </a:t>
                      </a:r>
                    </a:p>
                  </a:txBody>
                  <a:tcPr marL="36000" marR="36000" marT="36000" marB="36000" anchor="ctr"/>
                </a:tc>
                <a:tc>
                  <a:txBody>
                    <a:bodyPr/>
                    <a:lstStyle/>
                    <a:p>
                      <a:pPr algn="l" rtl="0" fontAlgn="ctr"/>
                      <a:r>
                        <a:rPr lang="en-US" altLang="zh-CN" sz="1600" b="0" i="0" u="none" strike="noStrike" dirty="0">
                          <a:solidFill>
                            <a:schemeClr val="tx1"/>
                          </a:solidFill>
                          <a:effectLst/>
                          <a:latin typeface="Times New Roman" panose="02020603050405020304" pitchFamily="18" charset="0"/>
                          <a:ea typeface="宋体" panose="02010600030101010101" pitchFamily="2" charset="-122"/>
                        </a:rPr>
                        <a:t>2.34 </a:t>
                      </a:r>
                    </a:p>
                  </a:txBody>
                  <a:tcPr marL="36000" marR="36000" marT="36000" marB="36000" anchor="ctr"/>
                </a:tc>
                <a:tc>
                  <a:txBody>
                    <a:bodyPr/>
                    <a:lstStyle/>
                    <a:p>
                      <a:pPr algn="l" rtl="0" fontAlgn="ctr"/>
                      <a:r>
                        <a:rPr lang="en-US" altLang="zh-CN" sz="1600" b="0" i="0" u="none" strike="noStrike" dirty="0">
                          <a:solidFill>
                            <a:schemeClr val="tx1"/>
                          </a:solidFill>
                          <a:effectLst/>
                          <a:latin typeface="Times New Roman" panose="02020603050405020304" pitchFamily="18" charset="0"/>
                          <a:ea typeface="宋体" panose="02010600030101010101" pitchFamily="2" charset="-122"/>
                        </a:rPr>
                        <a:t>8.29</a:t>
                      </a:r>
                    </a:p>
                  </a:txBody>
                  <a:tcPr marL="36000" marR="36000" marT="36000" marB="36000" anchor="ctr"/>
                </a:tc>
                <a:extLst>
                  <a:ext uri="{0D108BD9-81ED-4DB2-BD59-A6C34878D82A}">
                    <a16:rowId xmlns:a16="http://schemas.microsoft.com/office/drawing/2014/main" val="10002"/>
                  </a:ext>
                </a:extLst>
              </a:tr>
              <a:tr h="519375">
                <a:tc>
                  <a:txBody>
                    <a:bodyPr/>
                    <a:lstStyle/>
                    <a:p>
                      <a:pPr marL="0" algn="l" defTabSz="914400" rtl="0" eaLnBrk="1" latinLnBrk="0" hangingPunct="1">
                        <a:spcBef>
                          <a:spcPts val="1200"/>
                        </a:spcBef>
                        <a:spcAft>
                          <a:spcPts val="0"/>
                        </a:spcAft>
                      </a:pPr>
                      <a:r>
                        <a:rPr lang="en-GB" sz="1600" kern="1200" dirty="0">
                          <a:solidFill>
                            <a:schemeClr val="dk1"/>
                          </a:solidFill>
                          <a:effectLst/>
                          <a:latin typeface="Times New Roman" panose="02020603050405020304" pitchFamily="18" charset="0"/>
                          <a:ea typeface="+mn-ea"/>
                          <a:cs typeface="Times New Roman" panose="02020603050405020304" pitchFamily="18" charset="0"/>
                        </a:rPr>
                        <a:t>Transport Line</a:t>
                      </a:r>
                      <a:endParaRPr lang="zh-CN"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36000" marR="36000" marT="36000" marB="36000" anchor="ctr"/>
                </a:tc>
                <a:tc>
                  <a:txBody>
                    <a:bodyPr/>
                    <a:lstStyle/>
                    <a:p>
                      <a:pPr marL="0" algn="l" defTabSz="914400" rtl="0" eaLnBrk="1" fontAlgn="ctr" latinLnBrk="0" hangingPunct="1"/>
                      <a:r>
                        <a:rPr lang="en-US" altLang="zh-CN" sz="1600" b="0" i="0" u="none" strike="noStrike" kern="1200" dirty="0">
                          <a:solidFill>
                            <a:schemeClr val="tx1"/>
                          </a:solidFill>
                          <a:effectLst/>
                          <a:latin typeface="Times New Roman" panose="02020603050405020304" pitchFamily="18" charset="0"/>
                          <a:ea typeface="宋体" panose="02010600030101010101" pitchFamily="2" charset="-122"/>
                          <a:cs typeface="+mn-cs"/>
                        </a:rPr>
                        <a:t>4.03 </a:t>
                      </a:r>
                    </a:p>
                  </a:txBody>
                  <a:tcPr marL="36000" marR="36000" marT="36000" marB="36000" anchor="ctr"/>
                </a:tc>
                <a:tc>
                  <a:txBody>
                    <a:bodyPr/>
                    <a:lstStyle/>
                    <a:p>
                      <a:pPr marL="0" algn="l" defTabSz="914400" rtl="0" eaLnBrk="1" fontAlgn="ctr" latinLnBrk="0" hangingPunct="1"/>
                      <a:r>
                        <a:rPr lang="en-US" altLang="zh-CN" sz="1600" b="0" i="0" u="none" strike="noStrike" kern="1200" dirty="0">
                          <a:solidFill>
                            <a:schemeClr val="tx1"/>
                          </a:solidFill>
                          <a:effectLst/>
                          <a:latin typeface="Times New Roman" panose="02020603050405020304" pitchFamily="18" charset="0"/>
                          <a:ea typeface="宋体" panose="02010600030101010101" pitchFamily="2" charset="-122"/>
                          <a:cs typeface="+mn-cs"/>
                        </a:rPr>
                        <a:t>0.46 </a:t>
                      </a:r>
                    </a:p>
                  </a:txBody>
                  <a:tcPr marL="36000" marR="36000" marT="36000" marB="36000" anchor="ctr"/>
                </a:tc>
                <a:tc>
                  <a:txBody>
                    <a:bodyPr/>
                    <a:lstStyle/>
                    <a:p>
                      <a:pPr marL="0" algn="l" defTabSz="914400" rtl="0" eaLnBrk="1" fontAlgn="ctr" latinLnBrk="0" hangingPunct="1"/>
                      <a:r>
                        <a:rPr lang="en-US" altLang="zh-CN" sz="1600" b="0" i="0" u="none" strike="noStrike" kern="1200" dirty="0">
                          <a:solidFill>
                            <a:schemeClr val="tx1"/>
                          </a:solidFill>
                          <a:effectLst/>
                          <a:latin typeface="Times New Roman" panose="02020603050405020304" pitchFamily="18" charset="0"/>
                          <a:ea typeface="宋体" panose="02010600030101010101" pitchFamily="2" charset="-122"/>
                          <a:cs typeface="+mn-cs"/>
                        </a:rPr>
                        <a:t>0.08</a:t>
                      </a:r>
                    </a:p>
                  </a:txBody>
                  <a:tcPr marL="36000" marR="36000" marT="36000" marB="36000" anchor="ctr"/>
                </a:tc>
                <a:tc>
                  <a:txBody>
                    <a:bodyPr/>
                    <a:lstStyle/>
                    <a:p>
                      <a:pPr marL="0" algn="l" defTabSz="914400" rtl="0" eaLnBrk="1" fontAlgn="ctr" latinLnBrk="0" hangingPunct="1"/>
                      <a:r>
                        <a:rPr lang="en-US" altLang="zh-CN" sz="1600" b="0" i="0" u="none" strike="noStrike" kern="1200" dirty="0">
                          <a:solidFill>
                            <a:schemeClr val="tx1"/>
                          </a:solidFill>
                          <a:effectLst/>
                          <a:latin typeface="Times New Roman" panose="02020603050405020304" pitchFamily="18" charset="0"/>
                          <a:ea typeface="宋体" panose="02010600030101010101" pitchFamily="2" charset="-122"/>
                          <a:cs typeface="+mn-cs"/>
                        </a:rPr>
                        <a:t>4.57</a:t>
                      </a:r>
                    </a:p>
                  </a:txBody>
                  <a:tcPr marL="36000" marR="36000" marT="36000" marB="36000" anchor="ctr"/>
                </a:tc>
                <a:extLst>
                  <a:ext uri="{0D108BD9-81ED-4DB2-BD59-A6C34878D82A}">
                    <a16:rowId xmlns:a16="http://schemas.microsoft.com/office/drawing/2014/main" val="10003"/>
                  </a:ext>
                </a:extLst>
              </a:tr>
              <a:tr h="519375">
                <a:tc>
                  <a:txBody>
                    <a:bodyPr/>
                    <a:lstStyle/>
                    <a:p>
                      <a:pPr algn="l">
                        <a:spcBef>
                          <a:spcPts val="1200"/>
                        </a:spcBef>
                        <a:spcAft>
                          <a:spcPts val="0"/>
                        </a:spcAft>
                      </a:pPr>
                      <a:r>
                        <a:rPr lang="en-GB" sz="1600">
                          <a:solidFill>
                            <a:schemeClr val="tx1"/>
                          </a:solidFill>
                          <a:effectLst/>
                          <a:latin typeface="Times New Roman" panose="02020603050405020304" pitchFamily="18" charset="0"/>
                          <a:cs typeface="Times New Roman" panose="02020603050405020304" pitchFamily="18" charset="0"/>
                        </a:rPr>
                        <a:t>Linac</a:t>
                      </a:r>
                      <a:endParaRPr lang="zh-CN" sz="160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36000" marR="36000" marT="36000" marB="36000" anchor="ctr"/>
                </a:tc>
                <a:tc>
                  <a:txBody>
                    <a:bodyPr/>
                    <a:lstStyle/>
                    <a:p>
                      <a:pPr algn="l" rtl="0" fontAlgn="ctr"/>
                      <a:r>
                        <a:rPr lang="en-US" altLang="zh-CN" sz="1600" b="0" i="0" u="none" strike="noStrike" dirty="0">
                          <a:solidFill>
                            <a:schemeClr val="tx1"/>
                          </a:solidFill>
                          <a:effectLst/>
                          <a:latin typeface="Times New Roman" panose="02020603050405020304" pitchFamily="18" charset="0"/>
                          <a:ea typeface="宋体" panose="02010600030101010101" pitchFamily="2" charset="-122"/>
                        </a:rPr>
                        <a:t>1.49 </a:t>
                      </a:r>
                    </a:p>
                  </a:txBody>
                  <a:tcPr marL="36000" marR="36000" marT="36000" marB="36000" anchor="ctr"/>
                </a:tc>
                <a:tc>
                  <a:txBody>
                    <a:bodyPr/>
                    <a:lstStyle/>
                    <a:p>
                      <a:pPr algn="l" rtl="0" fontAlgn="ctr"/>
                      <a:r>
                        <a:rPr lang="en-US" altLang="zh-CN" sz="1600" b="0" i="0" u="none" strike="noStrike" dirty="0">
                          <a:solidFill>
                            <a:schemeClr val="tx1"/>
                          </a:solidFill>
                          <a:effectLst/>
                          <a:latin typeface="Times New Roman" panose="02020603050405020304" pitchFamily="18" charset="0"/>
                          <a:ea typeface="宋体" panose="02010600030101010101" pitchFamily="2" charset="-122"/>
                        </a:rPr>
                        <a:t>0.18 </a:t>
                      </a:r>
                    </a:p>
                  </a:txBody>
                  <a:tcPr marL="36000" marR="36000" marT="36000" marB="36000" anchor="ctr"/>
                </a:tc>
                <a:tc>
                  <a:txBody>
                    <a:bodyPr/>
                    <a:lstStyle/>
                    <a:p>
                      <a:pPr algn="l" rtl="0" fontAlgn="ctr"/>
                      <a:r>
                        <a:rPr lang="en-US" altLang="zh-CN" sz="1600" b="0" i="0" u="none" strike="noStrike" dirty="0">
                          <a:solidFill>
                            <a:schemeClr val="tx1"/>
                          </a:solidFill>
                          <a:effectLst/>
                          <a:latin typeface="Times New Roman" panose="02020603050405020304" pitchFamily="18" charset="0"/>
                          <a:ea typeface="宋体" panose="02010600030101010101" pitchFamily="2" charset="-122"/>
                        </a:rPr>
                        <a:t>0.11 </a:t>
                      </a:r>
                    </a:p>
                  </a:txBody>
                  <a:tcPr marL="36000" marR="36000" marT="36000" marB="36000" anchor="ctr"/>
                </a:tc>
                <a:tc>
                  <a:txBody>
                    <a:bodyPr/>
                    <a:lstStyle/>
                    <a:p>
                      <a:pPr algn="l" rtl="0" fontAlgn="ctr"/>
                      <a:r>
                        <a:rPr lang="en-US" altLang="zh-CN" sz="1600" b="0" i="0" u="none" strike="noStrike" dirty="0">
                          <a:solidFill>
                            <a:schemeClr val="tx1"/>
                          </a:solidFill>
                          <a:effectLst/>
                          <a:latin typeface="Times New Roman" panose="02020603050405020304" pitchFamily="18" charset="0"/>
                          <a:ea typeface="宋体" panose="02010600030101010101" pitchFamily="2" charset="-122"/>
                        </a:rPr>
                        <a:t>1.78 </a:t>
                      </a:r>
                    </a:p>
                  </a:txBody>
                  <a:tcPr marL="36000" marR="36000" marT="36000" marB="36000" anchor="ctr"/>
                </a:tc>
                <a:extLst>
                  <a:ext uri="{0D108BD9-81ED-4DB2-BD59-A6C34878D82A}">
                    <a16:rowId xmlns:a16="http://schemas.microsoft.com/office/drawing/2014/main" val="10004"/>
                  </a:ext>
                </a:extLst>
              </a:tr>
              <a:tr h="519375">
                <a:tc>
                  <a:txBody>
                    <a:bodyPr/>
                    <a:lstStyle/>
                    <a:p>
                      <a:pPr algn="l">
                        <a:spcBef>
                          <a:spcPts val="1200"/>
                        </a:spcBef>
                        <a:spcAft>
                          <a:spcPts val="0"/>
                        </a:spcAft>
                      </a:pPr>
                      <a:r>
                        <a:rPr lang="en-GB" sz="1600">
                          <a:solidFill>
                            <a:schemeClr val="tx1"/>
                          </a:solidFill>
                          <a:effectLst/>
                          <a:latin typeface="Times New Roman" panose="02020603050405020304" pitchFamily="18" charset="0"/>
                          <a:cs typeface="Times New Roman" panose="02020603050405020304" pitchFamily="18" charset="0"/>
                        </a:rPr>
                        <a:t>Damping Ring</a:t>
                      </a:r>
                      <a:endParaRPr lang="zh-CN" sz="160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36000" marR="36000" marT="36000" marB="36000" anchor="ctr"/>
                </a:tc>
                <a:tc>
                  <a:txBody>
                    <a:bodyPr/>
                    <a:lstStyle/>
                    <a:p>
                      <a:pPr algn="l" rtl="0" fontAlgn="ctr"/>
                      <a:r>
                        <a:rPr lang="en-US" altLang="zh-CN" sz="1600" b="0" i="0" u="none" strike="noStrike" dirty="0">
                          <a:solidFill>
                            <a:schemeClr val="tx1"/>
                          </a:solidFill>
                          <a:effectLst/>
                          <a:latin typeface="Times New Roman" panose="02020603050405020304" pitchFamily="18" charset="0"/>
                          <a:ea typeface="宋体" panose="02010600030101010101" pitchFamily="2" charset="-122"/>
                        </a:rPr>
                        <a:t>0.55</a:t>
                      </a:r>
                    </a:p>
                  </a:txBody>
                  <a:tcPr marL="36000" marR="36000" marT="36000" marB="36000" anchor="ctr"/>
                </a:tc>
                <a:tc>
                  <a:txBody>
                    <a:bodyPr/>
                    <a:lstStyle/>
                    <a:p>
                      <a:pPr algn="l" rtl="0" fontAlgn="ctr"/>
                      <a:r>
                        <a:rPr lang="en-US" altLang="zh-CN" sz="1600" b="0" i="0" u="none" strike="noStrike" dirty="0">
                          <a:solidFill>
                            <a:schemeClr val="tx1"/>
                          </a:solidFill>
                          <a:effectLst/>
                          <a:latin typeface="Times New Roman" panose="02020603050405020304" pitchFamily="18" charset="0"/>
                          <a:ea typeface="宋体" panose="02010600030101010101" pitchFamily="2" charset="-122"/>
                        </a:rPr>
                        <a:t>0.07 </a:t>
                      </a:r>
                    </a:p>
                  </a:txBody>
                  <a:tcPr marL="36000" marR="36000" marT="36000" marB="36000" anchor="ctr"/>
                </a:tc>
                <a:tc>
                  <a:txBody>
                    <a:bodyPr/>
                    <a:lstStyle/>
                    <a:p>
                      <a:pPr algn="l" rtl="0" fontAlgn="ctr"/>
                      <a:r>
                        <a:rPr lang="en-US" altLang="zh-CN" sz="1600" b="0" i="0" u="none" strike="noStrike" dirty="0">
                          <a:solidFill>
                            <a:schemeClr val="tx1"/>
                          </a:solidFill>
                          <a:effectLst/>
                          <a:latin typeface="Times New Roman" panose="02020603050405020304" pitchFamily="18" charset="0"/>
                          <a:ea typeface="宋体" panose="02010600030101010101" pitchFamily="2" charset="-122"/>
                        </a:rPr>
                        <a:t>0.04 </a:t>
                      </a:r>
                    </a:p>
                  </a:txBody>
                  <a:tcPr marL="36000" marR="36000" marT="36000" marB="36000" anchor="ctr"/>
                </a:tc>
                <a:tc>
                  <a:txBody>
                    <a:bodyPr/>
                    <a:lstStyle/>
                    <a:p>
                      <a:pPr algn="l" rtl="0" fontAlgn="ctr"/>
                      <a:r>
                        <a:rPr lang="en-US" altLang="zh-CN" sz="1600" b="0" i="0" u="none" strike="noStrike" dirty="0">
                          <a:solidFill>
                            <a:schemeClr val="tx1"/>
                          </a:solidFill>
                          <a:effectLst/>
                          <a:latin typeface="Times New Roman" panose="02020603050405020304" pitchFamily="18" charset="0"/>
                          <a:ea typeface="宋体" panose="02010600030101010101" pitchFamily="2" charset="-122"/>
                        </a:rPr>
                        <a:t>0.65 </a:t>
                      </a:r>
                    </a:p>
                  </a:txBody>
                  <a:tcPr marL="36000" marR="36000" marT="36000" marB="36000" anchor="ctr"/>
                </a:tc>
                <a:extLst>
                  <a:ext uri="{0D108BD9-81ED-4DB2-BD59-A6C34878D82A}">
                    <a16:rowId xmlns:a16="http://schemas.microsoft.com/office/drawing/2014/main" val="10005"/>
                  </a:ext>
                </a:extLst>
              </a:tr>
              <a:tr h="519375">
                <a:tc>
                  <a:txBody>
                    <a:bodyPr/>
                    <a:lstStyle/>
                    <a:p>
                      <a:pPr algn="l">
                        <a:spcBef>
                          <a:spcPts val="1200"/>
                        </a:spcBef>
                        <a:spcAft>
                          <a:spcPts val="0"/>
                        </a:spcAft>
                      </a:pPr>
                      <a:r>
                        <a:rPr lang="en-GB" sz="1800" b="1">
                          <a:solidFill>
                            <a:srgbClr val="FF0000"/>
                          </a:solidFill>
                          <a:effectLst/>
                          <a:latin typeface="Times New Roman" panose="02020603050405020304" pitchFamily="18" charset="0"/>
                          <a:cs typeface="Times New Roman" panose="02020603050405020304" pitchFamily="18" charset="0"/>
                        </a:rPr>
                        <a:t>Total</a:t>
                      </a:r>
                      <a:endParaRPr lang="zh-CN" sz="1800" b="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36000" marR="36000" marT="36000" marB="36000" anchor="ctr"/>
                </a:tc>
                <a:tc>
                  <a:txBody>
                    <a:bodyPr/>
                    <a:lstStyle/>
                    <a:p>
                      <a:pPr algn="l" rtl="0" fontAlgn="ctr"/>
                      <a:r>
                        <a:rPr lang="en-US" altLang="zh-CN" sz="1800" b="1" i="0" u="none" strike="noStrike" dirty="0">
                          <a:solidFill>
                            <a:srgbClr val="FF0000"/>
                          </a:solidFill>
                          <a:effectLst/>
                          <a:latin typeface="Times New Roman" panose="02020603050405020304" pitchFamily="18" charset="0"/>
                          <a:ea typeface="宋体" panose="02010600030101010101" pitchFamily="2" charset="-122"/>
                        </a:rPr>
                        <a:t>41.40 </a:t>
                      </a:r>
                    </a:p>
                  </a:txBody>
                  <a:tcPr marL="36000" marR="36000" marT="36000" marB="36000" anchor="ctr"/>
                </a:tc>
                <a:tc>
                  <a:txBody>
                    <a:bodyPr/>
                    <a:lstStyle/>
                    <a:p>
                      <a:pPr algn="l" rtl="0" fontAlgn="ctr"/>
                      <a:r>
                        <a:rPr lang="en-US" altLang="zh-CN" sz="1800" b="1" i="0" u="none" strike="noStrike" dirty="0">
                          <a:solidFill>
                            <a:srgbClr val="FF0000"/>
                          </a:solidFill>
                          <a:effectLst/>
                          <a:latin typeface="Times New Roman" panose="02020603050405020304" pitchFamily="18" charset="0"/>
                          <a:ea typeface="宋体" panose="02010600030101010101" pitchFamily="2" charset="-122"/>
                        </a:rPr>
                        <a:t>5.75 </a:t>
                      </a:r>
                    </a:p>
                  </a:txBody>
                  <a:tcPr marL="36000" marR="36000" marT="36000" marB="36000" anchor="ctr"/>
                </a:tc>
                <a:tc>
                  <a:txBody>
                    <a:bodyPr/>
                    <a:lstStyle/>
                    <a:p>
                      <a:pPr algn="l" rtl="0" fontAlgn="ctr"/>
                      <a:r>
                        <a:rPr lang="en-US" altLang="zh-CN" sz="1800" b="1" i="0" u="none" strike="noStrike">
                          <a:solidFill>
                            <a:srgbClr val="FF0000"/>
                          </a:solidFill>
                          <a:effectLst/>
                          <a:latin typeface="Times New Roman" panose="02020603050405020304" pitchFamily="18" charset="0"/>
                          <a:ea typeface="宋体" panose="02010600030101010101" pitchFamily="2" charset="-122"/>
                        </a:rPr>
                        <a:t>10.26</a:t>
                      </a:r>
                      <a:endParaRPr lang="en-US" altLang="zh-CN" sz="1800" b="1" i="0" u="none" strike="noStrike" dirty="0">
                        <a:solidFill>
                          <a:srgbClr val="FF0000"/>
                        </a:solidFill>
                        <a:effectLst/>
                        <a:latin typeface="Times New Roman" panose="02020603050405020304" pitchFamily="18" charset="0"/>
                        <a:ea typeface="宋体" panose="02010600030101010101" pitchFamily="2" charset="-122"/>
                      </a:endParaRPr>
                    </a:p>
                  </a:txBody>
                  <a:tcPr marL="36000" marR="36000" marT="36000" marB="36000" anchor="ctr"/>
                </a:tc>
                <a:tc>
                  <a:txBody>
                    <a:bodyPr/>
                    <a:lstStyle/>
                    <a:p>
                      <a:pPr algn="l" rtl="0" fontAlgn="ctr"/>
                      <a:r>
                        <a:rPr lang="en-US" altLang="zh-CN" sz="1800" b="1" i="0" u="none" strike="noStrike" dirty="0">
                          <a:solidFill>
                            <a:srgbClr val="FF0000"/>
                          </a:solidFill>
                          <a:effectLst/>
                          <a:latin typeface="Times New Roman" panose="02020603050405020304" pitchFamily="18" charset="0"/>
                          <a:ea typeface="宋体" panose="02010600030101010101" pitchFamily="2" charset="-122"/>
                        </a:rPr>
                        <a:t>57.41</a:t>
                      </a:r>
                    </a:p>
                  </a:txBody>
                  <a:tcPr marL="36000" marR="36000" marT="36000" marB="36000" anchor="ctr"/>
                </a:tc>
                <a:extLst>
                  <a:ext uri="{0D108BD9-81ED-4DB2-BD59-A6C34878D82A}">
                    <a16:rowId xmlns:a16="http://schemas.microsoft.com/office/drawing/2014/main" val="10007"/>
                  </a:ext>
                </a:extLst>
              </a:tr>
            </a:tbl>
          </a:graphicData>
        </a:graphic>
      </p:graphicFrame>
      <p:sp>
        <p:nvSpPr>
          <p:cNvPr id="3" name="灯片编号占位符 1">
            <a:extLst>
              <a:ext uri="{FF2B5EF4-FFF2-40B4-BE49-F238E27FC236}">
                <a16:creationId xmlns:a16="http://schemas.microsoft.com/office/drawing/2014/main" id="{94A6E57B-2788-063A-45BE-3065E2FC42F9}"/>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11</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978776924"/>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US" altLang="zh-CN" b="1" dirty="0">
                <a:latin typeface="Times New Roman" pitchFamily="18" charset="0"/>
                <a:ea typeface="宋体" panose="02010600030101010101" pitchFamily="2" charset="-122"/>
                <a:cs typeface="Times New Roman" pitchFamily="18" charset="0"/>
              </a:rPr>
              <a:t>The digital control power supplies are split in three independent parts</a:t>
            </a:r>
            <a:endParaRPr lang="en-US" altLang="zh-CN" sz="1800" dirty="0">
              <a:latin typeface="Times New Roman" panose="02020603050405020304"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A power part acting as a voltage source or a current source, which is suitable for industrial design and production</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Current transducers, DCCT</a:t>
            </a:r>
            <a:r>
              <a:rPr lang="zh-CN" altLang="en-US" sz="18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Commercial Product or Self-design )</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Digital electronics control module, which performs the current regulation, diagnostics, monitoring and local/remote service. It’s standardized for all types of power supply</a:t>
            </a: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Key components that affect the current performance of power supply: DPSCM and DCCT</a:t>
            </a:r>
          </a:p>
          <a:p>
            <a:pPr marL="720000" lvl="2" indent="-360000">
              <a:lnSpc>
                <a:spcPct val="100000"/>
              </a:lnSpc>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endParaRPr>
          </a:p>
        </p:txBody>
      </p:sp>
      <p:pic>
        <p:nvPicPr>
          <p:cNvPr id="3" name="图片 2">
            <a:extLst>
              <a:ext uri="{FF2B5EF4-FFF2-40B4-BE49-F238E27FC236}">
                <a16:creationId xmlns:a16="http://schemas.microsoft.com/office/drawing/2014/main" id="{975E972A-9ADE-22AB-12F9-4D0767A8FB22}"/>
              </a:ext>
            </a:extLst>
          </p:cNvPr>
          <p:cNvPicPr>
            <a:picLocks noChangeAspect="1"/>
          </p:cNvPicPr>
          <p:nvPr/>
        </p:nvPicPr>
        <p:blipFill>
          <a:blip r:embed="rId3"/>
          <a:stretch>
            <a:fillRect/>
          </a:stretch>
        </p:blipFill>
        <p:spPr>
          <a:xfrm>
            <a:off x="5040000" y="3240000"/>
            <a:ext cx="2520000" cy="1441204"/>
          </a:xfrm>
          <a:prstGeom prst="rect">
            <a:avLst/>
          </a:prstGeom>
        </p:spPr>
      </p:pic>
      <p:pic>
        <p:nvPicPr>
          <p:cNvPr id="6" name="图片 5">
            <a:extLst>
              <a:ext uri="{FF2B5EF4-FFF2-40B4-BE49-F238E27FC236}">
                <a16:creationId xmlns:a16="http://schemas.microsoft.com/office/drawing/2014/main" id="{A8B97808-AF1E-AEB5-E649-FC637E39D4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0000" y="5040000"/>
            <a:ext cx="2520000" cy="1468137"/>
          </a:xfrm>
          <a:prstGeom prst="rect">
            <a:avLst/>
          </a:prstGeom>
        </p:spPr>
      </p:pic>
      <p:sp>
        <p:nvSpPr>
          <p:cNvPr id="8" name="矩形 7">
            <a:extLst>
              <a:ext uri="{FF2B5EF4-FFF2-40B4-BE49-F238E27FC236}">
                <a16:creationId xmlns:a16="http://schemas.microsoft.com/office/drawing/2014/main" id="{8AF0FFC8-E15E-8B36-2716-B2F03DF5ADDA}"/>
              </a:ext>
            </a:extLst>
          </p:cNvPr>
          <p:cNvSpPr/>
          <p:nvPr/>
        </p:nvSpPr>
        <p:spPr>
          <a:xfrm>
            <a:off x="2520000" y="6480000"/>
            <a:ext cx="1440000" cy="288000"/>
          </a:xfrm>
          <a:prstGeom prst="rect">
            <a:avLst/>
          </a:prstGeom>
        </p:spPr>
        <p:txBody>
          <a:bodyPr wrap="none">
            <a:spAutoFit/>
          </a:bodyPr>
          <a:lstStyle/>
          <a:p>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Functional diagram</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8">
            <a:extLst>
              <a:ext uri="{FF2B5EF4-FFF2-40B4-BE49-F238E27FC236}">
                <a16:creationId xmlns:a16="http://schemas.microsoft.com/office/drawing/2014/main" id="{9F35EDBA-58C1-0679-3834-BC41A3907A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9999" y="3240000"/>
            <a:ext cx="1440000" cy="1470969"/>
          </a:xfrm>
          <a:prstGeom prst="rect">
            <a:avLst/>
          </a:prstGeom>
        </p:spPr>
      </p:pic>
      <p:pic>
        <p:nvPicPr>
          <p:cNvPr id="10" name="图片 9">
            <a:extLst>
              <a:ext uri="{FF2B5EF4-FFF2-40B4-BE49-F238E27FC236}">
                <a16:creationId xmlns:a16="http://schemas.microsoft.com/office/drawing/2014/main" id="{C792E8B9-2CC9-E600-18D0-FAA32D0BFE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0000" y="5040000"/>
            <a:ext cx="1440000" cy="1457350"/>
          </a:xfrm>
          <a:prstGeom prst="rect">
            <a:avLst/>
          </a:prstGeom>
        </p:spPr>
      </p:pic>
      <p:sp>
        <p:nvSpPr>
          <p:cNvPr id="11" name="矩形 10">
            <a:extLst>
              <a:ext uri="{FF2B5EF4-FFF2-40B4-BE49-F238E27FC236}">
                <a16:creationId xmlns:a16="http://schemas.microsoft.com/office/drawing/2014/main" id="{196BA08C-A3B7-A80B-21F5-5C9EA1AE6F11}"/>
              </a:ext>
            </a:extLst>
          </p:cNvPr>
          <p:cNvSpPr/>
          <p:nvPr/>
        </p:nvSpPr>
        <p:spPr>
          <a:xfrm>
            <a:off x="5040000" y="6480000"/>
            <a:ext cx="2520000" cy="288000"/>
          </a:xfrm>
          <a:prstGeom prst="rect">
            <a:avLst/>
          </a:prstGeom>
        </p:spPr>
        <p:txBody>
          <a:bodyPr wrap="none">
            <a:spAutoFit/>
          </a:bodyPr>
          <a:lstStyle/>
          <a:p>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DPSCM- Main board and ADC board</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矩形 11">
            <a:extLst>
              <a:ext uri="{FF2B5EF4-FFF2-40B4-BE49-F238E27FC236}">
                <a16:creationId xmlns:a16="http://schemas.microsoft.com/office/drawing/2014/main" id="{26C24EFE-FDCF-62A9-21C1-0FB0419F9B4E}"/>
              </a:ext>
            </a:extLst>
          </p:cNvPr>
          <p:cNvSpPr/>
          <p:nvPr/>
        </p:nvSpPr>
        <p:spPr>
          <a:xfrm>
            <a:off x="8280000" y="6479999"/>
            <a:ext cx="1335622" cy="276999"/>
          </a:xfrm>
          <a:prstGeom prst="rect">
            <a:avLst/>
          </a:prstGeom>
        </p:spPr>
        <p:txBody>
          <a:bodyPr wrap="none">
            <a:spAutoFit/>
          </a:bodyPr>
          <a:lstStyle/>
          <a:p>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Self-design DCCT</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3" name="图片 12">
            <a:extLst>
              <a:ext uri="{FF2B5EF4-FFF2-40B4-BE49-F238E27FC236}">
                <a16:creationId xmlns:a16="http://schemas.microsoft.com/office/drawing/2014/main" id="{CDF62E3A-C38C-CD41-7483-5E5ADE3A6D48}"/>
              </a:ext>
            </a:extLst>
          </p:cNvPr>
          <p:cNvPicPr>
            <a:picLocks noChangeAspect="1"/>
          </p:cNvPicPr>
          <p:nvPr/>
        </p:nvPicPr>
        <p:blipFill>
          <a:blip r:embed="rId7"/>
          <a:stretch>
            <a:fillRect/>
          </a:stretch>
        </p:blipFill>
        <p:spPr>
          <a:xfrm>
            <a:off x="1800000" y="3240000"/>
            <a:ext cx="2520000" cy="1449596"/>
          </a:xfrm>
          <a:prstGeom prst="rect">
            <a:avLst/>
          </a:prstGeom>
        </p:spPr>
      </p:pic>
      <p:pic>
        <p:nvPicPr>
          <p:cNvPr id="14" name="图片 13">
            <a:extLst>
              <a:ext uri="{FF2B5EF4-FFF2-40B4-BE49-F238E27FC236}">
                <a16:creationId xmlns:a16="http://schemas.microsoft.com/office/drawing/2014/main" id="{41E6AA29-EAF9-3E77-62E4-35C685155962}"/>
              </a:ext>
            </a:extLst>
          </p:cNvPr>
          <p:cNvPicPr>
            <a:picLocks noChangeAspect="1"/>
          </p:cNvPicPr>
          <p:nvPr/>
        </p:nvPicPr>
        <p:blipFill>
          <a:blip r:embed="rId8"/>
          <a:stretch>
            <a:fillRect/>
          </a:stretch>
        </p:blipFill>
        <p:spPr>
          <a:xfrm>
            <a:off x="1800000" y="5040000"/>
            <a:ext cx="2520000" cy="1449596"/>
          </a:xfrm>
          <a:prstGeom prst="rect">
            <a:avLst/>
          </a:prstGeom>
        </p:spPr>
      </p:pic>
      <p:sp>
        <p:nvSpPr>
          <p:cNvPr id="2" name="灯片编号占位符 1">
            <a:extLst>
              <a:ext uri="{FF2B5EF4-FFF2-40B4-BE49-F238E27FC236}">
                <a16:creationId xmlns:a16="http://schemas.microsoft.com/office/drawing/2014/main" id="{B664F230-583A-A7DB-0093-3C74C261BFB0}"/>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12</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768569173"/>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GB" altLang="zh-CN" b="1" dirty="0">
                <a:latin typeface="Times New Roman" panose="02020603050405020304" pitchFamily="18" charset="0"/>
                <a:ea typeface="宋体" panose="02010600030101010101" pitchFamily="2" charset="-122"/>
                <a:cs typeface="Times New Roman" pitchFamily="18" charset="0"/>
              </a:rPr>
              <a:t>Digital Power Supply Control Module ( DPSCM )</a:t>
            </a:r>
            <a:endParaRPr lang="en-US" altLang="zh-CN" b="1" dirty="0">
              <a:latin typeface="Times New Roman" pitchFamily="18" charset="0"/>
              <a:ea typeface="宋体" panose="02010600030101010101" pitchFamily="2" charset="-122"/>
              <a:cs typeface="Times New Roman"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SOPC FPGA</a:t>
            </a:r>
            <a:r>
              <a:rPr lang="zh-CN" altLang="en-US" sz="18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8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System On a Programmable Chip</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All algorithms and peripherals control entirely implemented in one FPGA</a:t>
            </a:r>
          </a:p>
        </p:txBody>
      </p:sp>
      <p:sp>
        <p:nvSpPr>
          <p:cNvPr id="3" name="灯片编号占位符 1">
            <a:extLst>
              <a:ext uri="{FF2B5EF4-FFF2-40B4-BE49-F238E27FC236}">
                <a16:creationId xmlns:a16="http://schemas.microsoft.com/office/drawing/2014/main" id="{505A1629-FA44-6993-1699-1F75140D1C2E}"/>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13</a:t>
            </a:fld>
            <a:endParaRPr lang="zh-CN" altLang="en-US" dirty="0">
              <a:solidFill>
                <a:schemeClr val="tx1"/>
              </a:solidFill>
              <a:latin typeface="Times New Roman" panose="02020603050405020304" pitchFamily="18" charset="0"/>
              <a:ea typeface="宋体" panose="02010600030101010101" pitchFamily="2" charset="-122"/>
            </a:endParaRPr>
          </a:p>
        </p:txBody>
      </p:sp>
      <p:graphicFrame>
        <p:nvGraphicFramePr>
          <p:cNvPr id="5" name="Object 6">
            <a:extLst>
              <a:ext uri="{FF2B5EF4-FFF2-40B4-BE49-F238E27FC236}">
                <a16:creationId xmlns:a16="http://schemas.microsoft.com/office/drawing/2014/main" id="{EE33D39C-2446-B860-3C64-F8E572C4E1BF}"/>
              </a:ext>
            </a:extLst>
          </p:cNvPr>
          <p:cNvGraphicFramePr>
            <a:graphicFrameLocks noChangeAspect="1"/>
          </p:cNvGraphicFramePr>
          <p:nvPr>
            <p:extLst>
              <p:ext uri="{D42A27DB-BD31-4B8C-83A1-F6EECF244321}">
                <p14:modId xmlns:p14="http://schemas.microsoft.com/office/powerpoint/2010/main" val="3685315797"/>
              </p:ext>
            </p:extLst>
          </p:nvPr>
        </p:nvGraphicFramePr>
        <p:xfrm>
          <a:off x="7200000" y="2520000"/>
          <a:ext cx="3498883" cy="3960000"/>
        </p:xfrm>
        <a:graphic>
          <a:graphicData uri="http://schemas.openxmlformats.org/presentationml/2006/ole">
            <mc:AlternateContent xmlns:mc="http://schemas.openxmlformats.org/markup-compatibility/2006">
              <mc:Choice xmlns:v="urn:schemas-microsoft-com:vml" Requires="v">
                <p:oleObj name="Visio" r:id="rId3" imgW="3574949" imgH="4044019" progId="Visio.Drawing.11">
                  <p:embed/>
                </p:oleObj>
              </mc:Choice>
              <mc:Fallback>
                <p:oleObj name="Visio" r:id="rId3" imgW="3574949" imgH="4044019" progId="Visio.Drawing.11">
                  <p:embed/>
                  <p:pic>
                    <p:nvPicPr>
                      <p:cNvPr id="3" name="Object 6">
                        <a:extLst>
                          <a:ext uri="{FF2B5EF4-FFF2-40B4-BE49-F238E27FC236}">
                            <a16:creationId xmlns:a16="http://schemas.microsoft.com/office/drawing/2014/main" id="{7A683D18-6ADC-51A0-2E0C-9FB3A6ABA0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000" y="2520000"/>
                        <a:ext cx="3498883" cy="3960000"/>
                      </a:xfrm>
                      <a:prstGeom prst="rect">
                        <a:avLst/>
                      </a:prstGeom>
                      <a:noFill/>
                      <a:ln>
                        <a:noFill/>
                      </a:ln>
                      <a:effectLst/>
                    </p:spPr>
                  </p:pic>
                </p:oleObj>
              </mc:Fallback>
            </mc:AlternateContent>
          </a:graphicData>
        </a:graphic>
      </p:graphicFrame>
      <p:grpSp>
        <p:nvGrpSpPr>
          <p:cNvPr id="6" name="Group 2">
            <a:extLst>
              <a:ext uri="{FF2B5EF4-FFF2-40B4-BE49-F238E27FC236}">
                <a16:creationId xmlns:a16="http://schemas.microsoft.com/office/drawing/2014/main" id="{5FC157E4-252A-D9CD-1586-039096BEB3CF}"/>
              </a:ext>
            </a:extLst>
          </p:cNvPr>
          <p:cNvGrpSpPr>
            <a:grpSpLocks/>
          </p:cNvGrpSpPr>
          <p:nvPr/>
        </p:nvGrpSpPr>
        <p:grpSpPr bwMode="auto">
          <a:xfrm>
            <a:off x="1620000" y="2520000"/>
            <a:ext cx="5400675" cy="3739753"/>
            <a:chOff x="768" y="912"/>
            <a:chExt cx="4096" cy="3408"/>
          </a:xfrm>
        </p:grpSpPr>
        <p:pic>
          <p:nvPicPr>
            <p:cNvPr id="8" name="Picture 3" descr="VXG4-BLOCK-DIAGRAM">
              <a:extLst>
                <a:ext uri="{FF2B5EF4-FFF2-40B4-BE49-F238E27FC236}">
                  <a16:creationId xmlns:a16="http://schemas.microsoft.com/office/drawing/2014/main" id="{3584A8FB-C35B-C59D-C268-49F224775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976"/>
              <a:ext cx="4096" cy="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a:extLst>
                <a:ext uri="{FF2B5EF4-FFF2-40B4-BE49-F238E27FC236}">
                  <a16:creationId xmlns:a16="http://schemas.microsoft.com/office/drawing/2014/main" id="{6E9E25D5-13D3-1FAC-CF14-B99F5E51347A}"/>
                </a:ext>
              </a:extLst>
            </p:cNvPr>
            <p:cNvSpPr>
              <a:spLocks noChangeArrowheads="1"/>
            </p:cNvSpPr>
            <p:nvPr/>
          </p:nvSpPr>
          <p:spPr bwMode="auto">
            <a:xfrm>
              <a:off x="1344" y="912"/>
              <a:ext cx="912" cy="192"/>
            </a:xfrm>
            <a:prstGeom prst="rect">
              <a:avLst/>
            </a:prstGeom>
            <a:solidFill>
              <a:schemeClr val="bg1"/>
            </a:solidFill>
            <a:ln w="9525">
              <a:solidFill>
                <a:schemeClr val="bg1"/>
              </a:solidFill>
              <a:miter lim="800000"/>
              <a:headEnd/>
              <a:tailEnd/>
            </a:ln>
          </p:spPr>
          <p:txBody>
            <a:bodyPr wrap="none" anchor="ctr"/>
            <a:lstStyle>
              <a:lvl1pPr algn="ctr" eaLnBrk="0" hangingPunct="0">
                <a:defRPr sz="3600" b="1">
                  <a:solidFill>
                    <a:schemeClr val="bg1"/>
                  </a:solidFill>
                  <a:latin typeface="Times New Roman" panose="02020603050405020304" pitchFamily="18" charset="0"/>
                  <a:ea typeface="华文中宋" panose="02010600040101010101" pitchFamily="2" charset="-122"/>
                </a:defRPr>
              </a:lvl1pPr>
              <a:lvl2pPr marL="742950" indent="-285750" algn="ctr" eaLnBrk="0" hangingPunct="0">
                <a:defRPr sz="3600" b="1">
                  <a:solidFill>
                    <a:schemeClr val="bg1"/>
                  </a:solidFill>
                  <a:latin typeface="Times New Roman" panose="02020603050405020304" pitchFamily="18" charset="0"/>
                  <a:ea typeface="华文中宋" panose="02010600040101010101" pitchFamily="2" charset="-122"/>
                </a:defRPr>
              </a:lvl2pPr>
              <a:lvl3pPr marL="1143000" indent="-228600" algn="ctr" eaLnBrk="0" hangingPunct="0">
                <a:defRPr sz="3600" b="1">
                  <a:solidFill>
                    <a:schemeClr val="bg1"/>
                  </a:solidFill>
                  <a:latin typeface="Times New Roman" panose="02020603050405020304" pitchFamily="18" charset="0"/>
                  <a:ea typeface="华文中宋" panose="02010600040101010101" pitchFamily="2" charset="-122"/>
                </a:defRPr>
              </a:lvl3pPr>
              <a:lvl4pPr marL="1600200" indent="-228600" algn="ctr" eaLnBrk="0" hangingPunct="0">
                <a:defRPr sz="3600" b="1">
                  <a:solidFill>
                    <a:schemeClr val="bg1"/>
                  </a:solidFill>
                  <a:latin typeface="Times New Roman" panose="02020603050405020304" pitchFamily="18" charset="0"/>
                  <a:ea typeface="华文中宋" panose="02010600040101010101" pitchFamily="2" charset="-122"/>
                </a:defRPr>
              </a:lvl4pPr>
              <a:lvl5pPr marL="2057400" indent="-228600" algn="ctr" eaLnBrk="0" hangingPunct="0">
                <a:defRPr sz="3600" b="1">
                  <a:solidFill>
                    <a:schemeClr val="bg1"/>
                  </a:solidFill>
                  <a:latin typeface="Times New Roman" panose="02020603050405020304" pitchFamily="18" charset="0"/>
                  <a:ea typeface="华文中宋" panose="02010600040101010101" pitchFamily="2" charset="-122"/>
                </a:defRPr>
              </a:lvl5pPr>
              <a:lvl6pPr marL="25146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6pPr>
              <a:lvl7pPr marL="29718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7pPr>
              <a:lvl8pPr marL="34290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8pPr>
              <a:lvl9pPr marL="38862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9pPr>
            </a:lstStyle>
            <a:p>
              <a:pPr algn="l" eaLnBrk="1" hangingPunct="1"/>
              <a:endParaRPr kumimoji="1" lang="zh-CN" altLang="en-US" sz="1950" b="0">
                <a:solidFill>
                  <a:schemeClr val="tx1"/>
                </a:solidFill>
                <a:ea typeface="宋体" panose="02010600030101010101" pitchFamily="2" charset="-122"/>
              </a:endParaRPr>
            </a:p>
          </p:txBody>
        </p:sp>
        <p:sp>
          <p:nvSpPr>
            <p:cNvPr id="10" name="Rectangle 5">
              <a:extLst>
                <a:ext uri="{FF2B5EF4-FFF2-40B4-BE49-F238E27FC236}">
                  <a16:creationId xmlns:a16="http://schemas.microsoft.com/office/drawing/2014/main" id="{CEF06D5E-6815-F50E-B321-D2E111A93A98}"/>
                </a:ext>
              </a:extLst>
            </p:cNvPr>
            <p:cNvSpPr>
              <a:spLocks noChangeArrowheads="1"/>
            </p:cNvSpPr>
            <p:nvPr/>
          </p:nvSpPr>
          <p:spPr bwMode="auto">
            <a:xfrm>
              <a:off x="3312" y="912"/>
              <a:ext cx="912" cy="192"/>
            </a:xfrm>
            <a:prstGeom prst="rect">
              <a:avLst/>
            </a:prstGeom>
            <a:solidFill>
              <a:schemeClr val="bg1"/>
            </a:solidFill>
            <a:ln w="9525">
              <a:solidFill>
                <a:schemeClr val="bg1"/>
              </a:solidFill>
              <a:miter lim="800000"/>
              <a:headEnd/>
              <a:tailEnd/>
            </a:ln>
          </p:spPr>
          <p:txBody>
            <a:bodyPr wrap="none" anchor="ctr"/>
            <a:lstStyle>
              <a:lvl1pPr algn="ctr" eaLnBrk="0" hangingPunct="0">
                <a:defRPr sz="3600" b="1">
                  <a:solidFill>
                    <a:schemeClr val="bg1"/>
                  </a:solidFill>
                  <a:latin typeface="Times New Roman" panose="02020603050405020304" pitchFamily="18" charset="0"/>
                  <a:ea typeface="华文中宋" panose="02010600040101010101" pitchFamily="2" charset="-122"/>
                </a:defRPr>
              </a:lvl1pPr>
              <a:lvl2pPr marL="742950" indent="-285750" algn="ctr" eaLnBrk="0" hangingPunct="0">
                <a:defRPr sz="3600" b="1">
                  <a:solidFill>
                    <a:schemeClr val="bg1"/>
                  </a:solidFill>
                  <a:latin typeface="Times New Roman" panose="02020603050405020304" pitchFamily="18" charset="0"/>
                  <a:ea typeface="华文中宋" panose="02010600040101010101" pitchFamily="2" charset="-122"/>
                </a:defRPr>
              </a:lvl2pPr>
              <a:lvl3pPr marL="1143000" indent="-228600" algn="ctr" eaLnBrk="0" hangingPunct="0">
                <a:defRPr sz="3600" b="1">
                  <a:solidFill>
                    <a:schemeClr val="bg1"/>
                  </a:solidFill>
                  <a:latin typeface="Times New Roman" panose="02020603050405020304" pitchFamily="18" charset="0"/>
                  <a:ea typeface="华文中宋" panose="02010600040101010101" pitchFamily="2" charset="-122"/>
                </a:defRPr>
              </a:lvl3pPr>
              <a:lvl4pPr marL="1600200" indent="-228600" algn="ctr" eaLnBrk="0" hangingPunct="0">
                <a:defRPr sz="3600" b="1">
                  <a:solidFill>
                    <a:schemeClr val="bg1"/>
                  </a:solidFill>
                  <a:latin typeface="Times New Roman" panose="02020603050405020304" pitchFamily="18" charset="0"/>
                  <a:ea typeface="华文中宋" panose="02010600040101010101" pitchFamily="2" charset="-122"/>
                </a:defRPr>
              </a:lvl4pPr>
              <a:lvl5pPr marL="2057400" indent="-228600" algn="ctr" eaLnBrk="0" hangingPunct="0">
                <a:defRPr sz="3600" b="1">
                  <a:solidFill>
                    <a:schemeClr val="bg1"/>
                  </a:solidFill>
                  <a:latin typeface="Times New Roman" panose="02020603050405020304" pitchFamily="18" charset="0"/>
                  <a:ea typeface="华文中宋" panose="02010600040101010101" pitchFamily="2" charset="-122"/>
                </a:defRPr>
              </a:lvl5pPr>
              <a:lvl6pPr marL="25146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6pPr>
              <a:lvl7pPr marL="29718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7pPr>
              <a:lvl8pPr marL="34290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8pPr>
              <a:lvl9pPr marL="38862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9pPr>
            </a:lstStyle>
            <a:p>
              <a:pPr algn="l" eaLnBrk="1" hangingPunct="1"/>
              <a:endParaRPr kumimoji="1" lang="zh-CN" altLang="en-US" sz="1950" b="0">
                <a:solidFill>
                  <a:schemeClr val="tx1"/>
                </a:solidFill>
                <a:ea typeface="宋体" panose="02010600030101010101" pitchFamily="2" charset="-122"/>
              </a:endParaRPr>
            </a:p>
          </p:txBody>
        </p:sp>
        <p:sp>
          <p:nvSpPr>
            <p:cNvPr id="11" name="Rectangle 6">
              <a:extLst>
                <a:ext uri="{FF2B5EF4-FFF2-40B4-BE49-F238E27FC236}">
                  <a16:creationId xmlns:a16="http://schemas.microsoft.com/office/drawing/2014/main" id="{D6CAF6CC-95CA-71D1-D620-FDEFBC1C7B5E}"/>
                </a:ext>
              </a:extLst>
            </p:cNvPr>
            <p:cNvSpPr>
              <a:spLocks noChangeArrowheads="1"/>
            </p:cNvSpPr>
            <p:nvPr/>
          </p:nvSpPr>
          <p:spPr bwMode="auto">
            <a:xfrm>
              <a:off x="1056" y="1344"/>
              <a:ext cx="3504" cy="2160"/>
            </a:xfrm>
            <a:prstGeom prst="rect">
              <a:avLst/>
            </a:prstGeom>
            <a:solidFill>
              <a:srgbClr val="009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eaLnBrk="0" hangingPunct="0">
                <a:defRPr sz="3600" b="1">
                  <a:solidFill>
                    <a:schemeClr val="bg1"/>
                  </a:solidFill>
                  <a:latin typeface="Times New Roman" panose="02020603050405020304" pitchFamily="18" charset="0"/>
                  <a:ea typeface="华文中宋" panose="02010600040101010101" pitchFamily="2" charset="-122"/>
                </a:defRPr>
              </a:lvl1pPr>
              <a:lvl2pPr marL="742950" indent="-285750" algn="ctr" eaLnBrk="0" hangingPunct="0">
                <a:defRPr sz="3600" b="1">
                  <a:solidFill>
                    <a:schemeClr val="bg1"/>
                  </a:solidFill>
                  <a:latin typeface="Times New Roman" panose="02020603050405020304" pitchFamily="18" charset="0"/>
                  <a:ea typeface="华文中宋" panose="02010600040101010101" pitchFamily="2" charset="-122"/>
                </a:defRPr>
              </a:lvl2pPr>
              <a:lvl3pPr marL="1143000" indent="-228600" algn="ctr" eaLnBrk="0" hangingPunct="0">
                <a:defRPr sz="3600" b="1">
                  <a:solidFill>
                    <a:schemeClr val="bg1"/>
                  </a:solidFill>
                  <a:latin typeface="Times New Roman" panose="02020603050405020304" pitchFamily="18" charset="0"/>
                  <a:ea typeface="华文中宋" panose="02010600040101010101" pitchFamily="2" charset="-122"/>
                </a:defRPr>
              </a:lvl3pPr>
              <a:lvl4pPr marL="1600200" indent="-228600" algn="ctr" eaLnBrk="0" hangingPunct="0">
                <a:defRPr sz="3600" b="1">
                  <a:solidFill>
                    <a:schemeClr val="bg1"/>
                  </a:solidFill>
                  <a:latin typeface="Times New Roman" panose="02020603050405020304" pitchFamily="18" charset="0"/>
                  <a:ea typeface="华文中宋" panose="02010600040101010101" pitchFamily="2" charset="-122"/>
                </a:defRPr>
              </a:lvl4pPr>
              <a:lvl5pPr marL="2057400" indent="-228600" algn="ctr" eaLnBrk="0" hangingPunct="0">
                <a:defRPr sz="3600" b="1">
                  <a:solidFill>
                    <a:schemeClr val="bg1"/>
                  </a:solidFill>
                  <a:latin typeface="Times New Roman" panose="02020603050405020304" pitchFamily="18" charset="0"/>
                  <a:ea typeface="华文中宋" panose="02010600040101010101" pitchFamily="2" charset="-122"/>
                </a:defRPr>
              </a:lvl5pPr>
              <a:lvl6pPr marL="25146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6pPr>
              <a:lvl7pPr marL="29718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7pPr>
              <a:lvl8pPr marL="34290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8pPr>
              <a:lvl9pPr marL="38862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9pPr>
            </a:lstStyle>
            <a:p>
              <a:pPr algn="l" eaLnBrk="1" hangingPunct="1"/>
              <a:endParaRPr kumimoji="1" lang="zh-CN" altLang="en-US" sz="1950" b="0">
                <a:solidFill>
                  <a:schemeClr val="tx1"/>
                </a:solidFill>
                <a:ea typeface="宋体" panose="02010600030101010101" pitchFamily="2" charset="-122"/>
              </a:endParaRPr>
            </a:p>
          </p:txBody>
        </p:sp>
        <p:sp>
          <p:nvSpPr>
            <p:cNvPr id="12" name="Rectangle 7">
              <a:extLst>
                <a:ext uri="{FF2B5EF4-FFF2-40B4-BE49-F238E27FC236}">
                  <a16:creationId xmlns:a16="http://schemas.microsoft.com/office/drawing/2014/main" id="{B275D431-F8CF-57BB-85DB-EF78477BE01F}"/>
                </a:ext>
              </a:extLst>
            </p:cNvPr>
            <p:cNvSpPr>
              <a:spLocks noChangeArrowheads="1"/>
            </p:cNvSpPr>
            <p:nvPr/>
          </p:nvSpPr>
          <p:spPr bwMode="auto">
            <a:xfrm>
              <a:off x="2544" y="1056"/>
              <a:ext cx="528" cy="288"/>
            </a:xfrm>
            <a:prstGeom prst="rect">
              <a:avLst/>
            </a:prstGeom>
            <a:solidFill>
              <a:schemeClr val="bg1"/>
            </a:solidFill>
            <a:ln w="9525">
              <a:solidFill>
                <a:schemeClr val="bg1"/>
              </a:solidFill>
              <a:miter lim="800000"/>
              <a:headEnd/>
              <a:tailEnd/>
            </a:ln>
          </p:spPr>
          <p:txBody>
            <a:bodyPr wrap="none" anchor="ctr"/>
            <a:lstStyle>
              <a:lvl1pPr algn="ctr" eaLnBrk="0" hangingPunct="0">
                <a:defRPr sz="3600" b="1">
                  <a:solidFill>
                    <a:schemeClr val="bg1"/>
                  </a:solidFill>
                  <a:latin typeface="Times New Roman" panose="02020603050405020304" pitchFamily="18" charset="0"/>
                  <a:ea typeface="华文中宋" panose="02010600040101010101" pitchFamily="2" charset="-122"/>
                </a:defRPr>
              </a:lvl1pPr>
              <a:lvl2pPr marL="742950" indent="-285750" algn="ctr" eaLnBrk="0" hangingPunct="0">
                <a:defRPr sz="3600" b="1">
                  <a:solidFill>
                    <a:schemeClr val="bg1"/>
                  </a:solidFill>
                  <a:latin typeface="Times New Roman" panose="02020603050405020304" pitchFamily="18" charset="0"/>
                  <a:ea typeface="华文中宋" panose="02010600040101010101" pitchFamily="2" charset="-122"/>
                </a:defRPr>
              </a:lvl2pPr>
              <a:lvl3pPr marL="1143000" indent="-228600" algn="ctr" eaLnBrk="0" hangingPunct="0">
                <a:defRPr sz="3600" b="1">
                  <a:solidFill>
                    <a:schemeClr val="bg1"/>
                  </a:solidFill>
                  <a:latin typeface="Times New Roman" panose="02020603050405020304" pitchFamily="18" charset="0"/>
                  <a:ea typeface="华文中宋" panose="02010600040101010101" pitchFamily="2" charset="-122"/>
                </a:defRPr>
              </a:lvl3pPr>
              <a:lvl4pPr marL="1600200" indent="-228600" algn="ctr" eaLnBrk="0" hangingPunct="0">
                <a:defRPr sz="3600" b="1">
                  <a:solidFill>
                    <a:schemeClr val="bg1"/>
                  </a:solidFill>
                  <a:latin typeface="Times New Roman" panose="02020603050405020304" pitchFamily="18" charset="0"/>
                  <a:ea typeface="华文中宋" panose="02010600040101010101" pitchFamily="2" charset="-122"/>
                </a:defRPr>
              </a:lvl4pPr>
              <a:lvl5pPr marL="2057400" indent="-228600" algn="ctr" eaLnBrk="0" hangingPunct="0">
                <a:defRPr sz="3600" b="1">
                  <a:solidFill>
                    <a:schemeClr val="bg1"/>
                  </a:solidFill>
                  <a:latin typeface="Times New Roman" panose="02020603050405020304" pitchFamily="18" charset="0"/>
                  <a:ea typeface="华文中宋" panose="02010600040101010101" pitchFamily="2" charset="-122"/>
                </a:defRPr>
              </a:lvl5pPr>
              <a:lvl6pPr marL="25146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6pPr>
              <a:lvl7pPr marL="29718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7pPr>
              <a:lvl8pPr marL="34290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8pPr>
              <a:lvl9pPr marL="38862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9pPr>
            </a:lstStyle>
            <a:p>
              <a:pPr algn="l" eaLnBrk="1" hangingPunct="1"/>
              <a:endParaRPr kumimoji="1" lang="zh-CN" altLang="en-US" sz="1950" b="0">
                <a:solidFill>
                  <a:schemeClr val="tx1"/>
                </a:solidFill>
                <a:ea typeface="宋体" panose="02010600030101010101" pitchFamily="2" charset="-122"/>
              </a:endParaRPr>
            </a:p>
          </p:txBody>
        </p:sp>
        <p:sp>
          <p:nvSpPr>
            <p:cNvPr id="13" name="Rectangle 8">
              <a:extLst>
                <a:ext uri="{FF2B5EF4-FFF2-40B4-BE49-F238E27FC236}">
                  <a16:creationId xmlns:a16="http://schemas.microsoft.com/office/drawing/2014/main" id="{674A87CB-1262-7E1F-3F49-F00EAC653017}"/>
                </a:ext>
              </a:extLst>
            </p:cNvPr>
            <p:cNvSpPr>
              <a:spLocks noChangeArrowheads="1"/>
            </p:cNvSpPr>
            <p:nvPr/>
          </p:nvSpPr>
          <p:spPr bwMode="auto">
            <a:xfrm>
              <a:off x="1152" y="3408"/>
              <a:ext cx="3360" cy="336"/>
            </a:xfrm>
            <a:prstGeom prst="rect">
              <a:avLst/>
            </a:prstGeom>
            <a:solidFill>
              <a:srgbClr val="009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eaLnBrk="0" hangingPunct="0">
                <a:defRPr sz="3600" b="1">
                  <a:solidFill>
                    <a:schemeClr val="bg1"/>
                  </a:solidFill>
                  <a:latin typeface="Times New Roman" panose="02020603050405020304" pitchFamily="18" charset="0"/>
                  <a:ea typeface="华文中宋" panose="02010600040101010101" pitchFamily="2" charset="-122"/>
                </a:defRPr>
              </a:lvl1pPr>
              <a:lvl2pPr marL="742950" indent="-285750" algn="ctr" eaLnBrk="0" hangingPunct="0">
                <a:defRPr sz="3600" b="1">
                  <a:solidFill>
                    <a:schemeClr val="bg1"/>
                  </a:solidFill>
                  <a:latin typeface="Times New Roman" panose="02020603050405020304" pitchFamily="18" charset="0"/>
                  <a:ea typeface="华文中宋" panose="02010600040101010101" pitchFamily="2" charset="-122"/>
                </a:defRPr>
              </a:lvl2pPr>
              <a:lvl3pPr marL="1143000" indent="-228600" algn="ctr" eaLnBrk="0" hangingPunct="0">
                <a:defRPr sz="3600" b="1">
                  <a:solidFill>
                    <a:schemeClr val="bg1"/>
                  </a:solidFill>
                  <a:latin typeface="Times New Roman" panose="02020603050405020304" pitchFamily="18" charset="0"/>
                  <a:ea typeface="华文中宋" panose="02010600040101010101" pitchFamily="2" charset="-122"/>
                </a:defRPr>
              </a:lvl3pPr>
              <a:lvl4pPr marL="1600200" indent="-228600" algn="ctr" eaLnBrk="0" hangingPunct="0">
                <a:defRPr sz="3600" b="1">
                  <a:solidFill>
                    <a:schemeClr val="bg1"/>
                  </a:solidFill>
                  <a:latin typeface="Times New Roman" panose="02020603050405020304" pitchFamily="18" charset="0"/>
                  <a:ea typeface="华文中宋" panose="02010600040101010101" pitchFamily="2" charset="-122"/>
                </a:defRPr>
              </a:lvl4pPr>
              <a:lvl5pPr marL="2057400" indent="-228600" algn="ctr" eaLnBrk="0" hangingPunct="0">
                <a:defRPr sz="3600" b="1">
                  <a:solidFill>
                    <a:schemeClr val="bg1"/>
                  </a:solidFill>
                  <a:latin typeface="Times New Roman" panose="02020603050405020304" pitchFamily="18" charset="0"/>
                  <a:ea typeface="华文中宋" panose="02010600040101010101" pitchFamily="2" charset="-122"/>
                </a:defRPr>
              </a:lvl5pPr>
              <a:lvl6pPr marL="25146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6pPr>
              <a:lvl7pPr marL="29718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7pPr>
              <a:lvl8pPr marL="34290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8pPr>
              <a:lvl9pPr marL="38862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9pPr>
            </a:lstStyle>
            <a:p>
              <a:pPr algn="l" eaLnBrk="1" hangingPunct="1"/>
              <a:endParaRPr kumimoji="1" lang="zh-CN" altLang="en-US" sz="1950" b="0">
                <a:solidFill>
                  <a:schemeClr val="tx1"/>
                </a:solidFill>
                <a:ea typeface="宋体" panose="02010600030101010101" pitchFamily="2" charset="-122"/>
              </a:endParaRPr>
            </a:p>
          </p:txBody>
        </p:sp>
      </p:grpSp>
      <p:grpSp>
        <p:nvGrpSpPr>
          <p:cNvPr id="14" name="Group 9">
            <a:extLst>
              <a:ext uri="{FF2B5EF4-FFF2-40B4-BE49-F238E27FC236}">
                <a16:creationId xmlns:a16="http://schemas.microsoft.com/office/drawing/2014/main" id="{5B85CDFC-AF5E-C6A9-B7F2-F559554C9C8E}"/>
              </a:ext>
            </a:extLst>
          </p:cNvPr>
          <p:cNvGrpSpPr>
            <a:grpSpLocks/>
          </p:cNvGrpSpPr>
          <p:nvPr/>
        </p:nvGrpSpPr>
        <p:grpSpPr bwMode="auto">
          <a:xfrm>
            <a:off x="5400000" y="2952000"/>
            <a:ext cx="1085850" cy="1420416"/>
            <a:chOff x="3840" y="857"/>
            <a:chExt cx="912" cy="1193"/>
          </a:xfrm>
        </p:grpSpPr>
        <p:grpSp>
          <p:nvGrpSpPr>
            <p:cNvPr id="16" name="Group 10">
              <a:extLst>
                <a:ext uri="{FF2B5EF4-FFF2-40B4-BE49-F238E27FC236}">
                  <a16:creationId xmlns:a16="http://schemas.microsoft.com/office/drawing/2014/main" id="{96F5160E-F867-7F7D-C488-1BC890BE5BC4}"/>
                </a:ext>
              </a:extLst>
            </p:cNvPr>
            <p:cNvGrpSpPr>
              <a:grpSpLocks/>
            </p:cNvGrpSpPr>
            <p:nvPr/>
          </p:nvGrpSpPr>
          <p:grpSpPr bwMode="auto">
            <a:xfrm>
              <a:off x="3840" y="857"/>
              <a:ext cx="912" cy="528"/>
              <a:chOff x="3714" y="960"/>
              <a:chExt cx="912" cy="528"/>
            </a:xfrm>
          </p:grpSpPr>
          <p:sp>
            <p:nvSpPr>
              <p:cNvPr id="20" name="AutoShape 11">
                <a:extLst>
                  <a:ext uri="{FF2B5EF4-FFF2-40B4-BE49-F238E27FC236}">
                    <a16:creationId xmlns:a16="http://schemas.microsoft.com/office/drawing/2014/main" id="{5CE79808-77C5-0FEF-6AEB-80A87E98D8F7}"/>
                  </a:ext>
                </a:extLst>
              </p:cNvPr>
              <p:cNvSpPr>
                <a:spLocks noChangeArrowheads="1"/>
              </p:cNvSpPr>
              <p:nvPr/>
            </p:nvSpPr>
            <p:spPr bwMode="auto">
              <a:xfrm rot="10800000" flipV="1">
                <a:off x="3714" y="960"/>
                <a:ext cx="912" cy="528"/>
              </a:xfrm>
              <a:prstGeom prst="bevel">
                <a:avLst>
                  <a:gd name="adj" fmla="val 8148"/>
                </a:avLst>
              </a:prstGeom>
              <a:solidFill>
                <a:srgbClr val="FF9933"/>
              </a:solidFill>
              <a:ln w="9525">
                <a:noFill/>
                <a:miter lim="800000"/>
                <a:headEnd/>
                <a:tailEnd/>
              </a:ln>
              <a:effectLst>
                <a:outerShdw dist="53882" dir="2700000" algn="ctr" rotWithShape="0">
                  <a:schemeClr val="tx1">
                    <a:alpha val="50000"/>
                  </a:schemeClr>
                </a:outerShdw>
              </a:effectLst>
            </p:spPr>
            <p:txBody>
              <a:bodyPr wrap="none" anchor="ctr"/>
              <a:lstStyle/>
              <a:p>
                <a:pPr algn="ctr">
                  <a:defRPr/>
                </a:pPr>
                <a:endParaRPr lang="zh-CN" altLang="zh-CN" sz="1350">
                  <a:latin typeface="Times New Roman" panose="02020603050405020304" pitchFamily="18" charset="0"/>
                  <a:ea typeface="宋体" panose="02010600030101010101" pitchFamily="2" charset="-122"/>
                  <a:cs typeface="Arial" charset="0"/>
                </a:endParaRPr>
              </a:p>
            </p:txBody>
          </p:sp>
          <p:sp>
            <p:nvSpPr>
              <p:cNvPr id="21" name="Rectangle 12">
                <a:extLst>
                  <a:ext uri="{FF2B5EF4-FFF2-40B4-BE49-F238E27FC236}">
                    <a16:creationId xmlns:a16="http://schemas.microsoft.com/office/drawing/2014/main" id="{AE1B0EEF-F545-5F51-0011-938D6D63EC3C}"/>
                  </a:ext>
                </a:extLst>
              </p:cNvPr>
              <p:cNvSpPr>
                <a:spLocks noChangeArrowheads="1"/>
              </p:cNvSpPr>
              <p:nvPr/>
            </p:nvSpPr>
            <p:spPr bwMode="auto">
              <a:xfrm>
                <a:off x="3834" y="1032"/>
                <a:ext cx="67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lgn="ctr" eaLnBrk="0" hangingPunct="0">
                  <a:defRPr sz="3600" b="1">
                    <a:solidFill>
                      <a:schemeClr val="bg1"/>
                    </a:solidFill>
                    <a:latin typeface="Times New Roman" panose="02020603050405020304" pitchFamily="18" charset="0"/>
                    <a:ea typeface="华文中宋" panose="02010600040101010101" pitchFamily="2" charset="-122"/>
                  </a:defRPr>
                </a:lvl1pPr>
                <a:lvl2pPr marL="742950" indent="-285750" algn="ctr" eaLnBrk="0" hangingPunct="0">
                  <a:defRPr sz="3600" b="1">
                    <a:solidFill>
                      <a:schemeClr val="bg1"/>
                    </a:solidFill>
                    <a:latin typeface="Times New Roman" panose="02020603050405020304" pitchFamily="18" charset="0"/>
                    <a:ea typeface="华文中宋" panose="02010600040101010101" pitchFamily="2" charset="-122"/>
                  </a:defRPr>
                </a:lvl2pPr>
                <a:lvl3pPr marL="1143000" indent="-228600" algn="ctr" eaLnBrk="0" hangingPunct="0">
                  <a:defRPr sz="3600" b="1">
                    <a:solidFill>
                      <a:schemeClr val="bg1"/>
                    </a:solidFill>
                    <a:latin typeface="Times New Roman" panose="02020603050405020304" pitchFamily="18" charset="0"/>
                    <a:ea typeface="华文中宋" panose="02010600040101010101" pitchFamily="2" charset="-122"/>
                  </a:defRPr>
                </a:lvl3pPr>
                <a:lvl4pPr marL="1600200" indent="-228600" algn="ctr" eaLnBrk="0" hangingPunct="0">
                  <a:defRPr sz="3600" b="1">
                    <a:solidFill>
                      <a:schemeClr val="bg1"/>
                    </a:solidFill>
                    <a:latin typeface="Times New Roman" panose="02020603050405020304" pitchFamily="18" charset="0"/>
                    <a:ea typeface="华文中宋" panose="02010600040101010101" pitchFamily="2" charset="-122"/>
                  </a:defRPr>
                </a:lvl4pPr>
                <a:lvl5pPr marL="2057400" indent="-228600" algn="ctr" eaLnBrk="0" hangingPunct="0">
                  <a:defRPr sz="3600" b="1">
                    <a:solidFill>
                      <a:schemeClr val="bg1"/>
                    </a:solidFill>
                    <a:latin typeface="Times New Roman" panose="02020603050405020304" pitchFamily="18" charset="0"/>
                    <a:ea typeface="华文中宋" panose="02010600040101010101" pitchFamily="2" charset="-122"/>
                  </a:defRPr>
                </a:lvl5pPr>
                <a:lvl6pPr marL="25146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6pPr>
                <a:lvl7pPr marL="29718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7pPr>
                <a:lvl8pPr marL="34290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8pPr>
                <a:lvl9pPr marL="38862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9pPr>
              </a:lstStyle>
              <a:p>
                <a:r>
                  <a:rPr lang="en-US" altLang="zh-CN" sz="1500" dirty="0">
                    <a:ea typeface="宋体" panose="02010600030101010101" pitchFamily="2" charset="-122"/>
                    <a:cs typeface="Arial" panose="020B0604020202020204" pitchFamily="34" charset="0"/>
                  </a:rPr>
                  <a:t>Flash</a:t>
                </a:r>
              </a:p>
            </p:txBody>
          </p:sp>
        </p:grpSp>
        <p:grpSp>
          <p:nvGrpSpPr>
            <p:cNvPr id="17" name="Group 13">
              <a:extLst>
                <a:ext uri="{FF2B5EF4-FFF2-40B4-BE49-F238E27FC236}">
                  <a16:creationId xmlns:a16="http://schemas.microsoft.com/office/drawing/2014/main" id="{B8C5B9A0-C1E1-A1FC-C28A-63FC301B865B}"/>
                </a:ext>
              </a:extLst>
            </p:cNvPr>
            <p:cNvGrpSpPr>
              <a:grpSpLocks/>
            </p:cNvGrpSpPr>
            <p:nvPr/>
          </p:nvGrpSpPr>
          <p:grpSpPr bwMode="auto">
            <a:xfrm>
              <a:off x="3840" y="1522"/>
              <a:ext cx="912" cy="528"/>
              <a:chOff x="3714" y="1625"/>
              <a:chExt cx="912" cy="528"/>
            </a:xfrm>
          </p:grpSpPr>
          <p:sp>
            <p:nvSpPr>
              <p:cNvPr id="18" name="AutoShape 14">
                <a:extLst>
                  <a:ext uri="{FF2B5EF4-FFF2-40B4-BE49-F238E27FC236}">
                    <a16:creationId xmlns:a16="http://schemas.microsoft.com/office/drawing/2014/main" id="{D7F439CE-7AD0-06D8-E0D2-EAFFBF2F6746}"/>
                  </a:ext>
                </a:extLst>
              </p:cNvPr>
              <p:cNvSpPr>
                <a:spLocks noChangeArrowheads="1"/>
              </p:cNvSpPr>
              <p:nvPr/>
            </p:nvSpPr>
            <p:spPr bwMode="auto">
              <a:xfrm rot="10800000" flipV="1">
                <a:off x="3714" y="1625"/>
                <a:ext cx="912" cy="528"/>
              </a:xfrm>
              <a:prstGeom prst="bevel">
                <a:avLst>
                  <a:gd name="adj" fmla="val 8148"/>
                </a:avLst>
              </a:prstGeom>
              <a:solidFill>
                <a:schemeClr val="folHlink"/>
              </a:solidFill>
              <a:ln w="9525">
                <a:noFill/>
                <a:miter lim="800000"/>
                <a:headEnd/>
                <a:tailEnd/>
              </a:ln>
              <a:effectLst>
                <a:outerShdw dist="53882" dir="2700000" algn="ctr" rotWithShape="0">
                  <a:schemeClr val="tx1">
                    <a:alpha val="50000"/>
                  </a:schemeClr>
                </a:outerShdw>
              </a:effectLst>
            </p:spPr>
            <p:txBody>
              <a:bodyPr wrap="none" anchor="ctr"/>
              <a:lstStyle/>
              <a:p>
                <a:pPr algn="ctr">
                  <a:defRPr/>
                </a:pPr>
                <a:endParaRPr lang="zh-CN" altLang="zh-CN" sz="1350">
                  <a:latin typeface="Times New Roman" panose="02020603050405020304" pitchFamily="18" charset="0"/>
                  <a:ea typeface="宋体" panose="02010600030101010101" pitchFamily="2" charset="-122"/>
                  <a:cs typeface="Arial" charset="0"/>
                </a:endParaRPr>
              </a:p>
            </p:txBody>
          </p:sp>
          <p:sp>
            <p:nvSpPr>
              <p:cNvPr id="19" name="Rectangle 15">
                <a:extLst>
                  <a:ext uri="{FF2B5EF4-FFF2-40B4-BE49-F238E27FC236}">
                    <a16:creationId xmlns:a16="http://schemas.microsoft.com/office/drawing/2014/main" id="{23109D6A-485C-1162-2E68-0DF9F0EE033A}"/>
                  </a:ext>
                </a:extLst>
              </p:cNvPr>
              <p:cNvSpPr>
                <a:spLocks noChangeArrowheads="1"/>
              </p:cNvSpPr>
              <p:nvPr/>
            </p:nvSpPr>
            <p:spPr bwMode="auto">
              <a:xfrm>
                <a:off x="3742" y="1662"/>
                <a:ext cx="81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lgn="ctr" eaLnBrk="0" hangingPunct="0">
                  <a:defRPr sz="3600" b="1">
                    <a:solidFill>
                      <a:schemeClr val="bg1"/>
                    </a:solidFill>
                    <a:latin typeface="Times New Roman" panose="02020603050405020304" pitchFamily="18" charset="0"/>
                    <a:ea typeface="华文中宋" panose="02010600040101010101" pitchFamily="2" charset="-122"/>
                  </a:defRPr>
                </a:lvl1pPr>
                <a:lvl2pPr marL="742950" indent="-285750" algn="ctr" eaLnBrk="0" hangingPunct="0">
                  <a:defRPr sz="3600" b="1">
                    <a:solidFill>
                      <a:schemeClr val="bg1"/>
                    </a:solidFill>
                    <a:latin typeface="Times New Roman" panose="02020603050405020304" pitchFamily="18" charset="0"/>
                    <a:ea typeface="华文中宋" panose="02010600040101010101" pitchFamily="2" charset="-122"/>
                  </a:defRPr>
                </a:lvl2pPr>
                <a:lvl3pPr marL="1143000" indent="-228600" algn="ctr" eaLnBrk="0" hangingPunct="0">
                  <a:defRPr sz="3600" b="1">
                    <a:solidFill>
                      <a:schemeClr val="bg1"/>
                    </a:solidFill>
                    <a:latin typeface="Times New Roman" panose="02020603050405020304" pitchFamily="18" charset="0"/>
                    <a:ea typeface="华文中宋" panose="02010600040101010101" pitchFamily="2" charset="-122"/>
                  </a:defRPr>
                </a:lvl3pPr>
                <a:lvl4pPr marL="1600200" indent="-228600" algn="ctr" eaLnBrk="0" hangingPunct="0">
                  <a:defRPr sz="3600" b="1">
                    <a:solidFill>
                      <a:schemeClr val="bg1"/>
                    </a:solidFill>
                    <a:latin typeface="Times New Roman" panose="02020603050405020304" pitchFamily="18" charset="0"/>
                    <a:ea typeface="华文中宋" panose="02010600040101010101" pitchFamily="2" charset="-122"/>
                  </a:defRPr>
                </a:lvl4pPr>
                <a:lvl5pPr marL="2057400" indent="-228600" algn="ctr" eaLnBrk="0" hangingPunct="0">
                  <a:defRPr sz="3600" b="1">
                    <a:solidFill>
                      <a:schemeClr val="bg1"/>
                    </a:solidFill>
                    <a:latin typeface="Times New Roman" panose="02020603050405020304" pitchFamily="18" charset="0"/>
                    <a:ea typeface="华文中宋" panose="02010600040101010101" pitchFamily="2" charset="-122"/>
                  </a:defRPr>
                </a:lvl5pPr>
                <a:lvl6pPr marL="25146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6pPr>
                <a:lvl7pPr marL="29718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7pPr>
                <a:lvl8pPr marL="34290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8pPr>
                <a:lvl9pPr marL="38862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9pPr>
              </a:lstStyle>
              <a:p>
                <a:r>
                  <a:rPr lang="en-US" altLang="zh-CN" sz="1500" dirty="0">
                    <a:ea typeface="宋体" panose="02010600030101010101" pitchFamily="2" charset="-122"/>
                    <a:cs typeface="Arial" panose="020B0604020202020204" pitchFamily="34" charset="0"/>
                  </a:rPr>
                  <a:t>SDRAM</a:t>
                </a:r>
              </a:p>
            </p:txBody>
          </p:sp>
        </p:grpSp>
      </p:grpSp>
      <p:grpSp>
        <p:nvGrpSpPr>
          <p:cNvPr id="22" name="Group 16">
            <a:extLst>
              <a:ext uri="{FF2B5EF4-FFF2-40B4-BE49-F238E27FC236}">
                <a16:creationId xmlns:a16="http://schemas.microsoft.com/office/drawing/2014/main" id="{16C8E74B-45A4-BA96-8D74-97083E4C65B4}"/>
              </a:ext>
            </a:extLst>
          </p:cNvPr>
          <p:cNvGrpSpPr>
            <a:grpSpLocks/>
          </p:cNvGrpSpPr>
          <p:nvPr/>
        </p:nvGrpSpPr>
        <p:grpSpPr bwMode="auto">
          <a:xfrm>
            <a:off x="3780000" y="2988000"/>
            <a:ext cx="1428750" cy="1314450"/>
            <a:chOff x="2352" y="920"/>
            <a:chExt cx="1200" cy="1104"/>
          </a:xfrm>
        </p:grpSpPr>
        <p:sp>
          <p:nvSpPr>
            <p:cNvPr id="23" name="AutoShape 17">
              <a:extLst>
                <a:ext uri="{FF2B5EF4-FFF2-40B4-BE49-F238E27FC236}">
                  <a16:creationId xmlns:a16="http://schemas.microsoft.com/office/drawing/2014/main" id="{82B92CD6-3AF0-9928-7774-53F6210DA5A9}"/>
                </a:ext>
              </a:extLst>
            </p:cNvPr>
            <p:cNvSpPr>
              <a:spLocks noChangeArrowheads="1"/>
            </p:cNvSpPr>
            <p:nvPr/>
          </p:nvSpPr>
          <p:spPr bwMode="auto">
            <a:xfrm rot="10800000" flipV="1">
              <a:off x="2352" y="920"/>
              <a:ext cx="1200" cy="1104"/>
            </a:xfrm>
            <a:prstGeom prst="bevel">
              <a:avLst>
                <a:gd name="adj" fmla="val 4255"/>
              </a:avLst>
            </a:prstGeom>
            <a:solidFill>
              <a:schemeClr val="accent2"/>
            </a:solidFill>
            <a:ln w="9525">
              <a:noFill/>
              <a:miter lim="800000"/>
              <a:headEnd/>
              <a:tailEnd/>
            </a:ln>
            <a:effectLst>
              <a:outerShdw dist="53882" dir="2700000" algn="ctr" rotWithShape="0">
                <a:schemeClr val="tx1">
                  <a:alpha val="50000"/>
                </a:schemeClr>
              </a:outerShdw>
            </a:effectLst>
          </p:spPr>
          <p:txBody>
            <a:bodyPr wrap="none" anchor="ctr"/>
            <a:lstStyle/>
            <a:p>
              <a:pPr algn="ctr">
                <a:defRPr/>
              </a:pPr>
              <a:endParaRPr lang="zh-CN" altLang="zh-CN" sz="1350">
                <a:latin typeface="Times New Roman" panose="02020603050405020304" pitchFamily="18" charset="0"/>
                <a:ea typeface="宋体" panose="02010600030101010101" pitchFamily="2" charset="-122"/>
                <a:cs typeface="Arial" charset="0"/>
              </a:endParaRPr>
            </a:p>
          </p:txBody>
        </p:sp>
        <p:sp>
          <p:nvSpPr>
            <p:cNvPr id="24" name="Rectangle 18">
              <a:extLst>
                <a:ext uri="{FF2B5EF4-FFF2-40B4-BE49-F238E27FC236}">
                  <a16:creationId xmlns:a16="http://schemas.microsoft.com/office/drawing/2014/main" id="{02E00C5F-B0C8-D95F-D05F-065CE42DCFBA}"/>
                </a:ext>
              </a:extLst>
            </p:cNvPr>
            <p:cNvSpPr>
              <a:spLocks noChangeArrowheads="1"/>
            </p:cNvSpPr>
            <p:nvPr/>
          </p:nvSpPr>
          <p:spPr bwMode="auto">
            <a:xfrm>
              <a:off x="2503" y="1041"/>
              <a:ext cx="91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eaLnBrk="0" hangingPunct="0">
                <a:defRPr sz="3600" b="1">
                  <a:solidFill>
                    <a:schemeClr val="bg1"/>
                  </a:solidFill>
                  <a:latin typeface="Times New Roman" panose="02020603050405020304" pitchFamily="18" charset="0"/>
                  <a:ea typeface="华文中宋" panose="02010600040101010101" pitchFamily="2" charset="-122"/>
                </a:defRPr>
              </a:lvl1pPr>
              <a:lvl2pPr marL="742950" indent="-285750" algn="ctr" eaLnBrk="0" hangingPunct="0">
                <a:defRPr sz="3600" b="1">
                  <a:solidFill>
                    <a:schemeClr val="bg1"/>
                  </a:solidFill>
                  <a:latin typeface="Times New Roman" panose="02020603050405020304" pitchFamily="18" charset="0"/>
                  <a:ea typeface="华文中宋" panose="02010600040101010101" pitchFamily="2" charset="-122"/>
                </a:defRPr>
              </a:lvl2pPr>
              <a:lvl3pPr marL="1143000" indent="-228600" algn="ctr" eaLnBrk="0" hangingPunct="0">
                <a:defRPr sz="3600" b="1">
                  <a:solidFill>
                    <a:schemeClr val="bg1"/>
                  </a:solidFill>
                  <a:latin typeface="Times New Roman" panose="02020603050405020304" pitchFamily="18" charset="0"/>
                  <a:ea typeface="华文中宋" panose="02010600040101010101" pitchFamily="2" charset="-122"/>
                </a:defRPr>
              </a:lvl3pPr>
              <a:lvl4pPr marL="1600200" indent="-228600" algn="ctr" eaLnBrk="0" hangingPunct="0">
                <a:defRPr sz="3600" b="1">
                  <a:solidFill>
                    <a:schemeClr val="bg1"/>
                  </a:solidFill>
                  <a:latin typeface="Times New Roman" panose="02020603050405020304" pitchFamily="18" charset="0"/>
                  <a:ea typeface="华文中宋" panose="02010600040101010101" pitchFamily="2" charset="-122"/>
                </a:defRPr>
              </a:lvl4pPr>
              <a:lvl5pPr marL="2057400" indent="-228600" algn="ctr" eaLnBrk="0" hangingPunct="0">
                <a:defRPr sz="3600" b="1">
                  <a:solidFill>
                    <a:schemeClr val="bg1"/>
                  </a:solidFill>
                  <a:latin typeface="Times New Roman" panose="02020603050405020304" pitchFamily="18" charset="0"/>
                  <a:ea typeface="华文中宋" panose="02010600040101010101" pitchFamily="2" charset="-122"/>
                </a:defRPr>
              </a:lvl5pPr>
              <a:lvl6pPr marL="25146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6pPr>
              <a:lvl7pPr marL="29718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7pPr>
              <a:lvl8pPr marL="34290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8pPr>
              <a:lvl9pPr marL="38862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9pPr>
            </a:lstStyle>
            <a:p>
              <a:pPr eaLnBrk="1" hangingPunct="1"/>
              <a:r>
                <a:rPr lang="en-US" altLang="zh-CN" sz="1800" dirty="0">
                  <a:ea typeface="宋体" panose="02010600030101010101" pitchFamily="2" charset="-122"/>
                  <a:cs typeface="Arial" panose="020B0604020202020204" pitchFamily="34" charset="0"/>
                </a:rPr>
                <a:t>CPU</a:t>
              </a:r>
            </a:p>
          </p:txBody>
        </p:sp>
      </p:grpSp>
      <p:grpSp>
        <p:nvGrpSpPr>
          <p:cNvPr id="25" name="Group 19">
            <a:extLst>
              <a:ext uri="{FF2B5EF4-FFF2-40B4-BE49-F238E27FC236}">
                <a16:creationId xmlns:a16="http://schemas.microsoft.com/office/drawing/2014/main" id="{7EDF077E-AD8A-BA54-9B8E-07C015D6BB44}"/>
              </a:ext>
            </a:extLst>
          </p:cNvPr>
          <p:cNvGrpSpPr>
            <a:grpSpLocks/>
          </p:cNvGrpSpPr>
          <p:nvPr/>
        </p:nvGrpSpPr>
        <p:grpSpPr bwMode="auto">
          <a:xfrm>
            <a:off x="5579617" y="4500292"/>
            <a:ext cx="914400" cy="838200"/>
            <a:chOff x="3688" y="2267"/>
            <a:chExt cx="768" cy="704"/>
          </a:xfrm>
        </p:grpSpPr>
        <p:sp>
          <p:nvSpPr>
            <p:cNvPr id="26" name="AutoShape 20">
              <a:extLst>
                <a:ext uri="{FF2B5EF4-FFF2-40B4-BE49-F238E27FC236}">
                  <a16:creationId xmlns:a16="http://schemas.microsoft.com/office/drawing/2014/main" id="{A56A952F-240E-49EF-0895-10E3AA2F02F1}"/>
                </a:ext>
              </a:extLst>
            </p:cNvPr>
            <p:cNvSpPr>
              <a:spLocks noChangeArrowheads="1"/>
            </p:cNvSpPr>
            <p:nvPr/>
          </p:nvSpPr>
          <p:spPr bwMode="auto">
            <a:xfrm rot="10800000" flipV="1">
              <a:off x="3688" y="2267"/>
              <a:ext cx="768" cy="704"/>
            </a:xfrm>
            <a:prstGeom prst="bevel">
              <a:avLst>
                <a:gd name="adj" fmla="val 7102"/>
              </a:avLst>
            </a:prstGeom>
            <a:solidFill>
              <a:schemeClr val="tx2"/>
            </a:solidFill>
            <a:ln w="9525">
              <a:noFill/>
              <a:miter lim="800000"/>
              <a:headEnd/>
              <a:tailEnd/>
            </a:ln>
            <a:effectLst>
              <a:outerShdw dist="53882" dir="2700000" algn="ctr" rotWithShape="0">
                <a:schemeClr val="tx1">
                  <a:alpha val="50000"/>
                </a:schemeClr>
              </a:outerShdw>
            </a:effectLst>
          </p:spPr>
          <p:txBody>
            <a:bodyPr wrap="none" anchor="ctr"/>
            <a:lstStyle/>
            <a:p>
              <a:pPr algn="ctr">
                <a:defRPr/>
              </a:pPr>
              <a:endParaRPr lang="zh-CN" altLang="zh-CN" sz="1350">
                <a:latin typeface="Times New Roman" panose="02020603050405020304" pitchFamily="18" charset="0"/>
                <a:ea typeface="宋体" panose="02010600030101010101" pitchFamily="2" charset="-122"/>
                <a:cs typeface="Arial" charset="0"/>
              </a:endParaRPr>
            </a:p>
          </p:txBody>
        </p:sp>
        <p:sp>
          <p:nvSpPr>
            <p:cNvPr id="27" name="Rectangle 21">
              <a:extLst>
                <a:ext uri="{FF2B5EF4-FFF2-40B4-BE49-F238E27FC236}">
                  <a16:creationId xmlns:a16="http://schemas.microsoft.com/office/drawing/2014/main" id="{EC4B1E0F-9DEF-DD13-9D84-D06ACC4FBD5A}"/>
                </a:ext>
              </a:extLst>
            </p:cNvPr>
            <p:cNvSpPr>
              <a:spLocks noChangeArrowheads="1"/>
            </p:cNvSpPr>
            <p:nvPr/>
          </p:nvSpPr>
          <p:spPr bwMode="auto">
            <a:xfrm>
              <a:off x="3840" y="2357"/>
              <a:ext cx="576"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eaLnBrk="0" hangingPunct="0">
                <a:defRPr sz="3600" b="1">
                  <a:solidFill>
                    <a:schemeClr val="bg1"/>
                  </a:solidFill>
                  <a:latin typeface="Times New Roman" panose="02020603050405020304" pitchFamily="18" charset="0"/>
                  <a:ea typeface="华文中宋" panose="02010600040101010101" pitchFamily="2" charset="-122"/>
                </a:defRPr>
              </a:lvl1pPr>
              <a:lvl2pPr marL="742950" indent="-285750" algn="ctr" eaLnBrk="0" hangingPunct="0">
                <a:defRPr sz="3600" b="1">
                  <a:solidFill>
                    <a:schemeClr val="bg1"/>
                  </a:solidFill>
                  <a:latin typeface="Times New Roman" panose="02020603050405020304" pitchFamily="18" charset="0"/>
                  <a:ea typeface="华文中宋" panose="02010600040101010101" pitchFamily="2" charset="-122"/>
                </a:defRPr>
              </a:lvl2pPr>
              <a:lvl3pPr marL="1143000" indent="-228600" algn="ctr" eaLnBrk="0" hangingPunct="0">
                <a:defRPr sz="3600" b="1">
                  <a:solidFill>
                    <a:schemeClr val="bg1"/>
                  </a:solidFill>
                  <a:latin typeface="Times New Roman" panose="02020603050405020304" pitchFamily="18" charset="0"/>
                  <a:ea typeface="华文中宋" panose="02010600040101010101" pitchFamily="2" charset="-122"/>
                </a:defRPr>
              </a:lvl3pPr>
              <a:lvl4pPr marL="1600200" indent="-228600" algn="ctr" eaLnBrk="0" hangingPunct="0">
                <a:defRPr sz="3600" b="1">
                  <a:solidFill>
                    <a:schemeClr val="bg1"/>
                  </a:solidFill>
                  <a:latin typeface="Times New Roman" panose="02020603050405020304" pitchFamily="18" charset="0"/>
                  <a:ea typeface="华文中宋" panose="02010600040101010101" pitchFamily="2" charset="-122"/>
                </a:defRPr>
              </a:lvl4pPr>
              <a:lvl5pPr marL="2057400" indent="-228600" algn="ctr" eaLnBrk="0" hangingPunct="0">
                <a:defRPr sz="3600" b="1">
                  <a:solidFill>
                    <a:schemeClr val="bg1"/>
                  </a:solidFill>
                  <a:latin typeface="Times New Roman" panose="02020603050405020304" pitchFamily="18" charset="0"/>
                  <a:ea typeface="华文中宋" panose="02010600040101010101" pitchFamily="2" charset="-122"/>
                </a:defRPr>
              </a:lvl5pPr>
              <a:lvl6pPr marL="25146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6pPr>
              <a:lvl7pPr marL="29718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7pPr>
              <a:lvl8pPr marL="34290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8pPr>
              <a:lvl9pPr marL="38862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9pPr>
            </a:lstStyle>
            <a:p>
              <a:pPr eaLnBrk="1" hangingPunct="1"/>
              <a:r>
                <a:rPr lang="en-US" altLang="zh-CN" sz="1500" dirty="0">
                  <a:ea typeface="宋体" panose="02010600030101010101" pitchFamily="2" charset="-122"/>
                  <a:cs typeface="Arial" panose="020B0604020202020204" pitchFamily="34" charset="0"/>
                </a:rPr>
                <a:t>DSP</a:t>
              </a:r>
            </a:p>
          </p:txBody>
        </p:sp>
      </p:grpSp>
      <p:grpSp>
        <p:nvGrpSpPr>
          <p:cNvPr id="28" name="Group 22">
            <a:extLst>
              <a:ext uri="{FF2B5EF4-FFF2-40B4-BE49-F238E27FC236}">
                <a16:creationId xmlns:a16="http://schemas.microsoft.com/office/drawing/2014/main" id="{795A4E6D-5952-F676-5CB1-AB12990445A6}"/>
              </a:ext>
            </a:extLst>
          </p:cNvPr>
          <p:cNvGrpSpPr>
            <a:grpSpLocks/>
          </p:cNvGrpSpPr>
          <p:nvPr/>
        </p:nvGrpSpPr>
        <p:grpSpPr bwMode="auto">
          <a:xfrm>
            <a:off x="2160000" y="2952000"/>
            <a:ext cx="1314450" cy="742950"/>
            <a:chOff x="1056" y="960"/>
            <a:chExt cx="960" cy="624"/>
          </a:xfrm>
        </p:grpSpPr>
        <p:sp>
          <p:nvSpPr>
            <p:cNvPr id="29" name="AutoShape 23">
              <a:extLst>
                <a:ext uri="{FF2B5EF4-FFF2-40B4-BE49-F238E27FC236}">
                  <a16:creationId xmlns:a16="http://schemas.microsoft.com/office/drawing/2014/main" id="{659398A9-3E84-1430-D53F-E49BEF368BBD}"/>
                </a:ext>
              </a:extLst>
            </p:cNvPr>
            <p:cNvSpPr>
              <a:spLocks noChangeArrowheads="1"/>
            </p:cNvSpPr>
            <p:nvPr/>
          </p:nvSpPr>
          <p:spPr bwMode="auto">
            <a:xfrm rot="10800000" flipV="1">
              <a:off x="1056" y="960"/>
              <a:ext cx="960" cy="624"/>
            </a:xfrm>
            <a:prstGeom prst="bevel">
              <a:avLst>
                <a:gd name="adj" fmla="val 6060"/>
              </a:avLst>
            </a:prstGeom>
            <a:solidFill>
              <a:schemeClr val="hlink"/>
            </a:solidFill>
            <a:ln w="9525">
              <a:noFill/>
              <a:miter lim="800000"/>
              <a:headEnd/>
              <a:tailEnd/>
            </a:ln>
            <a:effectLst>
              <a:outerShdw dist="71842" dir="2700000" algn="ctr" rotWithShape="0">
                <a:schemeClr val="tx1">
                  <a:alpha val="50000"/>
                </a:schemeClr>
              </a:outerShdw>
            </a:effectLst>
          </p:spPr>
          <p:txBody>
            <a:bodyPr wrap="none" anchor="ctr"/>
            <a:lstStyle/>
            <a:p>
              <a:pPr algn="ctr">
                <a:defRPr/>
              </a:pPr>
              <a:endParaRPr lang="zh-CN" altLang="zh-CN" sz="1350">
                <a:latin typeface="Times New Roman" panose="02020603050405020304" pitchFamily="18" charset="0"/>
                <a:ea typeface="宋体" panose="02010600030101010101" pitchFamily="2" charset="-122"/>
                <a:cs typeface="Arial" charset="0"/>
              </a:endParaRPr>
            </a:p>
          </p:txBody>
        </p:sp>
        <p:sp>
          <p:nvSpPr>
            <p:cNvPr id="30" name="Rectangle 24">
              <a:extLst>
                <a:ext uri="{FF2B5EF4-FFF2-40B4-BE49-F238E27FC236}">
                  <a16:creationId xmlns:a16="http://schemas.microsoft.com/office/drawing/2014/main" id="{E0D898CB-DC29-588C-FCA2-9736E294EBDA}"/>
                </a:ext>
              </a:extLst>
            </p:cNvPr>
            <p:cNvSpPr>
              <a:spLocks noChangeArrowheads="1"/>
            </p:cNvSpPr>
            <p:nvPr/>
          </p:nvSpPr>
          <p:spPr bwMode="auto">
            <a:xfrm>
              <a:off x="1240" y="1020"/>
              <a:ext cx="57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eaLnBrk="0" hangingPunct="0">
                <a:defRPr sz="3600" b="1">
                  <a:solidFill>
                    <a:schemeClr val="bg1"/>
                  </a:solidFill>
                  <a:latin typeface="Times New Roman" panose="02020603050405020304" pitchFamily="18" charset="0"/>
                  <a:ea typeface="华文中宋" panose="02010600040101010101" pitchFamily="2" charset="-122"/>
                </a:defRPr>
              </a:lvl1pPr>
              <a:lvl2pPr marL="742950" indent="-285750" algn="ctr" eaLnBrk="0" hangingPunct="0">
                <a:defRPr sz="3600" b="1">
                  <a:solidFill>
                    <a:schemeClr val="bg1"/>
                  </a:solidFill>
                  <a:latin typeface="Times New Roman" panose="02020603050405020304" pitchFamily="18" charset="0"/>
                  <a:ea typeface="华文中宋" panose="02010600040101010101" pitchFamily="2" charset="-122"/>
                </a:defRPr>
              </a:lvl2pPr>
              <a:lvl3pPr marL="1143000" indent="-228600" algn="ctr" eaLnBrk="0" hangingPunct="0">
                <a:defRPr sz="3600" b="1">
                  <a:solidFill>
                    <a:schemeClr val="bg1"/>
                  </a:solidFill>
                  <a:latin typeface="Times New Roman" panose="02020603050405020304" pitchFamily="18" charset="0"/>
                  <a:ea typeface="华文中宋" panose="02010600040101010101" pitchFamily="2" charset="-122"/>
                </a:defRPr>
              </a:lvl3pPr>
              <a:lvl4pPr marL="1600200" indent="-228600" algn="ctr" eaLnBrk="0" hangingPunct="0">
                <a:defRPr sz="3600" b="1">
                  <a:solidFill>
                    <a:schemeClr val="bg1"/>
                  </a:solidFill>
                  <a:latin typeface="Times New Roman" panose="02020603050405020304" pitchFamily="18" charset="0"/>
                  <a:ea typeface="华文中宋" panose="02010600040101010101" pitchFamily="2" charset="-122"/>
                </a:defRPr>
              </a:lvl4pPr>
              <a:lvl5pPr marL="2057400" indent="-228600" algn="ctr" eaLnBrk="0" hangingPunct="0">
                <a:defRPr sz="3600" b="1">
                  <a:solidFill>
                    <a:schemeClr val="bg1"/>
                  </a:solidFill>
                  <a:latin typeface="Times New Roman" panose="02020603050405020304" pitchFamily="18" charset="0"/>
                  <a:ea typeface="华文中宋" panose="02010600040101010101" pitchFamily="2" charset="-122"/>
                </a:defRPr>
              </a:lvl5pPr>
              <a:lvl6pPr marL="25146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6pPr>
              <a:lvl7pPr marL="29718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7pPr>
              <a:lvl8pPr marL="34290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8pPr>
              <a:lvl9pPr marL="38862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9pPr>
            </a:lstStyle>
            <a:p>
              <a:pPr eaLnBrk="1" hangingPunct="1"/>
              <a:r>
                <a:rPr lang="en-US" altLang="zh-CN" sz="1800" dirty="0">
                  <a:ea typeface="宋体" panose="02010600030101010101" pitchFamily="2" charset="-122"/>
                  <a:cs typeface="Arial" panose="020B0604020202020204" pitchFamily="34" charset="0"/>
                </a:rPr>
                <a:t>I/O</a:t>
              </a:r>
            </a:p>
          </p:txBody>
        </p:sp>
      </p:grpSp>
      <p:grpSp>
        <p:nvGrpSpPr>
          <p:cNvPr id="31" name="Group 25">
            <a:extLst>
              <a:ext uri="{FF2B5EF4-FFF2-40B4-BE49-F238E27FC236}">
                <a16:creationId xmlns:a16="http://schemas.microsoft.com/office/drawing/2014/main" id="{D87F7EA6-B423-D123-965F-D9DC18E2C2EA}"/>
              </a:ext>
            </a:extLst>
          </p:cNvPr>
          <p:cNvGrpSpPr>
            <a:grpSpLocks/>
          </p:cNvGrpSpPr>
          <p:nvPr/>
        </p:nvGrpSpPr>
        <p:grpSpPr bwMode="auto">
          <a:xfrm>
            <a:off x="2160000" y="3780000"/>
            <a:ext cx="1314450" cy="742950"/>
            <a:chOff x="1056" y="960"/>
            <a:chExt cx="960" cy="624"/>
          </a:xfrm>
        </p:grpSpPr>
        <p:sp>
          <p:nvSpPr>
            <p:cNvPr id="32" name="AutoShape 26">
              <a:extLst>
                <a:ext uri="{FF2B5EF4-FFF2-40B4-BE49-F238E27FC236}">
                  <a16:creationId xmlns:a16="http://schemas.microsoft.com/office/drawing/2014/main" id="{BEEDC1CE-64D5-8491-6DFC-AB6177BD35F8}"/>
                </a:ext>
              </a:extLst>
            </p:cNvPr>
            <p:cNvSpPr>
              <a:spLocks noChangeArrowheads="1"/>
            </p:cNvSpPr>
            <p:nvPr/>
          </p:nvSpPr>
          <p:spPr bwMode="auto">
            <a:xfrm rot="10800000" flipV="1">
              <a:off x="1056" y="960"/>
              <a:ext cx="960" cy="624"/>
            </a:xfrm>
            <a:prstGeom prst="bevel">
              <a:avLst>
                <a:gd name="adj" fmla="val 6060"/>
              </a:avLst>
            </a:prstGeom>
            <a:solidFill>
              <a:schemeClr val="hlink"/>
            </a:solidFill>
            <a:ln w="9525">
              <a:noFill/>
              <a:miter lim="800000"/>
              <a:headEnd/>
              <a:tailEnd/>
            </a:ln>
            <a:effectLst>
              <a:outerShdw dist="71842" dir="2700000" algn="ctr" rotWithShape="0">
                <a:schemeClr val="tx1">
                  <a:alpha val="50000"/>
                </a:schemeClr>
              </a:outerShdw>
            </a:effectLst>
          </p:spPr>
          <p:txBody>
            <a:bodyPr wrap="none" anchor="ctr"/>
            <a:lstStyle/>
            <a:p>
              <a:pPr algn="ctr">
                <a:defRPr/>
              </a:pPr>
              <a:endParaRPr lang="zh-CN" altLang="zh-CN" sz="1350">
                <a:latin typeface="Times New Roman" panose="02020603050405020304" pitchFamily="18" charset="0"/>
                <a:ea typeface="宋体" panose="02010600030101010101" pitchFamily="2" charset="-122"/>
                <a:cs typeface="Arial" charset="0"/>
              </a:endParaRPr>
            </a:p>
          </p:txBody>
        </p:sp>
        <p:sp>
          <p:nvSpPr>
            <p:cNvPr id="33" name="Rectangle 27">
              <a:extLst>
                <a:ext uri="{FF2B5EF4-FFF2-40B4-BE49-F238E27FC236}">
                  <a16:creationId xmlns:a16="http://schemas.microsoft.com/office/drawing/2014/main" id="{727035A9-8FA5-3C27-9D71-58D54451E7B0}"/>
                </a:ext>
              </a:extLst>
            </p:cNvPr>
            <p:cNvSpPr>
              <a:spLocks noChangeArrowheads="1"/>
            </p:cNvSpPr>
            <p:nvPr/>
          </p:nvSpPr>
          <p:spPr bwMode="auto">
            <a:xfrm>
              <a:off x="1240" y="1051"/>
              <a:ext cx="57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eaLnBrk="0" hangingPunct="0">
                <a:defRPr sz="3600" b="1">
                  <a:solidFill>
                    <a:schemeClr val="bg1"/>
                  </a:solidFill>
                  <a:latin typeface="Times New Roman" panose="02020603050405020304" pitchFamily="18" charset="0"/>
                  <a:ea typeface="华文中宋" panose="02010600040101010101" pitchFamily="2" charset="-122"/>
                </a:defRPr>
              </a:lvl1pPr>
              <a:lvl2pPr marL="742950" indent="-285750" algn="ctr" eaLnBrk="0" hangingPunct="0">
                <a:defRPr sz="3600" b="1">
                  <a:solidFill>
                    <a:schemeClr val="bg1"/>
                  </a:solidFill>
                  <a:latin typeface="Times New Roman" panose="02020603050405020304" pitchFamily="18" charset="0"/>
                  <a:ea typeface="华文中宋" panose="02010600040101010101" pitchFamily="2" charset="-122"/>
                </a:defRPr>
              </a:lvl2pPr>
              <a:lvl3pPr marL="1143000" indent="-228600" algn="ctr" eaLnBrk="0" hangingPunct="0">
                <a:defRPr sz="3600" b="1">
                  <a:solidFill>
                    <a:schemeClr val="bg1"/>
                  </a:solidFill>
                  <a:latin typeface="Times New Roman" panose="02020603050405020304" pitchFamily="18" charset="0"/>
                  <a:ea typeface="华文中宋" panose="02010600040101010101" pitchFamily="2" charset="-122"/>
                </a:defRPr>
              </a:lvl3pPr>
              <a:lvl4pPr marL="1600200" indent="-228600" algn="ctr" eaLnBrk="0" hangingPunct="0">
                <a:defRPr sz="3600" b="1">
                  <a:solidFill>
                    <a:schemeClr val="bg1"/>
                  </a:solidFill>
                  <a:latin typeface="Times New Roman" panose="02020603050405020304" pitchFamily="18" charset="0"/>
                  <a:ea typeface="华文中宋" panose="02010600040101010101" pitchFamily="2" charset="-122"/>
                </a:defRPr>
              </a:lvl4pPr>
              <a:lvl5pPr marL="2057400" indent="-228600" algn="ctr" eaLnBrk="0" hangingPunct="0">
                <a:defRPr sz="3600" b="1">
                  <a:solidFill>
                    <a:schemeClr val="bg1"/>
                  </a:solidFill>
                  <a:latin typeface="Times New Roman" panose="02020603050405020304" pitchFamily="18" charset="0"/>
                  <a:ea typeface="华文中宋" panose="02010600040101010101" pitchFamily="2" charset="-122"/>
                </a:defRPr>
              </a:lvl5pPr>
              <a:lvl6pPr marL="25146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6pPr>
              <a:lvl7pPr marL="29718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7pPr>
              <a:lvl8pPr marL="34290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8pPr>
              <a:lvl9pPr marL="38862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9pPr>
            </a:lstStyle>
            <a:p>
              <a:pPr eaLnBrk="1" hangingPunct="1"/>
              <a:r>
                <a:rPr lang="en-US" altLang="zh-CN" sz="1800" dirty="0">
                  <a:ea typeface="宋体" panose="02010600030101010101" pitchFamily="2" charset="-122"/>
                  <a:cs typeface="Arial" panose="020B0604020202020204" pitchFamily="34" charset="0"/>
                </a:rPr>
                <a:t>I/O</a:t>
              </a:r>
            </a:p>
          </p:txBody>
        </p:sp>
      </p:grpSp>
      <p:grpSp>
        <p:nvGrpSpPr>
          <p:cNvPr id="34" name="Group 28">
            <a:extLst>
              <a:ext uri="{FF2B5EF4-FFF2-40B4-BE49-F238E27FC236}">
                <a16:creationId xmlns:a16="http://schemas.microsoft.com/office/drawing/2014/main" id="{2576E5EF-CB29-4CB4-AB7E-F9B2C460971C}"/>
              </a:ext>
            </a:extLst>
          </p:cNvPr>
          <p:cNvGrpSpPr>
            <a:grpSpLocks/>
          </p:cNvGrpSpPr>
          <p:nvPr/>
        </p:nvGrpSpPr>
        <p:grpSpPr bwMode="auto">
          <a:xfrm>
            <a:off x="2160000" y="4572000"/>
            <a:ext cx="1313259" cy="742950"/>
            <a:chOff x="1056" y="960"/>
            <a:chExt cx="960" cy="624"/>
          </a:xfrm>
        </p:grpSpPr>
        <p:sp>
          <p:nvSpPr>
            <p:cNvPr id="35" name="AutoShape 29">
              <a:extLst>
                <a:ext uri="{FF2B5EF4-FFF2-40B4-BE49-F238E27FC236}">
                  <a16:creationId xmlns:a16="http://schemas.microsoft.com/office/drawing/2014/main" id="{FDE99CCE-7BDB-476E-1252-7C2B49A9254F}"/>
                </a:ext>
              </a:extLst>
            </p:cNvPr>
            <p:cNvSpPr>
              <a:spLocks noChangeArrowheads="1"/>
            </p:cNvSpPr>
            <p:nvPr/>
          </p:nvSpPr>
          <p:spPr bwMode="auto">
            <a:xfrm rot="10800000" flipV="1">
              <a:off x="1056" y="960"/>
              <a:ext cx="960" cy="624"/>
            </a:xfrm>
            <a:prstGeom prst="bevel">
              <a:avLst>
                <a:gd name="adj" fmla="val 6060"/>
              </a:avLst>
            </a:prstGeom>
            <a:solidFill>
              <a:schemeClr val="hlink"/>
            </a:solidFill>
            <a:ln w="9525">
              <a:noFill/>
              <a:miter lim="800000"/>
              <a:headEnd/>
              <a:tailEnd/>
            </a:ln>
            <a:effectLst>
              <a:outerShdw dist="71842" dir="2700000" algn="ctr" rotWithShape="0">
                <a:schemeClr val="tx1">
                  <a:alpha val="50000"/>
                </a:schemeClr>
              </a:outerShdw>
            </a:effectLst>
          </p:spPr>
          <p:txBody>
            <a:bodyPr wrap="none" anchor="ctr"/>
            <a:lstStyle/>
            <a:p>
              <a:pPr algn="ctr">
                <a:defRPr/>
              </a:pPr>
              <a:endParaRPr lang="zh-CN" altLang="zh-CN" sz="1350">
                <a:latin typeface="Times New Roman" panose="02020603050405020304" pitchFamily="18" charset="0"/>
                <a:ea typeface="宋体" panose="02010600030101010101" pitchFamily="2" charset="-122"/>
                <a:cs typeface="Arial" charset="0"/>
              </a:endParaRPr>
            </a:p>
          </p:txBody>
        </p:sp>
        <p:sp>
          <p:nvSpPr>
            <p:cNvPr id="36" name="Rectangle 30">
              <a:extLst>
                <a:ext uri="{FF2B5EF4-FFF2-40B4-BE49-F238E27FC236}">
                  <a16:creationId xmlns:a16="http://schemas.microsoft.com/office/drawing/2014/main" id="{33AF90C0-9CC2-8328-11FC-8D9DD6A0E340}"/>
                </a:ext>
              </a:extLst>
            </p:cNvPr>
            <p:cNvSpPr>
              <a:spLocks noChangeArrowheads="1"/>
            </p:cNvSpPr>
            <p:nvPr/>
          </p:nvSpPr>
          <p:spPr bwMode="auto">
            <a:xfrm>
              <a:off x="1240" y="1051"/>
              <a:ext cx="57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eaLnBrk="0" hangingPunct="0">
                <a:defRPr sz="3600" b="1">
                  <a:solidFill>
                    <a:schemeClr val="bg1"/>
                  </a:solidFill>
                  <a:latin typeface="Times New Roman" panose="02020603050405020304" pitchFamily="18" charset="0"/>
                  <a:ea typeface="华文中宋" panose="02010600040101010101" pitchFamily="2" charset="-122"/>
                </a:defRPr>
              </a:lvl1pPr>
              <a:lvl2pPr marL="742950" indent="-285750" algn="ctr" eaLnBrk="0" hangingPunct="0">
                <a:defRPr sz="3600" b="1">
                  <a:solidFill>
                    <a:schemeClr val="bg1"/>
                  </a:solidFill>
                  <a:latin typeface="Times New Roman" panose="02020603050405020304" pitchFamily="18" charset="0"/>
                  <a:ea typeface="华文中宋" panose="02010600040101010101" pitchFamily="2" charset="-122"/>
                </a:defRPr>
              </a:lvl2pPr>
              <a:lvl3pPr marL="1143000" indent="-228600" algn="ctr" eaLnBrk="0" hangingPunct="0">
                <a:defRPr sz="3600" b="1">
                  <a:solidFill>
                    <a:schemeClr val="bg1"/>
                  </a:solidFill>
                  <a:latin typeface="Times New Roman" panose="02020603050405020304" pitchFamily="18" charset="0"/>
                  <a:ea typeface="华文中宋" panose="02010600040101010101" pitchFamily="2" charset="-122"/>
                </a:defRPr>
              </a:lvl3pPr>
              <a:lvl4pPr marL="1600200" indent="-228600" algn="ctr" eaLnBrk="0" hangingPunct="0">
                <a:defRPr sz="3600" b="1">
                  <a:solidFill>
                    <a:schemeClr val="bg1"/>
                  </a:solidFill>
                  <a:latin typeface="Times New Roman" panose="02020603050405020304" pitchFamily="18" charset="0"/>
                  <a:ea typeface="华文中宋" panose="02010600040101010101" pitchFamily="2" charset="-122"/>
                </a:defRPr>
              </a:lvl4pPr>
              <a:lvl5pPr marL="2057400" indent="-228600" algn="ctr" eaLnBrk="0" hangingPunct="0">
                <a:defRPr sz="3600" b="1">
                  <a:solidFill>
                    <a:schemeClr val="bg1"/>
                  </a:solidFill>
                  <a:latin typeface="Times New Roman" panose="02020603050405020304" pitchFamily="18" charset="0"/>
                  <a:ea typeface="华文中宋" panose="02010600040101010101" pitchFamily="2" charset="-122"/>
                </a:defRPr>
              </a:lvl5pPr>
              <a:lvl6pPr marL="25146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6pPr>
              <a:lvl7pPr marL="29718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7pPr>
              <a:lvl8pPr marL="34290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8pPr>
              <a:lvl9pPr marL="38862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9pPr>
            </a:lstStyle>
            <a:p>
              <a:pPr eaLnBrk="1" hangingPunct="1"/>
              <a:r>
                <a:rPr lang="en-US" altLang="zh-CN" sz="1800" dirty="0">
                  <a:ea typeface="宋体" panose="02010600030101010101" pitchFamily="2" charset="-122"/>
                  <a:cs typeface="Arial" panose="020B0604020202020204" pitchFamily="34" charset="0"/>
                </a:rPr>
                <a:t>I/O</a:t>
              </a:r>
            </a:p>
          </p:txBody>
        </p:sp>
      </p:grpSp>
      <p:grpSp>
        <p:nvGrpSpPr>
          <p:cNvPr id="37" name="Group 31">
            <a:extLst>
              <a:ext uri="{FF2B5EF4-FFF2-40B4-BE49-F238E27FC236}">
                <a16:creationId xmlns:a16="http://schemas.microsoft.com/office/drawing/2014/main" id="{AD197C2F-D6DA-F37C-A742-1D72F63881E3}"/>
              </a:ext>
            </a:extLst>
          </p:cNvPr>
          <p:cNvGrpSpPr>
            <a:grpSpLocks/>
          </p:cNvGrpSpPr>
          <p:nvPr/>
        </p:nvGrpSpPr>
        <p:grpSpPr bwMode="auto">
          <a:xfrm>
            <a:off x="3931792" y="4363368"/>
            <a:ext cx="1257300" cy="1257300"/>
            <a:chOff x="2448" y="2198"/>
            <a:chExt cx="912" cy="912"/>
          </a:xfrm>
        </p:grpSpPr>
        <p:sp>
          <p:nvSpPr>
            <p:cNvPr id="38" name="AutoShape 32">
              <a:extLst>
                <a:ext uri="{FF2B5EF4-FFF2-40B4-BE49-F238E27FC236}">
                  <a16:creationId xmlns:a16="http://schemas.microsoft.com/office/drawing/2014/main" id="{70BFD65A-56A3-74FA-F576-842F010C6EDE}"/>
                </a:ext>
              </a:extLst>
            </p:cNvPr>
            <p:cNvSpPr>
              <a:spLocks noChangeArrowheads="1"/>
            </p:cNvSpPr>
            <p:nvPr/>
          </p:nvSpPr>
          <p:spPr bwMode="auto">
            <a:xfrm rot="10800000" flipV="1">
              <a:off x="2448" y="2198"/>
              <a:ext cx="912" cy="912"/>
            </a:xfrm>
            <a:prstGeom prst="bevel">
              <a:avLst>
                <a:gd name="adj" fmla="val 3287"/>
              </a:avLst>
            </a:prstGeom>
            <a:gradFill rotWithShape="1">
              <a:gsLst>
                <a:gs pos="0">
                  <a:srgbClr val="969696"/>
                </a:gs>
                <a:gs pos="50000">
                  <a:srgbClr val="DDDDDD"/>
                </a:gs>
                <a:gs pos="100000">
                  <a:srgbClr val="969696"/>
                </a:gs>
              </a:gsLst>
              <a:lin ang="2700000" scaled="1"/>
            </a:gradFill>
            <a:ln w="9525">
              <a:noFill/>
              <a:miter lim="800000"/>
              <a:headEnd/>
              <a:tailEnd/>
            </a:ln>
            <a:effectLst>
              <a:outerShdw dist="35921" dir="2700000" algn="ctr" rotWithShape="0">
                <a:schemeClr val="tx1">
                  <a:alpha val="50000"/>
                </a:schemeClr>
              </a:outerShdw>
            </a:effectLst>
          </p:spPr>
          <p:txBody>
            <a:bodyPr wrap="none" anchor="ctr"/>
            <a:lstStyle/>
            <a:p>
              <a:pPr algn="ctr">
                <a:defRPr/>
              </a:pPr>
              <a:endParaRPr lang="zh-CN" altLang="zh-CN" sz="1350">
                <a:latin typeface="Times New Roman" panose="02020603050405020304" pitchFamily="18" charset="0"/>
                <a:ea typeface="宋体" panose="02010600030101010101" pitchFamily="2" charset="-122"/>
                <a:cs typeface="Arial" charset="0"/>
              </a:endParaRPr>
            </a:p>
          </p:txBody>
        </p:sp>
        <p:sp>
          <p:nvSpPr>
            <p:cNvPr id="39" name="Text Box 33">
              <a:extLst>
                <a:ext uri="{FF2B5EF4-FFF2-40B4-BE49-F238E27FC236}">
                  <a16:creationId xmlns:a16="http://schemas.microsoft.com/office/drawing/2014/main" id="{AA572088-CCD8-F334-7A61-8A65BE226354}"/>
                </a:ext>
              </a:extLst>
            </p:cNvPr>
            <p:cNvSpPr txBox="1">
              <a:spLocks noChangeArrowheads="1"/>
            </p:cNvSpPr>
            <p:nvPr/>
          </p:nvSpPr>
          <p:spPr bwMode="auto">
            <a:xfrm>
              <a:off x="2598" y="2491"/>
              <a:ext cx="599"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3600" b="1">
                  <a:solidFill>
                    <a:schemeClr val="bg1"/>
                  </a:solidFill>
                  <a:latin typeface="Times New Roman" panose="02020603050405020304" pitchFamily="18" charset="0"/>
                  <a:ea typeface="华文中宋" panose="02010600040101010101" pitchFamily="2" charset="-122"/>
                </a:defRPr>
              </a:lvl1pPr>
              <a:lvl2pPr marL="742950" indent="-285750" algn="ctr" eaLnBrk="0" hangingPunct="0">
                <a:defRPr sz="3600" b="1">
                  <a:solidFill>
                    <a:schemeClr val="bg1"/>
                  </a:solidFill>
                  <a:latin typeface="Times New Roman" panose="02020603050405020304" pitchFamily="18" charset="0"/>
                  <a:ea typeface="华文中宋" panose="02010600040101010101" pitchFamily="2" charset="-122"/>
                </a:defRPr>
              </a:lvl2pPr>
              <a:lvl3pPr marL="1143000" indent="-228600" algn="ctr" eaLnBrk="0" hangingPunct="0">
                <a:defRPr sz="3600" b="1">
                  <a:solidFill>
                    <a:schemeClr val="bg1"/>
                  </a:solidFill>
                  <a:latin typeface="Times New Roman" panose="02020603050405020304" pitchFamily="18" charset="0"/>
                  <a:ea typeface="华文中宋" panose="02010600040101010101" pitchFamily="2" charset="-122"/>
                </a:defRPr>
              </a:lvl3pPr>
              <a:lvl4pPr marL="1600200" indent="-228600" algn="ctr" eaLnBrk="0" hangingPunct="0">
                <a:defRPr sz="3600" b="1">
                  <a:solidFill>
                    <a:schemeClr val="bg1"/>
                  </a:solidFill>
                  <a:latin typeface="Times New Roman" panose="02020603050405020304" pitchFamily="18" charset="0"/>
                  <a:ea typeface="华文中宋" panose="02010600040101010101" pitchFamily="2" charset="-122"/>
                </a:defRPr>
              </a:lvl4pPr>
              <a:lvl5pPr marL="2057400" indent="-228600" algn="ctr" eaLnBrk="0" hangingPunct="0">
                <a:defRPr sz="3600" b="1">
                  <a:solidFill>
                    <a:schemeClr val="bg1"/>
                  </a:solidFill>
                  <a:latin typeface="Times New Roman" panose="02020603050405020304" pitchFamily="18" charset="0"/>
                  <a:ea typeface="华文中宋" panose="02010600040101010101" pitchFamily="2" charset="-122"/>
                </a:defRPr>
              </a:lvl5pPr>
              <a:lvl6pPr marL="25146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6pPr>
              <a:lvl7pPr marL="29718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7pPr>
              <a:lvl8pPr marL="34290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8pPr>
              <a:lvl9pPr marL="38862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9pPr>
            </a:lstStyle>
            <a:p>
              <a:pPr eaLnBrk="1" hangingPunct="1"/>
              <a:r>
                <a:rPr lang="en-US" altLang="zh-CN" sz="1800">
                  <a:solidFill>
                    <a:schemeClr val="tx1"/>
                  </a:solidFill>
                  <a:ea typeface="宋体" panose="02010600030101010101" pitchFamily="2" charset="-122"/>
                  <a:cs typeface="Arial" panose="020B0604020202020204" pitchFamily="34" charset="0"/>
                </a:rPr>
                <a:t>FPGA</a:t>
              </a:r>
            </a:p>
          </p:txBody>
        </p:sp>
      </p:grpSp>
      <p:grpSp>
        <p:nvGrpSpPr>
          <p:cNvPr id="40" name="Group 34">
            <a:extLst>
              <a:ext uri="{FF2B5EF4-FFF2-40B4-BE49-F238E27FC236}">
                <a16:creationId xmlns:a16="http://schemas.microsoft.com/office/drawing/2014/main" id="{C7385887-B1D4-529A-B01A-A1CAB207FCB8}"/>
              </a:ext>
            </a:extLst>
          </p:cNvPr>
          <p:cNvGrpSpPr>
            <a:grpSpLocks/>
          </p:cNvGrpSpPr>
          <p:nvPr/>
        </p:nvGrpSpPr>
        <p:grpSpPr bwMode="auto">
          <a:xfrm>
            <a:off x="3998467" y="4449094"/>
            <a:ext cx="342900" cy="194072"/>
            <a:chOff x="1056" y="960"/>
            <a:chExt cx="960" cy="624"/>
          </a:xfrm>
        </p:grpSpPr>
        <p:sp>
          <p:nvSpPr>
            <p:cNvPr id="41" name="AutoShape 35">
              <a:extLst>
                <a:ext uri="{FF2B5EF4-FFF2-40B4-BE49-F238E27FC236}">
                  <a16:creationId xmlns:a16="http://schemas.microsoft.com/office/drawing/2014/main" id="{18FCCD67-3677-76E7-F57F-DB694F29AE25}"/>
                </a:ext>
              </a:extLst>
            </p:cNvPr>
            <p:cNvSpPr>
              <a:spLocks noChangeArrowheads="1"/>
            </p:cNvSpPr>
            <p:nvPr/>
          </p:nvSpPr>
          <p:spPr bwMode="auto">
            <a:xfrm rot="10800000" flipV="1">
              <a:off x="1056" y="960"/>
              <a:ext cx="960" cy="624"/>
            </a:xfrm>
            <a:prstGeom prst="bevel">
              <a:avLst>
                <a:gd name="adj" fmla="val 6060"/>
              </a:avLst>
            </a:prstGeom>
            <a:solidFill>
              <a:schemeClr val="hlink"/>
            </a:solidFill>
            <a:ln w="9525">
              <a:noFill/>
              <a:miter lim="800000"/>
              <a:headEnd/>
              <a:tailEnd/>
            </a:ln>
            <a:effectLst>
              <a:outerShdw dist="71842" dir="2700000" algn="ctr" rotWithShape="0">
                <a:schemeClr val="tx1">
                  <a:alpha val="50000"/>
                </a:schemeClr>
              </a:outerShdw>
            </a:effectLst>
          </p:spPr>
          <p:txBody>
            <a:bodyPr wrap="none" anchor="ctr"/>
            <a:lstStyle/>
            <a:p>
              <a:pPr algn="ctr">
                <a:defRPr/>
              </a:pPr>
              <a:endParaRPr lang="zh-CN" altLang="zh-CN" sz="675">
                <a:latin typeface="Times New Roman" panose="02020603050405020304" pitchFamily="18" charset="0"/>
                <a:ea typeface="宋体" panose="02010600030101010101" pitchFamily="2" charset="-122"/>
                <a:cs typeface="Arial" charset="0"/>
              </a:endParaRPr>
            </a:p>
          </p:txBody>
        </p:sp>
        <p:sp>
          <p:nvSpPr>
            <p:cNvPr id="42" name="Rectangle 36">
              <a:extLst>
                <a:ext uri="{FF2B5EF4-FFF2-40B4-BE49-F238E27FC236}">
                  <a16:creationId xmlns:a16="http://schemas.microsoft.com/office/drawing/2014/main" id="{CC6A9C99-85E1-743D-3895-746C1ED87EEC}"/>
                </a:ext>
              </a:extLst>
            </p:cNvPr>
            <p:cNvSpPr>
              <a:spLocks noChangeArrowheads="1"/>
            </p:cNvSpPr>
            <p:nvPr/>
          </p:nvSpPr>
          <p:spPr bwMode="auto">
            <a:xfrm>
              <a:off x="1248" y="1056"/>
              <a:ext cx="57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eaLnBrk="0" hangingPunct="0">
                <a:defRPr sz="3600" b="1">
                  <a:solidFill>
                    <a:schemeClr val="bg1"/>
                  </a:solidFill>
                  <a:latin typeface="Times New Roman" panose="02020603050405020304" pitchFamily="18" charset="0"/>
                  <a:ea typeface="华文中宋" panose="02010600040101010101" pitchFamily="2" charset="-122"/>
                </a:defRPr>
              </a:lvl1pPr>
              <a:lvl2pPr marL="742950" indent="-285750" algn="ctr" eaLnBrk="0" hangingPunct="0">
                <a:defRPr sz="3600" b="1">
                  <a:solidFill>
                    <a:schemeClr val="bg1"/>
                  </a:solidFill>
                  <a:latin typeface="Times New Roman" panose="02020603050405020304" pitchFamily="18" charset="0"/>
                  <a:ea typeface="华文中宋" panose="02010600040101010101" pitchFamily="2" charset="-122"/>
                </a:defRPr>
              </a:lvl2pPr>
              <a:lvl3pPr marL="1143000" indent="-228600" algn="ctr" eaLnBrk="0" hangingPunct="0">
                <a:defRPr sz="3600" b="1">
                  <a:solidFill>
                    <a:schemeClr val="bg1"/>
                  </a:solidFill>
                  <a:latin typeface="Times New Roman" panose="02020603050405020304" pitchFamily="18" charset="0"/>
                  <a:ea typeface="华文中宋" panose="02010600040101010101" pitchFamily="2" charset="-122"/>
                </a:defRPr>
              </a:lvl3pPr>
              <a:lvl4pPr marL="1600200" indent="-228600" algn="ctr" eaLnBrk="0" hangingPunct="0">
                <a:defRPr sz="3600" b="1">
                  <a:solidFill>
                    <a:schemeClr val="bg1"/>
                  </a:solidFill>
                  <a:latin typeface="Times New Roman" panose="02020603050405020304" pitchFamily="18" charset="0"/>
                  <a:ea typeface="华文中宋" panose="02010600040101010101" pitchFamily="2" charset="-122"/>
                </a:defRPr>
              </a:lvl4pPr>
              <a:lvl5pPr marL="2057400" indent="-228600" algn="ctr" eaLnBrk="0" hangingPunct="0">
                <a:defRPr sz="3600" b="1">
                  <a:solidFill>
                    <a:schemeClr val="bg1"/>
                  </a:solidFill>
                  <a:latin typeface="Times New Roman" panose="02020603050405020304" pitchFamily="18" charset="0"/>
                  <a:ea typeface="华文中宋" panose="02010600040101010101" pitchFamily="2" charset="-122"/>
                </a:defRPr>
              </a:lvl5pPr>
              <a:lvl6pPr marL="25146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6pPr>
              <a:lvl7pPr marL="29718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7pPr>
              <a:lvl8pPr marL="34290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8pPr>
              <a:lvl9pPr marL="38862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9pPr>
            </a:lstStyle>
            <a:p>
              <a:pPr eaLnBrk="1" hangingPunct="1"/>
              <a:r>
                <a:rPr lang="en-US" altLang="zh-CN" sz="900">
                  <a:ea typeface="宋体" panose="02010600030101010101" pitchFamily="2" charset="-122"/>
                  <a:cs typeface="Arial" panose="020B0604020202020204" pitchFamily="34" charset="0"/>
                </a:rPr>
                <a:t>I/O</a:t>
              </a:r>
            </a:p>
          </p:txBody>
        </p:sp>
      </p:grpSp>
      <p:grpSp>
        <p:nvGrpSpPr>
          <p:cNvPr id="43" name="Group 37">
            <a:extLst>
              <a:ext uri="{FF2B5EF4-FFF2-40B4-BE49-F238E27FC236}">
                <a16:creationId xmlns:a16="http://schemas.microsoft.com/office/drawing/2014/main" id="{6ED71B8B-3161-A64A-7285-378DFF176818}"/>
              </a:ext>
            </a:extLst>
          </p:cNvPr>
          <p:cNvGrpSpPr>
            <a:grpSpLocks/>
          </p:cNvGrpSpPr>
          <p:nvPr/>
        </p:nvGrpSpPr>
        <p:grpSpPr bwMode="auto">
          <a:xfrm>
            <a:off x="4398517" y="4449094"/>
            <a:ext cx="342900" cy="194072"/>
            <a:chOff x="1056" y="960"/>
            <a:chExt cx="960" cy="624"/>
          </a:xfrm>
        </p:grpSpPr>
        <p:sp>
          <p:nvSpPr>
            <p:cNvPr id="44" name="AutoShape 38">
              <a:extLst>
                <a:ext uri="{FF2B5EF4-FFF2-40B4-BE49-F238E27FC236}">
                  <a16:creationId xmlns:a16="http://schemas.microsoft.com/office/drawing/2014/main" id="{6E817714-69A5-5D8B-53F0-9009BC021118}"/>
                </a:ext>
              </a:extLst>
            </p:cNvPr>
            <p:cNvSpPr>
              <a:spLocks noChangeArrowheads="1"/>
            </p:cNvSpPr>
            <p:nvPr/>
          </p:nvSpPr>
          <p:spPr bwMode="auto">
            <a:xfrm rot="10800000" flipV="1">
              <a:off x="1056" y="960"/>
              <a:ext cx="960" cy="624"/>
            </a:xfrm>
            <a:prstGeom prst="bevel">
              <a:avLst>
                <a:gd name="adj" fmla="val 6060"/>
              </a:avLst>
            </a:prstGeom>
            <a:solidFill>
              <a:schemeClr val="hlink"/>
            </a:solidFill>
            <a:ln w="9525">
              <a:noFill/>
              <a:miter lim="800000"/>
              <a:headEnd/>
              <a:tailEnd/>
            </a:ln>
            <a:effectLst>
              <a:outerShdw dist="71842" dir="2700000" algn="ctr" rotWithShape="0">
                <a:schemeClr val="tx1">
                  <a:alpha val="50000"/>
                </a:schemeClr>
              </a:outerShdw>
            </a:effectLst>
          </p:spPr>
          <p:txBody>
            <a:bodyPr wrap="none" anchor="ctr"/>
            <a:lstStyle/>
            <a:p>
              <a:pPr algn="ctr">
                <a:defRPr/>
              </a:pPr>
              <a:endParaRPr lang="zh-CN" altLang="zh-CN" sz="675">
                <a:latin typeface="Times New Roman" panose="02020603050405020304" pitchFamily="18" charset="0"/>
                <a:ea typeface="宋体" panose="02010600030101010101" pitchFamily="2" charset="-122"/>
                <a:cs typeface="Arial" charset="0"/>
              </a:endParaRPr>
            </a:p>
          </p:txBody>
        </p:sp>
        <p:sp>
          <p:nvSpPr>
            <p:cNvPr id="45" name="Rectangle 39">
              <a:extLst>
                <a:ext uri="{FF2B5EF4-FFF2-40B4-BE49-F238E27FC236}">
                  <a16:creationId xmlns:a16="http://schemas.microsoft.com/office/drawing/2014/main" id="{1C1E3C83-2F49-3FE4-97BA-9AA4070D3B18}"/>
                </a:ext>
              </a:extLst>
            </p:cNvPr>
            <p:cNvSpPr>
              <a:spLocks noChangeArrowheads="1"/>
            </p:cNvSpPr>
            <p:nvPr/>
          </p:nvSpPr>
          <p:spPr bwMode="auto">
            <a:xfrm>
              <a:off x="1248" y="1056"/>
              <a:ext cx="57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eaLnBrk="0" hangingPunct="0">
                <a:defRPr sz="3600" b="1">
                  <a:solidFill>
                    <a:schemeClr val="bg1"/>
                  </a:solidFill>
                  <a:latin typeface="Times New Roman" panose="02020603050405020304" pitchFamily="18" charset="0"/>
                  <a:ea typeface="华文中宋" panose="02010600040101010101" pitchFamily="2" charset="-122"/>
                </a:defRPr>
              </a:lvl1pPr>
              <a:lvl2pPr marL="742950" indent="-285750" algn="ctr" eaLnBrk="0" hangingPunct="0">
                <a:defRPr sz="3600" b="1">
                  <a:solidFill>
                    <a:schemeClr val="bg1"/>
                  </a:solidFill>
                  <a:latin typeface="Times New Roman" panose="02020603050405020304" pitchFamily="18" charset="0"/>
                  <a:ea typeface="华文中宋" panose="02010600040101010101" pitchFamily="2" charset="-122"/>
                </a:defRPr>
              </a:lvl2pPr>
              <a:lvl3pPr marL="1143000" indent="-228600" algn="ctr" eaLnBrk="0" hangingPunct="0">
                <a:defRPr sz="3600" b="1">
                  <a:solidFill>
                    <a:schemeClr val="bg1"/>
                  </a:solidFill>
                  <a:latin typeface="Times New Roman" panose="02020603050405020304" pitchFamily="18" charset="0"/>
                  <a:ea typeface="华文中宋" panose="02010600040101010101" pitchFamily="2" charset="-122"/>
                </a:defRPr>
              </a:lvl3pPr>
              <a:lvl4pPr marL="1600200" indent="-228600" algn="ctr" eaLnBrk="0" hangingPunct="0">
                <a:defRPr sz="3600" b="1">
                  <a:solidFill>
                    <a:schemeClr val="bg1"/>
                  </a:solidFill>
                  <a:latin typeface="Times New Roman" panose="02020603050405020304" pitchFamily="18" charset="0"/>
                  <a:ea typeface="华文中宋" panose="02010600040101010101" pitchFamily="2" charset="-122"/>
                </a:defRPr>
              </a:lvl4pPr>
              <a:lvl5pPr marL="2057400" indent="-228600" algn="ctr" eaLnBrk="0" hangingPunct="0">
                <a:defRPr sz="3600" b="1">
                  <a:solidFill>
                    <a:schemeClr val="bg1"/>
                  </a:solidFill>
                  <a:latin typeface="Times New Roman" panose="02020603050405020304" pitchFamily="18" charset="0"/>
                  <a:ea typeface="华文中宋" panose="02010600040101010101" pitchFamily="2" charset="-122"/>
                </a:defRPr>
              </a:lvl5pPr>
              <a:lvl6pPr marL="25146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6pPr>
              <a:lvl7pPr marL="29718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7pPr>
              <a:lvl8pPr marL="34290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8pPr>
              <a:lvl9pPr marL="38862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9pPr>
            </a:lstStyle>
            <a:p>
              <a:pPr eaLnBrk="1" hangingPunct="1"/>
              <a:r>
                <a:rPr lang="en-US" altLang="zh-CN" sz="900">
                  <a:ea typeface="宋体" panose="02010600030101010101" pitchFamily="2" charset="-122"/>
                  <a:cs typeface="Arial" panose="020B0604020202020204" pitchFamily="34" charset="0"/>
                </a:rPr>
                <a:t>I/O</a:t>
              </a:r>
            </a:p>
          </p:txBody>
        </p:sp>
      </p:grpSp>
      <p:grpSp>
        <p:nvGrpSpPr>
          <p:cNvPr id="46" name="Group 40">
            <a:extLst>
              <a:ext uri="{FF2B5EF4-FFF2-40B4-BE49-F238E27FC236}">
                <a16:creationId xmlns:a16="http://schemas.microsoft.com/office/drawing/2014/main" id="{E5A96080-44DA-F319-471C-08664166B14B}"/>
              </a:ext>
            </a:extLst>
          </p:cNvPr>
          <p:cNvGrpSpPr>
            <a:grpSpLocks/>
          </p:cNvGrpSpPr>
          <p:nvPr/>
        </p:nvGrpSpPr>
        <p:grpSpPr bwMode="auto">
          <a:xfrm>
            <a:off x="4798567" y="4449094"/>
            <a:ext cx="342900" cy="194072"/>
            <a:chOff x="1056" y="960"/>
            <a:chExt cx="960" cy="624"/>
          </a:xfrm>
        </p:grpSpPr>
        <p:sp>
          <p:nvSpPr>
            <p:cNvPr id="47" name="AutoShape 41">
              <a:extLst>
                <a:ext uri="{FF2B5EF4-FFF2-40B4-BE49-F238E27FC236}">
                  <a16:creationId xmlns:a16="http://schemas.microsoft.com/office/drawing/2014/main" id="{7CD6125D-CC6B-CB50-3CA4-0D2E3D84384E}"/>
                </a:ext>
              </a:extLst>
            </p:cNvPr>
            <p:cNvSpPr>
              <a:spLocks noChangeArrowheads="1"/>
            </p:cNvSpPr>
            <p:nvPr/>
          </p:nvSpPr>
          <p:spPr bwMode="auto">
            <a:xfrm rot="10800000" flipV="1">
              <a:off x="1056" y="960"/>
              <a:ext cx="960" cy="624"/>
            </a:xfrm>
            <a:prstGeom prst="bevel">
              <a:avLst>
                <a:gd name="adj" fmla="val 6060"/>
              </a:avLst>
            </a:prstGeom>
            <a:solidFill>
              <a:schemeClr val="hlink"/>
            </a:solidFill>
            <a:ln w="9525">
              <a:noFill/>
              <a:miter lim="800000"/>
              <a:headEnd/>
              <a:tailEnd/>
            </a:ln>
            <a:effectLst>
              <a:outerShdw dist="71842" dir="2700000" algn="ctr" rotWithShape="0">
                <a:schemeClr val="tx1">
                  <a:alpha val="50000"/>
                </a:schemeClr>
              </a:outerShdw>
            </a:effectLst>
          </p:spPr>
          <p:txBody>
            <a:bodyPr wrap="none" anchor="ctr"/>
            <a:lstStyle/>
            <a:p>
              <a:pPr algn="ctr">
                <a:defRPr/>
              </a:pPr>
              <a:endParaRPr lang="zh-CN" altLang="zh-CN" sz="675">
                <a:latin typeface="Times New Roman" panose="02020603050405020304" pitchFamily="18" charset="0"/>
                <a:ea typeface="宋体" panose="02010600030101010101" pitchFamily="2" charset="-122"/>
                <a:cs typeface="Arial" charset="0"/>
              </a:endParaRPr>
            </a:p>
          </p:txBody>
        </p:sp>
        <p:sp>
          <p:nvSpPr>
            <p:cNvPr id="48" name="Rectangle 42">
              <a:extLst>
                <a:ext uri="{FF2B5EF4-FFF2-40B4-BE49-F238E27FC236}">
                  <a16:creationId xmlns:a16="http://schemas.microsoft.com/office/drawing/2014/main" id="{A9979947-BF48-AED6-91FA-534AF088CCB2}"/>
                </a:ext>
              </a:extLst>
            </p:cNvPr>
            <p:cNvSpPr>
              <a:spLocks noChangeArrowheads="1"/>
            </p:cNvSpPr>
            <p:nvPr/>
          </p:nvSpPr>
          <p:spPr bwMode="auto">
            <a:xfrm>
              <a:off x="1248" y="1056"/>
              <a:ext cx="57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eaLnBrk="0" hangingPunct="0">
                <a:defRPr sz="3600" b="1">
                  <a:solidFill>
                    <a:schemeClr val="bg1"/>
                  </a:solidFill>
                  <a:latin typeface="Times New Roman" panose="02020603050405020304" pitchFamily="18" charset="0"/>
                  <a:ea typeface="华文中宋" panose="02010600040101010101" pitchFamily="2" charset="-122"/>
                </a:defRPr>
              </a:lvl1pPr>
              <a:lvl2pPr marL="742950" indent="-285750" algn="ctr" eaLnBrk="0" hangingPunct="0">
                <a:defRPr sz="3600" b="1">
                  <a:solidFill>
                    <a:schemeClr val="bg1"/>
                  </a:solidFill>
                  <a:latin typeface="Times New Roman" panose="02020603050405020304" pitchFamily="18" charset="0"/>
                  <a:ea typeface="华文中宋" panose="02010600040101010101" pitchFamily="2" charset="-122"/>
                </a:defRPr>
              </a:lvl2pPr>
              <a:lvl3pPr marL="1143000" indent="-228600" algn="ctr" eaLnBrk="0" hangingPunct="0">
                <a:defRPr sz="3600" b="1">
                  <a:solidFill>
                    <a:schemeClr val="bg1"/>
                  </a:solidFill>
                  <a:latin typeface="Times New Roman" panose="02020603050405020304" pitchFamily="18" charset="0"/>
                  <a:ea typeface="华文中宋" panose="02010600040101010101" pitchFamily="2" charset="-122"/>
                </a:defRPr>
              </a:lvl3pPr>
              <a:lvl4pPr marL="1600200" indent="-228600" algn="ctr" eaLnBrk="0" hangingPunct="0">
                <a:defRPr sz="3600" b="1">
                  <a:solidFill>
                    <a:schemeClr val="bg1"/>
                  </a:solidFill>
                  <a:latin typeface="Times New Roman" panose="02020603050405020304" pitchFamily="18" charset="0"/>
                  <a:ea typeface="华文中宋" panose="02010600040101010101" pitchFamily="2" charset="-122"/>
                </a:defRPr>
              </a:lvl4pPr>
              <a:lvl5pPr marL="2057400" indent="-228600" algn="ctr" eaLnBrk="0" hangingPunct="0">
                <a:defRPr sz="3600" b="1">
                  <a:solidFill>
                    <a:schemeClr val="bg1"/>
                  </a:solidFill>
                  <a:latin typeface="Times New Roman" panose="02020603050405020304" pitchFamily="18" charset="0"/>
                  <a:ea typeface="华文中宋" panose="02010600040101010101" pitchFamily="2" charset="-122"/>
                </a:defRPr>
              </a:lvl5pPr>
              <a:lvl6pPr marL="25146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6pPr>
              <a:lvl7pPr marL="29718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7pPr>
              <a:lvl8pPr marL="34290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8pPr>
              <a:lvl9pPr marL="38862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9pPr>
            </a:lstStyle>
            <a:p>
              <a:pPr eaLnBrk="1" hangingPunct="1"/>
              <a:r>
                <a:rPr lang="en-US" altLang="zh-CN" sz="900">
                  <a:ea typeface="宋体" panose="02010600030101010101" pitchFamily="2" charset="-122"/>
                  <a:cs typeface="Arial" panose="020B0604020202020204" pitchFamily="34" charset="0"/>
                </a:rPr>
                <a:t>I/O</a:t>
              </a:r>
            </a:p>
          </p:txBody>
        </p:sp>
      </p:grpSp>
      <p:grpSp>
        <p:nvGrpSpPr>
          <p:cNvPr id="49" name="Group 43">
            <a:extLst>
              <a:ext uri="{FF2B5EF4-FFF2-40B4-BE49-F238E27FC236}">
                <a16:creationId xmlns:a16="http://schemas.microsoft.com/office/drawing/2014/main" id="{64CD1859-4E8F-B71F-92EF-3579C1084417}"/>
              </a:ext>
            </a:extLst>
          </p:cNvPr>
          <p:cNvGrpSpPr>
            <a:grpSpLocks/>
          </p:cNvGrpSpPr>
          <p:nvPr/>
        </p:nvGrpSpPr>
        <p:grpSpPr bwMode="auto">
          <a:xfrm>
            <a:off x="4010373" y="5139656"/>
            <a:ext cx="400050" cy="367904"/>
            <a:chOff x="2352" y="920"/>
            <a:chExt cx="1200" cy="1104"/>
          </a:xfrm>
        </p:grpSpPr>
        <p:sp>
          <p:nvSpPr>
            <p:cNvPr id="50" name="AutoShape 44">
              <a:extLst>
                <a:ext uri="{FF2B5EF4-FFF2-40B4-BE49-F238E27FC236}">
                  <a16:creationId xmlns:a16="http://schemas.microsoft.com/office/drawing/2014/main" id="{3580D633-C20D-7BC7-0D35-7A301F16EFF5}"/>
                </a:ext>
              </a:extLst>
            </p:cNvPr>
            <p:cNvSpPr>
              <a:spLocks noChangeArrowheads="1"/>
            </p:cNvSpPr>
            <p:nvPr/>
          </p:nvSpPr>
          <p:spPr bwMode="auto">
            <a:xfrm rot="10800000" flipV="1">
              <a:off x="2352" y="920"/>
              <a:ext cx="1200" cy="1104"/>
            </a:xfrm>
            <a:prstGeom prst="bevel">
              <a:avLst>
                <a:gd name="adj" fmla="val 4255"/>
              </a:avLst>
            </a:prstGeom>
            <a:solidFill>
              <a:schemeClr val="accent2"/>
            </a:solidFill>
            <a:ln w="9525">
              <a:noFill/>
              <a:miter lim="800000"/>
              <a:headEnd/>
              <a:tailEnd/>
            </a:ln>
            <a:effectLst>
              <a:outerShdw dist="53882" dir="2700000" algn="ctr" rotWithShape="0">
                <a:schemeClr val="tx1">
                  <a:alpha val="50000"/>
                </a:schemeClr>
              </a:outerShdw>
            </a:effectLst>
          </p:spPr>
          <p:txBody>
            <a:bodyPr wrap="none" anchor="ctr"/>
            <a:lstStyle/>
            <a:p>
              <a:pPr algn="ctr">
                <a:defRPr/>
              </a:pPr>
              <a:endParaRPr lang="zh-CN" altLang="zh-CN" sz="675">
                <a:latin typeface="Times New Roman" panose="02020603050405020304" pitchFamily="18" charset="0"/>
                <a:ea typeface="宋体" panose="02010600030101010101" pitchFamily="2" charset="-122"/>
                <a:cs typeface="Arial" charset="0"/>
              </a:endParaRPr>
            </a:p>
          </p:txBody>
        </p:sp>
        <p:sp>
          <p:nvSpPr>
            <p:cNvPr id="51" name="Rectangle 45">
              <a:extLst>
                <a:ext uri="{FF2B5EF4-FFF2-40B4-BE49-F238E27FC236}">
                  <a16:creationId xmlns:a16="http://schemas.microsoft.com/office/drawing/2014/main" id="{8DC5DCAF-2CF8-2335-8D64-4194721BE5FA}"/>
                </a:ext>
              </a:extLst>
            </p:cNvPr>
            <p:cNvSpPr>
              <a:spLocks noChangeArrowheads="1"/>
            </p:cNvSpPr>
            <p:nvPr/>
          </p:nvSpPr>
          <p:spPr bwMode="auto">
            <a:xfrm>
              <a:off x="2496" y="1040"/>
              <a:ext cx="91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eaLnBrk="0" hangingPunct="0">
                <a:defRPr sz="3600" b="1">
                  <a:solidFill>
                    <a:schemeClr val="bg1"/>
                  </a:solidFill>
                  <a:latin typeface="Times New Roman" panose="02020603050405020304" pitchFamily="18" charset="0"/>
                  <a:ea typeface="华文中宋" panose="02010600040101010101" pitchFamily="2" charset="-122"/>
                </a:defRPr>
              </a:lvl1pPr>
              <a:lvl2pPr marL="742950" indent="-285750" algn="ctr" eaLnBrk="0" hangingPunct="0">
                <a:defRPr sz="3600" b="1">
                  <a:solidFill>
                    <a:schemeClr val="bg1"/>
                  </a:solidFill>
                  <a:latin typeface="Times New Roman" panose="02020603050405020304" pitchFamily="18" charset="0"/>
                  <a:ea typeface="华文中宋" panose="02010600040101010101" pitchFamily="2" charset="-122"/>
                </a:defRPr>
              </a:lvl2pPr>
              <a:lvl3pPr marL="1143000" indent="-228600" algn="ctr" eaLnBrk="0" hangingPunct="0">
                <a:defRPr sz="3600" b="1">
                  <a:solidFill>
                    <a:schemeClr val="bg1"/>
                  </a:solidFill>
                  <a:latin typeface="Times New Roman" panose="02020603050405020304" pitchFamily="18" charset="0"/>
                  <a:ea typeface="华文中宋" panose="02010600040101010101" pitchFamily="2" charset="-122"/>
                </a:defRPr>
              </a:lvl3pPr>
              <a:lvl4pPr marL="1600200" indent="-228600" algn="ctr" eaLnBrk="0" hangingPunct="0">
                <a:defRPr sz="3600" b="1">
                  <a:solidFill>
                    <a:schemeClr val="bg1"/>
                  </a:solidFill>
                  <a:latin typeface="Times New Roman" panose="02020603050405020304" pitchFamily="18" charset="0"/>
                  <a:ea typeface="华文中宋" panose="02010600040101010101" pitchFamily="2" charset="-122"/>
                </a:defRPr>
              </a:lvl4pPr>
              <a:lvl5pPr marL="2057400" indent="-228600" algn="ctr" eaLnBrk="0" hangingPunct="0">
                <a:defRPr sz="3600" b="1">
                  <a:solidFill>
                    <a:schemeClr val="bg1"/>
                  </a:solidFill>
                  <a:latin typeface="Times New Roman" panose="02020603050405020304" pitchFamily="18" charset="0"/>
                  <a:ea typeface="华文中宋" panose="02010600040101010101" pitchFamily="2" charset="-122"/>
                </a:defRPr>
              </a:lvl5pPr>
              <a:lvl6pPr marL="25146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6pPr>
              <a:lvl7pPr marL="29718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7pPr>
              <a:lvl8pPr marL="34290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8pPr>
              <a:lvl9pPr marL="38862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9pPr>
            </a:lstStyle>
            <a:p>
              <a:pPr eaLnBrk="1" hangingPunct="1"/>
              <a:r>
                <a:rPr lang="en-US" altLang="zh-CN" sz="900">
                  <a:solidFill>
                    <a:schemeClr val="tx1"/>
                  </a:solidFill>
                  <a:ea typeface="宋体" panose="02010600030101010101" pitchFamily="2" charset="-122"/>
                  <a:cs typeface="Arial" panose="020B0604020202020204" pitchFamily="34" charset="0"/>
                </a:rPr>
                <a:t>CPU</a:t>
              </a:r>
            </a:p>
          </p:txBody>
        </p:sp>
      </p:grpSp>
      <p:grpSp>
        <p:nvGrpSpPr>
          <p:cNvPr id="52" name="Group 46">
            <a:extLst>
              <a:ext uri="{FF2B5EF4-FFF2-40B4-BE49-F238E27FC236}">
                <a16:creationId xmlns:a16="http://schemas.microsoft.com/office/drawing/2014/main" id="{E18BA833-B965-B0D2-E42C-C6B3EC157BB1}"/>
              </a:ext>
            </a:extLst>
          </p:cNvPr>
          <p:cNvGrpSpPr>
            <a:grpSpLocks/>
          </p:cNvGrpSpPr>
          <p:nvPr/>
        </p:nvGrpSpPr>
        <p:grpSpPr bwMode="auto">
          <a:xfrm>
            <a:off x="4617592" y="5193235"/>
            <a:ext cx="342900" cy="314325"/>
            <a:chOff x="3744" y="2130"/>
            <a:chExt cx="768" cy="704"/>
          </a:xfrm>
        </p:grpSpPr>
        <p:sp>
          <p:nvSpPr>
            <p:cNvPr id="53" name="AutoShape 47">
              <a:extLst>
                <a:ext uri="{FF2B5EF4-FFF2-40B4-BE49-F238E27FC236}">
                  <a16:creationId xmlns:a16="http://schemas.microsoft.com/office/drawing/2014/main" id="{23D088ED-5D41-44E3-389E-A040BB27B81D}"/>
                </a:ext>
              </a:extLst>
            </p:cNvPr>
            <p:cNvSpPr>
              <a:spLocks noChangeArrowheads="1"/>
            </p:cNvSpPr>
            <p:nvPr/>
          </p:nvSpPr>
          <p:spPr bwMode="auto">
            <a:xfrm rot="10800000" flipV="1">
              <a:off x="3744" y="2130"/>
              <a:ext cx="768" cy="704"/>
            </a:xfrm>
            <a:prstGeom prst="bevel">
              <a:avLst>
                <a:gd name="adj" fmla="val 7102"/>
              </a:avLst>
            </a:prstGeom>
            <a:solidFill>
              <a:schemeClr val="tx2"/>
            </a:solidFill>
            <a:ln w="9525">
              <a:noFill/>
              <a:miter lim="800000"/>
              <a:headEnd/>
              <a:tailEnd/>
            </a:ln>
            <a:effectLst>
              <a:outerShdw dist="53882" dir="2700000" algn="ctr" rotWithShape="0">
                <a:schemeClr val="tx1">
                  <a:alpha val="50000"/>
                </a:schemeClr>
              </a:outerShdw>
            </a:effectLst>
          </p:spPr>
          <p:txBody>
            <a:bodyPr wrap="none" anchor="ctr"/>
            <a:lstStyle/>
            <a:p>
              <a:pPr algn="ctr">
                <a:defRPr/>
              </a:pPr>
              <a:endParaRPr lang="zh-CN" altLang="zh-CN" sz="750">
                <a:latin typeface="Times New Roman" panose="02020603050405020304" pitchFamily="18" charset="0"/>
                <a:ea typeface="宋体" panose="02010600030101010101" pitchFamily="2" charset="-122"/>
                <a:cs typeface="Arial" charset="0"/>
              </a:endParaRPr>
            </a:p>
          </p:txBody>
        </p:sp>
        <p:sp>
          <p:nvSpPr>
            <p:cNvPr id="54" name="Rectangle 48">
              <a:extLst>
                <a:ext uri="{FF2B5EF4-FFF2-40B4-BE49-F238E27FC236}">
                  <a16:creationId xmlns:a16="http://schemas.microsoft.com/office/drawing/2014/main" id="{249F8FFA-9D1E-F4E2-07A0-6EAA034172E0}"/>
                </a:ext>
              </a:extLst>
            </p:cNvPr>
            <p:cNvSpPr>
              <a:spLocks noChangeArrowheads="1"/>
            </p:cNvSpPr>
            <p:nvPr/>
          </p:nvSpPr>
          <p:spPr bwMode="auto">
            <a:xfrm>
              <a:off x="3840" y="2218"/>
              <a:ext cx="576"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eaLnBrk="0" hangingPunct="0">
                <a:defRPr sz="3600" b="1">
                  <a:solidFill>
                    <a:schemeClr val="bg1"/>
                  </a:solidFill>
                  <a:latin typeface="Times New Roman" panose="02020603050405020304" pitchFamily="18" charset="0"/>
                  <a:ea typeface="华文中宋" panose="02010600040101010101" pitchFamily="2" charset="-122"/>
                </a:defRPr>
              </a:lvl1pPr>
              <a:lvl2pPr marL="742950" indent="-285750" algn="ctr" eaLnBrk="0" hangingPunct="0">
                <a:defRPr sz="3600" b="1">
                  <a:solidFill>
                    <a:schemeClr val="bg1"/>
                  </a:solidFill>
                  <a:latin typeface="Times New Roman" panose="02020603050405020304" pitchFamily="18" charset="0"/>
                  <a:ea typeface="华文中宋" panose="02010600040101010101" pitchFamily="2" charset="-122"/>
                </a:defRPr>
              </a:lvl2pPr>
              <a:lvl3pPr marL="1143000" indent="-228600" algn="ctr" eaLnBrk="0" hangingPunct="0">
                <a:defRPr sz="3600" b="1">
                  <a:solidFill>
                    <a:schemeClr val="bg1"/>
                  </a:solidFill>
                  <a:latin typeface="Times New Roman" panose="02020603050405020304" pitchFamily="18" charset="0"/>
                  <a:ea typeface="华文中宋" panose="02010600040101010101" pitchFamily="2" charset="-122"/>
                </a:defRPr>
              </a:lvl3pPr>
              <a:lvl4pPr marL="1600200" indent="-228600" algn="ctr" eaLnBrk="0" hangingPunct="0">
                <a:defRPr sz="3600" b="1">
                  <a:solidFill>
                    <a:schemeClr val="bg1"/>
                  </a:solidFill>
                  <a:latin typeface="Times New Roman" panose="02020603050405020304" pitchFamily="18" charset="0"/>
                  <a:ea typeface="华文中宋" panose="02010600040101010101" pitchFamily="2" charset="-122"/>
                </a:defRPr>
              </a:lvl4pPr>
              <a:lvl5pPr marL="2057400" indent="-228600" algn="ctr" eaLnBrk="0" hangingPunct="0">
                <a:defRPr sz="3600" b="1">
                  <a:solidFill>
                    <a:schemeClr val="bg1"/>
                  </a:solidFill>
                  <a:latin typeface="Times New Roman" panose="02020603050405020304" pitchFamily="18" charset="0"/>
                  <a:ea typeface="华文中宋" panose="02010600040101010101" pitchFamily="2" charset="-122"/>
                </a:defRPr>
              </a:lvl5pPr>
              <a:lvl6pPr marL="25146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6pPr>
              <a:lvl7pPr marL="29718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7pPr>
              <a:lvl8pPr marL="34290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8pPr>
              <a:lvl9pPr marL="38862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9pPr>
            </a:lstStyle>
            <a:p>
              <a:pPr eaLnBrk="1" hangingPunct="1"/>
              <a:r>
                <a:rPr lang="en-US" altLang="zh-CN" sz="900">
                  <a:ea typeface="宋体" panose="02010600030101010101" pitchFamily="2" charset="-122"/>
                  <a:cs typeface="Arial" panose="020B0604020202020204" pitchFamily="34" charset="0"/>
                </a:rPr>
                <a:t>DSP</a:t>
              </a:r>
            </a:p>
          </p:txBody>
        </p:sp>
      </p:grpSp>
      <p:sp>
        <p:nvSpPr>
          <p:cNvPr id="55" name="Text Box 49">
            <a:extLst>
              <a:ext uri="{FF2B5EF4-FFF2-40B4-BE49-F238E27FC236}">
                <a16:creationId xmlns:a16="http://schemas.microsoft.com/office/drawing/2014/main" id="{4C023492-F017-F5EC-024D-5C9C4B4365AF}"/>
              </a:ext>
            </a:extLst>
          </p:cNvPr>
          <p:cNvSpPr txBox="1">
            <a:spLocks noChangeArrowheads="1"/>
          </p:cNvSpPr>
          <p:nvPr/>
        </p:nvSpPr>
        <p:spPr bwMode="auto">
          <a:xfrm>
            <a:off x="2691162" y="5832600"/>
            <a:ext cx="3044423"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3600" b="1">
                <a:solidFill>
                  <a:schemeClr val="bg1"/>
                </a:solidFill>
                <a:latin typeface="Times New Roman" panose="02020603050405020304" pitchFamily="18" charset="0"/>
                <a:ea typeface="华文中宋" panose="02010600040101010101" pitchFamily="2" charset="-122"/>
              </a:defRPr>
            </a:lvl1pPr>
            <a:lvl2pPr marL="742950" indent="-285750" algn="ctr" eaLnBrk="0" hangingPunct="0">
              <a:defRPr sz="3600" b="1">
                <a:solidFill>
                  <a:schemeClr val="bg1"/>
                </a:solidFill>
                <a:latin typeface="Times New Roman" panose="02020603050405020304" pitchFamily="18" charset="0"/>
                <a:ea typeface="华文中宋" panose="02010600040101010101" pitchFamily="2" charset="-122"/>
              </a:defRPr>
            </a:lvl2pPr>
            <a:lvl3pPr marL="1143000" indent="-228600" algn="ctr" eaLnBrk="0" hangingPunct="0">
              <a:defRPr sz="3600" b="1">
                <a:solidFill>
                  <a:schemeClr val="bg1"/>
                </a:solidFill>
                <a:latin typeface="Times New Roman" panose="02020603050405020304" pitchFamily="18" charset="0"/>
                <a:ea typeface="华文中宋" panose="02010600040101010101" pitchFamily="2" charset="-122"/>
              </a:defRPr>
            </a:lvl3pPr>
            <a:lvl4pPr marL="1600200" indent="-228600" algn="ctr" eaLnBrk="0" hangingPunct="0">
              <a:defRPr sz="3600" b="1">
                <a:solidFill>
                  <a:schemeClr val="bg1"/>
                </a:solidFill>
                <a:latin typeface="Times New Roman" panose="02020603050405020304" pitchFamily="18" charset="0"/>
                <a:ea typeface="华文中宋" panose="02010600040101010101" pitchFamily="2" charset="-122"/>
              </a:defRPr>
            </a:lvl4pPr>
            <a:lvl5pPr marL="2057400" indent="-228600" algn="ctr" eaLnBrk="0" hangingPunct="0">
              <a:defRPr sz="3600" b="1">
                <a:solidFill>
                  <a:schemeClr val="bg1"/>
                </a:solidFill>
                <a:latin typeface="Times New Roman" panose="02020603050405020304" pitchFamily="18" charset="0"/>
                <a:ea typeface="华文中宋" panose="02010600040101010101" pitchFamily="2" charset="-122"/>
              </a:defRPr>
            </a:lvl5pPr>
            <a:lvl6pPr marL="25146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6pPr>
            <a:lvl7pPr marL="29718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7pPr>
            <a:lvl8pPr marL="34290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8pPr>
            <a:lvl9pPr marL="38862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9pPr>
          </a:lstStyle>
          <a:p>
            <a:pPr eaLnBrk="1" hangingPunct="1">
              <a:lnSpc>
                <a:spcPct val="85000"/>
              </a:lnSpc>
            </a:pPr>
            <a:r>
              <a:rPr lang="en-US" altLang="zh-CN" sz="1500" i="1" u="sng" dirty="0">
                <a:solidFill>
                  <a:schemeClr val="hlink"/>
                </a:solidFill>
                <a:ea typeface="宋体" panose="02010600030101010101" pitchFamily="2" charset="-122"/>
                <a:cs typeface="Arial" panose="020B0604020202020204" pitchFamily="34" charset="0"/>
              </a:rPr>
              <a:t>Solution</a:t>
            </a:r>
            <a:r>
              <a:rPr lang="en-US" altLang="zh-CN" sz="1500" i="1" dirty="0">
                <a:solidFill>
                  <a:schemeClr val="hlink"/>
                </a:solidFill>
                <a:ea typeface="宋体" panose="02010600030101010101" pitchFamily="2" charset="-122"/>
                <a:cs typeface="Arial" panose="020B0604020202020204" pitchFamily="34" charset="0"/>
              </a:rPr>
              <a:t>: Replace External Devices </a:t>
            </a:r>
            <a:br>
              <a:rPr lang="en-US" altLang="zh-CN" sz="1500" i="1" dirty="0">
                <a:solidFill>
                  <a:schemeClr val="hlink"/>
                </a:solidFill>
                <a:ea typeface="宋体" panose="02010600030101010101" pitchFamily="2" charset="-122"/>
                <a:cs typeface="Arial" panose="020B0604020202020204" pitchFamily="34" charset="0"/>
              </a:rPr>
            </a:br>
            <a:r>
              <a:rPr lang="en-US" altLang="zh-CN" sz="1500" i="1" dirty="0">
                <a:solidFill>
                  <a:schemeClr val="hlink"/>
                </a:solidFill>
                <a:ea typeface="宋体" panose="02010600030101010101" pitchFamily="2" charset="-122"/>
                <a:cs typeface="Arial" panose="020B0604020202020204" pitchFamily="34" charset="0"/>
              </a:rPr>
              <a:t>with Programmable Logic</a:t>
            </a:r>
          </a:p>
        </p:txBody>
      </p:sp>
      <p:grpSp>
        <p:nvGrpSpPr>
          <p:cNvPr id="56" name="Group 50">
            <a:extLst>
              <a:ext uri="{FF2B5EF4-FFF2-40B4-BE49-F238E27FC236}">
                <a16:creationId xmlns:a16="http://schemas.microsoft.com/office/drawing/2014/main" id="{2524FD2A-A26B-C0CA-D2CF-668221B9F96E}"/>
              </a:ext>
            </a:extLst>
          </p:cNvPr>
          <p:cNvGrpSpPr>
            <a:grpSpLocks/>
          </p:cNvGrpSpPr>
          <p:nvPr/>
        </p:nvGrpSpPr>
        <p:grpSpPr bwMode="auto">
          <a:xfrm>
            <a:off x="3852019" y="4320506"/>
            <a:ext cx="1260872" cy="1264444"/>
            <a:chOff x="2477" y="2013"/>
            <a:chExt cx="1059" cy="1062"/>
          </a:xfrm>
        </p:grpSpPr>
        <p:sp>
          <p:nvSpPr>
            <p:cNvPr id="57" name="AutoShape 51">
              <a:extLst>
                <a:ext uri="{FF2B5EF4-FFF2-40B4-BE49-F238E27FC236}">
                  <a16:creationId xmlns:a16="http://schemas.microsoft.com/office/drawing/2014/main" id="{4F1FFE52-C9A3-5E1F-8EE7-9402A9E9CAD1}"/>
                </a:ext>
              </a:extLst>
            </p:cNvPr>
            <p:cNvSpPr>
              <a:spLocks noChangeArrowheads="1"/>
            </p:cNvSpPr>
            <p:nvPr/>
          </p:nvSpPr>
          <p:spPr bwMode="auto">
            <a:xfrm rot="10800000" flipV="1">
              <a:off x="2477" y="2013"/>
              <a:ext cx="1059" cy="1062"/>
            </a:xfrm>
            <a:prstGeom prst="bevel">
              <a:avLst>
                <a:gd name="adj" fmla="val 3287"/>
              </a:avLst>
            </a:prstGeom>
            <a:gradFill rotWithShape="1">
              <a:gsLst>
                <a:gs pos="0">
                  <a:srgbClr val="969696"/>
                </a:gs>
                <a:gs pos="50000">
                  <a:srgbClr val="DDDDDD"/>
                </a:gs>
                <a:gs pos="100000">
                  <a:srgbClr val="969696"/>
                </a:gs>
              </a:gsLst>
              <a:lin ang="2700000" scaled="1"/>
            </a:gradFill>
            <a:ln w="9525">
              <a:noFill/>
              <a:miter lim="800000"/>
              <a:headEnd/>
              <a:tailEnd/>
            </a:ln>
            <a:effectLst>
              <a:outerShdw dist="35921" dir="2700000" algn="ctr" rotWithShape="0">
                <a:schemeClr val="tx1">
                  <a:alpha val="50000"/>
                </a:schemeClr>
              </a:outerShdw>
            </a:effectLst>
          </p:spPr>
          <p:txBody>
            <a:bodyPr wrap="none" anchor="ctr"/>
            <a:lstStyle/>
            <a:p>
              <a:pPr algn="ctr">
                <a:defRPr/>
              </a:pPr>
              <a:endParaRPr lang="zh-CN" altLang="zh-CN" sz="1350">
                <a:latin typeface="Times New Roman" panose="02020603050405020304" pitchFamily="18" charset="0"/>
                <a:ea typeface="宋体" panose="02010600030101010101" pitchFamily="2" charset="-122"/>
                <a:cs typeface="Arial" charset="0"/>
              </a:endParaRPr>
            </a:p>
          </p:txBody>
        </p:sp>
        <p:sp>
          <p:nvSpPr>
            <p:cNvPr id="58" name="Text Box 52">
              <a:extLst>
                <a:ext uri="{FF2B5EF4-FFF2-40B4-BE49-F238E27FC236}">
                  <a16:creationId xmlns:a16="http://schemas.microsoft.com/office/drawing/2014/main" id="{7708D9EE-03FF-638F-26B8-2589D95D973A}"/>
                </a:ext>
              </a:extLst>
            </p:cNvPr>
            <p:cNvSpPr txBox="1">
              <a:spLocks noChangeArrowheads="1"/>
            </p:cNvSpPr>
            <p:nvPr/>
          </p:nvSpPr>
          <p:spPr bwMode="auto">
            <a:xfrm>
              <a:off x="2719" y="2315"/>
              <a:ext cx="653"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3600" b="1">
                  <a:solidFill>
                    <a:schemeClr val="bg1"/>
                  </a:solidFill>
                  <a:latin typeface="Times New Roman" panose="02020603050405020304" pitchFamily="18" charset="0"/>
                  <a:ea typeface="华文中宋" panose="02010600040101010101" pitchFamily="2" charset="-122"/>
                </a:defRPr>
              </a:lvl1pPr>
              <a:lvl2pPr marL="742950" indent="-285750" algn="ctr" eaLnBrk="0" hangingPunct="0">
                <a:defRPr sz="3600" b="1">
                  <a:solidFill>
                    <a:schemeClr val="bg1"/>
                  </a:solidFill>
                  <a:latin typeface="Times New Roman" panose="02020603050405020304" pitchFamily="18" charset="0"/>
                  <a:ea typeface="华文中宋" panose="02010600040101010101" pitchFamily="2" charset="-122"/>
                </a:defRPr>
              </a:lvl2pPr>
              <a:lvl3pPr marL="1143000" indent="-228600" algn="ctr" eaLnBrk="0" hangingPunct="0">
                <a:defRPr sz="3600" b="1">
                  <a:solidFill>
                    <a:schemeClr val="bg1"/>
                  </a:solidFill>
                  <a:latin typeface="Times New Roman" panose="02020603050405020304" pitchFamily="18" charset="0"/>
                  <a:ea typeface="华文中宋" panose="02010600040101010101" pitchFamily="2" charset="-122"/>
                </a:defRPr>
              </a:lvl3pPr>
              <a:lvl4pPr marL="1600200" indent="-228600" algn="ctr" eaLnBrk="0" hangingPunct="0">
                <a:defRPr sz="3600" b="1">
                  <a:solidFill>
                    <a:schemeClr val="bg1"/>
                  </a:solidFill>
                  <a:latin typeface="Times New Roman" panose="02020603050405020304" pitchFamily="18" charset="0"/>
                  <a:ea typeface="华文中宋" panose="02010600040101010101" pitchFamily="2" charset="-122"/>
                </a:defRPr>
              </a:lvl4pPr>
              <a:lvl5pPr marL="2057400" indent="-228600" algn="ctr" eaLnBrk="0" hangingPunct="0">
                <a:defRPr sz="3600" b="1">
                  <a:solidFill>
                    <a:schemeClr val="bg1"/>
                  </a:solidFill>
                  <a:latin typeface="Times New Roman" panose="02020603050405020304" pitchFamily="18" charset="0"/>
                  <a:ea typeface="华文中宋" panose="02010600040101010101" pitchFamily="2" charset="-122"/>
                </a:defRPr>
              </a:lvl5pPr>
              <a:lvl6pPr marL="25146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6pPr>
              <a:lvl7pPr marL="29718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7pPr>
              <a:lvl8pPr marL="34290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8pPr>
              <a:lvl9pPr marL="3886200" indent="-228600" algn="ctr" eaLnBrk="0" fontAlgn="base" hangingPunct="0">
                <a:spcBef>
                  <a:spcPct val="0"/>
                </a:spcBef>
                <a:spcAft>
                  <a:spcPct val="0"/>
                </a:spcAft>
                <a:defRPr sz="3600" b="1">
                  <a:solidFill>
                    <a:schemeClr val="bg1"/>
                  </a:solidFill>
                  <a:latin typeface="Times New Roman" panose="02020603050405020304" pitchFamily="18" charset="0"/>
                  <a:ea typeface="华文中宋" panose="02010600040101010101" pitchFamily="2" charset="-122"/>
                </a:defRPr>
              </a:lvl9pPr>
            </a:lstStyle>
            <a:p>
              <a:pPr eaLnBrk="1" hangingPunct="1"/>
              <a:r>
                <a:rPr lang="en-US" altLang="zh-CN" sz="1800" dirty="0">
                  <a:solidFill>
                    <a:schemeClr val="tx1"/>
                  </a:solidFill>
                  <a:ea typeface="宋体" panose="02010600030101010101" pitchFamily="2" charset="-122"/>
                  <a:cs typeface="Arial" panose="020B0604020202020204" pitchFamily="34" charset="0"/>
                </a:rPr>
                <a:t>FPGA</a:t>
              </a:r>
            </a:p>
          </p:txBody>
        </p:sp>
      </p:grpSp>
    </p:spTree>
    <p:extLst>
      <p:ext uri="{BB962C8B-B14F-4D97-AF65-F5344CB8AC3E}">
        <p14:creationId xmlns:p14="http://schemas.microsoft.com/office/powerpoint/2010/main" val="2639464786"/>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GB" altLang="zh-CN" b="1" dirty="0">
                <a:latin typeface="Times New Roman" pitchFamily="18" charset="0"/>
                <a:ea typeface="宋体" panose="02010600030101010101" pitchFamily="2" charset="-122"/>
                <a:cs typeface="Times New Roman" pitchFamily="18" charset="0"/>
              </a:rPr>
              <a:t>Digital Power Supply Control Module ( DPSCM )</a:t>
            </a:r>
            <a:endParaRPr lang="en-US" altLang="zh-CN" b="1" dirty="0">
              <a:latin typeface="Times New Roman" pitchFamily="18" charset="0"/>
              <a:ea typeface="宋体" panose="02010600030101010101" pitchFamily="2" charset="-122"/>
              <a:cs typeface="Times New Roman"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b="1" kern="0" dirty="0">
                <a:solidFill>
                  <a:srgbClr val="009900"/>
                </a:solidFill>
                <a:latin typeface="Times New Roman" panose="02020603050405020304" pitchFamily="18" charset="0"/>
                <a:ea typeface="宋体" panose="02010600030101010101" pitchFamily="2" charset="-122"/>
                <a:cs typeface="Times New Roman" panose="02020603050405020304" pitchFamily="18" charset="0"/>
              </a:rPr>
              <a:t>DPSCM-MB: </a:t>
            </a:r>
            <a:r>
              <a:rPr lang="en-US" altLang="zh-CN" sz="1800" b="1" kern="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PID + modern </a:t>
            </a:r>
            <a:r>
              <a:rPr lang="en-US" altLang="zh-CN" sz="1800" dirty="0">
                <a:latin typeface="Times New Roman" panose="02020603050405020304" pitchFamily="18" charset="0"/>
                <a:ea typeface="宋体" panose="02010600030101010101" pitchFamily="2" charset="-122"/>
                <a:cs typeface="Times New Roman" pitchFamily="18" charset="0"/>
              </a:rPr>
              <a:t>    </a:t>
            </a:r>
          </a:p>
          <a:p>
            <a:pPr marL="0" lvl="1" indent="0" eaLnBrk="1" hangingPunct="1">
              <a:spcBef>
                <a:spcPts val="0"/>
              </a:spcBef>
              <a:spcAft>
                <a:spcPts val="600"/>
              </a:spcAft>
              <a:buClr>
                <a:srgbClr val="FF0000"/>
              </a:buClr>
              <a:buSzPct val="80000"/>
              <a:buNone/>
              <a:defRPr/>
            </a:pPr>
            <a:r>
              <a:rPr lang="en-US" altLang="zh-CN" sz="1800" b="1" kern="0" dirty="0">
                <a:solidFill>
                  <a:srgbClr val="0099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b="1" kern="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           control theory</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b="1" kern="0" dirty="0">
                <a:latin typeface="Times New Roman" panose="02020603050405020304" pitchFamily="18" charset="0"/>
                <a:ea typeface="宋体" panose="02010600030101010101" pitchFamily="2" charset="-122"/>
                <a:cs typeface="Times New Roman" panose="02020603050405020304" pitchFamily="18" charset="0"/>
              </a:rPr>
              <a:t>high precision ADC board</a:t>
            </a:r>
            <a:r>
              <a:rPr lang="en-US" altLang="zh-CN" sz="1800" b="1" kern="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dirty="0">
                <a:latin typeface="Times New Roman" panose="02020603050405020304" pitchFamily="18" charset="0"/>
                <a:ea typeface="宋体" panose="02010600030101010101" pitchFamily="2" charset="-122"/>
                <a:cs typeface="Times New Roman" pitchFamily="18" charset="0"/>
              </a:rPr>
              <a:t>        </a:t>
            </a:r>
          </a:p>
          <a:p>
            <a:pPr marL="0" lvl="1" indent="0" eaLnBrk="1" hangingPunct="1">
              <a:spcBef>
                <a:spcPts val="0"/>
              </a:spcBef>
              <a:spcAft>
                <a:spcPts val="600"/>
              </a:spcAft>
              <a:buClr>
                <a:srgbClr val="FF0000"/>
              </a:buClr>
              <a:buSzPct val="80000"/>
              <a:buNone/>
              <a:defRPr/>
            </a:pPr>
            <a:r>
              <a:rPr lang="en-US" altLang="zh-CN" sz="1800" b="1" kern="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b="1" kern="0" dirty="0">
                <a:solidFill>
                  <a:srgbClr val="009900"/>
                </a:solidFill>
                <a:latin typeface="Times New Roman" panose="02020603050405020304" pitchFamily="18" charset="0"/>
                <a:ea typeface="宋体" panose="02010600030101010101" pitchFamily="2" charset="-122"/>
                <a:cs typeface="Times New Roman" panose="02020603050405020304" pitchFamily="18" charset="0"/>
              </a:rPr>
              <a:t>DPSCM-AD: </a:t>
            </a:r>
            <a:r>
              <a:rPr lang="en-US" altLang="zh-CN" sz="1800" b="1" kern="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temp control</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b="1" kern="0" dirty="0">
                <a:latin typeface="Times New Roman" panose="02020603050405020304" pitchFamily="18" charset="0"/>
                <a:ea typeface="宋体" panose="02010600030101010101" pitchFamily="2" charset="-122"/>
                <a:cs typeface="Times New Roman" panose="02020603050405020304" pitchFamily="18" charset="0"/>
              </a:rPr>
              <a:t>the voltage source          </a:t>
            </a:r>
          </a:p>
          <a:p>
            <a:pPr marL="0" lvl="1" indent="0" eaLnBrk="1" hangingPunct="1">
              <a:spcBef>
                <a:spcPts val="0"/>
              </a:spcBef>
              <a:spcAft>
                <a:spcPts val="600"/>
              </a:spcAft>
              <a:buClr>
                <a:srgbClr val="FF0000"/>
              </a:buClr>
              <a:buSzPct val="80000"/>
              <a:buNone/>
              <a:defRPr/>
            </a:pPr>
            <a:r>
              <a:rPr lang="en-US" altLang="zh-CN" sz="1800" b="1" kern="0" dirty="0">
                <a:latin typeface="Times New Roman" panose="02020603050405020304" pitchFamily="18" charset="0"/>
                <a:ea typeface="宋体" panose="02010600030101010101" pitchFamily="2" charset="-122"/>
                <a:cs typeface="Times New Roman" panose="02020603050405020304" pitchFamily="18" charset="0"/>
              </a:rPr>
              <a:t>             interfacing board </a:t>
            </a:r>
            <a:r>
              <a:rPr lang="en-US" altLang="zh-CN" sz="1800" b="1" kern="0" dirty="0">
                <a:solidFill>
                  <a:srgbClr val="009900"/>
                </a:solidFill>
                <a:latin typeface="Times New Roman" panose="02020603050405020304" pitchFamily="18" charset="0"/>
                <a:ea typeface="宋体" panose="02010600030101010101" pitchFamily="2" charset="-122"/>
                <a:cs typeface="Times New Roman" panose="02020603050405020304" pitchFamily="18" charset="0"/>
              </a:rPr>
              <a:t>DPSC-DA</a:t>
            </a:r>
            <a:endParaRPr lang="en-US" altLang="zh-CN" sz="1800" b="1" kern="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b="1" kern="0" dirty="0">
                <a:latin typeface="Times New Roman" panose="02020603050405020304" pitchFamily="18" charset="0"/>
                <a:ea typeface="宋体" panose="02010600030101010101" pitchFamily="2" charset="-122"/>
                <a:cs typeface="Times New Roman" panose="02020603050405020304" pitchFamily="18" charset="0"/>
              </a:rPr>
              <a:t>the diagnostic board</a:t>
            </a:r>
          </a:p>
          <a:p>
            <a:pPr marL="360000" lvl="2" indent="0">
              <a:spcBef>
                <a:spcPts val="0"/>
              </a:spcBef>
              <a:spcAft>
                <a:spcPts val="600"/>
              </a:spcAft>
              <a:buClr>
                <a:srgbClr val="002060"/>
              </a:buClr>
              <a:buSzPct val="80000"/>
              <a:buNone/>
              <a:defRPr/>
            </a:pPr>
            <a:r>
              <a:rPr lang="en-US" altLang="zh-CN" sz="1800" b="1" kern="0" dirty="0">
                <a:solidFill>
                  <a:srgbClr val="009900"/>
                </a:solidFill>
                <a:latin typeface="Times New Roman" panose="02020603050405020304" pitchFamily="18" charset="0"/>
                <a:ea typeface="宋体" panose="02010600030101010101" pitchFamily="2" charset="-122"/>
                <a:cs typeface="Times New Roman" panose="02020603050405020304" pitchFamily="18" charset="0"/>
              </a:rPr>
              <a:t>      DPSCM_MDA</a:t>
            </a:r>
          </a:p>
          <a:p>
            <a:pPr marL="720000" lvl="2" indent="-360000">
              <a:lnSpc>
                <a:spcPct val="100000"/>
              </a:lnSpc>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cs typeface="Times New Roman" pitchFamily="18" charset="0"/>
            </a:endParaRPr>
          </a:p>
        </p:txBody>
      </p:sp>
      <p:graphicFrame>
        <p:nvGraphicFramePr>
          <p:cNvPr id="2" name="对象 4">
            <a:extLst>
              <a:ext uri="{FF2B5EF4-FFF2-40B4-BE49-F238E27FC236}">
                <a16:creationId xmlns:a16="http://schemas.microsoft.com/office/drawing/2014/main" id="{1BA9A63C-2D93-036E-D4C1-36DC0B4DE95B}"/>
              </a:ext>
            </a:extLst>
          </p:cNvPr>
          <p:cNvGraphicFramePr>
            <a:graphicFrameLocks noChangeAspect="1"/>
          </p:cNvGraphicFramePr>
          <p:nvPr>
            <p:extLst>
              <p:ext uri="{D42A27DB-BD31-4B8C-83A1-F6EECF244321}">
                <p14:modId xmlns:p14="http://schemas.microsoft.com/office/powerpoint/2010/main" val="1241124037"/>
              </p:ext>
            </p:extLst>
          </p:nvPr>
        </p:nvGraphicFramePr>
        <p:xfrm>
          <a:off x="6120000" y="1620000"/>
          <a:ext cx="4680000" cy="5067923"/>
        </p:xfrm>
        <a:graphic>
          <a:graphicData uri="http://schemas.openxmlformats.org/presentationml/2006/ole">
            <mc:AlternateContent xmlns:mc="http://schemas.openxmlformats.org/markup-compatibility/2006">
              <mc:Choice xmlns:v="urn:schemas-microsoft-com:vml" Requires="v">
                <p:oleObj name="Visio" r:id="rId3" imgW="4288968" imgH="4638688" progId="Visio.Drawing.11">
                  <p:embed/>
                </p:oleObj>
              </mc:Choice>
              <mc:Fallback>
                <p:oleObj name="Visio" r:id="rId3" imgW="4288968" imgH="4638688" progId="Visio.Drawing.11">
                  <p:embed/>
                  <p:pic>
                    <p:nvPicPr>
                      <p:cNvPr id="77" name="对象 4">
                        <a:extLst>
                          <a:ext uri="{FF2B5EF4-FFF2-40B4-BE49-F238E27FC236}">
                            <a16:creationId xmlns:a16="http://schemas.microsoft.com/office/drawing/2014/main" id="{CCF022C1-0675-A91A-BE2F-6D320E7A09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0000" y="1620000"/>
                        <a:ext cx="4680000" cy="5067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灯片编号占位符 1">
            <a:extLst>
              <a:ext uri="{FF2B5EF4-FFF2-40B4-BE49-F238E27FC236}">
                <a16:creationId xmlns:a16="http://schemas.microsoft.com/office/drawing/2014/main" id="{5B2B23BB-CA20-0792-9C9E-1D808AC1E1AE}"/>
              </a:ext>
            </a:extLst>
          </p:cNvPr>
          <p:cNvSpPr>
            <a:spLocks noGrp="1"/>
          </p:cNvSpPr>
          <p:nvPr>
            <p:ph type="sldNum" sz="quarter" idx="12"/>
          </p:nvPr>
        </p:nvSpPr>
        <p:spPr>
          <a:xfrm>
            <a:off x="8640763" y="6480175"/>
            <a:ext cx="2879725" cy="360363"/>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14</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111597581"/>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GB" altLang="zh-CN" b="1" dirty="0">
                <a:latin typeface="Times New Roman" panose="02020603050405020304" pitchFamily="18" charset="0"/>
                <a:ea typeface="宋体" panose="02010600030101010101" pitchFamily="2" charset="-122"/>
                <a:cs typeface="Times New Roman" pitchFamily="18" charset="0"/>
              </a:rPr>
              <a:t>Digital Power Supply Control Module ( DPSCM )</a:t>
            </a:r>
            <a:endParaRPr lang="en-US" altLang="zh-CN" b="1" dirty="0">
              <a:latin typeface="Times New Roman" panose="02020603050405020304" pitchFamily="18" charset="0"/>
              <a:ea typeface="宋体" panose="02010600030101010101" pitchFamily="2" charset="-122"/>
              <a:cs typeface="Times New Roman"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GB" altLang="zh-CN" sz="1800" dirty="0">
                <a:latin typeface="Times New Roman" panose="02020603050405020304" pitchFamily="18" charset="0"/>
                <a:ea typeface="宋体" panose="02010600030101010101" pitchFamily="2" charset="-122"/>
                <a:cs typeface="Times New Roman" pitchFamily="18" charset="0"/>
              </a:rPr>
              <a:t>Software</a:t>
            </a:r>
            <a:endParaRPr lang="zh-CN" altLang="en-US" sz="1800" dirty="0">
              <a:latin typeface="Times New Roman" panose="02020603050405020304" pitchFamily="18" charset="0"/>
              <a:ea typeface="宋体" panose="02010600030101010101" pitchFamily="2" charset="-122"/>
              <a:cs typeface="Times New Roman" pitchFamily="18" charset="0"/>
            </a:endParaRPr>
          </a:p>
          <a:p>
            <a:pPr marL="720000" lvl="2" indent="-360000">
              <a:spcBef>
                <a:spcPts val="600"/>
              </a:spcBef>
              <a:spcAft>
                <a:spcPts val="600"/>
              </a:spcAft>
              <a:buClr>
                <a:srgbClr val="002060"/>
              </a:buClr>
              <a:buSzPct val="80000"/>
              <a:buFont typeface="Wingdings" panose="05000000000000000000" pitchFamily="2" charset="2"/>
              <a:buChar char="n"/>
              <a:defRPr/>
            </a:pPr>
            <a:endParaRPr lang="zh-CN" altLang="en-US" sz="1800" dirty="0">
              <a:latin typeface="Times New Roman" panose="02020603050405020304" pitchFamily="18" charset="0"/>
              <a:ea typeface="宋体" panose="02010600030101010101" pitchFamily="2" charset="-122"/>
              <a:cs typeface="Times New Roman" pitchFamily="18" charset="0"/>
            </a:endParaRPr>
          </a:p>
          <a:p>
            <a:pPr marL="360000" lvl="2" indent="0">
              <a:lnSpc>
                <a:spcPct val="100000"/>
              </a:lnSpc>
              <a:spcBef>
                <a:spcPts val="0"/>
              </a:spcBef>
              <a:spcAft>
                <a:spcPts val="600"/>
              </a:spcAft>
              <a:buClr>
                <a:srgbClr val="002060"/>
              </a:buClr>
              <a:buSzPct val="80000"/>
              <a:buNone/>
              <a:defRPr/>
            </a:pPr>
            <a:endParaRPr lang="en-US" altLang="zh-CN" sz="1800" dirty="0">
              <a:latin typeface="Times New Roman" panose="02020603050405020304" pitchFamily="18" charset="0"/>
              <a:ea typeface="宋体" panose="02010600030101010101" pitchFamily="2" charset="-122"/>
              <a:cs typeface="Times New Roman" pitchFamily="18" charset="0"/>
            </a:endParaRPr>
          </a:p>
        </p:txBody>
      </p:sp>
      <p:graphicFrame>
        <p:nvGraphicFramePr>
          <p:cNvPr id="2" name="对象 1">
            <a:extLst>
              <a:ext uri="{FF2B5EF4-FFF2-40B4-BE49-F238E27FC236}">
                <a16:creationId xmlns:a16="http://schemas.microsoft.com/office/drawing/2014/main" id="{E83E1B92-2EA0-410C-903B-9A1B4070A059}"/>
              </a:ext>
            </a:extLst>
          </p:cNvPr>
          <p:cNvGraphicFramePr>
            <a:graphicFrameLocks noChangeAspect="1"/>
          </p:cNvGraphicFramePr>
          <p:nvPr/>
        </p:nvGraphicFramePr>
        <p:xfrm>
          <a:off x="720000" y="2159999"/>
          <a:ext cx="5246334" cy="4140000"/>
        </p:xfrm>
        <a:graphic>
          <a:graphicData uri="http://schemas.openxmlformats.org/presentationml/2006/ole">
            <mc:AlternateContent xmlns:mc="http://schemas.openxmlformats.org/markup-compatibility/2006">
              <mc:Choice xmlns:v="urn:schemas-microsoft-com:vml" Requires="v">
                <p:oleObj name="Visio" r:id="rId3" imgW="10589324" imgH="6937950" progId="Visio.Drawing.11">
                  <p:embed/>
                </p:oleObj>
              </mc:Choice>
              <mc:Fallback>
                <p:oleObj name="Visio" r:id="rId3" imgW="10589324" imgH="6937950" progId="Visio.Drawing.11">
                  <p:embed/>
                  <p:pic>
                    <p:nvPicPr>
                      <p:cNvPr id="2" name="对象 1">
                        <a:extLst>
                          <a:ext uri="{FF2B5EF4-FFF2-40B4-BE49-F238E27FC236}">
                            <a16:creationId xmlns:a16="http://schemas.microsoft.com/office/drawing/2014/main" id="{E83E1B92-2EA0-410C-903B-9A1B4070A0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00" y="2159999"/>
                        <a:ext cx="5246334" cy="4140000"/>
                      </a:xfrm>
                      <a:prstGeom prst="rect">
                        <a:avLst/>
                      </a:prstGeom>
                      <a:noFill/>
                      <a:ln w="15875">
                        <a:solidFill>
                          <a:srgbClr val="0070C0"/>
                        </a:solidFill>
                        <a:prstDash val="dash"/>
                      </a:ln>
                    </p:spPr>
                  </p:pic>
                </p:oleObj>
              </mc:Fallback>
            </mc:AlternateContent>
          </a:graphicData>
        </a:graphic>
      </p:graphicFrame>
      <p:sp>
        <p:nvSpPr>
          <p:cNvPr id="10" name="Rectangle 2">
            <a:extLst>
              <a:ext uri="{FF2B5EF4-FFF2-40B4-BE49-F238E27FC236}">
                <a16:creationId xmlns:a16="http://schemas.microsoft.com/office/drawing/2014/main" id="{D6CC5D8E-0A31-A160-4D3D-D87F0D0553CF}"/>
              </a:ext>
            </a:extLst>
          </p:cNvPr>
          <p:cNvSpPr>
            <a:spLocks noChangeArrowheads="1"/>
          </p:cNvSpPr>
          <p:nvPr/>
        </p:nvSpPr>
        <p:spPr bwMode="auto">
          <a:xfrm>
            <a:off x="10080000" y="4680000"/>
            <a:ext cx="1800000" cy="288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600">
                <a:solidFill>
                  <a:schemeClr val="tx1"/>
                </a:solidFill>
                <a:latin typeface="Tahoma" panose="020B0604030504040204" pitchFamily="34" charset="0"/>
                <a:ea typeface="宋体" panose="02010600030101010101" pitchFamily="2" charset="-122"/>
              </a:defRPr>
            </a:lvl1pPr>
            <a:lvl2pPr marL="742950" indent="-285750">
              <a:defRPr kumimoji="1" sz="2600">
                <a:solidFill>
                  <a:schemeClr val="tx1"/>
                </a:solidFill>
                <a:latin typeface="Tahoma" panose="020B0604030504040204" pitchFamily="34" charset="0"/>
                <a:ea typeface="宋体" panose="02010600030101010101" pitchFamily="2" charset="-122"/>
              </a:defRPr>
            </a:lvl2pPr>
            <a:lvl3pPr marL="1143000" indent="-228600">
              <a:defRPr kumimoji="1" sz="2600">
                <a:solidFill>
                  <a:schemeClr val="tx1"/>
                </a:solidFill>
                <a:latin typeface="Tahoma" panose="020B0604030504040204" pitchFamily="34" charset="0"/>
                <a:ea typeface="宋体" panose="02010600030101010101" pitchFamily="2" charset="-122"/>
              </a:defRPr>
            </a:lvl3pPr>
            <a:lvl4pPr marL="1600200" indent="-228600">
              <a:defRPr kumimoji="1" sz="2600">
                <a:solidFill>
                  <a:schemeClr val="tx1"/>
                </a:solidFill>
                <a:latin typeface="Tahoma" panose="020B0604030504040204" pitchFamily="34" charset="0"/>
                <a:ea typeface="宋体" panose="02010600030101010101" pitchFamily="2" charset="-122"/>
              </a:defRPr>
            </a:lvl4pPr>
            <a:lvl5pPr marL="2057400" indent="-228600">
              <a:defRPr kumimoji="1" sz="26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kumimoji="1" sz="26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kumimoji="1" sz="26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kumimoji="1" sz="26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kumimoji="1" sz="2600">
                <a:solidFill>
                  <a:schemeClr val="tx1"/>
                </a:solidFill>
                <a:latin typeface="Tahoma" panose="020B0604030504040204" pitchFamily="34" charset="0"/>
                <a:ea typeface="宋体" panose="02010600030101010101" pitchFamily="2" charset="-122"/>
              </a:defRPr>
            </a:lvl9pPr>
          </a:lstStyle>
          <a:p>
            <a:pPr>
              <a:buSzPct val="60000"/>
            </a:pPr>
            <a:r>
              <a:rPr lang="en-US" altLang="zh-CN" sz="1200" dirty="0">
                <a:latin typeface="Times New Roman" panose="02020603050405020304" pitchFamily="18" charset="0"/>
                <a:cs typeface="Times New Roman" panose="02020603050405020304" pitchFamily="18" charset="0"/>
              </a:rPr>
              <a:t>Pipeline design</a:t>
            </a:r>
            <a:endParaRPr lang="zh-CN" altLang="en-US" sz="1200" dirty="0">
              <a:latin typeface="Times New Roman" panose="02020603050405020304" pitchFamily="18" charset="0"/>
              <a:cs typeface="Times New Roman" panose="02020603050405020304" pitchFamily="18" charset="0"/>
            </a:endParaRPr>
          </a:p>
        </p:txBody>
      </p:sp>
      <p:sp>
        <p:nvSpPr>
          <p:cNvPr id="11" name="Rectangle 6">
            <a:extLst>
              <a:ext uri="{FF2B5EF4-FFF2-40B4-BE49-F238E27FC236}">
                <a16:creationId xmlns:a16="http://schemas.microsoft.com/office/drawing/2014/main" id="{B9E0BA2C-8BB0-6D21-FB4F-D6F1A26B808A}"/>
              </a:ext>
            </a:extLst>
          </p:cNvPr>
          <p:cNvSpPr>
            <a:spLocks noChangeArrowheads="1"/>
          </p:cNvSpPr>
          <p:nvPr/>
        </p:nvSpPr>
        <p:spPr bwMode="auto">
          <a:xfrm>
            <a:off x="10080000" y="2339999"/>
            <a:ext cx="1800000" cy="540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46800" anchor="t" anchorCtr="0">
            <a:spAutoFit/>
          </a:bodyPr>
          <a:lstStyle>
            <a:lvl1pPr>
              <a:defRPr kumimoji="1" sz="2600">
                <a:solidFill>
                  <a:schemeClr val="tx1"/>
                </a:solidFill>
                <a:latin typeface="Tahoma" panose="020B0604030504040204" pitchFamily="34" charset="0"/>
                <a:ea typeface="宋体" panose="02010600030101010101" pitchFamily="2" charset="-122"/>
              </a:defRPr>
            </a:lvl1pPr>
            <a:lvl2pPr marL="742950" indent="-285750">
              <a:defRPr kumimoji="1" sz="2600">
                <a:solidFill>
                  <a:schemeClr val="tx1"/>
                </a:solidFill>
                <a:latin typeface="Tahoma" panose="020B0604030504040204" pitchFamily="34" charset="0"/>
                <a:ea typeface="宋体" panose="02010600030101010101" pitchFamily="2" charset="-122"/>
              </a:defRPr>
            </a:lvl2pPr>
            <a:lvl3pPr marL="1143000" indent="-228600">
              <a:defRPr kumimoji="1" sz="2600">
                <a:solidFill>
                  <a:schemeClr val="tx1"/>
                </a:solidFill>
                <a:latin typeface="Tahoma" panose="020B0604030504040204" pitchFamily="34" charset="0"/>
                <a:ea typeface="宋体" panose="02010600030101010101" pitchFamily="2" charset="-122"/>
              </a:defRPr>
            </a:lvl3pPr>
            <a:lvl4pPr marL="1600200" indent="-228600">
              <a:defRPr kumimoji="1" sz="2600">
                <a:solidFill>
                  <a:schemeClr val="tx1"/>
                </a:solidFill>
                <a:latin typeface="Tahoma" panose="020B0604030504040204" pitchFamily="34" charset="0"/>
                <a:ea typeface="宋体" panose="02010600030101010101" pitchFamily="2" charset="-122"/>
              </a:defRPr>
            </a:lvl4pPr>
            <a:lvl5pPr marL="2057400" indent="-228600">
              <a:defRPr kumimoji="1" sz="26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kumimoji="1" sz="26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kumimoji="1" sz="26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kumimoji="1" sz="26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kumimoji="1" sz="2600">
                <a:solidFill>
                  <a:schemeClr val="tx1"/>
                </a:solidFill>
                <a:latin typeface="Tahoma" panose="020B0604030504040204" pitchFamily="34" charset="0"/>
                <a:ea typeface="宋体" panose="02010600030101010101" pitchFamily="2" charset="-122"/>
              </a:defRPr>
            </a:lvl9pPr>
          </a:lstStyle>
          <a:p>
            <a:pPr>
              <a:buSzPct val="60000"/>
            </a:pPr>
            <a:r>
              <a:rPr lang="en-US" altLang="zh-CN" sz="1200" dirty="0">
                <a:latin typeface="Times New Roman" panose="02020603050405020304" pitchFamily="18" charset="0"/>
                <a:cs typeface="Times New Roman" panose="02020603050405020304" pitchFamily="18" charset="0"/>
              </a:rPr>
              <a:t>Modular time-sharing multiplexing</a:t>
            </a:r>
            <a:endParaRPr lang="zh-CN" altLang="en-US" sz="1200" dirty="0">
              <a:solidFill>
                <a:srgbClr val="000099"/>
              </a:solidFill>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724E530E-92DE-70CE-A930-D2E17E7E5B2B}"/>
              </a:ext>
            </a:extLst>
          </p:cNvPr>
          <p:cNvPicPr>
            <a:picLocks noChangeAspect="1"/>
          </p:cNvPicPr>
          <p:nvPr/>
        </p:nvPicPr>
        <p:blipFill>
          <a:blip r:embed="rId5"/>
          <a:stretch>
            <a:fillRect/>
          </a:stretch>
        </p:blipFill>
        <p:spPr>
          <a:xfrm>
            <a:off x="6120000" y="3240000"/>
            <a:ext cx="3780000" cy="3005100"/>
          </a:xfrm>
          <a:prstGeom prst="rect">
            <a:avLst/>
          </a:prstGeom>
          <a:ln w="19050">
            <a:solidFill>
              <a:srgbClr val="0070C0"/>
            </a:solidFill>
            <a:prstDash val="dash"/>
          </a:ln>
        </p:spPr>
      </p:pic>
      <p:pic>
        <p:nvPicPr>
          <p:cNvPr id="13" name="图片 12">
            <a:extLst>
              <a:ext uri="{FF2B5EF4-FFF2-40B4-BE49-F238E27FC236}">
                <a16:creationId xmlns:a16="http://schemas.microsoft.com/office/drawing/2014/main" id="{AAA44CD2-C312-A145-4C35-283F929969D0}"/>
              </a:ext>
            </a:extLst>
          </p:cNvPr>
          <p:cNvPicPr>
            <a:picLocks noChangeAspect="1"/>
          </p:cNvPicPr>
          <p:nvPr/>
        </p:nvPicPr>
        <p:blipFill>
          <a:blip r:embed="rId6"/>
          <a:stretch>
            <a:fillRect/>
          </a:stretch>
        </p:blipFill>
        <p:spPr>
          <a:xfrm>
            <a:off x="6119999" y="2159999"/>
            <a:ext cx="3780000" cy="1097728"/>
          </a:xfrm>
          <a:prstGeom prst="rect">
            <a:avLst/>
          </a:prstGeom>
          <a:ln w="19050">
            <a:solidFill>
              <a:srgbClr val="0070C0"/>
            </a:solidFill>
            <a:prstDash val="dash"/>
          </a:ln>
        </p:spPr>
      </p:pic>
      <p:sp>
        <p:nvSpPr>
          <p:cNvPr id="3" name="灯片编号占位符 1">
            <a:extLst>
              <a:ext uri="{FF2B5EF4-FFF2-40B4-BE49-F238E27FC236}">
                <a16:creationId xmlns:a16="http://schemas.microsoft.com/office/drawing/2014/main" id="{71ACEF3E-7E95-FD01-733C-07BE3B553C98}"/>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15</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265331254"/>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GB" altLang="zh-CN" b="1" dirty="0">
                <a:latin typeface="Times New Roman" pitchFamily="18" charset="0"/>
                <a:ea typeface="宋体" panose="02010600030101010101" pitchFamily="2" charset="-122"/>
                <a:cs typeface="Times New Roman" pitchFamily="18" charset="0"/>
              </a:rPr>
              <a:t>Digital Power Supply Control Module ( DPSCM )</a:t>
            </a:r>
            <a:endParaRPr lang="en-US" altLang="zh-CN" b="1" dirty="0">
              <a:latin typeface="Times New Roman" pitchFamily="18" charset="0"/>
              <a:ea typeface="宋体" panose="02010600030101010101" pitchFamily="2" charset="-122"/>
              <a:cs typeface="Times New Roman"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GB" altLang="zh-CN" sz="1800" dirty="0">
                <a:latin typeface="Times New Roman" panose="02020603050405020304" pitchFamily="18" charset="0"/>
                <a:ea typeface="宋体" panose="02010600030101010101" pitchFamily="2" charset="-122"/>
                <a:cs typeface="Times New Roman" pitchFamily="18" charset="0"/>
              </a:rPr>
              <a:t>Hardware </a:t>
            </a:r>
            <a:r>
              <a:rPr lang="en-US" altLang="zh-CN" sz="1800" dirty="0">
                <a:latin typeface="Times New Roman" panose="02020603050405020304" pitchFamily="18" charset="0"/>
                <a:ea typeface="宋体" panose="02010600030101010101" pitchFamily="2" charset="-122"/>
                <a:cs typeface="Times New Roman" pitchFamily="18" charset="0"/>
              </a:rPr>
              <a:t>( used in HEPS )</a:t>
            </a:r>
            <a:endParaRPr lang="zh-CN" altLang="en-US" sz="1800" dirty="0">
              <a:latin typeface="Times New Roman" panose="02020603050405020304" pitchFamily="18" charset="0"/>
              <a:ea typeface="宋体" panose="02010600030101010101" pitchFamily="2" charset="-122"/>
              <a:cs typeface="Times New Roman" pitchFamily="18" charset="0"/>
            </a:endParaRPr>
          </a:p>
          <a:p>
            <a:pPr marL="360000" lvl="2" indent="0">
              <a:lnSpc>
                <a:spcPct val="100000"/>
              </a:lnSpc>
              <a:spcBef>
                <a:spcPts val="0"/>
              </a:spcBef>
              <a:spcAft>
                <a:spcPts val="600"/>
              </a:spcAft>
              <a:buClr>
                <a:srgbClr val="002060"/>
              </a:buClr>
              <a:buSzPct val="80000"/>
              <a:buNone/>
              <a:defRPr/>
            </a:pPr>
            <a:endParaRPr lang="en-US" altLang="zh-CN" sz="1800" dirty="0">
              <a:latin typeface="Times New Roman" panose="02020603050405020304" pitchFamily="18" charset="0"/>
              <a:ea typeface="宋体" panose="02010600030101010101" pitchFamily="2" charset="-122"/>
              <a:cs typeface="Times New Roman" pitchFamily="18" charset="0"/>
            </a:endParaRPr>
          </a:p>
        </p:txBody>
      </p:sp>
      <p:pic>
        <p:nvPicPr>
          <p:cNvPr id="3" name="图片 2">
            <a:extLst>
              <a:ext uri="{FF2B5EF4-FFF2-40B4-BE49-F238E27FC236}">
                <a16:creationId xmlns:a16="http://schemas.microsoft.com/office/drawing/2014/main" id="{2A6D7A10-B7BE-3499-E38F-E8353511A084}"/>
              </a:ext>
            </a:extLst>
          </p:cNvPr>
          <p:cNvPicPr>
            <a:picLocks noChangeAspect="1"/>
          </p:cNvPicPr>
          <p:nvPr/>
        </p:nvPicPr>
        <p:blipFill>
          <a:blip r:embed="rId3"/>
          <a:stretch>
            <a:fillRect/>
          </a:stretch>
        </p:blipFill>
        <p:spPr>
          <a:xfrm>
            <a:off x="2160000" y="2160000"/>
            <a:ext cx="2241167" cy="3960000"/>
          </a:xfrm>
          <a:prstGeom prst="rect">
            <a:avLst/>
          </a:prstGeom>
        </p:spPr>
      </p:pic>
      <p:pic>
        <p:nvPicPr>
          <p:cNvPr id="6" name="图片 5">
            <a:extLst>
              <a:ext uri="{FF2B5EF4-FFF2-40B4-BE49-F238E27FC236}">
                <a16:creationId xmlns:a16="http://schemas.microsoft.com/office/drawing/2014/main" id="{EC5CCE0C-C885-2046-7D04-649AAB335BF6}"/>
              </a:ext>
            </a:extLst>
          </p:cNvPr>
          <p:cNvPicPr>
            <a:picLocks noChangeAspect="1"/>
          </p:cNvPicPr>
          <p:nvPr/>
        </p:nvPicPr>
        <p:blipFill>
          <a:blip r:embed="rId4"/>
          <a:stretch>
            <a:fillRect/>
          </a:stretch>
        </p:blipFill>
        <p:spPr>
          <a:xfrm>
            <a:off x="4680000" y="2160000"/>
            <a:ext cx="2386736" cy="3960000"/>
          </a:xfrm>
          <a:prstGeom prst="rect">
            <a:avLst/>
          </a:prstGeom>
        </p:spPr>
      </p:pic>
      <p:pic>
        <p:nvPicPr>
          <p:cNvPr id="8" name="图片 7">
            <a:extLst>
              <a:ext uri="{FF2B5EF4-FFF2-40B4-BE49-F238E27FC236}">
                <a16:creationId xmlns:a16="http://schemas.microsoft.com/office/drawing/2014/main" id="{EAEC56D3-384B-939A-A169-11DD65BE75AC}"/>
              </a:ext>
            </a:extLst>
          </p:cNvPr>
          <p:cNvPicPr>
            <a:picLocks noChangeAspect="1"/>
          </p:cNvPicPr>
          <p:nvPr/>
        </p:nvPicPr>
        <p:blipFill>
          <a:blip r:embed="rId5"/>
          <a:stretch>
            <a:fillRect/>
          </a:stretch>
        </p:blipFill>
        <p:spPr>
          <a:xfrm>
            <a:off x="7200000" y="2160000"/>
            <a:ext cx="2001444" cy="2340000"/>
          </a:xfrm>
          <a:prstGeom prst="rect">
            <a:avLst/>
          </a:prstGeom>
        </p:spPr>
      </p:pic>
      <p:pic>
        <p:nvPicPr>
          <p:cNvPr id="9" name="图片 8">
            <a:extLst>
              <a:ext uri="{FF2B5EF4-FFF2-40B4-BE49-F238E27FC236}">
                <a16:creationId xmlns:a16="http://schemas.microsoft.com/office/drawing/2014/main" id="{E0CA9B41-C564-93F2-3863-31F02D711A86}"/>
              </a:ext>
            </a:extLst>
          </p:cNvPr>
          <p:cNvPicPr>
            <a:picLocks noChangeAspect="1"/>
          </p:cNvPicPr>
          <p:nvPr/>
        </p:nvPicPr>
        <p:blipFill>
          <a:blip r:embed="rId6"/>
          <a:stretch>
            <a:fillRect/>
          </a:stretch>
        </p:blipFill>
        <p:spPr>
          <a:xfrm>
            <a:off x="7200000" y="4680000"/>
            <a:ext cx="2452243" cy="1440000"/>
          </a:xfrm>
          <a:prstGeom prst="rect">
            <a:avLst/>
          </a:prstGeom>
        </p:spPr>
      </p:pic>
      <p:sp>
        <p:nvSpPr>
          <p:cNvPr id="2" name="灯片编号占位符 1">
            <a:extLst>
              <a:ext uri="{FF2B5EF4-FFF2-40B4-BE49-F238E27FC236}">
                <a16:creationId xmlns:a16="http://schemas.microsoft.com/office/drawing/2014/main" id="{FBF7FEA3-1385-488F-02A6-28A0C071BDA2}"/>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16</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648600040"/>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US" altLang="zh-CN" b="1" dirty="0">
                <a:latin typeface="Times New Roman" panose="02020603050405020304" pitchFamily="18" charset="0"/>
                <a:ea typeface="宋体" panose="02010600030101010101" pitchFamily="2" charset="-122"/>
                <a:cs typeface="Times New Roman" pitchFamily="18" charset="0"/>
              </a:rPr>
              <a:t>Current transducers – 300A </a:t>
            </a:r>
            <a:r>
              <a:rPr lang="en-US" altLang="zh-CN" b="1" kern="0" dirty="0">
                <a:latin typeface="Times New Roman" panose="02020603050405020304" pitchFamily="18" charset="0"/>
                <a:ea typeface="宋体" panose="02010600030101010101" pitchFamily="2" charset="-122"/>
                <a:cs typeface="Times New Roman" pitchFamily="18" charset="0"/>
              </a:rPr>
              <a:t>prototype</a:t>
            </a:r>
            <a:endParaRPr lang="en-GB" altLang="zh-CN" b="1" dirty="0">
              <a:latin typeface="Times New Roman" panose="02020603050405020304" pitchFamily="18" charset="0"/>
              <a:ea typeface="宋体" panose="02010600030101010101" pitchFamily="2" charset="-122"/>
              <a:cs typeface="Times New Roman"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itchFamily="18" charset="0"/>
              </a:rPr>
              <a:t>Used at accelerators for magnet current measurement</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itchFamily="18" charset="0"/>
              </a:rPr>
              <a:t>High stability, high linearity, high resolution and low temperature drift.</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itchFamily="18" charset="0"/>
              </a:rPr>
              <a:t>Capable of performance required for stable, ppm accuracy</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itchFamily="18" charset="0"/>
              </a:rPr>
              <a:t>Self-designed 300A and 20A DCCT, based on zero-flux principle.</a:t>
            </a:r>
          </a:p>
        </p:txBody>
      </p:sp>
      <p:pic>
        <p:nvPicPr>
          <p:cNvPr id="3" name="图片 2">
            <a:extLst>
              <a:ext uri="{FF2B5EF4-FFF2-40B4-BE49-F238E27FC236}">
                <a16:creationId xmlns:a16="http://schemas.microsoft.com/office/drawing/2014/main" id="{CFF19CB5-B1B7-1636-6C77-7626B34B13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00" y="2880000"/>
            <a:ext cx="1032076" cy="1080000"/>
          </a:xfrm>
          <a:prstGeom prst="rect">
            <a:avLst/>
          </a:prstGeom>
          <a:noFill/>
          <a:ln w="12700" cmpd="sng">
            <a:solidFill>
              <a:schemeClr val="accent1">
                <a:shade val="50000"/>
              </a:schemeClr>
            </a:solidFill>
            <a:prstDash val="solid"/>
          </a:ln>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823A35FA-47FD-C11A-01F7-E77441FB7968}"/>
              </a:ext>
            </a:extLst>
          </p:cNvPr>
          <p:cNvSpPr txBox="1">
            <a:spLocks noChangeArrowheads="1"/>
          </p:cNvSpPr>
          <p:nvPr/>
        </p:nvSpPr>
        <p:spPr bwMode="auto">
          <a:xfrm>
            <a:off x="1080000" y="3960000"/>
            <a:ext cx="162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200" dirty="0">
                <a:solidFill>
                  <a:srgbClr val="003399"/>
                </a:solidFill>
                <a:latin typeface="Times New Roman" panose="02020603050405020304" pitchFamily="18" charset="0"/>
                <a:ea typeface="宋体" panose="02010600030101010101" pitchFamily="2" charset="-122"/>
              </a:rPr>
              <a:t>Version I</a:t>
            </a:r>
            <a:r>
              <a:rPr lang="zh-CN" altLang="en-US" sz="1200" dirty="0">
                <a:solidFill>
                  <a:srgbClr val="003399"/>
                </a:solidFill>
                <a:latin typeface="Times New Roman" panose="02020603050405020304" pitchFamily="18" charset="0"/>
                <a:ea typeface="宋体" panose="02010600030101010101" pitchFamily="2" charset="-122"/>
              </a:rPr>
              <a:t> （</a:t>
            </a:r>
            <a:r>
              <a:rPr lang="en-US" altLang="zh-CN" sz="1200" dirty="0">
                <a:solidFill>
                  <a:srgbClr val="003399"/>
                </a:solidFill>
                <a:latin typeface="Times New Roman" panose="02020603050405020304" pitchFamily="18" charset="0"/>
                <a:ea typeface="宋体" panose="02010600030101010101" pitchFamily="2" charset="-122"/>
              </a:rPr>
              <a:t>HEPS-TF</a:t>
            </a:r>
            <a:r>
              <a:rPr lang="zh-CN" altLang="en-US" sz="1200" dirty="0">
                <a:solidFill>
                  <a:srgbClr val="003399"/>
                </a:solidFill>
                <a:latin typeface="Times New Roman" panose="02020603050405020304" pitchFamily="18" charset="0"/>
                <a:ea typeface="宋体" panose="02010600030101010101" pitchFamily="2" charset="-122"/>
              </a:rPr>
              <a:t>）</a:t>
            </a:r>
          </a:p>
        </p:txBody>
      </p:sp>
      <p:sp>
        <p:nvSpPr>
          <p:cNvPr id="8" name="文本框 4">
            <a:extLst>
              <a:ext uri="{FF2B5EF4-FFF2-40B4-BE49-F238E27FC236}">
                <a16:creationId xmlns:a16="http://schemas.microsoft.com/office/drawing/2014/main" id="{82FDB321-9A90-AE13-3D34-F41F6C816C9C}"/>
              </a:ext>
            </a:extLst>
          </p:cNvPr>
          <p:cNvSpPr txBox="1">
            <a:spLocks noChangeArrowheads="1"/>
          </p:cNvSpPr>
          <p:nvPr/>
        </p:nvSpPr>
        <p:spPr bwMode="auto">
          <a:xfrm>
            <a:off x="3240000" y="3959999"/>
            <a:ext cx="90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200" dirty="0">
                <a:solidFill>
                  <a:srgbClr val="003399"/>
                </a:solidFill>
                <a:latin typeface="Times New Roman" panose="02020603050405020304" pitchFamily="18" charset="0"/>
                <a:ea typeface="宋体" panose="02010600030101010101" pitchFamily="2" charset="-122"/>
              </a:rPr>
              <a:t>Version  II</a:t>
            </a:r>
            <a:endParaRPr lang="zh-CN" altLang="en-US" sz="1200" dirty="0">
              <a:solidFill>
                <a:srgbClr val="003399"/>
              </a:solidFill>
              <a:latin typeface="Times New Roman" panose="02020603050405020304" pitchFamily="18" charset="0"/>
              <a:ea typeface="宋体" panose="02010600030101010101" pitchFamily="2" charset="-122"/>
            </a:endParaRPr>
          </a:p>
        </p:txBody>
      </p:sp>
      <p:sp>
        <p:nvSpPr>
          <p:cNvPr id="9" name="文本框 4">
            <a:extLst>
              <a:ext uri="{FF2B5EF4-FFF2-40B4-BE49-F238E27FC236}">
                <a16:creationId xmlns:a16="http://schemas.microsoft.com/office/drawing/2014/main" id="{E8DFD27E-1774-E5EB-1D8B-D0A12EA6AFF6}"/>
              </a:ext>
            </a:extLst>
          </p:cNvPr>
          <p:cNvSpPr txBox="1">
            <a:spLocks noChangeArrowheads="1"/>
          </p:cNvSpPr>
          <p:nvPr/>
        </p:nvSpPr>
        <p:spPr bwMode="auto">
          <a:xfrm>
            <a:off x="4680000" y="3960000"/>
            <a:ext cx="161999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200" dirty="0">
                <a:solidFill>
                  <a:srgbClr val="003399"/>
                </a:solidFill>
                <a:latin typeface="Times New Roman" panose="02020603050405020304" pitchFamily="18" charset="0"/>
                <a:ea typeface="宋体" panose="02010600030101010101" pitchFamily="2" charset="-122"/>
              </a:rPr>
              <a:t>Version III</a:t>
            </a:r>
            <a:r>
              <a:rPr lang="zh-CN" altLang="en-US" sz="1200" dirty="0">
                <a:solidFill>
                  <a:srgbClr val="003399"/>
                </a:solidFill>
                <a:latin typeface="Times New Roman" panose="02020603050405020304" pitchFamily="18" charset="0"/>
                <a:ea typeface="宋体" panose="02010600030101010101" pitchFamily="2" charset="-122"/>
              </a:rPr>
              <a:t>（</a:t>
            </a:r>
            <a:r>
              <a:rPr lang="en-US" altLang="zh-CN" sz="1200" dirty="0">
                <a:solidFill>
                  <a:srgbClr val="003399"/>
                </a:solidFill>
                <a:latin typeface="Times New Roman" panose="02020603050405020304" pitchFamily="18" charset="0"/>
                <a:ea typeface="宋体" panose="02010600030101010101" pitchFamily="2" charset="-122"/>
              </a:rPr>
              <a:t>HEPS</a:t>
            </a:r>
            <a:r>
              <a:rPr lang="zh-CN" altLang="en-US" sz="1200" dirty="0">
                <a:solidFill>
                  <a:srgbClr val="003399"/>
                </a:solidFill>
                <a:latin typeface="Times New Roman" panose="02020603050405020304" pitchFamily="18" charset="0"/>
                <a:ea typeface="宋体" panose="02010600030101010101" pitchFamily="2" charset="-122"/>
              </a:rPr>
              <a:t>） </a:t>
            </a:r>
          </a:p>
        </p:txBody>
      </p:sp>
      <p:pic>
        <p:nvPicPr>
          <p:cNvPr id="11" name="图片 10">
            <a:extLst>
              <a:ext uri="{FF2B5EF4-FFF2-40B4-BE49-F238E27FC236}">
                <a16:creationId xmlns:a16="http://schemas.microsoft.com/office/drawing/2014/main" id="{148D99CD-F3AB-BD42-7823-115C5E43A8A0}"/>
              </a:ext>
            </a:extLst>
          </p:cNvPr>
          <p:cNvPicPr>
            <a:picLocks noChangeAspect="1"/>
          </p:cNvPicPr>
          <p:nvPr/>
        </p:nvPicPr>
        <p:blipFill>
          <a:blip r:embed="rId4"/>
          <a:stretch>
            <a:fillRect/>
          </a:stretch>
        </p:blipFill>
        <p:spPr>
          <a:xfrm>
            <a:off x="3060000" y="2880000"/>
            <a:ext cx="1053859" cy="1080000"/>
          </a:xfrm>
          <a:prstGeom prst="rect">
            <a:avLst/>
          </a:prstGeom>
          <a:ln w="12700" cmpd="sng">
            <a:solidFill>
              <a:schemeClr val="accent1">
                <a:shade val="50000"/>
              </a:schemeClr>
            </a:solidFill>
            <a:prstDash val="solid"/>
          </a:ln>
        </p:spPr>
      </p:pic>
      <p:sp>
        <p:nvSpPr>
          <p:cNvPr id="12" name="文本框 1">
            <a:extLst>
              <a:ext uri="{FF2B5EF4-FFF2-40B4-BE49-F238E27FC236}">
                <a16:creationId xmlns:a16="http://schemas.microsoft.com/office/drawing/2014/main" id="{EE04D3FA-D960-54C7-8EC0-4AE232B2C84E}"/>
              </a:ext>
            </a:extLst>
          </p:cNvPr>
          <p:cNvSpPr txBox="1">
            <a:spLocks noChangeArrowheads="1"/>
          </p:cNvSpPr>
          <p:nvPr/>
        </p:nvSpPr>
        <p:spPr bwMode="auto">
          <a:xfrm>
            <a:off x="6120000" y="3240000"/>
            <a:ext cx="2520000" cy="540000"/>
          </a:xfrm>
          <a:prstGeom prst="rect">
            <a:avLst/>
          </a:prstGeom>
          <a:ln w="28575" cmpd="sng">
            <a:solidFill>
              <a:schemeClr val="tx2">
                <a:lumMod val="60000"/>
                <a:lumOff val="40000"/>
              </a:schemeClr>
            </a:solidFill>
            <a:prstDash val="solid"/>
            <a:miter lim="800000"/>
          </a:ln>
          <a:extLst>
            <a:ext uri="{909E8E84-426E-40DD-AFC4-6F175D3DCCD1}">
              <a14:hiddenFill xmlns:a14="http://schemas.microsoft.com/office/drawing/2010/main">
                <a:solidFill>
                  <a:srgbClr val="FFFFFF"/>
                </a:solidFill>
              </a14:hiddenFill>
            </a:ext>
          </a:extLst>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altLang="zh-CN" sz="1200" b="0" i="0" dirty="0">
                <a:solidFill>
                  <a:srgbClr val="FF0000"/>
                </a:solidFill>
                <a:effectLst/>
                <a:latin typeface="Times New Roman" panose="02020603050405020304" pitchFamily="18" charset="0"/>
                <a:ea typeface="宋体" panose="02010600030101010101" pitchFamily="2" charset="-122"/>
              </a:rPr>
              <a:t>Reliability, anti-interference, stability have been greatly improved</a:t>
            </a:r>
            <a:endParaRPr lang="zh-CN" altLang="en-US" sz="1200" dirty="0">
              <a:solidFill>
                <a:srgbClr val="FF0000"/>
              </a:solidFill>
              <a:latin typeface="Times New Roman" panose="02020603050405020304" pitchFamily="18" charset="0"/>
              <a:ea typeface="宋体" panose="02010600030101010101" pitchFamily="2" charset="-122"/>
            </a:endParaRPr>
          </a:p>
        </p:txBody>
      </p:sp>
      <p:pic>
        <p:nvPicPr>
          <p:cNvPr id="13" name="内容占位符 3">
            <a:extLst>
              <a:ext uri="{FF2B5EF4-FFF2-40B4-BE49-F238E27FC236}">
                <a16:creationId xmlns:a16="http://schemas.microsoft.com/office/drawing/2014/main" id="{D82763BB-B8FE-7611-C9A7-7D3FC62487DD}"/>
              </a:ext>
            </a:extLst>
          </p:cNvPr>
          <p:cNvPicPr>
            <a:picLocks noGrp="1"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000" y="4248000"/>
            <a:ext cx="1598940" cy="2520000"/>
          </a:xfrm>
          <a:prstGeom prst="rect">
            <a:avLst/>
          </a:prstGeom>
          <a:noFill/>
          <a:ln w="12700" cmpd="sng">
            <a:solidFill>
              <a:schemeClr val="accent1">
                <a:shade val="50000"/>
              </a:schemeClr>
            </a:solidFill>
            <a:prstDash val="solid"/>
          </a:ln>
          <a:extLst>
            <a:ext uri="{909E8E84-426E-40DD-AFC4-6F175D3DCCD1}">
              <a14:hiddenFill xmlns:a14="http://schemas.microsoft.com/office/drawing/2010/main">
                <a:solidFill>
                  <a:srgbClr val="FFFFFF"/>
                </a:solidFill>
              </a14:hiddenFill>
            </a:ext>
          </a:extLst>
        </p:spPr>
      </p:pic>
      <p:sp>
        <p:nvSpPr>
          <p:cNvPr id="14" name="右箭头 10">
            <a:extLst>
              <a:ext uri="{FF2B5EF4-FFF2-40B4-BE49-F238E27FC236}">
                <a16:creationId xmlns:a16="http://schemas.microsoft.com/office/drawing/2014/main" id="{77006889-6A67-3D2D-B149-3B2007CB8AF2}"/>
              </a:ext>
            </a:extLst>
          </p:cNvPr>
          <p:cNvSpPr/>
          <p:nvPr/>
        </p:nvSpPr>
        <p:spPr>
          <a:xfrm>
            <a:off x="4320000" y="3420000"/>
            <a:ext cx="360000" cy="18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endParaRPr>
          </a:p>
        </p:txBody>
      </p:sp>
      <p:pic>
        <p:nvPicPr>
          <p:cNvPr id="16" name="图片 15">
            <a:extLst>
              <a:ext uri="{FF2B5EF4-FFF2-40B4-BE49-F238E27FC236}">
                <a16:creationId xmlns:a16="http://schemas.microsoft.com/office/drawing/2014/main" id="{93FBA784-56FD-6382-F7EF-AF29218D807F}"/>
              </a:ext>
            </a:extLst>
          </p:cNvPr>
          <p:cNvPicPr>
            <a:picLocks noChangeAspect="1"/>
          </p:cNvPicPr>
          <p:nvPr/>
        </p:nvPicPr>
        <p:blipFill>
          <a:blip r:embed="rId6"/>
          <a:stretch>
            <a:fillRect/>
          </a:stretch>
        </p:blipFill>
        <p:spPr>
          <a:xfrm>
            <a:off x="1080000" y="5688000"/>
            <a:ext cx="4865400" cy="1080000"/>
          </a:xfrm>
          <a:prstGeom prst="rect">
            <a:avLst/>
          </a:prstGeom>
          <a:ln w="12700" cmpd="sng">
            <a:solidFill>
              <a:schemeClr val="accent1">
                <a:shade val="50000"/>
              </a:schemeClr>
            </a:solidFill>
            <a:prstDash val="solid"/>
          </a:ln>
        </p:spPr>
      </p:pic>
      <p:pic>
        <p:nvPicPr>
          <p:cNvPr id="17" name="图片 16">
            <a:extLst>
              <a:ext uri="{FF2B5EF4-FFF2-40B4-BE49-F238E27FC236}">
                <a16:creationId xmlns:a16="http://schemas.microsoft.com/office/drawing/2014/main" id="{89962686-79E4-DF82-FDB0-4BF49A110C57}"/>
              </a:ext>
            </a:extLst>
          </p:cNvPr>
          <p:cNvPicPr>
            <a:picLocks noChangeAspect="1"/>
          </p:cNvPicPr>
          <p:nvPr/>
        </p:nvPicPr>
        <p:blipFill>
          <a:blip r:embed="rId7"/>
          <a:stretch>
            <a:fillRect/>
          </a:stretch>
        </p:blipFill>
        <p:spPr>
          <a:xfrm>
            <a:off x="1260000" y="2880000"/>
            <a:ext cx="1062717" cy="1080000"/>
          </a:xfrm>
          <a:prstGeom prst="rect">
            <a:avLst/>
          </a:prstGeom>
          <a:ln w="12700" cmpd="sng">
            <a:solidFill>
              <a:schemeClr val="accent1">
                <a:shade val="50000"/>
              </a:schemeClr>
            </a:solidFill>
            <a:prstDash val="solid"/>
          </a:ln>
        </p:spPr>
      </p:pic>
      <p:sp>
        <p:nvSpPr>
          <p:cNvPr id="18" name="右箭头 13">
            <a:extLst>
              <a:ext uri="{FF2B5EF4-FFF2-40B4-BE49-F238E27FC236}">
                <a16:creationId xmlns:a16="http://schemas.microsoft.com/office/drawing/2014/main" id="{B2FB29E4-6A14-F75A-4E85-2F847C85D26C}"/>
              </a:ext>
            </a:extLst>
          </p:cNvPr>
          <p:cNvSpPr/>
          <p:nvPr/>
        </p:nvSpPr>
        <p:spPr>
          <a:xfrm>
            <a:off x="2520000" y="3420000"/>
            <a:ext cx="360000" cy="18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endParaRPr>
          </a:p>
        </p:txBody>
      </p:sp>
      <p:sp>
        <p:nvSpPr>
          <p:cNvPr id="19" name="文本框 4">
            <a:extLst>
              <a:ext uri="{FF2B5EF4-FFF2-40B4-BE49-F238E27FC236}">
                <a16:creationId xmlns:a16="http://schemas.microsoft.com/office/drawing/2014/main" id="{A1099956-63CA-EEE7-780A-0F88A587C450}"/>
              </a:ext>
            </a:extLst>
          </p:cNvPr>
          <p:cNvSpPr txBox="1">
            <a:spLocks noChangeArrowheads="1"/>
          </p:cNvSpPr>
          <p:nvPr/>
        </p:nvSpPr>
        <p:spPr bwMode="auto">
          <a:xfrm>
            <a:off x="1440000" y="6300000"/>
            <a:ext cx="720000" cy="230832"/>
          </a:xfrm>
          <a:prstGeom prst="rect">
            <a:avLst/>
          </a:prstGeom>
          <a:solidFill>
            <a:srgbClr val="FFFFCC">
              <a:alpha val="65000"/>
            </a:srgbClr>
          </a:solidFill>
          <a:ln w="9525">
            <a:noFill/>
            <a:miter lim="800000"/>
          </a:ln>
          <a:extLst>
            <a:ext uri="{91240B29-F687-4F45-9708-019B960494DF}">
              <a14:hiddenLine xmlns:a14="http://schemas.microsoft.com/office/drawing/2010/main" w="9525">
                <a:solidFill>
                  <a:srgbClr val="000000"/>
                </a:solidFill>
                <a:miter lim="800000"/>
                <a:headEnd/>
                <a:tailEnd/>
              </a14:hiddenLine>
            </a:ext>
          </a:extLst>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altLang="zh-CN" sz="900" b="0" i="0" dirty="0">
                <a:solidFill>
                  <a:srgbClr val="101214"/>
                </a:solidFill>
                <a:effectLst/>
                <a:latin typeface="Times New Roman" panose="02020603050405020304" pitchFamily="18" charset="0"/>
                <a:ea typeface="宋体" panose="02010600030101010101" pitchFamily="2" charset="-122"/>
              </a:rPr>
              <a:t>bandwidth</a:t>
            </a:r>
            <a:r>
              <a:rPr lang="zh-CN" altLang="en-US" sz="900" dirty="0">
                <a:solidFill>
                  <a:schemeClr val="tx1"/>
                </a:solidFill>
                <a:latin typeface="Times New Roman" panose="02020603050405020304" pitchFamily="18" charset="0"/>
                <a:ea typeface="宋体" panose="02010600030101010101" pitchFamily="2" charset="-122"/>
              </a:rPr>
              <a:t> </a:t>
            </a:r>
          </a:p>
        </p:txBody>
      </p:sp>
      <p:sp>
        <p:nvSpPr>
          <p:cNvPr id="20" name="文本框 4">
            <a:extLst>
              <a:ext uri="{FF2B5EF4-FFF2-40B4-BE49-F238E27FC236}">
                <a16:creationId xmlns:a16="http://schemas.microsoft.com/office/drawing/2014/main" id="{C0BA649D-89AA-6D1D-3501-3DA90D304ED1}"/>
              </a:ext>
            </a:extLst>
          </p:cNvPr>
          <p:cNvSpPr txBox="1">
            <a:spLocks noChangeArrowheads="1"/>
          </p:cNvSpPr>
          <p:nvPr/>
        </p:nvSpPr>
        <p:spPr bwMode="auto">
          <a:xfrm>
            <a:off x="3240000" y="6300000"/>
            <a:ext cx="720000" cy="216000"/>
          </a:xfrm>
          <a:prstGeom prst="rect">
            <a:avLst/>
          </a:prstGeom>
          <a:solidFill>
            <a:srgbClr val="FFFFCC">
              <a:alpha val="65000"/>
            </a:srgbClr>
          </a:solidFill>
          <a:ln w="9525">
            <a:noFill/>
            <a:miter lim="800000"/>
          </a:ln>
          <a:extLst>
            <a:ext uri="{91240B29-F687-4F45-9708-019B960494DF}">
              <a14:hiddenLine xmlns:a14="http://schemas.microsoft.com/office/drawing/2010/main" w="9525">
                <a:solidFill>
                  <a:srgbClr val="000000"/>
                </a:solidFill>
                <a:miter lim="800000"/>
                <a:headEnd/>
                <a:tailEnd/>
              </a14:hiddenLine>
            </a:ext>
          </a:extLst>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altLang="zh-CN" sz="900" b="0" i="0" dirty="0">
                <a:solidFill>
                  <a:srgbClr val="101214"/>
                </a:solidFill>
                <a:effectLst/>
                <a:latin typeface="Times New Roman" panose="02020603050405020304" pitchFamily="18" charset="0"/>
                <a:ea typeface="宋体" panose="02010600030101010101" pitchFamily="2" charset="-122"/>
              </a:rPr>
              <a:t>Resolution</a:t>
            </a:r>
            <a:r>
              <a:rPr lang="zh-CN" altLang="en-US" sz="900" dirty="0">
                <a:solidFill>
                  <a:schemeClr val="tx1"/>
                </a:solidFill>
                <a:latin typeface="Times New Roman" panose="02020603050405020304" pitchFamily="18" charset="0"/>
                <a:ea typeface="宋体" panose="02010600030101010101" pitchFamily="2" charset="-122"/>
              </a:rPr>
              <a:t> </a:t>
            </a:r>
          </a:p>
        </p:txBody>
      </p:sp>
      <p:sp>
        <p:nvSpPr>
          <p:cNvPr id="21" name="文本框 4">
            <a:extLst>
              <a:ext uri="{FF2B5EF4-FFF2-40B4-BE49-F238E27FC236}">
                <a16:creationId xmlns:a16="http://schemas.microsoft.com/office/drawing/2014/main" id="{3F610285-E79F-B812-7D11-11EDE13C746A}"/>
              </a:ext>
            </a:extLst>
          </p:cNvPr>
          <p:cNvSpPr txBox="1">
            <a:spLocks noChangeArrowheads="1"/>
          </p:cNvSpPr>
          <p:nvPr/>
        </p:nvSpPr>
        <p:spPr bwMode="auto">
          <a:xfrm>
            <a:off x="4856179" y="6300000"/>
            <a:ext cx="720000" cy="216000"/>
          </a:xfrm>
          <a:prstGeom prst="rect">
            <a:avLst/>
          </a:prstGeom>
          <a:solidFill>
            <a:srgbClr val="FFFFCC">
              <a:alpha val="65000"/>
            </a:srgbClr>
          </a:solidFill>
          <a:ln w="9525">
            <a:noFill/>
            <a:miter lim="800000"/>
          </a:ln>
          <a:extLst>
            <a:ext uri="{91240B29-F687-4F45-9708-019B960494DF}">
              <a14:hiddenLine xmlns:a14="http://schemas.microsoft.com/office/drawing/2010/main" w="9525">
                <a:solidFill>
                  <a:srgbClr val="000000"/>
                </a:solidFill>
                <a:miter lim="800000"/>
                <a:headEnd/>
                <a:tailEnd/>
              </a14:hiddenLine>
            </a:ext>
          </a:extLst>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altLang="zh-CN" sz="900" b="0" i="0" dirty="0">
                <a:solidFill>
                  <a:srgbClr val="101214"/>
                </a:solidFill>
                <a:effectLst/>
                <a:latin typeface="Times New Roman" panose="02020603050405020304" pitchFamily="18" charset="0"/>
                <a:ea typeface="宋体" panose="02010600030101010101" pitchFamily="2" charset="-122"/>
              </a:rPr>
              <a:t>linearity</a:t>
            </a:r>
            <a:r>
              <a:rPr lang="zh-CN" altLang="en-US" sz="900" dirty="0">
                <a:solidFill>
                  <a:schemeClr val="tx1"/>
                </a:solidFill>
                <a:latin typeface="Times New Roman" panose="02020603050405020304" pitchFamily="18" charset="0"/>
                <a:ea typeface="宋体" panose="02010600030101010101" pitchFamily="2" charset="-122"/>
              </a:rPr>
              <a:t> </a:t>
            </a:r>
          </a:p>
        </p:txBody>
      </p:sp>
      <p:sp>
        <p:nvSpPr>
          <p:cNvPr id="22" name="文本框 4">
            <a:extLst>
              <a:ext uri="{FF2B5EF4-FFF2-40B4-BE49-F238E27FC236}">
                <a16:creationId xmlns:a16="http://schemas.microsoft.com/office/drawing/2014/main" id="{23F7A7B3-56E1-DCCF-C60B-2CE7FD53C559}"/>
              </a:ext>
            </a:extLst>
          </p:cNvPr>
          <p:cNvSpPr txBox="1">
            <a:spLocks noChangeArrowheads="1"/>
          </p:cNvSpPr>
          <p:nvPr/>
        </p:nvSpPr>
        <p:spPr bwMode="auto">
          <a:xfrm>
            <a:off x="6840000" y="6300000"/>
            <a:ext cx="504000" cy="216000"/>
          </a:xfrm>
          <a:prstGeom prst="rect">
            <a:avLst/>
          </a:prstGeom>
          <a:solidFill>
            <a:srgbClr val="FFFFCC">
              <a:alpha val="65000"/>
            </a:srgbClr>
          </a:solidFill>
          <a:ln w="9525">
            <a:noFill/>
            <a:miter lim="800000"/>
          </a:ln>
          <a:extLst>
            <a:ext uri="{91240B29-F687-4F45-9708-019B960494DF}">
              <a14:hiddenLine xmlns:a14="http://schemas.microsoft.com/office/drawing/2010/main" w="9525">
                <a:solidFill>
                  <a:srgbClr val="000000"/>
                </a:solidFill>
                <a:miter lim="800000"/>
                <a:headEnd/>
                <a:tailEnd/>
              </a14:hiddenLine>
            </a:ext>
          </a:extLst>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altLang="zh-CN" sz="900" b="0" i="0" dirty="0">
                <a:solidFill>
                  <a:srgbClr val="101214"/>
                </a:solidFill>
                <a:effectLst/>
                <a:latin typeface="Times New Roman" panose="02020603050405020304" pitchFamily="18" charset="0"/>
                <a:ea typeface="宋体" panose="02010600030101010101" pitchFamily="2" charset="-122"/>
              </a:rPr>
              <a:t>noise</a:t>
            </a:r>
            <a:r>
              <a:rPr lang="zh-CN" altLang="en-US" sz="900" dirty="0">
                <a:solidFill>
                  <a:schemeClr val="tx1"/>
                </a:solidFill>
                <a:latin typeface="Times New Roman" panose="02020603050405020304" pitchFamily="18" charset="0"/>
                <a:ea typeface="宋体" panose="02010600030101010101" pitchFamily="2" charset="-122"/>
              </a:rPr>
              <a:t> </a:t>
            </a:r>
          </a:p>
        </p:txBody>
      </p:sp>
      <p:pic>
        <p:nvPicPr>
          <p:cNvPr id="2" name="Picture 8">
            <a:extLst>
              <a:ext uri="{FF2B5EF4-FFF2-40B4-BE49-F238E27FC236}">
                <a16:creationId xmlns:a16="http://schemas.microsoft.com/office/drawing/2014/main" id="{7EFC7CDD-1C08-BD53-3D7B-FE30E48087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40000" y="1260000"/>
            <a:ext cx="4312345" cy="180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表格 22">
            <a:extLst>
              <a:ext uri="{FF2B5EF4-FFF2-40B4-BE49-F238E27FC236}">
                <a16:creationId xmlns:a16="http://schemas.microsoft.com/office/drawing/2014/main" id="{21372713-E6F4-C93E-BC14-41F2B473F5C0}"/>
              </a:ext>
            </a:extLst>
          </p:cNvPr>
          <p:cNvGraphicFramePr>
            <a:graphicFrameLocks noGrp="1"/>
          </p:cNvGraphicFramePr>
          <p:nvPr>
            <p:extLst>
              <p:ext uri="{D42A27DB-BD31-4B8C-83A1-F6EECF244321}">
                <p14:modId xmlns:p14="http://schemas.microsoft.com/office/powerpoint/2010/main" val="3143775436"/>
              </p:ext>
            </p:extLst>
          </p:nvPr>
        </p:nvGraphicFramePr>
        <p:xfrm>
          <a:off x="1080000" y="4212000"/>
          <a:ext cx="5053701" cy="1432560"/>
        </p:xfrm>
        <a:graphic>
          <a:graphicData uri="http://schemas.openxmlformats.org/drawingml/2006/table">
            <a:tbl>
              <a:tblPr firstRow="1" bandRow="1">
                <a:tableStyleId>{5C22544A-7EE6-4342-B048-85BDC9FD1C3A}</a:tableStyleId>
              </a:tblPr>
              <a:tblGrid>
                <a:gridCol w="985854">
                  <a:extLst>
                    <a:ext uri="{9D8B030D-6E8A-4147-A177-3AD203B41FA5}">
                      <a16:colId xmlns:a16="http://schemas.microsoft.com/office/drawing/2014/main" val="3577288085"/>
                    </a:ext>
                  </a:extLst>
                </a:gridCol>
                <a:gridCol w="985854">
                  <a:extLst>
                    <a:ext uri="{9D8B030D-6E8A-4147-A177-3AD203B41FA5}">
                      <a16:colId xmlns:a16="http://schemas.microsoft.com/office/drawing/2014/main" val="3445474087"/>
                    </a:ext>
                  </a:extLst>
                </a:gridCol>
                <a:gridCol w="1126690">
                  <a:extLst>
                    <a:ext uri="{9D8B030D-6E8A-4147-A177-3AD203B41FA5}">
                      <a16:colId xmlns:a16="http://schemas.microsoft.com/office/drawing/2014/main" val="1333611668"/>
                    </a:ext>
                  </a:extLst>
                </a:gridCol>
                <a:gridCol w="985854">
                  <a:extLst>
                    <a:ext uri="{9D8B030D-6E8A-4147-A177-3AD203B41FA5}">
                      <a16:colId xmlns:a16="http://schemas.microsoft.com/office/drawing/2014/main" val="888204360"/>
                    </a:ext>
                  </a:extLst>
                </a:gridCol>
                <a:gridCol w="969449">
                  <a:extLst>
                    <a:ext uri="{9D8B030D-6E8A-4147-A177-3AD203B41FA5}">
                      <a16:colId xmlns:a16="http://schemas.microsoft.com/office/drawing/2014/main" val="1089597928"/>
                    </a:ext>
                  </a:extLst>
                </a:gridCol>
              </a:tblGrid>
              <a:tr h="304494">
                <a:tc>
                  <a:txBody>
                    <a:bodyPr/>
                    <a:lstStyle/>
                    <a:p>
                      <a:endParaRPr lang="zh-CN" altLang="en-US" sz="800" baseline="0" dirty="0">
                        <a:latin typeface="Times New Roman" panose="02020603050405020304" pitchFamily="18" charset="0"/>
                        <a:ea typeface="宋体" panose="02010600030101010101" pitchFamily="2"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b="1" i="0" dirty="0">
                          <a:solidFill>
                            <a:srgbClr val="101214"/>
                          </a:solidFill>
                          <a:effectLst/>
                          <a:latin typeface="Times New Roman" panose="02020603050405020304" pitchFamily="18" charset="0"/>
                          <a:ea typeface="宋体" panose="02010600030101010101" pitchFamily="2" charset="-122"/>
                        </a:rPr>
                        <a:t>bandwidth</a:t>
                      </a:r>
                      <a:r>
                        <a:rPr lang="zh-CN" altLang="en-US" sz="900" b="1" dirty="0">
                          <a:solidFill>
                            <a:schemeClr val="tx1"/>
                          </a:solidFill>
                          <a:latin typeface="Times New Roman" panose="02020603050405020304" pitchFamily="18" charset="0"/>
                          <a:ea typeface="宋体" panose="02010600030101010101" pitchFamily="2" charset="-122"/>
                        </a:rPr>
                        <a:t> </a:t>
                      </a:r>
                      <a:r>
                        <a:rPr lang="en-US" altLang="zh-CN" sz="900" b="1" baseline="0" dirty="0">
                          <a:solidFill>
                            <a:schemeClr val="tx1"/>
                          </a:solidFill>
                          <a:latin typeface="Times New Roman" panose="02020603050405020304" pitchFamily="18" charset="0"/>
                          <a:ea typeface="宋体" panose="02010600030101010101" pitchFamily="2" charset="-122"/>
                        </a:rPr>
                        <a:t>(Hz)</a:t>
                      </a:r>
                      <a:endParaRPr lang="zh-CN" altLang="en-US" sz="900" b="1" dirty="0">
                        <a:solidFill>
                          <a:schemeClr val="tx1"/>
                        </a:solidFill>
                        <a:latin typeface="Times New Roman" panose="02020603050405020304" pitchFamily="18" charset="0"/>
                        <a:ea typeface="宋体" panose="02010600030101010101" pitchFamily="2"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b="1" i="0" dirty="0">
                          <a:solidFill>
                            <a:srgbClr val="101214"/>
                          </a:solidFill>
                          <a:effectLst/>
                          <a:latin typeface="Times New Roman" panose="02020603050405020304" pitchFamily="18" charset="0"/>
                          <a:ea typeface="宋体" panose="02010600030101010101" pitchFamily="2" charset="-122"/>
                        </a:rPr>
                        <a:t>Resolution</a:t>
                      </a:r>
                      <a:r>
                        <a:rPr lang="zh-CN" altLang="en-US" sz="900" b="1" dirty="0">
                          <a:solidFill>
                            <a:schemeClr val="tx1"/>
                          </a:solidFill>
                          <a:latin typeface="Times New Roman" panose="02020603050405020304" pitchFamily="18" charset="0"/>
                          <a:ea typeface="宋体" panose="02010600030101010101" pitchFamily="2" charset="-122"/>
                        </a:rPr>
                        <a:t> </a:t>
                      </a:r>
                      <a:r>
                        <a:rPr lang="en-US" altLang="zh-CN" sz="900" b="1" dirty="0">
                          <a:solidFill>
                            <a:schemeClr val="tx1"/>
                          </a:solidFill>
                          <a:latin typeface="Times New Roman" panose="02020603050405020304" pitchFamily="18" charset="0"/>
                          <a:ea typeface="宋体" panose="02010600030101010101" pitchFamily="2" charset="-122"/>
                        </a:rPr>
                        <a:t>(ppm)</a:t>
                      </a:r>
                      <a:endParaRPr lang="zh-CN" altLang="en-US" sz="900" b="1" dirty="0">
                        <a:solidFill>
                          <a:schemeClr val="tx1"/>
                        </a:solidFill>
                        <a:latin typeface="Times New Roman" panose="02020603050405020304" pitchFamily="18" charset="0"/>
                        <a:ea typeface="宋体" panose="02010600030101010101" pitchFamily="2" charset="-122"/>
                      </a:endParaRPr>
                    </a:p>
                    <a:p>
                      <a:endParaRPr lang="zh-CN" altLang="en-US" sz="900" b="1" baseline="0" dirty="0">
                        <a:latin typeface="Times New Roman" panose="02020603050405020304" pitchFamily="18" charset="0"/>
                        <a:ea typeface="宋体" panose="02010600030101010101" pitchFamily="2"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b="1" i="0" dirty="0">
                          <a:solidFill>
                            <a:srgbClr val="101214"/>
                          </a:solidFill>
                          <a:effectLst/>
                          <a:latin typeface="Times New Roman" panose="02020603050405020304" pitchFamily="18" charset="0"/>
                          <a:ea typeface="宋体" panose="02010600030101010101" pitchFamily="2" charset="-122"/>
                        </a:rPr>
                        <a:t>linearity</a:t>
                      </a:r>
                      <a:r>
                        <a:rPr lang="zh-CN" altLang="en-US" sz="900" b="1" dirty="0">
                          <a:solidFill>
                            <a:schemeClr val="tx1"/>
                          </a:solidFill>
                          <a:latin typeface="Times New Roman" panose="02020603050405020304" pitchFamily="18" charset="0"/>
                          <a:ea typeface="宋体" panose="02010600030101010101" pitchFamily="2" charset="-122"/>
                        </a:rPr>
                        <a:t> </a:t>
                      </a:r>
                      <a:r>
                        <a:rPr lang="en-US" altLang="zh-CN" sz="900" b="1" dirty="0">
                          <a:solidFill>
                            <a:schemeClr val="tx1"/>
                          </a:solidFill>
                          <a:latin typeface="Times New Roman" panose="02020603050405020304" pitchFamily="18" charset="0"/>
                          <a:ea typeface="宋体" panose="02010600030101010101" pitchFamily="2" charset="-122"/>
                        </a:rPr>
                        <a:t>(ppm)</a:t>
                      </a:r>
                      <a:endParaRPr lang="zh-CN" altLang="en-US" sz="900" b="1" dirty="0">
                        <a:solidFill>
                          <a:schemeClr val="tx1"/>
                        </a:solidFill>
                        <a:latin typeface="Times New Roman" panose="02020603050405020304" pitchFamily="18" charset="0"/>
                        <a:ea typeface="宋体" panose="02010600030101010101" pitchFamily="2" charset="-122"/>
                      </a:endParaRPr>
                    </a:p>
                    <a:p>
                      <a:endParaRPr lang="zh-CN" altLang="en-US" sz="900" b="1" baseline="0" dirty="0">
                        <a:latin typeface="Times New Roman" panose="02020603050405020304" pitchFamily="18" charset="0"/>
                        <a:ea typeface="宋体" panose="02010600030101010101" pitchFamily="2"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b="1" i="0" dirty="0">
                          <a:solidFill>
                            <a:srgbClr val="101214"/>
                          </a:solidFill>
                          <a:effectLst/>
                          <a:latin typeface="Times New Roman" panose="02020603050405020304" pitchFamily="18" charset="0"/>
                          <a:ea typeface="宋体" panose="02010600030101010101" pitchFamily="2" charset="-122"/>
                        </a:rPr>
                        <a:t>noise</a:t>
                      </a:r>
                      <a:r>
                        <a:rPr lang="zh-CN" altLang="en-US" sz="900" b="1" dirty="0">
                          <a:solidFill>
                            <a:schemeClr val="tx1"/>
                          </a:solidFill>
                          <a:latin typeface="Times New Roman" panose="02020603050405020304" pitchFamily="18" charset="0"/>
                          <a:ea typeface="宋体" panose="02010600030101010101" pitchFamily="2" charset="-122"/>
                        </a:rPr>
                        <a:t> </a:t>
                      </a:r>
                      <a:r>
                        <a:rPr lang="en-US" altLang="zh-CN" sz="900" b="1" dirty="0">
                          <a:solidFill>
                            <a:schemeClr val="tx1"/>
                          </a:solidFill>
                          <a:latin typeface="Times New Roman" panose="02020603050405020304" pitchFamily="18" charset="0"/>
                          <a:ea typeface="宋体" panose="02010600030101010101" pitchFamily="2" charset="-122"/>
                        </a:rPr>
                        <a:t>(ppm)</a:t>
                      </a:r>
                      <a:endParaRPr lang="zh-CN" altLang="en-US" sz="900" b="1" dirty="0">
                        <a:solidFill>
                          <a:schemeClr val="tx1"/>
                        </a:solidFill>
                        <a:latin typeface="Times New Roman" panose="02020603050405020304" pitchFamily="18" charset="0"/>
                        <a:ea typeface="宋体" panose="02010600030101010101" pitchFamily="2" charset="-122"/>
                      </a:endParaRPr>
                    </a:p>
                    <a:p>
                      <a:endParaRPr lang="zh-CN" altLang="en-US" sz="900" b="1" baseline="0" dirty="0">
                        <a:latin typeface="Times New Roman" panose="02020603050405020304" pitchFamily="18" charset="0"/>
                        <a:ea typeface="宋体" panose="02010600030101010101" pitchFamily="2" charset="-122"/>
                      </a:endParaRPr>
                    </a:p>
                  </a:txBody>
                  <a:tcPr/>
                </a:tc>
                <a:extLst>
                  <a:ext uri="{0D108BD9-81ED-4DB2-BD59-A6C34878D82A}">
                    <a16:rowId xmlns:a16="http://schemas.microsoft.com/office/drawing/2014/main" val="247166180"/>
                  </a:ext>
                </a:extLst>
              </a:tr>
              <a:tr h="190308">
                <a:tc>
                  <a:txBody>
                    <a:bodyPr/>
                    <a:lstStyle/>
                    <a:p>
                      <a:r>
                        <a:rPr lang="en-US" altLang="zh-CN" sz="800" dirty="0">
                          <a:solidFill>
                            <a:srgbClr val="003399"/>
                          </a:solidFill>
                          <a:latin typeface="Times New Roman" panose="02020603050405020304" pitchFamily="18" charset="0"/>
                          <a:ea typeface="宋体" panose="02010600030101010101" pitchFamily="2" charset="-122"/>
                        </a:rPr>
                        <a:t>Version III</a:t>
                      </a:r>
                      <a:endParaRPr lang="zh-CN" altLang="en-US" sz="800" baseline="0" dirty="0">
                        <a:latin typeface="Times New Roman" panose="02020603050405020304" pitchFamily="18" charset="0"/>
                        <a:ea typeface="宋体" panose="02010600030101010101" pitchFamily="2" charset="-122"/>
                      </a:endParaRPr>
                    </a:p>
                  </a:txBody>
                  <a:tcPr/>
                </a:tc>
                <a:tc>
                  <a:txBody>
                    <a:bodyPr/>
                    <a:lstStyle/>
                    <a:p>
                      <a:r>
                        <a:rPr lang="en-US" altLang="zh-CN" sz="800" baseline="0" dirty="0">
                          <a:solidFill>
                            <a:srgbClr val="FF0000"/>
                          </a:solidFill>
                          <a:latin typeface="Times New Roman" panose="02020603050405020304" pitchFamily="18" charset="0"/>
                          <a:ea typeface="宋体" panose="02010600030101010101" pitchFamily="2" charset="-122"/>
                        </a:rPr>
                        <a:t>380</a:t>
                      </a:r>
                    </a:p>
                  </a:txBody>
                  <a:tcPr/>
                </a:tc>
                <a:tc>
                  <a:txBody>
                    <a:bodyPr/>
                    <a:lstStyle/>
                    <a:p>
                      <a:r>
                        <a:rPr lang="en-US" altLang="zh-CN" sz="800" baseline="0" dirty="0">
                          <a:solidFill>
                            <a:srgbClr val="FF0000"/>
                          </a:solidFill>
                          <a:latin typeface="Times New Roman" panose="02020603050405020304" pitchFamily="18" charset="0"/>
                          <a:ea typeface="宋体" panose="02010600030101010101" pitchFamily="2" charset="-122"/>
                        </a:rPr>
                        <a:t>0.1</a:t>
                      </a:r>
                      <a:endParaRPr lang="zh-CN" altLang="en-US" sz="800" baseline="0" dirty="0">
                        <a:solidFill>
                          <a:srgbClr val="FF0000"/>
                        </a:solidFill>
                        <a:latin typeface="Times New Roman" panose="02020603050405020304" pitchFamily="18" charset="0"/>
                        <a:ea typeface="宋体" panose="02010600030101010101" pitchFamily="2" charset="-122"/>
                      </a:endParaRPr>
                    </a:p>
                  </a:txBody>
                  <a:tcPr/>
                </a:tc>
                <a:tc>
                  <a:txBody>
                    <a:bodyPr/>
                    <a:lstStyle/>
                    <a:p>
                      <a:r>
                        <a:rPr lang="en-US" altLang="zh-CN" sz="800" baseline="0" dirty="0">
                          <a:solidFill>
                            <a:srgbClr val="FF0000"/>
                          </a:solidFill>
                          <a:latin typeface="Times New Roman" panose="02020603050405020304" pitchFamily="18" charset="0"/>
                          <a:ea typeface="宋体" panose="02010600030101010101" pitchFamily="2" charset="-122"/>
                        </a:rPr>
                        <a:t>1.2</a:t>
                      </a:r>
                      <a:endParaRPr lang="zh-CN" altLang="en-US" sz="800" baseline="0" dirty="0">
                        <a:solidFill>
                          <a:srgbClr val="FF0000"/>
                        </a:solidFill>
                        <a:latin typeface="Times New Roman" panose="02020603050405020304" pitchFamily="18" charset="0"/>
                        <a:ea typeface="宋体" panose="02010600030101010101" pitchFamily="2" charset="-122"/>
                      </a:endParaRPr>
                    </a:p>
                  </a:txBody>
                  <a:tcPr/>
                </a:tc>
                <a:tc>
                  <a:txBody>
                    <a:bodyPr/>
                    <a:lstStyle/>
                    <a:p>
                      <a:r>
                        <a:rPr lang="en-US" altLang="zh-CN" sz="800" baseline="0" dirty="0">
                          <a:solidFill>
                            <a:srgbClr val="FF0000"/>
                          </a:solidFill>
                          <a:latin typeface="Times New Roman" panose="02020603050405020304" pitchFamily="18" charset="0"/>
                          <a:ea typeface="宋体" panose="02010600030101010101" pitchFamily="2" charset="-122"/>
                        </a:rPr>
                        <a:t>1.3</a:t>
                      </a:r>
                      <a:endParaRPr lang="zh-CN" altLang="en-US" sz="800" baseline="0" dirty="0">
                        <a:solidFill>
                          <a:srgbClr val="FF0000"/>
                        </a:solidFill>
                        <a:latin typeface="Times New Roman" panose="02020603050405020304" pitchFamily="18" charset="0"/>
                        <a:ea typeface="宋体" panose="02010600030101010101" pitchFamily="2" charset="-122"/>
                      </a:endParaRPr>
                    </a:p>
                  </a:txBody>
                  <a:tcPr/>
                </a:tc>
                <a:extLst>
                  <a:ext uri="{0D108BD9-81ED-4DB2-BD59-A6C34878D82A}">
                    <a16:rowId xmlns:a16="http://schemas.microsoft.com/office/drawing/2014/main" val="2052254697"/>
                  </a:ext>
                </a:extLst>
              </a:tr>
              <a:tr h="190308">
                <a:tc>
                  <a:txBody>
                    <a:bodyPr/>
                    <a:lstStyle/>
                    <a:p>
                      <a:r>
                        <a:rPr lang="en-US" altLang="zh-CN" sz="800" dirty="0">
                          <a:solidFill>
                            <a:srgbClr val="003399"/>
                          </a:solidFill>
                          <a:latin typeface="Times New Roman" panose="02020603050405020304" pitchFamily="18" charset="0"/>
                          <a:ea typeface="宋体" panose="02010600030101010101" pitchFamily="2" charset="-122"/>
                        </a:rPr>
                        <a:t>Version III</a:t>
                      </a:r>
                      <a:endParaRPr lang="zh-CN" altLang="en-US" sz="800" baseline="0" dirty="0">
                        <a:latin typeface="Times New Roman" panose="02020603050405020304" pitchFamily="18" charset="0"/>
                        <a:ea typeface="宋体" panose="02010600030101010101" pitchFamily="2" charset="-122"/>
                      </a:endParaRPr>
                    </a:p>
                  </a:txBody>
                  <a:tcPr/>
                </a:tc>
                <a:tc>
                  <a:txBody>
                    <a:bodyPr/>
                    <a:lstStyle/>
                    <a:p>
                      <a:r>
                        <a:rPr lang="en-US" altLang="zh-CN" sz="800" baseline="0" dirty="0">
                          <a:latin typeface="Times New Roman" panose="02020603050405020304" pitchFamily="18" charset="0"/>
                          <a:ea typeface="宋体" panose="02010600030101010101" pitchFamily="2" charset="-122"/>
                        </a:rPr>
                        <a:t>350</a:t>
                      </a:r>
                      <a:endParaRPr lang="zh-CN" altLang="en-US" sz="800" baseline="0" dirty="0">
                        <a:latin typeface="Times New Roman" panose="02020603050405020304" pitchFamily="18" charset="0"/>
                        <a:ea typeface="宋体" panose="02010600030101010101" pitchFamily="2" charset="-122"/>
                      </a:endParaRPr>
                    </a:p>
                  </a:txBody>
                  <a:tcPr/>
                </a:tc>
                <a:tc>
                  <a:txBody>
                    <a:bodyPr/>
                    <a:lstStyle/>
                    <a:p>
                      <a:r>
                        <a:rPr lang="en-US" altLang="zh-CN" sz="800" baseline="0" dirty="0">
                          <a:latin typeface="Times New Roman" panose="02020603050405020304" pitchFamily="18" charset="0"/>
                          <a:ea typeface="宋体" panose="02010600030101010101" pitchFamily="2" charset="-122"/>
                        </a:rPr>
                        <a:t>0.15</a:t>
                      </a:r>
                      <a:endParaRPr lang="zh-CN" altLang="en-US" sz="800" baseline="0" dirty="0">
                        <a:latin typeface="Times New Roman" panose="02020603050405020304" pitchFamily="18" charset="0"/>
                        <a:ea typeface="宋体" panose="02010600030101010101" pitchFamily="2" charset="-122"/>
                      </a:endParaRPr>
                    </a:p>
                  </a:txBody>
                  <a:tcPr/>
                </a:tc>
                <a:tc>
                  <a:txBody>
                    <a:bodyPr/>
                    <a:lstStyle/>
                    <a:p>
                      <a:r>
                        <a:rPr lang="en-US" altLang="zh-CN" sz="800" baseline="0" dirty="0">
                          <a:latin typeface="Times New Roman" panose="02020603050405020304" pitchFamily="18" charset="0"/>
                          <a:ea typeface="宋体" panose="02010600030101010101" pitchFamily="2" charset="-122"/>
                        </a:rPr>
                        <a:t>1.2</a:t>
                      </a:r>
                      <a:endParaRPr lang="zh-CN" altLang="en-US" sz="800" baseline="0" dirty="0">
                        <a:latin typeface="Times New Roman" panose="02020603050405020304" pitchFamily="18" charset="0"/>
                        <a:ea typeface="宋体" panose="02010600030101010101" pitchFamily="2" charset="-122"/>
                      </a:endParaRPr>
                    </a:p>
                  </a:txBody>
                  <a:tcPr/>
                </a:tc>
                <a:tc>
                  <a:txBody>
                    <a:bodyPr/>
                    <a:lstStyle/>
                    <a:p>
                      <a:r>
                        <a:rPr lang="en-US" altLang="zh-CN" sz="800" baseline="0" dirty="0">
                          <a:latin typeface="Times New Roman" panose="02020603050405020304" pitchFamily="18" charset="0"/>
                          <a:ea typeface="宋体" panose="02010600030101010101" pitchFamily="2" charset="-122"/>
                        </a:rPr>
                        <a:t>1.5</a:t>
                      </a:r>
                      <a:endParaRPr lang="zh-CN" altLang="en-US" sz="800" baseline="0" dirty="0">
                        <a:latin typeface="Times New Roman" panose="02020603050405020304" pitchFamily="18" charset="0"/>
                        <a:ea typeface="宋体" panose="02010600030101010101" pitchFamily="2" charset="-122"/>
                      </a:endParaRPr>
                    </a:p>
                  </a:txBody>
                  <a:tcPr/>
                </a:tc>
                <a:extLst>
                  <a:ext uri="{0D108BD9-81ED-4DB2-BD59-A6C34878D82A}">
                    <a16:rowId xmlns:a16="http://schemas.microsoft.com/office/drawing/2014/main" val="2294403213"/>
                  </a:ext>
                </a:extLst>
              </a:tr>
              <a:tr h="190308">
                <a:tc>
                  <a:txBody>
                    <a:bodyPr/>
                    <a:lstStyle/>
                    <a:p>
                      <a:r>
                        <a:rPr lang="en-US" altLang="zh-CN" sz="800" dirty="0">
                          <a:solidFill>
                            <a:srgbClr val="003399"/>
                          </a:solidFill>
                          <a:latin typeface="Times New Roman" panose="02020603050405020304" pitchFamily="18" charset="0"/>
                          <a:ea typeface="宋体" panose="02010600030101010101" pitchFamily="2" charset="-122"/>
                        </a:rPr>
                        <a:t>Version III</a:t>
                      </a:r>
                      <a:endParaRPr lang="zh-CN" altLang="en-US" sz="800" baseline="0" dirty="0">
                        <a:latin typeface="Times New Roman" panose="02020603050405020304" pitchFamily="18" charset="0"/>
                        <a:ea typeface="宋体" panose="02010600030101010101" pitchFamily="2" charset="-122"/>
                      </a:endParaRPr>
                    </a:p>
                  </a:txBody>
                  <a:tcPr/>
                </a:tc>
                <a:tc>
                  <a:txBody>
                    <a:bodyPr/>
                    <a:lstStyle/>
                    <a:p>
                      <a:r>
                        <a:rPr lang="en-US" altLang="zh-CN" sz="800" baseline="0" dirty="0">
                          <a:latin typeface="Times New Roman" panose="02020603050405020304" pitchFamily="18" charset="0"/>
                          <a:ea typeface="宋体" panose="02010600030101010101" pitchFamily="2" charset="-122"/>
                        </a:rPr>
                        <a:t>350</a:t>
                      </a:r>
                      <a:endParaRPr lang="zh-CN" altLang="en-US" sz="800" baseline="0" dirty="0">
                        <a:latin typeface="Times New Roman" panose="02020603050405020304" pitchFamily="18" charset="0"/>
                        <a:ea typeface="宋体" panose="02010600030101010101" pitchFamily="2" charset="-122"/>
                      </a:endParaRPr>
                    </a:p>
                  </a:txBody>
                  <a:tcPr/>
                </a:tc>
                <a:tc>
                  <a:txBody>
                    <a:bodyPr/>
                    <a:lstStyle/>
                    <a:p>
                      <a:r>
                        <a:rPr lang="en-US" altLang="zh-CN" sz="800" baseline="0" dirty="0">
                          <a:latin typeface="Times New Roman" panose="02020603050405020304" pitchFamily="18" charset="0"/>
                          <a:ea typeface="宋体" panose="02010600030101010101" pitchFamily="2" charset="-122"/>
                        </a:rPr>
                        <a:t>0.15</a:t>
                      </a:r>
                      <a:endParaRPr lang="zh-CN" altLang="en-US" sz="800" baseline="0" dirty="0">
                        <a:latin typeface="Times New Roman" panose="02020603050405020304" pitchFamily="18" charset="0"/>
                        <a:ea typeface="宋体" panose="02010600030101010101" pitchFamily="2" charset="-122"/>
                      </a:endParaRPr>
                    </a:p>
                  </a:txBody>
                  <a:tcPr/>
                </a:tc>
                <a:tc>
                  <a:txBody>
                    <a:bodyPr/>
                    <a:lstStyle/>
                    <a:p>
                      <a:r>
                        <a:rPr lang="en-US" altLang="zh-CN" sz="800" baseline="0" dirty="0">
                          <a:latin typeface="Times New Roman" panose="02020603050405020304" pitchFamily="18" charset="0"/>
                          <a:ea typeface="宋体" panose="02010600030101010101" pitchFamily="2" charset="-122"/>
                        </a:rPr>
                        <a:t>1.2</a:t>
                      </a:r>
                      <a:endParaRPr lang="zh-CN" altLang="en-US" sz="800" baseline="0" dirty="0">
                        <a:latin typeface="Times New Roman" panose="02020603050405020304" pitchFamily="18" charset="0"/>
                        <a:ea typeface="宋体" panose="02010600030101010101" pitchFamily="2" charset="-122"/>
                      </a:endParaRPr>
                    </a:p>
                  </a:txBody>
                  <a:tcPr/>
                </a:tc>
                <a:tc>
                  <a:txBody>
                    <a:bodyPr/>
                    <a:lstStyle/>
                    <a:p>
                      <a:r>
                        <a:rPr lang="en-US" altLang="zh-CN" sz="800" baseline="0" dirty="0">
                          <a:latin typeface="Times New Roman" panose="02020603050405020304" pitchFamily="18" charset="0"/>
                          <a:ea typeface="宋体" panose="02010600030101010101" pitchFamily="2" charset="-122"/>
                        </a:rPr>
                        <a:t>2</a:t>
                      </a:r>
                      <a:endParaRPr lang="zh-CN" altLang="en-US" sz="800" baseline="0" dirty="0">
                        <a:latin typeface="Times New Roman" panose="02020603050405020304" pitchFamily="18" charset="0"/>
                        <a:ea typeface="宋体" panose="02010600030101010101" pitchFamily="2" charset="-122"/>
                      </a:endParaRPr>
                    </a:p>
                  </a:txBody>
                  <a:tcPr/>
                </a:tc>
                <a:extLst>
                  <a:ext uri="{0D108BD9-81ED-4DB2-BD59-A6C34878D82A}">
                    <a16:rowId xmlns:a16="http://schemas.microsoft.com/office/drawing/2014/main" val="2673946"/>
                  </a:ext>
                </a:extLst>
              </a:tr>
              <a:tr h="190308">
                <a:tc>
                  <a:txBody>
                    <a:bodyPr/>
                    <a:lstStyle/>
                    <a:p>
                      <a:pPr marL="0" algn="l" defTabSz="914400" rtl="0" eaLnBrk="1" latinLnBrk="0" hangingPunct="1"/>
                      <a:r>
                        <a:rPr lang="en-US" altLang="zh-CN" sz="800" kern="1200" dirty="0">
                          <a:solidFill>
                            <a:srgbClr val="003399"/>
                          </a:solidFill>
                          <a:latin typeface="Times New Roman" panose="02020603050405020304" pitchFamily="18" charset="0"/>
                          <a:ea typeface="宋体" panose="02010600030101010101" pitchFamily="2" charset="-122"/>
                          <a:cs typeface="+mn-cs"/>
                        </a:rPr>
                        <a:t>HETIC</a:t>
                      </a:r>
                      <a:endParaRPr lang="zh-CN" altLang="en-US" sz="800" kern="1200" dirty="0">
                        <a:solidFill>
                          <a:srgbClr val="003399"/>
                        </a:solidFill>
                        <a:latin typeface="Times New Roman" panose="02020603050405020304" pitchFamily="18" charset="0"/>
                        <a:ea typeface="宋体" panose="02010600030101010101" pitchFamily="2" charset="-122"/>
                        <a:cs typeface="+mn-cs"/>
                      </a:endParaRPr>
                    </a:p>
                  </a:txBody>
                  <a:tcPr/>
                </a:tc>
                <a:tc>
                  <a:txBody>
                    <a:bodyPr/>
                    <a:lstStyle/>
                    <a:p>
                      <a:r>
                        <a:rPr lang="en-US" altLang="zh-CN" sz="800" baseline="0" dirty="0">
                          <a:latin typeface="Times New Roman" panose="02020603050405020304" pitchFamily="18" charset="0"/>
                          <a:ea typeface="宋体" panose="02010600030101010101" pitchFamily="2" charset="-122"/>
                        </a:rPr>
                        <a:t>275</a:t>
                      </a:r>
                      <a:endParaRPr lang="zh-CN" altLang="en-US" sz="800" baseline="0" dirty="0">
                        <a:latin typeface="Times New Roman" panose="02020603050405020304" pitchFamily="18" charset="0"/>
                        <a:ea typeface="宋体" panose="02010600030101010101" pitchFamily="2" charset="-122"/>
                      </a:endParaRPr>
                    </a:p>
                  </a:txBody>
                  <a:tcPr/>
                </a:tc>
                <a:tc>
                  <a:txBody>
                    <a:bodyPr/>
                    <a:lstStyle/>
                    <a:p>
                      <a:r>
                        <a:rPr lang="en-US" altLang="zh-CN" sz="800" baseline="0" dirty="0">
                          <a:latin typeface="Times New Roman" panose="02020603050405020304" pitchFamily="18" charset="0"/>
                          <a:ea typeface="宋体" panose="02010600030101010101" pitchFamily="2" charset="-122"/>
                        </a:rPr>
                        <a:t>0.2</a:t>
                      </a:r>
                      <a:endParaRPr lang="zh-CN" altLang="en-US" sz="800" baseline="0" dirty="0">
                        <a:latin typeface="Times New Roman" panose="02020603050405020304" pitchFamily="18" charset="0"/>
                        <a:ea typeface="宋体" panose="02010600030101010101" pitchFamily="2" charset="-122"/>
                      </a:endParaRPr>
                    </a:p>
                  </a:txBody>
                  <a:tcPr/>
                </a:tc>
                <a:tc>
                  <a:txBody>
                    <a:bodyPr/>
                    <a:lstStyle/>
                    <a:p>
                      <a:r>
                        <a:rPr lang="en-US" altLang="zh-CN" sz="800" baseline="0" dirty="0">
                          <a:latin typeface="Times New Roman" panose="02020603050405020304" pitchFamily="18" charset="0"/>
                          <a:ea typeface="宋体" panose="02010600030101010101" pitchFamily="2" charset="-122"/>
                        </a:rPr>
                        <a:t>2.5</a:t>
                      </a:r>
                      <a:endParaRPr lang="zh-CN" altLang="en-US" sz="800" baseline="0" dirty="0">
                        <a:latin typeface="Times New Roman" panose="02020603050405020304" pitchFamily="18" charset="0"/>
                        <a:ea typeface="宋体" panose="02010600030101010101" pitchFamily="2" charset="-122"/>
                      </a:endParaRPr>
                    </a:p>
                  </a:txBody>
                  <a:tcPr/>
                </a:tc>
                <a:tc>
                  <a:txBody>
                    <a:bodyPr/>
                    <a:lstStyle/>
                    <a:p>
                      <a:r>
                        <a:rPr lang="en-US" altLang="zh-CN" sz="800" baseline="0" dirty="0">
                          <a:latin typeface="Times New Roman" panose="02020603050405020304" pitchFamily="18" charset="0"/>
                          <a:ea typeface="宋体" panose="02010600030101010101" pitchFamily="2" charset="-122"/>
                        </a:rPr>
                        <a:t>1</a:t>
                      </a:r>
                      <a:endParaRPr lang="zh-CN" altLang="en-US" sz="800" baseline="0" dirty="0">
                        <a:latin typeface="Times New Roman" panose="02020603050405020304" pitchFamily="18" charset="0"/>
                        <a:ea typeface="宋体" panose="02010600030101010101" pitchFamily="2" charset="-122"/>
                      </a:endParaRPr>
                    </a:p>
                  </a:txBody>
                  <a:tcPr/>
                </a:tc>
                <a:extLst>
                  <a:ext uri="{0D108BD9-81ED-4DB2-BD59-A6C34878D82A}">
                    <a16:rowId xmlns:a16="http://schemas.microsoft.com/office/drawing/2014/main" val="3028466904"/>
                  </a:ext>
                </a:extLst>
              </a:tr>
              <a:tr h="190308">
                <a:tc>
                  <a:txBody>
                    <a:bodyPr/>
                    <a:lstStyle/>
                    <a:p>
                      <a:pPr marL="0" algn="l" defTabSz="914400" rtl="0" eaLnBrk="1" latinLnBrk="0" hangingPunct="1"/>
                      <a:r>
                        <a:rPr lang="en-US" altLang="zh-CN" sz="800" kern="1200" dirty="0">
                          <a:solidFill>
                            <a:srgbClr val="003399"/>
                          </a:solidFill>
                          <a:latin typeface="Times New Roman" panose="02020603050405020304" pitchFamily="18" charset="0"/>
                          <a:ea typeface="宋体" panose="02010600030101010101" pitchFamily="2" charset="-122"/>
                          <a:cs typeface="+mn-cs"/>
                        </a:rPr>
                        <a:t>DANYSENSE</a:t>
                      </a:r>
                      <a:endParaRPr lang="zh-CN" altLang="en-US" sz="800" kern="1200" dirty="0">
                        <a:solidFill>
                          <a:srgbClr val="003399"/>
                        </a:solidFill>
                        <a:latin typeface="Times New Roman" panose="02020603050405020304" pitchFamily="18" charset="0"/>
                        <a:ea typeface="宋体" panose="02010600030101010101" pitchFamily="2" charset="-122"/>
                        <a:cs typeface="+mn-cs"/>
                      </a:endParaRPr>
                    </a:p>
                  </a:txBody>
                  <a:tcPr/>
                </a:tc>
                <a:tc>
                  <a:txBody>
                    <a:bodyPr/>
                    <a:lstStyle/>
                    <a:p>
                      <a:r>
                        <a:rPr lang="en-US" altLang="zh-CN" sz="800" baseline="0" dirty="0">
                          <a:latin typeface="Times New Roman" panose="02020603050405020304" pitchFamily="18" charset="0"/>
                          <a:ea typeface="宋体" panose="02010600030101010101" pitchFamily="2" charset="-122"/>
                        </a:rPr>
                        <a:t>995</a:t>
                      </a:r>
                      <a:endParaRPr lang="zh-CN" altLang="en-US" sz="800" baseline="0" dirty="0">
                        <a:latin typeface="Times New Roman" panose="02020603050405020304" pitchFamily="18" charset="0"/>
                        <a:ea typeface="宋体" panose="02010600030101010101" pitchFamily="2" charset="-122"/>
                      </a:endParaRPr>
                    </a:p>
                  </a:txBody>
                  <a:tcPr/>
                </a:tc>
                <a:tc>
                  <a:txBody>
                    <a:bodyPr/>
                    <a:lstStyle/>
                    <a:p>
                      <a:r>
                        <a:rPr lang="en-US" altLang="zh-CN" sz="800" baseline="0" dirty="0">
                          <a:latin typeface="Times New Roman" panose="02020603050405020304" pitchFamily="18" charset="0"/>
                          <a:ea typeface="宋体" panose="02010600030101010101" pitchFamily="2" charset="-122"/>
                        </a:rPr>
                        <a:t>0.5</a:t>
                      </a:r>
                      <a:endParaRPr lang="zh-CN" altLang="en-US" sz="800" baseline="0" dirty="0">
                        <a:latin typeface="Times New Roman" panose="02020603050405020304" pitchFamily="18" charset="0"/>
                        <a:ea typeface="宋体" panose="02010600030101010101" pitchFamily="2" charset="-122"/>
                      </a:endParaRPr>
                    </a:p>
                  </a:txBody>
                  <a:tcPr/>
                </a:tc>
                <a:tc>
                  <a:txBody>
                    <a:bodyPr/>
                    <a:lstStyle/>
                    <a:p>
                      <a:r>
                        <a:rPr lang="en-US" altLang="zh-CN" sz="800" baseline="0" dirty="0">
                          <a:latin typeface="Times New Roman" panose="02020603050405020304" pitchFamily="18" charset="0"/>
                          <a:ea typeface="宋体" panose="02010600030101010101" pitchFamily="2" charset="-122"/>
                        </a:rPr>
                        <a:t>2</a:t>
                      </a:r>
                      <a:endParaRPr lang="zh-CN" altLang="en-US" sz="800" baseline="0" dirty="0">
                        <a:latin typeface="Times New Roman" panose="02020603050405020304" pitchFamily="18" charset="0"/>
                        <a:ea typeface="宋体" panose="02010600030101010101" pitchFamily="2" charset="-122"/>
                      </a:endParaRPr>
                    </a:p>
                  </a:txBody>
                  <a:tcPr/>
                </a:tc>
                <a:tc>
                  <a:txBody>
                    <a:bodyPr/>
                    <a:lstStyle/>
                    <a:p>
                      <a:r>
                        <a:rPr lang="en-US" altLang="zh-CN" sz="800" baseline="0" dirty="0">
                          <a:latin typeface="Times New Roman" panose="02020603050405020304" pitchFamily="18" charset="0"/>
                          <a:ea typeface="宋体" panose="02010600030101010101" pitchFamily="2" charset="-122"/>
                        </a:rPr>
                        <a:t>1.5</a:t>
                      </a:r>
                      <a:endParaRPr lang="zh-CN" altLang="en-US" sz="800" baseline="0" dirty="0">
                        <a:latin typeface="Times New Roman" panose="02020603050405020304" pitchFamily="18" charset="0"/>
                        <a:ea typeface="宋体" panose="02010600030101010101" pitchFamily="2" charset="-122"/>
                      </a:endParaRPr>
                    </a:p>
                  </a:txBody>
                  <a:tcPr/>
                </a:tc>
                <a:extLst>
                  <a:ext uri="{0D108BD9-81ED-4DB2-BD59-A6C34878D82A}">
                    <a16:rowId xmlns:a16="http://schemas.microsoft.com/office/drawing/2014/main" val="1269563536"/>
                  </a:ext>
                </a:extLst>
              </a:tr>
            </a:tbl>
          </a:graphicData>
        </a:graphic>
      </p:graphicFrame>
      <p:sp>
        <p:nvSpPr>
          <p:cNvPr id="15" name="灯片编号占位符 1">
            <a:extLst>
              <a:ext uri="{FF2B5EF4-FFF2-40B4-BE49-F238E27FC236}">
                <a16:creationId xmlns:a16="http://schemas.microsoft.com/office/drawing/2014/main" id="{7BC8C596-9FCF-782D-4E7E-3D44DDE3BA11}"/>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17</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786419737"/>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US" altLang="zh-CN" b="1" dirty="0">
                <a:latin typeface="Times New Roman" pitchFamily="18" charset="0"/>
                <a:ea typeface="宋体" panose="02010600030101010101" pitchFamily="2" charset="-122"/>
                <a:cs typeface="Times New Roman" pitchFamily="18" charset="0"/>
              </a:rPr>
              <a:t>Current transducers – 20A </a:t>
            </a:r>
            <a:r>
              <a:rPr lang="en-US" altLang="zh-CN" b="1" kern="0" dirty="0">
                <a:latin typeface="Times New Roman" panose="02020603050405020304" pitchFamily="18" charset="0"/>
                <a:ea typeface="宋体" panose="02010600030101010101" pitchFamily="2" charset="-122"/>
                <a:cs typeface="Times New Roman" pitchFamily="18" charset="0"/>
              </a:rPr>
              <a:t>prototype</a:t>
            </a:r>
            <a:endParaRPr lang="en-GB" altLang="zh-CN" b="1" dirty="0">
              <a:latin typeface="Times New Roman" pitchFamily="18" charset="0"/>
              <a:ea typeface="宋体" panose="02010600030101010101" pitchFamily="2" charset="-122"/>
              <a:cs typeface="Times New Roman"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itchFamily="18" charset="0"/>
              </a:rPr>
              <a:t>On the basis of the 300A-DCCT: calculation of magnetic circuit parameters, control of circulation noise, structure design.</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itchFamily="18" charset="0"/>
              </a:rPr>
              <a:t>20A-DCCT : resolution ≤0.5ppm (10uA), linearity ≤1.5ppm, noise ≤1ppm (maximum noise point)</a:t>
            </a:r>
          </a:p>
        </p:txBody>
      </p:sp>
      <p:pic>
        <p:nvPicPr>
          <p:cNvPr id="25" name="图片 24">
            <a:extLst>
              <a:ext uri="{FF2B5EF4-FFF2-40B4-BE49-F238E27FC236}">
                <a16:creationId xmlns:a16="http://schemas.microsoft.com/office/drawing/2014/main" id="{15C60625-DAE3-25C7-8E7A-C1A0666735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0000" y="2880000"/>
            <a:ext cx="1692919" cy="1440000"/>
          </a:xfrm>
          <a:prstGeom prst="rect">
            <a:avLst/>
          </a:prstGeom>
          <a:noFill/>
          <a:ln w="12700" cmpd="sng">
            <a:solidFill>
              <a:schemeClr val="accent1">
                <a:shade val="50000"/>
              </a:schemeClr>
            </a:solidFill>
            <a:prstDash val="solid"/>
          </a:ln>
          <a:extLst>
            <a:ext uri="{909E8E84-426E-40DD-AFC4-6F175D3DCCD1}">
              <a14:hiddenFill xmlns:a14="http://schemas.microsoft.com/office/drawing/2010/main">
                <a:solidFill>
                  <a:srgbClr val="FFFFFF"/>
                </a:solidFill>
              </a14:hiddenFill>
            </a:ext>
          </a:extLst>
        </p:spPr>
      </p:pic>
      <p:pic>
        <p:nvPicPr>
          <p:cNvPr id="26" name="图片 25">
            <a:extLst>
              <a:ext uri="{FF2B5EF4-FFF2-40B4-BE49-F238E27FC236}">
                <a16:creationId xmlns:a16="http://schemas.microsoft.com/office/drawing/2014/main" id="{29B6546F-4E01-1DD1-F6F1-93B617F53E8F}"/>
              </a:ext>
            </a:extLst>
          </p:cNvPr>
          <p:cNvPicPr>
            <a:picLocks noChangeAspect="1"/>
          </p:cNvPicPr>
          <p:nvPr/>
        </p:nvPicPr>
        <p:blipFill>
          <a:blip r:embed="rId4"/>
          <a:stretch>
            <a:fillRect/>
          </a:stretch>
        </p:blipFill>
        <p:spPr>
          <a:xfrm>
            <a:off x="4320000" y="2880000"/>
            <a:ext cx="1646281" cy="1440000"/>
          </a:xfrm>
          <a:prstGeom prst="rect">
            <a:avLst/>
          </a:prstGeom>
          <a:noFill/>
          <a:ln w="12700" cmpd="sng">
            <a:solidFill>
              <a:schemeClr val="accent1">
                <a:shade val="50000"/>
              </a:schemeClr>
            </a:solidFill>
            <a:prstDash val="solid"/>
          </a:ln>
        </p:spPr>
      </p:pic>
      <p:pic>
        <p:nvPicPr>
          <p:cNvPr id="27" name="图片 26">
            <a:extLst>
              <a:ext uri="{FF2B5EF4-FFF2-40B4-BE49-F238E27FC236}">
                <a16:creationId xmlns:a16="http://schemas.microsoft.com/office/drawing/2014/main" id="{B08A05D3-8BAD-1E65-2CE2-0647D3FAB0CE}"/>
              </a:ext>
            </a:extLst>
          </p:cNvPr>
          <p:cNvPicPr>
            <a:picLocks noChangeAspect="1"/>
          </p:cNvPicPr>
          <p:nvPr/>
        </p:nvPicPr>
        <p:blipFill>
          <a:blip r:embed="rId5"/>
          <a:stretch>
            <a:fillRect/>
          </a:stretch>
        </p:blipFill>
        <p:spPr>
          <a:xfrm>
            <a:off x="7920000" y="4500000"/>
            <a:ext cx="1706661" cy="1620000"/>
          </a:xfrm>
          <a:prstGeom prst="rect">
            <a:avLst/>
          </a:prstGeom>
          <a:ln w="12700" cmpd="sng">
            <a:solidFill>
              <a:schemeClr val="accent1">
                <a:shade val="50000"/>
              </a:schemeClr>
            </a:solidFill>
            <a:prstDash val="solid"/>
          </a:ln>
        </p:spPr>
      </p:pic>
      <p:pic>
        <p:nvPicPr>
          <p:cNvPr id="28" name="图片 27">
            <a:extLst>
              <a:ext uri="{FF2B5EF4-FFF2-40B4-BE49-F238E27FC236}">
                <a16:creationId xmlns:a16="http://schemas.microsoft.com/office/drawing/2014/main" id="{E73532E9-4752-6587-BBA8-F2CCC950E9F7}"/>
              </a:ext>
            </a:extLst>
          </p:cNvPr>
          <p:cNvPicPr>
            <a:picLocks noChangeAspect="1"/>
          </p:cNvPicPr>
          <p:nvPr/>
        </p:nvPicPr>
        <p:blipFill>
          <a:blip r:embed="rId6"/>
          <a:stretch>
            <a:fillRect/>
          </a:stretch>
        </p:blipFill>
        <p:spPr>
          <a:xfrm>
            <a:off x="6120000" y="2880000"/>
            <a:ext cx="1592546" cy="1440000"/>
          </a:xfrm>
          <a:prstGeom prst="rect">
            <a:avLst/>
          </a:prstGeom>
          <a:ln w="12700" cmpd="sng">
            <a:solidFill>
              <a:schemeClr val="accent1">
                <a:shade val="50000"/>
              </a:schemeClr>
            </a:solidFill>
            <a:prstDash val="solid"/>
          </a:ln>
        </p:spPr>
      </p:pic>
      <p:pic>
        <p:nvPicPr>
          <p:cNvPr id="29" name="图片 28">
            <a:extLst>
              <a:ext uri="{FF2B5EF4-FFF2-40B4-BE49-F238E27FC236}">
                <a16:creationId xmlns:a16="http://schemas.microsoft.com/office/drawing/2014/main" id="{9D6343A2-97EA-C21D-8D8E-0B19CE4C8DDA}"/>
              </a:ext>
            </a:extLst>
          </p:cNvPr>
          <p:cNvPicPr>
            <a:picLocks noChangeAspect="1"/>
          </p:cNvPicPr>
          <p:nvPr/>
        </p:nvPicPr>
        <p:blipFill>
          <a:blip r:embed="rId7"/>
          <a:stretch>
            <a:fillRect/>
          </a:stretch>
        </p:blipFill>
        <p:spPr>
          <a:xfrm>
            <a:off x="7920000" y="2880000"/>
            <a:ext cx="1856751" cy="1440000"/>
          </a:xfrm>
          <a:prstGeom prst="rect">
            <a:avLst/>
          </a:prstGeom>
          <a:ln w="12700" cmpd="sng">
            <a:solidFill>
              <a:schemeClr val="accent1">
                <a:shade val="50000"/>
              </a:schemeClr>
            </a:solidFill>
            <a:prstDash val="solid"/>
          </a:ln>
        </p:spPr>
      </p:pic>
      <p:pic>
        <p:nvPicPr>
          <p:cNvPr id="30" name="图片 29">
            <a:extLst>
              <a:ext uri="{FF2B5EF4-FFF2-40B4-BE49-F238E27FC236}">
                <a16:creationId xmlns:a16="http://schemas.microsoft.com/office/drawing/2014/main" id="{21200A59-4DC9-71B8-98DC-77C90419D691}"/>
              </a:ext>
            </a:extLst>
          </p:cNvPr>
          <p:cNvPicPr>
            <a:picLocks noChangeAspect="1"/>
          </p:cNvPicPr>
          <p:nvPr/>
        </p:nvPicPr>
        <p:blipFill>
          <a:blip r:embed="rId8"/>
          <a:stretch>
            <a:fillRect/>
          </a:stretch>
        </p:blipFill>
        <p:spPr>
          <a:xfrm>
            <a:off x="6120000" y="4500000"/>
            <a:ext cx="1731673" cy="1620000"/>
          </a:xfrm>
          <a:prstGeom prst="rect">
            <a:avLst/>
          </a:prstGeom>
          <a:ln w="12700" cmpd="sng">
            <a:solidFill>
              <a:schemeClr val="accent1">
                <a:shade val="50000"/>
              </a:schemeClr>
            </a:solidFill>
            <a:prstDash val="solid"/>
          </a:ln>
        </p:spPr>
      </p:pic>
      <p:pic>
        <p:nvPicPr>
          <p:cNvPr id="31" name="图片 30">
            <a:extLst>
              <a:ext uri="{FF2B5EF4-FFF2-40B4-BE49-F238E27FC236}">
                <a16:creationId xmlns:a16="http://schemas.microsoft.com/office/drawing/2014/main" id="{A007DD68-B54E-6869-2150-1F65D51F7002}"/>
              </a:ext>
            </a:extLst>
          </p:cNvPr>
          <p:cNvPicPr>
            <a:picLocks noChangeAspect="1"/>
          </p:cNvPicPr>
          <p:nvPr/>
        </p:nvPicPr>
        <p:blipFill>
          <a:blip r:embed="rId9"/>
          <a:stretch>
            <a:fillRect/>
          </a:stretch>
        </p:blipFill>
        <p:spPr>
          <a:xfrm>
            <a:off x="2520000" y="4499999"/>
            <a:ext cx="1688752" cy="1656000"/>
          </a:xfrm>
          <a:prstGeom prst="rect">
            <a:avLst/>
          </a:prstGeom>
          <a:ln w="12700" cmpd="sng">
            <a:solidFill>
              <a:schemeClr val="accent1">
                <a:shade val="50000"/>
              </a:schemeClr>
            </a:solidFill>
            <a:prstDash val="solid"/>
          </a:ln>
        </p:spPr>
      </p:pic>
      <p:pic>
        <p:nvPicPr>
          <p:cNvPr id="32" name="图片 31">
            <a:extLst>
              <a:ext uri="{FF2B5EF4-FFF2-40B4-BE49-F238E27FC236}">
                <a16:creationId xmlns:a16="http://schemas.microsoft.com/office/drawing/2014/main" id="{6CF67BA0-387C-C760-5B04-4D01EFF7B351}"/>
              </a:ext>
            </a:extLst>
          </p:cNvPr>
          <p:cNvPicPr>
            <a:picLocks noChangeAspect="1"/>
          </p:cNvPicPr>
          <p:nvPr/>
        </p:nvPicPr>
        <p:blipFill>
          <a:blip r:embed="rId10"/>
          <a:stretch>
            <a:fillRect/>
          </a:stretch>
        </p:blipFill>
        <p:spPr>
          <a:xfrm>
            <a:off x="4320000" y="4500000"/>
            <a:ext cx="1764723" cy="1620000"/>
          </a:xfrm>
          <a:prstGeom prst="rect">
            <a:avLst/>
          </a:prstGeom>
          <a:ln w="12700" cmpd="sng">
            <a:solidFill>
              <a:schemeClr val="accent1">
                <a:shade val="50000"/>
              </a:schemeClr>
            </a:solidFill>
            <a:prstDash val="solid"/>
          </a:ln>
        </p:spPr>
      </p:pic>
      <p:sp>
        <p:nvSpPr>
          <p:cNvPr id="3" name="灯片编号占位符 1">
            <a:extLst>
              <a:ext uri="{FF2B5EF4-FFF2-40B4-BE49-F238E27FC236}">
                <a16:creationId xmlns:a16="http://schemas.microsoft.com/office/drawing/2014/main" id="{847F7C4E-4ECC-40C2-71FD-B0C4E771E3E8}"/>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18</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627279344"/>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US" altLang="zh-CN" b="1" dirty="0">
                <a:latin typeface="Times New Roman" pitchFamily="18" charset="0"/>
                <a:ea typeface="宋体" panose="02010600030101010101" pitchFamily="2" charset="-122"/>
                <a:cs typeface="Times New Roman" pitchFamily="18" charset="0"/>
              </a:rPr>
              <a:t>Current transducers – </a:t>
            </a:r>
            <a:r>
              <a:rPr lang="en-US" altLang="zh-CN" b="1" kern="0" dirty="0">
                <a:latin typeface="Times New Roman" panose="02020603050405020304" pitchFamily="18" charset="0"/>
                <a:ea typeface="宋体" panose="02010600030101010101" pitchFamily="2" charset="-122"/>
                <a:cs typeface="Times New Roman" pitchFamily="18" charset="0"/>
              </a:rPr>
              <a:t>prototype test</a:t>
            </a:r>
            <a:endParaRPr lang="en-GB" altLang="zh-CN" b="1" dirty="0">
              <a:latin typeface="Times New Roman" pitchFamily="18" charset="0"/>
              <a:ea typeface="宋体" panose="02010600030101010101" pitchFamily="2" charset="-122"/>
              <a:cs typeface="Times New Roman"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itchFamily="18" charset="0"/>
              </a:rPr>
              <a:t>In order to ensure the reliability and stability of the Self-designed current transducer, long-term performance tests have been carried out in different HEPS power sources </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itchFamily="18" charset="0"/>
              </a:rPr>
              <a:t>HEPS high precision power supply, stability is better than 8ppm</a:t>
            </a:r>
          </a:p>
        </p:txBody>
      </p:sp>
      <p:pic>
        <p:nvPicPr>
          <p:cNvPr id="2" name="图片 2">
            <a:extLst>
              <a:ext uri="{FF2B5EF4-FFF2-40B4-BE49-F238E27FC236}">
                <a16:creationId xmlns:a16="http://schemas.microsoft.com/office/drawing/2014/main" id="{5B0D020C-FC45-7B2A-17CE-4AF7103925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0000" y="2700000"/>
            <a:ext cx="1874636"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对象 12">
            <a:extLst>
              <a:ext uri="{FF2B5EF4-FFF2-40B4-BE49-F238E27FC236}">
                <a16:creationId xmlns:a16="http://schemas.microsoft.com/office/drawing/2014/main" id="{4F595146-C436-185B-801E-6A1E9D8DC9FB}"/>
              </a:ext>
            </a:extLst>
          </p:cNvPr>
          <p:cNvGraphicFramePr/>
          <p:nvPr>
            <p:extLst>
              <p:ext uri="{D42A27DB-BD31-4B8C-83A1-F6EECF244321}">
                <p14:modId xmlns:p14="http://schemas.microsoft.com/office/powerpoint/2010/main" val="2888807977"/>
              </p:ext>
            </p:extLst>
          </p:nvPr>
        </p:nvGraphicFramePr>
        <p:xfrm>
          <a:off x="2160588" y="4320000"/>
          <a:ext cx="7559675" cy="1463675"/>
        </p:xfrm>
        <a:graphic>
          <a:graphicData uri="http://schemas.openxmlformats.org/presentationml/2006/ole">
            <mc:AlternateContent xmlns:mc="http://schemas.openxmlformats.org/markup-compatibility/2006">
              <mc:Choice xmlns:v="urn:schemas-microsoft-com:vml" Requires="v">
                <p:oleObj r:id="rId4" imgW="11493500" imgH="2298700" progId="Visio.Drawing.11">
                  <p:embed/>
                </p:oleObj>
              </mc:Choice>
              <mc:Fallback>
                <p:oleObj r:id="rId4" imgW="11493500" imgH="2298700" progId="Visio.Drawing.11">
                  <p:embed/>
                  <p:pic>
                    <p:nvPicPr>
                      <p:cNvPr id="38" name="对象 12">
                        <a:extLst>
                          <a:ext uri="{FF2B5EF4-FFF2-40B4-BE49-F238E27FC236}">
                            <a16:creationId xmlns:a16="http://schemas.microsoft.com/office/drawing/2014/main" id="{27A61CB0-24DE-A560-EFD0-FA8FAD0E0523}"/>
                          </a:ext>
                        </a:extLst>
                      </p:cNvPr>
                      <p:cNvPicPr>
                        <a:picLocks noChangeArrowheads="1"/>
                      </p:cNvPicPr>
                      <p:nvPr/>
                    </p:nvPicPr>
                    <p:blipFill>
                      <a:blip r:embed="rId5"/>
                      <a:srcRect/>
                      <a:stretch>
                        <a:fillRect/>
                      </a:stretch>
                    </p:blipFill>
                    <p:spPr bwMode="auto">
                      <a:xfrm>
                        <a:off x="2160588" y="4320000"/>
                        <a:ext cx="7559675" cy="1463675"/>
                      </a:xfrm>
                      <a:prstGeom prst="rect">
                        <a:avLst/>
                      </a:prstGeom>
                      <a:noFill/>
                      <a:ln>
                        <a:noFill/>
                      </a:ln>
                    </p:spPr>
                  </p:pic>
                </p:oleObj>
              </mc:Fallback>
            </mc:AlternateContent>
          </a:graphicData>
        </a:graphic>
      </p:graphicFrame>
      <p:pic>
        <p:nvPicPr>
          <p:cNvPr id="5" name="图片 4">
            <a:extLst>
              <a:ext uri="{FF2B5EF4-FFF2-40B4-BE49-F238E27FC236}">
                <a16:creationId xmlns:a16="http://schemas.microsoft.com/office/drawing/2014/main" id="{CE6CB81B-C62C-1EBC-ACDC-2E37EF45E077}"/>
              </a:ext>
            </a:extLst>
          </p:cNvPr>
          <p:cNvPicPr>
            <a:picLocks noChangeAspect="1"/>
          </p:cNvPicPr>
          <p:nvPr/>
        </p:nvPicPr>
        <p:blipFill>
          <a:blip r:embed="rId6"/>
          <a:stretch>
            <a:fillRect/>
          </a:stretch>
        </p:blipFill>
        <p:spPr>
          <a:xfrm>
            <a:off x="4320000" y="2700000"/>
            <a:ext cx="1719440" cy="1440000"/>
          </a:xfrm>
          <a:prstGeom prst="rect">
            <a:avLst/>
          </a:prstGeom>
          <a:ln w="12700" cmpd="sng">
            <a:solidFill>
              <a:schemeClr val="accent1">
                <a:shade val="50000"/>
              </a:schemeClr>
            </a:solidFill>
            <a:prstDash val="solid"/>
          </a:ln>
        </p:spPr>
      </p:pic>
      <p:pic>
        <p:nvPicPr>
          <p:cNvPr id="6" name="图片 5">
            <a:extLst>
              <a:ext uri="{FF2B5EF4-FFF2-40B4-BE49-F238E27FC236}">
                <a16:creationId xmlns:a16="http://schemas.microsoft.com/office/drawing/2014/main" id="{93BD6E5F-FA16-A296-C7BC-28B9EA66B3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60000" y="2700000"/>
            <a:ext cx="2074093" cy="1440000"/>
          </a:xfrm>
          <a:prstGeom prst="rect">
            <a:avLst/>
          </a:prstGeom>
        </p:spPr>
      </p:pic>
      <p:pic>
        <p:nvPicPr>
          <p:cNvPr id="8" name="图片 2">
            <a:extLst>
              <a:ext uri="{FF2B5EF4-FFF2-40B4-BE49-F238E27FC236}">
                <a16:creationId xmlns:a16="http://schemas.microsoft.com/office/drawing/2014/main" id="{C2A63DE6-85DF-96BA-A090-28B7CC1C944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0000" y="2700000"/>
            <a:ext cx="1756447"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4">
            <a:extLst>
              <a:ext uri="{FF2B5EF4-FFF2-40B4-BE49-F238E27FC236}">
                <a16:creationId xmlns:a16="http://schemas.microsoft.com/office/drawing/2014/main" id="{9ACC59F7-5F0D-E7AE-213E-48FD61603EF6}"/>
              </a:ext>
            </a:extLst>
          </p:cNvPr>
          <p:cNvSpPr txBox="1"/>
          <p:nvPr/>
        </p:nvSpPr>
        <p:spPr>
          <a:xfrm>
            <a:off x="2880000" y="4428000"/>
            <a:ext cx="1440160" cy="288000"/>
          </a:xfrm>
          <a:prstGeom prst="rect">
            <a:avLst/>
          </a:prstGeom>
          <a:solidFill>
            <a:schemeClr val="bg1"/>
          </a:solidFill>
        </p:spPr>
        <p:txBody>
          <a:bodyPr wrap="square" rtlCol="0">
            <a:spAutoFit/>
          </a:bodyPr>
          <a:lstStyle/>
          <a:p>
            <a:r>
              <a:rPr lang="en-US" altLang="zh-CN" sz="1000" b="0" i="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Temperature drift effect</a:t>
            </a:r>
            <a:endParaRPr lang="zh-CN" altLang="en-US" sz="1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5">
            <a:extLst>
              <a:ext uri="{FF2B5EF4-FFF2-40B4-BE49-F238E27FC236}">
                <a16:creationId xmlns:a16="http://schemas.microsoft.com/office/drawing/2014/main" id="{CD0B8209-A269-975F-AB7B-A8524608E5BF}"/>
              </a:ext>
            </a:extLst>
          </p:cNvPr>
          <p:cNvSpPr txBox="1"/>
          <p:nvPr/>
        </p:nvSpPr>
        <p:spPr>
          <a:xfrm>
            <a:off x="6480000" y="4428000"/>
            <a:ext cx="1440160" cy="288000"/>
          </a:xfrm>
          <a:prstGeom prst="rect">
            <a:avLst/>
          </a:prstGeom>
          <a:solidFill>
            <a:schemeClr val="bg1"/>
          </a:solidFill>
        </p:spPr>
        <p:txBody>
          <a:bodyPr wrap="square" rtlCol="0">
            <a:spAutoFit/>
          </a:bodyPr>
          <a:lstStyle/>
          <a:p>
            <a:r>
              <a:rPr lang="en-US" altLang="zh-CN" sz="1000" b="0" i="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Stability 7.912ppm</a:t>
            </a:r>
            <a:endParaRPr lang="zh-CN" altLang="en-US" sz="1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文本框 16">
            <a:extLst>
              <a:ext uri="{FF2B5EF4-FFF2-40B4-BE49-F238E27FC236}">
                <a16:creationId xmlns:a16="http://schemas.microsoft.com/office/drawing/2014/main" id="{FA456369-35D0-2F9B-1109-BBE02D55AE89}"/>
              </a:ext>
            </a:extLst>
          </p:cNvPr>
          <p:cNvSpPr txBox="1"/>
          <p:nvPr/>
        </p:nvSpPr>
        <p:spPr>
          <a:xfrm>
            <a:off x="5220000" y="5220000"/>
            <a:ext cx="1440160" cy="288000"/>
          </a:xfrm>
          <a:prstGeom prst="rect">
            <a:avLst/>
          </a:prstGeom>
          <a:solidFill>
            <a:schemeClr val="bg1"/>
          </a:solidFill>
        </p:spPr>
        <p:txBody>
          <a:bodyPr wrap="square" rtlCol="0">
            <a:spAutoFit/>
          </a:bodyPr>
          <a:lstStyle/>
          <a:p>
            <a:endParaRPr lang="zh-CN" altLang="en-US" sz="1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灯片编号占位符 1">
            <a:extLst>
              <a:ext uri="{FF2B5EF4-FFF2-40B4-BE49-F238E27FC236}">
                <a16:creationId xmlns:a16="http://schemas.microsoft.com/office/drawing/2014/main" id="{783E2D46-B1FC-AEBC-6E13-360602BC6801}"/>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19</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956775401"/>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b="1" dirty="0">
                <a:solidFill>
                  <a:srgbClr val="C00000"/>
                </a:solidFill>
                <a:latin typeface="Times New Roman" panose="02020603050405020304" pitchFamily="18" charset="0"/>
                <a:ea typeface="宋体" panose="02010600030101010101" pitchFamily="2" charset="-122"/>
              </a:rPr>
              <a:t>Introduction</a:t>
            </a:r>
            <a:endParaRPr lang="zh-CN" altLang="en-US" b="1" dirty="0">
              <a:solidFill>
                <a:srgbClr val="C00000"/>
              </a:solidFill>
              <a:latin typeface="Times New Roman" panose="02020603050405020304" pitchFamily="18" charset="0"/>
              <a:ea typeface="宋体" panose="02010600030101010101" pitchFamily="2" charset="-122"/>
            </a:endParaRPr>
          </a:p>
        </p:txBody>
      </p:sp>
      <p:sp>
        <p:nvSpPr>
          <p:cNvPr id="14" name="Content Placeholder 2"/>
          <p:cNvSpPr>
            <a:spLocks noGrp="1"/>
          </p:cNvSpPr>
          <p:nvPr>
            <p:ph idx="1"/>
          </p:nvPr>
        </p:nvSpPr>
        <p:spPr>
          <a:xfrm>
            <a:off x="360000" y="1440000"/>
            <a:ext cx="11520000" cy="5040000"/>
          </a:xfrm>
        </p:spPr>
        <p:txBody>
          <a:bodyPr>
            <a:normAutofit/>
          </a:bodyPr>
          <a:lstStyle/>
          <a:p>
            <a:pPr marL="360000" indent="-360000">
              <a:lnSpc>
                <a:spcPct val="100000"/>
              </a:lnSpc>
              <a:spcAft>
                <a:spcPts val="600"/>
              </a:spcAft>
            </a:pPr>
            <a:r>
              <a:rPr lang="en-US"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This talk is about magnet power supply system</a:t>
            </a:r>
          </a:p>
          <a:p>
            <a:pPr marL="360000" indent="-360000">
              <a:lnSpc>
                <a:spcPct val="100000"/>
              </a:lnSpc>
              <a:spcAft>
                <a:spcPts val="600"/>
              </a:spcAft>
            </a:pPr>
            <a:r>
              <a:rPr lang="en-US"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This talk relates to the TDR ch4.3.5, </a:t>
            </a:r>
            <a:r>
              <a:rPr lang="en-US" altLang="zh-CN"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ch4.3.11, </a:t>
            </a:r>
            <a:r>
              <a:rPr lang="en-US"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ch5.3.4, ch6.3.6 and ch6.4.4</a:t>
            </a:r>
          </a:p>
          <a:p>
            <a:pPr marL="360000" indent="-360000">
              <a:lnSpc>
                <a:spcPct val="100000"/>
              </a:lnSpc>
              <a:spcAft>
                <a:spcPts val="600"/>
              </a:spcAft>
            </a:pPr>
            <a:r>
              <a:rPr lang="en-US" altLang="zh-CN"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content relates to the “charge letter” item 3 and</a:t>
            </a:r>
            <a:r>
              <a:rPr lang="zh-CN" altLang="en-US"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6</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3. Are the accelerator complex design, the key technologies adopted, and the conventional facilities effective for achieving the performance goals? </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6. Regarding the key technology research and development, are critical technologies and components of the CEPC accelerator ready or will they be ready before 2026, through the R&amp;D program being carried out, or achieved with the Light Source project undertaken by IHEP, for the eventual realization of the CEPC? </a:t>
            </a:r>
            <a:endParaRPr lang="en-US" altLang="zh-CN" dirty="0">
              <a:solidFill>
                <a:srgbClr val="0070C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灯片编号占位符 1"/>
          <p:cNvSpPr>
            <a:spLocks noGrp="1"/>
          </p:cNvSpPr>
          <p:nvPr>
            <p:ph type="sldNum" sz="quarter" idx="12"/>
          </p:nvPr>
        </p:nvSpPr>
        <p:spPr>
          <a:xfrm>
            <a:off x="8640000" y="6480000"/>
            <a:ext cx="2880000" cy="360000"/>
          </a:xfrm>
        </p:spPr>
        <p:txBody>
          <a:bodyPr/>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2</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696406994"/>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US" altLang="zh-CN" b="1" kern="0" dirty="0">
                <a:latin typeface="Times New Roman" panose="02020603050405020304" pitchFamily="18" charset="0"/>
                <a:ea typeface="宋体" panose="02010600030101010101" pitchFamily="2" charset="-122"/>
                <a:cs typeface="Times New Roman" pitchFamily="18" charset="0"/>
              </a:rPr>
              <a:t>Low-power power supply - topology</a:t>
            </a:r>
            <a:r>
              <a:rPr lang="en-US" altLang="zh-CN" b="1" dirty="0">
                <a:latin typeface="Times New Roman" panose="02020603050405020304" pitchFamily="18" charset="0"/>
                <a:ea typeface="宋体" panose="02010600030101010101" pitchFamily="2" charset="-122"/>
                <a:cs typeface="Times New Roman" pitchFamily="18" charset="0"/>
              </a:rPr>
              <a:t> </a:t>
            </a:r>
            <a:endParaRPr lang="en-GB" altLang="zh-CN" b="1" dirty="0">
              <a:latin typeface="Times New Roman" pitchFamily="18" charset="0"/>
              <a:ea typeface="宋体" panose="02010600030101010101" pitchFamily="2" charset="-122"/>
              <a:cs typeface="Times New Roman"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itchFamily="18" charset="0"/>
              </a:rPr>
              <a:t>Single power supply</a:t>
            </a: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DC source + full bridge inverter</a:t>
            </a:r>
          </a:p>
          <a:p>
            <a:pPr marL="540000" lvl="2" indent="-360000">
              <a:spcBef>
                <a:spcPts val="0"/>
              </a:spcBef>
              <a:spcAft>
                <a:spcPts val="600"/>
              </a:spcAft>
              <a:buClr>
                <a:schemeClr val="accent2"/>
              </a:buClr>
              <a:buSzPct val="80000"/>
              <a:buNone/>
              <a:defRPr/>
            </a:pPr>
            <a:endParaRPr lang="en-US" altLang="zh-CN" sz="1600" dirty="0">
              <a:latin typeface="Times New Roman" panose="02020603050405020304" pitchFamily="18" charset="0"/>
              <a:ea typeface="宋体" panose="02010600030101010101" pitchFamily="2" charset="-122"/>
              <a:cs typeface="Times New Roman" panose="02020603050405020304" pitchFamily="18" charset="0"/>
            </a:endParaRPr>
          </a:p>
          <a:p>
            <a:pPr marL="540000" lvl="2" indent="-360000">
              <a:spcBef>
                <a:spcPts val="0"/>
              </a:spcBef>
              <a:spcAft>
                <a:spcPts val="600"/>
              </a:spcAft>
              <a:buClr>
                <a:schemeClr val="accent2"/>
              </a:buClr>
              <a:buSzPct val="80000"/>
              <a:buNone/>
              <a:defRPr/>
            </a:pPr>
            <a:endParaRPr lang="en-US" altLang="zh-CN" sz="1600" dirty="0">
              <a:latin typeface="Times New Roman" panose="02020603050405020304" pitchFamily="18" charset="0"/>
              <a:ea typeface="宋体" panose="02010600030101010101" pitchFamily="2" charset="-122"/>
              <a:cs typeface="Times New Roman" panose="02020603050405020304" pitchFamily="18" charset="0"/>
            </a:endParaRPr>
          </a:p>
          <a:p>
            <a:pPr marL="540000" lvl="2" indent="-360000">
              <a:spcBef>
                <a:spcPts val="0"/>
              </a:spcBef>
              <a:spcAft>
                <a:spcPts val="600"/>
              </a:spcAft>
              <a:buClr>
                <a:schemeClr val="accent2"/>
              </a:buClr>
              <a:buSzPct val="80000"/>
              <a:buNone/>
              <a:defRPr/>
            </a:pPr>
            <a:endParaRPr lang="en-US" altLang="zh-CN" sz="1600" dirty="0">
              <a:latin typeface="Times New Roman" panose="02020603050405020304" pitchFamily="18" charset="0"/>
              <a:ea typeface="宋体" panose="02010600030101010101" pitchFamily="2" charset="-122"/>
              <a:cs typeface="Times New Roman" panose="02020603050405020304" pitchFamily="18" charset="0"/>
            </a:endParaRPr>
          </a:p>
          <a:p>
            <a:pPr marL="540000" lvl="2" indent="-360000">
              <a:spcBef>
                <a:spcPts val="0"/>
              </a:spcBef>
              <a:spcAft>
                <a:spcPts val="600"/>
              </a:spcAft>
              <a:buClr>
                <a:schemeClr val="accent2"/>
              </a:buClr>
              <a:buSzPct val="80000"/>
              <a:buNone/>
              <a:defRPr/>
            </a:pPr>
            <a:endParaRPr lang="en-US" altLang="zh-CN" sz="1600" dirty="0">
              <a:latin typeface="Times New Roman" panose="02020603050405020304" pitchFamily="18" charset="0"/>
              <a:ea typeface="宋体" panose="02010600030101010101" pitchFamily="2" charset="-122"/>
              <a:cs typeface="Times New Roman" panose="02020603050405020304" pitchFamily="18" charset="0"/>
            </a:endParaRPr>
          </a:p>
          <a:p>
            <a:pPr marL="540000" lvl="2" indent="-360000">
              <a:spcBef>
                <a:spcPts val="0"/>
              </a:spcBef>
              <a:spcAft>
                <a:spcPts val="600"/>
              </a:spcAft>
              <a:buClr>
                <a:schemeClr val="accent2"/>
              </a:buClr>
              <a:buSzPct val="80000"/>
              <a:buNone/>
              <a:defRPr/>
            </a:pPr>
            <a:endParaRPr lang="en-US" altLang="zh-CN" sz="1600" dirty="0">
              <a:latin typeface="Times New Roman" panose="02020603050405020304" pitchFamily="18" charset="0"/>
              <a:ea typeface="宋体" panose="02010600030101010101" pitchFamily="2" charset="-122"/>
              <a:cs typeface="Times New Roman" panose="02020603050405020304"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itchFamily="18" charset="0"/>
              </a:rPr>
              <a:t>bipolar power supply</a:t>
            </a: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Single-phase uncontrolled rectifier + phase shift full bridge inverter</a:t>
            </a:r>
          </a:p>
        </p:txBody>
      </p:sp>
      <p:pic>
        <p:nvPicPr>
          <p:cNvPr id="3" name="图片 2">
            <a:extLst>
              <a:ext uri="{FF2B5EF4-FFF2-40B4-BE49-F238E27FC236}">
                <a16:creationId xmlns:a16="http://schemas.microsoft.com/office/drawing/2014/main" id="{C902B470-FD3E-7BC5-FE84-3EC60F66E333}"/>
              </a:ext>
            </a:extLst>
          </p:cNvPr>
          <p:cNvPicPr>
            <a:picLocks noChangeAspect="1"/>
          </p:cNvPicPr>
          <p:nvPr/>
        </p:nvPicPr>
        <p:blipFill>
          <a:blip r:embed="rId3"/>
          <a:stretch>
            <a:fillRect/>
          </a:stretch>
        </p:blipFill>
        <p:spPr>
          <a:xfrm>
            <a:off x="2880000" y="2339999"/>
            <a:ext cx="5900725" cy="1620000"/>
          </a:xfrm>
          <a:prstGeom prst="rect">
            <a:avLst/>
          </a:prstGeom>
        </p:spPr>
      </p:pic>
      <p:pic>
        <p:nvPicPr>
          <p:cNvPr id="5" name="图片 4">
            <a:extLst>
              <a:ext uri="{FF2B5EF4-FFF2-40B4-BE49-F238E27FC236}">
                <a16:creationId xmlns:a16="http://schemas.microsoft.com/office/drawing/2014/main" id="{7B08B502-9EA1-9B27-F226-109C7DDB3E9D}"/>
              </a:ext>
            </a:extLst>
          </p:cNvPr>
          <p:cNvPicPr>
            <a:picLocks noChangeAspect="1"/>
          </p:cNvPicPr>
          <p:nvPr/>
        </p:nvPicPr>
        <p:blipFill>
          <a:blip r:embed="rId4"/>
          <a:stretch>
            <a:fillRect/>
          </a:stretch>
        </p:blipFill>
        <p:spPr>
          <a:xfrm>
            <a:off x="2880000" y="4680000"/>
            <a:ext cx="5554285" cy="1620000"/>
          </a:xfrm>
          <a:prstGeom prst="rect">
            <a:avLst/>
          </a:prstGeom>
        </p:spPr>
      </p:pic>
      <p:sp>
        <p:nvSpPr>
          <p:cNvPr id="6" name="文本框 5">
            <a:extLst>
              <a:ext uri="{FF2B5EF4-FFF2-40B4-BE49-F238E27FC236}">
                <a16:creationId xmlns:a16="http://schemas.microsoft.com/office/drawing/2014/main" id="{4DCCF3C8-5099-C098-3595-DEA8C9211A39}"/>
              </a:ext>
            </a:extLst>
          </p:cNvPr>
          <p:cNvSpPr txBox="1"/>
          <p:nvPr/>
        </p:nvSpPr>
        <p:spPr>
          <a:xfrm>
            <a:off x="5076000" y="3600000"/>
            <a:ext cx="540000" cy="288000"/>
          </a:xfrm>
          <a:prstGeom prst="rect">
            <a:avLst/>
          </a:prstGeom>
          <a:solidFill>
            <a:schemeClr val="bg1"/>
          </a:solidFill>
        </p:spPr>
        <p:txBody>
          <a:bodyPr wrap="square">
            <a:spAutoFit/>
          </a:bodyPr>
          <a:lstStyle/>
          <a:p>
            <a:r>
              <a:rPr lang="en-US" altLang="zh-CN" sz="700" b="0" i="0" dirty="0">
                <a:solidFill>
                  <a:srgbClr val="101214"/>
                </a:solidFill>
                <a:effectLst/>
                <a:latin typeface="Times New Roman" panose="02020603050405020304" pitchFamily="18" charset="0"/>
                <a:ea typeface="宋体" panose="02010600030101010101" pitchFamily="2" charset="-122"/>
                <a:cs typeface="Times New Roman" panose="02020603050405020304" pitchFamily="18" charset="0"/>
              </a:rPr>
              <a:t>H-bridge driver</a:t>
            </a:r>
            <a:endParaRPr lang="zh-CN" altLang="en-US" sz="7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a:extLst>
              <a:ext uri="{FF2B5EF4-FFF2-40B4-BE49-F238E27FC236}">
                <a16:creationId xmlns:a16="http://schemas.microsoft.com/office/drawing/2014/main" id="{B972C493-A52B-C5F5-2283-61000E29F382}"/>
              </a:ext>
            </a:extLst>
          </p:cNvPr>
          <p:cNvSpPr txBox="1"/>
          <p:nvPr/>
        </p:nvSpPr>
        <p:spPr>
          <a:xfrm>
            <a:off x="6426000" y="3636000"/>
            <a:ext cx="540000" cy="180000"/>
          </a:xfrm>
          <a:prstGeom prst="rect">
            <a:avLst/>
          </a:prstGeom>
          <a:solidFill>
            <a:schemeClr val="bg1"/>
          </a:solidFill>
        </p:spPr>
        <p:txBody>
          <a:bodyPr wrap="square">
            <a:spAutoFit/>
          </a:bodyPr>
          <a:lstStyle/>
          <a:p>
            <a:r>
              <a:rPr lang="en-GB" altLang="zh-CN" sz="700" b="1" dirty="0">
                <a:solidFill>
                  <a:srgbClr val="FF0000"/>
                </a:solidFill>
                <a:latin typeface="Times New Roman" pitchFamily="18" charset="0"/>
                <a:ea typeface="宋体" panose="02010600030101010101" pitchFamily="2" charset="-122"/>
                <a:cs typeface="Times New Roman" pitchFamily="18" charset="0"/>
              </a:rPr>
              <a:t>DPSCM</a:t>
            </a:r>
            <a:endParaRPr lang="zh-CN" altLang="en-US" sz="7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文本框 10">
            <a:extLst>
              <a:ext uri="{FF2B5EF4-FFF2-40B4-BE49-F238E27FC236}">
                <a16:creationId xmlns:a16="http://schemas.microsoft.com/office/drawing/2014/main" id="{E03FB3EC-4C8C-2E8D-CCF3-53E16F9F065A}"/>
              </a:ext>
            </a:extLst>
          </p:cNvPr>
          <p:cNvSpPr txBox="1"/>
          <p:nvPr/>
        </p:nvSpPr>
        <p:spPr>
          <a:xfrm>
            <a:off x="7740000" y="3060000"/>
            <a:ext cx="540000" cy="180000"/>
          </a:xfrm>
          <a:prstGeom prst="rect">
            <a:avLst/>
          </a:prstGeom>
          <a:solidFill>
            <a:schemeClr val="bg1"/>
          </a:solidFill>
        </p:spPr>
        <p:txBody>
          <a:bodyPr wrap="square">
            <a:spAutoFit/>
          </a:bodyPr>
          <a:lstStyle/>
          <a:p>
            <a:r>
              <a:rPr lang="en-GB" altLang="zh-CN" sz="700" b="1" dirty="0">
                <a:latin typeface="Times New Roman" pitchFamily="18" charset="0"/>
                <a:ea typeface="宋体" panose="02010600030101010101" pitchFamily="2" charset="-122"/>
                <a:cs typeface="Times New Roman" pitchFamily="18" charset="0"/>
              </a:rPr>
              <a:t>DCCT</a:t>
            </a:r>
            <a:endParaRPr lang="zh-CN" altLang="en-US" sz="7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C350FB7E-FB8A-6117-6FC4-1A3A70807E08}"/>
              </a:ext>
            </a:extLst>
          </p:cNvPr>
          <p:cNvSpPr txBox="1"/>
          <p:nvPr/>
        </p:nvSpPr>
        <p:spPr>
          <a:xfrm>
            <a:off x="8496000" y="2844000"/>
            <a:ext cx="540000" cy="180000"/>
          </a:xfrm>
          <a:prstGeom prst="rect">
            <a:avLst/>
          </a:prstGeom>
          <a:solidFill>
            <a:schemeClr val="bg1"/>
          </a:solidFill>
        </p:spPr>
        <p:txBody>
          <a:bodyPr wrap="square">
            <a:spAutoFit/>
          </a:bodyPr>
          <a:lstStyle/>
          <a:p>
            <a:r>
              <a:rPr lang="en-GB" altLang="zh-CN" sz="700" b="1" dirty="0">
                <a:latin typeface="Times New Roman" pitchFamily="18" charset="0"/>
                <a:ea typeface="宋体" panose="02010600030101010101" pitchFamily="2" charset="-122"/>
                <a:cs typeface="Times New Roman" pitchFamily="18" charset="0"/>
              </a:rPr>
              <a:t>Magnet</a:t>
            </a:r>
            <a:endParaRPr lang="zh-CN" altLang="en-US" sz="7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D13BAA15-4C58-321A-47D3-FD47A5C7ACAD}"/>
              </a:ext>
            </a:extLst>
          </p:cNvPr>
          <p:cNvSpPr txBox="1"/>
          <p:nvPr/>
        </p:nvSpPr>
        <p:spPr>
          <a:xfrm>
            <a:off x="8460000" y="5040000"/>
            <a:ext cx="540000" cy="180000"/>
          </a:xfrm>
          <a:prstGeom prst="rect">
            <a:avLst/>
          </a:prstGeom>
          <a:solidFill>
            <a:schemeClr val="bg1"/>
          </a:solidFill>
        </p:spPr>
        <p:txBody>
          <a:bodyPr wrap="square">
            <a:spAutoFit/>
          </a:bodyPr>
          <a:lstStyle/>
          <a:p>
            <a:r>
              <a:rPr lang="en-GB" altLang="zh-CN" sz="700" b="1" dirty="0">
                <a:latin typeface="Times New Roman" pitchFamily="18" charset="0"/>
                <a:ea typeface="宋体" panose="02010600030101010101" pitchFamily="2" charset="-122"/>
                <a:cs typeface="Times New Roman" pitchFamily="18" charset="0"/>
              </a:rPr>
              <a:t>Magnet</a:t>
            </a:r>
            <a:endParaRPr lang="zh-CN" altLang="en-US" sz="7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文本框 14">
            <a:extLst>
              <a:ext uri="{FF2B5EF4-FFF2-40B4-BE49-F238E27FC236}">
                <a16:creationId xmlns:a16="http://schemas.microsoft.com/office/drawing/2014/main" id="{27A6C2B5-F583-D56B-032C-A823DA491AFF}"/>
              </a:ext>
            </a:extLst>
          </p:cNvPr>
          <p:cNvSpPr txBox="1"/>
          <p:nvPr/>
        </p:nvSpPr>
        <p:spPr>
          <a:xfrm>
            <a:off x="7729424" y="4936551"/>
            <a:ext cx="540000" cy="200055"/>
          </a:xfrm>
          <a:prstGeom prst="rect">
            <a:avLst/>
          </a:prstGeom>
          <a:solidFill>
            <a:schemeClr val="bg1"/>
          </a:solidFill>
        </p:spPr>
        <p:txBody>
          <a:bodyPr wrap="square">
            <a:spAutoFit/>
          </a:bodyPr>
          <a:lstStyle/>
          <a:p>
            <a:endParaRPr lang="zh-CN" altLang="en-US" sz="7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5">
            <a:extLst>
              <a:ext uri="{FF2B5EF4-FFF2-40B4-BE49-F238E27FC236}">
                <a16:creationId xmlns:a16="http://schemas.microsoft.com/office/drawing/2014/main" id="{632D91D0-6310-07F9-3C2B-F7948B522D51}"/>
              </a:ext>
            </a:extLst>
          </p:cNvPr>
          <p:cNvSpPr txBox="1"/>
          <p:nvPr/>
        </p:nvSpPr>
        <p:spPr>
          <a:xfrm>
            <a:off x="7344000" y="5831998"/>
            <a:ext cx="378000" cy="180000"/>
          </a:xfrm>
          <a:prstGeom prst="rect">
            <a:avLst/>
          </a:prstGeom>
          <a:solidFill>
            <a:schemeClr val="bg1"/>
          </a:solidFill>
        </p:spPr>
        <p:txBody>
          <a:bodyPr wrap="square" lIns="54000" rIns="36000">
            <a:spAutoFit/>
          </a:bodyPr>
          <a:lstStyle/>
          <a:p>
            <a:r>
              <a:rPr lang="en-GB" altLang="zh-CN" sz="500" b="1" dirty="0">
                <a:solidFill>
                  <a:srgbClr val="FF0000"/>
                </a:solidFill>
                <a:latin typeface="Times New Roman" pitchFamily="18" charset="0"/>
                <a:ea typeface="宋体" panose="02010600030101010101" pitchFamily="2" charset="-122"/>
                <a:cs typeface="Times New Roman" pitchFamily="18" charset="0"/>
              </a:rPr>
              <a:t>DPSCM</a:t>
            </a:r>
            <a:endParaRPr lang="zh-CN" altLang="en-US" sz="5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文本框 16">
            <a:extLst>
              <a:ext uri="{FF2B5EF4-FFF2-40B4-BE49-F238E27FC236}">
                <a16:creationId xmlns:a16="http://schemas.microsoft.com/office/drawing/2014/main" id="{CB483CE4-1729-3526-9773-648444FE4542}"/>
              </a:ext>
            </a:extLst>
          </p:cNvPr>
          <p:cNvSpPr txBox="1"/>
          <p:nvPr/>
        </p:nvSpPr>
        <p:spPr>
          <a:xfrm>
            <a:off x="3600000" y="3024000"/>
            <a:ext cx="720000" cy="180000"/>
          </a:xfrm>
          <a:prstGeom prst="rect">
            <a:avLst/>
          </a:prstGeom>
          <a:solidFill>
            <a:schemeClr val="bg1"/>
          </a:solidFill>
        </p:spPr>
        <p:txBody>
          <a:bodyPr wrap="square">
            <a:spAutoFit/>
          </a:bodyPr>
          <a:lstStyle/>
          <a:p>
            <a:r>
              <a:rPr lang="en-GB" altLang="zh-CN" sz="700" b="1" dirty="0">
                <a:latin typeface="Times New Roman" pitchFamily="18" charset="0"/>
                <a:ea typeface="宋体" panose="02010600030101010101" pitchFamily="2" charset="-122"/>
                <a:cs typeface="Times New Roman" pitchFamily="18" charset="0"/>
              </a:rPr>
              <a:t>DC Source</a:t>
            </a:r>
            <a:endParaRPr lang="zh-CN" altLang="en-US" sz="7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文本框 17">
            <a:extLst>
              <a:ext uri="{FF2B5EF4-FFF2-40B4-BE49-F238E27FC236}">
                <a16:creationId xmlns:a16="http://schemas.microsoft.com/office/drawing/2014/main" id="{8246177A-3CA6-0379-0A7D-1932A1A33A13}"/>
              </a:ext>
            </a:extLst>
          </p:cNvPr>
          <p:cNvSpPr txBox="1"/>
          <p:nvPr/>
        </p:nvSpPr>
        <p:spPr>
          <a:xfrm>
            <a:off x="7740000" y="5040000"/>
            <a:ext cx="540000" cy="180000"/>
          </a:xfrm>
          <a:prstGeom prst="rect">
            <a:avLst/>
          </a:prstGeom>
          <a:solidFill>
            <a:schemeClr val="bg1"/>
          </a:solidFill>
        </p:spPr>
        <p:txBody>
          <a:bodyPr wrap="square">
            <a:spAutoFit/>
          </a:bodyPr>
          <a:lstStyle/>
          <a:p>
            <a:r>
              <a:rPr lang="en-GB" altLang="zh-CN" sz="700" b="1" dirty="0">
                <a:latin typeface="Times New Roman" pitchFamily="18" charset="0"/>
                <a:ea typeface="宋体" panose="02010600030101010101" pitchFamily="2" charset="-122"/>
                <a:cs typeface="Times New Roman" pitchFamily="18" charset="0"/>
              </a:rPr>
              <a:t>DCCT</a:t>
            </a:r>
            <a:endParaRPr lang="zh-CN" altLang="en-US" sz="7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灯片编号占位符 1">
            <a:extLst>
              <a:ext uri="{FF2B5EF4-FFF2-40B4-BE49-F238E27FC236}">
                <a16:creationId xmlns:a16="http://schemas.microsoft.com/office/drawing/2014/main" id="{5D242334-4B04-95F6-2DA9-7F42E795059A}"/>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20</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966644750"/>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US" altLang="zh-CN" b="1" kern="0" dirty="0">
                <a:latin typeface="Times New Roman" panose="02020603050405020304" pitchFamily="18" charset="0"/>
                <a:ea typeface="宋体" panose="02010600030101010101" pitchFamily="2" charset="-122"/>
                <a:cs typeface="Times New Roman" pitchFamily="18" charset="0"/>
              </a:rPr>
              <a:t>Medium-power power supply - topology</a:t>
            </a:r>
            <a:r>
              <a:rPr lang="en-US" altLang="zh-CN" b="1" dirty="0">
                <a:latin typeface="Times New Roman" panose="02020603050405020304" pitchFamily="18" charset="0"/>
                <a:ea typeface="宋体" panose="02010600030101010101" pitchFamily="2" charset="-122"/>
                <a:cs typeface="Times New Roman" pitchFamily="18" charset="0"/>
              </a:rPr>
              <a:t> </a:t>
            </a:r>
            <a:endParaRPr lang="en-GB" altLang="zh-CN" b="1" dirty="0">
              <a:latin typeface="Times New Roman" pitchFamily="18" charset="0"/>
              <a:ea typeface="宋体" panose="02010600030101010101" pitchFamily="2" charset="-122"/>
              <a:cs typeface="Times New Roman"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Three-phase uncontrolled rectifier + single H-bridge inverter </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The type of the H-bridge switch tube: IGBT or MOSFET</a:t>
            </a: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720000" lvl="2" indent="-360000">
              <a:lnSpc>
                <a:spcPct val="100000"/>
              </a:lnSpc>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图片 1">
            <a:extLst>
              <a:ext uri="{FF2B5EF4-FFF2-40B4-BE49-F238E27FC236}">
                <a16:creationId xmlns:a16="http://schemas.microsoft.com/office/drawing/2014/main" id="{5F1B9C0E-602F-6577-E97B-531F65F01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000" y="2520000"/>
            <a:ext cx="7200000" cy="3431192"/>
          </a:xfrm>
          <a:prstGeom prst="rect">
            <a:avLst/>
          </a:prstGeom>
        </p:spPr>
      </p:pic>
      <p:sp>
        <p:nvSpPr>
          <p:cNvPr id="5" name="灯片编号占位符 1">
            <a:extLst>
              <a:ext uri="{FF2B5EF4-FFF2-40B4-BE49-F238E27FC236}">
                <a16:creationId xmlns:a16="http://schemas.microsoft.com/office/drawing/2014/main" id="{BA27996B-6DB5-DA12-FD14-C076E614CF6E}"/>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21</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967833936"/>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US" altLang="zh-CN" b="1" kern="0" dirty="0">
                <a:latin typeface="Times New Roman" panose="02020603050405020304" pitchFamily="18" charset="0"/>
                <a:ea typeface="宋体" panose="02010600030101010101" pitchFamily="2" charset="-122"/>
                <a:cs typeface="Times New Roman" pitchFamily="18" charset="0"/>
              </a:rPr>
              <a:t>High-power power supply - topology</a:t>
            </a:r>
            <a:r>
              <a:rPr lang="en-US" altLang="zh-CN" b="1" dirty="0">
                <a:latin typeface="Times New Roman" panose="02020603050405020304" pitchFamily="18" charset="0"/>
                <a:ea typeface="宋体" panose="02010600030101010101" pitchFamily="2" charset="-122"/>
                <a:cs typeface="Times New Roman" pitchFamily="18" charset="0"/>
              </a:rPr>
              <a:t> </a:t>
            </a:r>
            <a:endParaRPr lang="en-GB" altLang="zh-CN" b="1" dirty="0">
              <a:latin typeface="Times New Roman" pitchFamily="18" charset="0"/>
              <a:ea typeface="宋体" panose="02010600030101010101" pitchFamily="2" charset="-122"/>
              <a:cs typeface="Times New Roman"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Adopt modular design to achieve high current and high voltage output</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Module: three-phase uncontrolled rectifier + H-bridge high-frequency </a:t>
            </a:r>
            <a:r>
              <a:rPr lang="en-US" altLang="zh-CN" sz="1800" dirty="0" err="1">
                <a:latin typeface="Times New Roman" panose="02020603050405020304" pitchFamily="18" charset="0"/>
                <a:ea typeface="宋体" panose="02010600030101010101" pitchFamily="2" charset="-122"/>
                <a:cs typeface="Times New Roman" panose="02020603050405020304" pitchFamily="18" charset="0"/>
              </a:rPr>
              <a:t>inverter+high-frequency</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 rectifier</a:t>
            </a:r>
          </a:p>
        </p:txBody>
      </p:sp>
      <p:sp>
        <p:nvSpPr>
          <p:cNvPr id="5" name="灯片编号占位符 1">
            <a:extLst>
              <a:ext uri="{FF2B5EF4-FFF2-40B4-BE49-F238E27FC236}">
                <a16:creationId xmlns:a16="http://schemas.microsoft.com/office/drawing/2014/main" id="{BA27996B-6DB5-DA12-FD14-C076E614CF6E}"/>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22</a:t>
            </a:fld>
            <a:endParaRPr lang="zh-CN" altLang="en-US" dirty="0">
              <a:solidFill>
                <a:schemeClr val="tx1"/>
              </a:solidFill>
              <a:latin typeface="Times New Roman" panose="02020603050405020304" pitchFamily="18" charset="0"/>
              <a:ea typeface="宋体" panose="02010600030101010101" pitchFamily="2" charset="-122"/>
            </a:endParaRPr>
          </a:p>
        </p:txBody>
      </p:sp>
      <p:pic>
        <p:nvPicPr>
          <p:cNvPr id="3" name="图片 2">
            <a:extLst>
              <a:ext uri="{FF2B5EF4-FFF2-40B4-BE49-F238E27FC236}">
                <a16:creationId xmlns:a16="http://schemas.microsoft.com/office/drawing/2014/main" id="{00EA7C59-15EB-D0EC-7BFF-7BB4B7E25646}"/>
              </a:ext>
            </a:extLst>
          </p:cNvPr>
          <p:cNvPicPr>
            <a:picLocks noChangeAspect="1"/>
          </p:cNvPicPr>
          <p:nvPr/>
        </p:nvPicPr>
        <p:blipFill>
          <a:blip r:embed="rId3"/>
          <a:stretch>
            <a:fillRect/>
          </a:stretch>
        </p:blipFill>
        <p:spPr>
          <a:xfrm>
            <a:off x="2520000" y="2340000"/>
            <a:ext cx="6480000" cy="4229742"/>
          </a:xfrm>
          <a:prstGeom prst="rect">
            <a:avLst/>
          </a:prstGeom>
        </p:spPr>
      </p:pic>
      <p:sp>
        <p:nvSpPr>
          <p:cNvPr id="6" name="文本框 5">
            <a:extLst>
              <a:ext uri="{FF2B5EF4-FFF2-40B4-BE49-F238E27FC236}">
                <a16:creationId xmlns:a16="http://schemas.microsoft.com/office/drawing/2014/main" id="{8ED314C7-750A-6B96-9727-2DBDCE74A4BB}"/>
              </a:ext>
            </a:extLst>
          </p:cNvPr>
          <p:cNvSpPr txBox="1"/>
          <p:nvPr/>
        </p:nvSpPr>
        <p:spPr>
          <a:xfrm>
            <a:off x="4824000" y="3168000"/>
            <a:ext cx="288000" cy="216000"/>
          </a:xfrm>
          <a:prstGeom prst="rect">
            <a:avLst/>
          </a:prstGeom>
          <a:solidFill>
            <a:schemeClr val="bg1"/>
          </a:solidFill>
        </p:spPr>
        <p:txBody>
          <a:bodyPr wrap="square" lIns="36000" tIns="36000" rIns="36000" bIns="36000" anchor="ctr" anchorCtr="0">
            <a:spAutoFit/>
          </a:bodyPr>
          <a:lstStyle/>
          <a:p>
            <a:r>
              <a:rPr lang="en-GB" altLang="zh-CN" sz="600" b="1" dirty="0">
                <a:latin typeface="Times New Roman" pitchFamily="18" charset="0"/>
                <a:ea typeface="宋体" panose="02010600030101010101" pitchFamily="2" charset="-122"/>
                <a:cs typeface="Times New Roman" pitchFamily="18" charset="0"/>
              </a:rPr>
              <a:t>PWM</a:t>
            </a:r>
            <a:endParaRPr lang="zh-CN" altLang="en-US" sz="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7">
            <a:extLst>
              <a:ext uri="{FF2B5EF4-FFF2-40B4-BE49-F238E27FC236}">
                <a16:creationId xmlns:a16="http://schemas.microsoft.com/office/drawing/2014/main" id="{5D5C676D-4FE0-AFD4-C8E6-A0C27A5C7C91}"/>
              </a:ext>
            </a:extLst>
          </p:cNvPr>
          <p:cNvSpPr txBox="1"/>
          <p:nvPr/>
        </p:nvSpPr>
        <p:spPr>
          <a:xfrm>
            <a:off x="4824000" y="4410000"/>
            <a:ext cx="288000" cy="216000"/>
          </a:xfrm>
          <a:prstGeom prst="rect">
            <a:avLst/>
          </a:prstGeom>
          <a:solidFill>
            <a:schemeClr val="bg1"/>
          </a:solidFill>
        </p:spPr>
        <p:txBody>
          <a:bodyPr wrap="square" lIns="36000" tIns="36000" rIns="36000" bIns="36000" anchor="ctr" anchorCtr="0">
            <a:spAutoFit/>
          </a:bodyPr>
          <a:lstStyle/>
          <a:p>
            <a:r>
              <a:rPr lang="en-GB" altLang="zh-CN" sz="600" b="1" dirty="0">
                <a:latin typeface="Times New Roman" pitchFamily="18" charset="0"/>
                <a:ea typeface="宋体" panose="02010600030101010101" pitchFamily="2" charset="-122"/>
                <a:cs typeface="Times New Roman" pitchFamily="18" charset="0"/>
              </a:rPr>
              <a:t>PWM</a:t>
            </a:r>
            <a:endParaRPr lang="zh-CN" altLang="en-US" sz="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a:extLst>
              <a:ext uri="{FF2B5EF4-FFF2-40B4-BE49-F238E27FC236}">
                <a16:creationId xmlns:a16="http://schemas.microsoft.com/office/drawing/2014/main" id="{D6649CAE-3722-ED59-0A1C-C8BA0D596145}"/>
              </a:ext>
            </a:extLst>
          </p:cNvPr>
          <p:cNvSpPr txBox="1"/>
          <p:nvPr/>
        </p:nvSpPr>
        <p:spPr>
          <a:xfrm>
            <a:off x="4824000" y="5670000"/>
            <a:ext cx="288000" cy="216000"/>
          </a:xfrm>
          <a:prstGeom prst="rect">
            <a:avLst/>
          </a:prstGeom>
          <a:solidFill>
            <a:schemeClr val="bg1"/>
          </a:solidFill>
        </p:spPr>
        <p:txBody>
          <a:bodyPr wrap="square" lIns="36000" tIns="36000" rIns="36000" bIns="36000" anchor="ctr" anchorCtr="0">
            <a:spAutoFit/>
          </a:bodyPr>
          <a:lstStyle/>
          <a:p>
            <a:r>
              <a:rPr lang="en-GB" altLang="zh-CN" sz="600" b="1" dirty="0">
                <a:latin typeface="Times New Roman" pitchFamily="18" charset="0"/>
                <a:ea typeface="宋体" panose="02010600030101010101" pitchFamily="2" charset="-122"/>
                <a:cs typeface="Times New Roman" pitchFamily="18" charset="0"/>
              </a:rPr>
              <a:t>PWM</a:t>
            </a:r>
            <a:endParaRPr lang="zh-CN" altLang="en-US" sz="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a:extLst>
              <a:ext uri="{FF2B5EF4-FFF2-40B4-BE49-F238E27FC236}">
                <a16:creationId xmlns:a16="http://schemas.microsoft.com/office/drawing/2014/main" id="{E932698F-8706-8A2A-4C28-4B8B1393EA82}"/>
              </a:ext>
            </a:extLst>
          </p:cNvPr>
          <p:cNvSpPr txBox="1"/>
          <p:nvPr/>
        </p:nvSpPr>
        <p:spPr>
          <a:xfrm>
            <a:off x="5400000" y="3456000"/>
            <a:ext cx="288000" cy="180000"/>
          </a:xfrm>
          <a:prstGeom prst="rect">
            <a:avLst/>
          </a:prstGeom>
          <a:solidFill>
            <a:schemeClr val="bg1"/>
          </a:solidFill>
        </p:spPr>
        <p:txBody>
          <a:bodyPr wrap="square" lIns="36000" tIns="36000" rIns="36000" bIns="36000" anchor="ctr" anchorCtr="0">
            <a:spAutoFit/>
          </a:bodyPr>
          <a:lstStyle/>
          <a:p>
            <a:endParaRPr lang="zh-CN" altLang="en-US" sz="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文本框 10">
            <a:extLst>
              <a:ext uri="{FF2B5EF4-FFF2-40B4-BE49-F238E27FC236}">
                <a16:creationId xmlns:a16="http://schemas.microsoft.com/office/drawing/2014/main" id="{84B852C3-3D5A-5A31-34EB-8FB9D4B3E3B3}"/>
              </a:ext>
            </a:extLst>
          </p:cNvPr>
          <p:cNvSpPr txBox="1"/>
          <p:nvPr/>
        </p:nvSpPr>
        <p:spPr>
          <a:xfrm>
            <a:off x="5400000" y="4680000"/>
            <a:ext cx="288000" cy="180000"/>
          </a:xfrm>
          <a:prstGeom prst="rect">
            <a:avLst/>
          </a:prstGeom>
          <a:solidFill>
            <a:schemeClr val="bg1"/>
          </a:solidFill>
        </p:spPr>
        <p:txBody>
          <a:bodyPr wrap="square" lIns="36000" tIns="36000" rIns="36000" bIns="36000" anchor="ctr" anchorCtr="0">
            <a:spAutoFit/>
          </a:bodyPr>
          <a:lstStyle/>
          <a:p>
            <a:endParaRPr lang="zh-CN" altLang="en-US" sz="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1AD5635B-782F-1670-9E15-0136EF4CB7AB}"/>
              </a:ext>
            </a:extLst>
          </p:cNvPr>
          <p:cNvSpPr txBox="1"/>
          <p:nvPr/>
        </p:nvSpPr>
        <p:spPr>
          <a:xfrm>
            <a:off x="5400000" y="5940000"/>
            <a:ext cx="288000" cy="180000"/>
          </a:xfrm>
          <a:prstGeom prst="rect">
            <a:avLst/>
          </a:prstGeom>
          <a:solidFill>
            <a:schemeClr val="bg1"/>
          </a:solidFill>
        </p:spPr>
        <p:txBody>
          <a:bodyPr wrap="square" lIns="36000" tIns="36000" rIns="36000" bIns="36000" anchor="ctr" anchorCtr="0">
            <a:spAutoFit/>
          </a:bodyPr>
          <a:lstStyle/>
          <a:p>
            <a:endParaRPr lang="zh-CN" altLang="en-US" sz="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2E742042-04BF-48B8-75D4-9FBE5EB7A236}"/>
              </a:ext>
            </a:extLst>
          </p:cNvPr>
          <p:cNvSpPr txBox="1"/>
          <p:nvPr/>
        </p:nvSpPr>
        <p:spPr>
          <a:xfrm>
            <a:off x="6840000" y="6120000"/>
            <a:ext cx="288000" cy="180000"/>
          </a:xfrm>
          <a:prstGeom prst="rect">
            <a:avLst/>
          </a:prstGeom>
          <a:solidFill>
            <a:schemeClr val="bg1"/>
          </a:solidFill>
        </p:spPr>
        <p:txBody>
          <a:bodyPr wrap="square" lIns="36000" tIns="36000" rIns="36000" bIns="36000" anchor="ctr" anchorCtr="0">
            <a:spAutoFit/>
          </a:bodyPr>
          <a:lstStyle/>
          <a:p>
            <a:endParaRPr lang="zh-CN" altLang="en-US" sz="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179A063B-D0C3-3F6D-F6E2-718AA8B16DB0}"/>
              </a:ext>
            </a:extLst>
          </p:cNvPr>
          <p:cNvSpPr txBox="1"/>
          <p:nvPr/>
        </p:nvSpPr>
        <p:spPr>
          <a:xfrm>
            <a:off x="7488000" y="6120000"/>
            <a:ext cx="288000" cy="180000"/>
          </a:xfrm>
          <a:prstGeom prst="rect">
            <a:avLst/>
          </a:prstGeom>
          <a:solidFill>
            <a:schemeClr val="bg1"/>
          </a:solidFill>
        </p:spPr>
        <p:txBody>
          <a:bodyPr wrap="square" lIns="36000" tIns="36000" rIns="36000" bIns="36000" anchor="ctr" anchorCtr="0">
            <a:spAutoFit/>
          </a:bodyPr>
          <a:lstStyle/>
          <a:p>
            <a:endParaRPr lang="zh-CN" altLang="en-US" sz="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文本框 14">
            <a:extLst>
              <a:ext uri="{FF2B5EF4-FFF2-40B4-BE49-F238E27FC236}">
                <a16:creationId xmlns:a16="http://schemas.microsoft.com/office/drawing/2014/main" id="{C5068B85-4C2F-1ADA-D80D-7D68F30DD440}"/>
              </a:ext>
            </a:extLst>
          </p:cNvPr>
          <p:cNvSpPr txBox="1"/>
          <p:nvPr/>
        </p:nvSpPr>
        <p:spPr>
          <a:xfrm>
            <a:off x="8640000" y="3744000"/>
            <a:ext cx="288000" cy="216000"/>
          </a:xfrm>
          <a:prstGeom prst="rect">
            <a:avLst/>
          </a:prstGeom>
          <a:solidFill>
            <a:schemeClr val="bg1"/>
          </a:solidFill>
        </p:spPr>
        <p:txBody>
          <a:bodyPr wrap="square" lIns="36000" tIns="36000" rIns="36000" bIns="36000" anchor="ctr" anchorCtr="0">
            <a:spAutoFit/>
          </a:bodyPr>
          <a:lstStyle/>
          <a:p>
            <a:r>
              <a:rPr lang="en-US" altLang="zh-CN" sz="600" b="1" dirty="0">
                <a:latin typeface="Times New Roman" panose="02020603050405020304" pitchFamily="18" charset="0"/>
                <a:ea typeface="宋体" panose="02010600030101010101" pitchFamily="2" charset="-122"/>
                <a:cs typeface="Times New Roman" panose="02020603050405020304" pitchFamily="18" charset="0"/>
              </a:rPr>
              <a:t>Load</a:t>
            </a:r>
            <a:endParaRPr lang="zh-CN" altLang="en-US" sz="6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5">
            <a:extLst>
              <a:ext uri="{FF2B5EF4-FFF2-40B4-BE49-F238E27FC236}">
                <a16:creationId xmlns:a16="http://schemas.microsoft.com/office/drawing/2014/main" id="{A2202C33-E5D1-0B94-3C5B-B6575459B1F8}"/>
              </a:ext>
            </a:extLst>
          </p:cNvPr>
          <p:cNvSpPr txBox="1"/>
          <p:nvPr/>
        </p:nvSpPr>
        <p:spPr>
          <a:xfrm>
            <a:off x="3492000" y="2700000"/>
            <a:ext cx="288000" cy="108000"/>
          </a:xfrm>
          <a:prstGeom prst="rect">
            <a:avLst/>
          </a:prstGeom>
          <a:solidFill>
            <a:schemeClr val="bg1"/>
          </a:solidFill>
        </p:spPr>
        <p:txBody>
          <a:bodyPr wrap="square" lIns="36000" tIns="36000" rIns="36000" bIns="36000" anchor="ctr" anchorCtr="0">
            <a:spAutoFit/>
          </a:bodyPr>
          <a:lstStyle/>
          <a:p>
            <a:endParaRPr lang="zh-CN" altLang="en-US" sz="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文本框 16">
            <a:extLst>
              <a:ext uri="{FF2B5EF4-FFF2-40B4-BE49-F238E27FC236}">
                <a16:creationId xmlns:a16="http://schemas.microsoft.com/office/drawing/2014/main" id="{D6A4BBEF-D248-BF71-7BFE-45D17F5DF632}"/>
              </a:ext>
            </a:extLst>
          </p:cNvPr>
          <p:cNvSpPr txBox="1"/>
          <p:nvPr/>
        </p:nvSpPr>
        <p:spPr>
          <a:xfrm>
            <a:off x="3492000" y="3960000"/>
            <a:ext cx="288000" cy="108000"/>
          </a:xfrm>
          <a:prstGeom prst="rect">
            <a:avLst/>
          </a:prstGeom>
          <a:solidFill>
            <a:schemeClr val="bg1"/>
          </a:solidFill>
        </p:spPr>
        <p:txBody>
          <a:bodyPr wrap="square" lIns="36000" tIns="36000" rIns="36000" bIns="36000" anchor="ctr" anchorCtr="0">
            <a:spAutoFit/>
          </a:bodyPr>
          <a:lstStyle/>
          <a:p>
            <a:endParaRPr lang="zh-CN" altLang="en-US" sz="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文本框 17">
            <a:extLst>
              <a:ext uri="{FF2B5EF4-FFF2-40B4-BE49-F238E27FC236}">
                <a16:creationId xmlns:a16="http://schemas.microsoft.com/office/drawing/2014/main" id="{A540180D-46D3-775B-4C6F-2F74F4B3D78F}"/>
              </a:ext>
            </a:extLst>
          </p:cNvPr>
          <p:cNvSpPr txBox="1"/>
          <p:nvPr/>
        </p:nvSpPr>
        <p:spPr>
          <a:xfrm>
            <a:off x="3492000" y="5220000"/>
            <a:ext cx="288000" cy="108000"/>
          </a:xfrm>
          <a:prstGeom prst="rect">
            <a:avLst/>
          </a:prstGeom>
          <a:solidFill>
            <a:schemeClr val="bg1"/>
          </a:solidFill>
        </p:spPr>
        <p:txBody>
          <a:bodyPr wrap="square" lIns="36000" tIns="36000" rIns="36000" bIns="36000" anchor="ctr" anchorCtr="0">
            <a:spAutoFit/>
          </a:bodyPr>
          <a:lstStyle/>
          <a:p>
            <a:endParaRPr lang="zh-CN" altLang="en-US" sz="600"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87846660"/>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US" altLang="zh-CN" b="1" kern="0" dirty="0">
                <a:latin typeface="Times New Roman" panose="02020603050405020304" pitchFamily="18" charset="0"/>
                <a:ea typeface="宋体" panose="02010600030101010101" pitchFamily="2" charset="-122"/>
                <a:cs typeface="Times New Roman" pitchFamily="18" charset="0"/>
              </a:rPr>
              <a:t>Power supply – performance improved</a:t>
            </a:r>
            <a:endParaRPr lang="en-GB" altLang="zh-CN" b="1" dirty="0">
              <a:latin typeface="Times New Roman" pitchFamily="18" charset="0"/>
              <a:ea typeface="宋体" panose="02010600030101010101" pitchFamily="2" charset="-122"/>
              <a:cs typeface="Times New Roman"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It is recommended to adopt three-loop control structure </a:t>
            </a: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Outer loop: digital current loop, </a:t>
            </a:r>
            <a:r>
              <a:rPr lang="en-GB" altLang="zh-CN" sz="1600" dirty="0">
                <a:latin typeface="Times New Roman" panose="02020603050405020304" pitchFamily="18" charset="0"/>
                <a:ea typeface="宋体" panose="02010600030101010101" pitchFamily="2" charset="-122"/>
                <a:cs typeface="Times New Roman" panose="02020603050405020304" pitchFamily="18" charset="0"/>
              </a:rPr>
              <a:t>promise current with high precision</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a:t>
            </a: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Middle loop: voltage loop, </a:t>
            </a:r>
            <a:r>
              <a:rPr lang="en-GB" altLang="zh-CN" sz="1600" dirty="0">
                <a:latin typeface="Times New Roman" panose="02020603050405020304" pitchFamily="18" charset="0"/>
                <a:ea typeface="宋体" panose="02010600030101010101" pitchFamily="2" charset="-122"/>
                <a:cs typeface="Times New Roman" panose="02020603050405020304" pitchFamily="18" charset="0"/>
              </a:rPr>
              <a:t>ensuring low voltage ripple</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a:t>
            </a: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Inner loop: peak current loop of primary side of high-frequency transformer </a:t>
            </a:r>
          </a:p>
          <a:p>
            <a:pPr marL="360000" lvl="2" indent="0">
              <a:spcBef>
                <a:spcPts val="0"/>
              </a:spcBef>
              <a:spcAft>
                <a:spcPts val="600"/>
              </a:spcAft>
              <a:buClr>
                <a:srgbClr val="002060"/>
              </a:buClr>
              <a:buSzPct val="80000"/>
              <a:buNone/>
              <a:defRPr/>
            </a:pP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The peak current loop is used to improve the dynamic response of power supply and restrain the fluctuation of the grid </a:t>
            </a: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600" dirty="0">
              <a:latin typeface="Times New Roman" panose="02020603050405020304" pitchFamily="18" charset="0"/>
              <a:ea typeface="宋体" panose="02010600030101010101" pitchFamily="2" charset="-122"/>
              <a:cs typeface="Times New Roman" panose="02020603050405020304"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600" dirty="0">
              <a:latin typeface="Times New Roman" panose="02020603050405020304" pitchFamily="18" charset="0"/>
              <a:ea typeface="宋体" panose="02010600030101010101" pitchFamily="2" charset="-122"/>
              <a:cs typeface="Times New Roman" panose="02020603050405020304" pitchFamily="18" charset="0"/>
            </a:endParaRPr>
          </a:p>
          <a:p>
            <a:pPr marL="540000" lvl="2" indent="0">
              <a:spcBef>
                <a:spcPts val="0"/>
              </a:spcBef>
              <a:spcAft>
                <a:spcPts val="600"/>
              </a:spcAft>
              <a:buClr>
                <a:schemeClr val="accent2"/>
              </a:buClr>
              <a:buSzPct val="80000"/>
              <a:buNone/>
              <a:defRPr/>
            </a:pPr>
            <a:endParaRPr lang="en-US" altLang="zh-CN" sz="1600" dirty="0">
              <a:latin typeface="Times New Roman" panose="02020603050405020304" pitchFamily="18" charset="0"/>
              <a:ea typeface="宋体" panose="02010600030101010101" pitchFamily="2" charset="-122"/>
              <a:cs typeface="Times New Roman" panose="02020603050405020304"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600" dirty="0">
              <a:latin typeface="Times New Roman" pitchFamily="18" charset="0"/>
              <a:ea typeface="宋体" panose="02010600030101010101" pitchFamily="2" charset="-122"/>
            </a:endParaRPr>
          </a:p>
          <a:p>
            <a:pPr marL="360000" lvl="2" indent="0">
              <a:spcBef>
                <a:spcPts val="0"/>
              </a:spcBef>
              <a:spcAft>
                <a:spcPts val="600"/>
              </a:spcAft>
              <a:buClr>
                <a:srgbClr val="002060"/>
              </a:buClr>
              <a:buSzPct val="80000"/>
              <a:buNone/>
              <a:defRPr/>
            </a:pPr>
            <a:endParaRPr lang="en-US" altLang="zh-CN" sz="1600" dirty="0">
              <a:latin typeface="Times New Roman"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600" dirty="0">
              <a:latin typeface="Times New Roman"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Improve the stability of output current</a:t>
            </a: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Current type DCCT: Special Considerations for burden resistance </a:t>
            </a: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Digital controller ADC circuit local constant temperature</a:t>
            </a:r>
          </a:p>
        </p:txBody>
      </p:sp>
      <p:pic>
        <p:nvPicPr>
          <p:cNvPr id="10" name="图片 9">
            <a:extLst>
              <a:ext uri="{FF2B5EF4-FFF2-40B4-BE49-F238E27FC236}">
                <a16:creationId xmlns:a16="http://schemas.microsoft.com/office/drawing/2014/main" id="{AA1FA36B-953A-31D2-1B7A-9F220F31E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000" y="3240000"/>
            <a:ext cx="5623358" cy="1800000"/>
          </a:xfrm>
          <a:prstGeom prst="rect">
            <a:avLst/>
          </a:prstGeom>
        </p:spPr>
      </p:pic>
      <p:sp>
        <p:nvSpPr>
          <p:cNvPr id="3" name="灯片编号占位符 1">
            <a:extLst>
              <a:ext uri="{FF2B5EF4-FFF2-40B4-BE49-F238E27FC236}">
                <a16:creationId xmlns:a16="http://schemas.microsoft.com/office/drawing/2014/main" id="{D07BCD43-ABFC-E38F-5AA5-F0A9EDDCCFD3}"/>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23</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431671886"/>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US" altLang="zh-CN" b="1" kern="0" dirty="0">
                <a:latin typeface="Times New Roman" panose="02020603050405020304" pitchFamily="18" charset="0"/>
                <a:ea typeface="宋体" panose="02010600030101010101" pitchFamily="2" charset="-122"/>
                <a:cs typeface="Times New Roman" pitchFamily="18" charset="0"/>
              </a:rPr>
              <a:t>Power supply – prototype</a:t>
            </a:r>
            <a:endParaRPr lang="en-GB" altLang="zh-CN" b="1" dirty="0">
              <a:latin typeface="Times New Roman" pitchFamily="18" charset="0"/>
              <a:ea typeface="宋体" panose="02010600030101010101" pitchFamily="2" charset="-122"/>
              <a:cs typeface="Times New Roman"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With the HEPS project, various types of power supply are developed</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Requirements of HEPS SR PS: </a:t>
            </a: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GB" altLang="zh-CN" sz="1800" dirty="0">
                <a:latin typeface="Times New Roman" panose="02020603050405020304" pitchFamily="18" charset="0"/>
                <a:ea typeface="宋体" panose="02010600030101010101" pitchFamily="2" charset="-122"/>
                <a:cs typeface="Times New Roman" panose="02020603050405020304" pitchFamily="18" charset="0"/>
              </a:rPr>
              <a:t>longitudinal gradient dipole, based on permanent magnets, no High-power PS needed.</a:t>
            </a: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p:cNvPicPr>
            <a:picLocks noChangeAspect="1"/>
          </p:cNvPicPr>
          <p:nvPr/>
        </p:nvPicPr>
        <p:blipFill>
          <a:blip r:embed="rId3"/>
          <a:stretch>
            <a:fillRect/>
          </a:stretch>
        </p:blipFill>
        <p:spPr>
          <a:xfrm>
            <a:off x="2160000" y="2340000"/>
            <a:ext cx="7536400" cy="3258000"/>
          </a:xfrm>
          <a:prstGeom prst="rect">
            <a:avLst/>
          </a:prstGeom>
        </p:spPr>
      </p:pic>
      <p:sp>
        <p:nvSpPr>
          <p:cNvPr id="3" name="灯片编号占位符 1">
            <a:extLst>
              <a:ext uri="{FF2B5EF4-FFF2-40B4-BE49-F238E27FC236}">
                <a16:creationId xmlns:a16="http://schemas.microsoft.com/office/drawing/2014/main" id="{BF2108CF-D80D-0093-40D4-921FE7AD8C3B}"/>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24</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2254055567"/>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US" altLang="zh-CN" b="1" kern="0" dirty="0">
                <a:latin typeface="Times New Roman" panose="02020603050405020304" pitchFamily="18" charset="0"/>
                <a:ea typeface="宋体" panose="02010600030101010101" pitchFamily="2" charset="-122"/>
                <a:cs typeface="Times New Roman" pitchFamily="18" charset="0"/>
              </a:rPr>
              <a:t>Medium-power power supply - prototype</a:t>
            </a:r>
            <a:r>
              <a:rPr lang="en-US" altLang="zh-CN" b="1" dirty="0">
                <a:latin typeface="Times New Roman" panose="02020603050405020304" pitchFamily="18" charset="0"/>
                <a:ea typeface="宋体" panose="02010600030101010101" pitchFamily="2" charset="-122"/>
                <a:cs typeface="Times New Roman" pitchFamily="18" charset="0"/>
              </a:rPr>
              <a:t> </a:t>
            </a:r>
            <a:endParaRPr lang="en-GB" altLang="zh-CN" b="1" dirty="0">
              <a:latin typeface="Times New Roman" panose="02020603050405020304" pitchFamily="18" charset="0"/>
              <a:ea typeface="宋体" panose="02010600030101010101" pitchFamily="2" charset="-122"/>
              <a:cs typeface="Times New Roman"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720000" lvl="2" indent="-360000">
              <a:lnSpc>
                <a:spcPct val="100000"/>
              </a:lnSpc>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3EA67438-CCFB-A04B-A3A5-E58AA2D43D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20000" y="1440000"/>
            <a:ext cx="1889365"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D4C6C85F-D4BF-1232-ED5C-8F256D5DA2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239788" y="1440000"/>
            <a:ext cx="188979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7135C5FE-A60D-03EE-2573-0992BBE11A36}"/>
              </a:ext>
            </a:extLst>
          </p:cNvPr>
          <p:cNvSpPr/>
          <p:nvPr/>
        </p:nvSpPr>
        <p:spPr>
          <a:xfrm>
            <a:off x="900000" y="3780000"/>
            <a:ext cx="1080000" cy="288000"/>
          </a:xfrm>
          <a:prstGeom prst="rect">
            <a:avLst/>
          </a:prstGeom>
        </p:spPr>
        <p:txBody>
          <a:bodyPr wrap="none">
            <a:spAutoFit/>
          </a:bodyPr>
          <a:lstStyle/>
          <a:p>
            <a:r>
              <a:rPr lang="en-US" altLang="zh-CN" sz="1200" dirty="0">
                <a:latin typeface="Times New Roman" panose="02020603050405020304" pitchFamily="18" charset="0"/>
                <a:ea typeface="宋体" panose="02010600030101010101" pitchFamily="2" charset="-122"/>
                <a:cs typeface="Times New Roman" pitchFamily="18" charset="0"/>
              </a:rPr>
              <a:t>IGBT scheme</a:t>
            </a:r>
            <a:endParaRPr lang="zh-CN" altLang="en-US" sz="1200" dirty="0">
              <a:latin typeface="Times New Roman" panose="02020603050405020304" pitchFamily="18" charset="0"/>
              <a:ea typeface="宋体" panose="02010600030101010101" pitchFamily="2" charset="-122"/>
              <a:cs typeface="Times New Roman" pitchFamily="18" charset="0"/>
            </a:endParaRPr>
          </a:p>
        </p:txBody>
      </p:sp>
      <p:sp>
        <p:nvSpPr>
          <p:cNvPr id="8" name="矩形 7">
            <a:extLst>
              <a:ext uri="{FF2B5EF4-FFF2-40B4-BE49-F238E27FC236}">
                <a16:creationId xmlns:a16="http://schemas.microsoft.com/office/drawing/2014/main" id="{72BB46B6-BD04-8D31-AAC2-829B6E9D48B6}"/>
              </a:ext>
            </a:extLst>
          </p:cNvPr>
          <p:cNvSpPr/>
          <p:nvPr/>
        </p:nvSpPr>
        <p:spPr>
          <a:xfrm>
            <a:off x="3060000" y="3780000"/>
            <a:ext cx="2160000" cy="288000"/>
          </a:xfrm>
          <a:prstGeom prst="rect">
            <a:avLst/>
          </a:prstGeom>
        </p:spPr>
        <p:txBody>
          <a:bodyPr wrap="none">
            <a:spAutoFit/>
          </a:bodyPr>
          <a:lstStyle/>
          <a:p>
            <a:r>
              <a:rPr lang="en-US" altLang="zh-CN" sz="1200" dirty="0">
                <a:solidFill>
                  <a:srgbClr val="101214"/>
                </a:solidFill>
                <a:latin typeface="Times New Roman" panose="02020603050405020304" pitchFamily="18" charset="0"/>
                <a:ea typeface="宋体" panose="02010600030101010101" pitchFamily="2" charset="-122"/>
                <a:cs typeface="Times New Roman" panose="02020603050405020304" pitchFamily="18" charset="0"/>
              </a:rPr>
              <a:t>Dual-module MOSFET scheme</a:t>
            </a:r>
            <a:endParaRPr lang="zh-CN" altLang="en-US" sz="1200" dirty="0">
              <a:solidFill>
                <a:srgbClr val="000099"/>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8">
            <a:extLst>
              <a:ext uri="{FF2B5EF4-FFF2-40B4-BE49-F238E27FC236}">
                <a16:creationId xmlns:a16="http://schemas.microsoft.com/office/drawing/2014/main" id="{387F6543-E870-0A26-1232-A8A9ED6E8A5A}"/>
              </a:ext>
            </a:extLst>
          </p:cNvPr>
          <p:cNvPicPr>
            <a:picLocks noChangeAspect="1"/>
          </p:cNvPicPr>
          <p:nvPr/>
        </p:nvPicPr>
        <p:blipFill>
          <a:blip r:embed="rId5"/>
          <a:stretch>
            <a:fillRect/>
          </a:stretch>
        </p:blipFill>
        <p:spPr>
          <a:xfrm>
            <a:off x="360000" y="4320000"/>
            <a:ext cx="2535288" cy="1800000"/>
          </a:xfrm>
          <a:prstGeom prst="rect">
            <a:avLst/>
          </a:prstGeom>
        </p:spPr>
      </p:pic>
      <p:pic>
        <p:nvPicPr>
          <p:cNvPr id="10" name="图片 9">
            <a:extLst>
              <a:ext uri="{FF2B5EF4-FFF2-40B4-BE49-F238E27FC236}">
                <a16:creationId xmlns:a16="http://schemas.microsoft.com/office/drawing/2014/main" id="{C47272B0-4971-D710-E1E4-2ED1C60A214E}"/>
              </a:ext>
            </a:extLst>
          </p:cNvPr>
          <p:cNvPicPr>
            <a:picLocks noChangeAspect="1"/>
          </p:cNvPicPr>
          <p:nvPr/>
        </p:nvPicPr>
        <p:blipFill>
          <a:blip r:embed="rId6"/>
          <a:stretch>
            <a:fillRect/>
          </a:stretch>
        </p:blipFill>
        <p:spPr>
          <a:xfrm>
            <a:off x="2880000" y="4320000"/>
            <a:ext cx="2712915" cy="1800000"/>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9999" y="1800000"/>
            <a:ext cx="5760000" cy="4320000"/>
          </a:xfrm>
          <a:prstGeom prst="rect">
            <a:avLst/>
          </a:prstGeom>
        </p:spPr>
      </p:pic>
      <p:sp>
        <p:nvSpPr>
          <p:cNvPr id="13" name="灯片编号占位符 1">
            <a:extLst>
              <a:ext uri="{FF2B5EF4-FFF2-40B4-BE49-F238E27FC236}">
                <a16:creationId xmlns:a16="http://schemas.microsoft.com/office/drawing/2014/main" id="{ACDD4B0D-BE1A-079B-6DC1-40727363BD98}"/>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25</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38030672"/>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US" altLang="zh-CN" b="1" kern="0" dirty="0">
                <a:latin typeface="Times New Roman" panose="02020603050405020304" pitchFamily="18" charset="0"/>
                <a:ea typeface="宋体" panose="02010600030101010101" pitchFamily="2" charset="-122"/>
                <a:cs typeface="Times New Roman" pitchFamily="18" charset="0"/>
              </a:rPr>
              <a:t>Low-power power supply - prototype</a:t>
            </a:r>
            <a:r>
              <a:rPr lang="en-US" altLang="zh-CN" b="1" dirty="0">
                <a:latin typeface="Times New Roman" panose="02020603050405020304" pitchFamily="18" charset="0"/>
                <a:ea typeface="宋体" panose="02010600030101010101" pitchFamily="2" charset="-122"/>
                <a:cs typeface="Times New Roman" pitchFamily="18" charset="0"/>
              </a:rPr>
              <a:t> </a:t>
            </a:r>
            <a:endParaRPr lang="en-GB" altLang="zh-CN" b="1" dirty="0">
              <a:latin typeface="Times New Roman" pitchFamily="18" charset="0"/>
              <a:ea typeface="宋体" panose="02010600030101010101" pitchFamily="2" charset="-122"/>
              <a:cs typeface="Times New Roman"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Multi power supplies share one chassis - </a:t>
            </a:r>
            <a:r>
              <a:rPr lang="en-US" altLang="zh-CN" sz="18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space savings</a:t>
            </a: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Power supplies in one chassis share one digital controller - </a:t>
            </a:r>
            <a:r>
              <a:rPr lang="en-US" altLang="zh-CN" sz="18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cost effective </a:t>
            </a: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Power supplies for Trim coil should be installed near the magnet to reduce the cable loss.</a:t>
            </a:r>
            <a:endParaRPr lang="zh-CN" altLang="zh-CN" sz="18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marL="360000" lvl="2" indent="0">
              <a:lnSpc>
                <a:spcPct val="100000"/>
              </a:lnSpc>
              <a:spcBef>
                <a:spcPts val="0"/>
              </a:spcBef>
              <a:spcAft>
                <a:spcPts val="600"/>
              </a:spcAft>
              <a:buClr>
                <a:srgbClr val="002060"/>
              </a:buClr>
              <a:buSzPct val="80000"/>
              <a:buNone/>
              <a:defRPr/>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图片 1">
            <a:extLst>
              <a:ext uri="{FF2B5EF4-FFF2-40B4-BE49-F238E27FC236}">
                <a16:creationId xmlns:a16="http://schemas.microsoft.com/office/drawing/2014/main" id="{5D313EE8-9E81-2B71-F17F-E967F8009D14}"/>
              </a:ext>
            </a:extLst>
          </p:cNvPr>
          <p:cNvPicPr>
            <a:picLocks noChangeAspect="1"/>
          </p:cNvPicPr>
          <p:nvPr/>
        </p:nvPicPr>
        <p:blipFill>
          <a:blip r:embed="rId3"/>
          <a:stretch>
            <a:fillRect/>
          </a:stretch>
        </p:blipFill>
        <p:spPr>
          <a:xfrm>
            <a:off x="3600000" y="2700000"/>
            <a:ext cx="2210869" cy="1800000"/>
          </a:xfrm>
          <a:prstGeom prst="rect">
            <a:avLst/>
          </a:prstGeom>
        </p:spPr>
      </p:pic>
      <p:pic>
        <p:nvPicPr>
          <p:cNvPr id="6" name="图片 5">
            <a:extLst>
              <a:ext uri="{FF2B5EF4-FFF2-40B4-BE49-F238E27FC236}">
                <a16:creationId xmlns:a16="http://schemas.microsoft.com/office/drawing/2014/main" id="{BF17E3AF-C298-9769-5F61-5FE16952088E}"/>
              </a:ext>
            </a:extLst>
          </p:cNvPr>
          <p:cNvPicPr>
            <a:picLocks noChangeAspect="1"/>
          </p:cNvPicPr>
          <p:nvPr/>
        </p:nvPicPr>
        <p:blipFill>
          <a:blip r:embed="rId4"/>
          <a:stretch>
            <a:fillRect/>
          </a:stretch>
        </p:blipFill>
        <p:spPr>
          <a:xfrm>
            <a:off x="5040000" y="4680001"/>
            <a:ext cx="1960488" cy="1800000"/>
          </a:xfrm>
          <a:prstGeom prst="rect">
            <a:avLst/>
          </a:prstGeom>
        </p:spPr>
      </p:pic>
      <p:pic>
        <p:nvPicPr>
          <p:cNvPr id="8" name="图片 7">
            <a:extLst>
              <a:ext uri="{FF2B5EF4-FFF2-40B4-BE49-F238E27FC236}">
                <a16:creationId xmlns:a16="http://schemas.microsoft.com/office/drawing/2014/main" id="{7DFEBA3E-CDEC-8C36-112E-A20D530778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000" y="4680001"/>
            <a:ext cx="3962110" cy="1800000"/>
          </a:xfrm>
          <a:prstGeom prst="rect">
            <a:avLst/>
          </a:prstGeom>
        </p:spPr>
      </p:pic>
      <p:pic>
        <p:nvPicPr>
          <p:cNvPr id="9" name="图片 8">
            <a:extLst>
              <a:ext uri="{FF2B5EF4-FFF2-40B4-BE49-F238E27FC236}">
                <a16:creationId xmlns:a16="http://schemas.microsoft.com/office/drawing/2014/main" id="{9A6AD17E-3712-DC36-04A5-9A99C8A777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000" y="2700000"/>
            <a:ext cx="2400000" cy="1800000"/>
          </a:xfrm>
          <a:prstGeom prst="rect">
            <a:avLst/>
          </a:prstGeom>
        </p:spPr>
      </p:pic>
      <p:pic>
        <p:nvPicPr>
          <p:cNvPr id="10" name="图片 9">
            <a:extLst>
              <a:ext uri="{FF2B5EF4-FFF2-40B4-BE49-F238E27FC236}">
                <a16:creationId xmlns:a16="http://schemas.microsoft.com/office/drawing/2014/main" id="{FA2C8961-36FA-45F7-7C8C-E4D080A07F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0000" y="2700000"/>
            <a:ext cx="4186120" cy="1980000"/>
          </a:xfrm>
          <a:prstGeom prst="rect">
            <a:avLst/>
          </a:prstGeom>
        </p:spPr>
      </p:pic>
      <p:pic>
        <p:nvPicPr>
          <p:cNvPr id="11" name="图片 10">
            <a:extLst>
              <a:ext uri="{FF2B5EF4-FFF2-40B4-BE49-F238E27FC236}">
                <a16:creationId xmlns:a16="http://schemas.microsoft.com/office/drawing/2014/main" id="{86E21787-C3CF-7B47-DAFF-C6B57D281E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60000" y="4680000"/>
            <a:ext cx="2130718" cy="1800000"/>
          </a:xfrm>
          <a:prstGeom prst="rect">
            <a:avLst/>
          </a:prstGeom>
        </p:spPr>
      </p:pic>
      <p:pic>
        <p:nvPicPr>
          <p:cNvPr id="12" name="图片 11">
            <a:extLst>
              <a:ext uri="{FF2B5EF4-FFF2-40B4-BE49-F238E27FC236}">
                <a16:creationId xmlns:a16="http://schemas.microsoft.com/office/drawing/2014/main" id="{7FD0E3BA-17D5-F022-7CB0-74BE96BE26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20000" y="4680000"/>
            <a:ext cx="2135563" cy="1800000"/>
          </a:xfrm>
          <a:prstGeom prst="rect">
            <a:avLst/>
          </a:prstGeom>
        </p:spPr>
      </p:pic>
      <p:sp>
        <p:nvSpPr>
          <p:cNvPr id="5" name="灯片编号占位符 1">
            <a:extLst>
              <a:ext uri="{FF2B5EF4-FFF2-40B4-BE49-F238E27FC236}">
                <a16:creationId xmlns:a16="http://schemas.microsoft.com/office/drawing/2014/main" id="{4CAA2955-1D0F-AEFA-1443-FDD033EB9A24}"/>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26</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4086252840"/>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US" altLang="zh-CN" b="1" kern="0" dirty="0">
                <a:latin typeface="Times New Roman" panose="02020603050405020304" pitchFamily="18" charset="0"/>
                <a:ea typeface="宋体" panose="02010600030101010101" pitchFamily="2" charset="-122"/>
                <a:cs typeface="Times New Roman" pitchFamily="18" charset="0"/>
              </a:rPr>
              <a:t>High-power power supply - prototype</a:t>
            </a:r>
            <a:r>
              <a:rPr lang="en-US" altLang="zh-CN" b="1" dirty="0">
                <a:latin typeface="Times New Roman" panose="02020603050405020304" pitchFamily="18" charset="0"/>
                <a:ea typeface="宋体" panose="02010600030101010101" pitchFamily="2" charset="-122"/>
                <a:cs typeface="Times New Roman" pitchFamily="18" charset="0"/>
              </a:rPr>
              <a:t> </a:t>
            </a:r>
            <a:endParaRPr lang="en-GB" altLang="zh-CN" b="1" dirty="0">
              <a:latin typeface="Times New Roman" pitchFamily="18" charset="0"/>
              <a:ea typeface="宋体" panose="02010600030101010101" pitchFamily="2" charset="-122"/>
              <a:cs typeface="Times New Roman"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The front dc source of power supply consists of two 12-phase diode rectifier circuits connected in series to form an equivalent 24 - phase power rectifier circuit. In the output part of the power supply, 6 groups of BUCK circuits are used in parallel to form stable current output</a:t>
            </a:r>
          </a:p>
          <a:p>
            <a:pPr marL="720000" lvl="2" indent="-360000">
              <a:lnSpc>
                <a:spcPct val="100000"/>
              </a:lnSpc>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descr="IMG_20200421_114058">
            <a:extLst>
              <a:ext uri="{FF2B5EF4-FFF2-40B4-BE49-F238E27FC236}">
                <a16:creationId xmlns:a16="http://schemas.microsoft.com/office/drawing/2014/main" id="{44F6C034-454B-7EBA-003C-610EA21504A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0000" y="2160000"/>
            <a:ext cx="2880000" cy="2162095"/>
          </a:xfrm>
          <a:prstGeom prst="rect">
            <a:avLst/>
          </a:prstGeom>
          <a:noFill/>
          <a:ln>
            <a:noFill/>
          </a:ln>
        </p:spPr>
      </p:pic>
      <p:sp>
        <p:nvSpPr>
          <p:cNvPr id="3" name="灯片编号占位符 1">
            <a:extLst>
              <a:ext uri="{FF2B5EF4-FFF2-40B4-BE49-F238E27FC236}">
                <a16:creationId xmlns:a16="http://schemas.microsoft.com/office/drawing/2014/main" id="{233F21FD-FBF8-0F89-5670-9285A061C5E3}"/>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27</a:t>
            </a:fld>
            <a:endParaRPr lang="zh-CN" altLang="en-US" dirty="0">
              <a:solidFill>
                <a:schemeClr val="tx1"/>
              </a:solidFill>
              <a:latin typeface="Times New Roman" panose="02020603050405020304" pitchFamily="18" charset="0"/>
              <a:ea typeface="宋体" panose="02010600030101010101" pitchFamily="2" charset="-122"/>
            </a:endParaRPr>
          </a:p>
        </p:txBody>
      </p:sp>
      <p:pic>
        <p:nvPicPr>
          <p:cNvPr id="11" name="图片 10">
            <a:extLst>
              <a:ext uri="{FF2B5EF4-FFF2-40B4-BE49-F238E27FC236}">
                <a16:creationId xmlns:a16="http://schemas.microsoft.com/office/drawing/2014/main" id="{9C50AC6D-64C6-F65D-1F2D-7C5BABF17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00" y="2520000"/>
            <a:ext cx="6551049" cy="3240000"/>
          </a:xfrm>
          <a:prstGeom prst="rect">
            <a:avLst/>
          </a:prstGeom>
        </p:spPr>
      </p:pic>
      <p:pic>
        <p:nvPicPr>
          <p:cNvPr id="2" name="图片 1">
            <a:extLst>
              <a:ext uri="{FF2B5EF4-FFF2-40B4-BE49-F238E27FC236}">
                <a16:creationId xmlns:a16="http://schemas.microsoft.com/office/drawing/2014/main" id="{D2A5C6F8-F591-A3F0-9569-5725ECBE63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0000" y="4320000"/>
            <a:ext cx="2880000" cy="1807734"/>
          </a:xfrm>
          <a:prstGeom prst="rect">
            <a:avLst/>
          </a:prstGeom>
        </p:spPr>
      </p:pic>
      <p:sp>
        <p:nvSpPr>
          <p:cNvPr id="6" name="矩形 5">
            <a:extLst>
              <a:ext uri="{FF2B5EF4-FFF2-40B4-BE49-F238E27FC236}">
                <a16:creationId xmlns:a16="http://schemas.microsoft.com/office/drawing/2014/main" id="{EF5C16B0-5ACE-4BAA-B60E-23DA21D3B491}"/>
              </a:ext>
            </a:extLst>
          </p:cNvPr>
          <p:cNvSpPr>
            <a:spLocks noChangeArrowheads="1"/>
          </p:cNvSpPr>
          <p:nvPr/>
        </p:nvSpPr>
        <p:spPr bwMode="auto">
          <a:xfrm>
            <a:off x="7920000" y="6120000"/>
            <a:ext cx="306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GB" altLang="zh-CN" sz="1200" dirty="0">
                <a:latin typeface="Times New Roman" panose="02020603050405020304" pitchFamily="18" charset="0"/>
                <a:cs typeface="Times New Roman" panose="02020603050405020304" pitchFamily="18" charset="0"/>
              </a:rPr>
              <a:t>1700A/110V High-power supply for BEPCII</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978323"/>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810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US" altLang="zh-CN" b="1" dirty="0">
                <a:latin typeface="Times New Roman" panose="02020603050405020304" pitchFamily="18" charset="0"/>
                <a:ea typeface="宋体" panose="02010600030101010101" pitchFamily="2" charset="-122"/>
                <a:cs typeface="Times New Roman" pitchFamily="18" charset="0"/>
              </a:rPr>
              <a:t>Booster power supply </a:t>
            </a:r>
            <a:endParaRPr lang="en-GB" altLang="zh-CN" b="1" dirty="0">
              <a:latin typeface="Times New Roman" panose="02020603050405020304" pitchFamily="18" charset="0"/>
              <a:ea typeface="宋体" panose="02010600030101010101" pitchFamily="2" charset="-122"/>
              <a:cs typeface="Times New Roman"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Repetition frequency above 10Hz: White type resonant power system. energy fluctuations in the process of operation is stored by the resonant network. </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Repetition frequency below 10Hz: forced oscillation power supply. </a:t>
            </a: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The booster power supply belongs to the two quadrant regulation current source, it has huge power fluctuations during operation. So it must have energy storage capacity to reduce the impact on the grid. . </a:t>
            </a: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Key technical issue: dynamic tracking accuracy.</a:t>
            </a:r>
          </a:p>
          <a:p>
            <a:pPr marL="360000" lvl="2" indent="0">
              <a:lnSpc>
                <a:spcPct val="100000"/>
              </a:lnSpc>
              <a:spcBef>
                <a:spcPts val="0"/>
              </a:spcBef>
              <a:spcAft>
                <a:spcPts val="600"/>
              </a:spcAft>
              <a:buClr>
                <a:srgbClr val="002060"/>
              </a:buClr>
              <a:buSzPct val="80000"/>
              <a:buNone/>
              <a:defRPr/>
            </a:pP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4457E263-68BE-AC27-6FD0-0E0AF39136D4}"/>
              </a:ext>
            </a:extLst>
          </p:cNvPr>
          <p:cNvPicPr>
            <a:picLocks noChangeAspect="1"/>
          </p:cNvPicPr>
          <p:nvPr/>
        </p:nvPicPr>
        <p:blipFill>
          <a:blip r:embed="rId3"/>
          <a:stretch>
            <a:fillRect/>
          </a:stretch>
        </p:blipFill>
        <p:spPr>
          <a:xfrm>
            <a:off x="8640000" y="3960000"/>
            <a:ext cx="3060000" cy="2002655"/>
          </a:xfrm>
          <a:prstGeom prst="rect">
            <a:avLst/>
          </a:prstGeom>
        </p:spPr>
      </p:pic>
      <p:sp>
        <p:nvSpPr>
          <p:cNvPr id="5" name="矩形 4">
            <a:extLst>
              <a:ext uri="{FF2B5EF4-FFF2-40B4-BE49-F238E27FC236}">
                <a16:creationId xmlns:a16="http://schemas.microsoft.com/office/drawing/2014/main" id="{DA41FB67-DE4C-9309-906A-A3295561E188}"/>
              </a:ext>
            </a:extLst>
          </p:cNvPr>
          <p:cNvSpPr>
            <a:spLocks noChangeArrowheads="1"/>
          </p:cNvSpPr>
          <p:nvPr/>
        </p:nvSpPr>
        <p:spPr bwMode="auto">
          <a:xfrm>
            <a:off x="8280000" y="6120000"/>
            <a:ext cx="360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1200" dirty="0">
                <a:latin typeface="Times New Roman" panose="02020603050405020304" pitchFamily="18" charset="0"/>
                <a:cs typeface="Times New Roman" panose="02020603050405020304" pitchFamily="18" charset="0"/>
              </a:rPr>
              <a:t>The magnetic field cycle waveform for  HEPS booster</a:t>
            </a:r>
            <a:endParaRPr lang="zh-CN" altLang="en-US" sz="1200"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44FDC4E5-BBE3-95D8-6146-04DDCD327A48}"/>
              </a:ext>
            </a:extLst>
          </p:cNvPr>
          <p:cNvSpPr>
            <a:spLocks noChangeArrowheads="1"/>
          </p:cNvSpPr>
          <p:nvPr/>
        </p:nvSpPr>
        <p:spPr bwMode="auto">
          <a:xfrm>
            <a:off x="8280000" y="3600000"/>
            <a:ext cx="360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1200" dirty="0">
                <a:latin typeface="Times New Roman" panose="02020603050405020304" pitchFamily="18" charset="0"/>
                <a:cs typeface="Times New Roman" panose="02020603050405020304" pitchFamily="18" charset="0"/>
              </a:rPr>
              <a:t>The magnetic field cycle waveform for  CEPC booster</a:t>
            </a:r>
            <a:endParaRPr lang="zh-CN" altLang="en-US" sz="1200" dirty="0">
              <a:latin typeface="Times New Roman" panose="02020603050405020304" pitchFamily="18" charset="0"/>
              <a:cs typeface="Times New Roman" panose="02020603050405020304" pitchFamily="18" charset="0"/>
            </a:endParaRPr>
          </a:p>
        </p:txBody>
      </p:sp>
      <p:graphicFrame>
        <p:nvGraphicFramePr>
          <p:cNvPr id="13" name="表格 12">
            <a:extLst>
              <a:ext uri="{FF2B5EF4-FFF2-40B4-BE49-F238E27FC236}">
                <a16:creationId xmlns:a16="http://schemas.microsoft.com/office/drawing/2014/main" id="{C45F4697-7367-BB2C-9A54-B638697D8523}"/>
              </a:ext>
            </a:extLst>
          </p:cNvPr>
          <p:cNvGraphicFramePr>
            <a:graphicFrameLocks noGrp="1"/>
          </p:cNvGraphicFramePr>
          <p:nvPr>
            <p:extLst>
              <p:ext uri="{D42A27DB-BD31-4B8C-83A1-F6EECF244321}">
                <p14:modId xmlns:p14="http://schemas.microsoft.com/office/powerpoint/2010/main" val="3555937305"/>
              </p:ext>
            </p:extLst>
          </p:nvPr>
        </p:nvGraphicFramePr>
        <p:xfrm>
          <a:off x="1440000" y="3960000"/>
          <a:ext cx="5778225" cy="2339998"/>
        </p:xfrm>
        <a:graphic>
          <a:graphicData uri="http://schemas.openxmlformats.org/drawingml/2006/table">
            <a:tbl>
              <a:tblPr firstRow="1" bandRow="1">
                <a:tableStyleId>{5C22544A-7EE6-4342-B048-85BDC9FD1C3A}</a:tableStyleId>
              </a:tblPr>
              <a:tblGrid>
                <a:gridCol w="2117241">
                  <a:extLst>
                    <a:ext uri="{9D8B030D-6E8A-4147-A177-3AD203B41FA5}">
                      <a16:colId xmlns:a16="http://schemas.microsoft.com/office/drawing/2014/main" val="20000"/>
                    </a:ext>
                  </a:extLst>
                </a:gridCol>
                <a:gridCol w="1866384">
                  <a:extLst>
                    <a:ext uri="{9D8B030D-6E8A-4147-A177-3AD203B41FA5}">
                      <a16:colId xmlns:a16="http://schemas.microsoft.com/office/drawing/2014/main" val="20002"/>
                    </a:ext>
                  </a:extLst>
                </a:gridCol>
                <a:gridCol w="1794600">
                  <a:extLst>
                    <a:ext uri="{9D8B030D-6E8A-4147-A177-3AD203B41FA5}">
                      <a16:colId xmlns:a16="http://schemas.microsoft.com/office/drawing/2014/main" val="20003"/>
                    </a:ext>
                  </a:extLst>
                </a:gridCol>
              </a:tblGrid>
              <a:tr h="517733">
                <a:tc>
                  <a:txBody>
                    <a:bodyPr/>
                    <a:lstStyle/>
                    <a:p>
                      <a:pPr marL="0" marR="0" lvl="0" indent="117475" algn="ctr" defTabSz="914400" rtl="0" eaLnBrk="1" fontAlgn="base" latinLnBrk="0" hangingPunct="1">
                        <a:lnSpc>
                          <a:spcPts val="3000"/>
                        </a:lnSpc>
                        <a:spcBef>
                          <a:spcPts val="600"/>
                        </a:spcBef>
                        <a:spcAft>
                          <a:spcPts val="600"/>
                        </a:spcAft>
                        <a:buClrTx/>
                        <a:buSzTx/>
                        <a:buFontTx/>
                        <a:buNone/>
                        <a:tabLst/>
                      </a:pPr>
                      <a:endParaRPr kumimoji="0" lang="zh-CN" altLang="zh-CN" sz="1600" b="1" i="0" u="none" strike="noStrike" kern="1200" cap="none" normalizeH="0" baseline="0" dirty="0">
                        <a:ln>
                          <a:noFill/>
                        </a:ln>
                        <a:solidFill>
                          <a:schemeClr val="bg1"/>
                        </a:solidFill>
                        <a:effectLst/>
                        <a:latin typeface="Times New Roman" pitchFamily="18" charset="0"/>
                        <a:ea typeface="宋体" pitchFamily="2" charset="-122"/>
                        <a:cs typeface="Times New Roman" pitchFamily="18" charset="0"/>
                      </a:endParaRPr>
                    </a:p>
                  </a:txBody>
                  <a:tcPr marL="36000" marR="36000" marT="36000" marB="36000" anchor="ctr" horzOverflow="overflow"/>
                </a:tc>
                <a:tc>
                  <a:txBody>
                    <a:bodyPr/>
                    <a:lstStyle/>
                    <a:p>
                      <a:pPr marL="0" marR="0" lvl="0" indent="117475" algn="l" defTabSz="914400" rtl="0" eaLnBrk="1" fontAlgn="base" latinLnBrk="0" hangingPunct="1">
                        <a:lnSpc>
                          <a:spcPts val="3000"/>
                        </a:lnSpc>
                        <a:spcBef>
                          <a:spcPts val="600"/>
                        </a:spcBef>
                        <a:spcAft>
                          <a:spcPts val="600"/>
                        </a:spcAft>
                        <a:buClrTx/>
                        <a:buSzTx/>
                        <a:buFontTx/>
                        <a:buNone/>
                        <a:tabLst/>
                      </a:pPr>
                      <a:r>
                        <a:rPr kumimoji="0" lang="en-US" altLang="zh-CN" sz="1600" b="1" i="0" u="none" strike="noStrike" kern="1200" cap="none" normalizeH="0" baseline="0" dirty="0">
                          <a:ln>
                            <a:noFill/>
                          </a:ln>
                          <a:solidFill>
                            <a:schemeClr val="bg1"/>
                          </a:solidFill>
                          <a:effectLst/>
                          <a:latin typeface="Times New Roman" pitchFamily="18" charset="0"/>
                          <a:ea typeface="+mn-ea"/>
                          <a:cs typeface="Times New Roman" pitchFamily="18" charset="0"/>
                        </a:rPr>
                        <a:t>CEPC        </a:t>
                      </a:r>
                      <a:endParaRPr kumimoji="0" lang="zh-CN" altLang="zh-CN" sz="1600" b="1" i="0" u="none" strike="noStrike" kern="1200" cap="none" normalizeH="0" baseline="0" dirty="0">
                        <a:ln>
                          <a:noFill/>
                        </a:ln>
                        <a:solidFill>
                          <a:schemeClr val="bg1"/>
                        </a:solidFill>
                        <a:effectLst/>
                        <a:latin typeface="Times New Roman" pitchFamily="18" charset="0"/>
                        <a:ea typeface="+mn-ea"/>
                        <a:cs typeface="Times New Roman" pitchFamily="18" charset="0"/>
                      </a:endParaRPr>
                    </a:p>
                  </a:txBody>
                  <a:tcPr marL="36000" marR="36000" marT="36000" marB="36000" anchor="ctr" horzOverflow="overflow"/>
                </a:tc>
                <a:tc>
                  <a:txBody>
                    <a:bodyPr/>
                    <a:lstStyle/>
                    <a:p>
                      <a:pPr marL="0" marR="0" lvl="0" indent="117475" algn="l" defTabSz="914400" rtl="0" eaLnBrk="1" fontAlgn="base" latinLnBrk="0" hangingPunct="1">
                        <a:lnSpc>
                          <a:spcPts val="3000"/>
                        </a:lnSpc>
                        <a:spcBef>
                          <a:spcPts val="600"/>
                        </a:spcBef>
                        <a:spcAft>
                          <a:spcPts val="600"/>
                        </a:spcAft>
                        <a:buClrTx/>
                        <a:buSzTx/>
                        <a:buFontTx/>
                        <a:buNone/>
                        <a:tabLst/>
                      </a:pPr>
                      <a:r>
                        <a:rPr kumimoji="0" lang="en-US" altLang="zh-CN" sz="1600" b="1" i="0" u="none" strike="noStrike" kern="1200" cap="none" normalizeH="0" baseline="0" dirty="0">
                          <a:ln>
                            <a:noFill/>
                          </a:ln>
                          <a:solidFill>
                            <a:schemeClr val="bg1"/>
                          </a:solidFill>
                          <a:effectLst/>
                          <a:latin typeface="Times New Roman" pitchFamily="18" charset="0"/>
                          <a:ea typeface="宋体" pitchFamily="2" charset="-122"/>
                          <a:cs typeface="Times New Roman" pitchFamily="18" charset="0"/>
                        </a:rPr>
                        <a:t>HEPS</a:t>
                      </a:r>
                      <a:endParaRPr kumimoji="0" lang="zh-CN" altLang="zh-CN" sz="1600" b="1" i="0" u="none" strike="noStrike" kern="1200" cap="none" normalizeH="0" baseline="0" dirty="0">
                        <a:ln>
                          <a:noFill/>
                        </a:ln>
                        <a:solidFill>
                          <a:schemeClr val="bg1"/>
                        </a:solidFill>
                        <a:effectLst/>
                        <a:latin typeface="Times New Roman" pitchFamily="18" charset="0"/>
                        <a:ea typeface="宋体" pitchFamily="2" charset="-122"/>
                        <a:cs typeface="Times New Roman" pitchFamily="18" charset="0"/>
                      </a:endParaRPr>
                    </a:p>
                  </a:txBody>
                  <a:tcPr marL="36000" marR="36000" marT="36000" marB="36000" anchor="ctr" horzOverflow="overflow"/>
                </a:tc>
                <a:extLst>
                  <a:ext uri="{0D108BD9-81ED-4DB2-BD59-A6C34878D82A}">
                    <a16:rowId xmlns:a16="http://schemas.microsoft.com/office/drawing/2014/main" val="10000"/>
                  </a:ext>
                </a:extLst>
              </a:tr>
              <a:tr h="364453">
                <a:tc>
                  <a:txBody>
                    <a:bodyPr/>
                    <a:lstStyle/>
                    <a:p>
                      <a:pPr marL="0" algn="l" defTabSz="914400" rtl="0" eaLnBrk="1" fontAlgn="ctr" latinLnBrk="0" hangingPunct="1">
                        <a:spcAft>
                          <a:spcPts val="0"/>
                        </a:spcAft>
                      </a:pPr>
                      <a:r>
                        <a:rPr lang="en-US" altLang="zh-CN" sz="1400" b="1" kern="0"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Out Rating</a:t>
                      </a:r>
                    </a:p>
                  </a:txBody>
                  <a:tcPr marL="36000" marR="36000" marT="36000" marB="36000" anchor="ctr"/>
                </a:tc>
                <a:tc>
                  <a:txBody>
                    <a:bodyPr/>
                    <a:lstStyle/>
                    <a:p>
                      <a:pPr marL="0" algn="l" defTabSz="914400" rtl="0" eaLnBrk="1" fontAlgn="ctr" latinLnBrk="0" hangingPunct="1">
                        <a:spcAft>
                          <a:spcPts val="0"/>
                        </a:spcAft>
                      </a:pPr>
                      <a:r>
                        <a:rPr lang="en-US" altLang="zh-CN" sz="1400" kern="1200" dirty="0">
                          <a:solidFill>
                            <a:schemeClr val="dk1"/>
                          </a:solidFill>
                          <a:latin typeface="Times New Roman" panose="02020603050405020304" pitchFamily="18" charset="0"/>
                          <a:ea typeface="+mn-ea"/>
                          <a:cs typeface="Times New Roman" panose="02020603050405020304" pitchFamily="18" charset="0"/>
                        </a:rPr>
                        <a:t>520A/890V</a:t>
                      </a:r>
                    </a:p>
                  </a:txBody>
                  <a:tcPr marL="36000" marR="36000" marT="36000" marB="36000" anchor="ctr"/>
                </a:tc>
                <a:tc>
                  <a:txBody>
                    <a:bodyPr/>
                    <a:lstStyle/>
                    <a:p>
                      <a:pPr marL="0" algn="l" defTabSz="914400" rtl="0" eaLnBrk="1" fontAlgn="ctr" latinLnBrk="0" hangingPunct="1">
                        <a:spcAft>
                          <a:spcPts val="0"/>
                        </a:spcAft>
                      </a:pPr>
                      <a:r>
                        <a:rPr lang="en-US" sz="1400" kern="1200" dirty="0">
                          <a:solidFill>
                            <a:schemeClr val="dk1"/>
                          </a:solidFill>
                          <a:latin typeface="Times New Roman" panose="02020603050405020304" pitchFamily="18" charset="0"/>
                          <a:ea typeface="+mn-ea"/>
                          <a:cs typeface="Times New Roman" panose="02020603050405020304" pitchFamily="18" charset="0"/>
                        </a:rPr>
                        <a:t>900A/900V</a:t>
                      </a:r>
                    </a:p>
                  </a:txBody>
                  <a:tcPr marL="36000" marR="36000" marT="36000" marB="36000" anchor="ctr"/>
                </a:tc>
                <a:extLst>
                  <a:ext uri="{0D108BD9-81ED-4DB2-BD59-A6C34878D82A}">
                    <a16:rowId xmlns:a16="http://schemas.microsoft.com/office/drawing/2014/main" val="10001"/>
                  </a:ext>
                </a:extLst>
              </a:tr>
              <a:tr h="364453">
                <a:tc>
                  <a:txBody>
                    <a:bodyPr/>
                    <a:lstStyle/>
                    <a:p>
                      <a:pPr marL="0" algn="l" defTabSz="914400" rtl="0" eaLnBrk="1" fontAlgn="ctr" latinLnBrk="0" hangingPunct="1">
                        <a:spcAft>
                          <a:spcPts val="0"/>
                        </a:spcAft>
                      </a:pPr>
                      <a:r>
                        <a:rPr lang="en-US" sz="1400" b="1" kern="0"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Stability</a:t>
                      </a:r>
                    </a:p>
                  </a:txBody>
                  <a:tcPr marL="36000" marR="36000" marT="36000" marB="36000" anchor="ctr"/>
                </a:tc>
                <a:tc>
                  <a:txBody>
                    <a:bodyPr/>
                    <a:lstStyle/>
                    <a:p>
                      <a:pPr marL="0" algn="l" defTabSz="914400" rtl="0" eaLnBrk="1" fontAlgn="ctr" latinLnBrk="0" hangingPunct="1">
                        <a:spcAft>
                          <a:spcPts val="0"/>
                        </a:spcAft>
                      </a:pPr>
                      <a:r>
                        <a:rPr lang="en-US" sz="1400" kern="1200" dirty="0">
                          <a:solidFill>
                            <a:schemeClr val="dk1"/>
                          </a:solidFill>
                          <a:latin typeface="Times New Roman" panose="02020603050405020304" pitchFamily="18" charset="0"/>
                          <a:ea typeface="+mn-ea"/>
                          <a:cs typeface="Times New Roman" panose="02020603050405020304" pitchFamily="18" charset="0"/>
                        </a:rPr>
                        <a:t>500ppm</a:t>
                      </a:r>
                    </a:p>
                  </a:txBody>
                  <a:tcPr marL="36000" marR="36000" marT="36000" marB="36000" anchor="ctr"/>
                </a:tc>
                <a:tc>
                  <a:txBody>
                    <a:bodyPr/>
                    <a:lstStyle/>
                    <a:p>
                      <a:pPr marL="0" algn="l" defTabSz="914400" rtl="0" eaLnBrk="1" fontAlgn="ctr" latinLnBrk="0" hangingPunct="1">
                        <a:spcAft>
                          <a:spcPts val="0"/>
                        </a:spcAft>
                      </a:pPr>
                      <a:r>
                        <a:rPr lang="en-US" altLang="zh-CN" sz="1400" kern="1200" dirty="0">
                          <a:solidFill>
                            <a:schemeClr val="dk1"/>
                          </a:solidFill>
                          <a:latin typeface="Times New Roman" panose="02020603050405020304" pitchFamily="18" charset="0"/>
                          <a:ea typeface="+mn-ea"/>
                          <a:cs typeface="Times New Roman" panose="02020603050405020304" pitchFamily="18" charset="0"/>
                        </a:rPr>
                        <a:t>300ppm</a:t>
                      </a:r>
                    </a:p>
                  </a:txBody>
                  <a:tcPr marL="36000" marR="36000" marT="36000" marB="36000" anchor="ctr"/>
                </a:tc>
                <a:extLst>
                  <a:ext uri="{0D108BD9-81ED-4DB2-BD59-A6C34878D82A}">
                    <a16:rowId xmlns:a16="http://schemas.microsoft.com/office/drawing/2014/main" val="10002"/>
                  </a:ext>
                </a:extLst>
              </a:tr>
              <a:tr h="364453">
                <a:tc>
                  <a:txBody>
                    <a:bodyPr/>
                    <a:lstStyle/>
                    <a:p>
                      <a:pPr marL="0" algn="l" defTabSz="914400" rtl="0" eaLnBrk="1" fontAlgn="ctr" latinLnBrk="0" hangingPunct="1">
                        <a:spcAft>
                          <a:spcPts val="0"/>
                        </a:spcAft>
                      </a:pPr>
                      <a:r>
                        <a:rPr lang="en-US" altLang="zh-CN" sz="1400" b="1" kern="0"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Repetitive frequency</a:t>
                      </a:r>
                      <a:endParaRPr 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L="36000" marR="36000" marT="36000" marB="36000" anchor="ctr"/>
                </a:tc>
                <a:tc>
                  <a:txBody>
                    <a:bodyPr/>
                    <a:lstStyle/>
                    <a:p>
                      <a:pPr marL="0" algn="l" defTabSz="914400" rtl="0" eaLnBrk="1" fontAlgn="ctr" latinLnBrk="0" hangingPunct="1">
                        <a:spcAft>
                          <a:spcPts val="0"/>
                        </a:spcAft>
                      </a:pPr>
                      <a:r>
                        <a:rPr lang="en-US" sz="1400" kern="1200" dirty="0">
                          <a:solidFill>
                            <a:schemeClr val="dk1"/>
                          </a:solidFill>
                          <a:latin typeface="Times New Roman" panose="02020603050405020304" pitchFamily="18" charset="0"/>
                          <a:ea typeface="+mn-ea"/>
                          <a:cs typeface="Times New Roman" panose="02020603050405020304" pitchFamily="18" charset="0"/>
                        </a:rPr>
                        <a:t>0.08Hz</a:t>
                      </a:r>
                    </a:p>
                  </a:txBody>
                  <a:tcPr marL="36000" marR="36000" marT="36000" marB="36000" anchor="ctr"/>
                </a:tc>
                <a:tc>
                  <a:txBody>
                    <a:bodyPr/>
                    <a:lstStyle/>
                    <a:p>
                      <a:pPr marL="0" algn="l" defTabSz="914400" rtl="0" eaLnBrk="1" fontAlgn="ctr" latinLnBrk="0" hangingPunct="1">
                        <a:spcAft>
                          <a:spcPts val="0"/>
                        </a:spcAft>
                      </a:pPr>
                      <a:r>
                        <a:rPr lang="en-US" sz="1400" kern="1200" dirty="0">
                          <a:solidFill>
                            <a:schemeClr val="tx1"/>
                          </a:solidFill>
                          <a:latin typeface="Times New Roman" panose="02020603050405020304" pitchFamily="18" charset="0"/>
                          <a:ea typeface="+mn-ea"/>
                          <a:cs typeface="Times New Roman" panose="02020603050405020304" pitchFamily="18" charset="0"/>
                        </a:rPr>
                        <a:t>1Hz</a:t>
                      </a:r>
                    </a:p>
                  </a:txBody>
                  <a:tcPr marL="36000" marR="36000" marT="36000" marB="36000" anchor="ctr"/>
                </a:tc>
                <a:extLst>
                  <a:ext uri="{0D108BD9-81ED-4DB2-BD59-A6C34878D82A}">
                    <a16:rowId xmlns:a16="http://schemas.microsoft.com/office/drawing/2014/main" val="10003"/>
                  </a:ext>
                </a:extLst>
              </a:tr>
              <a:tr h="364453">
                <a:tc>
                  <a:txBody>
                    <a:bodyPr/>
                    <a:lstStyle/>
                    <a:p>
                      <a:pPr marL="0" algn="l" defTabSz="914400" rtl="0" eaLnBrk="1" fontAlgn="ctr" latinLnBrk="0" hangingPunct="1">
                        <a:spcAft>
                          <a:spcPts val="0"/>
                        </a:spcAft>
                      </a:pPr>
                      <a:r>
                        <a:rPr lang="en-US" altLang="zh-CN" sz="1400" b="1" kern="0"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Accuracy</a:t>
                      </a:r>
                      <a:endParaRPr 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L="36000" marR="36000" marT="36000" marB="36000" anchor="ctr"/>
                </a:tc>
                <a:tc>
                  <a:txBody>
                    <a:bodyPr/>
                    <a:lstStyle/>
                    <a:p>
                      <a:pPr marL="0" algn="l" defTabSz="914400" rtl="0" eaLnBrk="1" fontAlgn="ctr" latinLnBrk="0" hangingPunct="1">
                        <a:spcAft>
                          <a:spcPts val="0"/>
                        </a:spcAft>
                      </a:pPr>
                      <a:r>
                        <a:rPr lang="en-US" sz="1400" kern="1200" dirty="0">
                          <a:solidFill>
                            <a:schemeClr val="dk1"/>
                          </a:solidFill>
                          <a:latin typeface="Times New Roman" panose="02020603050405020304" pitchFamily="18" charset="0"/>
                          <a:ea typeface="+mn-ea"/>
                          <a:cs typeface="Times New Roman" panose="02020603050405020304" pitchFamily="18" charset="0"/>
                        </a:rPr>
                        <a:t>500ppm</a:t>
                      </a:r>
                    </a:p>
                  </a:txBody>
                  <a:tcPr marL="36000" marR="36000" marT="36000" marB="36000" anchor="ctr"/>
                </a:tc>
                <a:tc>
                  <a:txBody>
                    <a:bodyPr/>
                    <a:lstStyle/>
                    <a:p>
                      <a:pPr marL="0" algn="l" defTabSz="914400" rtl="0" eaLnBrk="1" fontAlgn="ctr" latinLnBrk="0" hangingPunct="1">
                        <a:spcAft>
                          <a:spcPts val="0"/>
                        </a:spcAft>
                      </a:pPr>
                      <a:r>
                        <a:rPr lang="en-US" altLang="zh-CN" sz="1400" kern="1200" dirty="0">
                          <a:solidFill>
                            <a:schemeClr val="dk1"/>
                          </a:solidFill>
                          <a:latin typeface="Times New Roman" panose="02020603050405020304" pitchFamily="18" charset="0"/>
                          <a:ea typeface="+mn-ea"/>
                          <a:cs typeface="Times New Roman" panose="02020603050405020304" pitchFamily="18" charset="0"/>
                        </a:rPr>
                        <a:t>300ppm</a:t>
                      </a:r>
                    </a:p>
                  </a:txBody>
                  <a:tcPr marL="36000" marR="36000" marT="36000" marB="36000" anchor="ctr"/>
                </a:tc>
                <a:extLst>
                  <a:ext uri="{0D108BD9-81ED-4DB2-BD59-A6C34878D82A}">
                    <a16:rowId xmlns:a16="http://schemas.microsoft.com/office/drawing/2014/main" val="10004"/>
                  </a:ext>
                </a:extLst>
              </a:tr>
              <a:tr h="364453">
                <a:tc>
                  <a:txBody>
                    <a:bodyPr/>
                    <a:lstStyle/>
                    <a:p>
                      <a:pPr marL="0" algn="l" defTabSz="914400" rtl="0" eaLnBrk="1" fontAlgn="ctr" latinLnBrk="0" hangingPunct="1">
                        <a:spcAft>
                          <a:spcPts val="0"/>
                        </a:spcAft>
                      </a:pPr>
                      <a:r>
                        <a:rPr lang="en-US" altLang="zh-CN" sz="1400" b="1" kern="0"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Tracking error</a:t>
                      </a:r>
                      <a:endParaRPr 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L="36000" marR="36000" marT="36000" marB="36000" anchor="ctr"/>
                </a:tc>
                <a:tc>
                  <a:txBody>
                    <a:bodyPr/>
                    <a:lstStyle/>
                    <a:p>
                      <a:pPr marL="0" algn="l" defTabSz="914400" rtl="0" eaLnBrk="1" fontAlgn="ctr" latinLnBrk="0" hangingPunct="1">
                        <a:spcAft>
                          <a:spcPts val="0"/>
                        </a:spcAft>
                      </a:pPr>
                      <a:r>
                        <a:rPr lang="en-US" sz="1400" kern="1200" dirty="0">
                          <a:solidFill>
                            <a:schemeClr val="dk1"/>
                          </a:solidFill>
                          <a:latin typeface="Times New Roman" panose="02020603050405020304" pitchFamily="18" charset="0"/>
                          <a:ea typeface="+mn-ea"/>
                          <a:cs typeface="Times New Roman" panose="02020603050405020304" pitchFamily="18" charset="0"/>
                        </a:rPr>
                        <a:t>0.1%</a:t>
                      </a:r>
                    </a:p>
                  </a:txBody>
                  <a:tcPr marL="36000" marR="36000" marT="36000" marB="36000" anchor="ctr"/>
                </a:tc>
                <a:tc>
                  <a:txBody>
                    <a:bodyPr/>
                    <a:lstStyle/>
                    <a:p>
                      <a:pPr marL="0" algn="l" defTabSz="914400" rtl="0" eaLnBrk="1" fontAlgn="ctr" latinLnBrk="0" hangingPunct="1">
                        <a:spcAft>
                          <a:spcPts val="0"/>
                        </a:spcAft>
                      </a:pPr>
                      <a:r>
                        <a:rPr lang="en-US" altLang="zh-CN" sz="1400" kern="1200" dirty="0">
                          <a:solidFill>
                            <a:schemeClr val="dk1"/>
                          </a:solidFill>
                          <a:latin typeface="Times New Roman" panose="02020603050405020304" pitchFamily="18" charset="0"/>
                          <a:ea typeface="+mn-ea"/>
                          <a:cs typeface="Times New Roman" panose="02020603050405020304" pitchFamily="18" charset="0"/>
                        </a:rPr>
                        <a:t>0.09%</a:t>
                      </a:r>
                    </a:p>
                  </a:txBody>
                  <a:tcPr marL="36000" marR="36000" marT="36000" marB="36000" anchor="ctr"/>
                </a:tc>
                <a:extLst>
                  <a:ext uri="{0D108BD9-81ED-4DB2-BD59-A6C34878D82A}">
                    <a16:rowId xmlns:a16="http://schemas.microsoft.com/office/drawing/2014/main" val="10005"/>
                  </a:ext>
                </a:extLst>
              </a:tr>
            </a:tbl>
          </a:graphicData>
        </a:graphic>
      </p:graphicFrame>
      <p:sp>
        <p:nvSpPr>
          <p:cNvPr id="6" name="灯片编号占位符 1">
            <a:extLst>
              <a:ext uri="{FF2B5EF4-FFF2-40B4-BE49-F238E27FC236}">
                <a16:creationId xmlns:a16="http://schemas.microsoft.com/office/drawing/2014/main" id="{42CBF6C9-8265-FFD9-A659-01676B2110BC}"/>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28</a:t>
            </a:fld>
            <a:endParaRPr lang="zh-CN" altLang="en-US" dirty="0">
              <a:solidFill>
                <a:schemeClr val="tx1"/>
              </a:solidFill>
              <a:latin typeface="Times New Roman" panose="02020603050405020304" pitchFamily="18" charset="0"/>
              <a:ea typeface="宋体" panose="02010600030101010101" pitchFamily="2" charset="-122"/>
            </a:endParaRPr>
          </a:p>
        </p:txBody>
      </p:sp>
      <p:sp>
        <p:nvSpPr>
          <p:cNvPr id="18" name="文本框 17">
            <a:extLst>
              <a:ext uri="{FF2B5EF4-FFF2-40B4-BE49-F238E27FC236}">
                <a16:creationId xmlns:a16="http://schemas.microsoft.com/office/drawing/2014/main" id="{A5C950A5-482B-9075-0173-F00730C6E3E1}"/>
              </a:ext>
            </a:extLst>
          </p:cNvPr>
          <p:cNvSpPr txBox="1"/>
          <p:nvPr/>
        </p:nvSpPr>
        <p:spPr>
          <a:xfrm>
            <a:off x="8670499" y="2087183"/>
            <a:ext cx="112381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Higgs</a:t>
            </a:r>
          </a:p>
        </p:txBody>
      </p:sp>
      <p:pic>
        <p:nvPicPr>
          <p:cNvPr id="19" name="图片 18">
            <a:extLst>
              <a:ext uri="{FF2B5EF4-FFF2-40B4-BE49-F238E27FC236}">
                <a16:creationId xmlns:a16="http://schemas.microsoft.com/office/drawing/2014/main" id="{C53EE3B2-9F2E-13A0-DCC6-4502172E87E1}"/>
              </a:ext>
            </a:extLst>
          </p:cNvPr>
          <p:cNvPicPr>
            <a:picLocks noChangeAspect="1"/>
          </p:cNvPicPr>
          <p:nvPr/>
        </p:nvPicPr>
        <p:blipFill rotWithShape="1">
          <a:blip r:embed="rId4"/>
          <a:srcRect l="9337"/>
          <a:stretch>
            <a:fillRect/>
          </a:stretch>
        </p:blipFill>
        <p:spPr>
          <a:xfrm>
            <a:off x="9408368" y="2178501"/>
            <a:ext cx="1972156" cy="701698"/>
          </a:xfrm>
          <a:prstGeom prst="rect">
            <a:avLst/>
          </a:prstGeom>
        </p:spPr>
      </p:pic>
      <p:sp>
        <p:nvSpPr>
          <p:cNvPr id="20" name="文本框 19">
            <a:extLst>
              <a:ext uri="{FF2B5EF4-FFF2-40B4-BE49-F238E27FC236}">
                <a16:creationId xmlns:a16="http://schemas.microsoft.com/office/drawing/2014/main" id="{FE08EA4E-0DC7-BD84-D7FE-7550F4B302B3}"/>
              </a:ext>
            </a:extLst>
          </p:cNvPr>
          <p:cNvSpPr txBox="1"/>
          <p:nvPr/>
        </p:nvSpPr>
        <p:spPr>
          <a:xfrm>
            <a:off x="9706589" y="2277172"/>
            <a:ext cx="677577"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4.3s</a:t>
            </a:r>
          </a:p>
        </p:txBody>
      </p:sp>
      <p:sp>
        <p:nvSpPr>
          <p:cNvPr id="21" name="文本框 20">
            <a:extLst>
              <a:ext uri="{FF2B5EF4-FFF2-40B4-BE49-F238E27FC236}">
                <a16:creationId xmlns:a16="http://schemas.microsoft.com/office/drawing/2014/main" id="{6A6E4FBC-6CBB-A165-B742-4D6CB94765E6}"/>
              </a:ext>
            </a:extLst>
          </p:cNvPr>
          <p:cNvSpPr txBox="1"/>
          <p:nvPr/>
        </p:nvSpPr>
        <p:spPr>
          <a:xfrm>
            <a:off x="10904957" y="2251955"/>
            <a:ext cx="677577"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4.3s</a:t>
            </a:r>
          </a:p>
        </p:txBody>
      </p:sp>
      <p:sp>
        <p:nvSpPr>
          <p:cNvPr id="22" name="文本框 21">
            <a:extLst>
              <a:ext uri="{FF2B5EF4-FFF2-40B4-BE49-F238E27FC236}">
                <a16:creationId xmlns:a16="http://schemas.microsoft.com/office/drawing/2014/main" id="{2A543D29-58E6-FFB8-C854-40AD804C6392}"/>
              </a:ext>
            </a:extLst>
          </p:cNvPr>
          <p:cNvSpPr txBox="1"/>
          <p:nvPr/>
        </p:nvSpPr>
        <p:spPr>
          <a:xfrm>
            <a:off x="9444549" y="2876906"/>
            <a:ext cx="677577" cy="230832"/>
          </a:xfrm>
          <a:prstGeom prst="rect">
            <a:avLst/>
          </a:prstGeom>
          <a:noFill/>
        </p:spPr>
        <p:txBody>
          <a:bodyPr wrap="square" rtlCol="0">
            <a:spAutoFit/>
          </a:bodyPr>
          <a:lstStyle/>
          <a:p>
            <a:r>
              <a:rPr lang="en-US" sz="900" dirty="0">
                <a:solidFill>
                  <a:srgbClr val="FF0000"/>
                </a:solidFill>
                <a:latin typeface="Times New Roman" panose="02020603050405020304" pitchFamily="18" charset="0"/>
                <a:cs typeface="Times New Roman" panose="02020603050405020304" pitchFamily="18" charset="0"/>
              </a:rPr>
              <a:t>2.7s</a:t>
            </a:r>
          </a:p>
        </p:txBody>
      </p:sp>
      <p:cxnSp>
        <p:nvCxnSpPr>
          <p:cNvPr id="23" name="直接连接符 22">
            <a:extLst>
              <a:ext uri="{FF2B5EF4-FFF2-40B4-BE49-F238E27FC236}">
                <a16:creationId xmlns:a16="http://schemas.microsoft.com/office/drawing/2014/main" id="{C7D4DF49-7B8A-4DD2-2E28-9406A6928C60}"/>
              </a:ext>
            </a:extLst>
          </p:cNvPr>
          <p:cNvCxnSpPr/>
          <p:nvPr/>
        </p:nvCxnSpPr>
        <p:spPr>
          <a:xfrm>
            <a:off x="9403983" y="2790294"/>
            <a:ext cx="0" cy="1578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D076307C-1C87-E582-E81B-78763D210B05}"/>
              </a:ext>
            </a:extLst>
          </p:cNvPr>
          <p:cNvCxnSpPr/>
          <p:nvPr/>
        </p:nvCxnSpPr>
        <p:spPr>
          <a:xfrm>
            <a:off x="9910520" y="2783715"/>
            <a:ext cx="0" cy="1644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D788878E-D84A-B57F-8C72-A16A463B9D8C}"/>
              </a:ext>
            </a:extLst>
          </p:cNvPr>
          <p:cNvCxnSpPr/>
          <p:nvPr/>
        </p:nvCxnSpPr>
        <p:spPr>
          <a:xfrm>
            <a:off x="9443453" y="2869235"/>
            <a:ext cx="427597" cy="65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A339FFFA-5569-2E1C-6676-CE46C286998D}"/>
              </a:ext>
            </a:extLst>
          </p:cNvPr>
          <p:cNvSpPr txBox="1"/>
          <p:nvPr/>
        </p:nvSpPr>
        <p:spPr>
          <a:xfrm>
            <a:off x="10112261" y="1939485"/>
            <a:ext cx="874930" cy="230832"/>
          </a:xfrm>
          <a:prstGeom prst="rect">
            <a:avLst/>
          </a:prstGeom>
          <a:noFill/>
        </p:spPr>
        <p:txBody>
          <a:bodyPr wrap="square" rtlCol="0">
            <a:spAutoFit/>
          </a:bodyPr>
          <a:lstStyle/>
          <a:p>
            <a:r>
              <a:rPr lang="en-US" sz="900" dirty="0">
                <a:solidFill>
                  <a:schemeClr val="accent1">
                    <a:lumMod val="75000"/>
                  </a:schemeClr>
                </a:solidFill>
                <a:latin typeface="Times New Roman" panose="02020603050405020304" pitchFamily="18" charset="0"/>
                <a:cs typeface="Times New Roman" panose="02020603050405020304" pitchFamily="18" charset="0"/>
              </a:rPr>
              <a:t>4.7s damping</a:t>
            </a:r>
          </a:p>
        </p:txBody>
      </p:sp>
      <p:sp>
        <p:nvSpPr>
          <p:cNvPr id="27" name="文本框 26">
            <a:extLst>
              <a:ext uri="{FF2B5EF4-FFF2-40B4-BE49-F238E27FC236}">
                <a16:creationId xmlns:a16="http://schemas.microsoft.com/office/drawing/2014/main" id="{719887B5-333F-7474-758F-8D21BDB1C38B}"/>
              </a:ext>
            </a:extLst>
          </p:cNvPr>
          <p:cNvSpPr txBox="1"/>
          <p:nvPr/>
        </p:nvSpPr>
        <p:spPr>
          <a:xfrm>
            <a:off x="10139666" y="2802352"/>
            <a:ext cx="855195"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on-axis</a:t>
            </a:r>
          </a:p>
        </p:txBody>
      </p:sp>
    </p:spTree>
    <p:extLst>
      <p:ext uri="{BB962C8B-B14F-4D97-AF65-F5344CB8AC3E}">
        <p14:creationId xmlns:p14="http://schemas.microsoft.com/office/powerpoint/2010/main" val="2149398665"/>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US" altLang="zh-CN" b="1" dirty="0">
                <a:latin typeface="Times New Roman" panose="02020603050405020304" pitchFamily="18" charset="0"/>
                <a:ea typeface="宋体" panose="02010600030101010101" pitchFamily="2" charset="-122"/>
                <a:cs typeface="Times New Roman" pitchFamily="18" charset="0"/>
              </a:rPr>
              <a:t>Booster power </a:t>
            </a:r>
            <a:r>
              <a:rPr lang="en-US" altLang="zh-CN" b="1" kern="0" dirty="0">
                <a:latin typeface="Times New Roman" panose="02020603050405020304" pitchFamily="18" charset="0"/>
                <a:ea typeface="宋体" panose="02010600030101010101" pitchFamily="2" charset="-122"/>
                <a:cs typeface="Times New Roman" pitchFamily="18" charset="0"/>
              </a:rPr>
              <a:t>supply - topology</a:t>
            </a:r>
            <a:r>
              <a:rPr lang="en-US" altLang="zh-CN" b="1" dirty="0">
                <a:latin typeface="Times New Roman" panose="02020603050405020304" pitchFamily="18" charset="0"/>
                <a:ea typeface="宋体" panose="02010600030101010101" pitchFamily="2" charset="-122"/>
                <a:cs typeface="Times New Roman" pitchFamily="18" charset="0"/>
              </a:rPr>
              <a:t> </a:t>
            </a:r>
            <a:endParaRPr lang="en-GB" altLang="zh-CN" b="1" dirty="0">
              <a:latin typeface="Times New Roman" panose="02020603050405020304" pitchFamily="18" charset="0"/>
              <a:ea typeface="宋体" panose="02010600030101010101" pitchFamily="2" charset="-122"/>
              <a:cs typeface="Times New Roman"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itchFamily="18" charset="0"/>
              </a:rPr>
              <a:t>Mature Multi – module series technology is adopted for high voltage output</a:t>
            </a: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AC-DC-AC structure</a:t>
            </a: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A power control circuit is used to reduce the fluctuation of input power</a:t>
            </a: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Using multi phase-shifting technology to increase the equivalent frequency of power supply</a:t>
            </a:r>
            <a:endParaRPr lang="zh-CN" altLang="zh-CN" sz="1600" dirty="0">
              <a:latin typeface="Times New Roman" panose="02020603050405020304" pitchFamily="18" charset="0"/>
              <a:ea typeface="宋体" panose="02010600030101010101" pitchFamily="2" charset="-122"/>
              <a:cs typeface="Times New Roman" pitchFamily="18" charset="0"/>
            </a:endParaRPr>
          </a:p>
        </p:txBody>
      </p:sp>
      <p:graphicFrame>
        <p:nvGraphicFramePr>
          <p:cNvPr id="6" name="对象 5">
            <a:extLst>
              <a:ext uri="{FF2B5EF4-FFF2-40B4-BE49-F238E27FC236}">
                <a16:creationId xmlns:a16="http://schemas.microsoft.com/office/drawing/2014/main" id="{F090E887-DCBE-4E07-346A-5548DB17C259}"/>
              </a:ext>
            </a:extLst>
          </p:cNvPr>
          <p:cNvGraphicFramePr>
            <a:graphicFrameLocks noChangeAspect="1"/>
          </p:cNvGraphicFramePr>
          <p:nvPr>
            <p:extLst>
              <p:ext uri="{D42A27DB-BD31-4B8C-83A1-F6EECF244321}">
                <p14:modId xmlns:p14="http://schemas.microsoft.com/office/powerpoint/2010/main" val="3715344788"/>
              </p:ext>
            </p:extLst>
          </p:nvPr>
        </p:nvGraphicFramePr>
        <p:xfrm>
          <a:off x="6480000" y="3240000"/>
          <a:ext cx="2700000" cy="3526118"/>
        </p:xfrm>
        <a:graphic>
          <a:graphicData uri="http://schemas.openxmlformats.org/presentationml/2006/ole">
            <mc:AlternateContent xmlns:mc="http://schemas.openxmlformats.org/markup-compatibility/2006">
              <mc:Choice xmlns:v="urn:schemas-microsoft-com:vml" Requires="v">
                <p:oleObj name="Visio" r:id="rId3" imgW="3818340" imgH="4997121" progId="Visio.Drawing.11">
                  <p:embed/>
                </p:oleObj>
              </mc:Choice>
              <mc:Fallback>
                <p:oleObj name="Visio" r:id="rId3" imgW="3818340" imgH="4997121" progId="Visio.Drawing.11">
                  <p:embed/>
                  <p:pic>
                    <p:nvPicPr>
                      <p:cNvPr id="7" name="对象 6">
                        <a:extLst>
                          <a:ext uri="{FF2B5EF4-FFF2-40B4-BE49-F238E27FC236}">
                            <a16:creationId xmlns:a16="http://schemas.microsoft.com/office/drawing/2014/main" id="{B0D11F59-2E97-88EA-0B8F-D363EFD7F0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0000" y="3240000"/>
                        <a:ext cx="2700000" cy="3526118"/>
                      </a:xfrm>
                      <a:prstGeom prst="rect">
                        <a:avLst/>
                      </a:prstGeom>
                      <a:noFill/>
                    </p:spPr>
                  </p:pic>
                </p:oleObj>
              </mc:Fallback>
            </mc:AlternateContent>
          </a:graphicData>
        </a:graphic>
      </p:graphicFrame>
      <p:graphicFrame>
        <p:nvGraphicFramePr>
          <p:cNvPr id="3" name="对象 2">
            <a:extLst>
              <a:ext uri="{FF2B5EF4-FFF2-40B4-BE49-F238E27FC236}">
                <a16:creationId xmlns:a16="http://schemas.microsoft.com/office/drawing/2014/main" id="{0BDEE014-A8E0-E042-AB70-639AE09A8E88}"/>
              </a:ext>
            </a:extLst>
          </p:cNvPr>
          <p:cNvGraphicFramePr>
            <a:graphicFrameLocks noChangeAspect="1"/>
          </p:cNvGraphicFramePr>
          <p:nvPr>
            <p:extLst>
              <p:ext uri="{D42A27DB-BD31-4B8C-83A1-F6EECF244321}">
                <p14:modId xmlns:p14="http://schemas.microsoft.com/office/powerpoint/2010/main" val="3449270235"/>
              </p:ext>
            </p:extLst>
          </p:nvPr>
        </p:nvGraphicFramePr>
        <p:xfrm>
          <a:off x="2160000" y="3168000"/>
          <a:ext cx="3773262" cy="3600000"/>
        </p:xfrm>
        <a:graphic>
          <a:graphicData uri="http://schemas.openxmlformats.org/presentationml/2006/ole">
            <mc:AlternateContent xmlns:mc="http://schemas.openxmlformats.org/markup-compatibility/2006">
              <mc:Choice xmlns:v="urn:schemas-microsoft-com:vml" Requires="v">
                <p:oleObj r:id="rId5" imgW="7412612" imgH="7079207" progId="Visio.Drawing.11">
                  <p:embed/>
                </p:oleObj>
              </mc:Choice>
              <mc:Fallback>
                <p:oleObj r:id="rId5" imgW="7412612" imgH="7079207" progId="Visio.Drawing.11">
                  <p:embed/>
                  <p:pic>
                    <p:nvPicPr>
                      <p:cNvPr id="3" name="对象 2">
                        <a:extLst>
                          <a:ext uri="{FF2B5EF4-FFF2-40B4-BE49-F238E27FC236}">
                            <a16:creationId xmlns:a16="http://schemas.microsoft.com/office/drawing/2014/main" id="{4C6A1A8D-0307-4ACD-2563-683D2BE4D9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0000" y="3168000"/>
                        <a:ext cx="3773262" cy="360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文本框 4">
            <a:extLst>
              <a:ext uri="{FF2B5EF4-FFF2-40B4-BE49-F238E27FC236}">
                <a16:creationId xmlns:a16="http://schemas.microsoft.com/office/drawing/2014/main" id="{976C1BC5-F7D3-338D-9E95-7437C9B8D10D}"/>
              </a:ext>
            </a:extLst>
          </p:cNvPr>
          <p:cNvSpPr txBox="1"/>
          <p:nvPr/>
        </p:nvSpPr>
        <p:spPr>
          <a:xfrm>
            <a:off x="8460000" y="3132000"/>
            <a:ext cx="432000" cy="216000"/>
          </a:xfrm>
          <a:prstGeom prst="rect">
            <a:avLst/>
          </a:prstGeom>
          <a:solidFill>
            <a:schemeClr val="bg1"/>
          </a:solidFill>
        </p:spPr>
        <p:txBody>
          <a:bodyPr wrap="square">
            <a:spAutoFit/>
          </a:bodyPr>
          <a:lstStyle/>
          <a:p>
            <a:r>
              <a:rPr lang="en-US" altLang="zh-CN" sz="800" dirty="0">
                <a:latin typeface="Times New Roman" panose="02020603050405020304" pitchFamily="18" charset="0"/>
                <a:ea typeface="宋体" panose="02010600030101010101" pitchFamily="2" charset="-122"/>
                <a:cs typeface="Times New Roman" panose="02020603050405020304" pitchFamily="18" charset="0"/>
              </a:rPr>
              <a:t>PWM</a:t>
            </a:r>
            <a:endParaRPr lang="zh-CN" altLang="en-US" sz="8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a:extLst>
              <a:ext uri="{FF2B5EF4-FFF2-40B4-BE49-F238E27FC236}">
                <a16:creationId xmlns:a16="http://schemas.microsoft.com/office/drawing/2014/main" id="{FF4C5EE5-EC70-7879-042D-FFD367C1261D}"/>
              </a:ext>
            </a:extLst>
          </p:cNvPr>
          <p:cNvSpPr txBox="1"/>
          <p:nvPr/>
        </p:nvSpPr>
        <p:spPr>
          <a:xfrm>
            <a:off x="7380000" y="3132000"/>
            <a:ext cx="720000" cy="215444"/>
          </a:xfrm>
          <a:prstGeom prst="rect">
            <a:avLst/>
          </a:prstGeom>
          <a:solidFill>
            <a:schemeClr val="bg1"/>
          </a:solidFill>
        </p:spPr>
        <p:txBody>
          <a:bodyPr wrap="square">
            <a:spAutoFit/>
          </a:bodyPr>
          <a:lstStyle/>
          <a:p>
            <a:r>
              <a:rPr lang="en-GB" altLang="zh-CN" sz="800" dirty="0">
                <a:solidFill>
                  <a:srgbClr val="0000FF"/>
                </a:solidFill>
                <a:latin typeface="Times New Roman" panose="02020603050405020304" pitchFamily="18" charset="0"/>
                <a:ea typeface="宋体" panose="02010600030101010101" pitchFamily="2" charset="-122"/>
              </a:rPr>
              <a:t>Voltage loop</a:t>
            </a:r>
            <a:endParaRPr lang="zh-CN" altLang="en-US" sz="7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文本框 4">
            <a:extLst>
              <a:ext uri="{FF2B5EF4-FFF2-40B4-BE49-F238E27FC236}">
                <a16:creationId xmlns:a16="http://schemas.microsoft.com/office/drawing/2014/main" id="{976C1BC5-F7D3-338D-9E95-7437C9B8D10D}"/>
              </a:ext>
            </a:extLst>
          </p:cNvPr>
          <p:cNvSpPr txBox="1"/>
          <p:nvPr/>
        </p:nvSpPr>
        <p:spPr>
          <a:xfrm>
            <a:off x="6300000" y="3132000"/>
            <a:ext cx="1080000" cy="215444"/>
          </a:xfrm>
          <a:prstGeom prst="rect">
            <a:avLst/>
          </a:prstGeom>
          <a:solidFill>
            <a:schemeClr val="bg1"/>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zh-CN" sz="800" dirty="0">
                <a:solidFill>
                  <a:srgbClr val="FF0000"/>
                </a:solidFill>
                <a:latin typeface="Times New Roman" panose="02020603050405020304" pitchFamily="18" charset="0"/>
                <a:ea typeface="宋体" panose="02010600030101010101" pitchFamily="2" charset="-122"/>
              </a:rPr>
              <a:t>Digital Current loop</a:t>
            </a:r>
            <a:endParaRPr lang="zh-CN" altLang="en-US" sz="7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C13C93B8-CE7F-0E5F-2FBF-07E0634F99E5}"/>
              </a:ext>
            </a:extLst>
          </p:cNvPr>
          <p:cNvSpPr txBox="1"/>
          <p:nvPr/>
        </p:nvSpPr>
        <p:spPr>
          <a:xfrm>
            <a:off x="6660000" y="3528000"/>
            <a:ext cx="360000" cy="144000"/>
          </a:xfrm>
          <a:prstGeom prst="rect">
            <a:avLst/>
          </a:prstGeom>
          <a:solidFill>
            <a:schemeClr val="bg1"/>
          </a:solidFill>
        </p:spPr>
        <p:txBody>
          <a:bodyPr wrap="square" lIns="36000" rIns="36000" anchor="ctr" anchorCtr="0">
            <a:spAutoFit/>
          </a:bodyPr>
          <a:lstStyle/>
          <a:p>
            <a:r>
              <a:rPr lang="en-GB" altLang="zh-CN" sz="600" b="1" dirty="0">
                <a:latin typeface="Times New Roman" panose="02020603050405020304" pitchFamily="18" charset="0"/>
                <a:ea typeface="宋体" panose="02010600030101010101" pitchFamily="2" charset="-122"/>
                <a:cs typeface="Times New Roman" pitchFamily="18" charset="0"/>
              </a:rPr>
              <a:t>DPSCM</a:t>
            </a:r>
            <a:endParaRPr lang="zh-CN" altLang="en-US" sz="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721B66B3-0D13-EC5B-D556-A0100593C059}"/>
              </a:ext>
            </a:extLst>
          </p:cNvPr>
          <p:cNvSpPr txBox="1"/>
          <p:nvPr/>
        </p:nvSpPr>
        <p:spPr>
          <a:xfrm>
            <a:off x="5292000" y="3204000"/>
            <a:ext cx="540000" cy="180000"/>
          </a:xfrm>
          <a:prstGeom prst="rect">
            <a:avLst/>
          </a:prstGeom>
          <a:solidFill>
            <a:schemeClr val="bg1"/>
          </a:solidFill>
        </p:spPr>
        <p:txBody>
          <a:bodyPr wrap="square">
            <a:spAutoFit/>
          </a:bodyPr>
          <a:lstStyle/>
          <a:p>
            <a:endParaRPr lang="zh-CN" altLang="en-US" sz="7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505E7E54-14DF-5806-0E2A-843B7ADEF82A}"/>
              </a:ext>
            </a:extLst>
          </p:cNvPr>
          <p:cNvSpPr txBox="1"/>
          <p:nvPr/>
        </p:nvSpPr>
        <p:spPr>
          <a:xfrm>
            <a:off x="3672000" y="3168000"/>
            <a:ext cx="648000" cy="180000"/>
          </a:xfrm>
          <a:prstGeom prst="rect">
            <a:avLst/>
          </a:prstGeom>
          <a:solidFill>
            <a:schemeClr val="bg1"/>
          </a:solidFill>
        </p:spPr>
        <p:txBody>
          <a:bodyPr wrap="square">
            <a:spAutoFit/>
          </a:bodyPr>
          <a:lstStyle/>
          <a:p>
            <a:endParaRPr lang="zh-CN" altLang="en-US" sz="7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a:extLst>
              <a:ext uri="{FF2B5EF4-FFF2-40B4-BE49-F238E27FC236}">
                <a16:creationId xmlns:a16="http://schemas.microsoft.com/office/drawing/2014/main" id="{2BB61F5F-7689-91EE-DA3C-7B436EBB0DFB}"/>
              </a:ext>
            </a:extLst>
          </p:cNvPr>
          <p:cNvSpPr txBox="1"/>
          <p:nvPr/>
        </p:nvSpPr>
        <p:spPr>
          <a:xfrm>
            <a:off x="4500000" y="5004000"/>
            <a:ext cx="576000" cy="144000"/>
          </a:xfrm>
          <a:prstGeom prst="rect">
            <a:avLst/>
          </a:prstGeom>
          <a:solidFill>
            <a:schemeClr val="bg1"/>
          </a:solidFill>
        </p:spPr>
        <p:txBody>
          <a:bodyPr wrap="square">
            <a:spAutoFit/>
          </a:bodyPr>
          <a:lstStyle/>
          <a:p>
            <a:endParaRPr lang="zh-CN" altLang="en-US" sz="7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灯片编号占位符 1">
            <a:extLst>
              <a:ext uri="{FF2B5EF4-FFF2-40B4-BE49-F238E27FC236}">
                <a16:creationId xmlns:a16="http://schemas.microsoft.com/office/drawing/2014/main" id="{D6D4F4D9-22E6-151D-EFD7-6D09FA7A22B7}"/>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29</a:t>
            </a:fld>
            <a:endParaRPr lang="zh-CN" altLang="en-US" dirty="0">
              <a:solidFill>
                <a:schemeClr val="tx1"/>
              </a:solidFill>
              <a:latin typeface="Times New Roman" panose="02020603050405020304" pitchFamily="18" charset="0"/>
              <a:ea typeface="宋体" panose="02010600030101010101" pitchFamily="2" charset="-122"/>
            </a:endParaRPr>
          </a:p>
        </p:txBody>
      </p:sp>
      <p:sp>
        <p:nvSpPr>
          <p:cNvPr id="15" name="文本框 14">
            <a:extLst>
              <a:ext uri="{FF2B5EF4-FFF2-40B4-BE49-F238E27FC236}">
                <a16:creationId xmlns:a16="http://schemas.microsoft.com/office/drawing/2014/main" id="{8F65257C-6374-F436-13A2-14231F4266AA}"/>
              </a:ext>
            </a:extLst>
          </p:cNvPr>
          <p:cNvSpPr txBox="1"/>
          <p:nvPr/>
        </p:nvSpPr>
        <p:spPr>
          <a:xfrm>
            <a:off x="6660000" y="6120000"/>
            <a:ext cx="432000" cy="252000"/>
          </a:xfrm>
          <a:prstGeom prst="rect">
            <a:avLst/>
          </a:prstGeom>
          <a:solidFill>
            <a:schemeClr val="bg1"/>
          </a:solidFill>
        </p:spPr>
        <p:txBody>
          <a:bodyPr wrap="square" lIns="36000" rIns="36000" anchor="ctr" anchorCtr="0">
            <a:spAutoFit/>
          </a:bodyPr>
          <a:lstStyle/>
          <a:p>
            <a:r>
              <a:rPr lang="en-US" altLang="zh-CN" sz="600" b="0" i="0" dirty="0">
                <a:solidFill>
                  <a:srgbClr val="101214"/>
                </a:solidFill>
                <a:effectLst/>
                <a:latin typeface="Times New Roman" panose="02020603050405020304" pitchFamily="18" charset="0"/>
                <a:ea typeface="宋体" panose="02010600030101010101" pitchFamily="2" charset="-122"/>
              </a:rPr>
              <a:t>Frequency division</a:t>
            </a:r>
            <a:endParaRPr lang="zh-CN" altLang="en-US" sz="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圆角 8">
            <a:extLst>
              <a:ext uri="{FF2B5EF4-FFF2-40B4-BE49-F238E27FC236}">
                <a16:creationId xmlns:a16="http://schemas.microsoft.com/office/drawing/2014/main" id="{472EA383-31E9-27AE-A437-3B3722B2C59B}"/>
              </a:ext>
            </a:extLst>
          </p:cNvPr>
          <p:cNvSpPr/>
          <p:nvPr/>
        </p:nvSpPr>
        <p:spPr>
          <a:xfrm>
            <a:off x="3600000" y="3240000"/>
            <a:ext cx="648000" cy="3528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37561898"/>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60000" y="72000"/>
            <a:ext cx="7920000" cy="1080000"/>
          </a:xfrm>
        </p:spPr>
        <p:txBody>
          <a:bodyPr anchor="ctr" anchorCtr="0"/>
          <a:lstStyle/>
          <a:p>
            <a:pPr>
              <a:defRPr/>
            </a:pPr>
            <a:r>
              <a:rPr lang="en-US" altLang="zh-CN" sz="6000" kern="0" dirty="0">
                <a:latin typeface="Times New Roman" panose="02020603050405020304" pitchFamily="18" charset="0"/>
                <a:ea typeface="宋体" panose="02010600030101010101" pitchFamily="2" charset="-122"/>
              </a:rPr>
              <a:t>Content</a:t>
            </a:r>
            <a:endParaRPr lang="zh-CN" altLang="en-US" sz="6000" kern="0" dirty="0">
              <a:latin typeface="Times New Roman" panose="02020603050405020304" pitchFamily="18" charset="0"/>
              <a:ea typeface="宋体" panose="02010600030101010101" pitchFamily="2" charset="-122"/>
            </a:endParaRPr>
          </a:p>
        </p:txBody>
      </p:sp>
      <p:sp>
        <p:nvSpPr>
          <p:cNvPr id="7" name="内容占位符 2"/>
          <p:cNvSpPr txBox="1">
            <a:spLocks/>
          </p:cNvSpPr>
          <p:nvPr/>
        </p:nvSpPr>
        <p:spPr>
          <a:xfrm>
            <a:off x="360000" y="1440000"/>
            <a:ext cx="11520000" cy="504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nSpc>
                <a:spcPct val="100000"/>
              </a:lnSpc>
              <a:spcBef>
                <a:spcPts val="0"/>
              </a:spcBef>
              <a:spcAft>
                <a:spcPts val="600"/>
              </a:spcAft>
            </a:pPr>
            <a:r>
              <a:rPr lang="en-US" altLang="zh-CN" b="1" dirty="0">
                <a:solidFill>
                  <a:srgbClr val="C00000"/>
                </a:solidFill>
                <a:latin typeface="Times New Roman" panose="02020603050405020304" pitchFamily="18" charset="0"/>
                <a:ea typeface="宋体" panose="02010600030101010101" pitchFamily="2" charset="-122"/>
                <a:cs typeface="Arial" panose="020B0604020202020204" pitchFamily="34" charset="0"/>
              </a:rPr>
              <a:t>A  </a:t>
            </a:r>
            <a:r>
              <a:rPr lang="en-US" altLang="zh-CN" b="1" dirty="0">
                <a:latin typeface="Times New Roman" panose="02020603050405020304" pitchFamily="18" charset="0"/>
                <a:ea typeface="宋体" panose="02010600030101010101" pitchFamily="2" charset="-122"/>
                <a:cs typeface="Times New Roman" pitchFamily="18" charset="0"/>
              </a:rPr>
              <a:t>Magnet </a:t>
            </a:r>
            <a:r>
              <a:rPr lang="en-US" altLang="zh-CN" b="1" dirty="0">
                <a:latin typeface="Times New Roman" panose="02020603050405020304" pitchFamily="18" charset="0"/>
                <a:ea typeface="宋体" panose="02010600030101010101" pitchFamily="2" charset="-122"/>
                <a:cs typeface="Arial" panose="020B0604020202020204" pitchFamily="34" charset="0"/>
              </a:rPr>
              <a:t>Power supply R&amp;D</a:t>
            </a:r>
            <a:endParaRPr lang="en-US" altLang="zh-CN" b="1" dirty="0">
              <a:solidFill>
                <a:srgbClr val="C00000"/>
              </a:solidFill>
              <a:latin typeface="Times New Roman" panose="02020603050405020304" pitchFamily="18" charset="0"/>
              <a:ea typeface="宋体" panose="02010600030101010101" pitchFamily="2" charset="-122"/>
              <a:cs typeface="Arial" panose="020B0604020202020204" pitchFamily="34" charset="0"/>
            </a:endParaRPr>
          </a:p>
          <a:p>
            <a:pPr marL="360000" indent="-360000">
              <a:lnSpc>
                <a:spcPct val="100000"/>
              </a:lnSpc>
              <a:spcBef>
                <a:spcPts val="0"/>
              </a:spcBef>
              <a:spcAft>
                <a:spcPts val="600"/>
              </a:spcAft>
            </a:pPr>
            <a:r>
              <a:rPr lang="en-US" altLang="zh-CN" b="1" dirty="0">
                <a:solidFill>
                  <a:srgbClr val="C00000"/>
                </a:solidFill>
                <a:latin typeface="Times New Roman" panose="02020603050405020304" pitchFamily="18" charset="0"/>
                <a:ea typeface="宋体" panose="02010600030101010101" pitchFamily="2" charset="-122"/>
                <a:cs typeface="Arial" panose="020B0604020202020204" pitchFamily="34" charset="0"/>
              </a:rPr>
              <a:t>B  </a:t>
            </a:r>
            <a:r>
              <a:rPr lang="en-US" altLang="zh-CN" b="1" dirty="0">
                <a:latin typeface="Times New Roman" panose="02020603050405020304" pitchFamily="18" charset="0"/>
                <a:ea typeface="宋体" panose="02010600030101010101" pitchFamily="2" charset="-122"/>
                <a:cs typeface="Arial" panose="020B0604020202020204" pitchFamily="34" charset="0"/>
              </a:rPr>
              <a:t>Electro-magnetic Separator R&amp;D</a:t>
            </a:r>
          </a:p>
          <a:p>
            <a:pPr marL="360000" indent="-360000">
              <a:lnSpc>
                <a:spcPct val="100000"/>
              </a:lnSpc>
              <a:spcBef>
                <a:spcPts val="0"/>
              </a:spcBef>
              <a:spcAft>
                <a:spcPts val="600"/>
              </a:spcAft>
            </a:pPr>
            <a:r>
              <a:rPr lang="en-US" altLang="zh-CN" b="1" dirty="0">
                <a:solidFill>
                  <a:srgbClr val="C00000"/>
                </a:solidFill>
                <a:latin typeface="Times New Roman" panose="02020603050405020304" pitchFamily="18" charset="0"/>
                <a:ea typeface="宋体" panose="02010600030101010101" pitchFamily="2" charset="-122"/>
                <a:cs typeface="Arial" panose="020B0604020202020204" pitchFamily="34" charset="0"/>
              </a:rPr>
              <a:t>C  </a:t>
            </a:r>
            <a:r>
              <a:rPr lang="en-US" altLang="zh-CN" b="1" dirty="0">
                <a:latin typeface="Times New Roman" panose="02020603050405020304" pitchFamily="18" charset="0"/>
                <a:ea typeface="宋体" panose="02010600030101010101" pitchFamily="2" charset="-122"/>
                <a:cs typeface="Arial" panose="020B0604020202020204" pitchFamily="34" charset="0"/>
              </a:rPr>
              <a:t>Summary</a:t>
            </a:r>
          </a:p>
        </p:txBody>
      </p:sp>
      <p:sp>
        <p:nvSpPr>
          <p:cNvPr id="2" name="灯片编号占位符 1">
            <a:extLst>
              <a:ext uri="{FF2B5EF4-FFF2-40B4-BE49-F238E27FC236}">
                <a16:creationId xmlns:a16="http://schemas.microsoft.com/office/drawing/2014/main" id="{A90DA2CE-C7CA-AE5B-AF0D-EBF045AD9475}"/>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3</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2259376268"/>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US" altLang="zh-CN" b="1" dirty="0">
                <a:latin typeface="Times New Roman" panose="02020603050405020304" pitchFamily="18" charset="0"/>
                <a:ea typeface="宋体" panose="02010600030101010101" pitchFamily="2" charset="-122"/>
                <a:cs typeface="Times New Roman" pitchFamily="18" charset="0"/>
              </a:rPr>
              <a:t>Booster power supply</a:t>
            </a: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0A60A808-7D54-271E-1E16-C0E649206D5C}"/>
              </a:ext>
            </a:extLst>
          </p:cNvPr>
          <p:cNvPicPr>
            <a:picLocks noChangeAspect="1"/>
          </p:cNvPicPr>
          <p:nvPr/>
        </p:nvPicPr>
        <p:blipFill>
          <a:blip r:embed="rId3"/>
          <a:stretch>
            <a:fillRect/>
          </a:stretch>
        </p:blipFill>
        <p:spPr>
          <a:xfrm>
            <a:off x="5760000" y="1080000"/>
            <a:ext cx="5394718" cy="1440000"/>
          </a:xfrm>
          <a:prstGeom prst="rect">
            <a:avLst/>
          </a:prstGeom>
        </p:spPr>
      </p:pic>
      <p:pic>
        <p:nvPicPr>
          <p:cNvPr id="8" name="图片 7">
            <a:extLst>
              <a:ext uri="{FF2B5EF4-FFF2-40B4-BE49-F238E27FC236}">
                <a16:creationId xmlns:a16="http://schemas.microsoft.com/office/drawing/2014/main" id="{CBCBAB51-9526-8AEE-C085-95297225D470}"/>
              </a:ext>
            </a:extLst>
          </p:cNvPr>
          <p:cNvPicPr/>
          <p:nvPr/>
        </p:nvPicPr>
        <p:blipFill>
          <a:blip r:embed="rId4"/>
          <a:stretch>
            <a:fillRect/>
          </a:stretch>
        </p:blipFill>
        <p:spPr>
          <a:xfrm>
            <a:off x="5760000" y="2520000"/>
            <a:ext cx="5135468" cy="1080000"/>
          </a:xfrm>
          <a:prstGeom prst="rect">
            <a:avLst/>
          </a:prstGeom>
        </p:spPr>
      </p:pic>
      <p:sp>
        <p:nvSpPr>
          <p:cNvPr id="9" name="矩形 8">
            <a:extLst>
              <a:ext uri="{FF2B5EF4-FFF2-40B4-BE49-F238E27FC236}">
                <a16:creationId xmlns:a16="http://schemas.microsoft.com/office/drawing/2014/main" id="{C19AFFED-603B-E6E1-BFB2-CF9F499EDDCB}"/>
              </a:ext>
            </a:extLst>
          </p:cNvPr>
          <p:cNvSpPr/>
          <p:nvPr/>
        </p:nvSpPr>
        <p:spPr>
          <a:xfrm>
            <a:off x="7560000" y="6299999"/>
            <a:ext cx="1800000" cy="288000"/>
          </a:xfrm>
          <a:prstGeom prst="rect">
            <a:avLst/>
          </a:prstGeom>
        </p:spPr>
        <p:txBody>
          <a:bodyPr wrap="none">
            <a:spAutoFit/>
          </a:bodyPr>
          <a:lstStyle/>
          <a:p>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Current tracking waveform</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11" name="对象 10">
            <a:extLst>
              <a:ext uri="{FF2B5EF4-FFF2-40B4-BE49-F238E27FC236}">
                <a16:creationId xmlns:a16="http://schemas.microsoft.com/office/drawing/2014/main" id="{F6535231-21BC-B360-46B3-90E54EA1F4D0}"/>
              </a:ext>
            </a:extLst>
          </p:cNvPr>
          <p:cNvGraphicFramePr>
            <a:graphicFrameLocks noChangeAspect="1"/>
          </p:cNvGraphicFramePr>
          <p:nvPr>
            <p:extLst>
              <p:ext uri="{D42A27DB-BD31-4B8C-83A1-F6EECF244321}">
                <p14:modId xmlns:p14="http://schemas.microsoft.com/office/powerpoint/2010/main" val="522437131"/>
              </p:ext>
            </p:extLst>
          </p:nvPr>
        </p:nvGraphicFramePr>
        <p:xfrm>
          <a:off x="6120000" y="3960000"/>
          <a:ext cx="5040000" cy="2327470"/>
        </p:xfrm>
        <a:graphic>
          <a:graphicData uri="http://schemas.openxmlformats.org/presentationml/2006/ole">
            <mc:AlternateContent xmlns:mc="http://schemas.openxmlformats.org/markup-compatibility/2006">
              <mc:Choice xmlns:v="urn:schemas-microsoft-com:vml" Requires="v">
                <p:oleObj r:id="rId5" imgW="5607136" imgH="2591063" progId="Visio.Drawing.15">
                  <p:embed/>
                </p:oleObj>
              </mc:Choice>
              <mc:Fallback>
                <p:oleObj r:id="rId5" imgW="5607136" imgH="2591063" progId="Visio.Drawing.15">
                  <p:embed/>
                  <p:pic>
                    <p:nvPicPr>
                      <p:cNvPr id="18" name="对象 17">
                        <a:extLst>
                          <a:ext uri="{FF2B5EF4-FFF2-40B4-BE49-F238E27FC236}">
                            <a16:creationId xmlns:a16="http://schemas.microsoft.com/office/drawing/2014/main" id="{609035F0-8B5A-1F79-7F71-159B002389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0000" y="3960000"/>
                        <a:ext cx="5040000" cy="23274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矩形 12">
            <a:extLst>
              <a:ext uri="{FF2B5EF4-FFF2-40B4-BE49-F238E27FC236}">
                <a16:creationId xmlns:a16="http://schemas.microsoft.com/office/drawing/2014/main" id="{BE106645-A3FC-C220-D7E1-2FDFF9A6B07E}"/>
              </a:ext>
            </a:extLst>
          </p:cNvPr>
          <p:cNvSpPr/>
          <p:nvPr/>
        </p:nvSpPr>
        <p:spPr>
          <a:xfrm>
            <a:off x="1260000" y="6245999"/>
            <a:ext cx="3240000" cy="288000"/>
          </a:xfrm>
          <a:prstGeom prst="rect">
            <a:avLst/>
          </a:prstGeom>
        </p:spPr>
        <p:txBody>
          <a:bodyPr wrap="none">
            <a:spAutoFit/>
          </a:bodyPr>
          <a:lstStyle/>
          <a:p>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the formal power supply of HEPS booster magnet </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矩形 14">
            <a:extLst>
              <a:ext uri="{FF2B5EF4-FFF2-40B4-BE49-F238E27FC236}">
                <a16:creationId xmlns:a16="http://schemas.microsoft.com/office/drawing/2014/main" id="{60CF639C-D723-B4C2-BAE3-06EED3D166FA}"/>
              </a:ext>
            </a:extLst>
          </p:cNvPr>
          <p:cNvSpPr/>
          <p:nvPr/>
        </p:nvSpPr>
        <p:spPr>
          <a:xfrm>
            <a:off x="7200000" y="3599999"/>
            <a:ext cx="2340000" cy="288000"/>
          </a:xfrm>
          <a:prstGeom prst="rect">
            <a:avLst/>
          </a:prstGeom>
        </p:spPr>
        <p:txBody>
          <a:bodyPr wrap="none">
            <a:spAutoFit/>
          </a:bodyPr>
          <a:lstStyle/>
          <a:p>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the stability meets the requirements</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000" y="2520000"/>
            <a:ext cx="4800000" cy="3600000"/>
          </a:xfrm>
          <a:prstGeom prst="rect">
            <a:avLst/>
          </a:prstGeom>
        </p:spPr>
      </p:pic>
      <p:sp>
        <p:nvSpPr>
          <p:cNvPr id="3" name="灯片编号占位符 1">
            <a:extLst>
              <a:ext uri="{FF2B5EF4-FFF2-40B4-BE49-F238E27FC236}">
                <a16:creationId xmlns:a16="http://schemas.microsoft.com/office/drawing/2014/main" id="{FC7AEF6B-8B9F-D382-2C69-63E9A870A1A0}"/>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30</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346566475"/>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Electro-magnetic Separator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lstStyle/>
          <a:p>
            <a:pPr marL="360000" lvl="1" indent="-360000">
              <a:spcBef>
                <a:spcPts val="0"/>
              </a:spcBef>
              <a:spcAft>
                <a:spcPts val="600"/>
              </a:spcAft>
              <a:buClr>
                <a:srgbClr val="FFC000"/>
              </a:buClr>
              <a:buSzPct val="80000"/>
              <a:buFont typeface="Wingdings" pitchFamily="2" charset="2"/>
              <a:buChar char="n"/>
              <a:defRPr/>
            </a:pPr>
            <a:r>
              <a:rPr lang="en-US" altLang="zh-CN" b="1" kern="0" dirty="0">
                <a:latin typeface="Times New Roman" panose="02020603050405020304" pitchFamily="18" charset="0"/>
                <a:ea typeface="宋体" panose="02010600030101010101" pitchFamily="2" charset="-122"/>
                <a:cs typeface="Times New Roman" pitchFamily="18" charset="0"/>
              </a:rPr>
              <a:t>Introduction</a:t>
            </a:r>
            <a:endParaRPr lang="en-US" altLang="zh-CN" b="1" dirty="0">
              <a:latin typeface="Times New Roman" panose="02020603050405020304"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In the RF region, A set of electrostatic separator combined with dipole magnet (Electro-Magnetic Separator ) are installed downstream of the RF cavities.</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They are used to avoid bending of incoming beam and deflect the outgoing beam in </a:t>
            </a:r>
            <a:r>
              <a:rPr lang="en-US" altLang="zh-CN" sz="1800" dirty="0">
                <a:solidFill>
                  <a:srgbClr val="FF0000"/>
                </a:solidFill>
                <a:latin typeface="Times New Roman" pitchFamily="18" charset="0"/>
                <a:ea typeface="宋体" panose="02010600030101010101" pitchFamily="2" charset="-122"/>
              </a:rPr>
              <a:t>H mode</a:t>
            </a:r>
            <a:r>
              <a:rPr lang="en-US" altLang="zh-CN" sz="1800" dirty="0">
                <a:latin typeface="Times New Roman" pitchFamily="18" charset="0"/>
                <a:ea typeface="宋体" panose="02010600030101010101" pitchFamily="2" charset="-122"/>
              </a:rPr>
              <a:t>. After the Separators, the positive and negative electron beams of the outer ring passing through the RF cavities are deflected to their respective inner rings.</a:t>
            </a:r>
          </a:p>
          <a:p>
            <a:pPr marL="720000" lvl="2" indent="-360000">
              <a:lnSpc>
                <a:spcPct val="100000"/>
              </a:lnSpc>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itchFamily="18" charset="0"/>
              <a:ea typeface="宋体" panose="02010600030101010101" pitchFamily="2" charset="-122"/>
            </a:endParaRPr>
          </a:p>
          <a:p>
            <a:pPr marL="360000" indent="-360000">
              <a:lnSpc>
                <a:spcPct val="100000"/>
              </a:lnSpc>
              <a:spcAft>
                <a:spcPts val="600"/>
              </a:spcAft>
            </a:pPr>
            <a:endParaRPr lang="zh-CN" altLang="en-US" dirty="0">
              <a:latin typeface="Times New Roman" panose="02020603050405020304" pitchFamily="18" charset="0"/>
              <a:ea typeface="宋体" panose="02010600030101010101" pitchFamily="2" charset="-122"/>
            </a:endParaRPr>
          </a:p>
        </p:txBody>
      </p:sp>
      <p:sp>
        <p:nvSpPr>
          <p:cNvPr id="8" name="矩形 7"/>
          <p:cNvSpPr/>
          <p:nvPr/>
        </p:nvSpPr>
        <p:spPr>
          <a:xfrm>
            <a:off x="7560000" y="4680000"/>
            <a:ext cx="1440000" cy="288000"/>
          </a:xfrm>
          <a:prstGeom prst="rect">
            <a:avLst/>
          </a:prstGeom>
        </p:spPr>
        <p:txBody>
          <a:bodyPr wrap="none">
            <a:spAutoFit/>
          </a:bodyPr>
          <a:lstStyle/>
          <a:p>
            <a:pPr algn="ct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Layout of RF region</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8" descr="C:\Users\Yiwei\Desktop\CEPC及SPPC机器示意图-20230427\CEPC机器示意图-俯视-20230427-png.png"/>
          <p:cNvPicPr>
            <a:picLocks noChangeAspect="1"/>
          </p:cNvPicPr>
          <p:nvPr/>
        </p:nvPicPr>
        <p:blipFill rotWithShape="1">
          <a:blip r:embed="rId3" cstate="print">
            <a:extLst>
              <a:ext uri="{28A0092B-C50C-407E-A947-70E740481C1C}">
                <a14:useLocalDpi xmlns:a14="http://schemas.microsoft.com/office/drawing/2010/main" val="0"/>
              </a:ext>
            </a:extLst>
          </a:blip>
          <a:srcRect l="22808" t="9651" r="14508" b="10286"/>
          <a:stretch/>
        </p:blipFill>
        <p:spPr bwMode="auto">
          <a:xfrm>
            <a:off x="1440000" y="3240000"/>
            <a:ext cx="3779235" cy="3240000"/>
          </a:xfrm>
          <a:prstGeom prst="rect">
            <a:avLst/>
          </a:prstGeom>
          <a:noFill/>
          <a:ln>
            <a:noFill/>
          </a:ln>
          <a:extLst>
            <a:ext uri="{53640926-AAD7-44D8-BBD7-CCE9431645EC}">
              <a14:shadowObscured xmlns:a14="http://schemas.microsoft.com/office/drawing/2010/main"/>
            </a:ext>
          </a:extLst>
        </p:spPr>
      </p:pic>
      <p:pic>
        <p:nvPicPr>
          <p:cNvPr id="11" name="图片 10"/>
          <p:cNvPicPr>
            <a:picLocks noChangeAspect="1"/>
          </p:cNvPicPr>
          <p:nvPr/>
        </p:nvPicPr>
        <p:blipFill>
          <a:blip r:embed="rId4"/>
          <a:stretch>
            <a:fillRect/>
          </a:stretch>
        </p:blipFill>
        <p:spPr>
          <a:xfrm>
            <a:off x="5760000" y="5040000"/>
            <a:ext cx="2811934" cy="1440000"/>
          </a:xfrm>
          <a:prstGeom prst="rect">
            <a:avLst/>
          </a:prstGeom>
        </p:spPr>
      </p:pic>
      <p:pic>
        <p:nvPicPr>
          <p:cNvPr id="12" name="图片 11"/>
          <p:cNvPicPr>
            <a:picLocks noChangeAspect="1"/>
          </p:cNvPicPr>
          <p:nvPr/>
        </p:nvPicPr>
        <p:blipFill>
          <a:blip r:embed="rId5"/>
          <a:stretch>
            <a:fillRect/>
          </a:stretch>
        </p:blipFill>
        <p:spPr>
          <a:xfrm>
            <a:off x="8640000" y="5040000"/>
            <a:ext cx="2220155" cy="1440000"/>
          </a:xfrm>
          <a:prstGeom prst="rect">
            <a:avLst/>
          </a:prstGeom>
        </p:spPr>
      </p:pic>
      <p:sp>
        <p:nvSpPr>
          <p:cNvPr id="13" name="矩形 12"/>
          <p:cNvSpPr/>
          <p:nvPr/>
        </p:nvSpPr>
        <p:spPr>
          <a:xfrm>
            <a:off x="6480000" y="6480000"/>
            <a:ext cx="4320000" cy="288000"/>
          </a:xfrm>
          <a:prstGeom prst="rect">
            <a:avLst/>
          </a:prstGeom>
        </p:spPr>
        <p:txBody>
          <a:bodyPr wrap="square">
            <a:spAutoFit/>
          </a:bodyPr>
          <a:lstStyle/>
          <a:p>
            <a:pPr marL="0" lvl="1" algn="ctr">
              <a:defRPr/>
            </a:pP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Optics of the RF region for Higgs (left), W and Z (right) modes </a:t>
            </a:r>
          </a:p>
        </p:txBody>
      </p:sp>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0000" y="2880000"/>
            <a:ext cx="5233453" cy="1800000"/>
          </a:xfrm>
          <a:prstGeom prst="rect">
            <a:avLst/>
          </a:prstGeom>
        </p:spPr>
      </p:pic>
      <p:sp>
        <p:nvSpPr>
          <p:cNvPr id="15" name="矩形 14"/>
          <p:cNvSpPr/>
          <p:nvPr/>
        </p:nvSpPr>
        <p:spPr>
          <a:xfrm>
            <a:off x="1676448" y="6479999"/>
            <a:ext cx="2767103" cy="276999"/>
          </a:xfrm>
          <a:prstGeom prst="rect">
            <a:avLst/>
          </a:prstGeom>
        </p:spPr>
        <p:txBody>
          <a:bodyPr wrap="none">
            <a:spAutoFit/>
          </a:bodyPr>
          <a:lstStyle/>
          <a:p>
            <a:pPr algn="ct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Layout of the CEPC accelerator complex </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灯片编号占位符 1">
            <a:extLst>
              <a:ext uri="{FF2B5EF4-FFF2-40B4-BE49-F238E27FC236}">
                <a16:creationId xmlns:a16="http://schemas.microsoft.com/office/drawing/2014/main" id="{D1954D2A-16A0-9032-4AE4-45B48A42D74E}"/>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31</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50468779"/>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Electro-magnetic Separator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lstStyle/>
          <a:p>
            <a:pPr marL="360000" lvl="1" indent="-360000">
              <a:spcBef>
                <a:spcPts val="0"/>
              </a:spcBef>
              <a:spcAft>
                <a:spcPts val="600"/>
              </a:spcAft>
              <a:buClr>
                <a:srgbClr val="FFC000"/>
              </a:buClr>
              <a:buSzPct val="80000"/>
              <a:buFont typeface="Wingdings" pitchFamily="2" charset="2"/>
              <a:buChar char="n"/>
              <a:defRPr/>
            </a:pPr>
            <a:r>
              <a:rPr lang="en-US" altLang="zh-CN" b="1" kern="0" dirty="0">
                <a:latin typeface="Times New Roman" panose="02020603050405020304" pitchFamily="18" charset="0"/>
                <a:ea typeface="宋体" panose="02010600030101010101" pitchFamily="2" charset="-122"/>
                <a:cs typeface="Times New Roman" pitchFamily="18" charset="0"/>
              </a:rPr>
              <a:t>Introduction</a:t>
            </a:r>
            <a:endParaRPr lang="en-US" altLang="zh-CN" b="1" dirty="0">
              <a:latin typeface="Times New Roman" panose="02020603050405020304"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The Electro-Magnetic Separator is a device consisting of perpendicular electric and magnetic fields. </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One set of Electro-Magnetic Separators including 8 units, total 32 units will be need for CEPC.</a:t>
            </a:r>
          </a:p>
        </p:txBody>
      </p:sp>
      <p:sp>
        <p:nvSpPr>
          <p:cNvPr id="10" name="矩形 9">
            <a:extLst>
              <a:ext uri="{FF2B5EF4-FFF2-40B4-BE49-F238E27FC236}">
                <a16:creationId xmlns:a16="http://schemas.microsoft.com/office/drawing/2014/main" id="{AD04A55C-C7E3-73DA-6D18-7791551C2770}"/>
              </a:ext>
            </a:extLst>
          </p:cNvPr>
          <p:cNvSpPr/>
          <p:nvPr/>
        </p:nvSpPr>
        <p:spPr>
          <a:xfrm>
            <a:off x="3960000" y="6479999"/>
            <a:ext cx="3600000" cy="288000"/>
          </a:xfrm>
          <a:prstGeom prst="rect">
            <a:avLst/>
          </a:prstGeom>
        </p:spPr>
        <p:txBody>
          <a:bodyPr wrap="square">
            <a:spAutoFit/>
          </a:bodyPr>
          <a:lstStyle/>
          <a:p>
            <a:pPr marL="0" lvl="1" algn="ctr">
              <a:defRPr/>
            </a:pP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Structure drawing of Electrostatic-Magnetic Separator </a:t>
            </a:r>
          </a:p>
        </p:txBody>
      </p:sp>
      <p:pic>
        <p:nvPicPr>
          <p:cNvPr id="11" name="Picture 2" descr="装配图6">
            <a:extLst>
              <a:ext uri="{FF2B5EF4-FFF2-40B4-BE49-F238E27FC236}">
                <a16:creationId xmlns:a16="http://schemas.microsoft.com/office/drawing/2014/main" id="{CD7DDCA9-E3B9-E6F3-7C0D-B41BCE7B7F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0463" t="5090" r="21049" b="4977"/>
          <a:stretch>
            <a:fillRect/>
          </a:stretch>
        </p:blipFill>
        <p:spPr bwMode="auto">
          <a:xfrm>
            <a:off x="2160000" y="3600000"/>
            <a:ext cx="3960000" cy="2852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装配图7">
            <a:extLst>
              <a:ext uri="{FF2B5EF4-FFF2-40B4-BE49-F238E27FC236}">
                <a16:creationId xmlns:a16="http://schemas.microsoft.com/office/drawing/2014/main" id="{BB1B2E2E-E783-8E51-D5C7-0C3488D118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4120" t="6693" r="7825"/>
          <a:stretch>
            <a:fillRect/>
          </a:stretch>
        </p:blipFill>
        <p:spPr bwMode="auto">
          <a:xfrm>
            <a:off x="6840000" y="4284000"/>
            <a:ext cx="3240000" cy="188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5">
            <a:extLst>
              <a:ext uri="{FF2B5EF4-FFF2-40B4-BE49-F238E27FC236}">
                <a16:creationId xmlns:a16="http://schemas.microsoft.com/office/drawing/2014/main" id="{5324F8EE-9791-A472-168A-10854152A4A6}"/>
              </a:ext>
            </a:extLst>
          </p:cNvPr>
          <p:cNvSpPr txBox="1">
            <a:spLocks noChangeArrowheads="1"/>
          </p:cNvSpPr>
          <p:nvPr/>
        </p:nvSpPr>
        <p:spPr bwMode="auto">
          <a:xfrm>
            <a:off x="9000000" y="6120000"/>
            <a:ext cx="1080000"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Electrode</a:t>
            </a:r>
            <a:endParaRPr lang="zh-CN" altLang="zh-CN" sz="12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Line 6">
            <a:extLst>
              <a:ext uri="{FF2B5EF4-FFF2-40B4-BE49-F238E27FC236}">
                <a16:creationId xmlns:a16="http://schemas.microsoft.com/office/drawing/2014/main" id="{F80F1B4F-96A3-3FB4-ECC2-6CAD91DE1CDE}"/>
              </a:ext>
            </a:extLst>
          </p:cNvPr>
          <p:cNvSpPr>
            <a:spLocks noChangeShapeType="1"/>
          </p:cNvSpPr>
          <p:nvPr/>
        </p:nvSpPr>
        <p:spPr bwMode="auto">
          <a:xfrm flipH="1" flipV="1">
            <a:off x="8316000" y="5040000"/>
            <a:ext cx="1026000" cy="1080000"/>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en-US" sz="1200">
              <a:latin typeface="Times New Roman" panose="02020603050405020304" pitchFamily="18" charset="0"/>
              <a:ea typeface="宋体" panose="02010600030101010101" pitchFamily="2" charset="-122"/>
            </a:endParaRPr>
          </a:p>
        </p:txBody>
      </p:sp>
      <p:sp>
        <p:nvSpPr>
          <p:cNvPr id="18" name="Line 7">
            <a:extLst>
              <a:ext uri="{FF2B5EF4-FFF2-40B4-BE49-F238E27FC236}">
                <a16:creationId xmlns:a16="http://schemas.microsoft.com/office/drawing/2014/main" id="{D5D082BE-5B31-B2A9-3A89-5A72BD35BCCA}"/>
              </a:ext>
            </a:extLst>
          </p:cNvPr>
          <p:cNvSpPr>
            <a:spLocks noChangeShapeType="1"/>
          </p:cNvSpPr>
          <p:nvPr/>
        </p:nvSpPr>
        <p:spPr bwMode="auto">
          <a:xfrm flipH="1" flipV="1">
            <a:off x="8640000" y="5040000"/>
            <a:ext cx="720000" cy="1116000"/>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en-US" sz="1200">
              <a:latin typeface="Times New Roman" panose="02020603050405020304" pitchFamily="18" charset="0"/>
              <a:ea typeface="宋体" panose="02010600030101010101" pitchFamily="2" charset="-122"/>
            </a:endParaRPr>
          </a:p>
        </p:txBody>
      </p:sp>
      <p:sp>
        <p:nvSpPr>
          <p:cNvPr id="19" name="Text Box 15">
            <a:extLst>
              <a:ext uri="{FF2B5EF4-FFF2-40B4-BE49-F238E27FC236}">
                <a16:creationId xmlns:a16="http://schemas.microsoft.com/office/drawing/2014/main" id="{FA45E2A7-DBBA-71E9-5A31-A095E2B7AB54}"/>
              </a:ext>
            </a:extLst>
          </p:cNvPr>
          <p:cNvSpPr txBox="1">
            <a:spLocks noChangeArrowheads="1"/>
          </p:cNvSpPr>
          <p:nvPr/>
        </p:nvSpPr>
        <p:spPr bwMode="auto">
          <a:xfrm>
            <a:off x="7560000" y="6120000"/>
            <a:ext cx="720000"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Coil</a:t>
            </a:r>
            <a:endParaRPr lang="zh-CN" altLang="zh-CN" sz="12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Line 7">
            <a:extLst>
              <a:ext uri="{FF2B5EF4-FFF2-40B4-BE49-F238E27FC236}">
                <a16:creationId xmlns:a16="http://schemas.microsoft.com/office/drawing/2014/main" id="{36256651-6D9D-EDB4-E4DD-E033B7ACE6D5}"/>
              </a:ext>
            </a:extLst>
          </p:cNvPr>
          <p:cNvSpPr>
            <a:spLocks noChangeShapeType="1"/>
          </p:cNvSpPr>
          <p:nvPr/>
        </p:nvSpPr>
        <p:spPr bwMode="auto">
          <a:xfrm flipH="1" flipV="1">
            <a:off x="7560000" y="5796000"/>
            <a:ext cx="360000" cy="360000"/>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en-US" sz="1200">
              <a:latin typeface="Times New Roman" panose="02020603050405020304" pitchFamily="18" charset="0"/>
              <a:ea typeface="宋体" panose="02010600030101010101" pitchFamily="2" charset="-122"/>
            </a:endParaRPr>
          </a:p>
        </p:txBody>
      </p:sp>
      <p:sp>
        <p:nvSpPr>
          <p:cNvPr id="21" name="Line 73">
            <a:extLst>
              <a:ext uri="{FF2B5EF4-FFF2-40B4-BE49-F238E27FC236}">
                <a16:creationId xmlns:a16="http://schemas.microsoft.com/office/drawing/2014/main" id="{1B1C52D7-241A-C3E2-D80F-163673BD48AA}"/>
              </a:ext>
            </a:extLst>
          </p:cNvPr>
          <p:cNvSpPr>
            <a:spLocks noChangeShapeType="1"/>
          </p:cNvSpPr>
          <p:nvPr/>
        </p:nvSpPr>
        <p:spPr bwMode="auto">
          <a:xfrm flipH="1" flipV="1">
            <a:off x="5148000" y="4500000"/>
            <a:ext cx="1188000" cy="612000"/>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anose="02020603050405020304" pitchFamily="18" charset="0"/>
              <a:ea typeface="宋体" panose="02010600030101010101" pitchFamily="2" charset="-122"/>
            </a:endParaRPr>
          </a:p>
        </p:txBody>
      </p:sp>
      <p:sp>
        <p:nvSpPr>
          <p:cNvPr id="22" name="Text Box 74">
            <a:extLst>
              <a:ext uri="{FF2B5EF4-FFF2-40B4-BE49-F238E27FC236}">
                <a16:creationId xmlns:a16="http://schemas.microsoft.com/office/drawing/2014/main" id="{E92ADC7D-46EF-34E3-6B8F-309E9981834F}"/>
              </a:ext>
            </a:extLst>
          </p:cNvPr>
          <p:cNvSpPr txBox="1">
            <a:spLocks noChangeArrowheads="1"/>
          </p:cNvSpPr>
          <p:nvPr/>
        </p:nvSpPr>
        <p:spPr bwMode="auto">
          <a:xfrm>
            <a:off x="1440000" y="5760000"/>
            <a:ext cx="1081087"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UHV tank</a:t>
            </a:r>
            <a:endParaRPr lang="zh-CN" altLang="zh-CN" sz="12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Line 75">
            <a:extLst>
              <a:ext uri="{FF2B5EF4-FFF2-40B4-BE49-F238E27FC236}">
                <a16:creationId xmlns:a16="http://schemas.microsoft.com/office/drawing/2014/main" id="{86FAAD11-FA8F-DC1F-638C-FAC47FE1FC60}"/>
              </a:ext>
            </a:extLst>
          </p:cNvPr>
          <p:cNvSpPr>
            <a:spLocks noChangeShapeType="1"/>
          </p:cNvSpPr>
          <p:nvPr/>
        </p:nvSpPr>
        <p:spPr bwMode="auto">
          <a:xfrm flipV="1">
            <a:off x="1980000" y="5256000"/>
            <a:ext cx="720000" cy="540000"/>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en-US" sz="1200">
              <a:latin typeface="Times New Roman" panose="02020603050405020304" pitchFamily="18" charset="0"/>
              <a:ea typeface="宋体" panose="02010600030101010101" pitchFamily="2" charset="-122"/>
            </a:endParaRPr>
          </a:p>
        </p:txBody>
      </p:sp>
      <p:sp>
        <p:nvSpPr>
          <p:cNvPr id="24" name="Text Box 76">
            <a:extLst>
              <a:ext uri="{FF2B5EF4-FFF2-40B4-BE49-F238E27FC236}">
                <a16:creationId xmlns:a16="http://schemas.microsoft.com/office/drawing/2014/main" id="{1928B2A1-9366-0E52-959A-917DBAB9E5D2}"/>
              </a:ext>
            </a:extLst>
          </p:cNvPr>
          <p:cNvSpPr txBox="1">
            <a:spLocks noChangeArrowheads="1"/>
          </p:cNvSpPr>
          <p:nvPr/>
        </p:nvSpPr>
        <p:spPr bwMode="auto">
          <a:xfrm>
            <a:off x="5940000" y="5039998"/>
            <a:ext cx="108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Metal-ceramic support</a:t>
            </a:r>
            <a:endParaRPr lang="zh-CN" altLang="zh-CN" sz="12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Line 77">
            <a:extLst>
              <a:ext uri="{FF2B5EF4-FFF2-40B4-BE49-F238E27FC236}">
                <a16:creationId xmlns:a16="http://schemas.microsoft.com/office/drawing/2014/main" id="{3883FA64-C06B-F9CA-ED92-AA2C20F76841}"/>
              </a:ext>
            </a:extLst>
          </p:cNvPr>
          <p:cNvSpPr>
            <a:spLocks noChangeShapeType="1"/>
          </p:cNvSpPr>
          <p:nvPr/>
        </p:nvSpPr>
        <p:spPr bwMode="auto">
          <a:xfrm flipH="1">
            <a:off x="2880000" y="5039998"/>
            <a:ext cx="252000" cy="1152000"/>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en-US" sz="1200">
              <a:latin typeface="Times New Roman" panose="02020603050405020304" pitchFamily="18" charset="0"/>
              <a:ea typeface="宋体" panose="02010600030101010101" pitchFamily="2" charset="-122"/>
            </a:endParaRPr>
          </a:p>
        </p:txBody>
      </p:sp>
      <p:sp>
        <p:nvSpPr>
          <p:cNvPr id="26" name="Text Box 78">
            <a:extLst>
              <a:ext uri="{FF2B5EF4-FFF2-40B4-BE49-F238E27FC236}">
                <a16:creationId xmlns:a16="http://schemas.microsoft.com/office/drawing/2014/main" id="{781CE10D-E7B4-F989-3A29-E3390A26EB9B}"/>
              </a:ext>
            </a:extLst>
          </p:cNvPr>
          <p:cNvSpPr txBox="1">
            <a:spLocks noChangeArrowheads="1"/>
          </p:cNvSpPr>
          <p:nvPr/>
        </p:nvSpPr>
        <p:spPr bwMode="auto">
          <a:xfrm>
            <a:off x="2340000" y="6120000"/>
            <a:ext cx="1081087"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Magnet</a:t>
            </a:r>
          </a:p>
        </p:txBody>
      </p:sp>
      <p:sp>
        <p:nvSpPr>
          <p:cNvPr id="27" name="Text Box 79">
            <a:extLst>
              <a:ext uri="{FF2B5EF4-FFF2-40B4-BE49-F238E27FC236}">
                <a16:creationId xmlns:a16="http://schemas.microsoft.com/office/drawing/2014/main" id="{70D9EEDA-6CE3-D7E5-63D0-4730587AAD02}"/>
              </a:ext>
            </a:extLst>
          </p:cNvPr>
          <p:cNvSpPr txBox="1">
            <a:spLocks noChangeArrowheads="1"/>
          </p:cNvSpPr>
          <p:nvPr/>
        </p:nvSpPr>
        <p:spPr bwMode="auto">
          <a:xfrm>
            <a:off x="4500000" y="5940000"/>
            <a:ext cx="720000"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Support</a:t>
            </a:r>
            <a:endParaRPr lang="zh-CN" altLang="zh-CN" sz="12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Line 80">
            <a:extLst>
              <a:ext uri="{FF2B5EF4-FFF2-40B4-BE49-F238E27FC236}">
                <a16:creationId xmlns:a16="http://schemas.microsoft.com/office/drawing/2014/main" id="{72AE62A3-8F50-D75E-602C-591B06E03EC3}"/>
              </a:ext>
            </a:extLst>
          </p:cNvPr>
          <p:cNvSpPr>
            <a:spLocks noChangeShapeType="1"/>
          </p:cNvSpPr>
          <p:nvPr/>
        </p:nvSpPr>
        <p:spPr bwMode="auto">
          <a:xfrm>
            <a:off x="4500000" y="5580000"/>
            <a:ext cx="360000" cy="432000"/>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en-US" sz="1200">
              <a:latin typeface="Times New Roman" panose="02020603050405020304" pitchFamily="18" charset="0"/>
              <a:ea typeface="宋体" panose="02010600030101010101" pitchFamily="2" charset="-122"/>
            </a:endParaRPr>
          </a:p>
        </p:txBody>
      </p:sp>
      <p:sp>
        <p:nvSpPr>
          <p:cNvPr id="29" name="Line 81">
            <a:extLst>
              <a:ext uri="{FF2B5EF4-FFF2-40B4-BE49-F238E27FC236}">
                <a16:creationId xmlns:a16="http://schemas.microsoft.com/office/drawing/2014/main" id="{EDE80C2A-6567-AEDA-A3FE-66CAE86C6EA1}"/>
              </a:ext>
            </a:extLst>
          </p:cNvPr>
          <p:cNvSpPr>
            <a:spLocks noChangeShapeType="1"/>
          </p:cNvSpPr>
          <p:nvPr/>
        </p:nvSpPr>
        <p:spPr bwMode="auto">
          <a:xfrm>
            <a:off x="4500000" y="4860000"/>
            <a:ext cx="1188000" cy="900000"/>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en-US" sz="1200">
              <a:latin typeface="Times New Roman" panose="02020603050405020304" pitchFamily="18" charset="0"/>
              <a:ea typeface="宋体" panose="02010600030101010101" pitchFamily="2" charset="-122"/>
            </a:endParaRPr>
          </a:p>
        </p:txBody>
      </p:sp>
      <p:sp>
        <p:nvSpPr>
          <p:cNvPr id="30" name="Text Box 82">
            <a:extLst>
              <a:ext uri="{FF2B5EF4-FFF2-40B4-BE49-F238E27FC236}">
                <a16:creationId xmlns:a16="http://schemas.microsoft.com/office/drawing/2014/main" id="{4663878C-F72A-795D-0089-67FE54DEC44E}"/>
              </a:ext>
            </a:extLst>
          </p:cNvPr>
          <p:cNvSpPr txBox="1">
            <a:spLocks noChangeArrowheads="1"/>
          </p:cNvSpPr>
          <p:nvPr/>
        </p:nvSpPr>
        <p:spPr bwMode="auto">
          <a:xfrm>
            <a:off x="5400000" y="5579998"/>
            <a:ext cx="144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High voltage feedthrough</a:t>
            </a:r>
            <a:endParaRPr lang="zh-CN" altLang="zh-CN" sz="1200" dirty="0">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43" name="表格 42"/>
          <p:cNvGraphicFramePr>
            <a:graphicFrameLocks noGrp="1"/>
          </p:cNvGraphicFramePr>
          <p:nvPr/>
        </p:nvGraphicFramePr>
        <p:xfrm>
          <a:off x="1800000" y="2340000"/>
          <a:ext cx="4535999" cy="1296801"/>
        </p:xfrm>
        <a:graphic>
          <a:graphicData uri="http://schemas.openxmlformats.org/drawingml/2006/table">
            <a:tbl>
              <a:tblPr firstRow="1" bandRow="1">
                <a:tableStyleId>{5C22544A-7EE6-4342-B048-85BDC9FD1C3A}</a:tableStyleId>
              </a:tblPr>
              <a:tblGrid>
                <a:gridCol w="973687">
                  <a:extLst>
                    <a:ext uri="{9D8B030D-6E8A-4147-A177-3AD203B41FA5}">
                      <a16:colId xmlns:a16="http://schemas.microsoft.com/office/drawing/2014/main" val="20000"/>
                    </a:ext>
                  </a:extLst>
                </a:gridCol>
                <a:gridCol w="865915">
                  <a:extLst>
                    <a:ext uri="{9D8B030D-6E8A-4147-A177-3AD203B41FA5}">
                      <a16:colId xmlns:a16="http://schemas.microsoft.com/office/drawing/2014/main" val="20001"/>
                    </a:ext>
                  </a:extLst>
                </a:gridCol>
                <a:gridCol w="793756">
                  <a:extLst>
                    <a:ext uri="{9D8B030D-6E8A-4147-A177-3AD203B41FA5}">
                      <a16:colId xmlns:a16="http://schemas.microsoft.com/office/drawing/2014/main" val="20002"/>
                    </a:ext>
                  </a:extLst>
                </a:gridCol>
                <a:gridCol w="1154555">
                  <a:extLst>
                    <a:ext uri="{9D8B030D-6E8A-4147-A177-3AD203B41FA5}">
                      <a16:colId xmlns:a16="http://schemas.microsoft.com/office/drawing/2014/main" val="20003"/>
                    </a:ext>
                  </a:extLst>
                </a:gridCol>
                <a:gridCol w="748086">
                  <a:extLst>
                    <a:ext uri="{9D8B030D-6E8A-4147-A177-3AD203B41FA5}">
                      <a16:colId xmlns:a16="http://schemas.microsoft.com/office/drawing/2014/main" val="20004"/>
                    </a:ext>
                  </a:extLst>
                </a:gridCol>
              </a:tblGrid>
              <a:tr h="438799">
                <a:tc>
                  <a:txBody>
                    <a:bodyPr/>
                    <a:lstStyle/>
                    <a:p>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Filed</a:t>
                      </a:r>
                      <a:endPar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Effective</a:t>
                      </a:r>
                      <a:r>
                        <a:rPr lang="en-US" altLang="zh-CN" sz="1200"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Length </a:t>
                      </a:r>
                      <a:endPar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marL="0" algn="l" defTabSz="914400" rtl="0" eaLnBrk="1" latinLnBrk="0" hangingPunct="1"/>
                      <a:r>
                        <a:rPr lang="en-US" altLang="ko-KR" sz="1200" b="1"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Good field region</a:t>
                      </a:r>
                      <a:endParaRPr lang="zh-CN" altLang="en-US" sz="1200" b="1"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marL="0" algn="l" defTabSz="914400" rtl="0" eaLnBrk="1" latinLnBrk="0" hangingPunct="1"/>
                      <a:r>
                        <a:rPr lang="en-US" altLang="zh-CN" sz="1200" b="1"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Stability</a:t>
                      </a:r>
                      <a:endParaRPr lang="zh-CN" altLang="en-US" sz="1200" b="1"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extLst>
                  <a:ext uri="{0D108BD9-81ED-4DB2-BD59-A6C34878D82A}">
                    <a16:rowId xmlns:a16="http://schemas.microsoft.com/office/drawing/2014/main" val="10000"/>
                  </a:ext>
                </a:extLst>
              </a:tr>
              <a:tr h="438799">
                <a:tc>
                  <a:txBody>
                    <a:bodyPr/>
                    <a:lstStyle/>
                    <a:p>
                      <a:pPr algn="l"/>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Electrostatic</a:t>
                      </a:r>
                      <a:r>
                        <a:rPr lang="en-US" altLang="zh-CN" sz="1200" baseline="0" dirty="0">
                          <a:latin typeface="Times New Roman" panose="02020603050405020304" pitchFamily="18" charset="0"/>
                          <a:ea typeface="宋体" panose="02010600030101010101" pitchFamily="2" charset="-122"/>
                          <a:cs typeface="Times New Roman" panose="02020603050405020304" pitchFamily="18" charset="0"/>
                        </a:rPr>
                        <a:t> separator</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l"/>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2.0MV/m</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l"/>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4m</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46mm</a:t>
                      </a:r>
                      <a:r>
                        <a:rPr lang="en-US" altLang="zh-CN" sz="1200" b="0" kern="1200" dirty="0">
                          <a:solidFill>
                            <a:schemeClr val="tx1"/>
                          </a:solidFill>
                          <a:latin typeface="Times New Roman" panose="02020603050405020304" pitchFamily="18" charset="0"/>
                          <a:ea typeface="宋体" panose="02010600030101010101" pitchFamily="2" charset="-122"/>
                          <a:cs typeface="Times New Roman" panose="02020603050405020304" charset="0"/>
                        </a:rPr>
                        <a:t>×</a:t>
                      </a:r>
                      <a:r>
                        <a:rPr lang="en-US" altLang="ko-KR" sz="12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11mm</a:t>
                      </a:r>
                      <a:endParaRPr lang="ko-KR" altLang="en-US" sz="1200" kern="1200" dirty="0">
                        <a:solidFill>
                          <a:schemeClr val="dk1"/>
                        </a:solidFill>
                        <a:latin typeface="Times New Roman" panose="02020603050405020304" pitchFamily="18" charset="0"/>
                        <a:ea typeface="+mn-ea"/>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5</a:t>
                      </a:r>
                      <a:r>
                        <a:rPr lang="en-US" altLang="zh-CN" sz="1200" b="0" kern="1200" dirty="0">
                          <a:solidFill>
                            <a:schemeClr val="tx1"/>
                          </a:solidFill>
                          <a:latin typeface="Times New Roman" panose="02020603050405020304" pitchFamily="18" charset="0"/>
                          <a:ea typeface="宋体" panose="02010600030101010101" pitchFamily="2" charset="-122"/>
                          <a:cs typeface="Times New Roman" panose="02020603050405020304" charset="0"/>
                        </a:rPr>
                        <a:t>×</a:t>
                      </a:r>
                      <a:r>
                        <a:rPr lang="en-US" altLang="zh-CN" sz="120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10</a:t>
                      </a:r>
                      <a:r>
                        <a:rPr lang="en-US" altLang="zh-CN" sz="1200" kern="1200" baseline="300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-4</a:t>
                      </a:r>
                      <a:endParaRPr lang="ko-KR" altLang="en-US" sz="1200" kern="1200" dirty="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1"/>
                  </a:ext>
                </a:extLst>
              </a:tr>
              <a:tr h="382401">
                <a:tc>
                  <a:txBody>
                    <a:bodyPr/>
                    <a:lstStyle/>
                    <a:p>
                      <a:pPr algn="l"/>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Dipole</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l"/>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66.7Gauss</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l"/>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4m</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46mm</a:t>
                      </a:r>
                      <a:r>
                        <a:rPr lang="en-US" altLang="zh-CN" sz="1200" b="0" kern="1200" dirty="0">
                          <a:solidFill>
                            <a:schemeClr val="tx1"/>
                          </a:solidFill>
                          <a:latin typeface="Times New Roman" panose="02020603050405020304" pitchFamily="18" charset="0"/>
                          <a:ea typeface="宋体" panose="02010600030101010101" pitchFamily="2" charset="-122"/>
                          <a:cs typeface="Times New Roman" panose="02020603050405020304" charset="0"/>
                        </a:rPr>
                        <a:t>×</a:t>
                      </a:r>
                      <a:r>
                        <a:rPr lang="en-US" altLang="ko-KR" sz="12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11mm</a:t>
                      </a:r>
                      <a:endParaRPr lang="ko-KR" altLang="en-US" sz="1200" kern="1200" dirty="0">
                        <a:solidFill>
                          <a:schemeClr val="dk1"/>
                        </a:solidFill>
                        <a:latin typeface="Times New Roman" panose="02020603050405020304" pitchFamily="18" charset="0"/>
                        <a:ea typeface="+mn-ea"/>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5</a:t>
                      </a:r>
                      <a:r>
                        <a:rPr lang="en-US" altLang="zh-CN" sz="1200" b="0" kern="1200" dirty="0">
                          <a:solidFill>
                            <a:schemeClr val="tx1"/>
                          </a:solidFill>
                          <a:latin typeface="Times New Roman" panose="02020603050405020304" pitchFamily="18" charset="0"/>
                          <a:ea typeface="宋体" panose="02010600030101010101" pitchFamily="2" charset="-122"/>
                          <a:cs typeface="Times New Roman" panose="02020603050405020304" charset="0"/>
                        </a:rPr>
                        <a:t>×</a:t>
                      </a:r>
                      <a:r>
                        <a:rPr lang="en-US" altLang="zh-CN" sz="120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10</a:t>
                      </a:r>
                      <a:r>
                        <a:rPr lang="en-US" altLang="zh-CN" sz="1200" kern="1200" baseline="300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-4</a:t>
                      </a:r>
                      <a:endParaRPr lang="ko-KR" altLang="en-US" sz="1200" kern="1200" dirty="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pic>
        <p:nvPicPr>
          <p:cNvPr id="44" name="图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0000" y="2160000"/>
            <a:ext cx="4320000" cy="1857429"/>
          </a:xfrm>
          <a:prstGeom prst="rect">
            <a:avLst/>
          </a:prstGeom>
        </p:spPr>
      </p:pic>
      <p:sp>
        <p:nvSpPr>
          <p:cNvPr id="45" name="矩形 44"/>
          <p:cNvSpPr/>
          <p:nvPr/>
        </p:nvSpPr>
        <p:spPr>
          <a:xfrm>
            <a:off x="7020000" y="3960000"/>
            <a:ext cx="3111749" cy="276999"/>
          </a:xfrm>
          <a:prstGeom prst="rect">
            <a:avLst/>
          </a:prstGeom>
        </p:spPr>
        <p:txBody>
          <a:bodyPr wrap="none">
            <a:spAutoFit/>
          </a:bodyPr>
          <a:lstStyle/>
          <a:p>
            <a:r>
              <a:rPr lang="en-US" altLang="zh-CN" sz="1200" dirty="0">
                <a:latin typeface="Times New Roman" pitchFamily="18" charset="0"/>
                <a:ea typeface="宋体" panose="02010600030101010101" pitchFamily="2" charset="-122"/>
              </a:rPr>
              <a:t>Schematic of  Electrostatic-Magnetic Separator</a:t>
            </a:r>
            <a:endParaRPr lang="zh-CN" altLang="en-US" sz="1200" dirty="0">
              <a:ea typeface="宋体" panose="02010600030101010101" pitchFamily="2" charset="-122"/>
            </a:endParaRPr>
          </a:p>
        </p:txBody>
      </p:sp>
      <p:sp>
        <p:nvSpPr>
          <p:cNvPr id="2" name="灯片编号占位符 1">
            <a:extLst>
              <a:ext uri="{FF2B5EF4-FFF2-40B4-BE49-F238E27FC236}">
                <a16:creationId xmlns:a16="http://schemas.microsoft.com/office/drawing/2014/main" id="{42B8AAA4-53F7-A6E5-C8E2-40B5C746D0BF}"/>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32</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2037582406"/>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Electro-magnetic Separator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lstStyle/>
          <a:p>
            <a:pPr marL="360000" lvl="1" indent="-360000">
              <a:spcBef>
                <a:spcPts val="0"/>
              </a:spcBef>
              <a:spcAft>
                <a:spcPts val="600"/>
              </a:spcAft>
              <a:buClr>
                <a:srgbClr val="FFC000"/>
              </a:buClr>
              <a:buSzPct val="80000"/>
              <a:buFont typeface="Wingdings" pitchFamily="2" charset="2"/>
              <a:buChar char="n"/>
              <a:defRPr/>
            </a:pPr>
            <a:r>
              <a:rPr lang="en-US" altLang="zh-CN" b="1" dirty="0">
                <a:latin typeface="Times New Roman" panose="02020603050405020304" pitchFamily="18" charset="0"/>
                <a:ea typeface="宋体" panose="02010600030101010101" pitchFamily="2" charset="-122"/>
                <a:cs typeface="Times New Roman" pitchFamily="18" charset="0"/>
              </a:rPr>
              <a:t>Design of dipole magnet</a:t>
            </a:r>
            <a:endParaRPr lang="en-US" altLang="zh-CN" b="1" dirty="0">
              <a:latin typeface="Times New Roman" panose="02020603050405020304"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The magnet yoke is H-type, because of the higher field integrals uniformity and installation consideration of the </a:t>
            </a:r>
            <a:r>
              <a:rPr lang="zh-CN" altLang="zh-CN" sz="1800" dirty="0">
                <a:latin typeface="Times New Roman" pitchFamily="18" charset="0"/>
                <a:ea typeface="宋体" panose="02010600030101010101" pitchFamily="2" charset="-122"/>
              </a:rPr>
              <a:t>electro-static system</a:t>
            </a:r>
            <a:r>
              <a:rPr lang="en-US" altLang="zh-CN" sz="1800" dirty="0">
                <a:latin typeface="Times New Roman" pitchFamily="18" charset="0"/>
                <a:ea typeface="宋体" panose="02010600030101010101" pitchFamily="2" charset="-122"/>
              </a:rPr>
              <a:t>.</a:t>
            </a:r>
          </a:p>
        </p:txBody>
      </p:sp>
      <p:pic>
        <p:nvPicPr>
          <p:cNvPr id="32" name="图片 31">
            <a:extLst>
              <a:ext uri="{FF2B5EF4-FFF2-40B4-BE49-F238E27FC236}">
                <a16:creationId xmlns:a16="http://schemas.microsoft.com/office/drawing/2014/main" id="{4411076E-1B63-7764-A730-95218005D273}"/>
              </a:ext>
            </a:extLst>
          </p:cNvPr>
          <p:cNvPicPr>
            <a:picLocks noChangeAspect="1"/>
          </p:cNvPicPr>
          <p:nvPr/>
        </p:nvPicPr>
        <p:blipFill rotWithShape="1">
          <a:blip r:embed="rId3"/>
          <a:srcRect l="4744" r="12230" b="7567"/>
          <a:stretch/>
        </p:blipFill>
        <p:spPr bwMode="auto">
          <a:xfrm>
            <a:off x="2160000" y="2160000"/>
            <a:ext cx="3600000" cy="1846352"/>
          </a:xfrm>
          <a:prstGeom prst="rect">
            <a:avLst/>
          </a:prstGeom>
          <a:ln>
            <a:noFill/>
          </a:ln>
          <a:extLst>
            <a:ext uri="{53640926-AAD7-44D8-BBD7-CCE9431645EC}">
              <a14:shadowObscured xmlns:a14="http://schemas.microsoft.com/office/drawing/2010/main"/>
            </a:ext>
          </a:extLst>
        </p:spPr>
      </p:pic>
      <p:sp>
        <p:nvSpPr>
          <p:cNvPr id="33" name="矩形 32">
            <a:extLst>
              <a:ext uri="{FF2B5EF4-FFF2-40B4-BE49-F238E27FC236}">
                <a16:creationId xmlns:a16="http://schemas.microsoft.com/office/drawing/2014/main" id="{D54EFAA8-E5D7-B83D-8FC5-939274A17EEC}"/>
              </a:ext>
            </a:extLst>
          </p:cNvPr>
          <p:cNvSpPr/>
          <p:nvPr/>
        </p:nvSpPr>
        <p:spPr>
          <a:xfrm>
            <a:off x="3587035" y="3960000"/>
            <a:ext cx="1285929" cy="276999"/>
          </a:xfrm>
          <a:prstGeom prst="rect">
            <a:avLst/>
          </a:prstGeom>
        </p:spPr>
        <p:txBody>
          <a:bodyPr wrap="none">
            <a:spAutoFit/>
          </a:bodyPr>
          <a:lstStyle/>
          <a:p>
            <a:pPr algn="ct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Field Distribution</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 name="矩形 33">
            <a:extLst>
              <a:ext uri="{FF2B5EF4-FFF2-40B4-BE49-F238E27FC236}">
                <a16:creationId xmlns:a16="http://schemas.microsoft.com/office/drawing/2014/main" id="{08335C95-7696-92C2-E01A-0C03805CDBFD}"/>
              </a:ext>
            </a:extLst>
          </p:cNvPr>
          <p:cNvSpPr/>
          <p:nvPr/>
        </p:nvSpPr>
        <p:spPr>
          <a:xfrm>
            <a:off x="2582521" y="6479999"/>
            <a:ext cx="3114955" cy="276999"/>
          </a:xfrm>
          <a:prstGeom prst="rect">
            <a:avLst/>
          </a:prstGeom>
        </p:spPr>
        <p:txBody>
          <a:bodyPr wrap="none">
            <a:spAutoFit/>
          </a:bodyPr>
          <a:lstStyle/>
          <a:p>
            <a:pPr algn="ctr"/>
            <a:r>
              <a:rPr lang="en-US" altLang="zh-CN" sz="1200" dirty="0">
                <a:latin typeface="Times New Roman" pitchFamily="18" charset="0"/>
                <a:ea typeface="宋体" panose="02010600030101010101" pitchFamily="2" charset="-122"/>
              </a:rPr>
              <a:t>Magnetic flux density distribution in 3D Model</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35" name="表格 34">
            <a:extLst>
              <a:ext uri="{FF2B5EF4-FFF2-40B4-BE49-F238E27FC236}">
                <a16:creationId xmlns:a16="http://schemas.microsoft.com/office/drawing/2014/main" id="{1F1FA351-20A2-65EB-22D0-5D8D58E33200}"/>
              </a:ext>
            </a:extLst>
          </p:cNvPr>
          <p:cNvGraphicFramePr>
            <a:graphicFrameLocks noGrp="1"/>
          </p:cNvGraphicFramePr>
          <p:nvPr/>
        </p:nvGraphicFramePr>
        <p:xfrm>
          <a:off x="7560000" y="1980000"/>
          <a:ext cx="2736304" cy="4527738"/>
        </p:xfrm>
        <a:graphic>
          <a:graphicData uri="http://schemas.openxmlformats.org/drawingml/2006/table">
            <a:tbl>
              <a:tblPr>
                <a:tableStyleId>{616DA210-FB5B-4158-B5E0-FEB733F419BA}</a:tableStyleId>
              </a:tblPr>
              <a:tblGrid>
                <a:gridCol w="1872208">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tblGrid>
              <a:tr h="238302">
                <a:tc>
                  <a:txBody>
                    <a:bodyPr/>
                    <a:lstStyle/>
                    <a:p>
                      <a:pPr algn="l" fontAlgn="ctr"/>
                      <a:r>
                        <a:rPr lang="en-US" altLang="zh-CN" sz="1050" b="1" i="0" u="none" strike="noStrike" dirty="0">
                          <a:solidFill>
                            <a:srgbClr val="000000"/>
                          </a:solidFill>
                          <a:effectLst/>
                          <a:latin typeface="宋体"/>
                        </a:rPr>
                        <a:t>Magnet Name</a:t>
                      </a:r>
                      <a:endParaRPr lang="zh-CN" alt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i="0" u="none" strike="noStrike" dirty="0">
                          <a:solidFill>
                            <a:srgbClr val="000000"/>
                          </a:solidFill>
                          <a:effectLst/>
                          <a:latin typeface="宋体"/>
                        </a:rPr>
                        <a:t>ESM</a:t>
                      </a:r>
                      <a:endParaRPr lang="en-US"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00"/>
                  </a:ext>
                </a:extLst>
              </a:tr>
              <a:tr h="238302">
                <a:tc>
                  <a:txBody>
                    <a:bodyPr/>
                    <a:lstStyle/>
                    <a:p>
                      <a:pPr algn="l" fontAlgn="ctr"/>
                      <a:r>
                        <a:rPr lang="en-US" altLang="zh-CN" sz="1050" b="1" u="none" strike="noStrike" dirty="0">
                          <a:effectLst/>
                        </a:rPr>
                        <a:t>Center field</a:t>
                      </a:r>
                      <a:r>
                        <a:rPr lang="zh-CN" altLang="en-US" sz="1050" b="1" u="none" strike="noStrike" dirty="0">
                          <a:effectLst/>
                        </a:rPr>
                        <a:t> </a:t>
                      </a:r>
                      <a:r>
                        <a:rPr lang="en-US" altLang="zh-CN" sz="1050" b="1" u="none" strike="noStrike" baseline="0" dirty="0">
                          <a:effectLst/>
                        </a:rPr>
                        <a:t> [</a:t>
                      </a:r>
                      <a:r>
                        <a:rPr lang="en-US" sz="1050" b="1" u="none" strike="noStrike" dirty="0" err="1">
                          <a:effectLst/>
                        </a:rPr>
                        <a:t>Guass</a:t>
                      </a:r>
                      <a:r>
                        <a:rPr lang="en-US" sz="1050" b="1" u="none" strike="noStrike" dirty="0">
                          <a:effectLst/>
                        </a:rPr>
                        <a:t>]</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a:effectLst/>
                        </a:rPr>
                        <a:t>75.5</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01"/>
                  </a:ext>
                </a:extLst>
              </a:tr>
              <a:tr h="238302">
                <a:tc>
                  <a:txBody>
                    <a:bodyPr/>
                    <a:lstStyle/>
                    <a:p>
                      <a:pPr algn="l" fontAlgn="ctr"/>
                      <a:r>
                        <a:rPr lang="en-US" sz="1050" b="1" i="0" u="none" strike="noStrike" dirty="0">
                          <a:solidFill>
                            <a:srgbClr val="000000"/>
                          </a:solidFill>
                          <a:effectLst/>
                          <a:latin typeface="宋体"/>
                        </a:rPr>
                        <a:t>Magnet Length</a:t>
                      </a:r>
                      <a:r>
                        <a:rPr lang="en-US" sz="1050" b="1" i="0" u="none" strike="noStrike" baseline="0" dirty="0">
                          <a:solidFill>
                            <a:srgbClr val="000000"/>
                          </a:solidFill>
                          <a:effectLst/>
                          <a:latin typeface="宋体"/>
                        </a:rPr>
                        <a:t> [m]</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i="0" u="none" strike="noStrike" dirty="0">
                          <a:solidFill>
                            <a:srgbClr val="000000"/>
                          </a:solidFill>
                          <a:effectLst/>
                          <a:latin typeface="宋体"/>
                        </a:rPr>
                        <a:t>4.4</a:t>
                      </a:r>
                    </a:p>
                  </a:txBody>
                  <a:tcPr marL="6985" marR="6985" marT="6985" marB="0" anchor="ctr"/>
                </a:tc>
                <a:extLst>
                  <a:ext uri="{0D108BD9-81ED-4DB2-BD59-A6C34878D82A}">
                    <a16:rowId xmlns:a16="http://schemas.microsoft.com/office/drawing/2014/main" val="10002"/>
                  </a:ext>
                </a:extLst>
              </a:tr>
              <a:tr h="238302">
                <a:tc>
                  <a:txBody>
                    <a:bodyPr/>
                    <a:lstStyle/>
                    <a:p>
                      <a:pPr algn="l" fontAlgn="ctr"/>
                      <a:r>
                        <a:rPr lang="en-US" sz="1050" b="1" u="none" strike="noStrike" dirty="0">
                          <a:effectLst/>
                        </a:rPr>
                        <a:t>Current</a:t>
                      </a:r>
                      <a:r>
                        <a:rPr lang="en-US" sz="1050" b="1" u="none" strike="noStrike" baseline="0" dirty="0">
                          <a:effectLst/>
                        </a:rPr>
                        <a:t> [</a:t>
                      </a:r>
                      <a:r>
                        <a:rPr lang="en-US" sz="1050" b="1" u="none" strike="noStrike" dirty="0">
                          <a:effectLst/>
                        </a:rPr>
                        <a:t>A/turn]</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a:effectLst/>
                        </a:rPr>
                        <a:t>10.8</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03"/>
                  </a:ext>
                </a:extLst>
              </a:tr>
              <a:tr h="238302">
                <a:tc>
                  <a:txBody>
                    <a:bodyPr/>
                    <a:lstStyle/>
                    <a:p>
                      <a:pPr algn="l" fontAlgn="ctr"/>
                      <a:r>
                        <a:rPr lang="en-US" altLang="zh-CN" sz="1050" b="1" u="none" strike="noStrike" dirty="0">
                          <a:effectLst/>
                        </a:rPr>
                        <a:t>Turns  [H×V]</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a:effectLst/>
                        </a:rPr>
                        <a:t>12×17</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04"/>
                  </a:ext>
                </a:extLst>
              </a:tr>
              <a:tr h="238302">
                <a:tc>
                  <a:txBody>
                    <a:bodyPr/>
                    <a:lstStyle/>
                    <a:p>
                      <a:pPr algn="l" fontAlgn="ctr"/>
                      <a:r>
                        <a:rPr lang="en-US" altLang="zh-CN" sz="1050" b="1" u="none" strike="noStrike" dirty="0">
                          <a:effectLst/>
                        </a:rPr>
                        <a:t>Field</a:t>
                      </a:r>
                      <a:r>
                        <a:rPr lang="en-US" altLang="zh-CN" sz="1050" b="1" u="none" strike="noStrike" baseline="0" dirty="0">
                          <a:effectLst/>
                        </a:rPr>
                        <a:t> Clamp Size [H</a:t>
                      </a:r>
                      <a:r>
                        <a:rPr lang="en-US" altLang="zh-CN" sz="1050" b="1" u="none" strike="noStrike" dirty="0">
                          <a:effectLst/>
                        </a:rPr>
                        <a:t>×</a:t>
                      </a:r>
                      <a:r>
                        <a:rPr lang="en-US" altLang="zh-CN" sz="1050" b="1" u="none" strike="noStrike" baseline="0" dirty="0">
                          <a:effectLst/>
                        </a:rPr>
                        <a:t>V, </a:t>
                      </a:r>
                      <a:r>
                        <a:rPr lang="en-US" sz="1050" b="1" u="none" strike="noStrike" dirty="0">
                          <a:effectLst/>
                        </a:rPr>
                        <a:t>mm]</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a:effectLst/>
                        </a:rPr>
                        <a:t>830×610</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05"/>
                  </a:ext>
                </a:extLst>
              </a:tr>
              <a:tr h="238302">
                <a:tc>
                  <a:txBody>
                    <a:bodyPr/>
                    <a:lstStyle/>
                    <a:p>
                      <a:pPr algn="l" fontAlgn="ctr"/>
                      <a:r>
                        <a:rPr lang="en-US" altLang="zh-CN" sz="1050" b="1" u="none" strike="noStrike" dirty="0">
                          <a:effectLst/>
                        </a:rPr>
                        <a:t>Field</a:t>
                      </a:r>
                      <a:r>
                        <a:rPr lang="en-US" altLang="zh-CN" sz="1050" b="1" u="none" strike="noStrike" baseline="0" dirty="0">
                          <a:effectLst/>
                        </a:rPr>
                        <a:t> Clamp Wall Thickness</a:t>
                      </a:r>
                      <a:r>
                        <a:rPr lang="zh-CN" altLang="en-US" sz="1050" b="1" u="none" strike="noStrike" dirty="0">
                          <a:effectLst/>
                        </a:rPr>
                        <a:t> </a:t>
                      </a:r>
                      <a:r>
                        <a:rPr lang="en-US" altLang="zh-CN" sz="1050" b="1" u="none" strike="noStrike" dirty="0">
                          <a:effectLst/>
                        </a:rPr>
                        <a:t>[</a:t>
                      </a:r>
                      <a:r>
                        <a:rPr lang="en-US" sz="1050" b="1" u="none" strike="noStrike" dirty="0">
                          <a:effectLst/>
                        </a:rPr>
                        <a:t>mm]</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i="0" u="none" strike="noStrike" dirty="0">
                          <a:solidFill>
                            <a:schemeClr val="tx1"/>
                          </a:solidFill>
                          <a:effectLst/>
                          <a:latin typeface="+mn-lt"/>
                        </a:rPr>
                        <a:t>10</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06"/>
                  </a:ext>
                </a:extLst>
              </a:tr>
              <a:tr h="238302">
                <a:tc>
                  <a:txBody>
                    <a:bodyPr/>
                    <a:lstStyle/>
                    <a:p>
                      <a:pPr algn="l" fontAlgn="ctr"/>
                      <a:r>
                        <a:rPr lang="en-US" altLang="zh-CN" sz="1050" b="1" u="none" strike="noStrike" dirty="0">
                          <a:effectLst/>
                        </a:rPr>
                        <a:t>Field</a:t>
                      </a:r>
                      <a:r>
                        <a:rPr lang="en-US" altLang="zh-CN" sz="1050" b="1" u="none" strike="noStrike" baseline="0" dirty="0">
                          <a:effectLst/>
                        </a:rPr>
                        <a:t> Clamp Number</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a:effectLst/>
                        </a:rPr>
                        <a:t>2</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07"/>
                  </a:ext>
                </a:extLst>
              </a:tr>
              <a:tr h="238302">
                <a:tc>
                  <a:txBody>
                    <a:bodyPr/>
                    <a:lstStyle/>
                    <a:p>
                      <a:pPr algn="l" fontAlgn="ctr"/>
                      <a:r>
                        <a:rPr lang="en-US" altLang="zh-CN" sz="1050" b="1" u="none" strike="noStrike" dirty="0">
                          <a:effectLst/>
                        </a:rPr>
                        <a:t>Coil Number</a:t>
                      </a:r>
                      <a:endParaRPr lang="zh-CN" alt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a:effectLst/>
                        </a:rPr>
                        <a:t>2</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08"/>
                  </a:ext>
                </a:extLst>
              </a:tr>
              <a:tr h="238302">
                <a:tc>
                  <a:txBody>
                    <a:bodyPr/>
                    <a:lstStyle/>
                    <a:p>
                      <a:pPr algn="l" fontAlgn="ctr"/>
                      <a:r>
                        <a:rPr lang="en-US" altLang="zh-CN" sz="1050" b="1" u="none" strike="noStrike" dirty="0">
                          <a:effectLst/>
                        </a:rPr>
                        <a:t>Conductor</a:t>
                      </a:r>
                      <a:r>
                        <a:rPr lang="en-US" altLang="zh-CN" sz="1050" b="1" u="none" strike="noStrike" baseline="0" dirty="0">
                          <a:effectLst/>
                        </a:rPr>
                        <a:t> Size [H</a:t>
                      </a:r>
                      <a:r>
                        <a:rPr lang="en-US" sz="1050" b="1" u="none" strike="noStrike" dirty="0">
                          <a:effectLst/>
                        </a:rPr>
                        <a:t>×V, mm]</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a:effectLst/>
                        </a:rPr>
                        <a:t>3×3</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09"/>
                  </a:ext>
                </a:extLst>
              </a:tr>
              <a:tr h="238302">
                <a:tc>
                  <a:txBody>
                    <a:bodyPr/>
                    <a:lstStyle/>
                    <a:p>
                      <a:pPr algn="l" fontAlgn="ctr"/>
                      <a:r>
                        <a:rPr lang="en-US" altLang="zh-CN" sz="1050" b="1" u="none" strike="noStrike" dirty="0">
                          <a:effectLst/>
                        </a:rPr>
                        <a:t>Current Density </a:t>
                      </a:r>
                      <a:r>
                        <a:rPr lang="zh-CN" altLang="en-US" sz="1050" b="1" u="none" strike="noStrike" dirty="0">
                          <a:effectLst/>
                        </a:rPr>
                        <a:t> </a:t>
                      </a:r>
                      <a:r>
                        <a:rPr lang="en-US" altLang="zh-CN" sz="1050" b="1" u="none" strike="noStrike" dirty="0">
                          <a:effectLst/>
                        </a:rPr>
                        <a:t>[</a:t>
                      </a:r>
                      <a:r>
                        <a:rPr lang="en-US" sz="1050" b="1" u="none" strike="noStrike" dirty="0">
                          <a:effectLst/>
                        </a:rPr>
                        <a:t>A/mm^2]</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a:effectLst/>
                        </a:rPr>
                        <a:t>1.2</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10"/>
                  </a:ext>
                </a:extLst>
              </a:tr>
              <a:tr h="238302">
                <a:tc>
                  <a:txBody>
                    <a:bodyPr/>
                    <a:lstStyle/>
                    <a:p>
                      <a:pPr algn="l" fontAlgn="ctr"/>
                      <a:r>
                        <a:rPr lang="en-US" altLang="zh-CN" sz="1050" b="1" u="none" strike="noStrike" dirty="0">
                          <a:effectLst/>
                        </a:rPr>
                        <a:t>Magnet Resistance [Ω]</a:t>
                      </a:r>
                      <a:endParaRPr lang="en-US" altLang="zh-CN"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a:effectLst/>
                        </a:rPr>
                        <a:t>7.82</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11"/>
                  </a:ext>
                </a:extLst>
              </a:tr>
              <a:tr h="238302">
                <a:tc>
                  <a:txBody>
                    <a:bodyPr/>
                    <a:lstStyle/>
                    <a:p>
                      <a:pPr algn="l" fontAlgn="ctr"/>
                      <a:r>
                        <a:rPr lang="en-US" altLang="zh-CN" sz="1050" b="1" u="none" strike="noStrike" dirty="0">
                          <a:effectLst/>
                        </a:rPr>
                        <a:t>Magnet</a:t>
                      </a:r>
                      <a:r>
                        <a:rPr lang="en-US" altLang="zh-CN" sz="1050" b="1" u="none" strike="noStrike" baseline="0" dirty="0">
                          <a:effectLst/>
                        </a:rPr>
                        <a:t> Voltage</a:t>
                      </a:r>
                      <a:r>
                        <a:rPr lang="zh-CN" altLang="en-US" sz="1050" b="1" u="none" strike="noStrike" dirty="0">
                          <a:effectLst/>
                        </a:rPr>
                        <a:t> </a:t>
                      </a:r>
                      <a:r>
                        <a:rPr lang="en-US" altLang="zh-CN" sz="1050" b="1" u="none" strike="noStrike" dirty="0">
                          <a:effectLst/>
                        </a:rPr>
                        <a:t>[</a:t>
                      </a:r>
                      <a:r>
                        <a:rPr lang="en-US" sz="1050" b="1" u="none" strike="noStrike" dirty="0">
                          <a:effectLst/>
                        </a:rPr>
                        <a:t>V]</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a:effectLst/>
                        </a:rPr>
                        <a:t>84.4</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12"/>
                  </a:ext>
                </a:extLst>
              </a:tr>
              <a:tr h="238302">
                <a:tc>
                  <a:txBody>
                    <a:bodyPr/>
                    <a:lstStyle/>
                    <a:p>
                      <a:pPr algn="l" fontAlgn="ctr"/>
                      <a:r>
                        <a:rPr lang="en-US" altLang="zh-CN" sz="1050" b="1" u="none" strike="noStrike" dirty="0">
                          <a:effectLst/>
                        </a:rPr>
                        <a:t>Magnet</a:t>
                      </a:r>
                      <a:r>
                        <a:rPr lang="en-US" altLang="zh-CN" sz="1050" b="1" u="none" strike="noStrike" baseline="0" dirty="0">
                          <a:effectLst/>
                        </a:rPr>
                        <a:t> Power [</a:t>
                      </a:r>
                      <a:r>
                        <a:rPr lang="en-US" sz="1050" b="1" u="none" strike="noStrike" dirty="0">
                          <a:effectLst/>
                        </a:rPr>
                        <a:t>W]</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a:effectLst/>
                        </a:rPr>
                        <a:t>660</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13"/>
                  </a:ext>
                </a:extLst>
              </a:tr>
              <a:tr h="238302">
                <a:tc>
                  <a:txBody>
                    <a:bodyPr/>
                    <a:lstStyle/>
                    <a:p>
                      <a:pPr algn="l" fontAlgn="ctr"/>
                      <a:r>
                        <a:rPr lang="en-US" altLang="zh-CN" sz="1050" b="1" u="none" strike="noStrike" baseline="0" dirty="0">
                          <a:effectLst/>
                        </a:rPr>
                        <a:t>Magnet Inductance [</a:t>
                      </a:r>
                      <a:r>
                        <a:rPr lang="en-US" sz="1050" b="1" u="none" strike="noStrike" dirty="0">
                          <a:effectLst/>
                        </a:rPr>
                        <a:t>H]</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a:effectLst/>
                        </a:rPr>
                        <a:t>2.42</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14"/>
                  </a:ext>
                </a:extLst>
              </a:tr>
              <a:tr h="238302">
                <a:tc>
                  <a:txBody>
                    <a:bodyPr/>
                    <a:lstStyle/>
                    <a:p>
                      <a:pPr algn="l" fontAlgn="ctr"/>
                      <a:r>
                        <a:rPr lang="en-US" altLang="zh-CN" sz="1050" b="1" u="none" strike="noStrike" dirty="0">
                          <a:effectLst/>
                        </a:rPr>
                        <a:t>Cooling Method</a:t>
                      </a:r>
                      <a:endParaRPr lang="zh-CN" alt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i="0" u="none" strike="noStrike" dirty="0">
                          <a:solidFill>
                            <a:schemeClr val="tx1"/>
                          </a:solidFill>
                          <a:effectLst/>
                          <a:latin typeface="+mn-lt"/>
                        </a:rPr>
                        <a:t>Air</a:t>
                      </a:r>
                      <a:endParaRPr lang="zh-CN" altLang="en-US"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15"/>
                  </a:ext>
                </a:extLst>
              </a:tr>
              <a:tr h="238302">
                <a:tc>
                  <a:txBody>
                    <a:bodyPr/>
                    <a:lstStyle/>
                    <a:p>
                      <a:pPr algn="l" fontAlgn="ctr"/>
                      <a:r>
                        <a:rPr lang="en-US" sz="1050" b="1" i="0" u="none" strike="noStrike" dirty="0">
                          <a:solidFill>
                            <a:srgbClr val="000000"/>
                          </a:solidFill>
                          <a:effectLst/>
                          <a:latin typeface="宋体"/>
                        </a:rPr>
                        <a:t>Yoke</a:t>
                      </a:r>
                      <a:r>
                        <a:rPr lang="en-US" sz="1050" b="1" i="0" u="none" strike="noStrike" baseline="0" dirty="0">
                          <a:solidFill>
                            <a:srgbClr val="000000"/>
                          </a:solidFill>
                          <a:effectLst/>
                          <a:latin typeface="宋体"/>
                        </a:rPr>
                        <a:t> Weight [Ton]</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i="0" u="none" strike="noStrike" dirty="0">
                          <a:solidFill>
                            <a:schemeClr val="tx1"/>
                          </a:solidFill>
                          <a:effectLst/>
                          <a:latin typeface="+mn-lt"/>
                        </a:rPr>
                        <a:t>11</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16"/>
                  </a:ext>
                </a:extLst>
              </a:tr>
              <a:tr h="238302">
                <a:tc>
                  <a:txBody>
                    <a:bodyPr/>
                    <a:lstStyle/>
                    <a:p>
                      <a:pPr algn="l" fontAlgn="ctr"/>
                      <a:r>
                        <a:rPr lang="en-US" altLang="zh-CN" sz="1050" b="1" u="none" strike="noStrike" dirty="0">
                          <a:effectLst/>
                        </a:rPr>
                        <a:t>Coil</a:t>
                      </a:r>
                      <a:r>
                        <a:rPr lang="en-US" altLang="zh-CN" sz="1050" b="1" u="none" strike="noStrike" baseline="0" dirty="0">
                          <a:effectLst/>
                        </a:rPr>
                        <a:t> Weight [Ton]</a:t>
                      </a:r>
                      <a:endParaRPr lang="zh-CN" alt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i="0" u="none" strike="noStrike" dirty="0">
                          <a:solidFill>
                            <a:schemeClr val="tx1"/>
                          </a:solidFill>
                          <a:effectLst/>
                          <a:latin typeface="+mn-lt"/>
                        </a:rPr>
                        <a:t>0.328</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17"/>
                  </a:ext>
                </a:extLst>
              </a:tr>
              <a:tr h="238302">
                <a:tc>
                  <a:txBody>
                    <a:bodyPr/>
                    <a:lstStyle/>
                    <a:p>
                      <a:pPr algn="l" fontAlgn="ctr"/>
                      <a:r>
                        <a:rPr lang="en-US" altLang="zh-CN" sz="1050" b="1" u="none" strike="noStrike" dirty="0">
                          <a:effectLst/>
                        </a:rPr>
                        <a:t>Magnet Weight [Ton]</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i="0" u="none" strike="noStrike" dirty="0">
                          <a:solidFill>
                            <a:schemeClr val="tx1"/>
                          </a:solidFill>
                          <a:effectLst/>
                          <a:latin typeface="+mn-lt"/>
                        </a:rPr>
                        <a:t>11.328</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18"/>
                  </a:ext>
                </a:extLst>
              </a:tr>
            </a:tbl>
          </a:graphicData>
        </a:graphic>
      </p:graphicFrame>
      <p:sp>
        <p:nvSpPr>
          <p:cNvPr id="36" name="矩形 35">
            <a:extLst>
              <a:ext uri="{FF2B5EF4-FFF2-40B4-BE49-F238E27FC236}">
                <a16:creationId xmlns:a16="http://schemas.microsoft.com/office/drawing/2014/main" id="{5FA249FB-32BA-F82E-DB01-694C0B405DF0}"/>
              </a:ext>
            </a:extLst>
          </p:cNvPr>
          <p:cNvSpPr/>
          <p:nvPr/>
        </p:nvSpPr>
        <p:spPr>
          <a:xfrm>
            <a:off x="7920000" y="6480000"/>
            <a:ext cx="1800000" cy="288000"/>
          </a:xfrm>
          <a:prstGeom prst="rect">
            <a:avLst/>
          </a:prstGeom>
        </p:spPr>
        <p:txBody>
          <a:bodyPr wrap="none">
            <a:spAutoFit/>
          </a:bodyPr>
          <a:lstStyle/>
          <a:p>
            <a:pPr algn="ct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Parameters of the magnet</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7" name="Picture 3">
            <a:extLst>
              <a:ext uri="{FF2B5EF4-FFF2-40B4-BE49-F238E27FC236}">
                <a16:creationId xmlns:a16="http://schemas.microsoft.com/office/drawing/2014/main" id="{9055A411-4D9A-960F-0D29-6EE2B14108A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679" t="5251" r="30920" b="10727"/>
          <a:stretch/>
        </p:blipFill>
        <p:spPr bwMode="auto">
          <a:xfrm>
            <a:off x="2340000" y="4320000"/>
            <a:ext cx="3600000" cy="2182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a:extLst>
              <a:ext uri="{FF2B5EF4-FFF2-40B4-BE49-F238E27FC236}">
                <a16:creationId xmlns:a16="http://schemas.microsoft.com/office/drawing/2014/main" id="{FBB763A9-E5B8-384F-85FF-BC436821C562}"/>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33</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423557372"/>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Electro-magnetic Separator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lstStyle/>
          <a:p>
            <a:pPr marL="360000" lvl="1" indent="-360000">
              <a:spcBef>
                <a:spcPts val="0"/>
              </a:spcBef>
              <a:spcAft>
                <a:spcPts val="600"/>
              </a:spcAft>
              <a:buClr>
                <a:srgbClr val="FFC000"/>
              </a:buClr>
              <a:buSzPct val="80000"/>
              <a:buFont typeface="Wingdings" pitchFamily="2" charset="2"/>
              <a:buChar char="n"/>
              <a:defRPr/>
            </a:pPr>
            <a:r>
              <a:rPr lang="en-US" altLang="zh-CN" b="1" dirty="0">
                <a:latin typeface="Times New Roman" panose="02020603050405020304" pitchFamily="18" charset="0"/>
                <a:ea typeface="宋体" panose="02010600030101010101" pitchFamily="2" charset="-122"/>
                <a:cs typeface="Times New Roman" pitchFamily="18" charset="0"/>
              </a:rPr>
              <a:t>Design of dipole magnet</a:t>
            </a:r>
            <a:endParaRPr lang="en-US" altLang="zh-CN" b="1" dirty="0">
              <a:latin typeface="Times New Roman" panose="02020603050405020304"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The prototype of the magnet has been developed.</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The field measurement of the prototype will be made.</a:t>
            </a:r>
          </a:p>
        </p:txBody>
      </p:sp>
      <p:pic>
        <p:nvPicPr>
          <p:cNvPr id="11" name="图片 10">
            <a:extLst>
              <a:ext uri="{FF2B5EF4-FFF2-40B4-BE49-F238E27FC236}">
                <a16:creationId xmlns:a16="http://schemas.microsoft.com/office/drawing/2014/main" id="{18C19324-B551-6B98-C8A0-DAD753E4E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000" y="3960000"/>
            <a:ext cx="5760000" cy="2664000"/>
          </a:xfrm>
          <a:prstGeom prst="rect">
            <a:avLst/>
          </a:prstGeom>
        </p:spPr>
      </p:pic>
      <p:pic>
        <p:nvPicPr>
          <p:cNvPr id="12" name="图片 11">
            <a:extLst>
              <a:ext uri="{FF2B5EF4-FFF2-40B4-BE49-F238E27FC236}">
                <a16:creationId xmlns:a16="http://schemas.microsoft.com/office/drawing/2014/main" id="{F42171B9-3692-0C12-1F2F-537774FC9535}"/>
              </a:ext>
            </a:extLst>
          </p:cNvPr>
          <p:cNvPicPr>
            <a:picLocks noChangeAspect="1"/>
          </p:cNvPicPr>
          <p:nvPr/>
        </p:nvPicPr>
        <p:blipFill>
          <a:blip r:embed="rId4"/>
          <a:stretch>
            <a:fillRect/>
          </a:stretch>
        </p:blipFill>
        <p:spPr>
          <a:xfrm>
            <a:off x="3240000" y="2160000"/>
            <a:ext cx="2688000" cy="1800000"/>
          </a:xfrm>
          <a:prstGeom prst="rect">
            <a:avLst/>
          </a:prstGeom>
        </p:spPr>
      </p:pic>
      <p:pic>
        <p:nvPicPr>
          <p:cNvPr id="13" name="图片 12">
            <a:extLst>
              <a:ext uri="{FF2B5EF4-FFF2-40B4-BE49-F238E27FC236}">
                <a16:creationId xmlns:a16="http://schemas.microsoft.com/office/drawing/2014/main" id="{06B7D8AF-1DD6-DFD2-F72B-850B1F118E9E}"/>
              </a:ext>
            </a:extLst>
          </p:cNvPr>
          <p:cNvPicPr>
            <a:picLocks noChangeAspect="1"/>
          </p:cNvPicPr>
          <p:nvPr/>
        </p:nvPicPr>
        <p:blipFill>
          <a:blip r:embed="rId5"/>
          <a:stretch>
            <a:fillRect/>
          </a:stretch>
        </p:blipFill>
        <p:spPr>
          <a:xfrm>
            <a:off x="6480000" y="2160000"/>
            <a:ext cx="1826475" cy="1800000"/>
          </a:xfrm>
          <a:prstGeom prst="rect">
            <a:avLst/>
          </a:prstGeom>
        </p:spPr>
      </p:pic>
      <p:sp>
        <p:nvSpPr>
          <p:cNvPr id="2" name="灯片编号占位符 1">
            <a:extLst>
              <a:ext uri="{FF2B5EF4-FFF2-40B4-BE49-F238E27FC236}">
                <a16:creationId xmlns:a16="http://schemas.microsoft.com/office/drawing/2014/main" id="{DCDB8137-CFBA-2F5A-643A-D161F8C940D9}"/>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34</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2855672810"/>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Electro-magnetic Separator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lstStyle/>
          <a:p>
            <a:pPr marL="360000" lvl="1" indent="-360000">
              <a:spcBef>
                <a:spcPts val="0"/>
              </a:spcBef>
              <a:spcAft>
                <a:spcPts val="600"/>
              </a:spcAft>
              <a:buClr>
                <a:srgbClr val="FFC000"/>
              </a:buClr>
              <a:buSzPct val="80000"/>
              <a:buFont typeface="Wingdings" pitchFamily="2" charset="2"/>
              <a:buChar char="n"/>
              <a:defRPr/>
            </a:pPr>
            <a:r>
              <a:rPr lang="en-US" altLang="zh-CN" b="1" kern="0" dirty="0">
                <a:latin typeface="Times New Roman" panose="02020603050405020304" pitchFamily="18" charset="0"/>
                <a:ea typeface="宋体" panose="02010600030101010101" pitchFamily="2" charset="-122"/>
                <a:cs typeface="Times New Roman" pitchFamily="18" charset="0"/>
              </a:rPr>
              <a:t>Design of </a:t>
            </a:r>
            <a:r>
              <a:rPr lang="en-US" altLang="zh-CN" b="1" dirty="0">
                <a:latin typeface="Times New Roman" panose="02020603050405020304" pitchFamily="18" charset="0"/>
                <a:ea typeface="宋体" panose="02010600030101010101" pitchFamily="2" charset="-122"/>
                <a:cs typeface="Times New Roman" pitchFamily="18" charset="0"/>
              </a:rPr>
              <a:t>electrostatic separator</a:t>
            </a:r>
            <a:endParaRPr lang="en-US" altLang="zh-CN" b="1" dirty="0">
              <a:latin typeface="Times New Roman" panose="02020603050405020304"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An electrostatic separator comprise a pair of electrodes, UHV tank, metal-ceramic supports, high voltage feedthrough, High voltage circuit and vacuum system, etc.</a:t>
            </a:r>
          </a:p>
        </p:txBody>
      </p:sp>
      <p:sp>
        <p:nvSpPr>
          <p:cNvPr id="8" name="矩形 7">
            <a:extLst>
              <a:ext uri="{FF2B5EF4-FFF2-40B4-BE49-F238E27FC236}">
                <a16:creationId xmlns:a16="http://schemas.microsoft.com/office/drawing/2014/main" id="{8FACCB30-BE5B-8CA4-2794-11EA2619A201}"/>
              </a:ext>
            </a:extLst>
          </p:cNvPr>
          <p:cNvSpPr/>
          <p:nvPr/>
        </p:nvSpPr>
        <p:spPr>
          <a:xfrm>
            <a:off x="7200000" y="5760000"/>
            <a:ext cx="2880000" cy="288000"/>
          </a:xfrm>
          <a:prstGeom prst="rect">
            <a:avLst/>
          </a:prstGeom>
        </p:spPr>
        <p:txBody>
          <a:bodyPr wrap="square">
            <a:spAutoFit/>
          </a:bodyPr>
          <a:lstStyle/>
          <a:p>
            <a:pPr marL="0" lvl="1" algn="ctr">
              <a:defRPr/>
            </a:pP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Parameters of electrostatic separator</a:t>
            </a:r>
            <a:endParaRPr lang="en-GB" altLang="zh-CN" sz="1200" dirty="0">
              <a:latin typeface="Times New Roman" panose="02020603050405020304" pitchFamily="18" charset="0"/>
              <a:ea typeface="宋体" panose="02010600030101010101" pitchFamily="2" charset="-122"/>
              <a:cs typeface="Times New Roman" panose="02020603050405020304" pitchFamily="18" charset="0"/>
            </a:endParaRPr>
          </a:p>
          <a:p>
            <a:pPr lvl="1">
              <a:spcAft>
                <a:spcPts val="1200"/>
              </a:spcAft>
              <a:defRPr/>
            </a:pPr>
            <a:endParaRPr lang="en-US" altLang="zh-CN" sz="1200"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80ABFA47-890E-9DD3-2E8D-D4173F96CA1B}"/>
              </a:ext>
            </a:extLst>
          </p:cNvPr>
          <p:cNvPicPr>
            <a:picLocks noChangeAspect="1"/>
          </p:cNvPicPr>
          <p:nvPr/>
        </p:nvPicPr>
        <p:blipFill>
          <a:blip r:embed="rId3"/>
          <a:stretch>
            <a:fillRect/>
          </a:stretch>
        </p:blipFill>
        <p:spPr>
          <a:xfrm>
            <a:off x="360000" y="2520000"/>
            <a:ext cx="5760000" cy="3304917"/>
          </a:xfrm>
          <a:prstGeom prst="rect">
            <a:avLst/>
          </a:prstGeom>
        </p:spPr>
      </p:pic>
      <p:sp>
        <p:nvSpPr>
          <p:cNvPr id="10" name="矩形 9">
            <a:extLst>
              <a:ext uri="{FF2B5EF4-FFF2-40B4-BE49-F238E27FC236}">
                <a16:creationId xmlns:a16="http://schemas.microsoft.com/office/drawing/2014/main" id="{5A2C4D92-8C94-0D63-BF51-0E2E5FC37483}"/>
              </a:ext>
            </a:extLst>
          </p:cNvPr>
          <p:cNvSpPr/>
          <p:nvPr/>
        </p:nvSpPr>
        <p:spPr>
          <a:xfrm>
            <a:off x="1440000" y="5760000"/>
            <a:ext cx="2880000" cy="288000"/>
          </a:xfrm>
          <a:prstGeom prst="rect">
            <a:avLst/>
          </a:prstGeom>
        </p:spPr>
        <p:txBody>
          <a:bodyPr wrap="square">
            <a:spAutoFit/>
          </a:bodyPr>
          <a:lstStyle/>
          <a:p>
            <a:pPr marL="0" lvl="1" algn="ctr">
              <a:defRPr/>
            </a:pP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Structure drawing of Electrostatic Separator </a:t>
            </a:r>
          </a:p>
        </p:txBody>
      </p:sp>
      <p:graphicFrame>
        <p:nvGraphicFramePr>
          <p:cNvPr id="15" name="表格 14"/>
          <p:cNvGraphicFramePr>
            <a:graphicFrameLocks noGrp="1"/>
          </p:cNvGraphicFramePr>
          <p:nvPr/>
        </p:nvGraphicFramePr>
        <p:xfrm>
          <a:off x="6120000" y="2520000"/>
          <a:ext cx="5390563" cy="3257623"/>
        </p:xfrm>
        <a:graphic>
          <a:graphicData uri="http://schemas.openxmlformats.org/drawingml/2006/table">
            <a:tbl>
              <a:tblPr>
                <a:tableStyleId>{5C22544A-7EE6-4342-B048-85BDC9FD1C3A}</a:tableStyleId>
              </a:tblPr>
              <a:tblGrid>
                <a:gridCol w="3743445">
                  <a:extLst>
                    <a:ext uri="{9D8B030D-6E8A-4147-A177-3AD203B41FA5}">
                      <a16:colId xmlns:a16="http://schemas.microsoft.com/office/drawing/2014/main" val="20000"/>
                    </a:ext>
                  </a:extLst>
                </a:gridCol>
                <a:gridCol w="1647118">
                  <a:extLst>
                    <a:ext uri="{9D8B030D-6E8A-4147-A177-3AD203B41FA5}">
                      <a16:colId xmlns:a16="http://schemas.microsoft.com/office/drawing/2014/main" val="20001"/>
                    </a:ext>
                  </a:extLst>
                </a:gridCol>
              </a:tblGrid>
              <a:tr h="329886">
                <a:tc>
                  <a:txBody>
                    <a:bodyPr/>
                    <a:lstStyle/>
                    <a:p>
                      <a:pPr algn="l" fontAlgn="ctr"/>
                      <a:r>
                        <a:rPr lang="en-US" altLang="zh-CN" sz="16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Separator length</a:t>
                      </a:r>
                      <a:endParaRPr lang="zh-CN" altLang="en-US" sz="16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marL="0" algn="l" defTabSz="914400" rtl="0" eaLnBrk="1" fontAlgn="ctr" latinLnBrk="0" hangingPunct="1"/>
                      <a:r>
                        <a:rPr lang="en-US" sz="1600" b="1" u="none" strike="noStrike" kern="1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4.5m</a:t>
                      </a:r>
                    </a:p>
                  </a:txBody>
                  <a:tcPr marL="9525" marR="9525" marT="9525" marB="0" anchor="ctr"/>
                </a:tc>
                <a:extLst>
                  <a:ext uri="{0D108BD9-81ED-4DB2-BD59-A6C34878D82A}">
                    <a16:rowId xmlns:a16="http://schemas.microsoft.com/office/drawing/2014/main" val="10000"/>
                  </a:ext>
                </a:extLst>
              </a:tr>
              <a:tr h="329886">
                <a:tc>
                  <a:txBody>
                    <a:bodyPr/>
                    <a:lstStyle/>
                    <a:p>
                      <a:pPr algn="l" fontAlgn="ctr"/>
                      <a:r>
                        <a:rPr lang="en-US" altLang="zh-CN" sz="16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Inner diameter of separator tank</a:t>
                      </a:r>
                      <a:endParaRPr lang="zh-CN" altLang="en-US" sz="16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l" fontAlgn="ctr"/>
                      <a:r>
                        <a:rPr lang="en-US" altLang="zh-CN" sz="1600" b="1"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380mm</a:t>
                      </a:r>
                      <a:endParaRPr lang="en-US" sz="1600" b="1" i="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329886">
                <a:tc>
                  <a:txBody>
                    <a:bodyPr/>
                    <a:lstStyle/>
                    <a:p>
                      <a:pPr algn="l" fontAlgn="ctr"/>
                      <a:r>
                        <a:rPr lang="en-US" altLang="zh-CN" sz="16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Electrode length</a:t>
                      </a:r>
                      <a:endParaRPr lang="zh-CN" altLang="en-US" sz="16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marL="0" algn="l" defTabSz="914400" rtl="0" eaLnBrk="1" fontAlgn="ctr" latinLnBrk="0" hangingPunct="1"/>
                      <a:r>
                        <a:rPr lang="en-US" sz="1600" b="1" u="none" strike="noStrike" kern="1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4.0m</a:t>
                      </a:r>
                    </a:p>
                  </a:txBody>
                  <a:tcPr marL="9525" marR="9525" marT="9525" marB="0" anchor="ctr"/>
                </a:tc>
                <a:extLst>
                  <a:ext uri="{0D108BD9-81ED-4DB2-BD59-A6C34878D82A}">
                    <a16:rowId xmlns:a16="http://schemas.microsoft.com/office/drawing/2014/main" val="10002"/>
                  </a:ext>
                </a:extLst>
              </a:tr>
              <a:tr h="329886">
                <a:tc>
                  <a:txBody>
                    <a:bodyPr/>
                    <a:lstStyle/>
                    <a:p>
                      <a:pPr algn="l" fontAlgn="ctr"/>
                      <a:r>
                        <a:rPr lang="en-US" altLang="zh-CN" sz="16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Electrode width</a:t>
                      </a:r>
                      <a:endParaRPr lang="zh-CN" altLang="en-US" sz="16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600" b="1"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180mm</a:t>
                      </a:r>
                      <a:endParaRPr lang="en-US" sz="1600" b="1" i="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r h="329886">
                <a:tc>
                  <a:txBody>
                    <a:bodyPr/>
                    <a:lstStyle/>
                    <a:p>
                      <a:pPr algn="l" fontAlgn="ctr"/>
                      <a:r>
                        <a:rPr lang="en-US" altLang="zh-CN" sz="16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Nominal gap</a:t>
                      </a:r>
                      <a:endParaRPr lang="zh-CN" altLang="en-US" sz="16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600" b="1"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75mm</a:t>
                      </a:r>
                      <a:endParaRPr lang="en-US" altLang="zh-CN" sz="1600" b="1" i="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04"/>
                  </a:ext>
                </a:extLst>
              </a:tr>
              <a:tr h="329886">
                <a:tc>
                  <a:txBody>
                    <a:bodyPr/>
                    <a:lstStyle/>
                    <a:p>
                      <a:pPr algn="l" fontAlgn="ctr"/>
                      <a:r>
                        <a:rPr lang="en-US" altLang="zh-CN" sz="16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Maximum operating field strength</a:t>
                      </a:r>
                      <a:endParaRPr lang="zh-CN" altLang="en-US" sz="16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600" b="1"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2MV/m</a:t>
                      </a:r>
                      <a:endParaRPr lang="en-US" sz="1600" b="1" i="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05"/>
                  </a:ext>
                </a:extLst>
              </a:tr>
              <a:tr h="329886">
                <a:tc>
                  <a:txBody>
                    <a:bodyPr/>
                    <a:lstStyle/>
                    <a:p>
                      <a:pPr algn="l" fontAlgn="ctr"/>
                      <a:r>
                        <a:rPr lang="en-US" altLang="zh-CN" sz="16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Maximum operating voltage</a:t>
                      </a:r>
                      <a:endParaRPr lang="zh-CN" altLang="en-US" sz="16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600" b="1"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±75kV </a:t>
                      </a:r>
                      <a:endParaRPr lang="en-US" altLang="zh-CN" sz="1600" b="1" i="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06"/>
                  </a:ext>
                </a:extLst>
              </a:tr>
              <a:tr h="329886">
                <a:tc>
                  <a:txBody>
                    <a:bodyPr/>
                    <a:lstStyle/>
                    <a:p>
                      <a:pPr algn="l" fontAlgn="ctr"/>
                      <a:r>
                        <a:rPr lang="en-US" altLang="zh-CN" sz="16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Maximum conditioning voltage</a:t>
                      </a:r>
                      <a:endParaRPr lang="zh-CN" altLang="en-US" sz="16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l" fontAlgn="ctr"/>
                      <a:r>
                        <a:rPr lang="en-US" altLang="zh-CN" sz="1600" b="1"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±135kV </a:t>
                      </a:r>
                      <a:endParaRPr lang="en-US" sz="1600" b="1" i="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07"/>
                  </a:ext>
                </a:extLst>
              </a:tr>
              <a:tr h="329886">
                <a:tc>
                  <a:txBody>
                    <a:bodyPr/>
                    <a:lstStyle/>
                    <a:p>
                      <a:pPr algn="l" fontAlgn="ctr"/>
                      <a:r>
                        <a:rPr lang="en-US" altLang="zh-CN" sz="16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Good field </a:t>
                      </a:r>
                      <a:r>
                        <a:rPr lang="en-US" altLang="zh-CN" sz="1600" u="none" strike="noStrik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region (0.5‰ limit)</a:t>
                      </a:r>
                      <a:endParaRPr lang="zh-CN" altLang="en-US" sz="1600" u="none" strike="noStrike" kern="1200" baseline="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600" b="1" u="none" strike="noStrike" kern="1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46</a:t>
                      </a:r>
                      <a:r>
                        <a:rPr lang="en-US" altLang="ko-KR" sz="1600" b="1" u="none" strike="noStrike" kern="1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mm</a:t>
                      </a:r>
                      <a:r>
                        <a:rPr lang="en-US" altLang="zh-CN" sz="1600" b="1" u="none" strike="noStrike" kern="1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×11</a:t>
                      </a:r>
                      <a:r>
                        <a:rPr lang="en-US" altLang="ko-KR" sz="1600" b="1" u="none" strike="noStrike" kern="1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mm</a:t>
                      </a:r>
                      <a:endParaRPr lang="ko-KR" altLang="en-US" sz="1600" b="1" u="none" strike="noStrike" kern="1200" dirty="0">
                        <a:solidFill>
                          <a:srgbClr val="FF0000"/>
                        </a:solidFill>
                        <a:effectLst/>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0008"/>
                  </a:ext>
                </a:extLst>
              </a:tr>
              <a:tr h="288649">
                <a:tc>
                  <a:txBody>
                    <a:bodyPr/>
                    <a:lstStyle/>
                    <a:p>
                      <a:pPr algn="l" fontAlgn="ctr"/>
                      <a:r>
                        <a:rPr lang="en-US" altLang="zh-CN" sz="16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Nominal vacuum pressure</a:t>
                      </a:r>
                      <a:endParaRPr lang="zh-CN" altLang="en-US" sz="16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600" b="1"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a:t>
                      </a:r>
                      <a:r>
                        <a:rPr lang="en-US" sz="1600" b="1" u="none" strike="noStrike" kern="1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7</a:t>
                      </a:r>
                      <a:r>
                        <a:rPr lang="en-US" altLang="zh-CN" sz="1600" b="1" u="none" strike="noStrike" kern="1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a:t>
                      </a:r>
                      <a:r>
                        <a:rPr lang="en-US" altLang="zh-CN" sz="1600" b="1" kern="1200" dirty="0">
                          <a:solidFill>
                            <a:srgbClr val="FF0000"/>
                          </a:solidFill>
                          <a:effectLst/>
                          <a:latin typeface="Times New Roman" panose="02020603050405020304" pitchFamily="18" charset="0"/>
                          <a:ea typeface="宋体" panose="02010600030101010101" pitchFamily="2" charset="-122"/>
                          <a:cs typeface="+mn-cs"/>
                        </a:rPr>
                        <a:t>0</a:t>
                      </a:r>
                      <a:r>
                        <a:rPr lang="en-US" altLang="zh-CN" sz="1600" b="1" kern="1200" baseline="30000" dirty="0">
                          <a:solidFill>
                            <a:srgbClr val="FF0000"/>
                          </a:solidFill>
                          <a:effectLst/>
                          <a:latin typeface="Times New Roman" panose="02020603050405020304" pitchFamily="18" charset="0"/>
                          <a:ea typeface="宋体" panose="02010600030101010101" pitchFamily="2" charset="-122"/>
                          <a:cs typeface="+mn-cs"/>
                        </a:rPr>
                        <a:t>-8</a:t>
                      </a:r>
                      <a:r>
                        <a:rPr lang="en-US" sz="1600" b="1"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Pa</a:t>
                      </a:r>
                      <a:endParaRPr lang="en-US" sz="1600" b="1" i="0" u="none" strike="noStrike"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09"/>
                  </a:ext>
                </a:extLst>
              </a:tr>
            </a:tbl>
          </a:graphicData>
        </a:graphic>
      </p:graphicFrame>
      <p:sp>
        <p:nvSpPr>
          <p:cNvPr id="2" name="灯片编号占位符 1">
            <a:extLst>
              <a:ext uri="{FF2B5EF4-FFF2-40B4-BE49-F238E27FC236}">
                <a16:creationId xmlns:a16="http://schemas.microsoft.com/office/drawing/2014/main" id="{48DD2939-20F6-E51A-7B34-3C5E781CA9C5}"/>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35</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572938406"/>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Electro-magnetic Separator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lstStyle/>
          <a:p>
            <a:pPr marL="360000" lvl="1" indent="-360000">
              <a:spcBef>
                <a:spcPts val="0"/>
              </a:spcBef>
              <a:spcAft>
                <a:spcPts val="600"/>
              </a:spcAft>
              <a:buClr>
                <a:srgbClr val="FFC000"/>
              </a:buClr>
              <a:buSzPct val="80000"/>
              <a:buFont typeface="Wingdings" pitchFamily="2" charset="2"/>
              <a:buChar char="n"/>
              <a:defRPr/>
            </a:pPr>
            <a:r>
              <a:rPr lang="en-US" altLang="zh-CN" b="1" kern="0" dirty="0">
                <a:latin typeface="Times New Roman" panose="02020603050405020304" pitchFamily="18" charset="0"/>
                <a:ea typeface="宋体" panose="02010600030101010101" pitchFamily="2" charset="-122"/>
                <a:cs typeface="Times New Roman" pitchFamily="18" charset="0"/>
              </a:rPr>
              <a:t>Design of </a:t>
            </a:r>
            <a:r>
              <a:rPr lang="en-US" altLang="zh-CN" b="1" dirty="0">
                <a:latin typeface="Times New Roman" panose="02020603050405020304" pitchFamily="18" charset="0"/>
                <a:ea typeface="宋体" panose="02010600030101010101" pitchFamily="2" charset="-122"/>
                <a:cs typeface="Times New Roman" pitchFamily="18" charset="0"/>
              </a:rPr>
              <a:t>electrostatic separator</a:t>
            </a:r>
            <a:endParaRPr lang="en-US" altLang="zh-CN" b="1" dirty="0">
              <a:latin typeface="Times New Roman" panose="02020603050405020304" pitchFamily="18" charset="0"/>
              <a:ea typeface="宋体" panose="02010600030101010101" pitchFamily="2" charset="-122"/>
            </a:endParaRPr>
          </a:p>
          <a:p>
            <a:pPr marL="720000" lvl="2" indent="-360000">
              <a:lnSpc>
                <a:spcPct val="100000"/>
              </a:lnSpc>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Electrode </a:t>
            </a:r>
            <a:r>
              <a:rPr lang="en-US" altLang="zh-CN" sz="1800" dirty="0">
                <a:solidFill>
                  <a:srgbClr val="FF0000"/>
                </a:solidFill>
                <a:latin typeface="Times New Roman" pitchFamily="18" charset="0"/>
                <a:ea typeface="宋体" panose="02010600030101010101" pitchFamily="2" charset="-122"/>
              </a:rPr>
              <a:t>(</a:t>
            </a:r>
            <a:r>
              <a:rPr lang="en-US" altLang="zh-CN" sz="18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 pair of metal flat plate )</a:t>
            </a:r>
          </a:p>
          <a:p>
            <a:pPr marL="900000" lvl="2" indent="-360000">
              <a:lnSpc>
                <a:spcPct val="100000"/>
              </a:lnSpc>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Dimension : 4m long and 180mm wide</a:t>
            </a:r>
          </a:p>
          <a:p>
            <a:pPr marL="900000" lvl="2" indent="-360000">
              <a:lnSpc>
                <a:spcPct val="100000"/>
              </a:lnSpc>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Material : Pure Titanium</a:t>
            </a:r>
          </a:p>
          <a:p>
            <a:pPr marL="900000" lvl="2" indent="-360000">
              <a:lnSpc>
                <a:spcPct val="100000"/>
              </a:lnSpc>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Field strength : </a:t>
            </a:r>
            <a:r>
              <a:rPr lang="en-US" altLang="zh-CN" sz="16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2MV/m</a:t>
            </a:r>
            <a:endParaRPr lang="en-US" altLang="zh-CN"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marL="720000" lvl="2" indent="-360000">
              <a:lnSpc>
                <a:spcPct val="100000"/>
              </a:lnSpc>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UHV tank </a:t>
            </a:r>
          </a:p>
          <a:p>
            <a:pPr marL="900000" lvl="2" indent="-360000">
              <a:lnSpc>
                <a:spcPct val="100000"/>
              </a:lnSpc>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4.5m long and 38cm inner diameter</a:t>
            </a:r>
          </a:p>
        </p:txBody>
      </p:sp>
      <p:sp>
        <p:nvSpPr>
          <p:cNvPr id="11" name="矩形 10">
            <a:extLst>
              <a:ext uri="{FF2B5EF4-FFF2-40B4-BE49-F238E27FC236}">
                <a16:creationId xmlns:a16="http://schemas.microsoft.com/office/drawing/2014/main" id="{C9AFF321-8503-F4EE-44D8-70D2C19838B9}"/>
              </a:ext>
            </a:extLst>
          </p:cNvPr>
          <p:cNvSpPr/>
          <p:nvPr/>
        </p:nvSpPr>
        <p:spPr>
          <a:xfrm>
            <a:off x="5534995" y="3239997"/>
            <a:ext cx="2610010" cy="276999"/>
          </a:xfrm>
          <a:prstGeom prst="rect">
            <a:avLst/>
          </a:prstGeom>
        </p:spPr>
        <p:txBody>
          <a:bodyPr wrap="none">
            <a:spAutoFit/>
          </a:bodyPr>
          <a:lstStyle/>
          <a:p>
            <a:pPr algn="ctr" eaLnBrk="1" hangingPunct="1"/>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Field homogeneity</a:t>
            </a:r>
            <a:r>
              <a:rPr lang="zh-CN" altLang="en-US" sz="12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7.5cm*5cm 0.5‰</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4">
            <a:extLst>
              <a:ext uri="{FF2B5EF4-FFF2-40B4-BE49-F238E27FC236}">
                <a16:creationId xmlns:a16="http://schemas.microsoft.com/office/drawing/2014/main" id="{334F28B5-AEF4-7A5B-387E-144C446F26F2}"/>
              </a:ext>
            </a:extLst>
          </p:cNvPr>
          <p:cNvSpPr txBox="1"/>
          <p:nvPr/>
        </p:nvSpPr>
        <p:spPr>
          <a:xfrm>
            <a:off x="8280000" y="3239999"/>
            <a:ext cx="2520000" cy="461665"/>
          </a:xfrm>
          <a:prstGeom prst="rect">
            <a:avLst/>
          </a:prstGeom>
          <a:noFill/>
        </p:spPr>
        <p:txBody>
          <a:bodyPr wrap="square" rtlCol="0">
            <a:spAutoFit/>
          </a:bodyPr>
          <a:lstStyle/>
          <a:p>
            <a:pPr algn="ctr" eaLnBrk="1" hangingPunct="1"/>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Calculated integrated electrical field uniformity </a:t>
            </a:r>
            <a:r>
              <a:rPr lang="zh-CN" altLang="en-US" sz="12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4.6cm*3cm 0.5‰</a:t>
            </a:r>
            <a:endParaRPr lang="zh-CN" altLang="en-US" sz="12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3" name="图片 12">
            <a:extLst>
              <a:ext uri="{FF2B5EF4-FFF2-40B4-BE49-F238E27FC236}">
                <a16:creationId xmlns:a16="http://schemas.microsoft.com/office/drawing/2014/main" id="{A7924F18-CAFF-655B-86E9-87D383B7A344}"/>
              </a:ext>
            </a:extLst>
          </p:cNvPr>
          <p:cNvPicPr>
            <a:picLocks noChangeAspect="1"/>
          </p:cNvPicPr>
          <p:nvPr/>
        </p:nvPicPr>
        <p:blipFill>
          <a:blip r:embed="rId3"/>
          <a:stretch>
            <a:fillRect/>
          </a:stretch>
        </p:blipFill>
        <p:spPr>
          <a:xfrm>
            <a:off x="6120000" y="1440000"/>
            <a:ext cx="1262300" cy="1800000"/>
          </a:xfrm>
          <a:prstGeom prst="rect">
            <a:avLst/>
          </a:prstGeom>
        </p:spPr>
      </p:pic>
      <p:pic>
        <p:nvPicPr>
          <p:cNvPr id="14" name="图片 13">
            <a:extLst>
              <a:ext uri="{FF2B5EF4-FFF2-40B4-BE49-F238E27FC236}">
                <a16:creationId xmlns:a16="http://schemas.microsoft.com/office/drawing/2014/main" id="{DA1B4FFD-A41D-39A2-188C-51B022A9FB5D}"/>
              </a:ext>
            </a:extLst>
          </p:cNvPr>
          <p:cNvPicPr>
            <a:picLocks noChangeAspect="1"/>
          </p:cNvPicPr>
          <p:nvPr/>
        </p:nvPicPr>
        <p:blipFill>
          <a:blip r:embed="rId4"/>
          <a:stretch>
            <a:fillRect/>
          </a:stretch>
        </p:blipFill>
        <p:spPr>
          <a:xfrm>
            <a:off x="7920000" y="1440000"/>
            <a:ext cx="2695221" cy="1620000"/>
          </a:xfrm>
          <a:prstGeom prst="rect">
            <a:avLst/>
          </a:prstGeom>
        </p:spPr>
      </p:pic>
      <p:pic>
        <p:nvPicPr>
          <p:cNvPr id="16" name="图片 15">
            <a:extLst>
              <a:ext uri="{FF2B5EF4-FFF2-40B4-BE49-F238E27FC236}">
                <a16:creationId xmlns:a16="http://schemas.microsoft.com/office/drawing/2014/main" id="{86BC8321-AB1E-0697-7E97-E59AFF211EFB}"/>
              </a:ext>
            </a:extLst>
          </p:cNvPr>
          <p:cNvPicPr>
            <a:picLocks noChangeAspect="1"/>
          </p:cNvPicPr>
          <p:nvPr/>
        </p:nvPicPr>
        <p:blipFill>
          <a:blip r:embed="rId5"/>
          <a:stretch>
            <a:fillRect/>
          </a:stretch>
        </p:blipFill>
        <p:spPr>
          <a:xfrm>
            <a:off x="8280000" y="4572000"/>
            <a:ext cx="2132016" cy="1800000"/>
          </a:xfrm>
          <a:prstGeom prst="rect">
            <a:avLst/>
          </a:prstGeom>
        </p:spPr>
      </p:pic>
      <p:cxnSp>
        <p:nvCxnSpPr>
          <p:cNvPr id="17" name="直接连接符 16">
            <a:extLst>
              <a:ext uri="{FF2B5EF4-FFF2-40B4-BE49-F238E27FC236}">
                <a16:creationId xmlns:a16="http://schemas.microsoft.com/office/drawing/2014/main" id="{764A9348-D005-3924-92B3-9AE46A2E3019}"/>
              </a:ext>
            </a:extLst>
          </p:cNvPr>
          <p:cNvCxnSpPr/>
          <p:nvPr/>
        </p:nvCxnSpPr>
        <p:spPr>
          <a:xfrm>
            <a:off x="9036000" y="5328000"/>
            <a:ext cx="0" cy="360000"/>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sp>
        <p:nvSpPr>
          <p:cNvPr id="18" name="文本框 36">
            <a:extLst>
              <a:ext uri="{FF2B5EF4-FFF2-40B4-BE49-F238E27FC236}">
                <a16:creationId xmlns:a16="http://schemas.microsoft.com/office/drawing/2014/main" id="{3BAEE26C-1B0C-526E-F276-9A33CFC6DFC5}"/>
              </a:ext>
            </a:extLst>
          </p:cNvPr>
          <p:cNvSpPr txBox="1"/>
          <p:nvPr/>
        </p:nvSpPr>
        <p:spPr>
          <a:xfrm>
            <a:off x="9000000" y="6120000"/>
            <a:ext cx="1080000" cy="553998"/>
          </a:xfrm>
          <a:prstGeom prst="rect">
            <a:avLst/>
          </a:prstGeom>
          <a:noFill/>
        </p:spPr>
        <p:txBody>
          <a:bodyPr wrap="square" rtlCol="0">
            <a:spAutoFit/>
          </a:bodyPr>
          <a:lstStyle/>
          <a:p>
            <a:r>
              <a:rPr lang="en-US" altLang="zh-CN" sz="1000" dirty="0">
                <a:latin typeface="Times New Roman" panose="02020603050405020304" pitchFamily="18" charset="0"/>
                <a:ea typeface="宋体" panose="02010600030101010101" pitchFamily="2" charset="-122"/>
              </a:rPr>
              <a:t>ID</a:t>
            </a:r>
            <a:r>
              <a:rPr lang="zh-CN" altLang="en-US" sz="1000" dirty="0">
                <a:latin typeface="Times New Roman" panose="02020603050405020304" pitchFamily="18" charset="0"/>
                <a:ea typeface="宋体" panose="02010600030101010101" pitchFamily="2" charset="-122"/>
              </a:rPr>
              <a:t>：</a:t>
            </a:r>
            <a:r>
              <a:rPr lang="en-US" altLang="zh-CN" sz="1000" dirty="0">
                <a:latin typeface="Times New Roman" panose="02020603050405020304" pitchFamily="18" charset="0"/>
                <a:ea typeface="宋体" panose="02010600030101010101" pitchFamily="2" charset="-122"/>
              </a:rPr>
              <a:t>9.5cm</a:t>
            </a:r>
          </a:p>
          <a:p>
            <a:r>
              <a:rPr lang="en-US" altLang="zh-CN" sz="1000" dirty="0">
                <a:latin typeface="Times New Roman" panose="02020603050405020304" pitchFamily="18" charset="0"/>
                <a:ea typeface="宋体" panose="02010600030101010101" pitchFamily="2" charset="-122"/>
              </a:rPr>
              <a:t>ED</a:t>
            </a:r>
            <a:r>
              <a:rPr lang="zh-CN" altLang="en-US" sz="1000" dirty="0">
                <a:latin typeface="Times New Roman" panose="02020603050405020304" pitchFamily="18" charset="0"/>
                <a:ea typeface="宋体" panose="02010600030101010101" pitchFamily="2" charset="-122"/>
              </a:rPr>
              <a:t>：</a:t>
            </a:r>
            <a:r>
              <a:rPr lang="en-US" altLang="zh-CN" sz="1000" dirty="0">
                <a:latin typeface="Times New Roman" panose="02020603050405020304" pitchFamily="18" charset="0"/>
                <a:ea typeface="宋体" panose="02010600030101010101" pitchFamily="2" charset="-122"/>
              </a:rPr>
              <a:t>7.5cm</a:t>
            </a:r>
          </a:p>
          <a:p>
            <a:r>
              <a:rPr lang="en-US" altLang="zh-CN" sz="1000" dirty="0">
                <a:latin typeface="Times New Roman" panose="02020603050405020304" pitchFamily="18" charset="0"/>
                <a:ea typeface="宋体" panose="02010600030101010101" pitchFamily="2" charset="-122"/>
              </a:rPr>
              <a:t>thickness</a:t>
            </a:r>
            <a:r>
              <a:rPr lang="zh-CN" altLang="en-US" sz="1000" dirty="0">
                <a:latin typeface="Times New Roman" panose="02020603050405020304" pitchFamily="18" charset="0"/>
                <a:ea typeface="宋体" panose="02010600030101010101" pitchFamily="2" charset="-122"/>
              </a:rPr>
              <a:t>：</a:t>
            </a:r>
            <a:r>
              <a:rPr lang="en-US" altLang="zh-CN" sz="1000" dirty="0">
                <a:latin typeface="Times New Roman" panose="02020603050405020304" pitchFamily="18" charset="0"/>
                <a:ea typeface="宋体" panose="02010600030101010101" pitchFamily="2" charset="-122"/>
              </a:rPr>
              <a:t>1cm</a:t>
            </a:r>
            <a:endParaRPr lang="zh-CN" altLang="en-US" sz="1000" dirty="0">
              <a:latin typeface="Times New Roman" panose="02020603050405020304" pitchFamily="18" charset="0"/>
              <a:ea typeface="宋体" panose="02010600030101010101" pitchFamily="2" charset="-122"/>
            </a:endParaRPr>
          </a:p>
        </p:txBody>
      </p:sp>
      <p:cxnSp>
        <p:nvCxnSpPr>
          <p:cNvPr id="19" name="直接箭头连接符 18">
            <a:extLst>
              <a:ext uri="{FF2B5EF4-FFF2-40B4-BE49-F238E27FC236}">
                <a16:creationId xmlns:a16="http://schemas.microsoft.com/office/drawing/2014/main" id="{CA61F998-0059-2B29-D2FE-23C1A62D8B47}"/>
              </a:ext>
            </a:extLst>
          </p:cNvPr>
          <p:cNvCxnSpPr/>
          <p:nvPr/>
        </p:nvCxnSpPr>
        <p:spPr>
          <a:xfrm flipH="1">
            <a:off x="9036000" y="5472000"/>
            <a:ext cx="18000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4489081B-91E4-E079-9BA1-237A651DC4C6}"/>
              </a:ext>
            </a:extLst>
          </p:cNvPr>
          <p:cNvCxnSpPr/>
          <p:nvPr/>
        </p:nvCxnSpPr>
        <p:spPr>
          <a:xfrm>
            <a:off x="9756000" y="5328000"/>
            <a:ext cx="0" cy="360000"/>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21" name="直接箭头连接符 20">
            <a:extLst>
              <a:ext uri="{FF2B5EF4-FFF2-40B4-BE49-F238E27FC236}">
                <a16:creationId xmlns:a16="http://schemas.microsoft.com/office/drawing/2014/main" id="{924A9AA8-B168-D6A1-244D-125647DE5627}"/>
              </a:ext>
            </a:extLst>
          </p:cNvPr>
          <p:cNvCxnSpPr/>
          <p:nvPr/>
        </p:nvCxnSpPr>
        <p:spPr>
          <a:xfrm rot="10800000" flipH="1">
            <a:off x="9576000" y="5472000"/>
            <a:ext cx="18000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
            <a:extLst>
              <a:ext uri="{FF2B5EF4-FFF2-40B4-BE49-F238E27FC236}">
                <a16:creationId xmlns:a16="http://schemas.microsoft.com/office/drawing/2014/main" id="{44D1DD55-7262-DE42-57A2-847D9F7D1112}"/>
              </a:ext>
            </a:extLst>
          </p:cNvPr>
          <p:cNvSpPr>
            <a:spLocks noChangeArrowheads="1"/>
          </p:cNvSpPr>
          <p:nvPr/>
        </p:nvSpPr>
        <p:spPr bwMode="auto">
          <a:xfrm>
            <a:off x="7920000" y="3735225"/>
            <a:ext cx="1620000"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hangingPunct="0"/>
            <a:r>
              <a:rPr lang="en-US" altLang="zh-CN" sz="1000" dirty="0">
                <a:latin typeface="Times New Roman" panose="02020603050405020304" pitchFamily="18" charset="0"/>
                <a:ea typeface="宋体" panose="02010600030101010101" pitchFamily="2" charset="-122"/>
                <a:cs typeface="Times New Roman" pitchFamily="18" charset="0"/>
              </a:rPr>
              <a:t>Length</a:t>
            </a:r>
            <a:r>
              <a:rPr lang="zh-CN" altLang="en-US" sz="1000" dirty="0">
                <a:latin typeface="Times New Roman" panose="02020603050405020304" pitchFamily="18" charset="0"/>
                <a:ea typeface="宋体" panose="02010600030101010101" pitchFamily="2" charset="-122"/>
                <a:cs typeface="Times New Roman" pitchFamily="18" charset="0"/>
              </a:rPr>
              <a:t>：</a:t>
            </a:r>
            <a:r>
              <a:rPr lang="en-US" altLang="zh-CN" sz="1000" dirty="0">
                <a:latin typeface="Times New Roman" panose="02020603050405020304" pitchFamily="18" charset="0"/>
                <a:ea typeface="宋体" panose="02010600030101010101" pitchFamily="2" charset="-122"/>
                <a:cs typeface="Times New Roman" pitchFamily="18" charset="0"/>
              </a:rPr>
              <a:t>400cm</a:t>
            </a:r>
          </a:p>
          <a:p>
            <a:pPr eaLnBrk="0" hangingPunct="0"/>
            <a:r>
              <a:rPr lang="en-US" altLang="zh-CN" sz="1000" dirty="0">
                <a:latin typeface="Times New Roman" panose="02020603050405020304" pitchFamily="18" charset="0"/>
                <a:ea typeface="宋体" panose="02010600030101010101" pitchFamily="2" charset="-122"/>
                <a:cs typeface="Times New Roman" pitchFamily="18" charset="0"/>
              </a:rPr>
              <a:t>With</a:t>
            </a:r>
            <a:r>
              <a:rPr lang="zh-CN" altLang="en-US" sz="1000" dirty="0">
                <a:latin typeface="Times New Roman" panose="02020603050405020304" pitchFamily="18" charset="0"/>
                <a:ea typeface="宋体" panose="02010600030101010101" pitchFamily="2" charset="-122"/>
                <a:cs typeface="Times New Roman" pitchFamily="18" charset="0"/>
              </a:rPr>
              <a:t>：</a:t>
            </a:r>
            <a:r>
              <a:rPr lang="en-US" altLang="zh-CN" sz="1000" dirty="0">
                <a:latin typeface="Times New Roman" panose="02020603050405020304" pitchFamily="18" charset="0"/>
                <a:ea typeface="宋体" panose="02010600030101010101" pitchFamily="2" charset="-122"/>
                <a:cs typeface="Times New Roman" pitchFamily="18" charset="0"/>
              </a:rPr>
              <a:t>18cm</a:t>
            </a:r>
          </a:p>
          <a:p>
            <a:pPr eaLnBrk="0" hangingPunct="0"/>
            <a:r>
              <a:rPr lang="en-US" altLang="zh-CN" sz="1000" dirty="0">
                <a:latin typeface="Times New Roman" panose="02020603050405020304" pitchFamily="18" charset="0"/>
                <a:ea typeface="宋体" panose="02010600030101010101" pitchFamily="2" charset="-122"/>
                <a:cs typeface="Times New Roman" pitchFamily="18" charset="0"/>
              </a:rPr>
              <a:t>Thickness</a:t>
            </a:r>
            <a:r>
              <a:rPr lang="zh-CN" altLang="en-US" sz="1000" dirty="0">
                <a:latin typeface="Times New Roman" panose="02020603050405020304" pitchFamily="18" charset="0"/>
                <a:ea typeface="宋体" panose="02010600030101010101" pitchFamily="2" charset="-122"/>
                <a:cs typeface="Times New Roman" pitchFamily="18" charset="0"/>
              </a:rPr>
              <a:t>：</a:t>
            </a:r>
            <a:r>
              <a:rPr lang="en-US" altLang="zh-CN" sz="1000" dirty="0">
                <a:latin typeface="Times New Roman" panose="02020603050405020304" pitchFamily="18" charset="0"/>
                <a:ea typeface="宋体" panose="02010600030101010101" pitchFamily="2" charset="-122"/>
                <a:cs typeface="Times New Roman" pitchFamily="18" charset="0"/>
              </a:rPr>
              <a:t>2cm</a:t>
            </a:r>
          </a:p>
          <a:p>
            <a:pPr eaLnBrk="0" hangingPunct="0"/>
            <a:r>
              <a:rPr lang="en-US" altLang="zh-CN" sz="1000" dirty="0">
                <a:latin typeface="Times New Roman" panose="02020603050405020304" pitchFamily="18" charset="0"/>
                <a:ea typeface="宋体" panose="02010600030101010101" pitchFamily="2" charset="-122"/>
                <a:cs typeface="Times New Roman" pitchFamily="18" charset="0"/>
              </a:rPr>
              <a:t>Radius</a:t>
            </a:r>
            <a:r>
              <a:rPr lang="zh-CN" altLang="en-US" sz="1000" dirty="0">
                <a:latin typeface="Times New Roman" panose="02020603050405020304" pitchFamily="18" charset="0"/>
                <a:ea typeface="宋体" panose="02010600030101010101" pitchFamily="2" charset="-122"/>
                <a:cs typeface="Times New Roman" pitchFamily="18" charset="0"/>
              </a:rPr>
              <a:t>：</a:t>
            </a:r>
            <a:r>
              <a:rPr lang="en-US" altLang="zh-CN" sz="1000" dirty="0">
                <a:latin typeface="Times New Roman" panose="02020603050405020304" pitchFamily="18" charset="0"/>
                <a:ea typeface="宋体" panose="02010600030101010101" pitchFamily="2" charset="-122"/>
                <a:cs typeface="Times New Roman" pitchFamily="18" charset="0"/>
              </a:rPr>
              <a:t>1.5cm</a:t>
            </a:r>
          </a:p>
          <a:p>
            <a:pPr eaLnBrk="0" hangingPunct="0"/>
            <a:r>
              <a:rPr lang="en-US" altLang="zh-CN" sz="1000" dirty="0">
                <a:latin typeface="Times New Roman" panose="02020603050405020304" pitchFamily="18" charset="0"/>
                <a:ea typeface="宋体" panose="02010600030101010101" pitchFamily="2" charset="-122"/>
                <a:cs typeface="Times New Roman" pitchFamily="18" charset="0"/>
              </a:rPr>
              <a:t>Density</a:t>
            </a:r>
            <a:r>
              <a:rPr lang="zh-CN" altLang="en-US" sz="1000" dirty="0">
                <a:latin typeface="Times New Roman" panose="02020603050405020304" pitchFamily="18" charset="0"/>
                <a:ea typeface="宋体" panose="02010600030101010101" pitchFamily="2" charset="-122"/>
                <a:cs typeface="Times New Roman" pitchFamily="18" charset="0"/>
              </a:rPr>
              <a:t>：</a:t>
            </a:r>
            <a:r>
              <a:rPr lang="en-US" altLang="zh-CN" sz="1000" dirty="0">
                <a:latin typeface="Times New Roman" panose="02020603050405020304" pitchFamily="18" charset="0"/>
                <a:ea typeface="宋体" panose="02010600030101010101" pitchFamily="2" charset="-122"/>
                <a:cs typeface="Times New Roman" panose="02020603050405020304" pitchFamily="18" charset="0"/>
              </a:rPr>
              <a:t>4.54g/cm</a:t>
            </a:r>
            <a:r>
              <a:rPr lang="en-US" altLang="zh-CN" sz="1000" baseline="30000" dirty="0">
                <a:latin typeface="Times New Roman" panose="02020603050405020304" pitchFamily="18" charset="0"/>
                <a:ea typeface="宋体" panose="02010600030101010101" pitchFamily="2" charset="-122"/>
                <a:cs typeface="Times New Roman" panose="02020603050405020304" pitchFamily="18" charset="0"/>
              </a:rPr>
              <a:t>3</a:t>
            </a:r>
            <a:endParaRPr lang="zh-CN" altLang="en-US" sz="1000" dirty="0">
              <a:latin typeface="Times New Roman" panose="02020603050405020304" pitchFamily="18" charset="0"/>
              <a:ea typeface="宋体" panose="02010600030101010101" pitchFamily="2" charset="-122"/>
              <a:cs typeface="Times New Roman" panose="02020603050405020304" pitchFamily="18" charset="0"/>
            </a:endParaRPr>
          </a:p>
          <a:p>
            <a:pPr eaLnBrk="0" hangingPunct="0"/>
            <a:r>
              <a:rPr lang="en-US" altLang="zh-CN" sz="1000" dirty="0">
                <a:latin typeface="Times New Roman" panose="02020603050405020304" pitchFamily="18" charset="0"/>
                <a:ea typeface="宋体" panose="02010600030101010101" pitchFamily="2" charset="-122"/>
                <a:cs typeface="Times New Roman" pitchFamily="18" charset="0"/>
              </a:rPr>
              <a:t>Weight</a:t>
            </a:r>
            <a:r>
              <a:rPr lang="zh-CN" altLang="en-US" sz="1000" dirty="0">
                <a:latin typeface="Times New Roman" panose="02020603050405020304" pitchFamily="18" charset="0"/>
                <a:ea typeface="宋体" panose="02010600030101010101" pitchFamily="2" charset="-122"/>
                <a:cs typeface="Times New Roman" pitchFamily="18" charset="0"/>
              </a:rPr>
              <a:t>：≈</a:t>
            </a:r>
            <a:r>
              <a:rPr lang="en-US" altLang="zh-CN" sz="1000" dirty="0">
                <a:latin typeface="Times New Roman" panose="02020603050405020304" pitchFamily="18" charset="0"/>
                <a:ea typeface="宋体" panose="02010600030101010101" pitchFamily="2" charset="-122"/>
                <a:cs typeface="Times New Roman" pitchFamily="18" charset="0"/>
              </a:rPr>
              <a:t>65kg</a:t>
            </a:r>
          </a:p>
          <a:p>
            <a:pPr eaLnBrk="0" hangingPunct="0"/>
            <a:endParaRPr lang="en-US" altLang="zh-CN" sz="1000" dirty="0">
              <a:latin typeface="Times New Roman" panose="02020603050405020304" pitchFamily="18" charset="0"/>
              <a:ea typeface="宋体" panose="02010600030101010101" pitchFamily="2" charset="-122"/>
              <a:cs typeface="Times New Roman" pitchFamily="18" charset="0"/>
            </a:endParaRPr>
          </a:p>
        </p:txBody>
      </p:sp>
      <p:cxnSp>
        <p:nvCxnSpPr>
          <p:cNvPr id="23" name="直接连接符 22">
            <a:extLst>
              <a:ext uri="{FF2B5EF4-FFF2-40B4-BE49-F238E27FC236}">
                <a16:creationId xmlns:a16="http://schemas.microsoft.com/office/drawing/2014/main" id="{560197AD-F4A7-A29F-ED2D-99B7A406B1A3}"/>
              </a:ext>
            </a:extLst>
          </p:cNvPr>
          <p:cNvCxnSpPr/>
          <p:nvPr/>
        </p:nvCxnSpPr>
        <p:spPr>
          <a:xfrm rot="5400000">
            <a:off x="1911755" y="3766109"/>
            <a:ext cx="0" cy="144000"/>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pic>
        <p:nvPicPr>
          <p:cNvPr id="24" name="图片 23">
            <a:extLst>
              <a:ext uri="{FF2B5EF4-FFF2-40B4-BE49-F238E27FC236}">
                <a16:creationId xmlns:a16="http://schemas.microsoft.com/office/drawing/2014/main" id="{3F3F4DC6-D8DE-FD95-360F-611B40F017A7}"/>
              </a:ext>
            </a:extLst>
          </p:cNvPr>
          <p:cNvPicPr>
            <a:picLocks noChangeAspect="1"/>
          </p:cNvPicPr>
          <p:nvPr/>
        </p:nvPicPr>
        <p:blipFill>
          <a:blip r:embed="rId6"/>
          <a:stretch>
            <a:fillRect/>
          </a:stretch>
        </p:blipFill>
        <p:spPr>
          <a:xfrm>
            <a:off x="1800000" y="3600000"/>
            <a:ext cx="5760000" cy="892861"/>
          </a:xfrm>
          <a:prstGeom prst="rect">
            <a:avLst/>
          </a:prstGeom>
        </p:spPr>
      </p:pic>
      <p:sp>
        <p:nvSpPr>
          <p:cNvPr id="25" name="TextBox 62">
            <a:extLst>
              <a:ext uri="{FF2B5EF4-FFF2-40B4-BE49-F238E27FC236}">
                <a16:creationId xmlns:a16="http://schemas.microsoft.com/office/drawing/2014/main" id="{E1AD4114-E183-4BE3-0A22-137831E05CF2}"/>
              </a:ext>
            </a:extLst>
          </p:cNvPr>
          <p:cNvSpPr txBox="1"/>
          <p:nvPr/>
        </p:nvSpPr>
        <p:spPr>
          <a:xfrm>
            <a:off x="1620000" y="3888000"/>
            <a:ext cx="432000" cy="215444"/>
          </a:xfrm>
          <a:prstGeom prst="rect">
            <a:avLst/>
          </a:prstGeom>
          <a:noFill/>
        </p:spPr>
        <p:txBody>
          <a:bodyPr wrap="square" rtlCol="0">
            <a:spAutoFit/>
          </a:bodyPr>
          <a:lstStyle/>
          <a:p>
            <a:pPr algn="ctr"/>
            <a:r>
              <a:rPr lang="en-US" altLang="zh-CN" sz="800" dirty="0">
                <a:latin typeface="Times New Roman" panose="02020603050405020304" pitchFamily="18" charset="0"/>
                <a:ea typeface="宋体" panose="02010600030101010101" pitchFamily="2" charset="-122"/>
              </a:rPr>
              <a:t>18cm</a:t>
            </a:r>
            <a:endParaRPr lang="zh-CN" altLang="en-US" sz="800" dirty="0">
              <a:latin typeface="Times New Roman" panose="02020603050405020304" pitchFamily="18" charset="0"/>
              <a:ea typeface="宋体" panose="02010600030101010101" pitchFamily="2" charset="-122"/>
            </a:endParaRPr>
          </a:p>
        </p:txBody>
      </p:sp>
      <p:cxnSp>
        <p:nvCxnSpPr>
          <p:cNvPr id="26" name="直接连接符 25">
            <a:extLst>
              <a:ext uri="{FF2B5EF4-FFF2-40B4-BE49-F238E27FC236}">
                <a16:creationId xmlns:a16="http://schemas.microsoft.com/office/drawing/2014/main" id="{9322BDEE-28AE-6997-50B4-40C2CA6C77BB}"/>
              </a:ext>
            </a:extLst>
          </p:cNvPr>
          <p:cNvCxnSpPr/>
          <p:nvPr/>
        </p:nvCxnSpPr>
        <p:spPr>
          <a:xfrm rot="5400000">
            <a:off x="1872000" y="3744000"/>
            <a:ext cx="0" cy="144000"/>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27" name="直接箭头连接符 26">
            <a:extLst>
              <a:ext uri="{FF2B5EF4-FFF2-40B4-BE49-F238E27FC236}">
                <a16:creationId xmlns:a16="http://schemas.microsoft.com/office/drawing/2014/main" id="{7E67340E-E327-B676-7F02-64BAC2F26575}"/>
              </a:ext>
            </a:extLst>
          </p:cNvPr>
          <p:cNvCxnSpPr/>
          <p:nvPr/>
        </p:nvCxnSpPr>
        <p:spPr>
          <a:xfrm rot="10800000" flipH="1">
            <a:off x="2232000" y="6120000"/>
            <a:ext cx="14400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96D5BA0E-C3A1-E0D9-340C-CE2FCE7C92AE}"/>
              </a:ext>
            </a:extLst>
          </p:cNvPr>
          <p:cNvCxnSpPr/>
          <p:nvPr/>
        </p:nvCxnSpPr>
        <p:spPr>
          <a:xfrm>
            <a:off x="1980000" y="4212000"/>
            <a:ext cx="0" cy="360000"/>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29" name="直接连接符 28">
            <a:extLst>
              <a:ext uri="{FF2B5EF4-FFF2-40B4-BE49-F238E27FC236}">
                <a16:creationId xmlns:a16="http://schemas.microsoft.com/office/drawing/2014/main" id="{8FAD44CE-2EF4-0A15-A58F-B19AC67189C1}"/>
              </a:ext>
            </a:extLst>
          </p:cNvPr>
          <p:cNvCxnSpPr/>
          <p:nvPr/>
        </p:nvCxnSpPr>
        <p:spPr>
          <a:xfrm>
            <a:off x="7416000" y="4212000"/>
            <a:ext cx="0" cy="360000"/>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30" name="直接箭头连接符 29">
            <a:extLst>
              <a:ext uri="{FF2B5EF4-FFF2-40B4-BE49-F238E27FC236}">
                <a16:creationId xmlns:a16="http://schemas.microsoft.com/office/drawing/2014/main" id="{63944CA6-62E9-F396-1B10-CF186040CEAE}"/>
              </a:ext>
            </a:extLst>
          </p:cNvPr>
          <p:cNvCxnSpPr/>
          <p:nvPr/>
        </p:nvCxnSpPr>
        <p:spPr>
          <a:xfrm flipH="1">
            <a:off x="1980000" y="4392000"/>
            <a:ext cx="216000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BBA47B30-7EB7-0D2D-1E75-464D9151DC32}"/>
              </a:ext>
            </a:extLst>
          </p:cNvPr>
          <p:cNvCxnSpPr/>
          <p:nvPr/>
        </p:nvCxnSpPr>
        <p:spPr>
          <a:xfrm rot="10800000" flipH="1">
            <a:off x="5256000" y="4392000"/>
            <a:ext cx="216000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48">
            <a:extLst>
              <a:ext uri="{FF2B5EF4-FFF2-40B4-BE49-F238E27FC236}">
                <a16:creationId xmlns:a16="http://schemas.microsoft.com/office/drawing/2014/main" id="{C028B825-C42A-DBF1-20F3-6AEC63373F65}"/>
              </a:ext>
            </a:extLst>
          </p:cNvPr>
          <p:cNvSpPr txBox="1"/>
          <p:nvPr/>
        </p:nvSpPr>
        <p:spPr>
          <a:xfrm>
            <a:off x="4500000" y="4320000"/>
            <a:ext cx="504000" cy="215444"/>
          </a:xfrm>
          <a:prstGeom prst="rect">
            <a:avLst/>
          </a:prstGeom>
          <a:noFill/>
        </p:spPr>
        <p:txBody>
          <a:bodyPr wrap="square" rtlCol="0">
            <a:spAutoFit/>
          </a:bodyPr>
          <a:lstStyle/>
          <a:p>
            <a:pPr algn="ctr"/>
            <a:r>
              <a:rPr lang="en-US" altLang="zh-CN" sz="800" dirty="0">
                <a:latin typeface="Times New Roman" panose="02020603050405020304" pitchFamily="18" charset="0"/>
                <a:ea typeface="宋体" panose="02010600030101010101" pitchFamily="2" charset="-122"/>
              </a:rPr>
              <a:t>400cm</a:t>
            </a:r>
            <a:endParaRPr lang="zh-CN" altLang="en-US" sz="800" dirty="0">
              <a:latin typeface="Times New Roman" panose="02020603050405020304" pitchFamily="18" charset="0"/>
              <a:ea typeface="宋体" panose="02010600030101010101" pitchFamily="2" charset="-122"/>
            </a:endParaRPr>
          </a:p>
        </p:txBody>
      </p:sp>
      <p:cxnSp>
        <p:nvCxnSpPr>
          <p:cNvPr id="34" name="直接连接符 33">
            <a:extLst>
              <a:ext uri="{FF2B5EF4-FFF2-40B4-BE49-F238E27FC236}">
                <a16:creationId xmlns:a16="http://schemas.microsoft.com/office/drawing/2014/main" id="{1C27AE4A-9FA7-507B-34E1-E367FA8500ED}"/>
              </a:ext>
            </a:extLst>
          </p:cNvPr>
          <p:cNvCxnSpPr/>
          <p:nvPr/>
        </p:nvCxnSpPr>
        <p:spPr>
          <a:xfrm rot="5400000">
            <a:off x="1872000" y="4104000"/>
            <a:ext cx="0" cy="144000"/>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35" name="直接箭头连接符 34">
            <a:extLst>
              <a:ext uri="{FF2B5EF4-FFF2-40B4-BE49-F238E27FC236}">
                <a16:creationId xmlns:a16="http://schemas.microsoft.com/office/drawing/2014/main" id="{4CF6063B-2D6A-FA7E-04DA-D55C8CCE12C9}"/>
              </a:ext>
            </a:extLst>
          </p:cNvPr>
          <p:cNvCxnSpPr/>
          <p:nvPr/>
        </p:nvCxnSpPr>
        <p:spPr>
          <a:xfrm rot="5400000" flipH="1">
            <a:off x="1800000" y="3888000"/>
            <a:ext cx="14400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3B238979-CB73-96EF-503E-384AFA964EB0}"/>
              </a:ext>
            </a:extLst>
          </p:cNvPr>
          <p:cNvCxnSpPr/>
          <p:nvPr/>
        </p:nvCxnSpPr>
        <p:spPr>
          <a:xfrm flipH="1">
            <a:off x="1836000" y="6120000"/>
            <a:ext cx="14400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027138B8-6CED-032A-F7AE-9D72B582A101}"/>
              </a:ext>
            </a:extLst>
          </p:cNvPr>
          <p:cNvCxnSpPr/>
          <p:nvPr/>
        </p:nvCxnSpPr>
        <p:spPr>
          <a:xfrm rot="16200000" flipH="1">
            <a:off x="1800000" y="4104000"/>
            <a:ext cx="14400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8" name="图片 37">
            <a:extLst>
              <a:ext uri="{FF2B5EF4-FFF2-40B4-BE49-F238E27FC236}">
                <a16:creationId xmlns:a16="http://schemas.microsoft.com/office/drawing/2014/main" id="{F5154933-F822-EC92-DE76-26124044E4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0000" y="5040000"/>
            <a:ext cx="6480000" cy="852243"/>
          </a:xfrm>
          <a:prstGeom prst="rect">
            <a:avLst/>
          </a:prstGeom>
        </p:spPr>
      </p:pic>
      <p:cxnSp>
        <p:nvCxnSpPr>
          <p:cNvPr id="39" name="直接连接符 38">
            <a:extLst>
              <a:ext uri="{FF2B5EF4-FFF2-40B4-BE49-F238E27FC236}">
                <a16:creationId xmlns:a16="http://schemas.microsoft.com/office/drawing/2014/main" id="{98DFB211-2D29-4720-77D5-D92521DF31E2}"/>
              </a:ext>
            </a:extLst>
          </p:cNvPr>
          <p:cNvCxnSpPr/>
          <p:nvPr/>
        </p:nvCxnSpPr>
        <p:spPr>
          <a:xfrm>
            <a:off x="2376000" y="5940000"/>
            <a:ext cx="0" cy="360000"/>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40" name="直接连接符 39">
            <a:extLst>
              <a:ext uri="{FF2B5EF4-FFF2-40B4-BE49-F238E27FC236}">
                <a16:creationId xmlns:a16="http://schemas.microsoft.com/office/drawing/2014/main" id="{78AE3518-241F-D7AC-B939-274575C772A2}"/>
              </a:ext>
            </a:extLst>
          </p:cNvPr>
          <p:cNvCxnSpPr/>
          <p:nvPr/>
        </p:nvCxnSpPr>
        <p:spPr>
          <a:xfrm>
            <a:off x="7740000" y="5940000"/>
            <a:ext cx="0" cy="360000"/>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41" name="直接箭头连接符 40">
            <a:extLst>
              <a:ext uri="{FF2B5EF4-FFF2-40B4-BE49-F238E27FC236}">
                <a16:creationId xmlns:a16="http://schemas.microsoft.com/office/drawing/2014/main" id="{CC381F38-808F-11EF-927F-E19D6CEBFA34}"/>
              </a:ext>
            </a:extLst>
          </p:cNvPr>
          <p:cNvCxnSpPr/>
          <p:nvPr/>
        </p:nvCxnSpPr>
        <p:spPr>
          <a:xfrm flipH="1">
            <a:off x="2376000" y="6120000"/>
            <a:ext cx="216000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E4CDE98B-544E-0560-9CB0-E146BFDD4D82}"/>
              </a:ext>
            </a:extLst>
          </p:cNvPr>
          <p:cNvCxnSpPr/>
          <p:nvPr/>
        </p:nvCxnSpPr>
        <p:spPr>
          <a:xfrm rot="10800000" flipH="1">
            <a:off x="5580000" y="6120000"/>
            <a:ext cx="216000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785FFE54-29E9-8BE7-9113-B674FE66A98B}"/>
              </a:ext>
            </a:extLst>
          </p:cNvPr>
          <p:cNvCxnSpPr/>
          <p:nvPr/>
        </p:nvCxnSpPr>
        <p:spPr>
          <a:xfrm>
            <a:off x="1836000" y="5940000"/>
            <a:ext cx="0" cy="360000"/>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sp>
        <p:nvSpPr>
          <p:cNvPr id="44" name="TextBox 89">
            <a:extLst>
              <a:ext uri="{FF2B5EF4-FFF2-40B4-BE49-F238E27FC236}">
                <a16:creationId xmlns:a16="http://schemas.microsoft.com/office/drawing/2014/main" id="{0C7335F6-9308-9428-C304-7ACC8C02F2A6}"/>
              </a:ext>
            </a:extLst>
          </p:cNvPr>
          <p:cNvSpPr txBox="1"/>
          <p:nvPr/>
        </p:nvSpPr>
        <p:spPr>
          <a:xfrm>
            <a:off x="1872000" y="6012000"/>
            <a:ext cx="432000" cy="215444"/>
          </a:xfrm>
          <a:prstGeom prst="rect">
            <a:avLst/>
          </a:prstGeom>
          <a:noFill/>
        </p:spPr>
        <p:txBody>
          <a:bodyPr wrap="square" rtlCol="0">
            <a:spAutoFit/>
          </a:bodyPr>
          <a:lstStyle/>
          <a:p>
            <a:pPr algn="ctr"/>
            <a:r>
              <a:rPr lang="en-US" altLang="zh-CN" sz="800" dirty="0">
                <a:latin typeface="Times New Roman" panose="02020603050405020304" pitchFamily="18" charset="0"/>
                <a:ea typeface="宋体" panose="02010600030101010101" pitchFamily="2" charset="-122"/>
              </a:rPr>
              <a:t>25cm</a:t>
            </a:r>
            <a:endParaRPr lang="zh-CN" altLang="en-US" sz="800" dirty="0">
              <a:latin typeface="Times New Roman" panose="02020603050405020304" pitchFamily="18" charset="0"/>
              <a:ea typeface="宋体" panose="02010600030101010101" pitchFamily="2" charset="-122"/>
            </a:endParaRPr>
          </a:p>
        </p:txBody>
      </p:sp>
      <p:grpSp>
        <p:nvGrpSpPr>
          <p:cNvPr id="45" name="组合 44">
            <a:extLst>
              <a:ext uri="{FF2B5EF4-FFF2-40B4-BE49-F238E27FC236}">
                <a16:creationId xmlns:a16="http://schemas.microsoft.com/office/drawing/2014/main" id="{2AC86538-F7CF-C5B9-6E5E-81EF5EC5076F}"/>
              </a:ext>
            </a:extLst>
          </p:cNvPr>
          <p:cNvGrpSpPr/>
          <p:nvPr/>
        </p:nvGrpSpPr>
        <p:grpSpPr>
          <a:xfrm>
            <a:off x="7380000" y="3960000"/>
            <a:ext cx="648000" cy="360000"/>
            <a:chOff x="6311016" y="1611160"/>
            <a:chExt cx="659508" cy="354330"/>
          </a:xfrm>
        </p:grpSpPr>
        <p:cxnSp>
          <p:nvCxnSpPr>
            <p:cNvPr id="46" name="直接箭头连接符 45">
              <a:extLst>
                <a:ext uri="{FF2B5EF4-FFF2-40B4-BE49-F238E27FC236}">
                  <a16:creationId xmlns:a16="http://schemas.microsoft.com/office/drawing/2014/main" id="{F7C0731C-06AE-2EF3-6B46-48B1C637360D}"/>
                </a:ext>
              </a:extLst>
            </p:cNvPr>
            <p:cNvCxnSpPr/>
            <p:nvPr/>
          </p:nvCxnSpPr>
          <p:spPr>
            <a:xfrm>
              <a:off x="6374516" y="1668902"/>
              <a:ext cx="596008" cy="296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7" name="椭圆 46">
              <a:extLst>
                <a:ext uri="{FF2B5EF4-FFF2-40B4-BE49-F238E27FC236}">
                  <a16:creationId xmlns:a16="http://schemas.microsoft.com/office/drawing/2014/main" id="{AC3FEE24-2E3E-94F9-9CA9-4941FE4B5688}"/>
                </a:ext>
              </a:extLst>
            </p:cNvPr>
            <p:cNvSpPr/>
            <p:nvPr/>
          </p:nvSpPr>
          <p:spPr>
            <a:xfrm>
              <a:off x="6311016" y="1611160"/>
              <a:ext cx="72000" cy="720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dirty="0">
                  <a:latin typeface="Times New Roman" panose="02020603050405020304" pitchFamily="18" charset="0"/>
                  <a:ea typeface="宋体" panose="02010600030101010101" pitchFamily="2" charset="-122"/>
                </a:rPr>
                <a:t>             </a:t>
              </a:r>
              <a:endParaRPr lang="zh-CN" altLang="en-US" dirty="0">
                <a:latin typeface="Times New Roman" panose="02020603050405020304" pitchFamily="18" charset="0"/>
                <a:ea typeface="宋体" panose="02010600030101010101" pitchFamily="2" charset="-122"/>
              </a:endParaRPr>
            </a:p>
          </p:txBody>
        </p:sp>
      </p:grpSp>
      <p:sp>
        <p:nvSpPr>
          <p:cNvPr id="48" name="TextBox 48">
            <a:extLst>
              <a:ext uri="{FF2B5EF4-FFF2-40B4-BE49-F238E27FC236}">
                <a16:creationId xmlns:a16="http://schemas.microsoft.com/office/drawing/2014/main" id="{BCCEFA8A-2803-8112-882A-1971A1CC92FB}"/>
              </a:ext>
            </a:extLst>
          </p:cNvPr>
          <p:cNvSpPr txBox="1"/>
          <p:nvPr/>
        </p:nvSpPr>
        <p:spPr>
          <a:xfrm>
            <a:off x="4680000" y="6048000"/>
            <a:ext cx="504000" cy="215444"/>
          </a:xfrm>
          <a:prstGeom prst="rect">
            <a:avLst/>
          </a:prstGeom>
          <a:noFill/>
        </p:spPr>
        <p:txBody>
          <a:bodyPr wrap="square" rtlCol="0">
            <a:spAutoFit/>
          </a:bodyPr>
          <a:lstStyle/>
          <a:p>
            <a:pPr algn="ctr"/>
            <a:r>
              <a:rPr lang="en-US" altLang="zh-CN" sz="800" dirty="0">
                <a:latin typeface="Times New Roman" panose="02020603050405020304" pitchFamily="18" charset="0"/>
                <a:ea typeface="宋体" panose="02010600030101010101" pitchFamily="2" charset="-122"/>
              </a:rPr>
              <a:t>400cm</a:t>
            </a:r>
            <a:endParaRPr lang="zh-CN" altLang="en-US" sz="800" dirty="0">
              <a:latin typeface="Times New Roman" panose="02020603050405020304" pitchFamily="18" charset="0"/>
              <a:ea typeface="宋体" panose="02010600030101010101" pitchFamily="2" charset="-122"/>
            </a:endParaRPr>
          </a:p>
        </p:txBody>
      </p:sp>
      <p:sp>
        <p:nvSpPr>
          <p:cNvPr id="2" name="灯片编号占位符 1">
            <a:extLst>
              <a:ext uri="{FF2B5EF4-FFF2-40B4-BE49-F238E27FC236}">
                <a16:creationId xmlns:a16="http://schemas.microsoft.com/office/drawing/2014/main" id="{DA2DFC06-DB75-F989-37AD-B47FE9327592}"/>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36</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930568075"/>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Electro-magnetic Separator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lstStyle/>
          <a:p>
            <a:pPr marL="360000" lvl="1" indent="-360000">
              <a:spcBef>
                <a:spcPts val="0"/>
              </a:spcBef>
              <a:spcAft>
                <a:spcPts val="600"/>
              </a:spcAft>
              <a:buClr>
                <a:srgbClr val="FFC000"/>
              </a:buClr>
              <a:buSzPct val="80000"/>
              <a:buFont typeface="Wingdings" pitchFamily="2" charset="2"/>
              <a:buChar char="n"/>
              <a:defRPr/>
            </a:pPr>
            <a:r>
              <a:rPr lang="en-US" altLang="zh-CN" b="1" kern="0" dirty="0">
                <a:latin typeface="Times New Roman" panose="02020603050405020304" pitchFamily="18" charset="0"/>
                <a:ea typeface="宋体" panose="02010600030101010101" pitchFamily="2" charset="-122"/>
                <a:cs typeface="Times New Roman" pitchFamily="18" charset="0"/>
              </a:rPr>
              <a:t>Design of </a:t>
            </a:r>
            <a:r>
              <a:rPr lang="en-US" altLang="zh-CN" b="1" dirty="0">
                <a:latin typeface="Times New Roman" panose="02020603050405020304" pitchFamily="18" charset="0"/>
                <a:ea typeface="宋体" panose="02010600030101010101" pitchFamily="2" charset="-122"/>
                <a:cs typeface="Times New Roman" pitchFamily="18" charset="0"/>
              </a:rPr>
              <a:t>electrostatic separator</a:t>
            </a:r>
            <a:endParaRPr lang="en-US" altLang="zh-CN" b="1" dirty="0">
              <a:latin typeface="Times New Roman" panose="02020603050405020304"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itchFamily="18" charset="0"/>
              </a:rPr>
              <a:t>The electrostatic separators are large contributors to the overall impedance. There are two methods implemented in the design of the separator which reduce the loss factor.</a:t>
            </a:r>
            <a:endParaRPr lang="en-US" altLang="zh-CN" sz="1600" dirty="0">
              <a:latin typeface="Times New Roman" panose="02020603050405020304" pitchFamily="18" charset="0"/>
              <a:ea typeface="宋体" panose="02010600030101010101" pitchFamily="2" charset="-122"/>
            </a:endParaRP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Ground electrodes</a:t>
            </a: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Tapered ends</a:t>
            </a:r>
          </a:p>
          <a:p>
            <a:pPr marL="900000" lvl="2" indent="-360000">
              <a:lnSpc>
                <a:spcPct val="100000"/>
              </a:lnSpc>
              <a:spcBef>
                <a:spcPts val="0"/>
              </a:spcBef>
              <a:spcAft>
                <a:spcPts val="600"/>
              </a:spcAft>
              <a:buClr>
                <a:schemeClr val="accent2"/>
              </a:buClr>
              <a:buSzPct val="80000"/>
              <a:buFont typeface="Wingdings" panose="05000000000000000000" pitchFamily="2" charset="2"/>
              <a:buChar char="ü"/>
              <a:defRPr/>
            </a:pPr>
            <a:endParaRPr lang="en-US" altLang="zh-CN" sz="1600" dirty="0">
              <a:latin typeface="Times New Roman"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itchFamily="18" charset="0"/>
              <a:ea typeface="宋体" panose="02010600030101010101" pitchFamily="2" charset="-122"/>
            </a:endParaRPr>
          </a:p>
        </p:txBody>
      </p:sp>
      <p:pic>
        <p:nvPicPr>
          <p:cNvPr id="11" name="图片 10">
            <a:extLst>
              <a:ext uri="{FF2B5EF4-FFF2-40B4-BE49-F238E27FC236}">
                <a16:creationId xmlns:a16="http://schemas.microsoft.com/office/drawing/2014/main" id="{368B92A4-43A8-B407-B028-1EF1ECD489EC}"/>
              </a:ext>
            </a:extLst>
          </p:cNvPr>
          <p:cNvPicPr>
            <a:picLocks noChangeAspect="1"/>
          </p:cNvPicPr>
          <p:nvPr/>
        </p:nvPicPr>
        <p:blipFill rotWithShape="1">
          <a:blip r:embed="rId3">
            <a:extLst>
              <a:ext uri="{28A0092B-C50C-407E-A947-70E740481C1C}">
                <a14:useLocalDpi xmlns:a14="http://schemas.microsoft.com/office/drawing/2010/main" val="0"/>
              </a:ext>
            </a:extLst>
          </a:blip>
          <a:srcRect l="12537" t="26592" r="22313" b="27734"/>
          <a:stretch/>
        </p:blipFill>
        <p:spPr>
          <a:xfrm>
            <a:off x="9000000" y="2340000"/>
            <a:ext cx="2880000" cy="1562280"/>
          </a:xfrm>
          <a:prstGeom prst="rect">
            <a:avLst/>
          </a:prstGeom>
        </p:spPr>
      </p:pic>
      <p:graphicFrame>
        <p:nvGraphicFramePr>
          <p:cNvPr id="12" name="表格 11">
            <a:extLst>
              <a:ext uri="{FF2B5EF4-FFF2-40B4-BE49-F238E27FC236}">
                <a16:creationId xmlns:a16="http://schemas.microsoft.com/office/drawing/2014/main" id="{0315EEB0-F4D1-F71E-0B95-3D7C97BA0126}"/>
              </a:ext>
            </a:extLst>
          </p:cNvPr>
          <p:cNvGraphicFramePr>
            <a:graphicFrameLocks noGrp="1"/>
          </p:cNvGraphicFramePr>
          <p:nvPr/>
        </p:nvGraphicFramePr>
        <p:xfrm>
          <a:off x="4140000" y="2340000"/>
          <a:ext cx="4680280" cy="3200973"/>
        </p:xfrm>
        <a:graphic>
          <a:graphicData uri="http://schemas.openxmlformats.org/drawingml/2006/table">
            <a:tbl>
              <a:tblPr>
                <a:tableStyleId>{5C22544A-7EE6-4342-B048-85BDC9FD1C3A}</a:tableStyleId>
              </a:tblPr>
              <a:tblGrid>
                <a:gridCol w="3620973">
                  <a:extLst>
                    <a:ext uri="{9D8B030D-6E8A-4147-A177-3AD203B41FA5}">
                      <a16:colId xmlns:a16="http://schemas.microsoft.com/office/drawing/2014/main" val="20000"/>
                    </a:ext>
                  </a:extLst>
                </a:gridCol>
                <a:gridCol w="1059307">
                  <a:extLst>
                    <a:ext uri="{9D8B030D-6E8A-4147-A177-3AD203B41FA5}">
                      <a16:colId xmlns:a16="http://schemas.microsoft.com/office/drawing/2014/main" val="20001"/>
                    </a:ext>
                  </a:extLst>
                </a:gridCol>
              </a:tblGrid>
              <a:tr h="320135">
                <a:tc>
                  <a:txBody>
                    <a:bodyPr/>
                    <a:lstStyle/>
                    <a:p>
                      <a:pPr algn="l" fontAlgn="ctr"/>
                      <a:r>
                        <a:rPr lang="en-US" altLang="zh-CN" sz="160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Separator tank length</a:t>
                      </a:r>
                      <a:endParaRPr lang="zh-CN" altLang="en-US" sz="16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600" b="1"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4000mm</a:t>
                      </a:r>
                    </a:p>
                  </a:txBody>
                  <a:tcPr marL="9525" marR="9525" marT="9525" marB="0" anchor="ctr"/>
                </a:tc>
                <a:extLst>
                  <a:ext uri="{0D108BD9-81ED-4DB2-BD59-A6C34878D82A}">
                    <a16:rowId xmlns:a16="http://schemas.microsoft.com/office/drawing/2014/main" val="10000"/>
                  </a:ext>
                </a:extLst>
              </a:tr>
              <a:tr h="320135">
                <a:tc>
                  <a:txBody>
                    <a:bodyPr/>
                    <a:lstStyle/>
                    <a:p>
                      <a:pPr algn="l" fontAlgn="ctr"/>
                      <a:r>
                        <a:rPr lang="en-US" altLang="zh-CN" sz="160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Inner diameter of separator tank</a:t>
                      </a:r>
                      <a:endParaRPr lang="zh-CN" altLang="en-US" sz="16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600" b="1"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380mm</a:t>
                      </a:r>
                      <a:endParaRPr lang="en-US" sz="1600" b="1"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320135">
                <a:tc>
                  <a:txBody>
                    <a:bodyPr/>
                    <a:lstStyle/>
                    <a:p>
                      <a:pPr algn="l" fontAlgn="ctr"/>
                      <a:r>
                        <a:rPr lang="en-US" altLang="zh-CN" sz="160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Electrode height</a:t>
                      </a:r>
                      <a:endParaRPr lang="zh-CN" altLang="en-US" sz="16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600" b="1"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180mm</a:t>
                      </a:r>
                      <a:endParaRPr lang="en-US" sz="1600" b="1"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320135">
                <a:tc>
                  <a:txBody>
                    <a:bodyPr/>
                    <a:lstStyle/>
                    <a:p>
                      <a:pPr algn="l" fontAlgn="ctr"/>
                      <a:r>
                        <a:rPr lang="en-US" altLang="zh-CN" sz="160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Electrode gap</a:t>
                      </a:r>
                      <a:endParaRPr lang="zh-CN" altLang="en-US" sz="16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600" b="1"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75mm</a:t>
                      </a:r>
                      <a:endParaRPr lang="en-US" sz="1600" b="1"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r h="320135">
                <a:tc>
                  <a:txBody>
                    <a:bodyPr/>
                    <a:lstStyle/>
                    <a:p>
                      <a:pPr algn="l" fontAlgn="ctr"/>
                      <a:r>
                        <a:rPr lang="en-US" altLang="zh-CN" sz="160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Electrode thickness</a:t>
                      </a:r>
                      <a:endParaRPr lang="zh-CN" altLang="en-US" sz="16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600" b="1"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15mm</a:t>
                      </a:r>
                    </a:p>
                  </a:txBody>
                  <a:tcPr marL="9525" marR="9525" marT="9525" marB="0" anchor="ctr"/>
                </a:tc>
                <a:extLst>
                  <a:ext uri="{0D108BD9-81ED-4DB2-BD59-A6C34878D82A}">
                    <a16:rowId xmlns:a16="http://schemas.microsoft.com/office/drawing/2014/main" val="10004"/>
                  </a:ext>
                </a:extLst>
              </a:tr>
              <a:tr h="32013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6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Taper</a:t>
                      </a:r>
                      <a:r>
                        <a:rPr lang="en-US" altLang="zh-CN" sz="1600" b="0" i="0" u="none" strike="noStrike"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length</a:t>
                      </a:r>
                      <a:endParaRPr lang="zh-CN" altLang="en-US" sz="16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600" b="1"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231mm</a:t>
                      </a:r>
                    </a:p>
                  </a:txBody>
                  <a:tcPr marL="9525" marR="9525" marT="9525" marB="0" anchor="ctr"/>
                </a:tc>
                <a:extLst>
                  <a:ext uri="{0D108BD9-81ED-4DB2-BD59-A6C34878D82A}">
                    <a16:rowId xmlns:a16="http://schemas.microsoft.com/office/drawing/2014/main" val="10005"/>
                  </a:ext>
                </a:extLst>
              </a:tr>
              <a:tr h="32013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6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Taper</a:t>
                      </a:r>
                      <a:r>
                        <a:rPr lang="en-US" altLang="zh-CN" sz="1600" b="0" i="0" u="none" strike="noStrike"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end </a:t>
                      </a:r>
                      <a:r>
                        <a:rPr lang="en-US" altLang="zh-CN" sz="160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diameter</a:t>
                      </a:r>
                      <a:endParaRPr lang="zh-CN" altLang="en-US" sz="16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600" b="1"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98mm</a:t>
                      </a:r>
                    </a:p>
                  </a:txBody>
                  <a:tcPr marL="9525" marR="9525" marT="9525" marB="0" anchor="ctr"/>
                </a:tc>
                <a:extLst>
                  <a:ext uri="{0D108BD9-81ED-4DB2-BD59-A6C34878D82A}">
                    <a16:rowId xmlns:a16="http://schemas.microsoft.com/office/drawing/2014/main" val="10006"/>
                  </a:ext>
                </a:extLst>
              </a:tr>
              <a:tr h="320135">
                <a:tc>
                  <a:txBody>
                    <a:bodyPr/>
                    <a:lstStyle/>
                    <a:p>
                      <a:pPr algn="l" fontAlgn="ctr"/>
                      <a:r>
                        <a:rPr lang="en-US" altLang="zh-CN" sz="16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Ground</a:t>
                      </a:r>
                      <a:r>
                        <a:rPr lang="en-US" altLang="zh-CN" sz="1600" b="0" i="0" u="none" strike="noStrike"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plate length</a:t>
                      </a:r>
                      <a:endParaRPr lang="zh-CN" altLang="en-US" sz="16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600" b="1"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4462mm</a:t>
                      </a:r>
                    </a:p>
                  </a:txBody>
                  <a:tcPr marL="9525" marR="9525" marT="9525" marB="0" anchor="ctr"/>
                </a:tc>
                <a:extLst>
                  <a:ext uri="{0D108BD9-81ED-4DB2-BD59-A6C34878D82A}">
                    <a16:rowId xmlns:a16="http://schemas.microsoft.com/office/drawing/2014/main" val="10007"/>
                  </a:ext>
                </a:extLst>
              </a:tr>
              <a:tr h="36596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6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Ground</a:t>
                      </a:r>
                      <a:r>
                        <a:rPr lang="en-US" altLang="zh-CN" sz="1600" b="0" i="0" u="none" strike="noStrike"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plate </a:t>
                      </a:r>
                      <a:r>
                        <a:rPr lang="en-US" altLang="zh-CN" sz="160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height</a:t>
                      </a:r>
                      <a:endParaRPr lang="zh-CN" altLang="en-US" sz="16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600" b="1"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100mm</a:t>
                      </a:r>
                    </a:p>
                  </a:txBody>
                  <a:tcPr marL="9525" marR="9525" marT="9525" marB="0" anchor="ctr"/>
                </a:tc>
                <a:extLst>
                  <a:ext uri="{0D108BD9-81ED-4DB2-BD59-A6C34878D82A}">
                    <a16:rowId xmlns:a16="http://schemas.microsoft.com/office/drawing/2014/main" val="10008"/>
                  </a:ext>
                </a:extLst>
              </a:tr>
              <a:tr h="27392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6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Ground</a:t>
                      </a:r>
                      <a:r>
                        <a:rPr lang="en-US" altLang="zh-CN" sz="1600" b="0" i="0" u="none" strike="noStrike" baseline="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plate </a:t>
                      </a:r>
                      <a:r>
                        <a:rPr lang="en-US" altLang="zh-CN" sz="160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thickness</a:t>
                      </a:r>
                      <a:endParaRPr lang="zh-CN" altLang="en-US" sz="1600" b="0"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600" b="1" i="0" u="none" strike="noStrike"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20mm</a:t>
                      </a:r>
                    </a:p>
                  </a:txBody>
                  <a:tcPr marL="9525" marR="9525" marT="9525" marB="0" anchor="ctr"/>
                </a:tc>
                <a:extLst>
                  <a:ext uri="{0D108BD9-81ED-4DB2-BD59-A6C34878D82A}">
                    <a16:rowId xmlns:a16="http://schemas.microsoft.com/office/drawing/2014/main" val="10009"/>
                  </a:ext>
                </a:extLst>
              </a:tr>
            </a:tbl>
          </a:graphicData>
        </a:graphic>
      </p:graphicFrame>
      <p:graphicFrame>
        <p:nvGraphicFramePr>
          <p:cNvPr id="13" name="表格 12">
            <a:extLst>
              <a:ext uri="{FF2B5EF4-FFF2-40B4-BE49-F238E27FC236}">
                <a16:creationId xmlns:a16="http://schemas.microsoft.com/office/drawing/2014/main" id="{F6C64F57-F23D-D5F2-3775-6B7BF80EBFD0}"/>
              </a:ext>
            </a:extLst>
          </p:cNvPr>
          <p:cNvGraphicFramePr>
            <a:graphicFrameLocks noGrp="1"/>
          </p:cNvGraphicFramePr>
          <p:nvPr/>
        </p:nvGraphicFramePr>
        <p:xfrm>
          <a:off x="4140000" y="5580000"/>
          <a:ext cx="7068568" cy="1101312"/>
        </p:xfrm>
        <a:graphic>
          <a:graphicData uri="http://schemas.openxmlformats.org/drawingml/2006/table">
            <a:tbl>
              <a:tblPr firstRow="1" bandRow="1">
                <a:tableStyleId>{5C22544A-7EE6-4342-B048-85BDC9FD1C3A}</a:tableStyleId>
              </a:tblPr>
              <a:tblGrid>
                <a:gridCol w="1900152">
                  <a:extLst>
                    <a:ext uri="{9D8B030D-6E8A-4147-A177-3AD203B41FA5}">
                      <a16:colId xmlns:a16="http://schemas.microsoft.com/office/drawing/2014/main" val="20000"/>
                    </a:ext>
                  </a:extLst>
                </a:gridCol>
                <a:gridCol w="1316535">
                  <a:extLst>
                    <a:ext uri="{9D8B030D-6E8A-4147-A177-3AD203B41FA5}">
                      <a16:colId xmlns:a16="http://schemas.microsoft.com/office/drawing/2014/main" val="20001"/>
                    </a:ext>
                  </a:extLst>
                </a:gridCol>
                <a:gridCol w="1268434">
                  <a:extLst>
                    <a:ext uri="{9D8B030D-6E8A-4147-A177-3AD203B41FA5}">
                      <a16:colId xmlns:a16="http://schemas.microsoft.com/office/drawing/2014/main" val="20002"/>
                    </a:ext>
                  </a:extLst>
                </a:gridCol>
                <a:gridCol w="1300680">
                  <a:extLst>
                    <a:ext uri="{9D8B030D-6E8A-4147-A177-3AD203B41FA5}">
                      <a16:colId xmlns:a16="http://schemas.microsoft.com/office/drawing/2014/main" val="20003"/>
                    </a:ext>
                  </a:extLst>
                </a:gridCol>
                <a:gridCol w="1282767">
                  <a:extLst>
                    <a:ext uri="{9D8B030D-6E8A-4147-A177-3AD203B41FA5}">
                      <a16:colId xmlns:a16="http://schemas.microsoft.com/office/drawing/2014/main" val="20004"/>
                    </a:ext>
                  </a:extLst>
                </a:gridCol>
              </a:tblGrid>
              <a:tr h="360829">
                <a:tc>
                  <a:txBody>
                    <a:bodyPr/>
                    <a:lstStyle/>
                    <a:p>
                      <a:pPr marL="0" algn="l" defTabSz="914400" rtl="0" eaLnBrk="1" latinLnBrk="0" hangingPunct="1"/>
                      <a:endParaRPr lang="zh-CN" altLang="en-US" sz="1600" b="1" kern="1200" baseline="0" dirty="0">
                        <a:solidFill>
                          <a:schemeClr val="lt1"/>
                        </a:solidFill>
                        <a:latin typeface="Times New Roman" panose="02020603050405020304" pitchFamily="18" charset="0"/>
                        <a:ea typeface="宋体" panose="02010600030101010101" pitchFamily="2"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aseline="0" dirty="0">
                          <a:latin typeface="Times New Roman" panose="02020603050405020304" pitchFamily="18" charset="0"/>
                          <a:ea typeface="宋体" panose="02010600030101010101" pitchFamily="2" charset="-122"/>
                        </a:rPr>
                        <a:t>Higgs(w) </a:t>
                      </a:r>
                      <a:endParaRPr lang="zh-CN" altLang="en-US" sz="1600" baseline="0" dirty="0">
                        <a:latin typeface="Times New Roman" panose="02020603050405020304" pitchFamily="18" charset="0"/>
                        <a:ea typeface="宋体" panose="02010600030101010101" pitchFamily="2" charset="-122"/>
                      </a:endParaRPr>
                    </a:p>
                  </a:txBody>
                  <a:tcPr anchor="ctr"/>
                </a:tc>
                <a:tc>
                  <a:txBody>
                    <a:bodyPr/>
                    <a:lstStyle/>
                    <a:p>
                      <a:pPr algn="ctr"/>
                      <a:r>
                        <a:rPr lang="en-US" altLang="zh-CN" sz="1600" baseline="0" dirty="0">
                          <a:latin typeface="Times New Roman" panose="02020603050405020304" pitchFamily="18" charset="0"/>
                          <a:ea typeface="宋体" panose="02010600030101010101" pitchFamily="2" charset="-122"/>
                        </a:rPr>
                        <a:t>W (kw)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kern="1200" baseline="0" dirty="0">
                          <a:solidFill>
                            <a:schemeClr val="lt1"/>
                          </a:solidFill>
                          <a:latin typeface="Times New Roman" panose="02020603050405020304" pitchFamily="18" charset="0"/>
                          <a:ea typeface="宋体" panose="02010600030101010101" pitchFamily="2" charset="-122"/>
                          <a:cs typeface="+mn-cs"/>
                        </a:rPr>
                        <a:t>Z(w)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u="none" strike="noStrike" baseline="0" dirty="0" err="1">
                          <a:effectLst/>
                          <a:latin typeface="Times New Roman" panose="02020603050405020304" pitchFamily="18" charset="0"/>
                          <a:ea typeface="宋体" panose="02010600030101010101" pitchFamily="2" charset="-122"/>
                          <a:cs typeface="Times New Roman" panose="02020603050405020304" pitchFamily="18" charset="0"/>
                        </a:rPr>
                        <a:t>ttbar</a:t>
                      </a:r>
                      <a:r>
                        <a:rPr lang="zh-CN" altLang="en-US" sz="1600" b="1"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600" b="1"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w</a:t>
                      </a:r>
                      <a:r>
                        <a:rPr lang="zh-CN" altLang="en-US" sz="1600" b="1"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1600" b="1"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0000"/>
                  </a:ext>
                </a:extLst>
              </a:tr>
              <a:tr h="379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0" baseline="0" dirty="0">
                          <a:solidFill>
                            <a:schemeClr val="tx1"/>
                          </a:solidFill>
                          <a:latin typeface="Times New Roman" panose="02020603050405020304" pitchFamily="18" charset="0"/>
                          <a:ea typeface="宋体" panose="02010600030101010101" pitchFamily="2" charset="-122"/>
                        </a:rPr>
                        <a:t>HOM power(</a:t>
                      </a:r>
                      <a:r>
                        <a:rPr lang="en-US" altLang="zh-CN" sz="1600" b="0" baseline="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3</a:t>
                      </a:r>
                      <a:r>
                        <a:rPr lang="en-US" altLang="zh-CN" sz="1600" baseline="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0MW</a:t>
                      </a:r>
                      <a:r>
                        <a:rPr lang="en-US" altLang="zh-CN" sz="1600" baseline="0" dirty="0">
                          <a:latin typeface="Times New Roman" panose="02020603050405020304" pitchFamily="18" charset="0"/>
                          <a:ea typeface="宋体" panose="02010600030101010101" pitchFamily="2" charset="-122"/>
                        </a:rPr>
                        <a:t>)</a:t>
                      </a:r>
                      <a:endParaRPr lang="zh-CN" altLang="en-US" sz="1600" baseline="0" dirty="0">
                        <a:latin typeface="Times New Roman" panose="02020603050405020304" pitchFamily="18" charset="0"/>
                        <a:ea typeface="宋体" panose="02010600030101010101" pitchFamily="2" charset="-12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200" baseline="0" dirty="0">
                          <a:solidFill>
                            <a:schemeClr val="tx1"/>
                          </a:solidFill>
                          <a:latin typeface="Times New Roman" panose="02020603050405020304" pitchFamily="18" charset="0"/>
                          <a:ea typeface="宋体" panose="02010600030101010101" pitchFamily="2" charset="-122"/>
                          <a:cs typeface="+mn-cs"/>
                        </a:rPr>
                        <a:t>385</a:t>
                      </a:r>
                    </a:p>
                  </a:txBody>
                  <a:tcPr marL="9053" marR="9053" marT="9053"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200" baseline="0" dirty="0">
                          <a:solidFill>
                            <a:schemeClr val="tx1"/>
                          </a:solidFill>
                          <a:latin typeface="Times New Roman" panose="02020603050405020304" pitchFamily="18" charset="0"/>
                          <a:ea typeface="宋体" panose="02010600030101010101" pitchFamily="2" charset="-122"/>
                          <a:cs typeface="+mn-cs"/>
                        </a:rPr>
                        <a:t>1.87</a:t>
                      </a:r>
                    </a:p>
                  </a:txBody>
                  <a:tcPr marL="9053" marR="9053" marT="9053"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200" baseline="0" dirty="0">
                          <a:solidFill>
                            <a:schemeClr val="tx1"/>
                          </a:solidFill>
                          <a:latin typeface="Times New Roman" panose="02020603050405020304" pitchFamily="18" charset="0"/>
                          <a:ea typeface="宋体" panose="02010600030101010101" pitchFamily="2" charset="-122"/>
                          <a:cs typeface="+mn-cs"/>
                        </a:rPr>
                        <a:t>18.6</a:t>
                      </a:r>
                    </a:p>
                  </a:txBody>
                  <a:tcPr marL="9053" marR="9053" marT="9053"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200" baseline="0" dirty="0">
                          <a:solidFill>
                            <a:schemeClr val="tx1"/>
                          </a:solidFill>
                          <a:latin typeface="Times New Roman" panose="02020603050405020304" pitchFamily="18" charset="0"/>
                          <a:ea typeface="宋体" panose="02010600030101010101" pitchFamily="2" charset="-122"/>
                          <a:cs typeface="+mn-cs"/>
                        </a:rPr>
                        <a:t>107</a:t>
                      </a:r>
                    </a:p>
                  </a:txBody>
                  <a:tcPr marL="9053" marR="9053" marT="9053" marB="0" anchor="ctr"/>
                </a:tc>
                <a:extLst>
                  <a:ext uri="{0D108BD9-81ED-4DB2-BD59-A6C34878D82A}">
                    <a16:rowId xmlns:a16="http://schemas.microsoft.com/office/drawing/2014/main" val="10001"/>
                  </a:ext>
                </a:extLst>
              </a:tr>
              <a:tr h="360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0" baseline="0" dirty="0">
                          <a:solidFill>
                            <a:schemeClr val="tx1"/>
                          </a:solidFill>
                          <a:latin typeface="Times New Roman" panose="02020603050405020304" pitchFamily="18" charset="0"/>
                          <a:ea typeface="宋体" panose="02010600030101010101" pitchFamily="2" charset="-122"/>
                        </a:rPr>
                        <a:t>HOM power(</a:t>
                      </a:r>
                      <a:r>
                        <a:rPr lang="en-US" altLang="zh-CN" sz="1600" b="0" baseline="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5</a:t>
                      </a:r>
                      <a:r>
                        <a:rPr lang="en-US" altLang="zh-CN" sz="1600" baseline="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0MW</a:t>
                      </a:r>
                      <a:r>
                        <a:rPr lang="en-US" altLang="zh-CN" sz="1600" baseline="0" dirty="0">
                          <a:latin typeface="Times New Roman" panose="02020603050405020304" pitchFamily="18" charset="0"/>
                          <a:ea typeface="宋体" panose="02010600030101010101" pitchFamily="2" charset="-122"/>
                        </a:rPr>
                        <a:t>)</a:t>
                      </a:r>
                      <a:endParaRPr lang="zh-CN" altLang="en-US" sz="1600" b="0" baseline="0" dirty="0">
                        <a:solidFill>
                          <a:schemeClr val="tx1"/>
                        </a:solidFill>
                        <a:latin typeface="Times New Roman" panose="02020603050405020304" pitchFamily="18" charset="0"/>
                        <a:ea typeface="宋体" panose="02010600030101010101" pitchFamily="2" charset="-12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200" baseline="0" dirty="0">
                          <a:solidFill>
                            <a:schemeClr val="tx1"/>
                          </a:solidFill>
                          <a:latin typeface="Times New Roman" panose="02020603050405020304" pitchFamily="18" charset="0"/>
                          <a:ea typeface="宋体" panose="02010600030101010101" pitchFamily="2" charset="-122"/>
                          <a:cs typeface="+mn-cs"/>
                        </a:rPr>
                        <a:t>643</a:t>
                      </a:r>
                    </a:p>
                  </a:txBody>
                  <a:tcPr marL="9053" marR="9053" marT="9053"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200" baseline="0" dirty="0">
                          <a:solidFill>
                            <a:schemeClr val="tx1"/>
                          </a:solidFill>
                          <a:latin typeface="Times New Roman" panose="02020603050405020304" pitchFamily="18" charset="0"/>
                          <a:ea typeface="宋体" panose="02010600030101010101" pitchFamily="2" charset="-122"/>
                          <a:cs typeface="+mn-cs"/>
                        </a:rPr>
                        <a:t>3.13</a:t>
                      </a:r>
                    </a:p>
                  </a:txBody>
                  <a:tcPr marL="9053" marR="9053" marT="9053"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200" baseline="0" dirty="0">
                          <a:solidFill>
                            <a:schemeClr val="tx1"/>
                          </a:solidFill>
                          <a:latin typeface="Times New Roman" panose="02020603050405020304" pitchFamily="18" charset="0"/>
                          <a:ea typeface="宋体" panose="02010600030101010101" pitchFamily="2" charset="-122"/>
                          <a:cs typeface="+mn-cs"/>
                        </a:rPr>
                        <a:t>31.0</a:t>
                      </a:r>
                    </a:p>
                  </a:txBody>
                  <a:tcPr marL="9053" marR="9053" marT="9053"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200" baseline="0" dirty="0">
                          <a:solidFill>
                            <a:schemeClr val="tx1"/>
                          </a:solidFill>
                          <a:latin typeface="Times New Roman" panose="02020603050405020304" pitchFamily="18" charset="0"/>
                          <a:ea typeface="宋体" panose="02010600030101010101" pitchFamily="2" charset="-122"/>
                          <a:cs typeface="+mn-cs"/>
                        </a:rPr>
                        <a:t>178</a:t>
                      </a:r>
                    </a:p>
                  </a:txBody>
                  <a:tcPr marL="9053" marR="9053" marT="9053" marB="0" anchor="ctr"/>
                </a:tc>
                <a:extLst>
                  <a:ext uri="{0D108BD9-81ED-4DB2-BD59-A6C34878D82A}">
                    <a16:rowId xmlns:a16="http://schemas.microsoft.com/office/drawing/2014/main" val="10002"/>
                  </a:ext>
                </a:extLst>
              </a:tr>
            </a:tbl>
          </a:graphicData>
        </a:graphic>
      </p:graphicFrame>
      <p:sp>
        <p:nvSpPr>
          <p:cNvPr id="14" name="文本框 13">
            <a:extLst>
              <a:ext uri="{FF2B5EF4-FFF2-40B4-BE49-F238E27FC236}">
                <a16:creationId xmlns:a16="http://schemas.microsoft.com/office/drawing/2014/main" id="{F441EDBE-9592-091C-6065-86D062D8C19A}"/>
              </a:ext>
            </a:extLst>
          </p:cNvPr>
          <p:cNvSpPr txBox="1"/>
          <p:nvPr/>
        </p:nvSpPr>
        <p:spPr>
          <a:xfrm>
            <a:off x="8280000" y="1800000"/>
            <a:ext cx="3600000" cy="461665"/>
          </a:xfrm>
          <a:prstGeom prst="rect">
            <a:avLst/>
          </a:prstGeom>
          <a:noFill/>
          <a:ln>
            <a:solidFill>
              <a:srgbClr val="FF0000"/>
            </a:solidFill>
          </a:ln>
        </p:spPr>
        <p:txBody>
          <a:bodyPr wrap="square" rtlCol="0">
            <a:spAutoFit/>
          </a:bodyPr>
          <a:lstStyle/>
          <a:p>
            <a:pPr>
              <a:lnSpc>
                <a:spcPct val="150000"/>
              </a:lnSpc>
            </a:pPr>
            <a:r>
              <a:rPr lang="en-US" altLang="zh-CN" sz="1600" dirty="0" err="1">
                <a:latin typeface="Times New Roman" panose="02020603050405020304" pitchFamily="18" charset="0"/>
                <a:ea typeface="宋体" panose="02010600030101010101" pitchFamily="2" charset="-122"/>
              </a:rPr>
              <a:t>σ</a:t>
            </a:r>
            <a:r>
              <a:rPr lang="en-US" altLang="zh-CN" sz="1600" baseline="-25000" dirty="0" err="1">
                <a:latin typeface="Times New Roman" panose="02020603050405020304" pitchFamily="18" charset="0"/>
                <a:ea typeface="宋体" panose="02010600030101010101" pitchFamily="2" charset="-122"/>
              </a:rPr>
              <a:t>z</a:t>
            </a:r>
            <a:r>
              <a:rPr lang="en-US" altLang="zh-CN" sz="1600" dirty="0">
                <a:latin typeface="Times New Roman" panose="02020603050405020304" pitchFamily="18" charset="0"/>
                <a:ea typeface="宋体" panose="02010600030101010101" pitchFamily="2" charset="-122"/>
              </a:rPr>
              <a:t>=5mm: Loss factor @</a:t>
            </a:r>
            <a:r>
              <a:rPr lang="en-US" altLang="zh-CN" sz="1600" dirty="0" err="1">
                <a:latin typeface="Times New Roman" panose="02020603050405020304" pitchFamily="18" charset="0"/>
                <a:ea typeface="宋体" panose="02010600030101010101" pitchFamily="2" charset="-122"/>
              </a:rPr>
              <a:t>k_trap</a:t>
            </a:r>
            <a:r>
              <a:rPr lang="en-US" altLang="zh-CN" sz="1600" dirty="0">
                <a:latin typeface="Times New Roman" panose="02020603050405020304" pitchFamily="18" charset="0"/>
                <a:ea typeface="宋体" panose="02010600030101010101" pitchFamily="2" charset="-122"/>
              </a:rPr>
              <a:t>: 0.032v/pc</a:t>
            </a:r>
          </a:p>
        </p:txBody>
      </p:sp>
      <p:pic>
        <p:nvPicPr>
          <p:cNvPr id="16" name="图片 15">
            <a:extLst>
              <a:ext uri="{FF2B5EF4-FFF2-40B4-BE49-F238E27FC236}">
                <a16:creationId xmlns:a16="http://schemas.microsoft.com/office/drawing/2014/main" id="{564BB75C-7A57-B5D9-89E7-C5DCDDF568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77" t="5883" r="8702" b="3133"/>
          <a:stretch/>
        </p:blipFill>
        <p:spPr>
          <a:xfrm>
            <a:off x="9000000" y="3960000"/>
            <a:ext cx="2880000" cy="1487415"/>
          </a:xfrm>
          <a:prstGeom prst="rect">
            <a:avLst/>
          </a:prstGeom>
        </p:spPr>
      </p:pic>
      <p:sp>
        <p:nvSpPr>
          <p:cNvPr id="17" name="椭圆 16">
            <a:extLst>
              <a:ext uri="{FF2B5EF4-FFF2-40B4-BE49-F238E27FC236}">
                <a16:creationId xmlns:a16="http://schemas.microsoft.com/office/drawing/2014/main" id="{9BFF2060-5A6F-88A4-214D-B4D38CB8A24B}"/>
              </a:ext>
            </a:extLst>
          </p:cNvPr>
          <p:cNvSpPr/>
          <p:nvPr/>
        </p:nvSpPr>
        <p:spPr>
          <a:xfrm>
            <a:off x="9180000" y="3960000"/>
            <a:ext cx="432000" cy="90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endParaRPr>
          </a:p>
        </p:txBody>
      </p:sp>
      <p:pic>
        <p:nvPicPr>
          <p:cNvPr id="18" name="图片 17">
            <a:extLst>
              <a:ext uri="{FF2B5EF4-FFF2-40B4-BE49-F238E27FC236}">
                <a16:creationId xmlns:a16="http://schemas.microsoft.com/office/drawing/2014/main" id="{E0533865-9C8C-9ECF-58B2-D8C43EE31C8A}"/>
              </a:ext>
            </a:extLst>
          </p:cNvPr>
          <p:cNvPicPr>
            <a:picLocks noChangeAspect="1"/>
          </p:cNvPicPr>
          <p:nvPr/>
        </p:nvPicPr>
        <p:blipFill>
          <a:blip r:embed="rId5"/>
          <a:stretch>
            <a:fillRect/>
          </a:stretch>
        </p:blipFill>
        <p:spPr>
          <a:xfrm>
            <a:off x="720000" y="2880000"/>
            <a:ext cx="2520000" cy="2095984"/>
          </a:xfrm>
          <a:prstGeom prst="rect">
            <a:avLst/>
          </a:prstGeom>
        </p:spPr>
      </p:pic>
      <p:cxnSp>
        <p:nvCxnSpPr>
          <p:cNvPr id="19" name="直接箭头连接符 18">
            <a:extLst>
              <a:ext uri="{FF2B5EF4-FFF2-40B4-BE49-F238E27FC236}">
                <a16:creationId xmlns:a16="http://schemas.microsoft.com/office/drawing/2014/main" id="{5B671BFB-5C62-FBCF-77A0-A42CE54D8B7A}"/>
              </a:ext>
            </a:extLst>
          </p:cNvPr>
          <p:cNvCxnSpPr/>
          <p:nvPr/>
        </p:nvCxnSpPr>
        <p:spPr>
          <a:xfrm flipV="1">
            <a:off x="1620000" y="3060000"/>
            <a:ext cx="360280" cy="18360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0" name="文本框 19">
            <a:extLst>
              <a:ext uri="{FF2B5EF4-FFF2-40B4-BE49-F238E27FC236}">
                <a16:creationId xmlns:a16="http://schemas.microsoft.com/office/drawing/2014/main" id="{0E01376F-C27F-9C68-CF69-A3D5B622B91F}"/>
              </a:ext>
            </a:extLst>
          </p:cNvPr>
          <p:cNvSpPr txBox="1"/>
          <p:nvPr/>
        </p:nvSpPr>
        <p:spPr>
          <a:xfrm>
            <a:off x="1080000" y="4860000"/>
            <a:ext cx="1440000" cy="288000"/>
          </a:xfrm>
          <a:prstGeom prst="rect">
            <a:avLst/>
          </a:prstGeom>
          <a:noFill/>
        </p:spPr>
        <p:txBody>
          <a:bodyPr wrap="square" rtlCol="0">
            <a:spAutoFit/>
          </a:bodyPr>
          <a:lstStyle/>
          <a:p>
            <a:pPr algn="ct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Ground electrodes</a:t>
            </a:r>
          </a:p>
          <a:p>
            <a:endParaRPr lang="en-US" altLang="zh-CN" sz="1200" dirty="0">
              <a:latin typeface="Times New Roman" panose="02020603050405020304" pitchFamily="18" charset="0"/>
              <a:ea typeface="宋体" panose="02010600030101010101" pitchFamily="2" charset="-122"/>
            </a:endParaRPr>
          </a:p>
        </p:txBody>
      </p:sp>
      <p:cxnSp>
        <p:nvCxnSpPr>
          <p:cNvPr id="21" name="直接箭头连接符 20">
            <a:extLst>
              <a:ext uri="{FF2B5EF4-FFF2-40B4-BE49-F238E27FC236}">
                <a16:creationId xmlns:a16="http://schemas.microsoft.com/office/drawing/2014/main" id="{CC53FA06-AD12-89C2-ABC5-2CFA66B81A01}"/>
              </a:ext>
            </a:extLst>
          </p:cNvPr>
          <p:cNvCxnSpPr/>
          <p:nvPr/>
        </p:nvCxnSpPr>
        <p:spPr>
          <a:xfrm flipV="1">
            <a:off x="1620000" y="4608000"/>
            <a:ext cx="420000" cy="2880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22" name="图片 21">
            <a:extLst>
              <a:ext uri="{FF2B5EF4-FFF2-40B4-BE49-F238E27FC236}">
                <a16:creationId xmlns:a16="http://schemas.microsoft.com/office/drawing/2014/main" id="{239DB819-A0C0-748E-248A-AFDDB8BE77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000" y="5220000"/>
            <a:ext cx="2160000" cy="1338592"/>
          </a:xfrm>
          <a:prstGeom prst="rect">
            <a:avLst/>
          </a:prstGeom>
        </p:spPr>
      </p:pic>
      <p:sp>
        <p:nvSpPr>
          <p:cNvPr id="23" name="文本框 22">
            <a:extLst>
              <a:ext uri="{FF2B5EF4-FFF2-40B4-BE49-F238E27FC236}">
                <a16:creationId xmlns:a16="http://schemas.microsoft.com/office/drawing/2014/main" id="{3B96DF89-6164-FBC6-3708-D3B95F608E30}"/>
              </a:ext>
            </a:extLst>
          </p:cNvPr>
          <p:cNvSpPr txBox="1"/>
          <p:nvPr/>
        </p:nvSpPr>
        <p:spPr>
          <a:xfrm>
            <a:off x="1260000" y="6480000"/>
            <a:ext cx="1080000" cy="288000"/>
          </a:xfrm>
          <a:prstGeom prst="rect">
            <a:avLst/>
          </a:prstGeom>
          <a:noFill/>
        </p:spPr>
        <p:txBody>
          <a:bodyPr wrap="square" rtlCol="0">
            <a:spAutoFit/>
          </a:bodyPr>
          <a:lstStyle/>
          <a:p>
            <a:pPr algn="ctr"/>
            <a:r>
              <a:rPr lang="en-US" altLang="zh-CN" sz="1200" dirty="0">
                <a:latin typeface="Times New Roman" panose="02020603050405020304" pitchFamily="18" charset="0"/>
                <a:ea typeface="宋体" panose="02010600030101010101" pitchFamily="2" charset="-122"/>
                <a:cs typeface="Times New Roman" pitchFamily="18" charset="0"/>
              </a:rPr>
              <a:t>Tapered ends</a:t>
            </a:r>
            <a:endParaRPr lang="en-US" altLang="zh-CN" sz="1200" dirty="0">
              <a:latin typeface="Times New Roman" panose="02020603050405020304" pitchFamily="18" charset="0"/>
              <a:ea typeface="宋体" panose="02010600030101010101" pitchFamily="2" charset="-122"/>
            </a:endParaRPr>
          </a:p>
        </p:txBody>
      </p:sp>
      <p:sp>
        <p:nvSpPr>
          <p:cNvPr id="2" name="灯片编号占位符 1">
            <a:extLst>
              <a:ext uri="{FF2B5EF4-FFF2-40B4-BE49-F238E27FC236}">
                <a16:creationId xmlns:a16="http://schemas.microsoft.com/office/drawing/2014/main" id="{7513BED8-EAD4-E662-57CA-63D47804FA20}"/>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37</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281564115"/>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Electro-magnetic Separator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lstStyle/>
          <a:p>
            <a:pPr marL="360000" lvl="1" indent="-360000">
              <a:spcBef>
                <a:spcPts val="0"/>
              </a:spcBef>
              <a:spcAft>
                <a:spcPts val="600"/>
              </a:spcAft>
              <a:buClr>
                <a:srgbClr val="FFC000"/>
              </a:buClr>
              <a:buSzPct val="80000"/>
              <a:buFont typeface="Wingdings" pitchFamily="2" charset="2"/>
              <a:buChar char="n"/>
              <a:defRPr/>
            </a:pPr>
            <a:r>
              <a:rPr lang="en-US" altLang="zh-CN" b="1" kern="0" dirty="0">
                <a:latin typeface="Times New Roman" panose="02020603050405020304" pitchFamily="18" charset="0"/>
                <a:ea typeface="宋体" panose="02010600030101010101" pitchFamily="2" charset="-122"/>
                <a:cs typeface="Times New Roman" pitchFamily="18" charset="0"/>
              </a:rPr>
              <a:t>Design of </a:t>
            </a:r>
            <a:r>
              <a:rPr lang="en-US" altLang="zh-CN" b="1" dirty="0">
                <a:latin typeface="Times New Roman" panose="02020603050405020304" pitchFamily="18" charset="0"/>
                <a:ea typeface="宋体" panose="02010600030101010101" pitchFamily="2" charset="-122"/>
                <a:cs typeface="Times New Roman" pitchFamily="18" charset="0"/>
              </a:rPr>
              <a:t>electrostatic separator</a:t>
            </a:r>
            <a:endParaRPr lang="en-US" altLang="zh-CN" b="1" dirty="0">
              <a:latin typeface="Times New Roman" panose="02020603050405020304"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r>
              <a:rPr lang="zh-CN" altLang="zh-CN" sz="1800" dirty="0">
                <a:latin typeface="Times New Roman" pitchFamily="18" charset="0"/>
                <a:ea typeface="宋体" panose="02010600030101010101" pitchFamily="2" charset="-122"/>
              </a:rPr>
              <a:t>In this fringe ﬁeld region, the ratio of E</a:t>
            </a:r>
            <a:r>
              <a:rPr lang="en-US" altLang="zh-CN" sz="1800" dirty="0">
                <a:latin typeface="Times New Roman" pitchFamily="18" charset="0"/>
                <a:ea typeface="宋体" panose="02010600030101010101" pitchFamily="2" charset="-122"/>
              </a:rPr>
              <a:t>/</a:t>
            </a:r>
            <a:r>
              <a:rPr lang="zh-CN" altLang="zh-CN" sz="1800" dirty="0">
                <a:latin typeface="Times New Roman" pitchFamily="18" charset="0"/>
                <a:ea typeface="宋体" panose="02010600030101010101" pitchFamily="2" charset="-122"/>
              </a:rPr>
              <a:t>B differs from that inside the </a:t>
            </a:r>
            <a:r>
              <a:rPr lang="en-US" altLang="zh-CN" sz="1800" dirty="0">
                <a:latin typeface="Times New Roman" pitchFamily="18" charset="0"/>
                <a:ea typeface="宋体" panose="02010600030101010101" pitchFamily="2" charset="-122"/>
              </a:rPr>
              <a:t>separator</a:t>
            </a:r>
            <a:r>
              <a:rPr lang="zh-CN" altLang="zh-CN" sz="1800" dirty="0">
                <a:latin typeface="Times New Roman" pitchFamily="18" charset="0"/>
                <a:ea typeface="宋体" panose="02010600030101010101" pitchFamily="2" charset="-122"/>
              </a:rPr>
              <a:t>,</a:t>
            </a:r>
            <a:r>
              <a:rPr lang="en-US" altLang="zh-CN" sz="1800" dirty="0">
                <a:latin typeface="Times New Roman" pitchFamily="18" charset="0"/>
                <a:ea typeface="宋体" panose="02010600030101010101" pitchFamily="2" charset="-122"/>
              </a:rPr>
              <a:t> </a:t>
            </a:r>
            <a:r>
              <a:rPr lang="zh-CN" altLang="zh-CN" sz="1800" dirty="0">
                <a:latin typeface="Times New Roman" pitchFamily="18" charset="0"/>
                <a:ea typeface="宋体" panose="02010600030101010101" pitchFamily="2" charset="-122"/>
              </a:rPr>
              <a:t>and this can result in a </a:t>
            </a:r>
            <a:r>
              <a:rPr lang="en-US" altLang="zh-CN" sz="1800" dirty="0">
                <a:latin typeface="Times New Roman" pitchFamily="18" charset="0"/>
                <a:ea typeface="宋体" panose="02010600030101010101" pitchFamily="2" charset="-122"/>
              </a:rPr>
              <a:t>synchrotron radiation from the Separation Region, which will affect the downstream RF cavities.</a:t>
            </a: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Magnet: </a:t>
            </a:r>
            <a:r>
              <a:rPr lang="zh-CN" altLang="zh-CN" sz="1600" dirty="0">
                <a:latin typeface="Times New Roman" panose="02020603050405020304" pitchFamily="18" charset="0"/>
                <a:ea typeface="宋体" panose="02010600030101010101" pitchFamily="2" charset="-122"/>
                <a:cs typeface="Times New Roman" pitchFamily="18" charset="0"/>
              </a:rPr>
              <a:t>addition of  ﬁeld clamps, along with the mirror plates. </a:t>
            </a:r>
            <a:endParaRPr lang="en-US" altLang="zh-CN" sz="1600" dirty="0">
              <a:latin typeface="Times New Roman" panose="02020603050405020304" pitchFamily="18" charset="0"/>
              <a:ea typeface="宋体" panose="02010600030101010101" pitchFamily="2" charset="-122"/>
              <a:cs typeface="Times New Roman" pitchFamily="18" charset="0"/>
            </a:endParaRP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Separator: </a:t>
            </a:r>
            <a:r>
              <a:rPr lang="zh-CN" altLang="zh-CN" sz="1600" dirty="0">
                <a:latin typeface="Times New Roman" panose="02020603050405020304" pitchFamily="18" charset="0"/>
                <a:ea typeface="宋体" panose="02010600030101010101" pitchFamily="2" charset="-122"/>
                <a:cs typeface="Times New Roman" pitchFamily="18" charset="0"/>
              </a:rPr>
              <a:t>ﬂaring open the electrode ends progressively</a:t>
            </a:r>
            <a:r>
              <a:rPr lang="en-US" altLang="zh-CN" sz="1600" dirty="0">
                <a:latin typeface="Times New Roman" panose="02020603050405020304" pitchFamily="18" charset="0"/>
                <a:ea typeface="宋体" panose="02010600030101010101" pitchFamily="2" charset="-122"/>
                <a:cs typeface="Times New Roman" pitchFamily="18" charset="0"/>
              </a:rPr>
              <a:t>.</a:t>
            </a:r>
          </a:p>
        </p:txBody>
      </p:sp>
      <p:pic>
        <p:nvPicPr>
          <p:cNvPr id="61" name="图片 60"/>
          <p:cNvPicPr>
            <a:picLocks noChangeAspect="1"/>
          </p:cNvPicPr>
          <p:nvPr/>
        </p:nvPicPr>
        <p:blipFill rotWithShape="1">
          <a:blip r:embed="rId3"/>
          <a:srcRect l="17602" r="15358"/>
          <a:stretch/>
        </p:blipFill>
        <p:spPr>
          <a:xfrm>
            <a:off x="1080000" y="2880000"/>
            <a:ext cx="3146374" cy="1620000"/>
          </a:xfrm>
          <a:prstGeom prst="rect">
            <a:avLst/>
          </a:prstGeom>
        </p:spPr>
      </p:pic>
      <p:cxnSp>
        <p:nvCxnSpPr>
          <p:cNvPr id="62" name="直接箭头连接符 61"/>
          <p:cNvCxnSpPr/>
          <p:nvPr/>
        </p:nvCxnSpPr>
        <p:spPr>
          <a:xfrm flipV="1">
            <a:off x="2915816" y="3960000"/>
            <a:ext cx="504056" cy="57995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63" name="文本框 8"/>
          <p:cNvSpPr txBox="1"/>
          <p:nvPr/>
        </p:nvSpPr>
        <p:spPr>
          <a:xfrm>
            <a:off x="2520000" y="4428000"/>
            <a:ext cx="1080000" cy="288000"/>
          </a:xfrm>
          <a:prstGeom prst="rect">
            <a:avLst/>
          </a:prstGeom>
          <a:noFill/>
        </p:spPr>
        <p:txBody>
          <a:bodyPr wrap="square" rtlCol="0">
            <a:spAutoFit/>
          </a:bodyPr>
          <a:lstStyle/>
          <a:p>
            <a:r>
              <a:rPr lang="zh-CN" altLang="zh-CN" sz="1200" dirty="0">
                <a:latin typeface="Times New Roman" panose="02020603050405020304" pitchFamily="18" charset="0"/>
                <a:cs typeface="Times New Roman" pitchFamily="18" charset="0"/>
              </a:rPr>
              <a:t>ﬁeld clamp</a:t>
            </a:r>
            <a:endParaRPr lang="en-US" altLang="zh-CN" sz="1200" dirty="0"/>
          </a:p>
        </p:txBody>
      </p:sp>
      <p:cxnSp>
        <p:nvCxnSpPr>
          <p:cNvPr id="64" name="直接箭头连接符 63"/>
          <p:cNvCxnSpPr/>
          <p:nvPr/>
        </p:nvCxnSpPr>
        <p:spPr>
          <a:xfrm flipH="1" flipV="1">
            <a:off x="3851920" y="3960000"/>
            <a:ext cx="576064" cy="57995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65" name="文本框 8"/>
          <p:cNvSpPr txBox="1"/>
          <p:nvPr/>
        </p:nvSpPr>
        <p:spPr>
          <a:xfrm>
            <a:off x="3960000" y="4428000"/>
            <a:ext cx="1080000" cy="288000"/>
          </a:xfrm>
          <a:prstGeom prst="rect">
            <a:avLst/>
          </a:prstGeom>
          <a:noFill/>
        </p:spPr>
        <p:txBody>
          <a:bodyPr wrap="square" rtlCol="0">
            <a:spAutoFit/>
          </a:bodyPr>
          <a:lstStyle/>
          <a:p>
            <a:r>
              <a:rPr lang="zh-CN" altLang="zh-CN" sz="1200" dirty="0">
                <a:latin typeface="Times New Roman" panose="02020603050405020304" pitchFamily="18" charset="0"/>
                <a:cs typeface="Times New Roman" pitchFamily="18" charset="0"/>
              </a:rPr>
              <a:t>mirror plate </a:t>
            </a:r>
            <a:endParaRPr lang="en-US" altLang="zh-CN" sz="1200" dirty="0"/>
          </a:p>
        </p:txBody>
      </p:sp>
      <p:pic>
        <p:nvPicPr>
          <p:cNvPr id="66" name="图片 65"/>
          <p:cNvPicPr>
            <a:picLocks noChangeAspect="1"/>
          </p:cNvPicPr>
          <p:nvPr/>
        </p:nvPicPr>
        <p:blipFill>
          <a:blip r:embed="rId4"/>
          <a:stretch>
            <a:fillRect/>
          </a:stretch>
        </p:blipFill>
        <p:spPr>
          <a:xfrm>
            <a:off x="360002" y="4680000"/>
            <a:ext cx="2022323" cy="1980000"/>
          </a:xfrm>
          <a:prstGeom prst="rect">
            <a:avLst/>
          </a:prstGeom>
        </p:spPr>
      </p:pic>
      <p:pic>
        <p:nvPicPr>
          <p:cNvPr id="67" name="图片 66"/>
          <p:cNvPicPr>
            <a:picLocks noChangeAspect="1"/>
          </p:cNvPicPr>
          <p:nvPr/>
        </p:nvPicPr>
        <p:blipFill>
          <a:blip r:embed="rId5"/>
          <a:stretch>
            <a:fillRect/>
          </a:stretch>
        </p:blipFill>
        <p:spPr>
          <a:xfrm>
            <a:off x="2880003" y="4680000"/>
            <a:ext cx="2015271" cy="1980000"/>
          </a:xfrm>
          <a:prstGeom prst="rect">
            <a:avLst/>
          </a:prstGeom>
        </p:spPr>
      </p:pic>
      <p:sp>
        <p:nvSpPr>
          <p:cNvPr id="68" name="右箭头 67"/>
          <p:cNvSpPr/>
          <p:nvPr/>
        </p:nvSpPr>
        <p:spPr>
          <a:xfrm>
            <a:off x="2520000" y="5400000"/>
            <a:ext cx="36000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9" name="图片 68"/>
          <p:cNvPicPr>
            <a:picLocks noChangeAspect="1"/>
          </p:cNvPicPr>
          <p:nvPr/>
        </p:nvPicPr>
        <p:blipFill>
          <a:blip r:embed="rId6"/>
          <a:stretch>
            <a:fillRect/>
          </a:stretch>
        </p:blipFill>
        <p:spPr>
          <a:xfrm>
            <a:off x="5040000" y="4860000"/>
            <a:ext cx="2994675" cy="1800000"/>
          </a:xfrm>
          <a:prstGeom prst="rect">
            <a:avLst/>
          </a:prstGeom>
        </p:spPr>
      </p:pic>
      <p:graphicFrame>
        <p:nvGraphicFramePr>
          <p:cNvPr id="70" name="图表 69"/>
          <p:cNvGraphicFramePr>
            <a:graphicFrameLocks/>
          </p:cNvGraphicFramePr>
          <p:nvPr>
            <p:extLst>
              <p:ext uri="{D42A27DB-BD31-4B8C-83A1-F6EECF244321}">
                <p14:modId xmlns:p14="http://schemas.microsoft.com/office/powerpoint/2010/main" val="2085471170"/>
              </p:ext>
            </p:extLst>
          </p:nvPr>
        </p:nvGraphicFramePr>
        <p:xfrm>
          <a:off x="5040000" y="2880000"/>
          <a:ext cx="3096000" cy="1980000"/>
        </p:xfrm>
        <a:graphic>
          <a:graphicData uri="http://schemas.openxmlformats.org/drawingml/2006/chart">
            <c:chart xmlns:c="http://schemas.openxmlformats.org/drawingml/2006/chart" xmlns:r="http://schemas.openxmlformats.org/officeDocument/2006/relationships" r:id="rId7"/>
          </a:graphicData>
        </a:graphic>
      </p:graphicFrame>
      <p:pic>
        <p:nvPicPr>
          <p:cNvPr id="71" name="5f2baffa"/>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640000" y="2700000"/>
            <a:ext cx="3163658" cy="1620000"/>
          </a:xfrm>
          <a:prstGeom prst="rect">
            <a:avLst/>
          </a:prstGeom>
          <a:noFill/>
          <a:ln>
            <a:noFill/>
          </a:ln>
        </p:spPr>
      </p:pic>
      <p:pic>
        <p:nvPicPr>
          <p:cNvPr id="72" name="b5649b0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40000" y="4680000"/>
            <a:ext cx="3148677" cy="1620000"/>
          </a:xfrm>
          <a:prstGeom prst="rect">
            <a:avLst/>
          </a:prstGeom>
          <a:noFill/>
          <a:ln>
            <a:noFill/>
          </a:ln>
        </p:spPr>
      </p:pic>
      <p:sp>
        <p:nvSpPr>
          <p:cNvPr id="73" name="矩形 72"/>
          <p:cNvSpPr/>
          <p:nvPr/>
        </p:nvSpPr>
        <p:spPr>
          <a:xfrm>
            <a:off x="8280000" y="4320000"/>
            <a:ext cx="3960000" cy="288000"/>
          </a:xfrm>
          <a:prstGeom prst="rect">
            <a:avLst/>
          </a:prstGeom>
        </p:spPr>
        <p:txBody>
          <a:bodyPr>
            <a:spAutoFit/>
          </a:bodyPr>
          <a:lstStyle/>
          <a:p>
            <a:r>
              <a:rPr lang="en-US" altLang="zh-CN" sz="1000" dirty="0">
                <a:latin typeface="Times New Roman" panose="02020603050405020304" pitchFamily="18" charset="0"/>
                <a:cs typeface="Times New Roman" panose="02020603050405020304" pitchFamily="18" charset="0"/>
              </a:rPr>
              <a:t>The normalized longitudinal E and B field profiles before optimization</a:t>
            </a:r>
            <a:endParaRPr lang="zh-CN" altLang="en-US" sz="1000" dirty="0">
              <a:latin typeface="Times New Roman" panose="02020603050405020304" pitchFamily="18" charset="0"/>
              <a:cs typeface="Times New Roman" panose="02020603050405020304" pitchFamily="18" charset="0"/>
            </a:endParaRPr>
          </a:p>
        </p:txBody>
      </p:sp>
      <p:sp>
        <p:nvSpPr>
          <p:cNvPr id="74" name="矩形 73"/>
          <p:cNvSpPr/>
          <p:nvPr/>
        </p:nvSpPr>
        <p:spPr>
          <a:xfrm>
            <a:off x="8280000" y="6300000"/>
            <a:ext cx="3960000" cy="288000"/>
          </a:xfrm>
          <a:prstGeom prst="rect">
            <a:avLst/>
          </a:prstGeom>
        </p:spPr>
        <p:txBody>
          <a:bodyPr>
            <a:spAutoFit/>
          </a:bodyPr>
          <a:lstStyle/>
          <a:p>
            <a:r>
              <a:rPr lang="en-US" altLang="zh-CN" sz="1000" dirty="0">
                <a:latin typeface="Times New Roman" panose="02020603050405020304" pitchFamily="18" charset="0"/>
                <a:cs typeface="Times New Roman" panose="02020603050405020304" pitchFamily="18" charset="0"/>
              </a:rPr>
              <a:t>The normalized longitudinal E and B field profiles after optimization</a:t>
            </a:r>
            <a:endParaRPr lang="zh-CN" altLang="en-US" sz="1000"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70FA8DDE-0628-C611-BD8F-ABC02A8190A0}"/>
              </a:ext>
            </a:extLst>
          </p:cNvPr>
          <p:cNvSpPr txBox="1"/>
          <p:nvPr/>
        </p:nvSpPr>
        <p:spPr>
          <a:xfrm>
            <a:off x="5652000" y="3204000"/>
            <a:ext cx="1080000" cy="180000"/>
          </a:xfrm>
          <a:prstGeom prst="rect">
            <a:avLst/>
          </a:prstGeom>
          <a:solidFill>
            <a:schemeClr val="bg1"/>
          </a:solidFill>
        </p:spPr>
        <p:txBody>
          <a:bodyPr wrap="square" lIns="36000" tIns="36000" rIns="36000" bIns="36000" rtlCol="0">
            <a:spAutoFit/>
          </a:bodyPr>
          <a:lstStyle/>
          <a:p>
            <a:r>
              <a:rPr lang="en-US" altLang="zh-CN" sz="800" dirty="0">
                <a:latin typeface="Times New Roman" panose="02020603050405020304" pitchFamily="18" charset="0"/>
                <a:ea typeface="宋体" panose="02010600030101010101" pitchFamily="2" charset="-122"/>
              </a:rPr>
              <a:t>Mirror plate + clamp</a:t>
            </a:r>
            <a:endParaRPr lang="zh-CN" altLang="en-US" sz="800" dirty="0">
              <a:latin typeface="Times New Roman" panose="02020603050405020304" pitchFamily="18" charset="0"/>
              <a:ea typeface="宋体" panose="02010600030101010101" pitchFamily="2" charset="-122"/>
            </a:endParaRPr>
          </a:p>
        </p:txBody>
      </p:sp>
      <p:sp>
        <p:nvSpPr>
          <p:cNvPr id="3" name="文本框 2">
            <a:extLst>
              <a:ext uri="{FF2B5EF4-FFF2-40B4-BE49-F238E27FC236}">
                <a16:creationId xmlns:a16="http://schemas.microsoft.com/office/drawing/2014/main" id="{16B24BD7-CB29-3BC4-047C-7A35538DEC45}"/>
              </a:ext>
            </a:extLst>
          </p:cNvPr>
          <p:cNvSpPr txBox="1"/>
          <p:nvPr/>
        </p:nvSpPr>
        <p:spPr>
          <a:xfrm>
            <a:off x="5652000" y="2952000"/>
            <a:ext cx="900000" cy="195814"/>
          </a:xfrm>
          <a:prstGeom prst="rect">
            <a:avLst/>
          </a:prstGeom>
          <a:solidFill>
            <a:schemeClr val="bg1"/>
          </a:solidFill>
        </p:spPr>
        <p:txBody>
          <a:bodyPr wrap="square" lIns="36000" tIns="36000" rIns="36000" bIns="36000" rtlCol="0">
            <a:spAutoFit/>
          </a:bodyPr>
          <a:lstStyle/>
          <a:p>
            <a:r>
              <a:rPr lang="en-US" altLang="zh-CN" sz="800" dirty="0">
                <a:latin typeface="Times New Roman" panose="02020603050405020304" pitchFamily="18" charset="0"/>
                <a:ea typeface="宋体" panose="02010600030101010101" pitchFamily="2" charset="-122"/>
              </a:rPr>
              <a:t>No optimization</a:t>
            </a:r>
            <a:endParaRPr lang="zh-CN" altLang="en-US" sz="800" dirty="0">
              <a:latin typeface="Times New Roman" panose="02020603050405020304" pitchFamily="18" charset="0"/>
              <a:ea typeface="宋体" panose="02010600030101010101" pitchFamily="2" charset="-122"/>
            </a:endParaRPr>
          </a:p>
        </p:txBody>
      </p:sp>
      <p:sp>
        <p:nvSpPr>
          <p:cNvPr id="6" name="文本框 5">
            <a:extLst>
              <a:ext uri="{FF2B5EF4-FFF2-40B4-BE49-F238E27FC236}">
                <a16:creationId xmlns:a16="http://schemas.microsoft.com/office/drawing/2014/main" id="{62163B0D-6AD6-7111-D50E-84BA6181DFEF}"/>
              </a:ext>
            </a:extLst>
          </p:cNvPr>
          <p:cNvSpPr txBox="1"/>
          <p:nvPr/>
        </p:nvSpPr>
        <p:spPr>
          <a:xfrm>
            <a:off x="6840000" y="2952000"/>
            <a:ext cx="900000" cy="180000"/>
          </a:xfrm>
          <a:prstGeom prst="rect">
            <a:avLst/>
          </a:prstGeom>
          <a:solidFill>
            <a:schemeClr val="bg1"/>
          </a:solidFill>
        </p:spPr>
        <p:txBody>
          <a:bodyPr wrap="square" lIns="36000" tIns="36000" rIns="36000" bIns="36000" rtlCol="0">
            <a:spAutoFit/>
          </a:bodyPr>
          <a:lstStyle/>
          <a:p>
            <a:r>
              <a:rPr lang="en-US" altLang="zh-CN" sz="800" dirty="0">
                <a:latin typeface="Times New Roman" panose="02020603050405020304" pitchFamily="18" charset="0"/>
                <a:ea typeface="宋体" panose="02010600030101010101" pitchFamily="2" charset="-122"/>
              </a:rPr>
              <a:t>Clamp</a:t>
            </a:r>
            <a:endParaRPr lang="zh-CN" altLang="en-US" sz="800" dirty="0">
              <a:latin typeface="Times New Roman" panose="02020603050405020304" pitchFamily="18" charset="0"/>
              <a:ea typeface="宋体" panose="02010600030101010101" pitchFamily="2" charset="-122"/>
            </a:endParaRPr>
          </a:p>
        </p:txBody>
      </p:sp>
      <p:sp>
        <p:nvSpPr>
          <p:cNvPr id="5" name="灯片编号占位符 1">
            <a:extLst>
              <a:ext uri="{FF2B5EF4-FFF2-40B4-BE49-F238E27FC236}">
                <a16:creationId xmlns:a16="http://schemas.microsoft.com/office/drawing/2014/main" id="{A12C8EBB-EE05-3646-C087-16D48197B592}"/>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38</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710317401"/>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Electro-magnetic Separator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lstStyle/>
          <a:p>
            <a:pPr marL="360000" lvl="1" indent="-360000">
              <a:spcBef>
                <a:spcPts val="0"/>
              </a:spcBef>
              <a:spcAft>
                <a:spcPts val="600"/>
              </a:spcAft>
              <a:buClr>
                <a:srgbClr val="FFC000"/>
              </a:buClr>
              <a:buSzPct val="80000"/>
              <a:buFont typeface="Wingdings" pitchFamily="2" charset="2"/>
              <a:buChar char="n"/>
              <a:defRPr/>
            </a:pPr>
            <a:r>
              <a:rPr lang="en-US" altLang="zh-CN" b="1" kern="0" dirty="0">
                <a:latin typeface="Times New Roman" panose="02020603050405020304" pitchFamily="18" charset="0"/>
                <a:ea typeface="宋体" panose="02010600030101010101" pitchFamily="2" charset="-122"/>
                <a:cs typeface="Times New Roman" pitchFamily="18" charset="0"/>
              </a:rPr>
              <a:t>Prototype of </a:t>
            </a:r>
            <a:r>
              <a:rPr lang="en-US" altLang="zh-CN" b="1" dirty="0">
                <a:latin typeface="Times New Roman" panose="02020603050405020304" pitchFamily="18" charset="0"/>
                <a:ea typeface="宋体" panose="02010600030101010101" pitchFamily="2" charset="-122"/>
                <a:cs typeface="Times New Roman" pitchFamily="18" charset="0"/>
              </a:rPr>
              <a:t>electrostatic separator</a:t>
            </a:r>
            <a:endParaRPr lang="en-US" altLang="zh-CN" b="1" dirty="0">
              <a:latin typeface="Times New Roman" panose="02020603050405020304"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the prototype of electrostatic separator was commissioning.</a:t>
            </a: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itchFamily="18" charset="0"/>
              </a:rPr>
              <a:t>Electrode plate vacuum leak detection and installation</a:t>
            </a:r>
            <a:r>
              <a:rPr lang="en-US" altLang="zh-CN" sz="1600" dirty="0">
                <a:latin typeface="Times New Roman" pitchFamily="18" charset="0"/>
                <a:ea typeface="宋体" pitchFamily="2" charset="-122"/>
              </a:rPr>
              <a:t>.</a:t>
            </a:r>
          </a:p>
          <a:p>
            <a:pPr marL="900000" lvl="2" indent="-360000">
              <a:spcBef>
                <a:spcPts val="0"/>
              </a:spcBef>
              <a:spcAft>
                <a:spcPts val="600"/>
              </a:spcAft>
              <a:buClr>
                <a:schemeClr val="accent2"/>
              </a:buClr>
              <a:buSzPct val="80000"/>
              <a:buFont typeface="Wingdings" panose="05000000000000000000" pitchFamily="2" charset="2"/>
              <a:buChar char="ü"/>
              <a:defRPr/>
            </a:pPr>
            <a:endParaRPr lang="en-US" altLang="zh-CN" sz="1600" dirty="0">
              <a:latin typeface="Times New Roman" panose="02020603050405020304" pitchFamily="18" charset="0"/>
              <a:ea typeface="宋体" panose="02010600030101010101" pitchFamily="2" charset="-122"/>
              <a:cs typeface="Times New Roman" pitchFamily="18" charset="0"/>
            </a:endParaRPr>
          </a:p>
        </p:txBody>
      </p:sp>
      <p:pic>
        <p:nvPicPr>
          <p:cNvPr id="2" name="图片 1">
            <a:extLst>
              <a:ext uri="{FF2B5EF4-FFF2-40B4-BE49-F238E27FC236}">
                <a16:creationId xmlns:a16="http://schemas.microsoft.com/office/drawing/2014/main" id="{4821A51E-4EF2-D653-375F-00D5A76A8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000" y="2520000"/>
            <a:ext cx="2700000" cy="1620000"/>
          </a:xfrm>
          <a:prstGeom prst="rect">
            <a:avLst/>
          </a:prstGeom>
        </p:spPr>
      </p:pic>
      <p:pic>
        <p:nvPicPr>
          <p:cNvPr id="3" name="图片 2">
            <a:extLst>
              <a:ext uri="{FF2B5EF4-FFF2-40B4-BE49-F238E27FC236}">
                <a16:creationId xmlns:a16="http://schemas.microsoft.com/office/drawing/2014/main" id="{51358540-71C5-2CB6-2462-BA159814AA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000" y="4320000"/>
            <a:ext cx="2880000" cy="1620000"/>
          </a:xfrm>
          <a:prstGeom prst="rect">
            <a:avLst/>
          </a:prstGeom>
        </p:spPr>
      </p:pic>
      <p:pic>
        <p:nvPicPr>
          <p:cNvPr id="5" name="图片 4">
            <a:extLst>
              <a:ext uri="{FF2B5EF4-FFF2-40B4-BE49-F238E27FC236}">
                <a16:creationId xmlns:a16="http://schemas.microsoft.com/office/drawing/2014/main" id="{1FD3BC53-3BBC-BC73-AEB8-4D45D3AFB4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0000" y="2880000"/>
            <a:ext cx="2160000" cy="2880000"/>
          </a:xfrm>
          <a:prstGeom prst="rect">
            <a:avLst/>
          </a:prstGeom>
        </p:spPr>
      </p:pic>
      <p:pic>
        <p:nvPicPr>
          <p:cNvPr id="6" name="图片 5">
            <a:extLst>
              <a:ext uri="{FF2B5EF4-FFF2-40B4-BE49-F238E27FC236}">
                <a16:creationId xmlns:a16="http://schemas.microsoft.com/office/drawing/2014/main" id="{C384D8A1-F449-2A03-7907-827E94C50B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0000" y="4140000"/>
            <a:ext cx="2880000" cy="2160000"/>
          </a:xfrm>
          <a:prstGeom prst="rect">
            <a:avLst/>
          </a:prstGeom>
        </p:spPr>
      </p:pic>
      <p:pic>
        <p:nvPicPr>
          <p:cNvPr id="8" name="图片 7">
            <a:extLst>
              <a:ext uri="{FF2B5EF4-FFF2-40B4-BE49-F238E27FC236}">
                <a16:creationId xmlns:a16="http://schemas.microsoft.com/office/drawing/2014/main" id="{E4E5B4AC-44EC-1DB4-E117-A5B3779084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0000" y="2880000"/>
            <a:ext cx="2160000" cy="2880000"/>
          </a:xfrm>
          <a:prstGeom prst="rect">
            <a:avLst/>
          </a:prstGeom>
        </p:spPr>
      </p:pic>
      <p:pic>
        <p:nvPicPr>
          <p:cNvPr id="9" name="图片 8">
            <a:extLst>
              <a:ext uri="{FF2B5EF4-FFF2-40B4-BE49-F238E27FC236}">
                <a16:creationId xmlns:a16="http://schemas.microsoft.com/office/drawing/2014/main" id="{E3CEB43A-8DD3-BFAE-7973-941ADC75A2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00000" y="1800000"/>
            <a:ext cx="2880000" cy="2160000"/>
          </a:xfrm>
          <a:prstGeom prst="rect">
            <a:avLst/>
          </a:prstGeom>
        </p:spPr>
      </p:pic>
      <p:sp>
        <p:nvSpPr>
          <p:cNvPr id="10" name="灯片编号占位符 1">
            <a:extLst>
              <a:ext uri="{FF2B5EF4-FFF2-40B4-BE49-F238E27FC236}">
                <a16:creationId xmlns:a16="http://schemas.microsoft.com/office/drawing/2014/main" id="{37C4A942-BEAC-E2BA-749F-8B146B07A31B}"/>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39</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270604658"/>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chorCtr="0">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lstStyle/>
          <a:p>
            <a:pPr marL="360000" lvl="1" indent="-360000">
              <a:spcBef>
                <a:spcPts val="0"/>
              </a:spcBef>
              <a:spcAft>
                <a:spcPts val="600"/>
              </a:spcAft>
              <a:buClr>
                <a:srgbClr val="FFC000"/>
              </a:buClr>
              <a:buSzPct val="80000"/>
              <a:buFont typeface="Wingdings" pitchFamily="2" charset="2"/>
              <a:buChar char="n"/>
              <a:defRPr/>
            </a:pPr>
            <a:r>
              <a:rPr lang="en-US" altLang="zh-CN" b="1" dirty="0">
                <a:latin typeface="Times New Roman" panose="02020603050405020304" pitchFamily="18" charset="0"/>
                <a:ea typeface="宋体" panose="02010600030101010101" pitchFamily="2" charset="-122"/>
              </a:rPr>
              <a:t>Magnet loads of the power supplies for CEPC </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Including </a:t>
            </a:r>
            <a:r>
              <a:rPr lang="en-GB" altLang="zh-CN" sz="1800" dirty="0">
                <a:latin typeface="Times New Roman" pitchFamily="18" charset="0"/>
                <a:ea typeface="宋体" panose="02010600030101010101" pitchFamily="2" charset="-122"/>
              </a:rPr>
              <a:t>the Collider ring, the Booster ring, the Transport Line, the </a:t>
            </a:r>
            <a:r>
              <a:rPr lang="en-GB" altLang="zh-CN" sz="1800" dirty="0" err="1">
                <a:latin typeface="Times New Roman" pitchFamily="18" charset="0"/>
                <a:ea typeface="宋体" panose="02010600030101010101" pitchFamily="2" charset="-122"/>
              </a:rPr>
              <a:t>Linac</a:t>
            </a:r>
            <a:r>
              <a:rPr lang="en-GB" altLang="zh-CN" sz="1800" dirty="0">
                <a:latin typeface="Times New Roman" pitchFamily="18" charset="0"/>
                <a:ea typeface="宋体" panose="02010600030101010101" pitchFamily="2" charset="-122"/>
              </a:rPr>
              <a:t> and the Damping ring</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Total magnet quantity </a:t>
            </a:r>
            <a:r>
              <a:rPr lang="zh-CN" altLang="en-US" sz="1800" dirty="0">
                <a:latin typeface="Times New Roman" pitchFamily="18" charset="0"/>
                <a:ea typeface="宋体" panose="02010600030101010101" pitchFamily="2" charset="-122"/>
              </a:rPr>
              <a:t>：</a:t>
            </a:r>
            <a:r>
              <a:rPr lang="en-US" altLang="zh-CN" sz="1800" b="1" dirty="0">
                <a:solidFill>
                  <a:srgbClr val="FF0000"/>
                </a:solidFill>
                <a:latin typeface="Times New Roman" pitchFamily="18" charset="0"/>
                <a:ea typeface="宋体" panose="02010600030101010101" pitchFamily="2" charset="-122"/>
              </a:rPr>
              <a:t>38435</a:t>
            </a:r>
            <a:endParaRPr lang="en-US" altLang="zh-CN" sz="1800" dirty="0">
              <a:latin typeface="Times New Roman" pitchFamily="18" charset="0"/>
              <a:ea typeface="宋体" panose="02010600030101010101" pitchFamily="2" charset="-122"/>
            </a:endParaRPr>
          </a:p>
          <a:p>
            <a:pPr marL="360000" indent="-360000">
              <a:lnSpc>
                <a:spcPct val="100000"/>
              </a:lnSpc>
              <a:spcAft>
                <a:spcPts val="600"/>
              </a:spcAft>
            </a:pPr>
            <a:endParaRPr lang="zh-CN" altLang="en-US" dirty="0">
              <a:latin typeface="Times New Roman" panose="02020603050405020304" pitchFamily="18" charset="0"/>
              <a:ea typeface="宋体" panose="02010600030101010101" pitchFamily="2" charset="-122"/>
            </a:endParaRPr>
          </a:p>
        </p:txBody>
      </p:sp>
      <p:graphicFrame>
        <p:nvGraphicFramePr>
          <p:cNvPr id="6" name="表格 5"/>
          <p:cNvGraphicFramePr>
            <a:graphicFrameLocks noGrp="1"/>
          </p:cNvGraphicFramePr>
          <p:nvPr>
            <p:extLst>
              <p:ext uri="{D42A27DB-BD31-4B8C-83A1-F6EECF244321}">
                <p14:modId xmlns:p14="http://schemas.microsoft.com/office/powerpoint/2010/main" val="4204470472"/>
              </p:ext>
            </p:extLst>
          </p:nvPr>
        </p:nvGraphicFramePr>
        <p:xfrm>
          <a:off x="1080000" y="2520000"/>
          <a:ext cx="10092824" cy="3624926"/>
        </p:xfrm>
        <a:graphic>
          <a:graphicData uri="http://schemas.openxmlformats.org/drawingml/2006/table">
            <a:tbl>
              <a:tblPr>
                <a:tableStyleId>{5C22544A-7EE6-4342-B048-85BDC9FD1C3A}</a:tableStyleId>
              </a:tblPr>
              <a:tblGrid>
                <a:gridCol w="1261603">
                  <a:extLst>
                    <a:ext uri="{9D8B030D-6E8A-4147-A177-3AD203B41FA5}">
                      <a16:colId xmlns:a16="http://schemas.microsoft.com/office/drawing/2014/main" val="3553004995"/>
                    </a:ext>
                  </a:extLst>
                </a:gridCol>
                <a:gridCol w="1261603">
                  <a:extLst>
                    <a:ext uri="{9D8B030D-6E8A-4147-A177-3AD203B41FA5}">
                      <a16:colId xmlns:a16="http://schemas.microsoft.com/office/drawing/2014/main" val="3375007146"/>
                    </a:ext>
                  </a:extLst>
                </a:gridCol>
                <a:gridCol w="1261603">
                  <a:extLst>
                    <a:ext uri="{9D8B030D-6E8A-4147-A177-3AD203B41FA5}">
                      <a16:colId xmlns:a16="http://schemas.microsoft.com/office/drawing/2014/main" val="1828854432"/>
                    </a:ext>
                  </a:extLst>
                </a:gridCol>
                <a:gridCol w="1261603">
                  <a:extLst>
                    <a:ext uri="{9D8B030D-6E8A-4147-A177-3AD203B41FA5}">
                      <a16:colId xmlns:a16="http://schemas.microsoft.com/office/drawing/2014/main" val="2700024027"/>
                    </a:ext>
                  </a:extLst>
                </a:gridCol>
                <a:gridCol w="1261603">
                  <a:extLst>
                    <a:ext uri="{9D8B030D-6E8A-4147-A177-3AD203B41FA5}">
                      <a16:colId xmlns:a16="http://schemas.microsoft.com/office/drawing/2014/main" val="1800306541"/>
                    </a:ext>
                  </a:extLst>
                </a:gridCol>
                <a:gridCol w="1261603">
                  <a:extLst>
                    <a:ext uri="{9D8B030D-6E8A-4147-A177-3AD203B41FA5}">
                      <a16:colId xmlns:a16="http://schemas.microsoft.com/office/drawing/2014/main" val="3373463882"/>
                    </a:ext>
                  </a:extLst>
                </a:gridCol>
                <a:gridCol w="1261603">
                  <a:extLst>
                    <a:ext uri="{9D8B030D-6E8A-4147-A177-3AD203B41FA5}">
                      <a16:colId xmlns:a16="http://schemas.microsoft.com/office/drawing/2014/main" val="108642976"/>
                    </a:ext>
                  </a:extLst>
                </a:gridCol>
                <a:gridCol w="1261603">
                  <a:extLst>
                    <a:ext uri="{9D8B030D-6E8A-4147-A177-3AD203B41FA5}">
                      <a16:colId xmlns:a16="http://schemas.microsoft.com/office/drawing/2014/main" val="3893016174"/>
                    </a:ext>
                  </a:extLst>
                </a:gridCol>
              </a:tblGrid>
              <a:tr h="300826">
                <a:tc>
                  <a:txBody>
                    <a:bodyPr/>
                    <a:lstStyle/>
                    <a:p>
                      <a:pPr algn="l" fontAlgn="ctr"/>
                      <a:r>
                        <a:rPr lang="en-US" sz="14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Collider</a:t>
                      </a:r>
                      <a:endParaRPr lang="en-US" sz="1400" b="1"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gridSpan="2">
                  <a:txBody>
                    <a:bodyPr/>
                    <a:lstStyle/>
                    <a:p>
                      <a:pPr algn="l" rtl="0" fontAlgn="ctr"/>
                      <a:r>
                        <a:rPr lang="en-US" sz="14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Dipole</a:t>
                      </a:r>
                      <a:endParaRPr lang="en-US" sz="14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hMerge="1">
                  <a:txBody>
                    <a:bodyPr/>
                    <a:lstStyle/>
                    <a:p>
                      <a:endParaRPr lang="zh-CN" altLang="en-US"/>
                    </a:p>
                  </a:txBody>
                  <a:tcPr/>
                </a:tc>
                <a:tc gridSpan="2">
                  <a:txBody>
                    <a:bodyPr/>
                    <a:lstStyle/>
                    <a:p>
                      <a:pPr algn="l" rtl="0" fontAlgn="ctr"/>
                      <a:r>
                        <a:rPr 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Quadrupole</a:t>
                      </a:r>
                      <a:endParaRPr lang="en-US" sz="1400" b="0"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hMerge="1">
                  <a:txBody>
                    <a:bodyPr/>
                    <a:lstStyle/>
                    <a:p>
                      <a:endParaRPr lang="zh-CN" altLang="en-US"/>
                    </a:p>
                  </a:txBody>
                  <a:tcPr/>
                </a:tc>
                <a:tc>
                  <a:txBody>
                    <a:bodyPr/>
                    <a:lstStyle/>
                    <a:p>
                      <a:pPr algn="l" rtl="0" fontAlgn="ctr"/>
                      <a:r>
                        <a:rPr 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Sextupole</a:t>
                      </a:r>
                      <a:endParaRPr lang="en-US" sz="1400" b="0"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a:txBody>
                    <a:bodyPr/>
                    <a:lstStyle/>
                    <a:p>
                      <a:pPr algn="l" rtl="0" fontAlgn="ctr"/>
                      <a:r>
                        <a:rPr lang="en-US" sz="14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Corrector</a:t>
                      </a:r>
                      <a:endParaRPr lang="en-US" sz="14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a:txBody>
                    <a:bodyPr/>
                    <a:lstStyle/>
                    <a:p>
                      <a:pPr algn="l" rtl="0" fontAlgn="ctr"/>
                      <a:r>
                        <a:rPr lang="en-US" sz="14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Magnet quantity</a:t>
                      </a:r>
                      <a:endParaRPr lang="en-US" sz="14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extLst>
                  <a:ext uri="{0D108BD9-81ED-4DB2-BD59-A6C34878D82A}">
                    <a16:rowId xmlns:a16="http://schemas.microsoft.com/office/drawing/2014/main" val="1312219019"/>
                  </a:ext>
                </a:extLst>
              </a:tr>
              <a:tr h="300826">
                <a:tc>
                  <a:txBody>
                    <a:bodyPr/>
                    <a:lstStyle/>
                    <a:p>
                      <a:pPr algn="l" fontAlgn="ctr"/>
                      <a:r>
                        <a:rPr lang="zh-CN" altLang="en-US" sz="14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400" b="1"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sz="14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D-aperture</a:t>
                      </a:r>
                      <a:endParaRPr lang="en-US" sz="14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S-aperture</a:t>
                      </a:r>
                      <a:endParaRPr lang="en-US" sz="1400" b="0"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D-aperture</a:t>
                      </a:r>
                      <a:endParaRPr lang="en-US" sz="1400" b="0"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S-aperture</a:t>
                      </a:r>
                      <a:endParaRPr lang="en-US" sz="1400" b="0"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zh-CN" alt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400" b="0"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zh-CN" alt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400" b="0"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zh-CN" alt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400" b="0"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extLst>
                  <a:ext uri="{0D108BD9-81ED-4DB2-BD59-A6C34878D82A}">
                    <a16:rowId xmlns:a16="http://schemas.microsoft.com/office/drawing/2014/main" val="3556019568"/>
                  </a:ext>
                </a:extLst>
              </a:tr>
              <a:tr h="300826">
                <a:tc>
                  <a:txBody>
                    <a:bodyPr/>
                    <a:lstStyle/>
                    <a:p>
                      <a:pPr algn="l" fontAlgn="ctr"/>
                      <a:r>
                        <a:rPr lang="zh-CN" alt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4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3008</a:t>
                      </a:r>
                      <a:endParaRPr lang="en-US" altLang="zh-CN" sz="1200" b="1"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162</a:t>
                      </a:r>
                      <a:endParaRPr lang="en-US" altLang="zh-CN" sz="1200" b="1"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3016</a:t>
                      </a:r>
                      <a:endParaRPr lang="en-US" altLang="zh-CN" sz="1200" b="1"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1116</a:t>
                      </a:r>
                      <a:endParaRPr lang="en-US" altLang="zh-CN" sz="1200" b="1"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3144</a:t>
                      </a:r>
                      <a:endParaRPr lang="en-US" altLang="zh-CN" sz="1200" b="1"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7088</a:t>
                      </a:r>
                      <a:endParaRPr lang="en-US" altLang="zh-CN" sz="1200" b="1"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400" b="1" u="none" strike="noStrike" baseline="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17534</a:t>
                      </a:r>
                    </a:p>
                  </a:txBody>
                  <a:tcPr marL="36000" marR="36000" marT="36000" marB="36000" anchor="ctr"/>
                </a:tc>
                <a:extLst>
                  <a:ext uri="{0D108BD9-81ED-4DB2-BD59-A6C34878D82A}">
                    <a16:rowId xmlns:a16="http://schemas.microsoft.com/office/drawing/2014/main" val="107282538"/>
                  </a:ext>
                </a:extLst>
              </a:tr>
              <a:tr h="300826">
                <a:tc>
                  <a:txBody>
                    <a:bodyPr/>
                    <a:lstStyle/>
                    <a:p>
                      <a:pPr algn="l" fontAlgn="ctr"/>
                      <a:r>
                        <a:rPr 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Booster</a:t>
                      </a:r>
                      <a:endParaRPr lang="en-US" sz="14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gridSpan="2">
                  <a:txBody>
                    <a:bodyPr/>
                    <a:lstStyle/>
                    <a:p>
                      <a:pPr algn="l" rtl="0" fontAlgn="ctr"/>
                      <a:r>
                        <a:rPr lang="en-US" sz="14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Dipole</a:t>
                      </a:r>
                      <a:endParaRPr lang="en-US" sz="14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hMerge="1">
                  <a:txBody>
                    <a:bodyPr/>
                    <a:lstStyle/>
                    <a:p>
                      <a:endParaRPr lang="zh-CN" altLang="en-US"/>
                    </a:p>
                  </a:txBody>
                  <a:tcPr/>
                </a:tc>
                <a:tc gridSpan="2">
                  <a:txBody>
                    <a:bodyPr/>
                    <a:lstStyle/>
                    <a:p>
                      <a:pPr algn="l" rtl="0" fontAlgn="ctr"/>
                      <a:r>
                        <a:rPr lang="en-US" sz="14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Quadrupole</a:t>
                      </a:r>
                      <a:endParaRPr lang="en-US" sz="14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hMerge="1">
                  <a:txBody>
                    <a:bodyPr/>
                    <a:lstStyle/>
                    <a:p>
                      <a:endParaRPr lang="zh-CN" altLang="en-US"/>
                    </a:p>
                  </a:txBody>
                  <a:tcPr/>
                </a:tc>
                <a:tc>
                  <a:txBody>
                    <a:bodyPr/>
                    <a:lstStyle/>
                    <a:p>
                      <a:pPr algn="l" rtl="0" fontAlgn="ctr"/>
                      <a:r>
                        <a:rPr 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Sextupole</a:t>
                      </a:r>
                      <a:endParaRPr lang="en-US" sz="1400" b="0"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a:txBody>
                    <a:bodyPr/>
                    <a:lstStyle/>
                    <a:p>
                      <a:pPr algn="l" rtl="0" fontAlgn="ctr"/>
                      <a:r>
                        <a:rPr 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Corrector</a:t>
                      </a:r>
                      <a:endParaRPr lang="en-US" sz="1400" b="0"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a:txBody>
                    <a:bodyPr/>
                    <a:lstStyle/>
                    <a:p>
                      <a:pPr algn="l" rtl="0" fontAlgn="ctr"/>
                      <a:r>
                        <a:rPr lang="zh-CN" altLang="en-US" sz="1400" u="none" strike="noStrike" baseline="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400" b="0" i="0" u="none" strike="noStrike" baseline="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extLst>
                  <a:ext uri="{0D108BD9-81ED-4DB2-BD59-A6C34878D82A}">
                    <a16:rowId xmlns:a16="http://schemas.microsoft.com/office/drawing/2014/main" val="1549927206"/>
                  </a:ext>
                </a:extLst>
              </a:tr>
              <a:tr h="300826">
                <a:tc>
                  <a:txBody>
                    <a:bodyPr/>
                    <a:lstStyle/>
                    <a:p>
                      <a:pPr algn="l" fontAlgn="ctr"/>
                      <a:r>
                        <a:rPr lang="zh-CN" alt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4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a:effectLst/>
                          <a:latin typeface="Times New Roman" panose="02020603050405020304" pitchFamily="18" charset="0"/>
                          <a:ea typeface="宋体" panose="02010600030101010101" pitchFamily="2" charset="-122"/>
                          <a:cs typeface="Times New Roman" panose="02020603050405020304" pitchFamily="18" charset="0"/>
                        </a:rPr>
                        <a:t>14866</a:t>
                      </a:r>
                      <a:endParaRPr lang="en-US" altLang="zh-CN" sz="12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zh-CN" altLang="en-US" sz="1200" b="1" u="none" strike="noStrike" baseline="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2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3458</a:t>
                      </a:r>
                      <a:endParaRPr lang="en-US" altLang="zh-CN" sz="1200" b="1"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zh-CN" altLang="en-US" sz="1200" b="1" u="none" strike="noStrike" baseline="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2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100</a:t>
                      </a:r>
                      <a:endParaRPr lang="en-US" altLang="zh-CN" sz="1200" b="1"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1200</a:t>
                      </a:r>
                      <a:endParaRPr lang="en-US" altLang="zh-CN" sz="1200" b="1"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400" b="1" u="none" strike="noStrike" baseline="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19624</a:t>
                      </a:r>
                      <a:endParaRPr lang="en-US" altLang="zh-CN" sz="1400" b="1" i="0" u="none" strike="noStrike" baseline="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extLst>
                  <a:ext uri="{0D108BD9-81ED-4DB2-BD59-A6C34878D82A}">
                    <a16:rowId xmlns:a16="http://schemas.microsoft.com/office/drawing/2014/main" val="2550171002"/>
                  </a:ext>
                </a:extLst>
              </a:tr>
              <a:tr h="300826">
                <a:tc>
                  <a:txBody>
                    <a:bodyPr/>
                    <a:lstStyle/>
                    <a:p>
                      <a:pPr algn="l" fontAlgn="ctr"/>
                      <a:r>
                        <a:rPr 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Linac</a:t>
                      </a:r>
                      <a:endParaRPr lang="en-US" sz="14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gridSpan="2">
                  <a:txBody>
                    <a:bodyPr/>
                    <a:lstStyle/>
                    <a:p>
                      <a:pPr algn="l" rtl="0" fontAlgn="ctr"/>
                      <a:r>
                        <a:rPr 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Dipole</a:t>
                      </a:r>
                      <a:endParaRPr lang="en-US" sz="1400" b="0"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hMerge="1">
                  <a:txBody>
                    <a:bodyPr/>
                    <a:lstStyle/>
                    <a:p>
                      <a:endParaRPr lang="zh-CN" altLang="en-US"/>
                    </a:p>
                  </a:txBody>
                  <a:tcPr/>
                </a:tc>
                <a:tc gridSpan="2">
                  <a:txBody>
                    <a:bodyPr/>
                    <a:lstStyle/>
                    <a:p>
                      <a:pPr algn="l" rtl="0" fontAlgn="ctr"/>
                      <a:r>
                        <a:rPr lang="en-US" sz="14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Quadrupole</a:t>
                      </a:r>
                      <a:endParaRPr lang="en-US" sz="14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hMerge="1">
                  <a:txBody>
                    <a:bodyPr/>
                    <a:lstStyle/>
                    <a:p>
                      <a:endParaRPr lang="zh-CN" altLang="en-US"/>
                    </a:p>
                  </a:txBody>
                  <a:tcPr/>
                </a:tc>
                <a:tc>
                  <a:txBody>
                    <a:bodyPr/>
                    <a:lstStyle/>
                    <a:p>
                      <a:pPr algn="l" rtl="0" fontAlgn="ctr"/>
                      <a:r>
                        <a:rPr 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Solenoids</a:t>
                      </a:r>
                      <a:endParaRPr lang="en-US" sz="1400" b="0"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a:txBody>
                    <a:bodyPr/>
                    <a:lstStyle/>
                    <a:p>
                      <a:pPr algn="l" rtl="0" fontAlgn="ctr"/>
                      <a:r>
                        <a:rPr 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Corrector</a:t>
                      </a:r>
                      <a:endParaRPr lang="en-US" sz="1400" b="0"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a:txBody>
                    <a:bodyPr/>
                    <a:lstStyle/>
                    <a:p>
                      <a:pPr algn="l" rtl="0" fontAlgn="ctr"/>
                      <a:r>
                        <a:rPr lang="zh-CN" altLang="en-US" sz="1400" u="none" strike="noStrike" baseline="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400" b="0" i="0" u="none" strike="noStrike" baseline="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extLst>
                  <a:ext uri="{0D108BD9-81ED-4DB2-BD59-A6C34878D82A}">
                    <a16:rowId xmlns:a16="http://schemas.microsoft.com/office/drawing/2014/main" val="3528342098"/>
                  </a:ext>
                </a:extLst>
              </a:tr>
              <a:tr h="300826">
                <a:tc>
                  <a:txBody>
                    <a:bodyPr/>
                    <a:lstStyle/>
                    <a:p>
                      <a:pPr algn="l" fontAlgn="ctr"/>
                      <a:r>
                        <a:rPr lang="zh-CN" alt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4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a:effectLst/>
                          <a:latin typeface="Times New Roman" panose="02020603050405020304" pitchFamily="18" charset="0"/>
                          <a:ea typeface="宋体" panose="02010600030101010101" pitchFamily="2" charset="-122"/>
                          <a:cs typeface="Times New Roman" panose="02020603050405020304" pitchFamily="18" charset="0"/>
                        </a:rPr>
                        <a:t>15</a:t>
                      </a:r>
                      <a:endParaRPr lang="en-US" altLang="zh-CN" sz="12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zh-CN" altLang="en-US" sz="1200" b="1" u="none" strike="noStrike" baseline="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2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a:effectLst/>
                          <a:latin typeface="Times New Roman" panose="02020603050405020304" pitchFamily="18" charset="0"/>
                          <a:ea typeface="宋体" panose="02010600030101010101" pitchFamily="2" charset="-122"/>
                          <a:cs typeface="Times New Roman" panose="02020603050405020304" pitchFamily="18" charset="0"/>
                        </a:rPr>
                        <a:t>364</a:t>
                      </a:r>
                      <a:endParaRPr lang="en-US" altLang="zh-CN" sz="12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zh-CN" altLang="en-US" sz="1200" b="1"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200" b="1"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a:effectLst/>
                          <a:latin typeface="Times New Roman" panose="02020603050405020304" pitchFamily="18" charset="0"/>
                          <a:ea typeface="宋体" panose="02010600030101010101" pitchFamily="2" charset="-122"/>
                          <a:cs typeface="Times New Roman" panose="02020603050405020304" pitchFamily="18" charset="0"/>
                        </a:rPr>
                        <a:t>37</a:t>
                      </a:r>
                      <a:endParaRPr lang="en-US" altLang="zh-CN" sz="12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a:effectLst/>
                          <a:latin typeface="Times New Roman" panose="02020603050405020304" pitchFamily="18" charset="0"/>
                          <a:ea typeface="宋体" panose="02010600030101010101" pitchFamily="2" charset="-122"/>
                          <a:cs typeface="Times New Roman" panose="02020603050405020304" pitchFamily="18" charset="0"/>
                        </a:rPr>
                        <a:t>275</a:t>
                      </a:r>
                      <a:endParaRPr lang="en-US" altLang="zh-CN" sz="12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400" b="1" u="none" strike="noStrike" baseline="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691</a:t>
                      </a:r>
                      <a:endParaRPr lang="en-US" altLang="zh-CN" sz="1400" b="1" i="0" u="none" strike="noStrike" baseline="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extLst>
                  <a:ext uri="{0D108BD9-81ED-4DB2-BD59-A6C34878D82A}">
                    <a16:rowId xmlns:a16="http://schemas.microsoft.com/office/drawing/2014/main" val="3574347139"/>
                  </a:ext>
                </a:extLst>
              </a:tr>
              <a:tr h="300826">
                <a:tc>
                  <a:txBody>
                    <a:bodyPr/>
                    <a:lstStyle/>
                    <a:p>
                      <a:pPr algn="l" fontAlgn="ctr"/>
                      <a:r>
                        <a:rPr 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Damping Ring</a:t>
                      </a:r>
                      <a:endParaRPr lang="en-US" sz="14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gridSpan="2">
                  <a:txBody>
                    <a:bodyPr/>
                    <a:lstStyle/>
                    <a:p>
                      <a:pPr algn="l" rtl="0" fontAlgn="ctr"/>
                      <a:r>
                        <a:rPr 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Dipole</a:t>
                      </a:r>
                      <a:endParaRPr lang="en-US" sz="1400" b="0"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hMerge="1">
                  <a:txBody>
                    <a:bodyPr/>
                    <a:lstStyle/>
                    <a:p>
                      <a:endParaRPr lang="zh-CN" altLang="en-US"/>
                    </a:p>
                  </a:txBody>
                  <a:tcPr/>
                </a:tc>
                <a:tc gridSpan="2">
                  <a:txBody>
                    <a:bodyPr/>
                    <a:lstStyle/>
                    <a:p>
                      <a:pPr algn="l" rtl="0" fontAlgn="ctr"/>
                      <a:r>
                        <a:rPr lang="en-US" sz="14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Quadrupole</a:t>
                      </a:r>
                      <a:endParaRPr lang="en-US" sz="14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hMerge="1">
                  <a:txBody>
                    <a:bodyPr/>
                    <a:lstStyle/>
                    <a:p>
                      <a:endParaRPr lang="zh-CN" altLang="en-US"/>
                    </a:p>
                  </a:txBody>
                  <a:tcPr/>
                </a:tc>
                <a:tc>
                  <a:txBody>
                    <a:bodyPr/>
                    <a:lstStyle/>
                    <a:p>
                      <a:pPr algn="l" rtl="0" fontAlgn="ctr"/>
                      <a:r>
                        <a:rPr lang="en-US" sz="1400" u="none" strike="noStrike" baseline="0" dirty="0" err="1">
                          <a:effectLst/>
                          <a:latin typeface="Times New Roman" panose="02020603050405020304" pitchFamily="18" charset="0"/>
                          <a:ea typeface="宋体" panose="02010600030101010101" pitchFamily="2" charset="-122"/>
                          <a:cs typeface="Times New Roman" panose="02020603050405020304" pitchFamily="18" charset="0"/>
                        </a:rPr>
                        <a:t>Sextupole</a:t>
                      </a:r>
                      <a:endParaRPr lang="en-US" sz="14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a:txBody>
                    <a:bodyPr/>
                    <a:lstStyle/>
                    <a:p>
                      <a:pPr algn="l" rtl="0" fontAlgn="ctr"/>
                      <a:r>
                        <a:rPr lang="en-US" sz="14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Corrector</a:t>
                      </a:r>
                      <a:endParaRPr lang="en-US" sz="14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a:txBody>
                    <a:bodyPr/>
                    <a:lstStyle/>
                    <a:p>
                      <a:pPr algn="l" rtl="0" fontAlgn="ctr"/>
                      <a:r>
                        <a:rPr lang="zh-CN" altLang="en-US" sz="1400" u="none" strike="noStrike" baseline="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400" b="0" i="0" u="none" strike="noStrike" baseline="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extLst>
                  <a:ext uri="{0D108BD9-81ED-4DB2-BD59-A6C34878D82A}">
                    <a16:rowId xmlns:a16="http://schemas.microsoft.com/office/drawing/2014/main" val="562514632"/>
                  </a:ext>
                </a:extLst>
              </a:tr>
              <a:tr h="300826">
                <a:tc>
                  <a:txBody>
                    <a:bodyPr/>
                    <a:lstStyle/>
                    <a:p>
                      <a:pPr algn="l" fontAlgn="ctr"/>
                      <a:r>
                        <a:rPr lang="zh-CN" alt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4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86</a:t>
                      </a:r>
                      <a:endParaRPr lang="en-US" altLang="zh-CN" sz="1200" b="1"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zh-CN" altLang="en-US" sz="1200" b="1" u="none" strike="noStrike" baseline="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2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130</a:t>
                      </a:r>
                      <a:endParaRPr lang="en-US" altLang="zh-CN" sz="1200" b="1"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zh-CN" altLang="en-US" sz="1200" b="1" u="none" strike="noStrike" baseline="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2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72</a:t>
                      </a:r>
                      <a:endParaRPr lang="en-US" altLang="zh-CN" sz="1200" b="1"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60</a:t>
                      </a:r>
                      <a:endParaRPr lang="zh-CN" altLang="en-US" sz="1200" b="1"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400" b="1" u="none" strike="noStrike" baseline="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348</a:t>
                      </a:r>
                      <a:endParaRPr lang="en-US" altLang="zh-CN" sz="1400" b="1" i="0" u="none" strike="noStrike" baseline="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extLst>
                  <a:ext uri="{0D108BD9-81ED-4DB2-BD59-A6C34878D82A}">
                    <a16:rowId xmlns:a16="http://schemas.microsoft.com/office/drawing/2014/main" val="2896228245"/>
                  </a:ext>
                </a:extLst>
              </a:tr>
              <a:tr h="300826">
                <a:tc>
                  <a:txBody>
                    <a:bodyPr/>
                    <a:lstStyle/>
                    <a:p>
                      <a:pPr algn="l" fontAlgn="ctr"/>
                      <a:r>
                        <a:rPr 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Transport Line</a:t>
                      </a:r>
                      <a:endParaRPr lang="en-US" sz="14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gridSpan="2">
                  <a:txBody>
                    <a:bodyPr/>
                    <a:lstStyle/>
                    <a:p>
                      <a:pPr algn="l" rtl="0" fontAlgn="ctr"/>
                      <a:r>
                        <a:rPr 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Dipole</a:t>
                      </a:r>
                      <a:endParaRPr lang="en-US" sz="1400" b="0"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hMerge="1">
                  <a:txBody>
                    <a:bodyPr/>
                    <a:lstStyle/>
                    <a:p>
                      <a:endParaRPr lang="zh-CN" altLang="en-US"/>
                    </a:p>
                  </a:txBody>
                  <a:tcPr/>
                </a:tc>
                <a:tc gridSpan="2">
                  <a:txBody>
                    <a:bodyPr/>
                    <a:lstStyle/>
                    <a:p>
                      <a:pPr algn="l" rtl="0" fontAlgn="ctr"/>
                      <a:r>
                        <a:rPr 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Quadrupole</a:t>
                      </a:r>
                      <a:endParaRPr lang="en-US" sz="1400" b="0"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hMerge="1">
                  <a:txBody>
                    <a:bodyPr/>
                    <a:lstStyle/>
                    <a:p>
                      <a:endParaRPr lang="zh-CN" altLang="en-US"/>
                    </a:p>
                  </a:txBody>
                  <a:tcPr/>
                </a:tc>
                <a:tc>
                  <a:txBody>
                    <a:bodyPr/>
                    <a:lstStyle/>
                    <a:p>
                      <a:pPr algn="l" rtl="0" fontAlgn="ctr"/>
                      <a:r>
                        <a:rPr lang="en-US" sz="1400" u="none" strike="noStrike" baseline="0" dirty="0" err="1">
                          <a:effectLst/>
                          <a:latin typeface="Times New Roman" panose="02020603050405020304" pitchFamily="18" charset="0"/>
                          <a:ea typeface="宋体" panose="02010600030101010101" pitchFamily="2" charset="-122"/>
                          <a:cs typeface="Times New Roman" panose="02020603050405020304" pitchFamily="18" charset="0"/>
                        </a:rPr>
                        <a:t>Sextupole</a:t>
                      </a:r>
                      <a:endParaRPr lang="en-US" sz="14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a:txBody>
                    <a:bodyPr/>
                    <a:lstStyle/>
                    <a:p>
                      <a:pPr algn="l" rtl="0" fontAlgn="ctr"/>
                      <a:r>
                        <a:rPr lang="en-US" sz="1400"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Corrector</a:t>
                      </a:r>
                      <a:endParaRPr lang="en-US" sz="1400" b="0"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tc>
                  <a:txBody>
                    <a:bodyPr/>
                    <a:lstStyle/>
                    <a:p>
                      <a:pPr algn="l" rtl="0" fontAlgn="ctr"/>
                      <a:r>
                        <a:rPr lang="zh-CN" altLang="en-US" sz="1400" u="none" strike="noStrike" baseline="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400" b="0" i="0" u="none" strike="noStrike" baseline="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solidFill>
                      <a:schemeClr val="accent2"/>
                    </a:solidFill>
                  </a:tcPr>
                </a:tc>
                <a:extLst>
                  <a:ext uri="{0D108BD9-81ED-4DB2-BD59-A6C34878D82A}">
                    <a16:rowId xmlns:a16="http://schemas.microsoft.com/office/drawing/2014/main" val="2502113170"/>
                  </a:ext>
                </a:extLst>
              </a:tr>
              <a:tr h="300826">
                <a:tc>
                  <a:txBody>
                    <a:bodyPr/>
                    <a:lstStyle/>
                    <a:p>
                      <a:pPr algn="l" fontAlgn="ctr"/>
                      <a:r>
                        <a:rPr lang="zh-CN" altLang="en-US" sz="1400" u="none" strike="noStrike" baseline="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4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a:effectLst/>
                          <a:latin typeface="Times New Roman" panose="02020603050405020304" pitchFamily="18" charset="0"/>
                          <a:ea typeface="宋体" panose="02010600030101010101" pitchFamily="2" charset="-122"/>
                          <a:cs typeface="Times New Roman" panose="02020603050405020304" pitchFamily="18" charset="0"/>
                        </a:rPr>
                        <a:t>64</a:t>
                      </a:r>
                      <a:endParaRPr lang="en-US" altLang="zh-CN" sz="12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zh-CN" altLang="en-US" sz="1200" b="1" u="none" strike="noStrike" baseline="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2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a:effectLst/>
                          <a:latin typeface="Times New Roman" panose="02020603050405020304" pitchFamily="18" charset="0"/>
                          <a:ea typeface="宋体" panose="02010600030101010101" pitchFamily="2" charset="-122"/>
                          <a:cs typeface="Times New Roman" panose="02020603050405020304" pitchFamily="18" charset="0"/>
                        </a:rPr>
                        <a:t>120</a:t>
                      </a:r>
                      <a:endParaRPr lang="en-US" altLang="zh-CN" sz="12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zh-CN" altLang="en-US" sz="1200" b="1" u="none" strike="noStrike" baseline="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2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a:effectLst/>
                          <a:latin typeface="Times New Roman" panose="02020603050405020304" pitchFamily="18" charset="0"/>
                          <a:ea typeface="宋体" panose="02010600030101010101" pitchFamily="2" charset="-122"/>
                          <a:cs typeface="Times New Roman" panose="02020603050405020304" pitchFamily="18" charset="0"/>
                        </a:rPr>
                        <a:t>0</a:t>
                      </a:r>
                      <a:endParaRPr lang="en-US" altLang="zh-CN" sz="1200" b="1" i="0" u="none" strike="noStrike" baseline="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200" b="1" u="none" strike="noStrike" baseline="0" dirty="0">
                          <a:effectLst/>
                          <a:latin typeface="Times New Roman" panose="02020603050405020304" pitchFamily="18" charset="0"/>
                          <a:ea typeface="宋体" panose="02010600030101010101" pitchFamily="2" charset="-122"/>
                          <a:cs typeface="Times New Roman" panose="02020603050405020304" pitchFamily="18" charset="0"/>
                        </a:rPr>
                        <a:t>54</a:t>
                      </a:r>
                      <a:endParaRPr lang="en-US" altLang="zh-CN" sz="1200" b="1" i="0" u="none" strike="noStrike" baseline="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algn="l" rtl="0" fontAlgn="ctr"/>
                      <a:r>
                        <a:rPr lang="en-US" altLang="zh-CN" sz="1400" b="1" u="none" strike="noStrike" baseline="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238</a:t>
                      </a:r>
                      <a:endParaRPr lang="en-US" altLang="zh-CN" sz="1400" b="1" i="0" u="none" strike="noStrike" baseline="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extLst>
                  <a:ext uri="{0D108BD9-81ED-4DB2-BD59-A6C34878D82A}">
                    <a16:rowId xmlns:a16="http://schemas.microsoft.com/office/drawing/2014/main" val="1696459281"/>
                  </a:ext>
                </a:extLst>
              </a:tr>
              <a:tr h="303072">
                <a:tc>
                  <a:txBody>
                    <a:bodyPr/>
                    <a:lstStyle/>
                    <a:p>
                      <a:pPr marL="0" algn="ctr" defTabSz="914400" rtl="0" eaLnBrk="1" fontAlgn="ctr" latinLnBrk="0" hangingPunct="1"/>
                      <a:r>
                        <a:rPr lang="en-US" sz="1600" b="1" u="none" strike="noStrike" kern="1200" baseline="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Total</a:t>
                      </a:r>
                    </a:p>
                  </a:txBody>
                  <a:tcPr marL="36000" marR="36000" marT="36000" marB="36000" anchor="ctr"/>
                </a:tc>
                <a:tc gridSpan="7">
                  <a:txBody>
                    <a:bodyPr/>
                    <a:lstStyle/>
                    <a:p>
                      <a:pPr marL="0" algn="ctr" defTabSz="914400" rtl="0" eaLnBrk="1" fontAlgn="ctr" latinLnBrk="0" hangingPunct="1"/>
                      <a:r>
                        <a:rPr lang="en-US" altLang="zh-CN" sz="1600" b="1" u="none" strike="noStrike" kern="1200" baseline="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38435</a:t>
                      </a:r>
                    </a:p>
                  </a:txBody>
                  <a:tcPr marL="36000" marR="36000" marT="36000" marB="3600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177687237"/>
                  </a:ext>
                </a:extLst>
              </a:tr>
            </a:tbl>
          </a:graphicData>
        </a:graphic>
      </p:graphicFrame>
      <p:sp>
        <p:nvSpPr>
          <p:cNvPr id="2" name="灯片编号占位符 1">
            <a:extLst>
              <a:ext uri="{FF2B5EF4-FFF2-40B4-BE49-F238E27FC236}">
                <a16:creationId xmlns:a16="http://schemas.microsoft.com/office/drawing/2014/main" id="{4EF4BCAA-1C6C-2021-A691-5ADC23C65CE1}"/>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4</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4270984448"/>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Electro-magnetic Separator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lstStyle/>
          <a:p>
            <a:pPr marL="360000" lvl="1" indent="-360000">
              <a:spcBef>
                <a:spcPts val="0"/>
              </a:spcBef>
              <a:spcAft>
                <a:spcPts val="600"/>
              </a:spcAft>
              <a:buClr>
                <a:srgbClr val="FFC000"/>
              </a:buClr>
              <a:buSzPct val="80000"/>
              <a:buFont typeface="Wingdings" pitchFamily="2" charset="2"/>
              <a:buChar char="n"/>
              <a:defRPr/>
            </a:pPr>
            <a:r>
              <a:rPr lang="en-US" altLang="zh-CN" b="1" kern="0" dirty="0">
                <a:latin typeface="Times New Roman" panose="02020603050405020304" pitchFamily="18" charset="0"/>
                <a:ea typeface="宋体" panose="02010600030101010101" pitchFamily="2" charset="-122"/>
                <a:cs typeface="Times New Roman" pitchFamily="18" charset="0"/>
              </a:rPr>
              <a:t>Prototype of </a:t>
            </a:r>
            <a:r>
              <a:rPr lang="en-US" altLang="zh-CN" b="1" dirty="0">
                <a:latin typeface="Times New Roman" panose="02020603050405020304" pitchFamily="18" charset="0"/>
                <a:ea typeface="宋体" panose="02010600030101010101" pitchFamily="2" charset="-122"/>
                <a:cs typeface="Times New Roman" pitchFamily="18" charset="0"/>
              </a:rPr>
              <a:t>electrostatic separator</a:t>
            </a:r>
            <a:endParaRPr lang="en-US" altLang="zh-CN" b="1" dirty="0">
              <a:latin typeface="Times New Roman" panose="02020603050405020304"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the prototype of electrostatic separator was commissioning.</a:t>
            </a: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itchFamily="18" charset="0"/>
              </a:rPr>
              <a:t>Molecular pump unit for crude pumping.</a:t>
            </a: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itchFamily="18" charset="0"/>
              </a:rPr>
              <a:t>Vacuum baking.</a:t>
            </a:r>
          </a:p>
        </p:txBody>
      </p:sp>
      <p:pic>
        <p:nvPicPr>
          <p:cNvPr id="10" name="图片 9">
            <a:extLst>
              <a:ext uri="{FF2B5EF4-FFF2-40B4-BE49-F238E27FC236}">
                <a16:creationId xmlns:a16="http://schemas.microsoft.com/office/drawing/2014/main" id="{C8B9E539-DA26-00B0-6FFC-50B1EB361A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000" y="2520000"/>
            <a:ext cx="2880000" cy="3840000"/>
          </a:xfrm>
          <a:prstGeom prst="rect">
            <a:avLst/>
          </a:prstGeom>
        </p:spPr>
      </p:pic>
      <p:pic>
        <p:nvPicPr>
          <p:cNvPr id="11" name="图片 10">
            <a:extLst>
              <a:ext uri="{FF2B5EF4-FFF2-40B4-BE49-F238E27FC236}">
                <a16:creationId xmlns:a16="http://schemas.microsoft.com/office/drawing/2014/main" id="{3B618172-CAD4-E71A-F60E-F66944D34B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0000" y="2160000"/>
            <a:ext cx="2880000" cy="2160000"/>
          </a:xfrm>
          <a:prstGeom prst="rect">
            <a:avLst/>
          </a:prstGeom>
        </p:spPr>
      </p:pic>
      <p:pic>
        <p:nvPicPr>
          <p:cNvPr id="12" name="图片 11">
            <a:extLst>
              <a:ext uri="{FF2B5EF4-FFF2-40B4-BE49-F238E27FC236}">
                <a16:creationId xmlns:a16="http://schemas.microsoft.com/office/drawing/2014/main" id="{44B5BC4C-2ECB-0A3A-5AE7-EC8CB59F0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0000" y="4500000"/>
            <a:ext cx="2159760" cy="2160000"/>
          </a:xfrm>
          <a:prstGeom prst="rect">
            <a:avLst/>
          </a:prstGeom>
        </p:spPr>
      </p:pic>
      <p:pic>
        <p:nvPicPr>
          <p:cNvPr id="13" name="图片 12">
            <a:extLst>
              <a:ext uri="{FF2B5EF4-FFF2-40B4-BE49-F238E27FC236}">
                <a16:creationId xmlns:a16="http://schemas.microsoft.com/office/drawing/2014/main" id="{ACEE1EB5-F78C-4DD7-4B03-B18300C48C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0000" y="2160000"/>
            <a:ext cx="2880000" cy="2160000"/>
          </a:xfrm>
          <a:prstGeom prst="rect">
            <a:avLst/>
          </a:prstGeom>
        </p:spPr>
      </p:pic>
      <p:pic>
        <p:nvPicPr>
          <p:cNvPr id="14" name="图片 13">
            <a:extLst>
              <a:ext uri="{FF2B5EF4-FFF2-40B4-BE49-F238E27FC236}">
                <a16:creationId xmlns:a16="http://schemas.microsoft.com/office/drawing/2014/main" id="{706CBEF3-4957-2B67-4717-FB8B93BD1C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0000" y="4500000"/>
            <a:ext cx="2880000" cy="2160000"/>
          </a:xfrm>
          <a:prstGeom prst="rect">
            <a:avLst/>
          </a:prstGeom>
        </p:spPr>
      </p:pic>
      <p:sp>
        <p:nvSpPr>
          <p:cNvPr id="2" name="灯片编号占位符 1">
            <a:extLst>
              <a:ext uri="{FF2B5EF4-FFF2-40B4-BE49-F238E27FC236}">
                <a16:creationId xmlns:a16="http://schemas.microsoft.com/office/drawing/2014/main" id="{124F709D-495A-5E8B-6702-0FAFFE158D1F}"/>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40</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105785816"/>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Electro-magnetic Separator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lstStyle/>
          <a:p>
            <a:pPr marL="360000" lvl="1" indent="-360000">
              <a:spcBef>
                <a:spcPts val="0"/>
              </a:spcBef>
              <a:spcAft>
                <a:spcPts val="600"/>
              </a:spcAft>
              <a:buClr>
                <a:srgbClr val="FFC000"/>
              </a:buClr>
              <a:buSzPct val="80000"/>
              <a:buFont typeface="Wingdings" pitchFamily="2" charset="2"/>
              <a:buChar char="n"/>
              <a:defRPr/>
            </a:pPr>
            <a:r>
              <a:rPr lang="en-US" altLang="zh-CN" b="1" kern="0" dirty="0">
                <a:latin typeface="Times New Roman" panose="02020603050405020304" pitchFamily="18" charset="0"/>
                <a:ea typeface="宋体" panose="02010600030101010101" pitchFamily="2" charset="-122"/>
                <a:cs typeface="Times New Roman" pitchFamily="18" charset="0"/>
              </a:rPr>
              <a:t>Prototype of </a:t>
            </a:r>
            <a:r>
              <a:rPr lang="en-US" altLang="zh-CN" b="1" dirty="0">
                <a:latin typeface="Times New Roman" panose="02020603050405020304" pitchFamily="18" charset="0"/>
                <a:ea typeface="宋体" panose="02010600030101010101" pitchFamily="2" charset="-122"/>
                <a:cs typeface="Times New Roman" pitchFamily="18" charset="0"/>
              </a:rPr>
              <a:t>electrostatic separator</a:t>
            </a:r>
            <a:endParaRPr lang="en-US" altLang="zh-CN" b="1" dirty="0">
              <a:latin typeface="Times New Roman" panose="02020603050405020304"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Test result</a:t>
            </a:r>
          </a:p>
          <a:p>
            <a:pPr marL="900000" lvl="2" indent="-360000">
              <a:lnSpc>
                <a:spcPts val="2400"/>
              </a:lnSpc>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rPr>
              <a:t>Electric field uniformity (0.5‰) 46×30 mm</a:t>
            </a:r>
            <a:r>
              <a:rPr lang="en-US" altLang="zh-CN" sz="1600" baseline="30000" dirty="0">
                <a:latin typeface="Times New Roman" panose="02020603050405020304" pitchFamily="18" charset="0"/>
                <a:ea typeface="宋体" panose="02010600030101010101" pitchFamily="2" charset="-122"/>
                <a:cs typeface="Times New Roman" panose="02020603050405020304" pitchFamily="18" charset="0"/>
              </a:rPr>
              <a:t>2 </a:t>
            </a:r>
            <a:r>
              <a:rPr lang="en-US" altLang="zh-CN" sz="1600" dirty="0">
                <a:latin typeface="Times New Roman" panose="02020603050405020304" pitchFamily="18" charset="0"/>
                <a:ea typeface="宋体" panose="02010600030101010101" pitchFamily="2" charset="-122"/>
              </a:rPr>
              <a:t>(simulation result) ;</a:t>
            </a:r>
          </a:p>
          <a:p>
            <a:pPr marL="900000" lvl="2" indent="-360000">
              <a:lnSpc>
                <a:spcPts val="2400"/>
              </a:lnSpc>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rPr>
              <a:t>Vacuum degree ≤ </a:t>
            </a:r>
            <a:r>
              <a:rPr lang="en-US" altLang="zh-CN" sz="1600" dirty="0">
                <a:latin typeface="Times New Roman" panose="02020603050405020304" pitchFamily="18" charset="0"/>
                <a:ea typeface="宋体" panose="02010600030101010101" pitchFamily="2" charset="-122"/>
                <a:cs typeface="Times New Roman" panose="02020603050405020304" charset="0"/>
              </a:rPr>
              <a:t>2.6</a:t>
            </a:r>
            <a:r>
              <a:rPr lang="en-US" altLang="zh-CN" sz="1600" dirty="0">
                <a:latin typeface="Times New Roman" panose="02020603050405020304" pitchFamily="18" charset="0"/>
                <a:ea typeface="宋体" panose="02010600030101010101" pitchFamily="2" charset="-122"/>
              </a:rPr>
              <a:t>×</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10</a:t>
            </a:r>
            <a:r>
              <a:rPr lang="en-US" altLang="zh-CN" sz="1600" baseline="30000" dirty="0">
                <a:latin typeface="Times New Roman" panose="02020603050405020304" pitchFamily="18" charset="0"/>
                <a:ea typeface="宋体" panose="02010600030101010101" pitchFamily="2" charset="-122"/>
                <a:cs typeface="Times New Roman" panose="02020603050405020304" pitchFamily="18" charset="0"/>
              </a:rPr>
              <a:t>-8</a:t>
            </a:r>
            <a:r>
              <a:rPr lang="en-US" altLang="zh-CN" sz="1600" dirty="0">
                <a:latin typeface="Times New Roman" panose="02020603050405020304" pitchFamily="18" charset="0"/>
                <a:ea typeface="宋体" panose="02010600030101010101" pitchFamily="2" charset="-122"/>
                <a:cs typeface="Times New Roman" panose="02020603050405020304" charset="0"/>
              </a:rPr>
              <a:t>Pa </a:t>
            </a:r>
            <a:r>
              <a:rPr lang="en-US" altLang="zh-CN" sz="1600" dirty="0">
                <a:latin typeface="Times New Roman" panose="02020603050405020304" pitchFamily="18" charset="0"/>
                <a:ea typeface="宋体" panose="02010600030101010101" pitchFamily="2" charset="-122"/>
              </a:rPr>
              <a:t>; </a:t>
            </a:r>
          </a:p>
          <a:p>
            <a:pPr marL="900000" lvl="2" indent="-360000">
              <a:lnSpc>
                <a:spcPts val="2400"/>
              </a:lnSpc>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rPr>
              <a:t>Electric field intensity 3.15MV/m@±118kV .</a:t>
            </a:r>
          </a:p>
          <a:p>
            <a:pPr marL="900000" lvl="2" indent="-360000">
              <a:spcBef>
                <a:spcPts val="0"/>
              </a:spcBef>
              <a:spcAft>
                <a:spcPts val="600"/>
              </a:spcAft>
              <a:buClr>
                <a:schemeClr val="accent2"/>
              </a:buClr>
              <a:buSzPct val="80000"/>
              <a:buFont typeface="Wingdings" panose="05000000000000000000" pitchFamily="2" charset="2"/>
              <a:buChar char="ü"/>
              <a:defRPr/>
            </a:pPr>
            <a:endParaRPr lang="en-US" altLang="zh-CN" sz="1600" dirty="0">
              <a:latin typeface="Times New Roman" panose="02020603050405020304" pitchFamily="18" charset="0"/>
              <a:ea typeface="宋体" panose="02010600030101010101" pitchFamily="2" charset="-122"/>
            </a:endParaRPr>
          </a:p>
        </p:txBody>
      </p:sp>
      <p:pic>
        <p:nvPicPr>
          <p:cNvPr id="3" name="图片 2">
            <a:extLst>
              <a:ext uri="{FF2B5EF4-FFF2-40B4-BE49-F238E27FC236}">
                <a16:creationId xmlns:a16="http://schemas.microsoft.com/office/drawing/2014/main" id="{92C23DD5-5355-6563-7387-6BA32B3B87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0000" y="4680000"/>
            <a:ext cx="2400000" cy="1800000"/>
          </a:xfrm>
          <a:prstGeom prst="rect">
            <a:avLst/>
          </a:prstGeom>
        </p:spPr>
      </p:pic>
      <p:pic>
        <p:nvPicPr>
          <p:cNvPr id="5" name="图片 4">
            <a:extLst>
              <a:ext uri="{FF2B5EF4-FFF2-40B4-BE49-F238E27FC236}">
                <a16:creationId xmlns:a16="http://schemas.microsoft.com/office/drawing/2014/main" id="{EF93537E-0ED7-85FA-53DA-ED4A6E50A3CD}"/>
              </a:ext>
            </a:extLst>
          </p:cNvPr>
          <p:cNvPicPr>
            <a:picLocks noChangeAspect="1"/>
          </p:cNvPicPr>
          <p:nvPr/>
        </p:nvPicPr>
        <p:blipFill>
          <a:blip r:embed="rId4"/>
          <a:stretch>
            <a:fillRect/>
          </a:stretch>
        </p:blipFill>
        <p:spPr>
          <a:xfrm>
            <a:off x="9000000" y="4680000"/>
            <a:ext cx="2846784" cy="1800000"/>
          </a:xfrm>
          <a:prstGeom prst="rect">
            <a:avLst/>
          </a:prstGeom>
          <a:noFill/>
          <a:ln>
            <a:noFill/>
          </a:ln>
        </p:spPr>
      </p:pic>
      <p:pic>
        <p:nvPicPr>
          <p:cNvPr id="6" name="图片 5">
            <a:extLst>
              <a:ext uri="{FF2B5EF4-FFF2-40B4-BE49-F238E27FC236}">
                <a16:creationId xmlns:a16="http://schemas.microsoft.com/office/drawing/2014/main" id="{282A7F65-4821-5FC9-227C-C8D0737D6ACC}"/>
              </a:ext>
            </a:extLst>
          </p:cNvPr>
          <p:cNvPicPr>
            <a:picLocks noChangeAspect="1"/>
          </p:cNvPicPr>
          <p:nvPr/>
        </p:nvPicPr>
        <p:blipFill>
          <a:blip r:embed="rId5"/>
          <a:stretch>
            <a:fillRect/>
          </a:stretch>
        </p:blipFill>
        <p:spPr>
          <a:xfrm>
            <a:off x="6840000" y="2160000"/>
            <a:ext cx="1514760" cy="2160000"/>
          </a:xfrm>
          <a:prstGeom prst="rect">
            <a:avLst/>
          </a:prstGeom>
        </p:spPr>
      </p:pic>
      <p:pic>
        <p:nvPicPr>
          <p:cNvPr id="8" name="图片 7">
            <a:extLst>
              <a:ext uri="{FF2B5EF4-FFF2-40B4-BE49-F238E27FC236}">
                <a16:creationId xmlns:a16="http://schemas.microsoft.com/office/drawing/2014/main" id="{F2BB28C1-3AAD-79D1-B8C3-671E03F1141C}"/>
              </a:ext>
            </a:extLst>
          </p:cNvPr>
          <p:cNvPicPr>
            <a:picLocks noChangeAspect="1"/>
          </p:cNvPicPr>
          <p:nvPr/>
        </p:nvPicPr>
        <p:blipFill>
          <a:blip r:embed="rId6"/>
          <a:stretch>
            <a:fillRect/>
          </a:stretch>
        </p:blipFill>
        <p:spPr>
          <a:xfrm>
            <a:off x="8280000" y="2160000"/>
            <a:ext cx="3593628" cy="2160000"/>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000" y="3060000"/>
            <a:ext cx="4320000" cy="3240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00000" y="3060000"/>
            <a:ext cx="1920000" cy="1440000"/>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00000" y="4860000"/>
            <a:ext cx="1920000" cy="1440000"/>
          </a:xfrm>
          <a:prstGeom prst="rect">
            <a:avLst/>
          </a:prstGeom>
        </p:spPr>
      </p:pic>
      <p:sp>
        <p:nvSpPr>
          <p:cNvPr id="2" name="灯片编号占位符 1">
            <a:extLst>
              <a:ext uri="{FF2B5EF4-FFF2-40B4-BE49-F238E27FC236}">
                <a16:creationId xmlns:a16="http://schemas.microsoft.com/office/drawing/2014/main" id="{04F8F00E-88C8-3B01-AA4D-86C4A3561B65}"/>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41</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970314870"/>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t" anchorCtr="0">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Summary</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lstStyle/>
          <a:p>
            <a:pPr marL="360000" lvl="1" indent="-360000" fontAlgn="base">
              <a:spcBef>
                <a:spcPts val="0"/>
              </a:spcBef>
              <a:spcAft>
                <a:spcPts val="600"/>
              </a:spcAft>
              <a:buClr>
                <a:srgbClr val="FFC000"/>
              </a:buClr>
              <a:buSzPct val="80000"/>
              <a:buFont typeface="Wingdings" pitchFamily="2" charset="2"/>
              <a:buChar char="n"/>
              <a:defRPr/>
            </a:pPr>
            <a:r>
              <a:rPr lang="en-US" altLang="zh-CN" kern="0" dirty="0">
                <a:latin typeface="Times New Roman" panose="02020603050405020304" pitchFamily="18" charset="0"/>
                <a:ea typeface="宋体" panose="02010600030101010101" pitchFamily="2" charset="-122"/>
                <a:cs typeface="Times New Roman" pitchFamily="18" charset="0"/>
              </a:rPr>
              <a:t>According to the latest physical parameters, about 24,150 power supplies are needed to power the magnets. </a:t>
            </a:r>
          </a:p>
          <a:p>
            <a:pPr marL="360000" lvl="1" indent="-360000" fontAlgn="base">
              <a:spcBef>
                <a:spcPts val="0"/>
              </a:spcBef>
              <a:spcAft>
                <a:spcPts val="600"/>
              </a:spcAft>
              <a:buClr>
                <a:srgbClr val="FFC000"/>
              </a:buClr>
              <a:buSzPct val="80000"/>
              <a:buFont typeface="Wingdings" pitchFamily="2" charset="2"/>
              <a:buChar char="n"/>
              <a:defRPr/>
            </a:pPr>
            <a:r>
              <a:rPr lang="en-US" altLang="zh-CN" kern="0" dirty="0">
                <a:latin typeface="Times New Roman" panose="02020603050405020304" pitchFamily="18" charset="0"/>
                <a:ea typeface="宋体" panose="02010600030101010101" pitchFamily="2" charset="-122"/>
                <a:cs typeface="Times New Roman" pitchFamily="18" charset="0"/>
              </a:rPr>
              <a:t>Based on the optimized design, the power demand is estimated. </a:t>
            </a:r>
          </a:p>
          <a:p>
            <a:pPr marL="360000" lvl="1" indent="-360000" fontAlgn="base">
              <a:spcBef>
                <a:spcPts val="0"/>
              </a:spcBef>
              <a:spcAft>
                <a:spcPts val="600"/>
              </a:spcAft>
              <a:buClr>
                <a:srgbClr val="FFC000"/>
              </a:buClr>
              <a:buSzPct val="80000"/>
              <a:buFont typeface="Wingdings" pitchFamily="2" charset="2"/>
              <a:buChar char="n"/>
              <a:defRPr/>
            </a:pPr>
            <a:r>
              <a:rPr lang="en-US" altLang="zh-CN" kern="0" dirty="0">
                <a:latin typeface="Times New Roman" panose="02020603050405020304" pitchFamily="18" charset="0"/>
                <a:ea typeface="宋体" panose="02010600030101010101" pitchFamily="2" charset="-122"/>
                <a:cs typeface="Times New Roman" pitchFamily="18" charset="0"/>
              </a:rPr>
              <a:t>The design of the digital controller and current transducer are introduced, the two key components are independently developed and applied in HEPS.</a:t>
            </a:r>
          </a:p>
          <a:p>
            <a:pPr marL="360000" lvl="1" indent="-360000" fontAlgn="base">
              <a:spcBef>
                <a:spcPts val="0"/>
              </a:spcBef>
              <a:spcAft>
                <a:spcPts val="600"/>
              </a:spcAft>
              <a:buClr>
                <a:srgbClr val="FFC000"/>
              </a:buClr>
              <a:buSzPct val="80000"/>
              <a:buFont typeface="Wingdings" pitchFamily="2" charset="2"/>
              <a:buChar char="n"/>
              <a:defRPr/>
            </a:pPr>
            <a:r>
              <a:rPr lang="en-US" altLang="zh-CN" kern="0" dirty="0">
                <a:latin typeface="Times New Roman" panose="02020603050405020304" pitchFamily="18" charset="0"/>
                <a:ea typeface="宋体" panose="02010600030101010101" pitchFamily="2" charset="-122"/>
                <a:cs typeface="Times New Roman" pitchFamily="18" charset="0"/>
              </a:rPr>
              <a:t>The design of the power supply with different power levels is introduced. All types of power supplies have been developed on HEPS and BEPCII.</a:t>
            </a:r>
          </a:p>
          <a:p>
            <a:pPr marL="360000" lvl="1" indent="-360000" fontAlgn="base">
              <a:spcBef>
                <a:spcPts val="0"/>
              </a:spcBef>
              <a:spcAft>
                <a:spcPts val="600"/>
              </a:spcAft>
              <a:buClr>
                <a:srgbClr val="FFC000"/>
              </a:buClr>
              <a:buSzPct val="80000"/>
              <a:buFont typeface="Wingdings" pitchFamily="2" charset="2"/>
              <a:buChar char="n"/>
              <a:defRPr/>
            </a:pPr>
            <a:r>
              <a:rPr lang="en-US" altLang="zh-CN" kern="0" dirty="0">
                <a:latin typeface="Times New Roman" panose="02020603050405020304" pitchFamily="18" charset="0"/>
                <a:ea typeface="宋体" panose="02010600030101010101" pitchFamily="2" charset="-122"/>
                <a:cs typeface="Times New Roman" pitchFamily="18" charset="0"/>
              </a:rPr>
              <a:t>The prototype of the magnet has been developed. The field measurement will be made later.</a:t>
            </a:r>
          </a:p>
          <a:p>
            <a:pPr marL="360000" lvl="1" indent="-360000" fontAlgn="base">
              <a:spcBef>
                <a:spcPts val="0"/>
              </a:spcBef>
              <a:spcAft>
                <a:spcPts val="600"/>
              </a:spcAft>
              <a:buClr>
                <a:srgbClr val="FFC000"/>
              </a:buClr>
              <a:buSzPct val="80000"/>
              <a:buFont typeface="Wingdings" pitchFamily="2" charset="2"/>
              <a:buChar char="n"/>
              <a:defRPr/>
            </a:pPr>
            <a:r>
              <a:rPr lang="en-US" altLang="zh-CN" kern="0" dirty="0">
                <a:latin typeface="Times New Roman" panose="02020603050405020304" pitchFamily="18" charset="0"/>
                <a:ea typeface="宋体" panose="02010600030101010101" pitchFamily="2" charset="-122"/>
                <a:cs typeface="Times New Roman" pitchFamily="18" charset="0"/>
              </a:rPr>
              <a:t>The prototype of the separator has been fabricated and tested. the vacuum and voltage reached the target.</a:t>
            </a:r>
          </a:p>
          <a:p>
            <a:pPr marL="360000" lvl="1" indent="-360000" fontAlgn="base">
              <a:spcBef>
                <a:spcPts val="0"/>
              </a:spcBef>
              <a:spcAft>
                <a:spcPts val="600"/>
              </a:spcAft>
              <a:buClr>
                <a:srgbClr val="FFC000"/>
              </a:buClr>
              <a:buSzPct val="80000"/>
              <a:buFont typeface="Wingdings" pitchFamily="2" charset="2"/>
              <a:buChar char="n"/>
              <a:defRPr/>
            </a:pPr>
            <a:r>
              <a:rPr lang="en-US" altLang="zh-CN" kern="0" dirty="0">
                <a:latin typeface="Times New Roman" panose="02020603050405020304" pitchFamily="18" charset="0"/>
                <a:ea typeface="宋体" panose="02010600030101010101" pitchFamily="2" charset="-122"/>
                <a:cs typeface="Times New Roman" pitchFamily="18" charset="0"/>
              </a:rPr>
              <a:t>Next the Electro-magnetic Separator will be tested when the electrostatic separator and magnet are assembled together.</a:t>
            </a:r>
          </a:p>
          <a:p>
            <a:pPr marL="360000" lvl="1" indent="-360000">
              <a:spcBef>
                <a:spcPts val="0"/>
              </a:spcBef>
              <a:spcAft>
                <a:spcPts val="600"/>
              </a:spcAft>
              <a:buClr>
                <a:srgbClr val="FFC000"/>
              </a:buClr>
              <a:buSzPct val="80000"/>
              <a:buFont typeface="Wingdings" pitchFamily="2" charset="2"/>
              <a:buChar char="n"/>
              <a:defRPr/>
            </a:pPr>
            <a:endParaRPr lang="zh-CN" altLang="en-US" kern="0" dirty="0">
              <a:latin typeface="Times New Roman" panose="02020603050405020304" pitchFamily="18" charset="0"/>
              <a:ea typeface="宋体" panose="02010600030101010101" pitchFamily="2" charset="-122"/>
              <a:cs typeface="Times New Roman"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anose="02020603050405020304" pitchFamily="18" charset="0"/>
              <a:ea typeface="宋体" panose="02010600030101010101" pitchFamily="2" charset="-122"/>
              <a:cs typeface="Times New Roman" pitchFamily="18" charset="0"/>
            </a:endParaRPr>
          </a:p>
          <a:p>
            <a:pPr marL="720000" lvl="2" indent="-360000">
              <a:spcBef>
                <a:spcPts val="0"/>
              </a:spcBef>
              <a:spcAft>
                <a:spcPts val="600"/>
              </a:spcAft>
              <a:buClr>
                <a:srgbClr val="002060"/>
              </a:buClr>
              <a:buSzPct val="80000"/>
              <a:buFont typeface="Wingdings" panose="05000000000000000000" pitchFamily="2" charset="2"/>
              <a:buChar char="n"/>
              <a:defRPr/>
            </a:pPr>
            <a:endParaRPr lang="en-US" altLang="zh-CN" sz="1800" dirty="0">
              <a:latin typeface="Times New Roman" pitchFamily="18" charset="0"/>
              <a:ea typeface="宋体" panose="02010600030101010101" pitchFamily="2" charset="-122"/>
            </a:endParaRPr>
          </a:p>
        </p:txBody>
      </p:sp>
      <p:sp>
        <p:nvSpPr>
          <p:cNvPr id="3" name="灯片编号占位符 1">
            <a:extLst>
              <a:ext uri="{FF2B5EF4-FFF2-40B4-BE49-F238E27FC236}">
                <a16:creationId xmlns:a16="http://schemas.microsoft.com/office/drawing/2014/main" id="{FF647D00-C54B-83A0-7043-2C19784F12BB}"/>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42</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2679142389"/>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WordArt 5"/>
          <p:cNvSpPr>
            <a:spLocks noChangeAspect="1" noChangeArrowheads="1" noChangeShapeType="1" noTextEdit="1"/>
          </p:cNvSpPr>
          <p:nvPr/>
        </p:nvSpPr>
        <p:spPr bwMode="auto">
          <a:xfrm>
            <a:off x="3600000" y="2160000"/>
            <a:ext cx="5040000" cy="2520000"/>
          </a:xfrm>
          <a:prstGeom prst="rect">
            <a:avLst/>
          </a:prstGeom>
        </p:spPr>
        <p:txBody>
          <a:bodyPr wrap="none" fromWordArt="1">
            <a:prstTxWarp prst="textDeflate">
              <a:avLst>
                <a:gd name="adj" fmla="val 26227"/>
              </a:avLst>
            </a:prstTxWarp>
          </a:bodyPr>
          <a:lstStyle/>
          <a:p>
            <a:pPr algn="ctr"/>
            <a:r>
              <a:rPr lang="en-US" altLang="zh-CN" sz="3600" kern="10" dirty="0">
                <a:ln w="9525">
                  <a:solidFill>
                    <a:srgbClr val="000000"/>
                  </a:solidFill>
                  <a:round/>
                  <a:headEnd/>
                  <a:tailEnd/>
                </a:ln>
                <a:solidFill>
                  <a:srgbClr val="000000"/>
                </a:solidFill>
                <a:latin typeface="Times New Roman" panose="02020603050405020304" pitchFamily="18" charset="0"/>
                <a:ea typeface="宋体" panose="02010600030101010101" pitchFamily="2" charset="-122"/>
              </a:rPr>
              <a:t>Thank You!</a:t>
            </a:r>
            <a:endParaRPr lang="zh-CN" altLang="en-US" sz="3600" kern="10" dirty="0">
              <a:ln w="9525">
                <a:solidFill>
                  <a:srgbClr val="000000"/>
                </a:solidFill>
                <a:round/>
                <a:headEnd/>
                <a:tailEnd/>
              </a:ln>
              <a:solidFill>
                <a:srgbClr val="000000"/>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501551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lstStyle/>
          <a:p>
            <a:pPr marL="360000" lvl="1" indent="-360000">
              <a:spcBef>
                <a:spcPts val="0"/>
              </a:spcBef>
              <a:spcAft>
                <a:spcPts val="600"/>
              </a:spcAft>
              <a:buClr>
                <a:srgbClr val="FFC000"/>
              </a:buClr>
              <a:buSzPct val="80000"/>
              <a:buFont typeface="Wingdings" pitchFamily="2" charset="2"/>
              <a:buChar char="n"/>
              <a:defRPr/>
            </a:pPr>
            <a:r>
              <a:rPr lang="en-US" altLang="zh-CN" b="1" dirty="0">
                <a:latin typeface="Times New Roman" panose="02020603050405020304" pitchFamily="18" charset="0"/>
                <a:ea typeface="宋体" panose="02010600030101010101" pitchFamily="2" charset="-122"/>
              </a:rPr>
              <a:t>Design Principles of Power Supply System</a:t>
            </a:r>
          </a:p>
          <a:p>
            <a:pPr marL="720000" lvl="2" indent="-360000">
              <a:spcBef>
                <a:spcPts val="0"/>
              </a:spcBef>
              <a:spcAft>
                <a:spcPts val="600"/>
              </a:spcAft>
              <a:buClr>
                <a:srgbClr val="002060"/>
              </a:buClr>
              <a:buSzPct val="80000"/>
              <a:buFont typeface="Wingdings" panose="05000000000000000000" pitchFamily="2" charset="2"/>
              <a:buChar char="n"/>
              <a:defRPr/>
            </a:pPr>
            <a:r>
              <a:rPr lang="en-GB" altLang="zh-CN" sz="1800" dirty="0">
                <a:latin typeface="Times New Roman" pitchFamily="18" charset="0"/>
                <a:ea typeface="宋体" panose="02010600030101010101" pitchFamily="2" charset="-122"/>
              </a:rPr>
              <a:t>Meet the requirement of the accelerator physics design</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Communicate with magnet system to select optimum </a:t>
            </a:r>
            <a:r>
              <a:rPr lang="en-GB" altLang="zh-CN" sz="1800" dirty="0">
                <a:latin typeface="Times New Roman" pitchFamily="18" charset="0"/>
                <a:ea typeface="宋体" panose="02010600030101010101" pitchFamily="2" charset="-122"/>
              </a:rPr>
              <a:t>magnet parameters, and connection modes to reduce power loss</a:t>
            </a:r>
            <a:endParaRPr lang="en-US" altLang="zh-CN" sz="1800" dirty="0">
              <a:latin typeface="Times New Roman"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Switch mode power supply as the main topology, to reduce the volume, improve the efficiency, and easy to achieve digital control</a:t>
            </a:r>
            <a:endParaRPr lang="zh-CN" altLang="zh-CN" sz="1800" dirty="0">
              <a:latin typeface="Times New Roman"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Adopt modular design to achieve high current and high voltage output for high-power power supply</a:t>
            </a:r>
            <a:endParaRPr lang="zh-CN" altLang="zh-CN" sz="1800" dirty="0">
              <a:latin typeface="Times New Roman" pitchFamily="18" charset="0"/>
              <a:ea typeface="宋体" panose="02010600030101010101" pitchFamily="2" charset="-122"/>
            </a:endParaRP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itchFamily="18" charset="0"/>
                <a:ea typeface="宋体" panose="02010600030101010101" pitchFamily="2" charset="-122"/>
              </a:rPr>
              <a:t>Utilize digital control technology for convenient commissioning and maintenance</a:t>
            </a:r>
          </a:p>
          <a:p>
            <a:pPr marL="360000" indent="-360000">
              <a:lnSpc>
                <a:spcPct val="100000"/>
              </a:lnSpc>
              <a:spcAft>
                <a:spcPts val="600"/>
              </a:spcAft>
            </a:pPr>
            <a:endParaRPr lang="zh-CN" altLang="en-US" dirty="0">
              <a:latin typeface="Times New Roman" panose="02020603050405020304" pitchFamily="18" charset="0"/>
              <a:ea typeface="宋体" panose="02010600030101010101" pitchFamily="2" charset="-122"/>
            </a:endParaRPr>
          </a:p>
        </p:txBody>
      </p:sp>
      <p:sp>
        <p:nvSpPr>
          <p:cNvPr id="2" name="灯片编号占位符 1">
            <a:extLst>
              <a:ext uri="{FF2B5EF4-FFF2-40B4-BE49-F238E27FC236}">
                <a16:creationId xmlns:a16="http://schemas.microsoft.com/office/drawing/2014/main" id="{04F08B24-7A0E-F02E-2756-10A9C8F2B451}"/>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5</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4249644169"/>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US" altLang="zh-CN" b="1" dirty="0">
                <a:latin typeface="Times New Roman" panose="02020603050405020304" pitchFamily="18" charset="0"/>
                <a:ea typeface="宋体" panose="02010600030101010101" pitchFamily="2" charset="-122"/>
              </a:rPr>
              <a:t>Design Principles of Power Supply System</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rPr>
              <a:t>Main power supplies number selection, One or more converters per arc section ( for main</a:t>
            </a:r>
            <a:r>
              <a:rPr lang="zh-CN" altLang="en-US" sz="1800" dirty="0">
                <a:latin typeface="Times New Roman" panose="02020603050405020304" pitchFamily="18" charset="0"/>
                <a:ea typeface="宋体" panose="02010600030101010101" pitchFamily="2" charset="-122"/>
              </a:rPr>
              <a:t> </a:t>
            </a:r>
            <a:r>
              <a:rPr lang="en-US" altLang="zh-CN" sz="1800" dirty="0">
                <a:latin typeface="Times New Roman" panose="02020603050405020304" pitchFamily="18" charset="0"/>
                <a:ea typeface="宋体" panose="02010600030101010101" pitchFamily="2" charset="-122"/>
              </a:rPr>
              <a:t>B&amp;Q</a:t>
            </a:r>
            <a:r>
              <a:rPr lang="zh-CN" altLang="en-US" sz="1800" dirty="0">
                <a:latin typeface="Times New Roman" panose="02020603050405020304" pitchFamily="18" charset="0"/>
                <a:ea typeface="宋体" panose="02010600030101010101" pitchFamily="2" charset="-122"/>
              </a:rPr>
              <a:t> </a:t>
            </a:r>
            <a:r>
              <a:rPr lang="en-US" altLang="zh-CN" sz="1800" dirty="0">
                <a:latin typeface="Times New Roman" panose="02020603050405020304" pitchFamily="18" charset="0"/>
                <a:ea typeface="宋体" panose="02010600030101010101" pitchFamily="2" charset="-122"/>
              </a:rPr>
              <a:t>magnet in</a:t>
            </a:r>
            <a:r>
              <a:rPr lang="zh-CN" altLang="en-US" sz="1800" dirty="0">
                <a:latin typeface="Times New Roman" panose="02020603050405020304" pitchFamily="18" charset="0"/>
                <a:ea typeface="宋体" panose="02010600030101010101" pitchFamily="2" charset="-122"/>
              </a:rPr>
              <a:t> </a:t>
            </a:r>
            <a:r>
              <a:rPr lang="en-US" altLang="zh-CN" sz="1800" dirty="0">
                <a:latin typeface="Times New Roman" panose="02020603050405020304" pitchFamily="18" charset="0"/>
                <a:ea typeface="宋体" panose="02010600030101010101" pitchFamily="2" charset="-122"/>
              </a:rPr>
              <a:t>Collider</a:t>
            </a:r>
            <a:r>
              <a:rPr lang="zh-CN" altLang="en-US" sz="1800" dirty="0">
                <a:latin typeface="Times New Roman" panose="02020603050405020304" pitchFamily="18" charset="0"/>
                <a:ea typeface="宋体" panose="02010600030101010101" pitchFamily="2" charset="-122"/>
              </a:rPr>
              <a:t> </a:t>
            </a:r>
            <a:r>
              <a:rPr lang="en-US" altLang="zh-CN" sz="1800" dirty="0">
                <a:latin typeface="Times New Roman" panose="02020603050405020304" pitchFamily="18" charset="0"/>
                <a:ea typeface="宋体" panose="02010600030101010101" pitchFamily="2" charset="-122"/>
              </a:rPr>
              <a:t>and</a:t>
            </a:r>
            <a:r>
              <a:rPr lang="zh-CN" altLang="en-US" sz="1800" dirty="0">
                <a:latin typeface="Times New Roman" panose="02020603050405020304" pitchFamily="18" charset="0"/>
                <a:ea typeface="宋体" panose="02010600030101010101" pitchFamily="2" charset="-122"/>
              </a:rPr>
              <a:t> </a:t>
            </a:r>
            <a:r>
              <a:rPr lang="en-US" altLang="zh-CN" sz="1800" dirty="0">
                <a:latin typeface="Times New Roman" panose="02020603050405020304" pitchFamily="18" charset="0"/>
                <a:ea typeface="宋体" panose="02010600030101010101" pitchFamily="2" charset="-122"/>
              </a:rPr>
              <a:t>Booster</a:t>
            </a:r>
            <a:r>
              <a:rPr lang="zh-CN" altLang="en-US" sz="1800" dirty="0">
                <a:latin typeface="Times New Roman" panose="02020603050405020304" pitchFamily="18" charset="0"/>
                <a:ea typeface="宋体" panose="02010600030101010101" pitchFamily="2" charset="-122"/>
              </a:rPr>
              <a:t>）</a:t>
            </a:r>
            <a:endParaRPr lang="en-US" altLang="zh-CN" sz="1800" dirty="0">
              <a:latin typeface="Times New Roman" panose="02020603050405020304" pitchFamily="18" charset="0"/>
              <a:ea typeface="宋体" panose="02010600030101010101" pitchFamily="2" charset="-122"/>
            </a:endParaRP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The power supply output voltage rating is limited to 1kV</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rPr>
              <a:t>Main power supplies location</a:t>
            </a: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8 equipment halls above ground located close to the access shafts</a:t>
            </a: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96 auxiliary tunnels around the main tunnel below ground</a:t>
            </a:r>
            <a:endParaRPr lang="zh-CN" altLang="zh-CN" sz="1600" dirty="0">
              <a:latin typeface="Times New Roman" panose="02020603050405020304" pitchFamily="18" charset="0"/>
              <a:ea typeface="宋体" panose="02010600030101010101" pitchFamily="2" charset="-122"/>
              <a:cs typeface="Times New Roman" pitchFamily="18" charset="0"/>
            </a:endParaRPr>
          </a:p>
          <a:p>
            <a:pPr marL="900000" lvl="2" indent="-360000">
              <a:spcBef>
                <a:spcPts val="0"/>
              </a:spcBef>
              <a:spcAft>
                <a:spcPts val="600"/>
              </a:spcAft>
              <a:buClr>
                <a:schemeClr val="accent2"/>
              </a:buClr>
              <a:buSzPct val="80000"/>
              <a:buFont typeface="Wingdings" panose="05000000000000000000" pitchFamily="2" charset="2"/>
              <a:buChar char="ü"/>
              <a:defRPr/>
            </a:pPr>
            <a:r>
              <a:rPr lang="en-US" altLang="zh-CN" sz="1600" dirty="0">
                <a:latin typeface="Times New Roman" panose="02020603050405020304" pitchFamily="18" charset="0"/>
                <a:ea typeface="宋体" panose="02010600030101010101" pitchFamily="2" charset="-122"/>
                <a:cs typeface="Times New Roman" pitchFamily="18" charset="0"/>
              </a:rPr>
              <a:t>Installation on the ground is the priority selection </a:t>
            </a:r>
          </a:p>
          <a:p>
            <a:pPr marL="1080000" lvl="2" indent="-180000">
              <a:spcBef>
                <a:spcPts val="0"/>
              </a:spcBef>
              <a:spcAft>
                <a:spcPts val="600"/>
              </a:spcAft>
              <a:buClr>
                <a:schemeClr val="tx1"/>
              </a:buClr>
              <a:buSzPct val="80000"/>
              <a:defRPr/>
            </a:pP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Reduced space requirements in tunnel </a:t>
            </a:r>
          </a:p>
          <a:p>
            <a:pPr marL="1080000" lvl="2" indent="-180000">
              <a:spcBef>
                <a:spcPts val="0"/>
              </a:spcBef>
              <a:spcAft>
                <a:spcPts val="600"/>
              </a:spcAft>
              <a:buClr>
                <a:schemeClr val="tx1"/>
              </a:buClr>
              <a:buSzPct val="80000"/>
              <a:defRPr/>
            </a:pP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Easier and more efficient maintenance</a:t>
            </a:r>
          </a:p>
          <a:p>
            <a:pPr marL="1080000" lvl="2" indent="-180000">
              <a:spcBef>
                <a:spcPts val="0"/>
              </a:spcBef>
              <a:spcAft>
                <a:spcPts val="600"/>
              </a:spcAft>
              <a:buClr>
                <a:schemeClr val="tx1"/>
              </a:buClr>
              <a:buSzPct val="80000"/>
              <a:defRPr/>
            </a:pP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Higher cost &amp; transmission losses on low voltage line</a:t>
            </a:r>
          </a:p>
        </p:txBody>
      </p:sp>
      <p:pic>
        <p:nvPicPr>
          <p:cNvPr id="6" name="图片 5">
            <a:extLst>
              <a:ext uri="{FF2B5EF4-FFF2-40B4-BE49-F238E27FC236}">
                <a16:creationId xmlns:a16="http://schemas.microsoft.com/office/drawing/2014/main" id="{A3D8B997-20D5-47E7-72F5-1D44F00D0672}"/>
              </a:ext>
            </a:extLst>
          </p:cNvPr>
          <p:cNvPicPr>
            <a:picLocks noChangeAspect="1"/>
          </p:cNvPicPr>
          <p:nvPr/>
        </p:nvPicPr>
        <p:blipFill>
          <a:blip r:embed="rId3"/>
          <a:stretch>
            <a:fillRect/>
          </a:stretch>
        </p:blipFill>
        <p:spPr>
          <a:xfrm>
            <a:off x="7560000" y="4860002"/>
            <a:ext cx="3600000" cy="1762277"/>
          </a:xfrm>
          <a:prstGeom prst="rect">
            <a:avLst/>
          </a:prstGeom>
        </p:spPr>
      </p:pic>
      <p:sp>
        <p:nvSpPr>
          <p:cNvPr id="8" name="椭圆 7">
            <a:extLst>
              <a:ext uri="{FF2B5EF4-FFF2-40B4-BE49-F238E27FC236}">
                <a16:creationId xmlns:a16="http://schemas.microsoft.com/office/drawing/2014/main" id="{E21F2BA9-D30E-E44E-6435-B9888AC2F198}"/>
              </a:ext>
            </a:extLst>
          </p:cNvPr>
          <p:cNvSpPr/>
          <p:nvPr/>
        </p:nvSpPr>
        <p:spPr>
          <a:xfrm>
            <a:off x="8568000" y="6120000"/>
            <a:ext cx="288032"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latin typeface="Times New Roman" panose="02020603050405020304" pitchFamily="18" charset="0"/>
              <a:ea typeface="宋体" panose="02010600030101010101" pitchFamily="2" charset="-122"/>
            </a:endParaRPr>
          </a:p>
        </p:txBody>
      </p:sp>
      <p:sp>
        <p:nvSpPr>
          <p:cNvPr id="9" name="椭圆 8">
            <a:extLst>
              <a:ext uri="{FF2B5EF4-FFF2-40B4-BE49-F238E27FC236}">
                <a16:creationId xmlns:a16="http://schemas.microsoft.com/office/drawing/2014/main" id="{B57A0330-CA69-E92F-7E1E-49DF3D25663D}"/>
              </a:ext>
            </a:extLst>
          </p:cNvPr>
          <p:cNvSpPr/>
          <p:nvPr/>
        </p:nvSpPr>
        <p:spPr>
          <a:xfrm>
            <a:off x="9972000" y="5580000"/>
            <a:ext cx="288032"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latin typeface="Times New Roman" panose="02020603050405020304" pitchFamily="18" charset="0"/>
              <a:ea typeface="宋体" panose="02010600030101010101" pitchFamily="2" charset="-122"/>
            </a:endParaRP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000" y="1980000"/>
            <a:ext cx="4680000" cy="2516602"/>
          </a:xfrm>
          <a:prstGeom prst="rect">
            <a:avLst/>
          </a:prstGeom>
        </p:spPr>
      </p:pic>
      <p:sp>
        <p:nvSpPr>
          <p:cNvPr id="2" name="灯片编号占位符 1">
            <a:extLst>
              <a:ext uri="{FF2B5EF4-FFF2-40B4-BE49-F238E27FC236}">
                <a16:creationId xmlns:a16="http://schemas.microsoft.com/office/drawing/2014/main" id="{4851427A-471B-6A51-7B48-4B930B28109F}"/>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6</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523593067"/>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US" altLang="zh-CN" b="1" dirty="0">
                <a:latin typeface="Times New Roman" panose="02020603050405020304" pitchFamily="18" charset="0"/>
                <a:ea typeface="宋体" panose="02010600030101010101" pitchFamily="2" charset="-122"/>
              </a:rPr>
              <a:t>Requirement of the power supplies for CEPC</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rPr>
              <a:t>Collider</a:t>
            </a:r>
          </a:p>
          <a:p>
            <a:pPr marL="900000" lvl="2" indent="-360000">
              <a:spcBef>
                <a:spcPts val="0"/>
              </a:spcBef>
              <a:spcAft>
                <a:spcPts val="600"/>
              </a:spcAft>
              <a:buClr>
                <a:schemeClr val="accent2"/>
              </a:buClr>
              <a:buSzPct val="80000"/>
              <a:buFont typeface="Wingdings" panose="05000000000000000000" pitchFamily="2" charset="2"/>
              <a:buChar char="ü"/>
              <a:defRPr/>
            </a:pPr>
            <a:r>
              <a:rPr lang="en-GB" altLang="zh-CN" sz="1600" dirty="0">
                <a:latin typeface="Times New Roman" panose="02020603050405020304" pitchFamily="18" charset="0"/>
                <a:ea typeface="宋体" panose="02010600030101010101" pitchFamily="2" charset="-122"/>
                <a:cs typeface="Times New Roman" pitchFamily="18" charset="0"/>
              </a:rPr>
              <a:t>The dual-aperture dipoles ( 2944 B0 and 64 B1 ) within a half-arc are connected in series and powered by a single power supply.</a:t>
            </a:r>
          </a:p>
          <a:p>
            <a:pPr marL="900000" lvl="2" indent="-360000">
              <a:spcBef>
                <a:spcPts val="0"/>
              </a:spcBef>
              <a:spcAft>
                <a:spcPts val="600"/>
              </a:spcAft>
              <a:buClr>
                <a:schemeClr val="accent2"/>
              </a:buClr>
              <a:buSzPct val="80000"/>
              <a:buFont typeface="Wingdings" panose="05000000000000000000" pitchFamily="2" charset="2"/>
              <a:buChar char="ü"/>
              <a:defRPr/>
            </a:pPr>
            <a:r>
              <a:rPr lang="en-GB" altLang="zh-CN" sz="1600" dirty="0">
                <a:latin typeface="Times New Roman" panose="02020603050405020304" pitchFamily="18" charset="0"/>
                <a:ea typeface="宋体" panose="02010600030101010101" pitchFamily="2" charset="-122"/>
                <a:cs typeface="Times New Roman" pitchFamily="18" charset="0"/>
              </a:rPr>
              <a:t>The dual-aperture quadrupoles ( 3008 Q ) are arranged into 160 families, each comprising 18 or 19 series-connected magnets that is powered by an individual power supply.</a:t>
            </a:r>
          </a:p>
          <a:p>
            <a:pPr marL="900000" lvl="2" indent="-360000">
              <a:spcBef>
                <a:spcPts val="0"/>
              </a:spcBef>
              <a:spcAft>
                <a:spcPts val="600"/>
              </a:spcAft>
              <a:buClr>
                <a:schemeClr val="accent2"/>
              </a:buClr>
              <a:buSzPct val="80000"/>
              <a:buFont typeface="Wingdings" panose="05000000000000000000" pitchFamily="2" charset="2"/>
              <a:buChar char="ü"/>
              <a:defRPr/>
            </a:pPr>
            <a:r>
              <a:rPr lang="en-GB" altLang="zh-CN" sz="1600" dirty="0">
                <a:latin typeface="Times New Roman" panose="02020603050405020304" pitchFamily="18" charset="0"/>
                <a:ea typeface="宋体" panose="02010600030101010101" pitchFamily="2" charset="-122"/>
                <a:cs typeface="Times New Roman" pitchFamily="18" charset="0"/>
              </a:rPr>
              <a:t>each of the dual-aperture magnets ( B0 and Q ) has 2 trim coils, which </a:t>
            </a:r>
            <a:r>
              <a:rPr lang="en-US" altLang="zh-CN" sz="1600" dirty="0">
                <a:latin typeface="Times New Roman" panose="02020603050405020304" pitchFamily="18" charset="0"/>
                <a:ea typeface="宋体" panose="02010600030101010101" pitchFamily="2" charset="-122"/>
                <a:cs typeface="Times New Roman" pitchFamily="18" charset="0"/>
              </a:rPr>
              <a:t>need to be</a:t>
            </a:r>
            <a:r>
              <a:rPr lang="en-GB" altLang="zh-CN" sz="1600" dirty="0">
                <a:latin typeface="Times New Roman" panose="02020603050405020304" pitchFamily="18" charset="0"/>
                <a:ea typeface="宋体" panose="02010600030101010101" pitchFamily="2" charset="-122"/>
                <a:cs typeface="Times New Roman" pitchFamily="18" charset="0"/>
              </a:rPr>
              <a:t> powered independently.</a:t>
            </a:r>
          </a:p>
        </p:txBody>
      </p:sp>
      <p:graphicFrame>
        <p:nvGraphicFramePr>
          <p:cNvPr id="11" name="表格 10"/>
          <p:cNvGraphicFramePr>
            <a:graphicFrameLocks noGrp="1"/>
          </p:cNvGraphicFramePr>
          <p:nvPr>
            <p:extLst>
              <p:ext uri="{D42A27DB-BD31-4B8C-83A1-F6EECF244321}">
                <p14:modId xmlns:p14="http://schemas.microsoft.com/office/powerpoint/2010/main" val="3803793991"/>
              </p:ext>
            </p:extLst>
          </p:nvPr>
        </p:nvGraphicFramePr>
        <p:xfrm>
          <a:off x="2160000" y="3060000"/>
          <a:ext cx="8128000" cy="3698226"/>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679288209"/>
                    </a:ext>
                  </a:extLst>
                </a:gridCol>
                <a:gridCol w="2032000">
                  <a:extLst>
                    <a:ext uri="{9D8B030D-6E8A-4147-A177-3AD203B41FA5}">
                      <a16:colId xmlns:a16="http://schemas.microsoft.com/office/drawing/2014/main" val="2034906418"/>
                    </a:ext>
                  </a:extLst>
                </a:gridCol>
                <a:gridCol w="2032000">
                  <a:extLst>
                    <a:ext uri="{9D8B030D-6E8A-4147-A177-3AD203B41FA5}">
                      <a16:colId xmlns:a16="http://schemas.microsoft.com/office/drawing/2014/main" val="3112408029"/>
                    </a:ext>
                  </a:extLst>
                </a:gridCol>
                <a:gridCol w="2032000">
                  <a:extLst>
                    <a:ext uri="{9D8B030D-6E8A-4147-A177-3AD203B41FA5}">
                      <a16:colId xmlns:a16="http://schemas.microsoft.com/office/drawing/2014/main" val="3590725621"/>
                    </a:ext>
                  </a:extLst>
                </a:gridCol>
              </a:tblGrid>
              <a:tr h="370251">
                <a:tc>
                  <a:txBody>
                    <a:bodyPr/>
                    <a:lstStyle/>
                    <a:p>
                      <a:pPr algn="ctr" rtl="0" fontAlgn="ctr"/>
                      <a:r>
                        <a:rPr lang="en-US" sz="1200" b="1" i="0" u="none" strike="noStrike" dirty="0">
                          <a:solidFill>
                            <a:srgbClr val="FF0000"/>
                          </a:solidFill>
                          <a:effectLst/>
                          <a:latin typeface="Times New Roman" panose="02020603050405020304" pitchFamily="18" charset="0"/>
                          <a:ea typeface="宋体" panose="02010600030101010101" pitchFamily="2" charset="-122"/>
                        </a:rPr>
                        <a:t>Collider</a:t>
                      </a:r>
                    </a:p>
                  </a:txBody>
                  <a:tcPr marL="36000" marR="36000" marT="36000" marB="36000" anchor="ctr"/>
                </a:tc>
                <a:tc>
                  <a:txBody>
                    <a:bodyPr/>
                    <a:lstStyle/>
                    <a:p>
                      <a:pPr algn="ctr" rtl="0" fontAlgn="ctr"/>
                      <a:r>
                        <a:rPr lang="en-US" sz="1200" b="1" i="0" u="none" strike="noStrike" dirty="0">
                          <a:solidFill>
                            <a:schemeClr val="tx1"/>
                          </a:solidFill>
                          <a:effectLst/>
                          <a:latin typeface="Times New Roman" panose="02020603050405020304" pitchFamily="18" charset="0"/>
                          <a:ea typeface="宋体" panose="02010600030101010101" pitchFamily="2" charset="-122"/>
                        </a:rPr>
                        <a:t>Quantity    </a:t>
                      </a:r>
                    </a:p>
                  </a:txBody>
                  <a:tcPr marL="36000" marR="36000" marT="36000" marB="36000" anchor="ctr"/>
                </a:tc>
                <a:tc>
                  <a:txBody>
                    <a:bodyPr/>
                    <a:lstStyle/>
                    <a:p>
                      <a:pPr algn="ctr" rtl="0" fontAlgn="ctr"/>
                      <a:r>
                        <a:rPr lang="en-US" sz="1200" b="1" i="0" u="none" strike="noStrike" dirty="0">
                          <a:solidFill>
                            <a:schemeClr val="tx1"/>
                          </a:solidFill>
                          <a:effectLst/>
                          <a:latin typeface="Times New Roman" panose="02020603050405020304" pitchFamily="18" charset="0"/>
                          <a:ea typeface="宋体" panose="02010600030101010101" pitchFamily="2" charset="-122"/>
                        </a:rPr>
                        <a:t>Stability /8hours        </a:t>
                      </a:r>
                    </a:p>
                  </a:txBody>
                  <a:tcPr marL="36000" marR="36000" marT="36000" marB="36000" anchor="ctr"/>
                </a:tc>
                <a:tc>
                  <a:txBody>
                    <a:bodyPr/>
                    <a:lstStyle/>
                    <a:p>
                      <a:pPr algn="ctr" rtl="0" fontAlgn="ctr"/>
                      <a:r>
                        <a:rPr lang="en-US" sz="1200" b="1" i="0" u="none" strike="noStrike" dirty="0">
                          <a:solidFill>
                            <a:schemeClr val="tx1"/>
                          </a:solidFill>
                          <a:effectLst/>
                          <a:latin typeface="Times New Roman" panose="02020603050405020304" pitchFamily="18" charset="0"/>
                          <a:ea typeface="宋体" panose="02010600030101010101" pitchFamily="2" charset="-122"/>
                        </a:rPr>
                        <a:t>Output Rating    </a:t>
                      </a:r>
                    </a:p>
                  </a:txBody>
                  <a:tcPr marL="36000" marR="36000" marT="36000" marB="36000" anchor="ctr"/>
                </a:tc>
                <a:extLst>
                  <a:ext uri="{0D108BD9-81ED-4DB2-BD59-A6C34878D82A}">
                    <a16:rowId xmlns:a16="http://schemas.microsoft.com/office/drawing/2014/main" val="4194435781"/>
                  </a:ext>
                </a:extLst>
              </a:tr>
              <a:tr h="370251">
                <a:tc>
                  <a:txBody>
                    <a:bodyPr/>
                    <a:lstStyle/>
                    <a:p>
                      <a:pPr algn="l" rtl="0" fontAlgn="ctr"/>
                      <a:r>
                        <a:rPr lang="en-US" sz="1000" b="0" i="0" u="none" strike="noStrike" dirty="0">
                          <a:solidFill>
                            <a:srgbClr val="000000"/>
                          </a:solidFill>
                          <a:effectLst/>
                          <a:latin typeface="Times New Roman" panose="02020603050405020304" pitchFamily="18" charset="0"/>
                          <a:ea typeface="宋体" panose="02010600030101010101" pitchFamily="2" charset="-122"/>
                        </a:rPr>
                        <a:t>Dipole-</a:t>
                      </a:r>
                      <a:r>
                        <a:rPr lang="en-US" altLang="zh-CN" sz="1000" b="0" i="0" u="none" strike="noStrike" dirty="0">
                          <a:solidFill>
                            <a:srgbClr val="000000"/>
                          </a:solidFill>
                          <a:effectLst/>
                          <a:latin typeface="Times New Roman" panose="02020603050405020304" pitchFamily="18" charset="0"/>
                          <a:ea typeface="宋体" panose="02010600030101010101" pitchFamily="2" charset="-122"/>
                        </a:rPr>
                        <a:t>D-aperture </a:t>
                      </a:r>
                      <a:endParaRPr lang="en-US" sz="1000" b="0" i="0" u="none" strike="noStrike" dirty="0">
                        <a:solidFill>
                          <a:srgbClr val="000000"/>
                        </a:solidFill>
                        <a:effectLst/>
                        <a:latin typeface="Times New Roman" panose="02020603050405020304" pitchFamily="18" charset="0"/>
                        <a:ea typeface="宋体" panose="02010600030101010101" pitchFamily="2" charset="-122"/>
                      </a:endParaRPr>
                    </a:p>
                  </a:txBody>
                  <a:tcPr marL="36000" marR="36000" marT="36000" marB="36000" anchor="ctr"/>
                </a:tc>
                <a:tc>
                  <a:txBody>
                    <a:bodyPr/>
                    <a:lstStyle/>
                    <a:p>
                      <a:pPr algn="l" rtl="0" fontAlgn="ctr"/>
                      <a:r>
                        <a:rPr lang="en-US" altLang="zh-CN" sz="1000" b="0" i="0" u="none" strike="noStrike" dirty="0">
                          <a:solidFill>
                            <a:srgbClr val="000000"/>
                          </a:solidFill>
                          <a:effectLst/>
                          <a:latin typeface="Times New Roman" panose="02020603050405020304" pitchFamily="18" charset="0"/>
                          <a:ea typeface="宋体" panose="02010600030101010101" pitchFamily="2" charset="-122"/>
                        </a:rPr>
                        <a:t>32</a:t>
                      </a:r>
                    </a:p>
                  </a:txBody>
                  <a:tcPr marL="36000" marR="36000" marT="36000" marB="36000" anchor="ctr"/>
                </a:tc>
                <a:tc>
                  <a:txBody>
                    <a:bodyPr/>
                    <a:lstStyle/>
                    <a:p>
                      <a:pPr algn="l" rtl="0" fontAlgn="ctr"/>
                      <a:r>
                        <a:rPr lang="en-US" sz="1000" b="0" i="0" u="none" strike="noStrike" dirty="0">
                          <a:solidFill>
                            <a:srgbClr val="000000"/>
                          </a:solidFill>
                          <a:effectLst/>
                          <a:latin typeface="Times New Roman" panose="02020603050405020304" pitchFamily="18" charset="0"/>
                          <a:ea typeface="宋体" panose="02010600030101010101" pitchFamily="2" charset="-122"/>
                        </a:rPr>
                        <a:t>50ppm</a:t>
                      </a:r>
                    </a:p>
                  </a:txBody>
                  <a:tcPr marL="36000" marR="36000" marT="36000" marB="36000" anchor="ctr"/>
                </a:tc>
                <a:tc>
                  <a:txBody>
                    <a:bodyPr/>
                    <a:lstStyle/>
                    <a:p>
                      <a:pPr algn="l" rtl="0" fontAlgn="ctr"/>
                      <a:r>
                        <a:rPr lang="en-US" sz="1000" b="0" i="0" u="none" strike="noStrike" dirty="0">
                          <a:solidFill>
                            <a:srgbClr val="000000"/>
                          </a:solidFill>
                          <a:effectLst/>
                          <a:latin typeface="Times New Roman" panose="02020603050405020304" pitchFamily="18" charset="0"/>
                          <a:ea typeface="宋体" panose="02010600030101010101" pitchFamily="2" charset="-122"/>
                        </a:rPr>
                        <a:t>1300A/500V *16</a:t>
                      </a:r>
                    </a:p>
                    <a:p>
                      <a:pPr algn="l" rtl="0" fontAlgn="ctr"/>
                      <a:r>
                        <a:rPr lang="en-US" sz="1000" b="0" i="0" u="none" strike="noStrike" dirty="0">
                          <a:solidFill>
                            <a:srgbClr val="000000"/>
                          </a:solidFill>
                          <a:effectLst/>
                          <a:latin typeface="Times New Roman" panose="02020603050405020304" pitchFamily="18" charset="0"/>
                          <a:ea typeface="宋体" panose="02010600030101010101" pitchFamily="2" charset="-122"/>
                        </a:rPr>
                        <a:t>150A/50V *16</a:t>
                      </a:r>
                    </a:p>
                  </a:txBody>
                  <a:tcPr marL="36000" marR="36000" marT="36000" marB="36000" anchor="ctr"/>
                </a:tc>
                <a:extLst>
                  <a:ext uri="{0D108BD9-81ED-4DB2-BD59-A6C34878D82A}">
                    <a16:rowId xmlns:a16="http://schemas.microsoft.com/office/drawing/2014/main" val="261514737"/>
                  </a:ext>
                </a:extLst>
              </a:tr>
              <a:tr h="370251">
                <a:tc>
                  <a:txBody>
                    <a:bodyPr/>
                    <a:lstStyle/>
                    <a:p>
                      <a:pPr algn="l" rtl="0" fontAlgn="ctr"/>
                      <a:r>
                        <a:rPr lang="en-US" sz="1000" b="0" i="0" u="none" strike="noStrike" dirty="0">
                          <a:solidFill>
                            <a:srgbClr val="000000"/>
                          </a:solidFill>
                          <a:effectLst/>
                          <a:latin typeface="Times New Roman" panose="02020603050405020304" pitchFamily="18" charset="0"/>
                          <a:ea typeface="宋体" panose="02010600030101010101" pitchFamily="2" charset="-122"/>
                        </a:rPr>
                        <a:t>Dipole-</a:t>
                      </a:r>
                      <a:r>
                        <a:rPr lang="en-US" altLang="zh-CN" sz="1000" b="0" i="0" u="none" strike="noStrike" dirty="0">
                          <a:solidFill>
                            <a:srgbClr val="000000"/>
                          </a:solidFill>
                          <a:effectLst/>
                          <a:latin typeface="Times New Roman" panose="02020603050405020304" pitchFamily="18" charset="0"/>
                          <a:ea typeface="宋体" panose="02010600030101010101" pitchFamily="2" charset="-122"/>
                        </a:rPr>
                        <a:t>S-aperture </a:t>
                      </a:r>
                      <a:endParaRPr lang="en-US" sz="1000" b="0" i="0" u="none" strike="noStrike" dirty="0">
                        <a:solidFill>
                          <a:srgbClr val="000000"/>
                        </a:solidFill>
                        <a:effectLst/>
                        <a:latin typeface="Times New Roman" panose="02020603050405020304" pitchFamily="18" charset="0"/>
                        <a:ea typeface="宋体" panose="02010600030101010101" pitchFamily="2" charset="-122"/>
                      </a:endParaRPr>
                    </a:p>
                  </a:txBody>
                  <a:tcPr marL="36000" marR="36000" marT="36000" marB="36000" anchor="ctr"/>
                </a:tc>
                <a:tc>
                  <a:txBody>
                    <a:bodyPr/>
                    <a:lstStyle/>
                    <a:p>
                      <a:pPr algn="l" rtl="0" fontAlgn="ctr"/>
                      <a:r>
                        <a:rPr lang="en-US" altLang="zh-CN" sz="1000" b="0" i="0" u="none" strike="noStrike" dirty="0">
                          <a:solidFill>
                            <a:srgbClr val="000000"/>
                          </a:solidFill>
                          <a:effectLst/>
                          <a:latin typeface="Times New Roman" panose="02020603050405020304" pitchFamily="18" charset="0"/>
                          <a:ea typeface="宋体" panose="02010600030101010101" pitchFamily="2" charset="-122"/>
                        </a:rPr>
                        <a:t>38</a:t>
                      </a:r>
                    </a:p>
                  </a:txBody>
                  <a:tcPr marL="36000" marR="36000" marT="36000" marB="36000" anchor="ctr"/>
                </a:tc>
                <a:tc>
                  <a:txBody>
                    <a:bodyPr/>
                    <a:lstStyle/>
                    <a:p>
                      <a:pPr algn="l" rtl="0" fontAlgn="ctr"/>
                      <a:r>
                        <a:rPr lang="en-US" sz="1000" b="0" i="0" u="none" strike="noStrike" dirty="0">
                          <a:solidFill>
                            <a:srgbClr val="000000"/>
                          </a:solidFill>
                          <a:effectLst/>
                          <a:latin typeface="Times New Roman" panose="02020603050405020304" pitchFamily="18" charset="0"/>
                          <a:ea typeface="宋体" panose="02010600030101010101" pitchFamily="2" charset="-122"/>
                        </a:rPr>
                        <a:t>100ppm</a:t>
                      </a:r>
                    </a:p>
                  </a:txBody>
                  <a:tcPr marL="36000" marR="36000" marT="36000" marB="36000" anchor="ctr"/>
                </a:tc>
                <a:tc>
                  <a:txBody>
                    <a:bodyPr/>
                    <a:lstStyle/>
                    <a:p>
                      <a:pPr algn="l" rtl="0" fontAlgn="ctr"/>
                      <a:r>
                        <a:rPr lang="en-US" sz="1000" b="0" i="0" u="none" strike="noStrike">
                          <a:solidFill>
                            <a:srgbClr val="000000"/>
                          </a:solidFill>
                          <a:effectLst/>
                          <a:latin typeface="Times New Roman" panose="02020603050405020304" pitchFamily="18" charset="0"/>
                          <a:ea typeface="宋体" panose="02010600030101010101" pitchFamily="2" charset="-122"/>
                        </a:rPr>
                        <a:t>40A～250A</a:t>
                      </a:r>
                    </a:p>
                  </a:txBody>
                  <a:tcPr marL="36000" marR="36000" marT="36000" marB="36000" anchor="ctr"/>
                </a:tc>
                <a:extLst>
                  <a:ext uri="{0D108BD9-81ED-4DB2-BD59-A6C34878D82A}">
                    <a16:rowId xmlns:a16="http://schemas.microsoft.com/office/drawing/2014/main" val="3306522834"/>
                  </a:ext>
                </a:extLst>
              </a:tr>
              <a:tr h="370251">
                <a:tc>
                  <a:txBody>
                    <a:bodyPr/>
                    <a:lstStyle/>
                    <a:p>
                      <a:pPr algn="l" rtl="0" fontAlgn="ctr"/>
                      <a:r>
                        <a:rPr lang="en-US" sz="1000" b="0" i="0" u="none" strike="noStrike" dirty="0">
                          <a:solidFill>
                            <a:srgbClr val="000000"/>
                          </a:solidFill>
                          <a:effectLst/>
                          <a:latin typeface="Times New Roman" panose="02020603050405020304" pitchFamily="18" charset="0"/>
                          <a:ea typeface="宋体" panose="02010600030101010101" pitchFamily="2" charset="-122"/>
                        </a:rPr>
                        <a:t>Quadrupole-</a:t>
                      </a:r>
                      <a:r>
                        <a:rPr lang="en-US" altLang="zh-CN" sz="1000" b="0" i="0" u="none" strike="noStrike" dirty="0">
                          <a:solidFill>
                            <a:srgbClr val="000000"/>
                          </a:solidFill>
                          <a:effectLst/>
                          <a:latin typeface="Times New Roman" panose="02020603050405020304" pitchFamily="18" charset="0"/>
                          <a:ea typeface="宋体" panose="02010600030101010101" pitchFamily="2" charset="-122"/>
                        </a:rPr>
                        <a:t>D-aperture </a:t>
                      </a:r>
                      <a:endParaRPr lang="en-US" sz="1000" b="0" i="0" u="none" strike="noStrike" dirty="0">
                        <a:solidFill>
                          <a:srgbClr val="000000"/>
                        </a:solidFill>
                        <a:effectLst/>
                        <a:latin typeface="Times New Roman" panose="02020603050405020304" pitchFamily="18" charset="0"/>
                        <a:ea typeface="宋体" panose="02010600030101010101" pitchFamily="2" charset="-122"/>
                      </a:endParaRPr>
                    </a:p>
                  </a:txBody>
                  <a:tcPr marL="36000" marR="36000" marT="36000" marB="36000" anchor="ctr"/>
                </a:tc>
                <a:tc>
                  <a:txBody>
                    <a:bodyPr/>
                    <a:lstStyle/>
                    <a:p>
                      <a:pPr algn="l" rtl="0" fontAlgn="ctr"/>
                      <a:r>
                        <a:rPr lang="en-US" altLang="zh-CN" sz="1000" b="0" i="0" u="none" strike="noStrike" dirty="0">
                          <a:solidFill>
                            <a:srgbClr val="000000"/>
                          </a:solidFill>
                          <a:effectLst/>
                          <a:latin typeface="Times New Roman" panose="02020603050405020304" pitchFamily="18" charset="0"/>
                          <a:ea typeface="宋体" panose="02010600030101010101" pitchFamily="2" charset="-122"/>
                        </a:rPr>
                        <a:t>168</a:t>
                      </a:r>
                    </a:p>
                  </a:txBody>
                  <a:tcPr marL="36000" marR="36000" marT="36000" marB="36000" anchor="ctr"/>
                </a:tc>
                <a:tc>
                  <a:txBody>
                    <a:bodyPr/>
                    <a:lstStyle/>
                    <a:p>
                      <a:pPr algn="l" rtl="0" fontAlgn="ctr"/>
                      <a:r>
                        <a:rPr lang="en-US" sz="1000" b="0" i="0" u="none" strike="noStrike" dirty="0">
                          <a:solidFill>
                            <a:srgbClr val="000000"/>
                          </a:solidFill>
                          <a:effectLst/>
                          <a:latin typeface="Times New Roman" panose="02020603050405020304" pitchFamily="18" charset="0"/>
                          <a:ea typeface="宋体" panose="02010600030101010101" pitchFamily="2" charset="-122"/>
                        </a:rPr>
                        <a:t>100ppm</a:t>
                      </a:r>
                    </a:p>
                  </a:txBody>
                  <a:tcPr marL="36000" marR="36000" marT="36000" marB="36000" anchor="ctr"/>
                </a:tc>
                <a:tc>
                  <a:txBody>
                    <a:bodyPr/>
                    <a:lstStyle/>
                    <a:p>
                      <a:pPr algn="l" rtl="0" fontAlgn="ctr"/>
                      <a:r>
                        <a:rPr lang="en-US" sz="1000" b="0" i="0" u="none" strike="noStrike" dirty="0">
                          <a:solidFill>
                            <a:srgbClr val="000000"/>
                          </a:solidFill>
                          <a:effectLst/>
                          <a:latin typeface="Times New Roman" panose="02020603050405020304" pitchFamily="18" charset="0"/>
                          <a:ea typeface="宋体" panose="02010600030101010101" pitchFamily="2" charset="-122"/>
                        </a:rPr>
                        <a:t>120A/850V *160 </a:t>
                      </a:r>
                    </a:p>
                    <a:p>
                      <a:pPr algn="l" rtl="0" fontAlgn="ctr"/>
                      <a:r>
                        <a:rPr lang="en-US" sz="1000" b="0" i="0" u="none" strike="noStrike" dirty="0">
                          <a:solidFill>
                            <a:srgbClr val="000000"/>
                          </a:solidFill>
                          <a:effectLst/>
                          <a:latin typeface="Times New Roman" panose="02020603050405020304" pitchFamily="18" charset="0"/>
                          <a:ea typeface="宋体" panose="02010600030101010101" pitchFamily="2" charset="-122"/>
                        </a:rPr>
                        <a:t>120A/50V *8</a:t>
                      </a:r>
                    </a:p>
                  </a:txBody>
                  <a:tcPr marL="36000" marR="36000" marT="36000" marB="36000" anchor="ctr"/>
                </a:tc>
                <a:extLst>
                  <a:ext uri="{0D108BD9-81ED-4DB2-BD59-A6C34878D82A}">
                    <a16:rowId xmlns:a16="http://schemas.microsoft.com/office/drawing/2014/main" val="3344280891"/>
                  </a:ext>
                </a:extLst>
              </a:tr>
              <a:tr h="370251">
                <a:tc>
                  <a:txBody>
                    <a:bodyPr/>
                    <a:lstStyle/>
                    <a:p>
                      <a:pPr algn="l" rtl="0" fontAlgn="ctr"/>
                      <a:r>
                        <a:rPr lang="en-US" sz="1000" b="0" i="0" u="none" strike="noStrike" dirty="0">
                          <a:solidFill>
                            <a:srgbClr val="000000"/>
                          </a:solidFill>
                          <a:effectLst/>
                          <a:latin typeface="Times New Roman" panose="02020603050405020304" pitchFamily="18" charset="0"/>
                          <a:ea typeface="宋体" panose="02010600030101010101" pitchFamily="2" charset="-122"/>
                        </a:rPr>
                        <a:t>Quadrupole-</a:t>
                      </a:r>
                      <a:r>
                        <a:rPr lang="en-US" altLang="zh-CN" sz="1000" b="0" i="0" u="none" strike="noStrike" dirty="0">
                          <a:solidFill>
                            <a:srgbClr val="000000"/>
                          </a:solidFill>
                          <a:effectLst/>
                          <a:latin typeface="Times New Roman" panose="02020603050405020304" pitchFamily="18" charset="0"/>
                          <a:ea typeface="宋体" panose="02010600030101010101" pitchFamily="2" charset="-122"/>
                        </a:rPr>
                        <a:t>S-aperture </a:t>
                      </a:r>
                      <a:endParaRPr lang="en-US" sz="1000" b="0" i="0" u="none" strike="noStrike" dirty="0">
                        <a:solidFill>
                          <a:srgbClr val="000000"/>
                        </a:solidFill>
                        <a:effectLst/>
                        <a:latin typeface="Times New Roman" panose="02020603050405020304" pitchFamily="18" charset="0"/>
                        <a:ea typeface="宋体" panose="02010600030101010101" pitchFamily="2" charset="-122"/>
                      </a:endParaRPr>
                    </a:p>
                  </a:txBody>
                  <a:tcPr marL="36000" marR="36000" marT="36000" marB="36000" anchor="ctr"/>
                </a:tc>
                <a:tc>
                  <a:txBody>
                    <a:bodyPr/>
                    <a:lstStyle/>
                    <a:p>
                      <a:pPr algn="l" rtl="0" fontAlgn="ctr"/>
                      <a:r>
                        <a:rPr lang="en-US" altLang="zh-CN" sz="1000" b="0" i="0" u="none" strike="noStrike" dirty="0">
                          <a:solidFill>
                            <a:srgbClr val="000000"/>
                          </a:solidFill>
                          <a:effectLst/>
                          <a:latin typeface="Times New Roman" panose="02020603050405020304" pitchFamily="18" charset="0"/>
                          <a:ea typeface="宋体" panose="02010600030101010101" pitchFamily="2" charset="-122"/>
                        </a:rPr>
                        <a:t>600</a:t>
                      </a:r>
                    </a:p>
                  </a:txBody>
                  <a:tcPr marL="36000" marR="36000" marT="36000" marB="36000" anchor="ctr"/>
                </a:tc>
                <a:tc>
                  <a:txBody>
                    <a:bodyPr/>
                    <a:lstStyle/>
                    <a:p>
                      <a:pPr algn="l" rtl="0" fontAlgn="ctr"/>
                      <a:r>
                        <a:rPr lang="en-US" sz="1000" b="0" i="0" u="none" strike="noStrike" dirty="0">
                          <a:solidFill>
                            <a:srgbClr val="000000"/>
                          </a:solidFill>
                          <a:effectLst/>
                          <a:latin typeface="Times New Roman" panose="02020603050405020304" pitchFamily="18" charset="0"/>
                          <a:ea typeface="宋体" panose="02010600030101010101" pitchFamily="2" charset="-122"/>
                        </a:rPr>
                        <a:t>100ppm</a:t>
                      </a:r>
                    </a:p>
                  </a:txBody>
                  <a:tcPr marL="36000" marR="36000" marT="36000" marB="36000" anchor="ctr"/>
                </a:tc>
                <a:tc>
                  <a:txBody>
                    <a:bodyPr/>
                    <a:lstStyle/>
                    <a:p>
                      <a:pPr algn="l" rtl="0" fontAlgn="ctr"/>
                      <a:r>
                        <a:rPr lang="en-US" sz="1000" b="0" i="0" u="none" strike="noStrike" dirty="0">
                          <a:solidFill>
                            <a:srgbClr val="000000"/>
                          </a:solidFill>
                          <a:effectLst/>
                          <a:latin typeface="Times New Roman" panose="02020603050405020304" pitchFamily="18" charset="0"/>
                          <a:ea typeface="宋体" panose="02010600030101010101" pitchFamily="2" charset="-122"/>
                        </a:rPr>
                        <a:t>40A～180A</a:t>
                      </a:r>
                    </a:p>
                  </a:txBody>
                  <a:tcPr marL="36000" marR="36000" marT="36000" marB="36000" anchor="ctr"/>
                </a:tc>
                <a:extLst>
                  <a:ext uri="{0D108BD9-81ED-4DB2-BD59-A6C34878D82A}">
                    <a16:rowId xmlns:a16="http://schemas.microsoft.com/office/drawing/2014/main" val="3407542537"/>
                  </a:ext>
                </a:extLst>
              </a:tr>
              <a:tr h="370251">
                <a:tc>
                  <a:txBody>
                    <a:bodyPr/>
                    <a:lstStyle/>
                    <a:p>
                      <a:pPr algn="l" rtl="0" fontAlgn="ctr"/>
                      <a:r>
                        <a:rPr lang="en-US" sz="1000" b="0" i="0" u="none" strike="noStrike" dirty="0" err="1">
                          <a:solidFill>
                            <a:srgbClr val="000000"/>
                          </a:solidFill>
                          <a:effectLst/>
                          <a:latin typeface="Times New Roman" panose="02020603050405020304" pitchFamily="18" charset="0"/>
                          <a:ea typeface="宋体" panose="02010600030101010101" pitchFamily="2" charset="-122"/>
                        </a:rPr>
                        <a:t>Sextupole</a:t>
                      </a:r>
                      <a:endParaRPr lang="en-US" sz="1000" b="0" i="0" u="none" strike="noStrike" dirty="0">
                        <a:solidFill>
                          <a:srgbClr val="000000"/>
                        </a:solidFill>
                        <a:effectLst/>
                        <a:latin typeface="Times New Roman" panose="02020603050405020304" pitchFamily="18" charset="0"/>
                        <a:ea typeface="宋体" panose="02010600030101010101" pitchFamily="2" charset="-122"/>
                      </a:endParaRPr>
                    </a:p>
                  </a:txBody>
                  <a:tcPr marL="36000" marR="36000" marT="36000" marB="36000" anchor="ctr"/>
                </a:tc>
                <a:tc>
                  <a:txBody>
                    <a:bodyPr/>
                    <a:lstStyle/>
                    <a:p>
                      <a:pPr algn="l" rtl="0" fontAlgn="ctr"/>
                      <a:r>
                        <a:rPr lang="en-US" altLang="zh-CN" sz="1000" b="0" i="0" u="none" strike="noStrike" dirty="0">
                          <a:solidFill>
                            <a:srgbClr val="000000"/>
                          </a:solidFill>
                          <a:effectLst/>
                          <a:latin typeface="Times New Roman" panose="02020603050405020304" pitchFamily="18" charset="0"/>
                          <a:ea typeface="宋体" panose="02010600030101010101" pitchFamily="2" charset="-122"/>
                        </a:rPr>
                        <a:t>1608</a:t>
                      </a:r>
                    </a:p>
                  </a:txBody>
                  <a:tcPr marL="36000" marR="36000" marT="36000" marB="36000" anchor="ctr"/>
                </a:tc>
                <a:tc>
                  <a:txBody>
                    <a:bodyPr/>
                    <a:lstStyle/>
                    <a:p>
                      <a:pPr algn="l" rtl="0" fontAlgn="ctr"/>
                      <a:r>
                        <a:rPr lang="en-US" sz="1000" b="0" i="0" u="none" strike="noStrike" dirty="0">
                          <a:solidFill>
                            <a:srgbClr val="000000"/>
                          </a:solidFill>
                          <a:effectLst/>
                          <a:latin typeface="Times New Roman" panose="02020603050405020304" pitchFamily="18" charset="0"/>
                          <a:ea typeface="宋体" panose="02010600030101010101" pitchFamily="2" charset="-122"/>
                        </a:rPr>
                        <a:t>100ppm</a:t>
                      </a:r>
                    </a:p>
                  </a:txBody>
                  <a:tcPr marL="36000" marR="36000" marT="36000" marB="36000" anchor="ctr"/>
                </a:tc>
                <a:tc>
                  <a:txBody>
                    <a:bodyPr/>
                    <a:lstStyle/>
                    <a:p>
                      <a:pPr algn="l" rtl="0" fontAlgn="ctr"/>
                      <a:r>
                        <a:rPr lang="en-US" sz="1000" b="0" i="0" u="none" strike="noStrike" dirty="0">
                          <a:solidFill>
                            <a:srgbClr val="000000"/>
                          </a:solidFill>
                          <a:effectLst/>
                          <a:latin typeface="Times New Roman" panose="02020603050405020304" pitchFamily="18" charset="0"/>
                          <a:ea typeface="宋体" panose="02010600030101010101" pitchFamily="2" charset="-122"/>
                        </a:rPr>
                        <a:t>100A～200A</a:t>
                      </a:r>
                    </a:p>
                  </a:txBody>
                  <a:tcPr marL="36000" marR="36000" marT="36000" marB="36000" anchor="ctr"/>
                </a:tc>
                <a:extLst>
                  <a:ext uri="{0D108BD9-81ED-4DB2-BD59-A6C34878D82A}">
                    <a16:rowId xmlns:a16="http://schemas.microsoft.com/office/drawing/2014/main" val="2535726131"/>
                  </a:ext>
                </a:extLst>
              </a:tr>
              <a:tr h="370251">
                <a:tc>
                  <a:txBody>
                    <a:bodyPr/>
                    <a:lstStyle/>
                    <a:p>
                      <a:pPr algn="l" rtl="0" fontAlgn="ctr"/>
                      <a:r>
                        <a:rPr lang="en-US" sz="1000" b="0" i="0" u="none" strike="noStrike">
                          <a:solidFill>
                            <a:srgbClr val="000000"/>
                          </a:solidFill>
                          <a:effectLst/>
                          <a:latin typeface="Times New Roman" panose="02020603050405020304" pitchFamily="18" charset="0"/>
                          <a:ea typeface="宋体" panose="02010600030101010101" pitchFamily="2" charset="-122"/>
                        </a:rPr>
                        <a:t>Corrector-H &amp; V</a:t>
                      </a:r>
                    </a:p>
                  </a:txBody>
                  <a:tcPr marL="36000" marR="36000" marT="36000" marB="36000" anchor="ctr"/>
                </a:tc>
                <a:tc>
                  <a:txBody>
                    <a:bodyPr/>
                    <a:lstStyle/>
                    <a:p>
                      <a:pPr algn="l" rtl="0" fontAlgn="ctr"/>
                      <a:r>
                        <a:rPr lang="en-US" altLang="zh-CN" sz="1000" b="0" i="0" u="none" strike="noStrike" dirty="0">
                          <a:solidFill>
                            <a:srgbClr val="000000"/>
                          </a:solidFill>
                          <a:effectLst/>
                          <a:latin typeface="Times New Roman" panose="02020603050405020304" pitchFamily="18" charset="0"/>
                          <a:ea typeface="宋体" panose="02010600030101010101" pitchFamily="2" charset="-122"/>
                        </a:rPr>
                        <a:t>7088</a:t>
                      </a:r>
                    </a:p>
                  </a:txBody>
                  <a:tcPr marL="36000" marR="36000" marT="36000" marB="36000" anchor="ctr"/>
                </a:tc>
                <a:tc>
                  <a:txBody>
                    <a:bodyPr/>
                    <a:lstStyle/>
                    <a:p>
                      <a:pPr algn="l" rtl="0" fontAlgn="ctr"/>
                      <a:r>
                        <a:rPr lang="en-US" sz="1000" b="0" i="0" u="none" strike="noStrike">
                          <a:solidFill>
                            <a:srgbClr val="000000"/>
                          </a:solidFill>
                          <a:effectLst/>
                          <a:latin typeface="Times New Roman" panose="02020603050405020304" pitchFamily="18" charset="0"/>
                          <a:ea typeface="宋体" panose="02010600030101010101" pitchFamily="2" charset="-122"/>
                        </a:rPr>
                        <a:t>500ppm</a:t>
                      </a:r>
                    </a:p>
                  </a:txBody>
                  <a:tcPr marL="36000" marR="36000" marT="36000" marB="36000" anchor="ctr"/>
                </a:tc>
                <a:tc>
                  <a:txBody>
                    <a:bodyPr/>
                    <a:lstStyle/>
                    <a:p>
                      <a:pPr algn="l" rtl="0" fontAlgn="ctr"/>
                      <a:r>
                        <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r>
                        <a:rPr lang="en-US" sz="1000" b="0" i="0" u="none" strike="noStrike" dirty="0">
                          <a:solidFill>
                            <a:srgbClr val="000000"/>
                          </a:solidFill>
                          <a:effectLst/>
                          <a:latin typeface="Times New Roman" panose="02020603050405020304" pitchFamily="18" charset="0"/>
                          <a:ea typeface="宋体" panose="02010600030101010101" pitchFamily="2" charset="-122"/>
                        </a:rPr>
                        <a:t>20A/20V</a:t>
                      </a:r>
                    </a:p>
                  </a:txBody>
                  <a:tcPr marL="36000" marR="36000" marT="36000" marB="36000" anchor="ctr"/>
                </a:tc>
                <a:extLst>
                  <a:ext uri="{0D108BD9-81ED-4DB2-BD59-A6C34878D82A}">
                    <a16:rowId xmlns:a16="http://schemas.microsoft.com/office/drawing/2014/main" val="3613130531"/>
                  </a:ext>
                </a:extLst>
              </a:tr>
              <a:tr h="370251">
                <a:tc>
                  <a:txBody>
                    <a:bodyPr/>
                    <a:lstStyle/>
                    <a:p>
                      <a:pPr algn="l" rtl="0" fontAlgn="ctr"/>
                      <a:r>
                        <a:rPr lang="en-US" sz="1000" b="0" i="0" u="none" strike="noStrike">
                          <a:solidFill>
                            <a:srgbClr val="000000"/>
                          </a:solidFill>
                          <a:effectLst/>
                          <a:latin typeface="Times New Roman" panose="02020603050405020304" pitchFamily="18" charset="0"/>
                          <a:ea typeface="宋体" panose="02010600030101010101" pitchFamily="2" charset="-122"/>
                        </a:rPr>
                        <a:t>Trim</a:t>
                      </a:r>
                    </a:p>
                  </a:txBody>
                  <a:tcPr marL="36000" marR="36000" marT="36000" marB="36000" anchor="ctr"/>
                </a:tc>
                <a:tc>
                  <a:txBody>
                    <a:bodyPr/>
                    <a:lstStyle/>
                    <a:p>
                      <a:pPr algn="l" rtl="0" fontAlgn="ctr"/>
                      <a:r>
                        <a:rPr lang="en-US" altLang="zh-CN" sz="1000" b="0" i="0" u="none" strike="noStrike" dirty="0">
                          <a:solidFill>
                            <a:srgbClr val="000000"/>
                          </a:solidFill>
                          <a:effectLst/>
                          <a:latin typeface="Times New Roman" panose="02020603050405020304" pitchFamily="18" charset="0"/>
                          <a:ea typeface="宋体" panose="02010600030101010101" pitchFamily="2" charset="-122"/>
                        </a:rPr>
                        <a:t>11904</a:t>
                      </a:r>
                    </a:p>
                  </a:txBody>
                  <a:tcPr marL="36000" marR="36000" marT="36000" marB="36000" anchor="ctr"/>
                </a:tc>
                <a:tc>
                  <a:txBody>
                    <a:bodyPr/>
                    <a:lstStyle/>
                    <a:p>
                      <a:pPr algn="l" rtl="0" fontAlgn="ctr"/>
                      <a:r>
                        <a:rPr lang="en-US" sz="1000" b="0" i="0" u="none" strike="noStrike" dirty="0">
                          <a:solidFill>
                            <a:srgbClr val="000000"/>
                          </a:solidFill>
                          <a:effectLst/>
                          <a:latin typeface="Times New Roman" panose="02020603050405020304" pitchFamily="18" charset="0"/>
                          <a:ea typeface="宋体" panose="02010600030101010101" pitchFamily="2" charset="-122"/>
                        </a:rPr>
                        <a:t>500ppm</a:t>
                      </a:r>
                    </a:p>
                  </a:txBody>
                  <a:tcPr marL="36000" marR="36000" marT="36000" marB="36000" anchor="ctr"/>
                </a:tc>
                <a:tc>
                  <a:txBody>
                    <a:bodyPr/>
                    <a:lstStyle/>
                    <a:p>
                      <a:pPr algn="l" rtl="0" fontAlgn="ctr"/>
                      <a:r>
                        <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r>
                        <a:rPr lang="en-US" sz="1000" b="0" i="0" u="none" strike="noStrike" dirty="0">
                          <a:solidFill>
                            <a:srgbClr val="000000"/>
                          </a:solidFill>
                          <a:effectLst/>
                          <a:latin typeface="Times New Roman" panose="02020603050405020304" pitchFamily="18" charset="0"/>
                          <a:ea typeface="宋体" panose="02010600030101010101" pitchFamily="2" charset="-122"/>
                        </a:rPr>
                        <a:t>6A/</a:t>
                      </a:r>
                      <a:r>
                        <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r>
                        <a:rPr lang="en-US" sz="1000" b="0" i="0" u="none" strike="noStrike" dirty="0">
                          <a:solidFill>
                            <a:srgbClr val="000000"/>
                          </a:solidFill>
                          <a:effectLst/>
                          <a:latin typeface="Times New Roman" panose="02020603050405020304" pitchFamily="18" charset="0"/>
                          <a:ea typeface="宋体" panose="02010600030101010101" pitchFamily="2" charset="-122"/>
                        </a:rPr>
                        <a:t>12V *5888   </a:t>
                      </a:r>
                    </a:p>
                    <a:p>
                      <a:pPr algn="l" rtl="0" fontAlgn="ctr"/>
                      <a:r>
                        <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r>
                        <a:rPr lang="en-US" sz="1000" b="0" i="0" u="none" strike="noStrike" dirty="0">
                          <a:solidFill>
                            <a:srgbClr val="000000"/>
                          </a:solidFill>
                          <a:effectLst/>
                          <a:latin typeface="Times New Roman" panose="02020603050405020304" pitchFamily="18" charset="0"/>
                          <a:ea typeface="宋体" panose="02010600030101010101" pitchFamily="2" charset="-122"/>
                        </a:rPr>
                        <a:t>15A/</a:t>
                      </a:r>
                      <a:r>
                        <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r>
                        <a:rPr lang="en-US" sz="1000" b="0" i="0" u="none" strike="noStrike" dirty="0">
                          <a:solidFill>
                            <a:srgbClr val="000000"/>
                          </a:solidFill>
                          <a:effectLst/>
                          <a:latin typeface="Times New Roman" panose="02020603050405020304" pitchFamily="18" charset="0"/>
                          <a:ea typeface="宋体" panose="02010600030101010101" pitchFamily="2" charset="-122"/>
                        </a:rPr>
                        <a:t>10V *6016</a:t>
                      </a:r>
                    </a:p>
                  </a:txBody>
                  <a:tcPr marL="36000" marR="36000" marT="36000" marB="36000" anchor="ctr"/>
                </a:tc>
                <a:extLst>
                  <a:ext uri="{0D108BD9-81ED-4DB2-BD59-A6C34878D82A}">
                    <a16:rowId xmlns:a16="http://schemas.microsoft.com/office/drawing/2014/main" val="1258629668"/>
                  </a:ext>
                </a:extLst>
              </a:tr>
              <a:tr h="370251">
                <a:tc>
                  <a:txBody>
                    <a:bodyPr/>
                    <a:lstStyle/>
                    <a:p>
                      <a:pPr algn="l" rtl="0" fontAlgn="ctr"/>
                      <a:r>
                        <a:rPr lang="en-US" altLang="zh-CN" sz="1000" dirty="0">
                          <a:latin typeface="Times New Roman" panose="02020603050405020304" pitchFamily="18" charset="0"/>
                          <a:ea typeface="宋体" panose="02010600030101010101" pitchFamily="2" charset="-122"/>
                          <a:cs typeface="Times New Roman" panose="02020603050405020304" pitchFamily="18" charset="0"/>
                        </a:rPr>
                        <a:t>Superconducting magnets </a:t>
                      </a:r>
                      <a:endParaRPr lang="en-US" sz="1000" b="0" i="0" u="none" strike="noStrike" dirty="0">
                        <a:solidFill>
                          <a:srgbClr val="000000"/>
                        </a:solidFill>
                        <a:effectLst/>
                        <a:latin typeface="Times New Roman" panose="02020603050405020304" pitchFamily="18" charset="0"/>
                        <a:ea typeface="宋体" panose="02010600030101010101" pitchFamily="2" charset="-122"/>
                      </a:endParaRPr>
                    </a:p>
                  </a:txBody>
                  <a:tcPr marL="36000" marR="36000" marT="36000" marB="36000" anchor="ctr"/>
                </a:tc>
                <a:tc>
                  <a:txBody>
                    <a:bodyPr/>
                    <a:lstStyle/>
                    <a:p>
                      <a:pPr algn="l" rtl="0" fontAlgn="ctr"/>
                      <a:r>
                        <a:rPr lang="en-US" altLang="zh-CN" sz="1000" b="0" i="0" u="none" strike="noStrike" dirty="0">
                          <a:solidFill>
                            <a:srgbClr val="000000"/>
                          </a:solidFill>
                          <a:effectLst/>
                          <a:latin typeface="Times New Roman" panose="02020603050405020304" pitchFamily="18" charset="0"/>
                          <a:ea typeface="宋体" panose="02010600030101010101" pitchFamily="2" charset="-122"/>
                        </a:rPr>
                        <a:t>88</a:t>
                      </a:r>
                    </a:p>
                  </a:txBody>
                  <a:tcPr marL="36000" marR="36000" marT="36000" marB="36000" anchor="ctr"/>
                </a:tc>
                <a:tc>
                  <a:txBody>
                    <a:bodyPr/>
                    <a:lstStyle/>
                    <a:p>
                      <a:pPr algn="l" rtl="0" fontAlgn="ctr"/>
                      <a:r>
                        <a:rPr lang="en-US" sz="1000" b="0" i="0" u="none" strike="noStrike" dirty="0">
                          <a:solidFill>
                            <a:srgbClr val="000000"/>
                          </a:solidFill>
                          <a:effectLst/>
                          <a:latin typeface="Times New Roman" panose="02020603050405020304" pitchFamily="18" charset="0"/>
                          <a:ea typeface="宋体" panose="02010600030101010101" pitchFamily="2" charset="-122"/>
                        </a:rPr>
                        <a:t>50ppm</a:t>
                      </a:r>
                    </a:p>
                  </a:txBody>
                  <a:tcPr marL="36000" marR="36000" marT="36000" marB="36000" anchor="ctr"/>
                </a:tc>
                <a:tc>
                  <a:txBody>
                    <a:bodyPr/>
                    <a:lstStyle/>
                    <a:p>
                      <a:pPr algn="l" rtl="0" fontAlgn="ctr"/>
                      <a:r>
                        <a:rPr lang="en-US" sz="1000" b="0" i="0" u="none" strike="noStrike" dirty="0">
                          <a:solidFill>
                            <a:srgbClr val="000000"/>
                          </a:solidFill>
                          <a:effectLst/>
                          <a:latin typeface="Times New Roman" panose="02020603050405020304" pitchFamily="18" charset="0"/>
                          <a:ea typeface="宋体" panose="02010600030101010101" pitchFamily="2" charset="-122"/>
                        </a:rPr>
                        <a:t>120A～2200A</a:t>
                      </a:r>
                    </a:p>
                  </a:txBody>
                  <a:tcPr marL="36000" marR="36000" marT="36000" marB="36000" anchor="ctr"/>
                </a:tc>
                <a:extLst>
                  <a:ext uri="{0D108BD9-81ED-4DB2-BD59-A6C34878D82A}">
                    <a16:rowId xmlns:a16="http://schemas.microsoft.com/office/drawing/2014/main" val="3657019737"/>
                  </a:ext>
                </a:extLst>
              </a:tr>
              <a:tr h="289144">
                <a:tc>
                  <a:txBody>
                    <a:bodyPr/>
                    <a:lstStyle/>
                    <a:p>
                      <a:pPr algn="l" rtl="0" fontAlgn="ctr"/>
                      <a:r>
                        <a:rPr lang="en-US" sz="1200" b="1" i="0" u="none" strike="noStrike" dirty="0">
                          <a:solidFill>
                            <a:srgbClr val="000000"/>
                          </a:solidFill>
                          <a:effectLst/>
                          <a:latin typeface="Times New Roman" panose="02020603050405020304" pitchFamily="18" charset="0"/>
                          <a:ea typeface="宋体" panose="02010600030101010101" pitchFamily="2" charset="-122"/>
                        </a:rPr>
                        <a:t>Total </a:t>
                      </a:r>
                    </a:p>
                  </a:txBody>
                  <a:tcPr marL="36000" marR="36000" marT="36000" marB="36000" anchor="ctr"/>
                </a:tc>
                <a:tc>
                  <a:txBody>
                    <a:bodyPr/>
                    <a:lstStyle/>
                    <a:p>
                      <a:pPr algn="l" rtl="0" fontAlgn="ctr"/>
                      <a:r>
                        <a:rPr lang="en-US" altLang="zh-CN" sz="1200" b="1" i="0" u="none" strike="noStrike" dirty="0">
                          <a:solidFill>
                            <a:srgbClr val="000000"/>
                          </a:solidFill>
                          <a:effectLst/>
                          <a:latin typeface="Times New Roman" panose="02020603050405020304" pitchFamily="18" charset="0"/>
                          <a:ea typeface="宋体" panose="02010600030101010101" pitchFamily="2" charset="-122"/>
                        </a:rPr>
                        <a:t>21526</a:t>
                      </a:r>
                    </a:p>
                  </a:txBody>
                  <a:tcPr marL="36000" marR="36000" marT="36000" marB="36000" anchor="ctr"/>
                </a:tc>
                <a:tc>
                  <a:txBody>
                    <a:bodyPr/>
                    <a:lstStyle/>
                    <a:p>
                      <a:pPr algn="l" fontAlgn="ctr"/>
                      <a:endParaRPr lang="zh-CN" altLang="en-US" sz="1800" b="0" i="0" u="none" strike="noStrike" dirty="0">
                        <a:solidFill>
                          <a:srgbClr val="000000"/>
                        </a:solidFill>
                        <a:effectLst/>
                        <a:latin typeface="Times New Roman" panose="02020603050405020304" pitchFamily="18" charset="0"/>
                        <a:ea typeface="宋体" panose="02010600030101010101" pitchFamily="2" charset="-122"/>
                      </a:endParaRPr>
                    </a:p>
                  </a:txBody>
                  <a:tcPr marL="36000" marR="36000" marT="36000" marB="36000" anchor="ctr"/>
                </a:tc>
                <a:tc>
                  <a:txBody>
                    <a:bodyPr/>
                    <a:lstStyle/>
                    <a:p>
                      <a:pPr algn="l" fontAlgn="ctr"/>
                      <a:endParaRPr lang="zh-CN" altLang="en-US" sz="1800" b="0" i="0" u="none" strike="noStrike" dirty="0">
                        <a:solidFill>
                          <a:srgbClr val="000000"/>
                        </a:solidFill>
                        <a:effectLst/>
                        <a:latin typeface="Times New Roman" panose="02020603050405020304" pitchFamily="18" charset="0"/>
                        <a:ea typeface="宋体" panose="02010600030101010101" pitchFamily="2" charset="-122"/>
                      </a:endParaRPr>
                    </a:p>
                  </a:txBody>
                  <a:tcPr marL="36000" marR="36000" marT="36000" marB="36000" anchor="ctr"/>
                </a:tc>
                <a:extLst>
                  <a:ext uri="{0D108BD9-81ED-4DB2-BD59-A6C34878D82A}">
                    <a16:rowId xmlns:a16="http://schemas.microsoft.com/office/drawing/2014/main" val="479993049"/>
                  </a:ext>
                </a:extLst>
              </a:tr>
            </a:tbl>
          </a:graphicData>
        </a:graphic>
      </p:graphicFrame>
      <p:sp>
        <p:nvSpPr>
          <p:cNvPr id="2" name="灯片编号占位符 1">
            <a:extLst>
              <a:ext uri="{FF2B5EF4-FFF2-40B4-BE49-F238E27FC236}">
                <a16:creationId xmlns:a16="http://schemas.microsoft.com/office/drawing/2014/main" id="{5609A6E0-4D10-AFF9-0BCA-B0ECA49D873F}"/>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7</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2821647215"/>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US" altLang="zh-CN" b="1" dirty="0">
                <a:latin typeface="Times New Roman" panose="02020603050405020304" pitchFamily="18" charset="0"/>
                <a:ea typeface="宋体" panose="02010600030101010101" pitchFamily="2" charset="-122"/>
              </a:rPr>
              <a:t>Requirement of the power supplies for CEPC</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Booster</a:t>
            </a:r>
            <a:endParaRPr lang="zh-CN" altLang="zh-CN" sz="1800" dirty="0">
              <a:latin typeface="Times New Roman" panose="02020603050405020304" pitchFamily="18" charset="0"/>
              <a:ea typeface="宋体" panose="02010600030101010101" pitchFamily="2" charset="-122"/>
              <a:cs typeface="Times New Roman" panose="02020603050405020304" pitchFamily="18" charset="0"/>
            </a:endParaRPr>
          </a:p>
          <a:p>
            <a:pPr marL="900000" lvl="2" indent="-360000">
              <a:spcBef>
                <a:spcPts val="0"/>
              </a:spcBef>
              <a:spcAft>
                <a:spcPts val="600"/>
              </a:spcAft>
              <a:buClr>
                <a:schemeClr val="accent2"/>
              </a:buClr>
              <a:buSzPct val="80000"/>
              <a:buFont typeface="Wingdings" panose="05000000000000000000" pitchFamily="2" charset="2"/>
              <a:buChar char="ü"/>
              <a:defRPr/>
            </a:pPr>
            <a:r>
              <a:rPr lang="en-GB" altLang="zh-CN" sz="1600" dirty="0">
                <a:latin typeface="Times New Roman" panose="02020603050405020304" pitchFamily="18" charset="0"/>
                <a:ea typeface="宋体" panose="02010600030101010101" pitchFamily="2" charset="-122"/>
                <a:cs typeface="Times New Roman" panose="02020603050405020304" pitchFamily="18" charset="0"/>
              </a:rPr>
              <a:t>For </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Dipole-Arc ( 10192 )</a:t>
            </a:r>
            <a:r>
              <a:rPr lang="en-GB" altLang="zh-CN" sz="1600" dirty="0">
                <a:latin typeface="Times New Roman" panose="02020603050405020304" pitchFamily="18" charset="0"/>
                <a:ea typeface="宋体" panose="02010600030101010101" pitchFamily="2" charset="-122"/>
                <a:cs typeface="Times New Roman" panose="02020603050405020304" pitchFamily="18" charset="0"/>
              </a:rPr>
              <a:t> , all dipoles in half arc are connected in series and powered by a single power supply. </a:t>
            </a:r>
          </a:p>
          <a:p>
            <a:pPr marL="900000" lvl="2" indent="-360000">
              <a:spcBef>
                <a:spcPts val="0"/>
              </a:spcBef>
              <a:spcAft>
                <a:spcPts val="600"/>
              </a:spcAft>
              <a:buClr>
                <a:schemeClr val="accent2"/>
              </a:buClr>
              <a:buSzPct val="80000"/>
              <a:buFont typeface="Wingdings" panose="05000000000000000000" pitchFamily="2" charset="2"/>
              <a:buChar char="ü"/>
              <a:defRPr/>
            </a:pPr>
            <a:r>
              <a:rPr lang="en-GB" altLang="zh-CN" sz="1600" dirty="0">
                <a:latin typeface="Times New Roman" panose="02020603050405020304" pitchFamily="18" charset="0"/>
                <a:ea typeface="宋体" panose="02010600030101010101" pitchFamily="2" charset="-122"/>
                <a:cs typeface="Times New Roman" panose="02020603050405020304" pitchFamily="18" charset="0"/>
              </a:rPr>
              <a:t>For </a:t>
            </a:r>
            <a:r>
              <a:rPr lang="en-US" altLang="zh-CN" sz="16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Dipole-Arc-SF ( 2017 ) &amp; SD ( 2017 )</a:t>
            </a:r>
            <a:r>
              <a:rPr lang="en-GB" altLang="zh-CN" sz="1600" dirty="0">
                <a:latin typeface="Times New Roman" panose="02020603050405020304" pitchFamily="18" charset="0"/>
                <a:ea typeface="宋体" panose="02010600030101010101" pitchFamily="2" charset="-122"/>
                <a:cs typeface="Times New Roman" panose="02020603050405020304" pitchFamily="18" charset="0"/>
              </a:rPr>
              <a:t>, all dipoles in a arc are connected in series and powered by a single power supply. </a:t>
            </a:r>
          </a:p>
          <a:p>
            <a:pPr marL="900000" lvl="2" indent="-360000">
              <a:spcBef>
                <a:spcPts val="0"/>
              </a:spcBef>
              <a:spcAft>
                <a:spcPts val="600"/>
              </a:spcAft>
              <a:buClr>
                <a:schemeClr val="accent2"/>
              </a:buClr>
              <a:buSzPct val="80000"/>
              <a:buFont typeface="Wingdings" panose="05000000000000000000" pitchFamily="2" charset="2"/>
              <a:buChar char="ü"/>
              <a:defRPr/>
            </a:pPr>
            <a:r>
              <a:rPr lang="en-GB" altLang="zh-CN" sz="1600" dirty="0">
                <a:latin typeface="Times New Roman" panose="02020603050405020304" pitchFamily="18" charset="0"/>
                <a:ea typeface="宋体" panose="02010600030101010101" pitchFamily="2" charset="-122"/>
                <a:cs typeface="Times New Roman" panose="02020603050405020304" pitchFamily="18" charset="0"/>
              </a:rPr>
              <a:t>The Quadrupoles-Arc ( 3034 ) are arranged into 80 focusing families and 80 defocusing families, each is powered by an individual power supply.</a:t>
            </a:r>
          </a:p>
        </p:txBody>
      </p:sp>
      <p:graphicFrame>
        <p:nvGraphicFramePr>
          <p:cNvPr id="6" name="表格 5">
            <a:extLst>
              <a:ext uri="{FF2B5EF4-FFF2-40B4-BE49-F238E27FC236}">
                <a16:creationId xmlns:a16="http://schemas.microsoft.com/office/drawing/2014/main" id="{C622E512-A550-D9BF-7D02-559BECF562C3}"/>
              </a:ext>
            </a:extLst>
          </p:cNvPr>
          <p:cNvGraphicFramePr>
            <a:graphicFrameLocks noGrp="1"/>
          </p:cNvGraphicFramePr>
          <p:nvPr>
            <p:extLst>
              <p:ext uri="{D42A27DB-BD31-4B8C-83A1-F6EECF244321}">
                <p14:modId xmlns:p14="http://schemas.microsoft.com/office/powerpoint/2010/main" val="2484683292"/>
              </p:ext>
            </p:extLst>
          </p:nvPr>
        </p:nvGraphicFramePr>
        <p:xfrm>
          <a:off x="2160000" y="3060000"/>
          <a:ext cx="8128000" cy="3343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865688137"/>
                    </a:ext>
                  </a:extLst>
                </a:gridCol>
                <a:gridCol w="2032000">
                  <a:extLst>
                    <a:ext uri="{9D8B030D-6E8A-4147-A177-3AD203B41FA5}">
                      <a16:colId xmlns:a16="http://schemas.microsoft.com/office/drawing/2014/main" val="3432503700"/>
                    </a:ext>
                  </a:extLst>
                </a:gridCol>
                <a:gridCol w="2032000">
                  <a:extLst>
                    <a:ext uri="{9D8B030D-6E8A-4147-A177-3AD203B41FA5}">
                      <a16:colId xmlns:a16="http://schemas.microsoft.com/office/drawing/2014/main" val="2731464983"/>
                    </a:ext>
                  </a:extLst>
                </a:gridCol>
                <a:gridCol w="2032000">
                  <a:extLst>
                    <a:ext uri="{9D8B030D-6E8A-4147-A177-3AD203B41FA5}">
                      <a16:colId xmlns:a16="http://schemas.microsoft.com/office/drawing/2014/main" val="2105505335"/>
                    </a:ext>
                  </a:extLst>
                </a:gridCol>
              </a:tblGrid>
              <a:tr h="370840">
                <a:tc>
                  <a:txBody>
                    <a:bodyPr/>
                    <a:lstStyle/>
                    <a:p>
                      <a:pPr algn="ctr" rtl="0" fontAlgn="ctr"/>
                      <a:r>
                        <a:rPr lang="en-US" sz="1200" b="1" i="0" u="none" strike="noStrike" dirty="0">
                          <a:solidFill>
                            <a:srgbClr val="FF0000"/>
                          </a:solidFill>
                          <a:effectLst/>
                          <a:latin typeface="Times New Roman" panose="02020603050405020304" pitchFamily="18" charset="0"/>
                          <a:ea typeface="宋体" panose="02010600030101010101" pitchFamily="2" charset="-122"/>
                        </a:rPr>
                        <a:t>Booster</a:t>
                      </a:r>
                    </a:p>
                  </a:txBody>
                  <a:tcPr marL="36000" marR="36000" marT="36000" marB="36000" anchor="ctr"/>
                </a:tc>
                <a:tc>
                  <a:txBody>
                    <a:bodyPr/>
                    <a:lstStyle/>
                    <a:p>
                      <a:pPr marL="0" algn="ctr" defTabSz="914400" rtl="0" eaLnBrk="1" fontAlgn="ctr" latinLnBrk="0" hangingPunct="1"/>
                      <a:r>
                        <a:rPr lang="en-US" sz="1200" b="1" i="0" u="none" strike="noStrike" kern="1200" dirty="0">
                          <a:solidFill>
                            <a:schemeClr val="tx1"/>
                          </a:solidFill>
                          <a:effectLst/>
                          <a:latin typeface="Times New Roman" panose="02020603050405020304" pitchFamily="18" charset="0"/>
                          <a:ea typeface="宋体" panose="02010600030101010101" pitchFamily="2" charset="-122"/>
                          <a:cs typeface="+mn-cs"/>
                        </a:rPr>
                        <a:t>Quantity    </a:t>
                      </a:r>
                    </a:p>
                  </a:txBody>
                  <a:tcPr marL="36000" marR="36000" marT="36000" marB="36000" anchor="ctr"/>
                </a:tc>
                <a:tc>
                  <a:txBody>
                    <a:bodyPr/>
                    <a:lstStyle/>
                    <a:p>
                      <a:pPr marL="0" algn="ctr" defTabSz="914400" rtl="0" eaLnBrk="1" fontAlgn="ctr" latinLnBrk="0" hangingPunct="1"/>
                      <a:r>
                        <a:rPr lang="en-US" altLang="zh-CN" sz="1200" b="1" i="0" u="none" strike="noStrike" kern="1200" dirty="0">
                          <a:solidFill>
                            <a:schemeClr val="tx1"/>
                          </a:solidFill>
                          <a:effectLst/>
                          <a:latin typeface="Times New Roman" panose="02020603050405020304" pitchFamily="18" charset="0"/>
                          <a:ea typeface="宋体" panose="02010600030101010101" pitchFamily="2" charset="-122"/>
                          <a:cs typeface="+mn-cs"/>
                        </a:rPr>
                        <a:t>Stability/tracking</a:t>
                      </a:r>
                      <a:endParaRPr lang="en-US" sz="1200" b="1" i="0" u="none" strike="noStrike" kern="1200" dirty="0">
                        <a:solidFill>
                          <a:schemeClr val="tx1"/>
                        </a:solidFill>
                        <a:effectLst/>
                        <a:latin typeface="Times New Roman" panose="02020603050405020304" pitchFamily="18" charset="0"/>
                        <a:ea typeface="宋体" panose="02010600030101010101" pitchFamily="2" charset="-122"/>
                        <a:cs typeface="+mn-cs"/>
                      </a:endParaRPr>
                    </a:p>
                  </a:txBody>
                  <a:tcPr marL="36000" marR="36000" marT="36000" marB="36000" anchor="ctr"/>
                </a:tc>
                <a:tc>
                  <a:txBody>
                    <a:bodyPr/>
                    <a:lstStyle/>
                    <a:p>
                      <a:pPr marL="0" algn="ctr" defTabSz="914400" rtl="0" eaLnBrk="1" fontAlgn="ctr" latinLnBrk="0" hangingPunct="1"/>
                      <a:r>
                        <a:rPr lang="en-US" sz="1200" b="1" i="0" u="none" strike="noStrike" kern="1200" dirty="0">
                          <a:solidFill>
                            <a:schemeClr val="tx1"/>
                          </a:solidFill>
                          <a:effectLst/>
                          <a:latin typeface="Times New Roman" panose="02020603050405020304" pitchFamily="18" charset="0"/>
                          <a:ea typeface="宋体" panose="02010600030101010101" pitchFamily="2" charset="-122"/>
                          <a:cs typeface="+mn-cs"/>
                        </a:rPr>
                        <a:t>Output Rating    </a:t>
                      </a:r>
                    </a:p>
                  </a:txBody>
                  <a:tcPr marL="36000" marR="36000" marT="36000" marB="36000" anchor="ctr"/>
                </a:tc>
                <a:extLst>
                  <a:ext uri="{0D108BD9-81ED-4DB2-BD59-A6C34878D82A}">
                    <a16:rowId xmlns:a16="http://schemas.microsoft.com/office/drawing/2014/main" val="1026152716"/>
                  </a:ext>
                </a:extLst>
              </a:tr>
              <a:tr h="370840">
                <a:tc>
                  <a:txBody>
                    <a:bodyPr/>
                    <a:lstStyle/>
                    <a:p>
                      <a:pPr marL="0" algn="l" defTabSz="914400" rtl="0" eaLnBrk="1" fontAlgn="ctr" latinLnBrk="0" hangingPunct="1">
                        <a:spcAft>
                          <a:spcPts val="0"/>
                        </a:spcAft>
                      </a:pPr>
                      <a:r>
                        <a:rPr lang="en-US" sz="1000" kern="1200">
                          <a:solidFill>
                            <a:schemeClr val="dk1"/>
                          </a:solidFill>
                          <a:latin typeface="Times New Roman" panose="02020603050405020304" pitchFamily="18" charset="0"/>
                          <a:ea typeface="宋体" panose="02010600030101010101" pitchFamily="2" charset="-122"/>
                          <a:cs typeface="Times New Roman" panose="02020603050405020304" pitchFamily="18" charset="0"/>
                        </a:rPr>
                        <a:t>Dipole-Arc</a:t>
                      </a:r>
                      <a:endPar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marL="0" algn="l" defTabSz="914400" rtl="0" eaLnBrk="1" fontAlgn="ctr" latinLnBrk="0" hangingPunct="1">
                        <a:spcAft>
                          <a:spcPts val="0"/>
                        </a:spcAft>
                      </a:pPr>
                      <a:r>
                        <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16</a:t>
                      </a:r>
                    </a:p>
                  </a:txBody>
                  <a:tcPr marL="36000" marR="36000" marT="36000" marB="36000" anchor="ctr"/>
                </a:tc>
                <a:tc>
                  <a:txBody>
                    <a:bodyPr/>
                    <a:lstStyle/>
                    <a:p>
                      <a:pPr marL="0" algn="l" defTabSz="914400" rtl="0" eaLnBrk="1" fontAlgn="ctr" latinLnBrk="0" hangingPunct="1">
                        <a:spcAft>
                          <a:spcPts val="0"/>
                        </a:spcAft>
                      </a:pPr>
                      <a:r>
                        <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500ppm / 0.1%</a:t>
                      </a:r>
                    </a:p>
                  </a:txBody>
                  <a:tcPr marL="36000" marR="36000" marT="36000" marB="36000" anchor="ctr"/>
                </a:tc>
                <a:tc>
                  <a:txBody>
                    <a:bodyPr/>
                    <a:lstStyle/>
                    <a:p>
                      <a:pPr marL="0" algn="l" defTabSz="914400" rtl="0" eaLnBrk="1" fontAlgn="ctr" latinLnBrk="0" hangingPunct="1">
                        <a:spcAft>
                          <a:spcPts val="0"/>
                        </a:spcAft>
                      </a:pPr>
                      <a:r>
                        <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560A /780V</a:t>
                      </a:r>
                    </a:p>
                  </a:txBody>
                  <a:tcPr marL="36000" marR="36000" marT="36000" marB="36000" anchor="ctr"/>
                </a:tc>
                <a:extLst>
                  <a:ext uri="{0D108BD9-81ED-4DB2-BD59-A6C34878D82A}">
                    <a16:rowId xmlns:a16="http://schemas.microsoft.com/office/drawing/2014/main" val="4004571987"/>
                  </a:ext>
                </a:extLst>
              </a:tr>
              <a:tr h="370840">
                <a:tc>
                  <a:txBody>
                    <a:bodyPr/>
                    <a:lstStyle/>
                    <a:p>
                      <a:pPr marL="0" algn="l" defTabSz="914400" rtl="0" eaLnBrk="1" fontAlgn="ctr" latinLnBrk="0" hangingPunct="1">
                        <a:spcAft>
                          <a:spcPts val="0"/>
                        </a:spcAft>
                      </a:pPr>
                      <a:r>
                        <a:rPr lang="en-US" altLang="zh-CN" sz="1000" kern="1200">
                          <a:solidFill>
                            <a:schemeClr val="dk1"/>
                          </a:solidFill>
                          <a:latin typeface="Times New Roman" panose="02020603050405020304" pitchFamily="18" charset="0"/>
                          <a:ea typeface="宋体" panose="02010600030101010101" pitchFamily="2" charset="-122"/>
                          <a:cs typeface="Times New Roman" panose="02020603050405020304" pitchFamily="18" charset="0"/>
                        </a:rPr>
                        <a:t>Dipole-Arc-SF &amp; SD</a:t>
                      </a:r>
                      <a:endPar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marL="0" algn="l" defTabSz="914400" rtl="0" eaLnBrk="1" fontAlgn="ctr" latinLnBrk="0" hangingPunct="1">
                        <a:spcAft>
                          <a:spcPts val="0"/>
                        </a:spcAft>
                      </a:pPr>
                      <a:r>
                        <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8</a:t>
                      </a: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500ppm / 0.1%</a:t>
                      </a: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560A /960V</a:t>
                      </a:r>
                    </a:p>
                  </a:txBody>
                  <a:tcPr marL="36000" marR="36000" marT="36000" marB="36000" anchor="ctr"/>
                </a:tc>
                <a:extLst>
                  <a:ext uri="{0D108BD9-81ED-4DB2-BD59-A6C34878D82A}">
                    <a16:rowId xmlns:a16="http://schemas.microsoft.com/office/drawing/2014/main" val="2259823954"/>
                  </a:ext>
                </a:extLst>
              </a:tr>
              <a:tr h="370840">
                <a:tc>
                  <a:txBody>
                    <a:bodyPr/>
                    <a:lstStyle/>
                    <a:p>
                      <a:pPr marL="0" algn="l" defTabSz="914400" rtl="0" eaLnBrk="1" fontAlgn="ctr" latinLnBrk="0" hangingPunct="1">
                        <a:spcAft>
                          <a:spcPts val="0"/>
                        </a:spcAft>
                      </a:pPr>
                      <a:r>
                        <a:rPr lang="en-US" altLang="zh-CN" sz="1000" kern="1200">
                          <a:solidFill>
                            <a:schemeClr val="dk1"/>
                          </a:solidFill>
                          <a:latin typeface="Times New Roman" panose="02020603050405020304" pitchFamily="18" charset="0"/>
                          <a:ea typeface="宋体" panose="02010600030101010101" pitchFamily="2" charset="-122"/>
                          <a:cs typeface="Times New Roman" panose="02020603050405020304" pitchFamily="18" charset="0"/>
                        </a:rPr>
                        <a:t>Dipole-IR</a:t>
                      </a:r>
                      <a:endPar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marL="0" algn="l" defTabSz="914400" rtl="0" eaLnBrk="1" fontAlgn="ctr" latinLnBrk="0" hangingPunct="1">
                        <a:spcAft>
                          <a:spcPts val="0"/>
                        </a:spcAft>
                      </a:pPr>
                      <a:r>
                        <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4</a:t>
                      </a: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500ppm / 0.1%</a:t>
                      </a: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560A /140V</a:t>
                      </a:r>
                    </a:p>
                  </a:txBody>
                  <a:tcPr marL="36000" marR="36000" marT="36000" marB="36000" anchor="ctr"/>
                </a:tc>
                <a:extLst>
                  <a:ext uri="{0D108BD9-81ED-4DB2-BD59-A6C34878D82A}">
                    <a16:rowId xmlns:a16="http://schemas.microsoft.com/office/drawing/2014/main" val="201772957"/>
                  </a:ext>
                </a:extLst>
              </a:tr>
              <a:tr h="370840">
                <a:tc>
                  <a:txBody>
                    <a:bodyPr/>
                    <a:lstStyle/>
                    <a:p>
                      <a:pPr marL="0" algn="l" defTabSz="914400" rtl="0" eaLnBrk="1" fontAlgn="ctr" latinLnBrk="0" hangingPunct="1">
                        <a:spcAft>
                          <a:spcPts val="0"/>
                        </a:spcAft>
                      </a:pPr>
                      <a:r>
                        <a:rPr lang="en-GB" altLang="zh-CN" sz="1000">
                          <a:latin typeface="Times New Roman" panose="02020603050405020304" pitchFamily="18" charset="0"/>
                          <a:ea typeface="宋体" panose="02010600030101010101" pitchFamily="2" charset="-122"/>
                          <a:cs typeface="Times New Roman" panose="02020603050405020304" pitchFamily="18" charset="0"/>
                        </a:rPr>
                        <a:t>Quadrupoles-Arc</a:t>
                      </a:r>
                      <a:endPar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marL="0" algn="l" defTabSz="914400" rtl="0" eaLnBrk="1" fontAlgn="ctr" latinLnBrk="0" hangingPunct="1">
                        <a:spcAft>
                          <a:spcPts val="0"/>
                        </a:spcAft>
                      </a:pPr>
                      <a:r>
                        <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160</a:t>
                      </a: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500ppm / 0.1%</a:t>
                      </a:r>
                    </a:p>
                  </a:txBody>
                  <a:tcPr marL="36000" marR="36000" marT="36000" marB="36000" anchor="ctr"/>
                </a:tc>
                <a:tc>
                  <a:txBody>
                    <a:bodyPr/>
                    <a:lstStyle/>
                    <a:p>
                      <a:pPr algn="l" rtl="0" fontAlgn="ctr"/>
                      <a:r>
                        <a:rPr lang="en-US" altLang="zh-CN" sz="1000" b="0" i="0" u="none" strike="noStrike" dirty="0">
                          <a:solidFill>
                            <a:srgbClr val="000000"/>
                          </a:solidFill>
                          <a:effectLst/>
                          <a:latin typeface="Times New Roman" panose="02020603050405020304" pitchFamily="18" charset="0"/>
                          <a:ea typeface="宋体" panose="02010600030101010101" pitchFamily="2" charset="-122"/>
                        </a:rPr>
                        <a:t>180A/360V *80</a:t>
                      </a:r>
                    </a:p>
                    <a:p>
                      <a:pPr algn="l" rtl="0" fontAlgn="ctr"/>
                      <a:r>
                        <a:rPr lang="en-US" altLang="zh-CN" sz="1000" b="0" i="0" u="none" strike="noStrike" dirty="0">
                          <a:solidFill>
                            <a:srgbClr val="000000"/>
                          </a:solidFill>
                          <a:effectLst/>
                          <a:latin typeface="Times New Roman" panose="02020603050405020304" pitchFamily="18" charset="0"/>
                          <a:ea typeface="宋体" panose="02010600030101010101" pitchFamily="2" charset="-122"/>
                        </a:rPr>
                        <a:t>180A/280V *80</a:t>
                      </a:r>
                    </a:p>
                  </a:txBody>
                  <a:tcPr marL="36000" marR="36000" marT="36000" marB="36000" anchor="ctr"/>
                </a:tc>
                <a:extLst>
                  <a:ext uri="{0D108BD9-81ED-4DB2-BD59-A6C34878D82A}">
                    <a16:rowId xmlns:a16="http://schemas.microsoft.com/office/drawing/2014/main" val="4191865478"/>
                  </a:ext>
                </a:extLst>
              </a:tr>
              <a:tr h="370840">
                <a:tc>
                  <a:txBody>
                    <a:bodyPr/>
                    <a:lstStyle/>
                    <a:p>
                      <a:pPr marL="0" algn="l" defTabSz="914400" rtl="0" eaLnBrk="1" fontAlgn="ctr" latinLnBrk="0" hangingPunct="1">
                        <a:spcAft>
                          <a:spcPts val="0"/>
                        </a:spcAft>
                      </a:pPr>
                      <a:r>
                        <a:rPr lang="en-GB" altLang="zh-CN" sz="1000">
                          <a:latin typeface="Times New Roman" panose="02020603050405020304" pitchFamily="18" charset="0"/>
                          <a:ea typeface="宋体" panose="02010600030101010101" pitchFamily="2" charset="-122"/>
                          <a:cs typeface="Times New Roman" panose="02020603050405020304" pitchFamily="18" charset="0"/>
                        </a:rPr>
                        <a:t>Quadrupoles</a:t>
                      </a:r>
                      <a:endPar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marL="0" algn="l" defTabSz="914400" rtl="0" eaLnBrk="1" fontAlgn="ctr" latinLnBrk="0" hangingPunct="1">
                        <a:spcAft>
                          <a:spcPts val="0"/>
                        </a:spcAft>
                      </a:pPr>
                      <a:r>
                        <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176</a:t>
                      </a: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500ppm / 0.1%</a:t>
                      </a:r>
                    </a:p>
                  </a:txBody>
                  <a:tcPr marL="36000" marR="36000" marT="36000" marB="36000" anchor="ctr"/>
                </a:tc>
                <a:tc>
                  <a:txBody>
                    <a:bodyPr/>
                    <a:lstStyle/>
                    <a:p>
                      <a:pPr algn="l" rtl="0" fontAlgn="ctr"/>
                      <a:r>
                        <a:rPr lang="en-US" altLang="zh-CN" sz="1000" b="0" i="0" u="none" strike="noStrike" dirty="0">
                          <a:solidFill>
                            <a:srgbClr val="000000"/>
                          </a:solidFill>
                          <a:effectLst/>
                          <a:latin typeface="Times New Roman" panose="02020603050405020304" pitchFamily="18" charset="0"/>
                          <a:ea typeface="宋体" panose="02010600030101010101" pitchFamily="2" charset="-122"/>
                        </a:rPr>
                        <a:t>200A～270A</a:t>
                      </a:r>
                    </a:p>
                  </a:txBody>
                  <a:tcPr marL="36000" marR="36000" marT="36000" marB="36000" anchor="ctr"/>
                </a:tc>
                <a:extLst>
                  <a:ext uri="{0D108BD9-81ED-4DB2-BD59-A6C34878D82A}">
                    <a16:rowId xmlns:a16="http://schemas.microsoft.com/office/drawing/2014/main" val="2783248421"/>
                  </a:ext>
                </a:extLst>
              </a:tr>
              <a:tr h="370840">
                <a:tc>
                  <a:txBody>
                    <a:bodyPr/>
                    <a:lstStyle/>
                    <a:p>
                      <a:pPr algn="l" rtl="0" fontAlgn="ctr"/>
                      <a:r>
                        <a:rPr lang="en-US" altLang="zh-CN" sz="1000" b="0" i="0" u="none" strike="noStrike">
                          <a:solidFill>
                            <a:srgbClr val="000000"/>
                          </a:solidFill>
                          <a:effectLst/>
                          <a:latin typeface="Times New Roman" panose="02020603050405020304" pitchFamily="18" charset="0"/>
                          <a:ea typeface="宋体" panose="02010600030101010101" pitchFamily="2" charset="-122"/>
                        </a:rPr>
                        <a:t>Sextupole</a:t>
                      </a:r>
                      <a:endParaRPr lang="en-US" altLang="zh-CN" sz="1000" b="0" i="0" u="none" strike="noStrike" dirty="0">
                        <a:solidFill>
                          <a:srgbClr val="000000"/>
                        </a:solidFill>
                        <a:effectLst/>
                        <a:latin typeface="Times New Roman" panose="02020603050405020304" pitchFamily="18" charset="0"/>
                        <a:ea typeface="宋体" panose="02010600030101010101" pitchFamily="2" charset="-122"/>
                      </a:endParaRPr>
                    </a:p>
                  </a:txBody>
                  <a:tcPr marL="36000" marR="36000" marT="36000" marB="36000" anchor="ctr"/>
                </a:tc>
                <a:tc>
                  <a:txBody>
                    <a:bodyPr/>
                    <a:lstStyle/>
                    <a:p>
                      <a:pPr marL="0" algn="l" defTabSz="914400" rtl="0" eaLnBrk="1" fontAlgn="ctr" latinLnBrk="0" hangingPunct="1">
                        <a:spcAft>
                          <a:spcPts val="0"/>
                        </a:spcAft>
                      </a:pPr>
                      <a:r>
                        <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100</a:t>
                      </a: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500ppm / 0.1%</a:t>
                      </a:r>
                    </a:p>
                  </a:txBody>
                  <a:tcPr marL="36000" marR="36000" marT="36000" marB="36000" anchor="ctr"/>
                </a:tc>
                <a:tc>
                  <a:txBody>
                    <a:bodyPr/>
                    <a:lstStyle/>
                    <a:p>
                      <a:pPr marL="0" algn="l" defTabSz="914400" rtl="0" eaLnBrk="1" fontAlgn="ctr" latinLnBrk="0" hangingPunct="1">
                        <a:spcAft>
                          <a:spcPts val="0"/>
                        </a:spcAft>
                      </a:pPr>
                      <a:r>
                        <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140A /35V</a:t>
                      </a:r>
                    </a:p>
                  </a:txBody>
                  <a:tcPr marL="36000" marR="36000" marT="36000" marB="36000" anchor="ctr"/>
                </a:tc>
                <a:extLst>
                  <a:ext uri="{0D108BD9-81ED-4DB2-BD59-A6C34878D82A}">
                    <a16:rowId xmlns:a16="http://schemas.microsoft.com/office/drawing/2014/main" val="853182513"/>
                  </a:ext>
                </a:extLst>
              </a:tr>
              <a:tr h="370840">
                <a:tc>
                  <a:txBody>
                    <a:bodyPr/>
                    <a:lstStyle/>
                    <a:p>
                      <a:pPr marL="0" algn="l" defTabSz="914400" rtl="0" eaLnBrk="1" fontAlgn="ctr" latinLnBrk="0" hangingPunct="1">
                        <a:spcAft>
                          <a:spcPts val="0"/>
                        </a:spcAft>
                      </a:pPr>
                      <a:r>
                        <a:rPr lang="en-US" sz="1000" kern="1200">
                          <a:solidFill>
                            <a:schemeClr val="dk1"/>
                          </a:solidFill>
                          <a:latin typeface="Times New Roman" panose="02020603050405020304" pitchFamily="18" charset="0"/>
                          <a:ea typeface="宋体" panose="02010600030101010101" pitchFamily="2" charset="-122"/>
                          <a:cs typeface="Times New Roman" panose="02020603050405020304" pitchFamily="18" charset="0"/>
                        </a:rPr>
                        <a:t>Corrector</a:t>
                      </a:r>
                      <a:endPar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marL="0" algn="l" defTabSz="914400" rtl="0" eaLnBrk="1" fontAlgn="ctr" latinLnBrk="0" hangingPunct="1">
                        <a:spcAft>
                          <a:spcPts val="0"/>
                        </a:spcAft>
                      </a:pPr>
                      <a:r>
                        <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1200</a:t>
                      </a: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500ppm / 0.1%</a:t>
                      </a:r>
                    </a:p>
                  </a:txBody>
                  <a:tcPr marL="36000" marR="36000" marT="36000" marB="36000" anchor="ctr"/>
                </a:tc>
                <a:tc>
                  <a:txBody>
                    <a:bodyPr/>
                    <a:lstStyle/>
                    <a:p>
                      <a:pPr marL="0" algn="l" defTabSz="914400" rtl="0" eaLnBrk="1" fontAlgn="ctr" latinLnBrk="0" hangingPunct="1">
                        <a:spcAft>
                          <a:spcPts val="0"/>
                        </a:spcAft>
                      </a:pPr>
                      <a:r>
                        <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r>
                        <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25A /</a:t>
                      </a:r>
                      <a:r>
                        <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r>
                        <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20V</a:t>
                      </a:r>
                    </a:p>
                  </a:txBody>
                  <a:tcPr marL="36000" marR="36000" marT="36000" marB="36000" anchor="ctr"/>
                </a:tc>
                <a:extLst>
                  <a:ext uri="{0D108BD9-81ED-4DB2-BD59-A6C34878D82A}">
                    <a16:rowId xmlns:a16="http://schemas.microsoft.com/office/drawing/2014/main" val="778878726"/>
                  </a:ext>
                </a:extLst>
              </a:tr>
              <a:tr h="370840">
                <a:tc>
                  <a:txBody>
                    <a:bodyPr/>
                    <a:lstStyle/>
                    <a:p>
                      <a:pPr algn="l" rtl="0" fontAlgn="ctr"/>
                      <a:r>
                        <a:rPr lang="en-US" sz="1200" b="1" i="0" u="none" strike="noStrike" dirty="0">
                          <a:solidFill>
                            <a:srgbClr val="000000"/>
                          </a:solidFill>
                          <a:effectLst/>
                          <a:latin typeface="Times New Roman" panose="02020603050405020304" pitchFamily="18" charset="0"/>
                          <a:ea typeface="宋体" panose="02010600030101010101" pitchFamily="2" charset="-122"/>
                        </a:rPr>
                        <a:t>Total </a:t>
                      </a:r>
                    </a:p>
                  </a:txBody>
                  <a:tcPr marL="36000" marR="36000" marT="36000" marB="36000" anchor="ctr"/>
                </a:tc>
                <a:tc>
                  <a:txBody>
                    <a:bodyPr/>
                    <a:lstStyle/>
                    <a:p>
                      <a:pPr algn="l" rtl="0" fontAlgn="ctr"/>
                      <a:r>
                        <a:rPr lang="en-US" altLang="zh-CN" sz="1200" b="1" i="0" u="none" strike="noStrike" dirty="0">
                          <a:solidFill>
                            <a:srgbClr val="000000"/>
                          </a:solidFill>
                          <a:effectLst/>
                          <a:latin typeface="Times New Roman" panose="02020603050405020304" pitchFamily="18" charset="0"/>
                          <a:ea typeface="宋体" panose="02010600030101010101" pitchFamily="2" charset="-122"/>
                        </a:rPr>
                        <a:t>1664</a:t>
                      </a: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marL="0" algn="l" defTabSz="914400" rtl="0" eaLnBrk="1" fontAlgn="ctr" latinLnBrk="0" hangingPunct="1">
                        <a:spcAft>
                          <a:spcPts val="0"/>
                        </a:spcAft>
                      </a:pPr>
                      <a:endPar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extLst>
                  <a:ext uri="{0D108BD9-81ED-4DB2-BD59-A6C34878D82A}">
                    <a16:rowId xmlns:a16="http://schemas.microsoft.com/office/drawing/2014/main" val="58932248"/>
                  </a:ext>
                </a:extLst>
              </a:tr>
            </a:tbl>
          </a:graphicData>
        </a:graphic>
      </p:graphicFrame>
      <p:sp>
        <p:nvSpPr>
          <p:cNvPr id="2" name="灯片编号占位符 1">
            <a:extLst>
              <a:ext uri="{FF2B5EF4-FFF2-40B4-BE49-F238E27FC236}">
                <a16:creationId xmlns:a16="http://schemas.microsoft.com/office/drawing/2014/main" id="{2DF40872-C6F5-D9C5-B0FC-04BF92CA9390}"/>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8</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611433684"/>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3">
            <a:extLst>
              <a:ext uri="{FF2B5EF4-FFF2-40B4-BE49-F238E27FC236}">
                <a16:creationId xmlns:a16="http://schemas.microsoft.com/office/drawing/2014/main" id="{3545BBB0-F5A1-4124-8C5A-A942C707EE66}"/>
              </a:ext>
            </a:extLst>
          </p:cNvPr>
          <p:cNvSpPr txBox="1"/>
          <p:nvPr/>
        </p:nvSpPr>
        <p:spPr>
          <a:xfrm>
            <a:off x="360000" y="73386"/>
            <a:ext cx="11520000" cy="720000"/>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pPr>
              <a:lnSpc>
                <a:spcPct val="100000"/>
              </a:lnSpc>
            </a:pPr>
            <a:r>
              <a:rPr lang="en-US" altLang="zh-CN" sz="3200" b="1" dirty="0">
                <a:solidFill>
                  <a:srgbClr val="C00000"/>
                </a:solidFill>
                <a:latin typeface="Times New Roman" panose="02020603050405020304" pitchFamily="18" charset="0"/>
                <a:ea typeface="宋体" panose="02010600030101010101" pitchFamily="2" charset="-122"/>
              </a:rPr>
              <a:t>Magnet Power supply R&amp;D</a:t>
            </a:r>
            <a:endParaRPr lang="zh-CN" altLang="en-US" sz="3200" b="1" dirty="0">
              <a:solidFill>
                <a:srgbClr val="C00000"/>
              </a:solidFill>
              <a:latin typeface="Times New Roman" panose="02020603050405020304" pitchFamily="18" charset="0"/>
              <a:ea typeface="宋体" panose="02010600030101010101" pitchFamily="2" charset="-122"/>
            </a:endParaRPr>
          </a:p>
        </p:txBody>
      </p:sp>
      <p:sp>
        <p:nvSpPr>
          <p:cNvPr id="4" name="Content Placeholder 3"/>
          <p:cNvSpPr>
            <a:spLocks noGrp="1"/>
          </p:cNvSpPr>
          <p:nvPr>
            <p:ph idx="1"/>
          </p:nvPr>
        </p:nvSpPr>
        <p:spPr>
          <a:xfrm>
            <a:off x="360000" y="1080000"/>
            <a:ext cx="11520000" cy="5400000"/>
          </a:xfrm>
        </p:spPr>
        <p:txBody>
          <a:bodyPr>
            <a:normAutofit/>
          </a:bodyPr>
          <a:lstStyle/>
          <a:p>
            <a:pPr marL="360000" lvl="1" indent="-360000">
              <a:spcBef>
                <a:spcPts val="0"/>
              </a:spcBef>
              <a:spcAft>
                <a:spcPts val="600"/>
              </a:spcAft>
              <a:buClr>
                <a:srgbClr val="FFC000"/>
              </a:buClr>
              <a:buSzPct val="80000"/>
              <a:buFont typeface="Wingdings" pitchFamily="2" charset="2"/>
              <a:buChar char="n"/>
              <a:defRPr/>
            </a:pPr>
            <a:r>
              <a:rPr lang="en-US" altLang="zh-CN" b="1" dirty="0">
                <a:latin typeface="Times New Roman" panose="02020603050405020304" pitchFamily="18" charset="0"/>
                <a:ea typeface="宋体" panose="02010600030101010101" pitchFamily="2" charset="-122"/>
              </a:rPr>
              <a:t>Requirement of the power supplies for CEPC</a:t>
            </a:r>
          </a:p>
          <a:p>
            <a:pPr marL="720000" lvl="2" indent="-360000">
              <a:spcBef>
                <a:spcPts val="0"/>
              </a:spcBef>
              <a:spcAft>
                <a:spcPts val="600"/>
              </a:spcAft>
              <a:buClr>
                <a:srgbClr val="002060"/>
              </a:buClr>
              <a:buSzPct val="80000"/>
              <a:buFont typeface="Wingdings" panose="05000000000000000000" pitchFamily="2" charset="2"/>
              <a:buChar char="n"/>
              <a:defRPr/>
            </a:pPr>
            <a:r>
              <a:rPr lang="en-US" altLang="zh-CN" sz="1800" dirty="0" err="1">
                <a:latin typeface="Times New Roman" panose="02020603050405020304" pitchFamily="18" charset="0"/>
                <a:ea typeface="宋体" panose="02010600030101010101" pitchFamily="2" charset="-122"/>
              </a:rPr>
              <a:t>Linac</a:t>
            </a:r>
            <a:r>
              <a:rPr lang="en-US" altLang="zh-CN" sz="1800" dirty="0">
                <a:latin typeface="Times New Roman" panose="02020603050405020304" pitchFamily="18" charset="0"/>
                <a:ea typeface="宋体" panose="02010600030101010101" pitchFamily="2" charset="-122"/>
              </a:rPr>
              <a:t>, Damping Ring and Transport Line</a:t>
            </a:r>
          </a:p>
        </p:txBody>
      </p:sp>
      <p:graphicFrame>
        <p:nvGraphicFramePr>
          <p:cNvPr id="2" name="表格 1">
            <a:extLst>
              <a:ext uri="{FF2B5EF4-FFF2-40B4-BE49-F238E27FC236}">
                <a16:creationId xmlns:a16="http://schemas.microsoft.com/office/drawing/2014/main" id="{9C980832-9B37-90A2-B4F5-3F09427FAF29}"/>
              </a:ext>
            </a:extLst>
          </p:cNvPr>
          <p:cNvGraphicFramePr>
            <a:graphicFrameLocks noGrp="1"/>
          </p:cNvGraphicFramePr>
          <p:nvPr>
            <p:extLst>
              <p:ext uri="{D42A27DB-BD31-4B8C-83A1-F6EECF244321}">
                <p14:modId xmlns:p14="http://schemas.microsoft.com/office/powerpoint/2010/main" val="4291707208"/>
              </p:ext>
            </p:extLst>
          </p:nvPr>
        </p:nvGraphicFramePr>
        <p:xfrm>
          <a:off x="2160000" y="1980000"/>
          <a:ext cx="8128000" cy="44500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865688137"/>
                    </a:ext>
                  </a:extLst>
                </a:gridCol>
                <a:gridCol w="2032000">
                  <a:extLst>
                    <a:ext uri="{9D8B030D-6E8A-4147-A177-3AD203B41FA5}">
                      <a16:colId xmlns:a16="http://schemas.microsoft.com/office/drawing/2014/main" val="3432503700"/>
                    </a:ext>
                  </a:extLst>
                </a:gridCol>
                <a:gridCol w="2032000">
                  <a:extLst>
                    <a:ext uri="{9D8B030D-6E8A-4147-A177-3AD203B41FA5}">
                      <a16:colId xmlns:a16="http://schemas.microsoft.com/office/drawing/2014/main" val="2731464983"/>
                    </a:ext>
                  </a:extLst>
                </a:gridCol>
                <a:gridCol w="2032000">
                  <a:extLst>
                    <a:ext uri="{9D8B030D-6E8A-4147-A177-3AD203B41FA5}">
                      <a16:colId xmlns:a16="http://schemas.microsoft.com/office/drawing/2014/main" val="2105505335"/>
                    </a:ext>
                  </a:extLst>
                </a:gridCol>
              </a:tblGrid>
              <a:tr h="370840">
                <a:tc>
                  <a:txBody>
                    <a:bodyPr/>
                    <a:lstStyle/>
                    <a:p>
                      <a:pPr algn="ctr" rtl="0" fontAlgn="ctr"/>
                      <a:r>
                        <a:rPr lang="en-US" sz="1200" b="1" i="0" u="none" strike="noStrike" dirty="0" err="1">
                          <a:solidFill>
                            <a:srgbClr val="FF0000"/>
                          </a:solidFill>
                          <a:effectLst/>
                          <a:latin typeface="Times New Roman" panose="02020603050405020304" pitchFamily="18" charset="0"/>
                          <a:ea typeface="宋体" panose="02010600030101010101" pitchFamily="2" charset="-122"/>
                        </a:rPr>
                        <a:t>Linac</a:t>
                      </a:r>
                      <a:endParaRPr lang="en-US" sz="1200" b="1" i="0" u="none" strike="noStrike" dirty="0">
                        <a:solidFill>
                          <a:srgbClr val="FF0000"/>
                        </a:solidFill>
                        <a:effectLst/>
                        <a:latin typeface="Times New Roman" panose="02020603050405020304" pitchFamily="18" charset="0"/>
                        <a:ea typeface="宋体" panose="02010600030101010101" pitchFamily="2" charset="-122"/>
                      </a:endParaRPr>
                    </a:p>
                  </a:txBody>
                  <a:tcPr marL="36000" marR="36000" marT="36000" marB="36000" anchor="ctr"/>
                </a:tc>
                <a:tc>
                  <a:txBody>
                    <a:bodyPr/>
                    <a:lstStyle/>
                    <a:p>
                      <a:pPr marL="0" algn="ctr" defTabSz="914400" rtl="0" eaLnBrk="1" fontAlgn="ctr" latinLnBrk="0" hangingPunct="1"/>
                      <a:r>
                        <a:rPr lang="en-US" sz="1200" b="1" i="0" u="none" strike="noStrike" kern="1200" dirty="0">
                          <a:solidFill>
                            <a:schemeClr val="tx1"/>
                          </a:solidFill>
                          <a:effectLst/>
                          <a:latin typeface="Times New Roman" panose="02020603050405020304" pitchFamily="18" charset="0"/>
                          <a:ea typeface="宋体" panose="02010600030101010101" pitchFamily="2" charset="-122"/>
                          <a:cs typeface="+mn-cs"/>
                        </a:rPr>
                        <a:t>Quantity    </a:t>
                      </a:r>
                    </a:p>
                  </a:txBody>
                  <a:tcPr marL="36000" marR="36000" marT="36000" marB="36000" anchor="ctr"/>
                </a:tc>
                <a:tc>
                  <a:txBody>
                    <a:bodyPr/>
                    <a:lstStyle/>
                    <a:p>
                      <a:pPr marL="0" algn="ctr" defTabSz="914400" rtl="0" eaLnBrk="1" fontAlgn="ctr" latinLnBrk="0" hangingPunct="1"/>
                      <a:r>
                        <a:rPr lang="en-US" altLang="zh-CN" sz="1200" b="1" i="0" u="none" strike="noStrike" kern="1200" dirty="0">
                          <a:solidFill>
                            <a:schemeClr val="tx1"/>
                          </a:solidFill>
                          <a:effectLst/>
                          <a:latin typeface="Times New Roman" panose="02020603050405020304" pitchFamily="18" charset="0"/>
                          <a:ea typeface="宋体" panose="02010600030101010101" pitchFamily="2" charset="-122"/>
                          <a:cs typeface="+mn-cs"/>
                        </a:rPr>
                        <a:t>Stability</a:t>
                      </a:r>
                      <a:endParaRPr lang="en-US" sz="1200" b="1" i="0" u="none" strike="noStrike" kern="1200" dirty="0">
                        <a:solidFill>
                          <a:schemeClr val="tx1"/>
                        </a:solidFill>
                        <a:effectLst/>
                        <a:latin typeface="Times New Roman" panose="02020603050405020304" pitchFamily="18" charset="0"/>
                        <a:ea typeface="宋体" panose="02010600030101010101" pitchFamily="2" charset="-122"/>
                        <a:cs typeface="+mn-cs"/>
                      </a:endParaRPr>
                    </a:p>
                  </a:txBody>
                  <a:tcPr marL="36000" marR="36000" marT="36000" marB="36000" anchor="ctr"/>
                </a:tc>
                <a:tc>
                  <a:txBody>
                    <a:bodyPr/>
                    <a:lstStyle/>
                    <a:p>
                      <a:pPr marL="0" algn="ctr" defTabSz="914400" rtl="0" eaLnBrk="1" fontAlgn="ctr" latinLnBrk="0" hangingPunct="1"/>
                      <a:r>
                        <a:rPr lang="en-US" sz="1200" b="1" i="0" u="none" strike="noStrike" kern="1200" dirty="0">
                          <a:solidFill>
                            <a:schemeClr val="tx1"/>
                          </a:solidFill>
                          <a:effectLst/>
                          <a:latin typeface="Times New Roman" panose="02020603050405020304" pitchFamily="18" charset="0"/>
                          <a:ea typeface="宋体" panose="02010600030101010101" pitchFamily="2" charset="-122"/>
                          <a:cs typeface="+mn-cs"/>
                        </a:rPr>
                        <a:t>Output Rating    </a:t>
                      </a:r>
                    </a:p>
                  </a:txBody>
                  <a:tcPr marL="36000" marR="36000" marT="36000" marB="36000" anchor="ctr"/>
                </a:tc>
                <a:extLst>
                  <a:ext uri="{0D108BD9-81ED-4DB2-BD59-A6C34878D82A}">
                    <a16:rowId xmlns:a16="http://schemas.microsoft.com/office/drawing/2014/main" val="1026152716"/>
                  </a:ext>
                </a:extLst>
              </a:tr>
              <a:tr h="370840">
                <a:tc>
                  <a:txBody>
                    <a:bodyPr/>
                    <a:lstStyle/>
                    <a:p>
                      <a:pPr marL="0" algn="l" defTabSz="914400" rtl="0" eaLnBrk="1" fontAlgn="ctr" latinLnBrk="0" hangingPunct="1">
                        <a:spcAft>
                          <a:spcPts val="0"/>
                        </a:spcAft>
                      </a:pPr>
                      <a:r>
                        <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Dipole</a:t>
                      </a:r>
                    </a:p>
                  </a:txBody>
                  <a:tcPr marL="36000" marR="36000" marT="36000" marB="36000" anchor="ctr"/>
                </a:tc>
                <a:tc>
                  <a:txBody>
                    <a:bodyPr/>
                    <a:lstStyle/>
                    <a:p>
                      <a:pPr marL="0" algn="l" defTabSz="914400" rtl="0" eaLnBrk="1" fontAlgn="ctr" latinLnBrk="0" hangingPunct="1">
                        <a:spcAft>
                          <a:spcPts val="0"/>
                        </a:spcAft>
                      </a:pPr>
                      <a:r>
                        <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8</a:t>
                      </a:r>
                    </a:p>
                  </a:txBody>
                  <a:tcPr marL="36000" marR="36000" marT="36000" marB="36000" anchor="ctr"/>
                </a:tc>
                <a:tc>
                  <a:txBody>
                    <a:bodyPr/>
                    <a:lstStyle/>
                    <a:p>
                      <a:pPr marL="0" algn="l" defTabSz="914400" rtl="0" eaLnBrk="1" fontAlgn="ctr" latinLnBrk="0" hangingPunct="1">
                        <a:spcAft>
                          <a:spcPts val="0"/>
                        </a:spcAft>
                      </a:pPr>
                      <a:r>
                        <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500ppm</a:t>
                      </a: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220A～330A</a:t>
                      </a:r>
                    </a:p>
                  </a:txBody>
                  <a:tcPr marL="36000" marR="36000" marT="36000" marB="36000" anchor="ctr"/>
                </a:tc>
                <a:extLst>
                  <a:ext uri="{0D108BD9-81ED-4DB2-BD59-A6C34878D82A}">
                    <a16:rowId xmlns:a16="http://schemas.microsoft.com/office/drawing/2014/main" val="4004571987"/>
                  </a:ext>
                </a:extLst>
              </a:tr>
              <a:tr h="370840">
                <a:tc>
                  <a:txBody>
                    <a:bodyPr/>
                    <a:lstStyle/>
                    <a:p>
                      <a:pPr marL="0" algn="l" defTabSz="914400" rtl="0" eaLnBrk="1" fontAlgn="ctr" latinLnBrk="0" hangingPunct="1">
                        <a:spcAft>
                          <a:spcPts val="0"/>
                        </a:spcAft>
                      </a:pPr>
                      <a:r>
                        <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Quadrupole</a:t>
                      </a:r>
                    </a:p>
                  </a:txBody>
                  <a:tcPr marL="36000" marR="36000" marT="36000" marB="36000" anchor="ctr"/>
                </a:tc>
                <a:tc>
                  <a:txBody>
                    <a:bodyPr/>
                    <a:lstStyle/>
                    <a:p>
                      <a:pPr marL="0" algn="l" defTabSz="914400" rtl="0" eaLnBrk="1" fontAlgn="ctr" latinLnBrk="0" hangingPunct="1">
                        <a:spcAft>
                          <a:spcPts val="0"/>
                        </a:spcAft>
                      </a:pPr>
                      <a:r>
                        <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241</a:t>
                      </a:r>
                    </a:p>
                  </a:txBody>
                  <a:tcPr marL="36000" marR="36000" marT="36000" marB="36000" anchor="ctr"/>
                </a:tc>
                <a:tc>
                  <a:txBody>
                    <a:bodyPr/>
                    <a:lstStyle/>
                    <a:p>
                      <a:pPr marL="0" algn="l" defTabSz="914400" rtl="0" eaLnBrk="1" fontAlgn="ctr" latinLnBrk="0" hangingPunct="1">
                        <a:spcAft>
                          <a:spcPts val="0"/>
                        </a:spcAft>
                      </a:pPr>
                      <a:r>
                        <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500ppm </a:t>
                      </a: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150A～250A</a:t>
                      </a:r>
                    </a:p>
                  </a:txBody>
                  <a:tcPr marL="36000" marR="36000" marT="36000" marB="36000" anchor="ctr"/>
                </a:tc>
                <a:extLst>
                  <a:ext uri="{0D108BD9-81ED-4DB2-BD59-A6C34878D82A}">
                    <a16:rowId xmlns:a16="http://schemas.microsoft.com/office/drawing/2014/main" val="2259823954"/>
                  </a:ext>
                </a:extLst>
              </a:tr>
              <a:tr h="370840">
                <a:tc>
                  <a:txBody>
                    <a:bodyPr/>
                    <a:lstStyle/>
                    <a:p>
                      <a:pPr marL="0" algn="l" defTabSz="914400" rtl="0" eaLnBrk="1" fontAlgn="ctr" latinLnBrk="0" hangingPunct="1">
                        <a:spcAft>
                          <a:spcPts val="0"/>
                        </a:spcAft>
                      </a:pPr>
                      <a:r>
                        <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Solenoid</a:t>
                      </a:r>
                    </a:p>
                  </a:txBody>
                  <a:tcPr marL="36000" marR="36000" marT="36000" marB="36000" anchor="ctr"/>
                </a:tc>
                <a:tc>
                  <a:txBody>
                    <a:bodyPr/>
                    <a:lstStyle/>
                    <a:p>
                      <a:pPr marL="0" algn="l" defTabSz="914400" rtl="0" eaLnBrk="1" fontAlgn="ctr" latinLnBrk="0" hangingPunct="1">
                        <a:spcAft>
                          <a:spcPts val="0"/>
                        </a:spcAft>
                      </a:pPr>
                      <a:r>
                        <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37</a:t>
                      </a:r>
                    </a:p>
                  </a:txBody>
                  <a:tcPr marL="36000" marR="36000" marT="36000" marB="36000" anchor="ctr"/>
                </a:tc>
                <a:tc>
                  <a:txBody>
                    <a:bodyPr/>
                    <a:lstStyle/>
                    <a:p>
                      <a:pPr marL="0" algn="l" defTabSz="914400" rtl="0" eaLnBrk="1" fontAlgn="ctr" latinLnBrk="0" hangingPunct="1">
                        <a:spcAft>
                          <a:spcPts val="0"/>
                        </a:spcAft>
                      </a:pPr>
                      <a:r>
                        <a:rPr lang="en-US" sz="1000" kern="1200">
                          <a:solidFill>
                            <a:schemeClr val="dk1"/>
                          </a:solidFill>
                          <a:latin typeface="Times New Roman" panose="02020603050405020304" pitchFamily="18" charset="0"/>
                          <a:ea typeface="宋体" panose="02010600030101010101" pitchFamily="2" charset="-122"/>
                          <a:cs typeface="Times New Roman" panose="02020603050405020304" pitchFamily="18" charset="0"/>
                        </a:rPr>
                        <a:t>500ppm </a:t>
                      </a: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11A～350A</a:t>
                      </a:r>
                    </a:p>
                  </a:txBody>
                  <a:tcPr marL="36000" marR="36000" marT="36000" marB="36000" anchor="ctr"/>
                </a:tc>
                <a:extLst>
                  <a:ext uri="{0D108BD9-81ED-4DB2-BD59-A6C34878D82A}">
                    <a16:rowId xmlns:a16="http://schemas.microsoft.com/office/drawing/2014/main" val="201772957"/>
                  </a:ext>
                </a:extLst>
              </a:tr>
              <a:tr h="370840">
                <a:tc>
                  <a:txBody>
                    <a:bodyPr/>
                    <a:lstStyle/>
                    <a:p>
                      <a:pPr marL="0" algn="l" defTabSz="914400" rtl="0" eaLnBrk="1" fontAlgn="ctr" latinLnBrk="0" hangingPunct="1">
                        <a:spcAft>
                          <a:spcPts val="0"/>
                        </a:spcAft>
                      </a:pPr>
                      <a:r>
                        <a:rPr lang="en-US" sz="1000" kern="1200">
                          <a:solidFill>
                            <a:schemeClr val="dk1"/>
                          </a:solidFill>
                          <a:latin typeface="Times New Roman" panose="02020603050405020304" pitchFamily="18" charset="0"/>
                          <a:ea typeface="宋体" panose="02010600030101010101" pitchFamily="2" charset="-122"/>
                          <a:cs typeface="Times New Roman" panose="02020603050405020304" pitchFamily="18" charset="0"/>
                        </a:rPr>
                        <a:t>Corrector</a:t>
                      </a:r>
                    </a:p>
                  </a:txBody>
                  <a:tcPr marL="36000" marR="36000" marT="36000" marB="36000" anchor="ctr"/>
                </a:tc>
                <a:tc>
                  <a:txBody>
                    <a:bodyPr/>
                    <a:lstStyle/>
                    <a:p>
                      <a:pPr marL="0" algn="l" defTabSz="914400" rtl="0" eaLnBrk="1" fontAlgn="ctr" latinLnBrk="0" hangingPunct="1">
                        <a:spcAft>
                          <a:spcPts val="0"/>
                        </a:spcAft>
                      </a:pPr>
                      <a:r>
                        <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276</a:t>
                      </a:r>
                    </a:p>
                  </a:txBody>
                  <a:tcPr marL="36000" marR="36000" marT="36000" marB="36000" anchor="ctr"/>
                </a:tc>
                <a:tc>
                  <a:txBody>
                    <a:bodyPr/>
                    <a:lstStyle/>
                    <a:p>
                      <a:pPr marL="0" algn="l" defTabSz="914400" rtl="0" eaLnBrk="1" fontAlgn="ctr" latinLnBrk="0" hangingPunct="1">
                        <a:spcAft>
                          <a:spcPts val="0"/>
                        </a:spcAft>
                      </a:pPr>
                      <a:r>
                        <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500ppm </a:t>
                      </a: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±3A～±33A</a:t>
                      </a:r>
                    </a:p>
                  </a:txBody>
                  <a:tcPr marL="36000" marR="36000" marT="36000" marB="36000" anchor="ctr"/>
                </a:tc>
                <a:extLst>
                  <a:ext uri="{0D108BD9-81ED-4DB2-BD59-A6C34878D82A}">
                    <a16:rowId xmlns:a16="http://schemas.microsoft.com/office/drawing/2014/main" val="4191865478"/>
                  </a:ext>
                </a:extLst>
              </a:tr>
              <a:tr h="370840">
                <a:tc>
                  <a:txBody>
                    <a:bodyPr/>
                    <a:lstStyle/>
                    <a:p>
                      <a:pPr>
                        <a:spcAft>
                          <a:spcPts val="0"/>
                        </a:spcAft>
                      </a:pPr>
                      <a:r>
                        <a:rPr kumimoji="0" lang="en-US" altLang="zh-CN" sz="1200" b="1" i="0" u="none" strike="noStrike" cap="none" normalizeH="0" baseline="0" dirty="0">
                          <a:ln>
                            <a:noFill/>
                          </a:ln>
                          <a:solidFill>
                            <a:srgbClr val="000000"/>
                          </a:solidFill>
                          <a:effectLst/>
                          <a:latin typeface="Times New Roman" pitchFamily="18" charset="0"/>
                          <a:ea typeface="宋体" panose="02010600030101010101" pitchFamily="2" charset="-122"/>
                          <a:cs typeface="Times New Roman" pitchFamily="18" charset="0"/>
                        </a:rPr>
                        <a:t>Total </a:t>
                      </a:r>
                      <a:endParaRPr lang="zh-CN" sz="1200" b="1"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r>
                        <a:rPr lang="en-US" altLang="zh-CN" sz="1200" b="1" dirty="0">
                          <a:latin typeface="Times New Roman" panose="02020603050405020304" pitchFamily="18" charset="0"/>
                          <a:ea typeface="宋体" panose="02010600030101010101" pitchFamily="2" charset="-122"/>
                          <a:cs typeface="Times New Roman" panose="02020603050405020304" pitchFamily="18" charset="0"/>
                        </a:rPr>
                        <a:t>562</a:t>
                      </a:r>
                      <a:endParaRPr lang="zh-CN" altLang="en-US" sz="1200" b="1" dirty="0">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endParaRPr lang="zh-CN" altLang="en-US" sz="1000" dirty="0">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endParaRPr lang="zh-CN" altLang="en-US" sz="1000" dirty="0">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extLst>
                  <a:ext uri="{0D108BD9-81ED-4DB2-BD59-A6C34878D82A}">
                    <a16:rowId xmlns:a16="http://schemas.microsoft.com/office/drawing/2014/main" val="2783248421"/>
                  </a:ext>
                </a:extLst>
              </a:tr>
              <a:tr h="370840">
                <a:tc>
                  <a:txBody>
                    <a:bodyPr/>
                    <a:lstStyle/>
                    <a:p>
                      <a:pPr marL="0" algn="ctr" defTabSz="914400" rtl="0" eaLnBrk="1" fontAlgn="ctr" latinLnBrk="0" hangingPunct="1"/>
                      <a:r>
                        <a:rPr lang="en-US" sz="1200" b="1" i="0" u="none" strike="noStrike" kern="1200" dirty="0">
                          <a:solidFill>
                            <a:srgbClr val="FF0000"/>
                          </a:solidFill>
                          <a:effectLst/>
                          <a:latin typeface="Times New Roman" panose="02020603050405020304" pitchFamily="18" charset="0"/>
                          <a:ea typeface="宋体" panose="02010600030101010101" pitchFamily="2" charset="-122"/>
                          <a:cs typeface="+mn-cs"/>
                        </a:rPr>
                        <a:t>Damping Ring</a:t>
                      </a:r>
                    </a:p>
                  </a:txBody>
                  <a:tcPr marL="36000" marR="36000" marT="36000" marB="36000" anchor="ctr">
                    <a:solidFill>
                      <a:schemeClr val="accent1"/>
                    </a:solidFill>
                  </a:tcPr>
                </a:tc>
                <a:tc>
                  <a:txBody>
                    <a:bodyPr/>
                    <a:lstStyle/>
                    <a:p>
                      <a:pPr marL="0" algn="ctr" defTabSz="914400" rtl="0" eaLnBrk="1" fontAlgn="ctr" latinLnBrk="0" hangingPunct="1"/>
                      <a:r>
                        <a:rPr lang="en-US" sz="1200" b="1" i="0" u="none" strike="noStrike" kern="1200" dirty="0">
                          <a:solidFill>
                            <a:schemeClr val="tx1"/>
                          </a:solidFill>
                          <a:effectLst/>
                          <a:latin typeface="Times New Roman" panose="02020603050405020304" pitchFamily="18" charset="0"/>
                          <a:ea typeface="宋体" panose="02010600030101010101" pitchFamily="2" charset="-122"/>
                          <a:cs typeface="+mn-cs"/>
                        </a:rPr>
                        <a:t>Quantity    </a:t>
                      </a:r>
                    </a:p>
                  </a:txBody>
                  <a:tcPr marL="36000" marR="36000" marT="36000" marB="36000" anchor="ctr">
                    <a:solidFill>
                      <a:schemeClr val="accent1"/>
                    </a:solidFill>
                  </a:tcPr>
                </a:tc>
                <a:tc>
                  <a:txBody>
                    <a:bodyPr/>
                    <a:lstStyle/>
                    <a:p>
                      <a:pPr marL="0" algn="ctr" defTabSz="914400" rtl="0" eaLnBrk="1" fontAlgn="ctr" latinLnBrk="0" hangingPunct="1"/>
                      <a:r>
                        <a:rPr lang="en-US" altLang="zh-CN" sz="1200" b="1" i="0" u="none" strike="noStrike" kern="1200" dirty="0">
                          <a:solidFill>
                            <a:schemeClr val="tx1"/>
                          </a:solidFill>
                          <a:effectLst/>
                          <a:latin typeface="Times New Roman" panose="02020603050405020304" pitchFamily="18" charset="0"/>
                          <a:ea typeface="宋体" panose="02010600030101010101" pitchFamily="2" charset="-122"/>
                          <a:cs typeface="+mn-cs"/>
                        </a:rPr>
                        <a:t>Stability</a:t>
                      </a:r>
                      <a:endParaRPr lang="en-US" sz="1200" b="1" i="0" u="none" strike="noStrike" kern="1200" dirty="0">
                        <a:solidFill>
                          <a:schemeClr val="tx1"/>
                        </a:solidFill>
                        <a:effectLst/>
                        <a:latin typeface="Times New Roman" panose="02020603050405020304" pitchFamily="18" charset="0"/>
                        <a:ea typeface="宋体" panose="02010600030101010101" pitchFamily="2" charset="-122"/>
                        <a:cs typeface="+mn-cs"/>
                      </a:endParaRPr>
                    </a:p>
                  </a:txBody>
                  <a:tcPr marL="36000" marR="36000" marT="36000" marB="36000" anchor="ctr">
                    <a:solidFill>
                      <a:schemeClr val="accent1"/>
                    </a:solidFill>
                  </a:tcPr>
                </a:tc>
                <a:tc>
                  <a:txBody>
                    <a:bodyPr/>
                    <a:lstStyle/>
                    <a:p>
                      <a:pPr marL="0" algn="ctr" defTabSz="914400" rtl="0" eaLnBrk="1" fontAlgn="ctr" latinLnBrk="0" hangingPunct="1"/>
                      <a:r>
                        <a:rPr lang="en-US" sz="1200" b="1" i="0" u="none" strike="noStrike" kern="1200" dirty="0">
                          <a:solidFill>
                            <a:schemeClr val="tx1"/>
                          </a:solidFill>
                          <a:effectLst/>
                          <a:latin typeface="Times New Roman" panose="02020603050405020304" pitchFamily="18" charset="0"/>
                          <a:ea typeface="宋体" panose="02010600030101010101" pitchFamily="2" charset="-122"/>
                          <a:cs typeface="+mn-cs"/>
                        </a:rPr>
                        <a:t>Output Rating    </a:t>
                      </a:r>
                    </a:p>
                  </a:txBody>
                  <a:tcPr marL="36000" marR="36000" marT="36000" marB="36000" anchor="ctr">
                    <a:solidFill>
                      <a:schemeClr val="accent1"/>
                    </a:solidFill>
                  </a:tcPr>
                </a:tc>
                <a:extLst>
                  <a:ext uri="{0D108BD9-81ED-4DB2-BD59-A6C34878D82A}">
                    <a16:rowId xmlns:a16="http://schemas.microsoft.com/office/drawing/2014/main" val="853182513"/>
                  </a:ext>
                </a:extLst>
              </a:tr>
              <a:tr h="370840">
                <a:tc>
                  <a:txBody>
                    <a:bodyPr/>
                    <a:lstStyle/>
                    <a:p>
                      <a:pPr marL="0" algn="l" defTabSz="914400" rtl="0" eaLnBrk="1" fontAlgn="ctr" latinLnBrk="0" hangingPunct="1">
                        <a:spcAft>
                          <a:spcPts val="0"/>
                        </a:spcAft>
                      </a:pPr>
                      <a:r>
                        <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Dipole</a:t>
                      </a:r>
                    </a:p>
                  </a:txBody>
                  <a:tcPr marL="36000" marR="36000" marT="36000" marB="36000" anchor="ctr"/>
                </a:tc>
                <a:tc>
                  <a:txBody>
                    <a:bodyPr/>
                    <a:lstStyle/>
                    <a:p>
                      <a:pPr marL="0" algn="l" defTabSz="914400" rtl="0" eaLnBrk="1" fontAlgn="ctr" latinLnBrk="0" hangingPunct="1">
                        <a:spcAft>
                          <a:spcPts val="0"/>
                        </a:spcAft>
                      </a:pPr>
                      <a:r>
                        <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10</a:t>
                      </a:r>
                    </a:p>
                  </a:txBody>
                  <a:tcPr marL="36000" marR="36000" marT="36000" marB="36000" anchor="ctr"/>
                </a:tc>
                <a:tc>
                  <a:txBody>
                    <a:bodyPr/>
                    <a:lstStyle/>
                    <a:p>
                      <a:pPr marL="0" algn="l" defTabSz="914400" rtl="0" eaLnBrk="1" fontAlgn="ctr" latinLnBrk="0" hangingPunct="1">
                        <a:spcAft>
                          <a:spcPts val="0"/>
                        </a:spcAft>
                      </a:pPr>
                      <a:r>
                        <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500ppm </a:t>
                      </a: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300A～460A</a:t>
                      </a:r>
                    </a:p>
                  </a:txBody>
                  <a:tcPr marL="36000" marR="36000" marT="36000" marB="36000" anchor="ctr"/>
                </a:tc>
                <a:extLst>
                  <a:ext uri="{0D108BD9-81ED-4DB2-BD59-A6C34878D82A}">
                    <a16:rowId xmlns:a16="http://schemas.microsoft.com/office/drawing/2014/main" val="778878726"/>
                  </a:ext>
                </a:extLst>
              </a:tr>
              <a:tr h="370840">
                <a:tc>
                  <a:txBody>
                    <a:bodyPr/>
                    <a:lstStyle/>
                    <a:p>
                      <a:pPr marL="0" algn="l" defTabSz="914400" rtl="0" eaLnBrk="1" fontAlgn="ctr" latinLnBrk="0" hangingPunct="1">
                        <a:spcAft>
                          <a:spcPts val="0"/>
                        </a:spcAft>
                      </a:pPr>
                      <a:r>
                        <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Quadrupole</a:t>
                      </a:r>
                    </a:p>
                  </a:txBody>
                  <a:tcPr marL="36000" marR="36000" marT="36000" marB="36000" anchor="ctr"/>
                </a:tc>
                <a:tc>
                  <a:txBody>
                    <a:bodyPr/>
                    <a:lstStyle/>
                    <a:p>
                      <a:pPr marL="0" algn="l" defTabSz="914400" rtl="0" eaLnBrk="1" fontAlgn="ctr" latinLnBrk="0" hangingPunct="1">
                        <a:spcAft>
                          <a:spcPts val="0"/>
                        </a:spcAft>
                      </a:pPr>
                      <a:r>
                        <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130</a:t>
                      </a:r>
                    </a:p>
                  </a:txBody>
                  <a:tcPr marL="36000" marR="36000" marT="36000" marB="36000" anchor="ctr"/>
                </a:tc>
                <a:tc>
                  <a:txBody>
                    <a:bodyPr/>
                    <a:lstStyle/>
                    <a:p>
                      <a:pPr marL="0" algn="l" defTabSz="914400" rtl="0" eaLnBrk="1" fontAlgn="ctr" latinLnBrk="0" hangingPunct="1">
                        <a:spcAft>
                          <a:spcPts val="0"/>
                        </a:spcAft>
                      </a:pPr>
                      <a:r>
                        <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500ppm </a:t>
                      </a: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160A～180A</a:t>
                      </a:r>
                    </a:p>
                  </a:txBody>
                  <a:tcPr marL="36000" marR="36000" marT="36000" marB="36000" anchor="ctr"/>
                </a:tc>
                <a:extLst>
                  <a:ext uri="{0D108BD9-81ED-4DB2-BD59-A6C34878D82A}">
                    <a16:rowId xmlns:a16="http://schemas.microsoft.com/office/drawing/2014/main" val="58932248"/>
                  </a:ext>
                </a:extLst>
              </a:tr>
              <a:tr h="370840">
                <a:tc>
                  <a:txBody>
                    <a:bodyPr/>
                    <a:lstStyle/>
                    <a:p>
                      <a:pPr marL="0" algn="l" defTabSz="914400" rtl="0" eaLnBrk="1" fontAlgn="ctr" latinLnBrk="0" hangingPunct="1">
                        <a:spcAft>
                          <a:spcPts val="0"/>
                        </a:spcAft>
                      </a:pPr>
                      <a:r>
                        <a:rPr lang="en-US" sz="1000" kern="1200">
                          <a:solidFill>
                            <a:schemeClr val="dk1"/>
                          </a:solidFill>
                          <a:latin typeface="Times New Roman" panose="02020603050405020304" pitchFamily="18" charset="0"/>
                          <a:ea typeface="宋体" panose="02010600030101010101" pitchFamily="2" charset="-122"/>
                          <a:cs typeface="Times New Roman" panose="02020603050405020304" pitchFamily="18" charset="0"/>
                        </a:rPr>
                        <a:t>Sextupole</a:t>
                      </a:r>
                    </a:p>
                  </a:txBody>
                  <a:tcPr marL="36000" marR="36000" marT="36000" marB="36000" anchor="ctr"/>
                </a:tc>
                <a:tc>
                  <a:txBody>
                    <a:bodyPr/>
                    <a:lstStyle/>
                    <a:p>
                      <a:pPr marL="0" algn="l" defTabSz="914400" rtl="0" eaLnBrk="1" fontAlgn="ctr" latinLnBrk="0" hangingPunct="1">
                        <a:spcAft>
                          <a:spcPts val="0"/>
                        </a:spcAft>
                      </a:pPr>
                      <a:r>
                        <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2</a:t>
                      </a:r>
                    </a:p>
                  </a:txBody>
                  <a:tcPr marL="36000" marR="36000" marT="36000" marB="36000" anchor="ctr"/>
                </a:tc>
                <a:tc>
                  <a:txBody>
                    <a:bodyPr/>
                    <a:lstStyle/>
                    <a:p>
                      <a:pPr marL="0" algn="l" defTabSz="914400" rtl="0" eaLnBrk="1" fontAlgn="ctr" latinLnBrk="0" hangingPunct="1">
                        <a:spcAft>
                          <a:spcPts val="0"/>
                        </a:spcAft>
                      </a:pPr>
                      <a:r>
                        <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500ppm </a:t>
                      </a:r>
                    </a:p>
                  </a:txBody>
                  <a:tcPr marL="36000" marR="36000" marT="36000" marB="36000" anchor="ctr"/>
                </a:tc>
                <a:tc>
                  <a:txBody>
                    <a:bodyPr/>
                    <a:lstStyle/>
                    <a:p>
                      <a:pPr marL="0" algn="l" defTabSz="914400" rtl="0" eaLnBrk="1" fontAlgn="ctr" latinLnBrk="0" hangingPunct="1">
                        <a:spcAft>
                          <a:spcPts val="0"/>
                        </a:spcAft>
                      </a:pPr>
                      <a:r>
                        <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11A/23V</a:t>
                      </a:r>
                    </a:p>
                  </a:txBody>
                  <a:tcPr marL="36000" marR="36000" marT="36000" marB="36000" anchor="ctr"/>
                </a:tc>
                <a:extLst>
                  <a:ext uri="{0D108BD9-81ED-4DB2-BD59-A6C34878D82A}">
                    <a16:rowId xmlns:a16="http://schemas.microsoft.com/office/drawing/2014/main" val="2338046999"/>
                  </a:ext>
                </a:extLst>
              </a:tr>
              <a:tr h="370840">
                <a:tc>
                  <a:txBody>
                    <a:bodyPr/>
                    <a:lstStyle/>
                    <a:p>
                      <a:pPr marL="0" algn="l" defTabSz="914400" rtl="0" eaLnBrk="1" fontAlgn="ctr" latinLnBrk="0" hangingPunct="1">
                        <a:spcAft>
                          <a:spcPts val="0"/>
                        </a:spcAft>
                      </a:pPr>
                      <a:r>
                        <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Corrector</a:t>
                      </a:r>
                    </a:p>
                  </a:txBody>
                  <a:tcPr marL="36000" marR="36000" marT="36000" marB="36000" anchor="ctr"/>
                </a:tc>
                <a:tc>
                  <a:txBody>
                    <a:bodyPr/>
                    <a:lstStyle/>
                    <a:p>
                      <a:pPr marL="0" algn="l" defTabSz="914400" rtl="0" eaLnBrk="1" fontAlgn="ctr" latinLnBrk="0" hangingPunct="1">
                        <a:spcAft>
                          <a:spcPts val="0"/>
                        </a:spcAft>
                      </a:pPr>
                      <a:r>
                        <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60</a:t>
                      </a:r>
                    </a:p>
                  </a:txBody>
                  <a:tcPr marL="36000" marR="36000" marT="36000" marB="36000" anchor="ctr"/>
                </a:tc>
                <a:tc>
                  <a:txBody>
                    <a:bodyPr/>
                    <a:lstStyle/>
                    <a:p>
                      <a:pPr marL="0" algn="l" defTabSz="914400" rtl="0" eaLnBrk="1" fontAlgn="ctr" latinLnBrk="0" hangingPunct="1">
                        <a:spcAft>
                          <a:spcPts val="0"/>
                        </a:spcAft>
                      </a:pPr>
                      <a:r>
                        <a:rPr lang="en-US" sz="1000" kern="1200">
                          <a:solidFill>
                            <a:schemeClr val="dk1"/>
                          </a:solidFill>
                          <a:latin typeface="Times New Roman" panose="02020603050405020304" pitchFamily="18" charset="0"/>
                          <a:ea typeface="宋体" panose="02010600030101010101" pitchFamily="2" charset="-122"/>
                          <a:cs typeface="Times New Roman" panose="02020603050405020304" pitchFamily="18" charset="0"/>
                        </a:rPr>
                        <a:t>500ppm </a:t>
                      </a:r>
                    </a:p>
                  </a:txBody>
                  <a:tcPr marL="36000" marR="36000" marT="36000" marB="36000" anchor="ctr"/>
                </a:tc>
                <a:tc>
                  <a:txBody>
                    <a:bodyPr/>
                    <a:lstStyle/>
                    <a:p>
                      <a:pPr marL="0" algn="l" defTabSz="914400" rtl="0" eaLnBrk="1" fontAlgn="ctr" latinLnBrk="0" hangingPunct="1">
                        <a:spcAft>
                          <a:spcPts val="0"/>
                        </a:spcAft>
                      </a:pPr>
                      <a:r>
                        <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r>
                        <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11A/</a:t>
                      </a:r>
                      <a:r>
                        <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r>
                        <a:rPr lang="en-US" altLang="zh-CN"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3V</a:t>
                      </a:r>
                    </a:p>
                  </a:txBody>
                  <a:tcPr marL="36000" marR="36000" marT="36000" marB="36000" anchor="ctr"/>
                </a:tc>
                <a:extLst>
                  <a:ext uri="{0D108BD9-81ED-4DB2-BD59-A6C34878D82A}">
                    <a16:rowId xmlns:a16="http://schemas.microsoft.com/office/drawing/2014/main" val="4163042039"/>
                  </a:ext>
                </a:extLst>
              </a:tr>
              <a:tr h="370840">
                <a:tc>
                  <a:txBody>
                    <a:bodyPr/>
                    <a:lstStyle/>
                    <a:p>
                      <a:pPr>
                        <a:spcAft>
                          <a:spcPts val="0"/>
                        </a:spcAft>
                      </a:pPr>
                      <a:r>
                        <a:rPr kumimoji="0" lang="en-US" altLang="zh-CN" sz="1200" b="1" i="0" u="none" strike="noStrike" cap="none" normalizeH="0" baseline="0" dirty="0">
                          <a:ln>
                            <a:noFill/>
                          </a:ln>
                          <a:solidFill>
                            <a:srgbClr val="000000"/>
                          </a:solidFill>
                          <a:effectLst/>
                          <a:latin typeface="Times New Roman" pitchFamily="18" charset="0"/>
                          <a:ea typeface="宋体" panose="02010600030101010101" pitchFamily="2" charset="-122"/>
                          <a:cs typeface="Times New Roman" pitchFamily="18" charset="0"/>
                        </a:rPr>
                        <a:t>Total </a:t>
                      </a:r>
                      <a:endParaRPr lang="zh-CN" sz="1200" b="1"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r>
                        <a:rPr lang="en-US" altLang="zh-CN" sz="1200" b="1" dirty="0">
                          <a:latin typeface="Times New Roman" panose="02020603050405020304" pitchFamily="18" charset="0"/>
                          <a:ea typeface="宋体" panose="02010600030101010101" pitchFamily="2" charset="-122"/>
                          <a:cs typeface="Times New Roman" panose="02020603050405020304" pitchFamily="18" charset="0"/>
                        </a:rPr>
                        <a:t>202</a:t>
                      </a:r>
                      <a:endParaRPr lang="zh-CN" altLang="en-US" sz="1200" b="1" dirty="0">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marL="0" algn="l" defTabSz="914400" rtl="0" eaLnBrk="1" fontAlgn="ctr" latinLnBrk="0" hangingPunct="1">
                        <a:spcAft>
                          <a:spcPts val="0"/>
                        </a:spcAft>
                      </a:pPr>
                      <a:endParaRPr lang="en-US" sz="10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endParaRPr>
                    </a:p>
                  </a:txBody>
                  <a:tcPr marL="36000" marR="36000" marT="36000" marB="3600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altLang="zh-CN" sz="1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txBody>
                  <a:tcPr marL="36000" marR="36000" marT="36000" marB="36000" anchor="ctr"/>
                </a:tc>
                <a:extLst>
                  <a:ext uri="{0D108BD9-81ED-4DB2-BD59-A6C34878D82A}">
                    <a16:rowId xmlns:a16="http://schemas.microsoft.com/office/drawing/2014/main" val="3003159130"/>
                  </a:ext>
                </a:extLst>
              </a:tr>
            </a:tbl>
          </a:graphicData>
        </a:graphic>
      </p:graphicFrame>
      <p:sp>
        <p:nvSpPr>
          <p:cNvPr id="3" name="灯片编号占位符 1">
            <a:extLst>
              <a:ext uri="{FF2B5EF4-FFF2-40B4-BE49-F238E27FC236}">
                <a16:creationId xmlns:a16="http://schemas.microsoft.com/office/drawing/2014/main" id="{84623DE2-338B-D942-CD51-02E80EEBD498}"/>
              </a:ext>
            </a:extLst>
          </p:cNvPr>
          <p:cNvSpPr>
            <a:spLocks noGrp="1"/>
          </p:cNvSpPr>
          <p:nvPr>
            <p:ph type="sldNum" sz="quarter" idx="12"/>
          </p:nvPr>
        </p:nvSpPr>
        <p:spPr>
          <a:xfrm>
            <a:off x="8640000" y="6480000"/>
            <a:ext cx="2880000" cy="360000"/>
          </a:xfrm>
        </p:spPr>
        <p:txBody>
          <a:bodyPr anchor="t" anchorCtr="0"/>
          <a:lstStyle/>
          <a:p>
            <a:fld id="{27F552FA-C358-4F70-9CE8-3E41459FCE36}" type="slidenum">
              <a:rPr lang="zh-CN" altLang="en-US" smtClean="0">
                <a:solidFill>
                  <a:schemeClr val="tx1"/>
                </a:solidFill>
                <a:latin typeface="Times New Roman" panose="02020603050405020304" pitchFamily="18" charset="0"/>
                <a:ea typeface="宋体" panose="02010600030101010101" pitchFamily="2" charset="-122"/>
              </a:rPr>
              <a:t>9</a:t>
            </a:fld>
            <a:endParaRPr lang="zh-CN" altLang="en-US" dirty="0">
              <a:solidFill>
                <a:schemeClr val="tx1"/>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125424871"/>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29889</TotalTime>
  <Words>3273</Words>
  <Application>Microsoft Office PowerPoint</Application>
  <PresentationFormat>宽屏</PresentationFormat>
  <Paragraphs>843</Paragraphs>
  <Slides>43</Slides>
  <Notes>42</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3</vt:i4>
      </vt:variant>
      <vt:variant>
        <vt:lpstr>幻灯片标题</vt:lpstr>
      </vt:variant>
      <vt:variant>
        <vt:i4>43</vt:i4>
      </vt:variant>
    </vt:vector>
  </HeadingPairs>
  <TitlesOfParts>
    <vt:vector size="55" baseType="lpstr">
      <vt:lpstr>等线</vt:lpstr>
      <vt:lpstr>宋体</vt:lpstr>
      <vt:lpstr>微软雅黑</vt:lpstr>
      <vt:lpstr>Arial</vt:lpstr>
      <vt:lpstr>Arial Black</vt:lpstr>
      <vt:lpstr>Calibri</vt:lpstr>
      <vt:lpstr>Times New Roman</vt:lpstr>
      <vt:lpstr>Wingdings</vt:lpstr>
      <vt:lpstr>Office 主题</vt:lpstr>
      <vt:lpstr>Visio</vt:lpstr>
      <vt:lpstr>Visio.Drawing.11</vt:lpstr>
      <vt:lpstr>Visio.Drawing.15</vt:lpstr>
      <vt:lpstr>PowerPoint 演示文稿</vt:lpstr>
      <vt:lpstr>PowerPoint 演示文稿</vt:lpstr>
      <vt:lpstr>Content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chenbin@ihep.ac.cn</cp:lastModifiedBy>
  <cp:revision>2309</cp:revision>
  <cp:lastPrinted>2022-11-06T05:19:21Z</cp:lastPrinted>
  <dcterms:created xsi:type="dcterms:W3CDTF">2012-09-04T11:33:36Z</dcterms:created>
  <dcterms:modified xsi:type="dcterms:W3CDTF">2023-06-13T00:16:35Z</dcterms:modified>
</cp:coreProperties>
</file>