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55"/>
  </p:notesMasterIdLst>
  <p:sldIdLst>
    <p:sldId id="953" r:id="rId2"/>
    <p:sldId id="1420" r:id="rId3"/>
    <p:sldId id="1421" r:id="rId4"/>
    <p:sldId id="1466" r:id="rId5"/>
    <p:sldId id="1422" r:id="rId6"/>
    <p:sldId id="1467" r:id="rId7"/>
    <p:sldId id="1437" r:id="rId8"/>
    <p:sldId id="1453" r:id="rId9"/>
    <p:sldId id="1438" r:id="rId10"/>
    <p:sldId id="1428" r:id="rId11"/>
    <p:sldId id="1423" r:id="rId12"/>
    <p:sldId id="1425" r:id="rId13"/>
    <p:sldId id="1426" r:id="rId14"/>
    <p:sldId id="1427" r:id="rId15"/>
    <p:sldId id="1440" r:id="rId16"/>
    <p:sldId id="1441" r:id="rId17"/>
    <p:sldId id="1439" r:id="rId18"/>
    <p:sldId id="1435" r:id="rId19"/>
    <p:sldId id="1434" r:id="rId20"/>
    <p:sldId id="1443" r:id="rId21"/>
    <p:sldId id="1436" r:id="rId22"/>
    <p:sldId id="1442" r:id="rId23"/>
    <p:sldId id="1445" r:id="rId24"/>
    <p:sldId id="1449" r:id="rId25"/>
    <p:sldId id="1446" r:id="rId26"/>
    <p:sldId id="1454" r:id="rId27"/>
    <p:sldId id="1455" r:id="rId28"/>
    <p:sldId id="1450" r:id="rId29"/>
    <p:sldId id="1448" r:id="rId30"/>
    <p:sldId id="1430" r:id="rId31"/>
    <p:sldId id="1431" r:id="rId32"/>
    <p:sldId id="1444" r:id="rId33"/>
    <p:sldId id="1429" r:id="rId34"/>
    <p:sldId id="1452" r:id="rId35"/>
    <p:sldId id="1451" r:id="rId36"/>
    <p:sldId id="1447" r:id="rId37"/>
    <p:sldId id="1457" r:id="rId38"/>
    <p:sldId id="1458" r:id="rId39"/>
    <p:sldId id="1459" r:id="rId40"/>
    <p:sldId id="1460" r:id="rId41"/>
    <p:sldId id="1462" r:id="rId42"/>
    <p:sldId id="1463" r:id="rId43"/>
    <p:sldId id="1456" r:id="rId44"/>
    <p:sldId id="1468" r:id="rId45"/>
    <p:sldId id="1469" r:id="rId46"/>
    <p:sldId id="1464" r:id="rId47"/>
    <p:sldId id="1471" r:id="rId48"/>
    <p:sldId id="1470" r:id="rId49"/>
    <p:sldId id="1472" r:id="rId50"/>
    <p:sldId id="1475" r:id="rId51"/>
    <p:sldId id="1476" r:id="rId52"/>
    <p:sldId id="1474" r:id="rId53"/>
    <p:sldId id="1477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[葛锐]" initials="l" lastIdx="2" clrIdx="0">
    <p:extLst>
      <p:ext uri="{19B8F6BF-5375-455C-9EA6-DF929625EA0E}">
        <p15:presenceInfo xmlns:p15="http://schemas.microsoft.com/office/powerpoint/2012/main" userId="[葛锐]" providerId="None"/>
      </p:ext>
    </p:extLst>
  </p:cmAuthor>
  <p:cmAuthor id="2" name="Li Mei" initials="LM" lastIdx="3" clrIdx="1">
    <p:extLst>
      <p:ext uri="{19B8F6BF-5375-455C-9EA6-DF929625EA0E}">
        <p15:presenceInfo xmlns:p15="http://schemas.microsoft.com/office/powerpoint/2012/main" userId="27f4163e153943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00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4" autoAdjust="0"/>
    <p:restoredTop sz="95475" autoAdjust="0"/>
  </p:normalViewPr>
  <p:slideViewPr>
    <p:cSldViewPr snapToGrid="0">
      <p:cViewPr varScale="1">
        <p:scale>
          <a:sx n="65" d="100"/>
          <a:sy n="65" d="100"/>
        </p:scale>
        <p:origin x="7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AF30E-ECEF-4DE7-8582-33AD8F89BB46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6BB68-145E-4D6B-A52C-7C0A0198E3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009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2023/06/13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833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2pPr>
            <a:lvl3pPr>
              <a:defRPr baseline="0">
                <a:cs typeface="Arial" panose="020B0604020202020204" pitchFamily="34" charset="0"/>
              </a:defRPr>
            </a:lvl3pPr>
            <a:lvl4pPr>
              <a:defRPr baseline="0">
                <a:cs typeface="Arial" panose="020B0604020202020204" pitchFamily="34" charset="0"/>
              </a:defRPr>
            </a:lvl4pPr>
            <a:lvl5pPr>
              <a:defRPr baseline="0"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AB315D-5845-4E10-96EE-900B6420E4E9}" type="datetime1">
              <a:rPr lang="zh-CN" altLang="en-US" smtClean="0"/>
              <a:pPr/>
              <a:t>2023/6/13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>
            <a:lvl1pPr algn="ctr">
              <a:defRPr sz="3200" b="1" baseline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92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14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80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02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gif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480570"/>
            <a:ext cx="8627534" cy="13804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CEPC Cryogenic  System and Technology Development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39616" y="4345724"/>
            <a:ext cx="676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Rui 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2689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12-16  June 2023, Hongkong, CEPC Accelerator TDR International Review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E5ED8BD-59A6-4127-BB6F-95DAAB5B7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Estimated heat loads for SRF TDR Scheme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A55B34-3A28-404F-B20D-2FB5F7239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951B23-0AAC-4B20-AD95-B6BDE76F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DA369F9-E2F7-41DD-9C87-4CCDAB671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473801"/>
              </p:ext>
            </p:extLst>
          </p:nvPr>
        </p:nvGraphicFramePr>
        <p:xfrm>
          <a:off x="456236" y="1042501"/>
          <a:ext cx="11344933" cy="5551316"/>
        </p:xfrm>
        <a:graphic>
          <a:graphicData uri="http://schemas.openxmlformats.org/drawingml/2006/table">
            <a:tbl>
              <a:tblPr/>
              <a:tblGrid>
                <a:gridCol w="2536211">
                  <a:extLst>
                    <a:ext uri="{9D8B030D-6E8A-4147-A177-3AD203B41FA5}">
                      <a16:colId xmlns:a16="http://schemas.microsoft.com/office/drawing/2014/main" val="2141059154"/>
                    </a:ext>
                  </a:extLst>
                </a:gridCol>
                <a:gridCol w="809882">
                  <a:extLst>
                    <a:ext uri="{9D8B030D-6E8A-4147-A177-3AD203B41FA5}">
                      <a16:colId xmlns:a16="http://schemas.microsoft.com/office/drawing/2014/main" val="279480168"/>
                    </a:ext>
                  </a:extLst>
                </a:gridCol>
                <a:gridCol w="1333140">
                  <a:extLst>
                    <a:ext uri="{9D8B030D-6E8A-4147-A177-3AD203B41FA5}">
                      <a16:colId xmlns:a16="http://schemas.microsoft.com/office/drawing/2014/main" val="2653726386"/>
                    </a:ext>
                  </a:extLst>
                </a:gridCol>
                <a:gridCol w="1333140">
                  <a:extLst>
                    <a:ext uri="{9D8B030D-6E8A-4147-A177-3AD203B41FA5}">
                      <a16:colId xmlns:a16="http://schemas.microsoft.com/office/drawing/2014/main" val="2102159441"/>
                    </a:ext>
                  </a:extLst>
                </a:gridCol>
                <a:gridCol w="1333140">
                  <a:extLst>
                    <a:ext uri="{9D8B030D-6E8A-4147-A177-3AD203B41FA5}">
                      <a16:colId xmlns:a16="http://schemas.microsoft.com/office/drawing/2014/main" val="74376162"/>
                    </a:ext>
                  </a:extLst>
                </a:gridCol>
                <a:gridCol w="1333140">
                  <a:extLst>
                    <a:ext uri="{9D8B030D-6E8A-4147-A177-3AD203B41FA5}">
                      <a16:colId xmlns:a16="http://schemas.microsoft.com/office/drawing/2014/main" val="3205809621"/>
                    </a:ext>
                  </a:extLst>
                </a:gridCol>
                <a:gridCol w="1333140">
                  <a:extLst>
                    <a:ext uri="{9D8B030D-6E8A-4147-A177-3AD203B41FA5}">
                      <a16:colId xmlns:a16="http://schemas.microsoft.com/office/drawing/2014/main" val="4068528891"/>
                    </a:ext>
                  </a:extLst>
                </a:gridCol>
                <a:gridCol w="1333140">
                  <a:extLst>
                    <a:ext uri="{9D8B030D-6E8A-4147-A177-3AD203B41FA5}">
                      <a16:colId xmlns:a16="http://schemas.microsoft.com/office/drawing/2014/main" val="3813174659"/>
                    </a:ext>
                  </a:extLst>
                </a:gridCol>
              </a:tblGrid>
              <a:tr h="16221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Higgs Mode 50MW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Unit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Collider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Booster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553602"/>
                  </a:ext>
                </a:extLst>
              </a:tr>
              <a:tr h="1622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40-80K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5-8K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2K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40-80K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5-8K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2K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07802"/>
                  </a:ext>
                </a:extLst>
              </a:tr>
              <a:tr h="321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Predicted static heat load per cryomodule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60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140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661527"/>
                  </a:ext>
                </a:extLst>
              </a:tr>
              <a:tr h="321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Cavity dynamic heat load per cryomodule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60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118.2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44.8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229269"/>
                  </a:ext>
                </a:extLst>
              </a:tr>
              <a:tr h="321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HOM dynamic heat load per cryomodule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6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574743"/>
                  </a:ext>
                </a:extLst>
              </a:tr>
              <a:tr h="321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Input coupler dynamic heat load per cryomodule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60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6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80626"/>
                  </a:ext>
                </a:extLst>
              </a:tr>
              <a:tr h="162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Module dynamic heat load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380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112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126.2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60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9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46.2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976141"/>
                  </a:ext>
                </a:extLst>
              </a:tr>
              <a:tr h="162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Each Module total heat load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680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172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138.2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29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49.2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064534"/>
                  </a:ext>
                </a:extLst>
              </a:tr>
              <a:tr h="162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Cryomodule number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786813"/>
                  </a:ext>
                </a:extLst>
              </a:tr>
              <a:tr h="162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EVB heat loss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993688"/>
                  </a:ext>
                </a:extLst>
              </a:tr>
              <a:tr h="162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EVB number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095251"/>
                  </a:ext>
                </a:extLst>
              </a:tr>
              <a:tr h="162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MDVB heat loss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704257"/>
                  </a:ext>
                </a:extLst>
              </a:tr>
              <a:tr h="162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MDVB number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368835"/>
                  </a:ext>
                </a:extLst>
              </a:tr>
              <a:tr h="162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Total cryogenic transfer line length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m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060587"/>
                  </a:ext>
                </a:extLst>
              </a:tr>
              <a:tr h="321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cryogenic transfer line  heat loss per meter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W/m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0.5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0.3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0.5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0.3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182356"/>
                  </a:ext>
                </a:extLst>
              </a:tr>
              <a:tr h="321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Total cryogenic transfer line  heat loss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2000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600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150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90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66450"/>
                  </a:ext>
                </a:extLst>
              </a:tr>
              <a:tr h="162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Total heat load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kW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31.4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7.9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6.348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0.738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0.8204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92367"/>
                  </a:ext>
                </a:extLst>
              </a:tr>
              <a:tr h="162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Total predicted mass flow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g/s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82.42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152.26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373.72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13.34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12.73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18.324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498824"/>
                  </a:ext>
                </a:extLst>
              </a:tr>
              <a:tr h="321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Overall net cryogenic capacity multiplier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1.54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1.54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1.54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1.54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1.54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1.54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377243"/>
                  </a:ext>
                </a:extLst>
              </a:tr>
              <a:tr h="321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4.5K  equiv. heat load with multiplier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kW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3.63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11.01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31.29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0.44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1.03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4.05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750659"/>
                  </a:ext>
                </a:extLst>
              </a:tr>
              <a:tr h="162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4.5K equiv. heat load with multiplier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kW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45.93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5.52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873658"/>
                  </a:ext>
                </a:extLst>
              </a:tr>
              <a:tr h="321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Total 4.5K equiv. heat load with multiplier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kW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51.45 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962789"/>
                  </a:ext>
                </a:extLst>
              </a:tr>
            </a:tbl>
          </a:graphicData>
        </a:graphic>
      </p:graphicFrame>
      <p:sp>
        <p:nvSpPr>
          <p:cNvPr id="7" name="矩形 2">
            <a:extLst>
              <a:ext uri="{FF2B5EF4-FFF2-40B4-BE49-F238E27FC236}">
                <a16:creationId xmlns:a16="http://schemas.microsoft.com/office/drawing/2014/main" id="{24515A18-3311-492C-A7AF-216415665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91" y="6472981"/>
            <a:ext cx="10150336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Four individual refrigerators (4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×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15kW@4.5K) will be employed for the CEPC cavity cryogenic system.</a:t>
            </a:r>
          </a:p>
        </p:txBody>
      </p:sp>
    </p:spTree>
    <p:extLst>
      <p:ext uri="{BB962C8B-B14F-4D97-AF65-F5344CB8AC3E}">
        <p14:creationId xmlns:p14="http://schemas.microsoft.com/office/powerpoint/2010/main" val="441877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9B873B2-5DA1-43F9-8830-32633D80D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 of CEPC cryogenic hall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4D3DF1-C5FC-4F29-804E-853B25A2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CEPC Accelerator TDR International Review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CDA2B1-94D9-4864-B900-D5ECB0104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9460550B-6EAD-4E2F-8E66-DF732A850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r="244"/>
          <a:stretch>
            <a:fillRect/>
          </a:stretch>
        </p:blipFill>
        <p:spPr bwMode="auto">
          <a:xfrm>
            <a:off x="2135188" y="1098551"/>
            <a:ext cx="701675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6">
            <a:extLst>
              <a:ext uri="{FF2B5EF4-FFF2-40B4-BE49-F238E27FC236}">
                <a16:creationId xmlns:a16="http://schemas.microsoft.com/office/drawing/2014/main" id="{5CA15DD3-59A9-4720-AE1C-6423D0D9E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1026" y="4445000"/>
            <a:ext cx="1998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Helium purifier</a:t>
            </a:r>
          </a:p>
        </p:txBody>
      </p:sp>
      <p:sp>
        <p:nvSpPr>
          <p:cNvPr id="8" name="文本框 17">
            <a:extLst>
              <a:ext uri="{FF2B5EF4-FFF2-40B4-BE49-F238E27FC236}">
                <a16:creationId xmlns:a16="http://schemas.microsoft.com/office/drawing/2014/main" id="{788FA205-E7A8-40F0-A8DB-74F6F89A3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650" y="1000125"/>
            <a:ext cx="3697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High pressure helium cylinders</a:t>
            </a:r>
          </a:p>
        </p:txBody>
      </p:sp>
      <p:sp>
        <p:nvSpPr>
          <p:cNvPr id="9" name="文本框 18">
            <a:extLst>
              <a:ext uri="{FF2B5EF4-FFF2-40B4-BE49-F238E27FC236}">
                <a16:creationId xmlns:a16="http://schemas.microsoft.com/office/drawing/2014/main" id="{E0D7854D-1799-4015-A3AA-222E40B19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1889126"/>
            <a:ext cx="241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10*100m</a:t>
            </a:r>
            <a:r>
              <a:rPr kumimoji="0" lang="en-US" altLang="zh-CN" sz="20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3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 helium gas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Pressure vessels</a:t>
            </a:r>
          </a:p>
        </p:txBody>
      </p:sp>
      <p:sp>
        <p:nvSpPr>
          <p:cNvPr id="10" name="文本框 19">
            <a:extLst>
              <a:ext uri="{FF2B5EF4-FFF2-40B4-BE49-F238E27FC236}">
                <a16:creationId xmlns:a16="http://schemas.microsoft.com/office/drawing/2014/main" id="{F54FC2BD-B844-4E52-8F9F-EA1B22D2E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6" y="6224588"/>
            <a:ext cx="3840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4*50m</a:t>
            </a:r>
            <a:r>
              <a:rPr kumimoji="0" lang="en-US" altLang="zh-CN" sz="20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3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 LN</a:t>
            </a:r>
            <a:r>
              <a:rPr kumimoji="0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2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 Storage Tanks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07AB147D-0385-46D9-A555-4F7742D03ED0}"/>
              </a:ext>
            </a:extLst>
          </p:cNvPr>
          <p:cNvCxnSpPr/>
          <p:nvPr/>
        </p:nvCxnSpPr>
        <p:spPr>
          <a:xfrm flipV="1">
            <a:off x="5848350" y="1352550"/>
            <a:ext cx="704850" cy="96043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598D726-802F-4208-ADAD-7BFF5C4DEC50}"/>
              </a:ext>
            </a:extLst>
          </p:cNvPr>
          <p:cNvCxnSpPr/>
          <p:nvPr/>
        </p:nvCxnSpPr>
        <p:spPr>
          <a:xfrm flipH="1">
            <a:off x="3373438" y="4389438"/>
            <a:ext cx="1223962" cy="183515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5C90314F-CD02-4AFE-8565-50CB77D22CCB}"/>
              </a:ext>
            </a:extLst>
          </p:cNvPr>
          <p:cNvSpPr/>
          <p:nvPr/>
        </p:nvSpPr>
        <p:spPr>
          <a:xfrm rot="2100000">
            <a:off x="3379789" y="877889"/>
            <a:ext cx="549275" cy="3665537"/>
          </a:xfrm>
          <a:prstGeom prst="lef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1FAD1D8C-8C9A-4525-A7C7-A280293F3A21}"/>
              </a:ext>
            </a:extLst>
          </p:cNvPr>
          <p:cNvSpPr/>
          <p:nvPr/>
        </p:nvSpPr>
        <p:spPr>
          <a:xfrm rot="12900000">
            <a:off x="4211638" y="3309938"/>
            <a:ext cx="438150" cy="1962150"/>
          </a:xfrm>
          <a:prstGeom prst="lef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26">
            <a:extLst>
              <a:ext uri="{FF2B5EF4-FFF2-40B4-BE49-F238E27FC236}">
                <a16:creationId xmlns:a16="http://schemas.microsoft.com/office/drawing/2014/main" id="{F2763BEC-7162-498C-A6BB-727F82077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6170613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Recycle screw compressors</a:t>
            </a:r>
          </a:p>
        </p:txBody>
      </p:sp>
      <p:sp>
        <p:nvSpPr>
          <p:cNvPr id="16" name="矩形 27">
            <a:extLst>
              <a:ext uri="{FF2B5EF4-FFF2-40B4-BE49-F238E27FC236}">
                <a16:creationId xmlns:a16="http://schemas.microsoft.com/office/drawing/2014/main" id="{11B83798-4A12-4776-917E-D94F0C5CE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9076" y="1338263"/>
            <a:ext cx="21675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Piston compressors</a:t>
            </a:r>
          </a:p>
        </p:txBody>
      </p:sp>
      <p:sp>
        <p:nvSpPr>
          <p:cNvPr id="17" name="矩形 28">
            <a:extLst>
              <a:ext uri="{FF2B5EF4-FFF2-40B4-BE49-F238E27FC236}">
                <a16:creationId xmlns:a16="http://schemas.microsoft.com/office/drawing/2014/main" id="{C62FC6F0-F651-4AE1-B343-65CF12EE0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5411788"/>
            <a:ext cx="2811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Electrical control system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405C30A6-E1CA-423C-9CB8-B24604B3C4D4}"/>
              </a:ext>
            </a:extLst>
          </p:cNvPr>
          <p:cNvCxnSpPr/>
          <p:nvPr/>
        </p:nvCxnSpPr>
        <p:spPr>
          <a:xfrm flipV="1">
            <a:off x="6997700" y="1514475"/>
            <a:ext cx="704850" cy="96043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D7CF370B-54A5-449C-8B47-0FD09CFAEA22}"/>
              </a:ext>
            </a:extLst>
          </p:cNvPr>
          <p:cNvCxnSpPr/>
          <p:nvPr/>
        </p:nvCxnSpPr>
        <p:spPr>
          <a:xfrm>
            <a:off x="7620000" y="4117975"/>
            <a:ext cx="617538" cy="50323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D66C5D31-9371-411B-9D76-5E3395E8165B}"/>
              </a:ext>
            </a:extLst>
          </p:cNvPr>
          <p:cNvCxnSpPr/>
          <p:nvPr/>
        </p:nvCxnSpPr>
        <p:spPr>
          <a:xfrm>
            <a:off x="5921375" y="4957764"/>
            <a:ext cx="939800" cy="136842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46AF4FFC-5417-425D-9165-44F842E3E1C8}"/>
              </a:ext>
            </a:extLst>
          </p:cNvPr>
          <p:cNvSpPr/>
          <p:nvPr/>
        </p:nvSpPr>
        <p:spPr>
          <a:xfrm rot="12900000">
            <a:off x="6507163" y="4484688"/>
            <a:ext cx="438150" cy="1962150"/>
          </a:xfrm>
          <a:prstGeom prst="lef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左大括号 21">
            <a:extLst>
              <a:ext uri="{FF2B5EF4-FFF2-40B4-BE49-F238E27FC236}">
                <a16:creationId xmlns:a16="http://schemas.microsoft.com/office/drawing/2014/main" id="{F1F5F3ED-3B4B-4367-9B4D-D627CAD2BF04}"/>
              </a:ext>
            </a:extLst>
          </p:cNvPr>
          <p:cNvSpPr/>
          <p:nvPr/>
        </p:nvSpPr>
        <p:spPr>
          <a:xfrm rot="12900000">
            <a:off x="5524500" y="3824288"/>
            <a:ext cx="438150" cy="1962150"/>
          </a:xfrm>
          <a:prstGeom prst="lef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文本框 41">
            <a:extLst>
              <a:ext uri="{FF2B5EF4-FFF2-40B4-BE49-F238E27FC236}">
                <a16:creationId xmlns:a16="http://schemas.microsoft.com/office/drawing/2014/main" id="{F12E7952-2EB1-4907-BD78-CB2F426F1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125" y="3221038"/>
            <a:ext cx="2268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Helium gas bag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89C302F6-EE9E-41AF-9D8B-75BDD4E789E3}"/>
              </a:ext>
            </a:extLst>
          </p:cNvPr>
          <p:cNvCxnSpPr/>
          <p:nvPr/>
        </p:nvCxnSpPr>
        <p:spPr>
          <a:xfrm>
            <a:off x="8096251" y="2736851"/>
            <a:ext cx="823913" cy="68897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439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8088D90-4390-4973-A52F-CD42782D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 of CEPC cryogenic system for SRF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64CA6D-D882-4A58-9962-E526A1D17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CEPC Accelerator TDR International Review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3AA0A7-F13E-42D8-8780-54AB8A1A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组合 25">
            <a:extLst>
              <a:ext uri="{FF2B5EF4-FFF2-40B4-BE49-F238E27FC236}">
                <a16:creationId xmlns:a16="http://schemas.microsoft.com/office/drawing/2014/main" id="{C30289A9-DE5E-4EC9-8326-36FD69B7A13B}"/>
              </a:ext>
            </a:extLst>
          </p:cNvPr>
          <p:cNvGrpSpPr>
            <a:grpSpLocks/>
          </p:cNvGrpSpPr>
          <p:nvPr/>
        </p:nvGrpSpPr>
        <p:grpSpPr bwMode="auto">
          <a:xfrm>
            <a:off x="1544638" y="1815179"/>
            <a:ext cx="9163050" cy="4705350"/>
            <a:chOff x="-82489" y="1340768"/>
            <a:chExt cx="9163081" cy="4704430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09FF639A-257E-4787-B41F-9FBD76FF2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135242"/>
              <a:ext cx="8901080" cy="381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2D694E1-DA62-4543-AA3F-C0A0F7BC65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040" y="1340768"/>
              <a:ext cx="396044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+mn-cs"/>
                </a:rPr>
                <a:t>Warm equipment on the ground: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+mn-cs"/>
                </a:rPr>
                <a:t>compressor hall, helium gas tanks </a:t>
              </a: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9240B25F-9F56-49AB-92F6-5BF76859B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2489" y="5368965"/>
              <a:ext cx="41044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+mn-cs"/>
                </a:rPr>
                <a:t>Cold equipment under the ground</a:t>
              </a:r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2562F563-8AD2-432F-9F2C-450F49FEE5D5}"/>
                </a:ext>
              </a:extLst>
            </p:cNvPr>
            <p:cNvCxnSpPr>
              <a:endCxn id="8" idx="2"/>
            </p:cNvCxnSpPr>
            <p:nvPr/>
          </p:nvCxnSpPr>
          <p:spPr>
            <a:xfrm flipH="1" flipV="1">
              <a:off x="6912060" y="2048655"/>
              <a:ext cx="612777" cy="444413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" name="文本框 18">
              <a:extLst>
                <a:ext uri="{FF2B5EF4-FFF2-40B4-BE49-F238E27FC236}">
                  <a16:creationId xmlns:a16="http://schemas.microsoft.com/office/drawing/2014/main" id="{40FB8138-6BBC-472A-B998-90F2CD22E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6309" y="2281262"/>
              <a:ext cx="16804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+mn-cs"/>
                </a:rPr>
                <a:t>Beam tunnel </a:t>
              </a: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12" name="文本框 19">
              <a:extLst>
                <a:ext uri="{FF2B5EF4-FFF2-40B4-BE49-F238E27FC236}">
                  <a16:creationId xmlns:a16="http://schemas.microsoft.com/office/drawing/2014/main" id="{4B12B8E2-3152-4A00-AD46-A2B2EE0EF8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420" y="2430911"/>
              <a:ext cx="17763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+mn-cs"/>
                </a:rPr>
                <a:t>Gallery tunnel </a:t>
              </a: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13" name="矩形 20">
              <a:extLst>
                <a:ext uri="{FF2B5EF4-FFF2-40B4-BE49-F238E27FC236}">
                  <a16:creationId xmlns:a16="http://schemas.microsoft.com/office/drawing/2014/main" id="{F931C484-FC43-4B6F-84A4-706B4AB7F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536" y="3699674"/>
              <a:ext cx="1313184" cy="369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+mn-cs"/>
                </a:rPr>
                <a:t>Refrigerator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14" name="文本框 21">
              <a:extLst>
                <a:ext uri="{FF2B5EF4-FFF2-40B4-BE49-F238E27FC236}">
                  <a16:creationId xmlns:a16="http://schemas.microsoft.com/office/drawing/2014/main" id="{96B1BEE9-4C94-4971-A738-3A15A9194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8528" y="5645088"/>
              <a:ext cx="15841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+mn-cs"/>
                </a:rPr>
                <a:t>cryomodules</a:t>
              </a: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D20F1CEE-D580-4147-A98F-F270F2A5CB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0980" y="5635757"/>
              <a:ext cx="18722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+mn-cs"/>
                </a:rPr>
                <a:t>2K valve boxes</a:t>
              </a: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16" name="文本框 23">
              <a:extLst>
                <a:ext uri="{FF2B5EF4-FFF2-40B4-BE49-F238E27FC236}">
                  <a16:creationId xmlns:a16="http://schemas.microsoft.com/office/drawing/2014/main" id="{8A9C047C-AB3B-45CA-9CF6-45459E36E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8448" y="2636912"/>
              <a:ext cx="782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+mn-cs"/>
                </a:rPr>
                <a:t>Shaft</a:t>
              </a: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endParaRPr>
            </a:p>
          </p:txBody>
        </p:sp>
      </p:grpSp>
      <p:pic>
        <p:nvPicPr>
          <p:cNvPr id="17" name="图片 24">
            <a:extLst>
              <a:ext uri="{FF2B5EF4-FFF2-40B4-BE49-F238E27FC236}">
                <a16:creationId xmlns:a16="http://schemas.microsoft.com/office/drawing/2014/main" id="{57DE1523-3378-4367-97A3-7B34E0B1B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9" y="1088104"/>
            <a:ext cx="2395537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8110B59-9ACE-413F-A59C-19B9211DC2CC}"/>
              </a:ext>
            </a:extLst>
          </p:cNvPr>
          <p:cNvCxnSpPr>
            <a:endCxn id="16" idx="3"/>
          </p:cNvCxnSpPr>
          <p:nvPr/>
        </p:nvCxnSpPr>
        <p:spPr>
          <a:xfrm flipH="1" flipV="1">
            <a:off x="8318500" y="3312193"/>
            <a:ext cx="889000" cy="642937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文本框 28">
            <a:extLst>
              <a:ext uri="{FF2B5EF4-FFF2-40B4-BE49-F238E27FC236}">
                <a16:creationId xmlns:a16="http://schemas.microsoft.com/office/drawing/2014/main" id="{214B0286-92D3-47E0-8F5D-62E38F172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1" y="4856830"/>
            <a:ext cx="1871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Cryogenic transfer line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华文中宋" panose="02010600040101010101" pitchFamily="2" charset="-122"/>
              <a:cs typeface="+mn-cs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6722D316-CD96-4474-8274-E1BC69D97F44}"/>
              </a:ext>
            </a:extLst>
          </p:cNvPr>
          <p:cNvCxnSpPr/>
          <p:nvPr/>
        </p:nvCxnSpPr>
        <p:spPr>
          <a:xfrm flipH="1">
            <a:off x="4440238" y="4544092"/>
            <a:ext cx="792162" cy="66675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5056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5C66930-A436-48EA-957F-5826A0D6C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Tunnel cross section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554AF3C-89E6-44BD-8C52-1578FEB71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CEPC Accelerator TDR International Review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6A2410-9391-49DF-A357-AD4B3801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476714-4E41-4D4B-8FDA-ABDD78B0E0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4" y="1032388"/>
            <a:ext cx="4660490" cy="2546554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9E691A-D7D6-4CBD-8A39-4DEC144FFE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37" y="1120878"/>
            <a:ext cx="4854412" cy="245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CA7865B-260A-4A79-9DF4-D078CFDF780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70" y="3578942"/>
            <a:ext cx="7564024" cy="2807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2428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A92E188-CA2F-4046-8E83-A293A646A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system process flow diagram in the SRF system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ED13AAC-6048-4BC5-93AA-46ADEFE0C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191F-8C82-4F41-995C-715EE7DD2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689B2C1C-1A07-4E87-86B0-B33F499D7E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491613"/>
              </p:ext>
            </p:extLst>
          </p:nvPr>
        </p:nvGraphicFramePr>
        <p:xfrm>
          <a:off x="789787" y="1051886"/>
          <a:ext cx="10822111" cy="566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Visio" r:id="rId3" imgW="16802100" imgH="9943752" progId="Visio.Drawing.15">
                  <p:embed/>
                </p:oleObj>
              </mc:Choice>
              <mc:Fallback>
                <p:oleObj name="Visio" r:id="rId3" imgW="16802100" imgH="9943752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787" y="1051886"/>
                        <a:ext cx="10822111" cy="5663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FE7AD292-42CE-4E3A-8E2A-5EE0F429C5AD}"/>
              </a:ext>
            </a:extLst>
          </p:cNvPr>
          <p:cNvSpPr txBox="1"/>
          <p:nvPr/>
        </p:nvSpPr>
        <p:spPr>
          <a:xfrm>
            <a:off x="6616557" y="1753119"/>
            <a:ext cx="43665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5K@3bara supercritical helium subcooled to 4.5K, and then through 2K JT heat exchanger reduced to 2.2K@3bara.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2.2K@3bara helium throttled by JT valve to produce the 2K super flow helium.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40-80K loop to cool down the </a:t>
            </a:r>
            <a:r>
              <a:rPr lang="en-US" altLang="zh-CN" dirty="0" err="1"/>
              <a:t>cryomoduls</a:t>
            </a:r>
            <a:r>
              <a:rPr lang="en-US" altLang="zh-CN" dirty="0"/>
              <a:t>’ thermal shield.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5-8K loop to cool down the coupler.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6256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09107C0-C0F8-4D8B-A270-6C4588CCD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 cryomodules for String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7E1BB6-9471-499F-A761-A789CA0C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455084-715F-44BA-B978-9F0930CC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C0E782-80B9-4A85-BA38-CC7DCBE7DF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20569" y="1809136"/>
            <a:ext cx="8239431" cy="38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5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70ACE2E-6B80-454D-8956-0A7E652F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Collider cryomodules for String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A216177-574C-4127-8BCD-29703CA9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C171F7-4243-49BD-9E03-3F1DADB68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76CA52B-B779-4D4B-A161-71044FA1F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671" y="40123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A06DA072-0EF2-4F09-BE1C-3E85090FA7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638407"/>
              </p:ext>
            </p:extLst>
          </p:nvPr>
        </p:nvGraphicFramePr>
        <p:xfrm>
          <a:off x="1783251" y="1798448"/>
          <a:ext cx="8625498" cy="4101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Visio" r:id="rId3" imgW="7475394" imgH="3551023" progId="Visio.Drawing.15">
                  <p:embed/>
                </p:oleObj>
              </mc:Choice>
              <mc:Fallback>
                <p:oleObj name="Visio" r:id="rId3" imgW="7475394" imgH="3551023" progId="Visio.Drawing.15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62807104-5ABF-467E-B11A-3FA3869998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251" y="1798448"/>
                        <a:ext cx="8625498" cy="41014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1991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F4F2067-A6A5-45A1-ADA6-BA6DB6B93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calculation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92A43-A6DA-4D81-9571-6F3D014F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0E03F21-5250-4441-A308-238F9A7F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D51C267-2CA9-4823-9DF5-13A1879D6925}"/>
              </a:ext>
            </a:extLst>
          </p:cNvPr>
          <p:cNvSpPr/>
          <p:nvPr/>
        </p:nvSpPr>
        <p:spPr>
          <a:xfrm>
            <a:off x="0" y="999824"/>
            <a:ext cx="1725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Scheme1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A269D9E-CDFC-46AB-A4DE-1921DDA52345}"/>
              </a:ext>
            </a:extLst>
          </p:cNvPr>
          <p:cNvSpPr/>
          <p:nvPr/>
        </p:nvSpPr>
        <p:spPr>
          <a:xfrm>
            <a:off x="122407" y="3894960"/>
            <a:ext cx="1725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Scheme2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84E9606-C9D4-4AA5-B138-A625B817FFF0}"/>
              </a:ext>
            </a:extLst>
          </p:cNvPr>
          <p:cNvSpPr txBox="1"/>
          <p:nvPr/>
        </p:nvSpPr>
        <p:spPr>
          <a:xfrm>
            <a:off x="5139328" y="750695"/>
            <a:ext cx="39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0.15W/m single loop transfer line heat loss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0FD4234-BF31-4920-8E76-94B4B0AAC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05" y="944893"/>
            <a:ext cx="10838688" cy="569097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4415D219-6270-4107-A6BE-571E8931E31F}"/>
              </a:ext>
            </a:extLst>
          </p:cNvPr>
          <p:cNvSpPr/>
          <p:nvPr/>
        </p:nvSpPr>
        <p:spPr>
          <a:xfrm>
            <a:off x="5657088" y="3291840"/>
            <a:ext cx="2554224" cy="33855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939CFFD-E900-4A24-81FC-71D0E0568F39}"/>
              </a:ext>
            </a:extLst>
          </p:cNvPr>
          <p:cNvSpPr/>
          <p:nvPr/>
        </p:nvSpPr>
        <p:spPr>
          <a:xfrm>
            <a:off x="5705856" y="6110579"/>
            <a:ext cx="2554224" cy="33855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03061B5-29D4-4E40-BB64-40C17982F48C}"/>
              </a:ext>
            </a:extLst>
          </p:cNvPr>
          <p:cNvSpPr txBox="1"/>
          <p:nvPr/>
        </p:nvSpPr>
        <p:spPr>
          <a:xfrm>
            <a:off x="5272953" y="6466594"/>
            <a:ext cx="3694750" cy="338554"/>
          </a:xfrm>
          <a:prstGeom prst="rect">
            <a:avLst/>
          </a:prstGeom>
          <a:solidFill>
            <a:srgbClr val="00CC99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Collider: after modified, Smaller diameter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A555BE5-1A8F-4537-A8A7-B42C4AEAB477}"/>
              </a:ext>
            </a:extLst>
          </p:cNvPr>
          <p:cNvSpPr/>
          <p:nvPr/>
        </p:nvSpPr>
        <p:spPr>
          <a:xfrm>
            <a:off x="10253472" y="3259723"/>
            <a:ext cx="1487424" cy="33855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7F7B70C-7BCA-4C4F-BB1F-320023B223AA}"/>
              </a:ext>
            </a:extLst>
          </p:cNvPr>
          <p:cNvSpPr/>
          <p:nvPr/>
        </p:nvSpPr>
        <p:spPr>
          <a:xfrm>
            <a:off x="10162032" y="6120628"/>
            <a:ext cx="1487424" cy="33855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783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8AE7961-BEB9-4AD7-A18F-99E7DB3A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pc="-6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itchFamily="34" charset="0"/>
              </a:rPr>
              <a:t>40K~80K TS calculation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BE89EC-A35C-4E4A-A542-3860E187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23B41F-F852-4FAB-8902-34523998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93E2D1-3B29-48A8-87D7-4BBDDF282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839" y="5006347"/>
            <a:ext cx="893856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Total main supply pipe length is 430 meters, and the heat loss per meter is 2.0 W.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The mass flow of liquid helium needs to be provided by the refrigerator is no less than 26.88 g/s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Main supply pipe sizes: collider- Di=30.8 mm, Booster-Di=14.6 mm.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Main return gas pipe sizes: collider- Di=38.8 mm, Booster-Di=18.8 mm.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Branch supply pipe sizes: collider- Di=18.8 mm, Booster-Di=14.6 mm.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Branch return gas pipe sizes: collider- Di=18.8 mm, Booster-Di=14.6 mm.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90F7B7D-50F2-4CE3-94B2-22C87231F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27" y="869372"/>
            <a:ext cx="11305309" cy="47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67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60C84F0-B634-41A8-88E7-46039A94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pc="-6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itchFamily="34" charset="0"/>
              </a:rPr>
              <a:t>5K~8K TS calculation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A2418E2-5A83-42D2-ABBD-AFDBDF1C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2D3605-5C2C-4035-8298-E934AEC1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436223-7E6E-4551-91C1-E6F6F927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064" y="5029842"/>
            <a:ext cx="861519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Total main supply pipe length is 430 meters, and the heat loss per meter is 0.5 W.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The mass flow of liquid helium needs to be provided by the refrigerator is no less than 51.21 g/s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Main supply pipe sizes: collider- Di=30.8 mm, Booster-Di=14.6 mm.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Main return gas pipe sizes: collider- Di=85 mm, Booster-Di=23.8 mm.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Branch supply pipe sizes: collider- Di=18.8 mm, Booster-Di=14.6 mm.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Branch return gas pipe sizes: collider- Di=18.8 mm, Booster-Di=14.6 mm.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FF6EDE-5A05-433A-9C22-5C0A93CD0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899428"/>
            <a:ext cx="11333018" cy="47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1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EBA40FD-AC6B-4F79-A16F-E10C5641B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Cryogenic System Brief Introduction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system for the SRF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GB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Cooling Scheme Optimization and Process Calculation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GB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Development of key equipment and technology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GB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Platform of Advanced Photon Source Technology </a:t>
            </a:r>
            <a:r>
              <a:rPr lang="zh-CN" altLang="en-US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PAPS</a:t>
            </a:r>
            <a:r>
              <a:rPr lang="zh-CN" altLang="en-US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400" b="1" dirty="0">
              <a:effectLst>
                <a:outerShdw sx="0" sy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Cryogenic system for SC magnets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Summary</a:t>
            </a:r>
          </a:p>
          <a:p>
            <a:endParaRPr lang="zh-CN" altLang="en-US" sz="24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D368331-31C3-4433-915A-398C4C4B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 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F26B55C-F619-4888-A49D-A1D80207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142DA0-15AF-4E15-B382-2C5440D1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380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DEDA9A9-EF18-4764-A6A1-3A1D38F16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Large refrigerator</a:t>
            </a:r>
          </a:p>
          <a:p>
            <a:r>
              <a:rPr lang="en-US" altLang="zh-CN" dirty="0"/>
              <a:t>1.3GHz cavity cryomodule</a:t>
            </a:r>
          </a:p>
          <a:p>
            <a:r>
              <a:rPr lang="en-US" altLang="zh-CN" dirty="0"/>
              <a:t>650MHz cavity cryomodule</a:t>
            </a:r>
          </a:p>
          <a:p>
            <a:r>
              <a:rPr lang="en-US" altLang="zh-CN" dirty="0"/>
              <a:t>KW JT heat exchanger</a:t>
            </a:r>
          </a:p>
          <a:p>
            <a:r>
              <a:rPr lang="en-US" altLang="zh-CN" dirty="0"/>
              <a:t>Advanced control strategy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0B66F76-026D-48EE-96F7-D2842A2E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Development of the key equipment and technology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206B49-0AA5-440B-BDF5-F2B14834C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47968-AFB3-441E-A475-901C653F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360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B7AA0FB-92C6-4C04-9E95-812D10141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026650"/>
            <a:ext cx="10972800" cy="5170950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dirty="0"/>
              <a:t>Large refrigerator</a:t>
            </a:r>
          </a:p>
          <a:p>
            <a:r>
              <a:rPr lang="en-US" altLang="zh-CN" dirty="0"/>
              <a:t>Technical supported by FULL CRYO Company and TIPC, CAS</a:t>
            </a:r>
          </a:p>
          <a:p>
            <a:r>
              <a:rPr lang="zh-CN" altLang="zh-CN" dirty="0"/>
              <a:t> </a:t>
            </a:r>
            <a:r>
              <a:rPr lang="en-US" altLang="zh-CN" dirty="0"/>
              <a:t>2.5 kW @4.5K or 500W @2K refrigerator have passed test and will be installed in CIADS campus for the long time running to verify the stability. </a:t>
            </a:r>
          </a:p>
          <a:p>
            <a:r>
              <a:rPr lang="en-US" altLang="zh-CN" dirty="0"/>
              <a:t>The CAS pilot project for the 10 kW @4.5K or 15 kW @4.5K (required for CEPC) has been approved, and it is expected to be developed and fully prepared for CEPC in the next few years. 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2C98EF3-3CFA-4FF2-A055-0F358822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equipment and technology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12A79A9-504D-412E-AF33-3659B741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7C432C-1532-428A-8CB4-C1347EC3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541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B7AA0FB-92C6-4C04-9E95-812D10141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026650"/>
            <a:ext cx="10972800" cy="725470"/>
          </a:xfrm>
        </p:spPr>
        <p:txBody>
          <a:bodyPr/>
          <a:lstStyle/>
          <a:p>
            <a:r>
              <a:rPr lang="en-US" altLang="zh-CN" dirty="0"/>
              <a:t>Large refrigerator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2C98EF3-3CFA-4FF2-A055-0F358822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equipment and technology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12A79A9-504D-412E-AF33-3659B741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CEPC Accelerator TDR International Review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7C432C-1532-428A-8CB4-C1347EC3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5A09AC8-EBE2-4B1E-A2CE-DEB2F1CBF5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103935"/>
            <a:ext cx="4876800" cy="4282456"/>
          </a:xfrm>
          <a:prstGeom prst="rect">
            <a:avLst/>
          </a:prstGeom>
          <a:noFill/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5897FE8-6432-4591-836E-2DBCCA1D1533}"/>
              </a:ext>
            </a:extLst>
          </p:cNvPr>
          <p:cNvGraphicFramePr>
            <a:graphicFrameLocks noGrp="1"/>
          </p:cNvGraphicFramePr>
          <p:nvPr/>
        </p:nvGraphicFramePr>
        <p:xfrm>
          <a:off x="5283199" y="1388613"/>
          <a:ext cx="6769101" cy="1953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7611">
                  <a:extLst>
                    <a:ext uri="{9D8B030D-6E8A-4147-A177-3AD203B41FA5}">
                      <a16:colId xmlns:a16="http://schemas.microsoft.com/office/drawing/2014/main" val="2865532070"/>
                    </a:ext>
                  </a:extLst>
                </a:gridCol>
                <a:gridCol w="2047259">
                  <a:extLst>
                    <a:ext uri="{9D8B030D-6E8A-4147-A177-3AD203B41FA5}">
                      <a16:colId xmlns:a16="http://schemas.microsoft.com/office/drawing/2014/main" val="1738342658"/>
                    </a:ext>
                  </a:extLst>
                </a:gridCol>
                <a:gridCol w="1964231">
                  <a:extLst>
                    <a:ext uri="{9D8B030D-6E8A-4147-A177-3AD203B41FA5}">
                      <a16:colId xmlns:a16="http://schemas.microsoft.com/office/drawing/2014/main" val="1448069085"/>
                    </a:ext>
                  </a:extLst>
                </a:gridCol>
              </a:tblGrid>
              <a:tr h="54763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Other parameters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Precooled by Turbin expanders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Precooled by liquid nitrogen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8707601"/>
                  </a:ext>
                </a:extLst>
              </a:tr>
              <a:tr h="34133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The consumption of the Liquid Nitrogen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0g/s (0L/h)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428.7g/s(2043L/h)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007484"/>
                  </a:ext>
                </a:extLst>
              </a:tr>
              <a:tr h="34133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Gas flow for precooling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100g/s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0g/s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649556"/>
                  </a:ext>
                </a:extLst>
              </a:tr>
              <a:tr h="34133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Gas flow</a:t>
                      </a:r>
                      <a:r>
                        <a:rPr lang="zh-CN" sz="1400">
                          <a:effectLst/>
                        </a:rPr>
                        <a:t>（</a:t>
                      </a:r>
                      <a:r>
                        <a:rPr lang="en-US" sz="1400">
                          <a:effectLst/>
                        </a:rPr>
                        <a:t>g/s</a:t>
                      </a:r>
                      <a:r>
                        <a:rPr lang="zh-CN" sz="1400">
                          <a:effectLst/>
                        </a:rPr>
                        <a:t>）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1668g/s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1551g/s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69343"/>
                  </a:ext>
                </a:extLst>
              </a:tr>
              <a:tr h="34133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Power Consumption</a:t>
                      </a:r>
                      <a:r>
                        <a:rPr lang="zh-CN" sz="1400" dirty="0">
                          <a:effectLst/>
                        </a:rPr>
                        <a:t>（</a:t>
                      </a:r>
                      <a:r>
                        <a:rPr lang="en-US" sz="1400" dirty="0">
                          <a:effectLst/>
                        </a:rPr>
                        <a:t>KW</a:t>
                      </a:r>
                      <a:r>
                        <a:rPr lang="zh-CN" sz="1400" dirty="0">
                          <a:effectLst/>
                        </a:rPr>
                        <a:t>）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3935.13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3721.3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766334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8BCF9BB-461E-4FF7-A54D-2E96FA79802D}"/>
              </a:ext>
            </a:extLst>
          </p:cNvPr>
          <p:cNvGraphicFramePr>
            <a:graphicFrameLocks noGrp="1"/>
          </p:cNvGraphicFramePr>
          <p:nvPr/>
        </p:nvGraphicFramePr>
        <p:xfrm>
          <a:off x="5270500" y="3773474"/>
          <a:ext cx="6781800" cy="2754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8793">
                  <a:extLst>
                    <a:ext uri="{9D8B030D-6E8A-4147-A177-3AD203B41FA5}">
                      <a16:colId xmlns:a16="http://schemas.microsoft.com/office/drawing/2014/main" val="1975550377"/>
                    </a:ext>
                  </a:extLst>
                </a:gridCol>
                <a:gridCol w="1677490">
                  <a:extLst>
                    <a:ext uri="{9D8B030D-6E8A-4147-A177-3AD203B41FA5}">
                      <a16:colId xmlns:a16="http://schemas.microsoft.com/office/drawing/2014/main" val="3729816018"/>
                    </a:ext>
                  </a:extLst>
                </a:gridCol>
                <a:gridCol w="1984439">
                  <a:extLst>
                    <a:ext uri="{9D8B030D-6E8A-4147-A177-3AD203B41FA5}">
                      <a16:colId xmlns:a16="http://schemas.microsoft.com/office/drawing/2014/main" val="2516489943"/>
                    </a:ext>
                  </a:extLst>
                </a:gridCol>
                <a:gridCol w="1711078">
                  <a:extLst>
                    <a:ext uri="{9D8B030D-6E8A-4147-A177-3AD203B41FA5}">
                      <a16:colId xmlns:a16="http://schemas.microsoft.com/office/drawing/2014/main" val="2696221739"/>
                    </a:ext>
                  </a:extLst>
                </a:gridCol>
              </a:tblGrid>
              <a:tr h="459458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Parameters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The high pressure compressor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The medium pressure compressor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The low pressure compressor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92898"/>
                  </a:ext>
                </a:extLst>
              </a:tr>
              <a:tr h="292595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Gas flow (g/s)*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1668.00 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862.80 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230.7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9755447"/>
                  </a:ext>
                </a:extLst>
              </a:tr>
              <a:tr h="459458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Pressure of the inlet (bara)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4.05 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1.05 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0.40 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786000"/>
                  </a:ext>
                </a:extLst>
              </a:tr>
              <a:tr h="459458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Pressure of the outlet (bara)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18.54 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4.05 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1.05 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9560211"/>
                  </a:ext>
                </a:extLst>
              </a:tr>
              <a:tr h="45703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Adiabatic efficiency </a:t>
                      </a:r>
                      <a:r>
                        <a:rPr lang="zh-CN" sz="1400">
                          <a:effectLst/>
                        </a:rPr>
                        <a:t>（</a:t>
                      </a:r>
                      <a:r>
                        <a:rPr lang="en-US" sz="1400">
                          <a:effectLst/>
                        </a:rPr>
                        <a:t>%</a:t>
                      </a:r>
                      <a:r>
                        <a:rPr lang="zh-CN" sz="1400">
                          <a:effectLst/>
                        </a:rPr>
                        <a:t>）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85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85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85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6941458"/>
                  </a:ext>
                </a:extLst>
              </a:tr>
              <a:tr h="62632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Power consumption (kW)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2568 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1155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196.3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4550448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D4AE11C5-73F1-4CB4-93F8-AF274931CB2A}"/>
              </a:ext>
            </a:extLst>
          </p:cNvPr>
          <p:cNvSpPr/>
          <p:nvPr/>
        </p:nvSpPr>
        <p:spPr>
          <a:xfrm>
            <a:off x="7282714" y="1022966"/>
            <a:ext cx="29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Parameters of the refrigerator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0D750D4-4F9E-4192-B83A-8C2898841CC5}"/>
              </a:ext>
            </a:extLst>
          </p:cNvPr>
          <p:cNvSpPr/>
          <p:nvPr/>
        </p:nvSpPr>
        <p:spPr>
          <a:xfrm>
            <a:off x="7282714" y="3358743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Parameters of the cold compressor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862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880B9EA-BBE5-4BBE-A8A9-088DCE5DA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1.3GHz cavity Cryomodule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C19E4D-32E3-4393-AD52-1BAFE9D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B3F253-2749-425A-B0BB-9E3E6A57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6" name="Picture 3" descr="F10009945-6.jpg">
            <a:extLst>
              <a:ext uri="{FF2B5EF4-FFF2-40B4-BE49-F238E27FC236}">
                <a16:creationId xmlns:a16="http://schemas.microsoft.com/office/drawing/2014/main" id="{90B5B74B-8B48-40DF-B989-E96EB2A3A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25270" r="24776" b="7846"/>
          <a:stretch>
            <a:fillRect/>
          </a:stretch>
        </p:blipFill>
        <p:spPr bwMode="auto">
          <a:xfrm>
            <a:off x="1376289" y="1113574"/>
            <a:ext cx="9439422" cy="527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416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F0A2C28-46AD-4504-AFF3-4B6578D45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1.3GHz cavity Cryomodule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C960FD-28C2-48B2-853E-6A82233BB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DDEB0A2-B108-464A-8076-7A95193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30CD1EC8-77EA-4DDA-A72C-1DFF3A5033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96" y="1302599"/>
            <a:ext cx="11724963" cy="177017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C3B8FB5B-435A-4751-9E62-7C4FD469E77C}"/>
              </a:ext>
            </a:extLst>
          </p:cNvPr>
          <p:cNvGrpSpPr/>
          <p:nvPr/>
        </p:nvGrpSpPr>
        <p:grpSpPr>
          <a:xfrm>
            <a:off x="597895" y="3429000"/>
            <a:ext cx="4795838" cy="2401594"/>
            <a:chOff x="661431" y="1790502"/>
            <a:chExt cx="4795838" cy="240159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12D1A84-C58A-48BC-A736-19117B342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431" y="1790502"/>
              <a:ext cx="4795838" cy="2401594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30CE74D-BF4A-4992-9A34-B4DB2E26AA8A}"/>
                </a:ext>
              </a:extLst>
            </p:cNvPr>
            <p:cNvSpPr/>
            <p:nvPr/>
          </p:nvSpPr>
          <p:spPr>
            <a:xfrm>
              <a:off x="756941" y="1867869"/>
              <a:ext cx="851115" cy="407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BD69271-93CF-4873-9E22-9C71B3B62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1944373"/>
              <a:ext cx="688596" cy="271190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96EF2B52-3CA0-4ECC-9602-0E403892DC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7600" y="3429000"/>
            <a:ext cx="3238239" cy="23838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223A236-DE9F-4A06-B014-C82AD4182F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992" y="3431122"/>
            <a:ext cx="3181349" cy="238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75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537C002-9DBD-4E02-A315-56B1F48F5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1.3GHz cavity Cryomodule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E80C65A-44E2-4B36-BB90-B163D85E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923208-98DD-4064-8CAD-1FA2BD7F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760782A-4050-4FB3-B0BE-204716E9A3BB}"/>
              </a:ext>
            </a:extLst>
          </p:cNvPr>
          <p:cNvGrpSpPr/>
          <p:nvPr/>
        </p:nvGrpSpPr>
        <p:grpSpPr>
          <a:xfrm>
            <a:off x="1086901" y="1141553"/>
            <a:ext cx="10495499" cy="5397360"/>
            <a:chOff x="274101" y="278823"/>
            <a:chExt cx="11222499" cy="6566337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3E7A693-2FF9-496B-9F39-343E68113EF0}"/>
                </a:ext>
              </a:extLst>
            </p:cNvPr>
            <p:cNvGrpSpPr/>
            <p:nvPr/>
          </p:nvGrpSpPr>
          <p:grpSpPr>
            <a:xfrm>
              <a:off x="274101" y="278823"/>
              <a:ext cx="11222499" cy="6566337"/>
              <a:chOff x="109932" y="1568077"/>
              <a:chExt cx="9686136" cy="5249394"/>
            </a:xfrm>
          </p:grpSpPr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77E5551C-6B0A-413E-AB50-11E22F3ED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32" y="1568077"/>
                <a:ext cx="9686136" cy="5046168"/>
              </a:xfrm>
              <a:prstGeom prst="rect">
                <a:avLst/>
              </a:prstGeom>
            </p:spPr>
          </p:pic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5F26B77C-979E-4603-A5C9-9815D161E0CF}"/>
                  </a:ext>
                </a:extLst>
              </p:cNvPr>
              <p:cNvSpPr txBox="1"/>
              <p:nvPr/>
            </p:nvSpPr>
            <p:spPr>
              <a:xfrm>
                <a:off x="756850" y="6429579"/>
                <a:ext cx="8787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0000FF"/>
                    </a:solidFill>
                  </a:rPr>
                  <a:t>Endcap</a:t>
                </a:r>
                <a:endParaRPr lang="zh-CN" altLang="en-US" sz="16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D16E2F1-DBD2-441C-9F21-D960C8F67F1B}"/>
                  </a:ext>
                </a:extLst>
              </p:cNvPr>
              <p:cNvSpPr txBox="1"/>
              <p:nvPr/>
            </p:nvSpPr>
            <p:spPr>
              <a:xfrm>
                <a:off x="3477012" y="6451431"/>
                <a:ext cx="1210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solidFill>
                      <a:srgbClr val="0000FF"/>
                    </a:solidFill>
                  </a:rPr>
                  <a:t>超导腔模组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FAAD042-19A0-4796-A84B-A5207EAC3366}"/>
                  </a:ext>
                </a:extLst>
              </p:cNvPr>
              <p:cNvSpPr txBox="1"/>
              <p:nvPr/>
            </p:nvSpPr>
            <p:spPr>
              <a:xfrm>
                <a:off x="6217806" y="6444485"/>
                <a:ext cx="10150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 err="1">
                    <a:solidFill>
                      <a:srgbClr val="0000FF"/>
                    </a:solidFill>
                  </a:rPr>
                  <a:t>Feedcap</a:t>
                </a:r>
                <a:endParaRPr lang="zh-CN" altLang="en-US" sz="16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2225EBE-E35F-4712-AAE9-707369C2D28F}"/>
                  </a:ext>
                </a:extLst>
              </p:cNvPr>
              <p:cNvSpPr txBox="1"/>
              <p:nvPr/>
            </p:nvSpPr>
            <p:spPr>
              <a:xfrm>
                <a:off x="7600995" y="6478917"/>
                <a:ext cx="12666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0000FF"/>
                    </a:solidFill>
                  </a:rPr>
                  <a:t>2K</a:t>
                </a:r>
                <a:r>
                  <a:rPr lang="zh-CN" altLang="en-US" sz="1600" dirty="0">
                    <a:solidFill>
                      <a:srgbClr val="0000FF"/>
                    </a:solidFill>
                  </a:rPr>
                  <a:t>测试阀箱</a:t>
                </a:r>
              </a:p>
            </p:txBody>
          </p:sp>
        </p:grp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390CBD0F-6A6A-4724-B262-1799560872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9750" y="1449394"/>
              <a:ext cx="854037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CB4342A0-B439-4706-9D31-01470A7FD7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0559" y="1463077"/>
              <a:ext cx="15983" cy="20087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F8F8D437-D6D2-4D8C-A771-E40337603A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15104" y="3413503"/>
              <a:ext cx="680128" cy="790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CCBCD84F-19F8-404F-ADC3-7CC03E855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7674" y="3434886"/>
              <a:ext cx="1" cy="8071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69D8878A-CFAE-41E0-A9D5-14790EE932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7674" y="4767039"/>
              <a:ext cx="1" cy="3204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DC417B06-EBD9-4217-A467-EA3CB3D45AA2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54" y="5051606"/>
              <a:ext cx="205657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A890CE2D-CC46-4B4F-BC73-13A7288846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1184" y="4343879"/>
              <a:ext cx="0" cy="6764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47427811-5EEA-4ABE-A3A7-2F60D4EEB479}"/>
                </a:ext>
              </a:extLst>
            </p:cNvPr>
            <p:cNvCxnSpPr>
              <a:cxnSpLocks/>
            </p:cNvCxnSpPr>
            <p:nvPr/>
          </p:nvCxnSpPr>
          <p:spPr>
            <a:xfrm>
              <a:off x="1977984" y="4298309"/>
              <a:ext cx="632527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FE3C242D-A0B8-4BDD-ABFB-17576C85DE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4341" y="4609418"/>
              <a:ext cx="0" cy="3152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0EF1B886-0518-44E1-A28C-1E67771F21E8}"/>
                </a:ext>
              </a:extLst>
            </p:cNvPr>
            <p:cNvCxnSpPr>
              <a:cxnSpLocks/>
            </p:cNvCxnSpPr>
            <p:nvPr/>
          </p:nvCxnSpPr>
          <p:spPr>
            <a:xfrm>
              <a:off x="1992999" y="4343879"/>
              <a:ext cx="0" cy="2388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弧形 17">
              <a:extLst>
                <a:ext uri="{FF2B5EF4-FFF2-40B4-BE49-F238E27FC236}">
                  <a16:creationId xmlns:a16="http://schemas.microsoft.com/office/drawing/2014/main" id="{229CB889-1279-4EF8-B16E-1E1CCF1A947B}"/>
                </a:ext>
              </a:extLst>
            </p:cNvPr>
            <p:cNvSpPr/>
            <p:nvPr/>
          </p:nvSpPr>
          <p:spPr>
            <a:xfrm flipH="1">
              <a:off x="1910022" y="4548433"/>
              <a:ext cx="158343" cy="296202"/>
            </a:xfrm>
            <a:prstGeom prst="arc">
              <a:avLst>
                <a:gd name="adj1" fmla="val 16200000"/>
                <a:gd name="adj2" fmla="val 5575151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5AAA9E7F-2284-4E59-928B-A901D3BFE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2999" y="4885440"/>
              <a:ext cx="0" cy="8175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9EB6290B-28FF-4E36-B030-A34BA2C59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7984" y="5702943"/>
              <a:ext cx="566865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01475874-3CBB-4BD7-A608-EFBF3FA175E9}"/>
                </a:ext>
              </a:extLst>
            </p:cNvPr>
            <p:cNvCxnSpPr>
              <a:cxnSpLocks/>
            </p:cNvCxnSpPr>
            <p:nvPr/>
          </p:nvCxnSpPr>
          <p:spPr>
            <a:xfrm>
              <a:off x="8014918" y="4714877"/>
              <a:ext cx="93843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B7623D00-B6E1-4F36-A150-602DFEFC4D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04694" y="3726738"/>
              <a:ext cx="0" cy="9416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695A7235-B9C4-44E8-A6C7-F49A6AB172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419" y="2957463"/>
              <a:ext cx="830697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65CD4E3B-638F-4A99-BDE7-CFB738D5C4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83102" y="2942576"/>
              <a:ext cx="0" cy="68707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EFA27E10-9295-4104-85E4-E42F63D411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229" y="4437682"/>
              <a:ext cx="0" cy="9268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7886B5D6-2627-4171-BCD9-F7A9E4F6B7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705" y="5786670"/>
              <a:ext cx="0" cy="6982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06C2FC65-E9BA-4BF6-BA80-41490F2783E4}"/>
                </a:ext>
              </a:extLst>
            </p:cNvPr>
            <p:cNvCxnSpPr>
              <a:cxnSpLocks/>
            </p:cNvCxnSpPr>
            <p:nvPr/>
          </p:nvCxnSpPr>
          <p:spPr>
            <a:xfrm>
              <a:off x="8904694" y="3698931"/>
              <a:ext cx="30269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9CF344CC-4287-42B9-9417-B1DDF6D7C3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6411" y="2909476"/>
              <a:ext cx="0" cy="5426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3942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9537D8C-C0A1-48DB-9B7D-0961F0D58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1.3GHz cavity Cryomodule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263B60-1A44-4824-AA09-CCB70099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C05CCF-37D4-4D95-B6FD-89472868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8F0A19-4F94-4407-B58E-DCBFAB3000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05" y="1848465"/>
            <a:ext cx="9458633" cy="45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EE0CFB7-5ABF-41F0-AB16-334A6662C531}"/>
              </a:ext>
            </a:extLst>
          </p:cNvPr>
          <p:cNvSpPr/>
          <p:nvPr/>
        </p:nvSpPr>
        <p:spPr>
          <a:xfrm>
            <a:off x="1029967" y="1279447"/>
            <a:ext cx="560922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Cooling scheme for the 1.3 GHz 9-cell SRF cavity module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32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33A3D6A-BF57-44B5-A480-3608FC36A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1.3GHz cavity Cryomodule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77465-C791-486E-AB9B-F5677619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3D58F1-BB5D-40C3-8A88-DF9CEC994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434AEA8-866C-4B75-B7C0-A176C04A29D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0" y="2222339"/>
            <a:ext cx="6069316" cy="337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4FE27A-C69C-41E4-A628-5DE6F617E70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13" y="2222339"/>
            <a:ext cx="5771535" cy="33722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9C73C7A-C598-4E68-A576-DCB4530F9685}"/>
              </a:ext>
            </a:extLst>
          </p:cNvPr>
          <p:cNvSpPr/>
          <p:nvPr/>
        </p:nvSpPr>
        <p:spPr>
          <a:xfrm>
            <a:off x="95510" y="1502443"/>
            <a:ext cx="9127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Unsteady-state simulation for the 1.3GHz cryomodule cooldown process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8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46E769D-7B75-4495-B22C-AD8772759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1.3GHz cavity Cryomodule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12ECF5-6411-4EE6-B424-0D46EB37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AFB94A-27A1-40CE-A9C5-D6CCDB4D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56C8D4-4188-43D2-9025-F177D30376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61936" y="1195594"/>
            <a:ext cx="10268128" cy="516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02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D0D37F6-332B-4205-B3C0-FE4AC8219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1.3GHz cavity Cryomodule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9049ED-7A0B-407C-B194-38A65AAD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63997E-89DA-4C97-AF37-901C4F5D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20D342C-4466-45BC-99D9-7E776C49B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0" y="1120971"/>
            <a:ext cx="8775700" cy="52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46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91BFC1A-1E9C-4331-B727-39139D86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C87C5-5DA0-4C65-B99D-9372AA19D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0234CB2F-45CB-4997-9D43-71D6BE515A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2875"/>
            <a:ext cx="12192000" cy="725488"/>
          </a:xfrm>
          <a:prstGeom prst="rect">
            <a:avLst/>
          </a:prstGeom>
          <a:noFill/>
          <a:ln>
            <a:noFill/>
          </a:ln>
        </p:spPr>
        <p:txBody>
          <a:bodyPr vert="horz" lIns="92027" tIns="47854" rIns="92027" bIns="47854" anchor="ctr">
            <a:norm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900" b="0" i="0" u="none" baseline="0">
                <a:solidFill>
                  <a:schemeClr val="lt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1pPr>
            <a:lvl2pPr marL="631825" indent="-242888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900" b="0" i="0" u="none" baseline="0">
                <a:solidFill>
                  <a:schemeClr val="lt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2pPr>
            <a:lvl3pPr marL="973137" indent="-193675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900" b="0" i="0" u="none" baseline="0">
                <a:solidFill>
                  <a:schemeClr val="lt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3pPr>
            <a:lvl4pPr marL="1362075" indent="-193675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900" b="0" i="0" u="none" baseline="0">
                <a:solidFill>
                  <a:schemeClr val="lt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4pPr>
            <a:lvl5pPr marL="1752600" indent="-193675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900" b="0" i="0" u="none" baseline="0">
                <a:solidFill>
                  <a:schemeClr val="lt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5pPr>
          </a:lstStyle>
          <a:p>
            <a:pPr algn="ctr" defTabSz="1097280">
              <a:tabLst>
                <a:tab pos="0" algn="l"/>
                <a:tab pos="1097280" algn="l"/>
                <a:tab pos="2194560" algn="l"/>
                <a:tab pos="3291840" algn="l"/>
                <a:tab pos="4389120" algn="l"/>
                <a:tab pos="5486400" algn="l"/>
                <a:tab pos="6583680" algn="l"/>
                <a:tab pos="7680960" algn="l"/>
                <a:tab pos="8778240" algn="l"/>
                <a:tab pos="9875520" algn="l"/>
                <a:tab pos="10972800" algn="l"/>
                <a:tab pos="12070080" algn="l"/>
              </a:tabLs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CEPC Cryogenic System Brief Introduction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CF59859-05D5-4B83-AD51-C86702C9C0E2}"/>
              </a:ext>
            </a:extLst>
          </p:cNvPr>
          <p:cNvSpPr txBox="1">
            <a:spLocks/>
          </p:cNvSpPr>
          <p:nvPr/>
        </p:nvSpPr>
        <p:spPr>
          <a:xfrm>
            <a:off x="597339" y="1033141"/>
            <a:ext cx="8229600" cy="5744068"/>
          </a:xfrm>
          <a:prstGeom prst="rect">
            <a:avLst/>
          </a:prstGeom>
        </p:spPr>
        <p:txBody>
          <a:bodyPr/>
          <a:lstStyle>
            <a:lvl1pPr marL="262890" indent="-262890" algn="l" defTabSz="350045" rtl="0" eaLnBrk="0" fontAlgn="base" hangingPunct="0">
              <a:spcBef>
                <a:spcPts val="462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68643" indent="-218600" algn="l" defTabSz="350045" rtl="0" eaLnBrk="0" fontAlgn="base" hangingPunct="0">
              <a:spcBef>
                <a:spcPts val="40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338F"/>
                </a:solidFill>
                <a:latin typeface="+mn-lt"/>
                <a:ea typeface="+mn-ea"/>
                <a:cs typeface="+mn-cs"/>
              </a:defRPr>
            </a:lvl2pPr>
            <a:lvl3pPr marL="875825" indent="-174308" algn="l" defTabSz="350045" rtl="0" eaLnBrk="0" fontAlgn="base" hangingPunct="0">
              <a:spcBef>
                <a:spcPts val="36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40" kern="1200">
                <a:solidFill>
                  <a:srgbClr val="00338F"/>
                </a:solidFill>
                <a:latin typeface="+mn-lt"/>
                <a:ea typeface="+mn-ea"/>
                <a:cs typeface="+mn-cs"/>
              </a:defRPr>
            </a:lvl3pPr>
            <a:lvl4pPr marL="1225868" indent="-174308" algn="l" defTabSz="350045" rtl="0" eaLnBrk="0" fontAlgn="base" hangingPunct="0">
              <a:spcBef>
                <a:spcPts val="3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30" i="1" kern="1200">
                <a:solidFill>
                  <a:srgbClr val="00338F"/>
                </a:solidFill>
                <a:latin typeface="+mn-lt"/>
                <a:ea typeface="+mn-ea"/>
                <a:cs typeface="+mn-cs"/>
              </a:defRPr>
            </a:lvl4pPr>
            <a:lvl5pPr marL="1577340" indent="-174308" algn="l" defTabSz="350045" rtl="0" eaLnBrk="0" fontAlgn="base" hangingPunct="0">
              <a:spcBef>
                <a:spcPts val="30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60" kern="1200">
                <a:solidFill>
                  <a:srgbClr val="00338F"/>
                </a:solidFill>
                <a:latin typeface="+mn-lt"/>
                <a:ea typeface="+mn-ea"/>
                <a:cs typeface="+mn-cs"/>
              </a:defRPr>
            </a:lvl5pPr>
            <a:lvl6pPr marL="1928422" indent="-175311" algn="l" defTabSz="701244" rtl="0" eaLnBrk="1" latinLnBrk="0" hangingPunct="1">
              <a:lnSpc>
                <a:spcPct val="90000"/>
              </a:lnSpc>
              <a:spcBef>
                <a:spcPts val="38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79044" indent="-175311" algn="l" defTabSz="701244" rtl="0" eaLnBrk="1" latinLnBrk="0" hangingPunct="1">
              <a:lnSpc>
                <a:spcPct val="90000"/>
              </a:lnSpc>
              <a:spcBef>
                <a:spcPts val="38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9666" indent="-175311" algn="l" defTabSz="701244" rtl="0" eaLnBrk="1" latinLnBrk="0" hangingPunct="1">
              <a:lnSpc>
                <a:spcPct val="90000"/>
              </a:lnSpc>
              <a:spcBef>
                <a:spcPts val="38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0288" indent="-175311" algn="l" defTabSz="701244" rtl="0" eaLnBrk="1" latinLnBrk="0" hangingPunct="1">
              <a:lnSpc>
                <a:spcPct val="90000"/>
              </a:lnSpc>
              <a:spcBef>
                <a:spcPts val="38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lnSpc>
                <a:spcPct val="90000"/>
              </a:lnSpc>
              <a:spcBef>
                <a:spcPts val="500"/>
              </a:spcBef>
              <a:buClr>
                <a:prstClr val="black"/>
              </a:buClr>
              <a:defRPr/>
            </a:pP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 ring: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GB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 GHz 9-cell cavities</a:t>
            </a: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96 cavities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cryomodules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cryomodules/each station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Temperature: 2K</a:t>
            </a:r>
          </a:p>
          <a:p>
            <a:pPr marL="0" lvl="1" indent="0" eaLnBrk="1" hangingPunct="1">
              <a:lnSpc>
                <a:spcPct val="90000"/>
              </a:lnSpc>
              <a:spcBef>
                <a:spcPts val="500"/>
              </a:spcBef>
              <a:buClr>
                <a:prstClr val="black"/>
              </a:buClr>
              <a:defRPr/>
            </a:pP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Collider ring: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GB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650MHz 2-cell cavities</a:t>
            </a: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336 cavities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 cryomodules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cryomodules/each station 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Temperature: 2K</a:t>
            </a:r>
          </a:p>
          <a:p>
            <a:pPr marL="0" lvl="1" indent="0" eaLnBrk="1" hangingPunct="1">
              <a:lnSpc>
                <a:spcPct val="90000"/>
              </a:lnSpc>
              <a:spcBef>
                <a:spcPts val="500"/>
              </a:spcBef>
              <a:buClr>
                <a:prstClr val="black"/>
              </a:buClr>
              <a:defRPr/>
            </a:pP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magnets: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IR magnets,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Temperature: 4.5K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Detectors: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detector magnets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Thermosiphon cooling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7549B3B1-941F-42C3-A4D6-FE8AEC095B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68" y="1086207"/>
            <a:ext cx="6639141" cy="5300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907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4CB7BF8-1E42-42DE-83EA-9F8FF365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650MHz cavity Cryomodule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9C7E69-8054-42A5-8EBD-8F4754D5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2DB42D7-D1B7-4D87-88EE-1747C573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C3CC16E4-6DD0-4D65-B4C8-9F21214E9791}"/>
              </a:ext>
            </a:extLst>
          </p:cNvPr>
          <p:cNvSpPr txBox="1">
            <a:spLocks/>
          </p:cNvSpPr>
          <p:nvPr/>
        </p:nvSpPr>
        <p:spPr>
          <a:xfrm>
            <a:off x="1408377" y="1105633"/>
            <a:ext cx="8407400" cy="847738"/>
          </a:xfrm>
          <a:prstGeom prst="rect">
            <a:avLst/>
          </a:prstGeom>
        </p:spPr>
        <p:txBody>
          <a:bodyPr/>
          <a:lstStyle>
            <a:lvl1pPr marL="262890" indent="-262890" algn="l" defTabSz="350045" rtl="0" eaLnBrk="0" fontAlgn="base" hangingPunct="0">
              <a:spcBef>
                <a:spcPts val="462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68643" indent="-218600" algn="l" defTabSz="350045" rtl="0" eaLnBrk="0" fontAlgn="base" hangingPunct="0">
              <a:spcBef>
                <a:spcPts val="40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338F"/>
                </a:solidFill>
                <a:latin typeface="+mn-lt"/>
                <a:ea typeface="+mn-ea"/>
                <a:cs typeface="+mn-cs"/>
              </a:defRPr>
            </a:lvl2pPr>
            <a:lvl3pPr marL="875825" indent="-174308" algn="l" defTabSz="350045" rtl="0" eaLnBrk="0" fontAlgn="base" hangingPunct="0">
              <a:spcBef>
                <a:spcPts val="36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40" kern="1200">
                <a:solidFill>
                  <a:srgbClr val="00338F"/>
                </a:solidFill>
                <a:latin typeface="+mn-lt"/>
                <a:ea typeface="+mn-ea"/>
                <a:cs typeface="+mn-cs"/>
              </a:defRPr>
            </a:lvl3pPr>
            <a:lvl4pPr marL="1225868" indent="-174308" algn="l" defTabSz="350045" rtl="0" eaLnBrk="0" fontAlgn="base" hangingPunct="0">
              <a:spcBef>
                <a:spcPts val="3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30" i="1" kern="1200">
                <a:solidFill>
                  <a:srgbClr val="00338F"/>
                </a:solidFill>
                <a:latin typeface="+mn-lt"/>
                <a:ea typeface="+mn-ea"/>
                <a:cs typeface="+mn-cs"/>
              </a:defRPr>
            </a:lvl4pPr>
            <a:lvl5pPr marL="1577340" indent="-174308" algn="l" defTabSz="350045" rtl="0" eaLnBrk="0" fontAlgn="base" hangingPunct="0">
              <a:spcBef>
                <a:spcPts val="30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60" kern="1200">
                <a:solidFill>
                  <a:srgbClr val="00338F"/>
                </a:solidFill>
                <a:latin typeface="+mn-lt"/>
                <a:ea typeface="+mn-ea"/>
                <a:cs typeface="+mn-cs"/>
              </a:defRPr>
            </a:lvl5pPr>
            <a:lvl6pPr marL="1928422" indent="-175311" algn="l" defTabSz="701244" rtl="0" eaLnBrk="1" latinLnBrk="0" hangingPunct="1">
              <a:lnSpc>
                <a:spcPct val="90000"/>
              </a:lnSpc>
              <a:spcBef>
                <a:spcPts val="38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79044" indent="-175311" algn="l" defTabSz="701244" rtl="0" eaLnBrk="1" latinLnBrk="0" hangingPunct="1">
              <a:lnSpc>
                <a:spcPct val="90000"/>
              </a:lnSpc>
              <a:spcBef>
                <a:spcPts val="38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9666" indent="-175311" algn="l" defTabSz="701244" rtl="0" eaLnBrk="1" latinLnBrk="0" hangingPunct="1">
              <a:lnSpc>
                <a:spcPct val="90000"/>
              </a:lnSpc>
              <a:spcBef>
                <a:spcPts val="38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0288" indent="-175311" algn="l" defTabSz="701244" rtl="0" eaLnBrk="1" latinLnBrk="0" hangingPunct="1">
              <a:lnSpc>
                <a:spcPct val="90000"/>
              </a:lnSpc>
              <a:spcBef>
                <a:spcPts val="38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six 2-cell 650 MHz superconducting cavities, six high power couplers, six mechanical tuners and two HOM absorbers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0BB2A47-27B3-4CED-8B08-8528C1B8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179630"/>
              </p:ext>
            </p:extLst>
          </p:nvPr>
        </p:nvGraphicFramePr>
        <p:xfrm>
          <a:off x="5684044" y="3911377"/>
          <a:ext cx="5442479" cy="2657508"/>
        </p:xfrm>
        <a:graphic>
          <a:graphicData uri="http://schemas.openxmlformats.org/drawingml/2006/table">
            <a:tbl>
              <a:tblPr/>
              <a:tblGrid>
                <a:gridCol w="190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1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66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Cryomodule performance</a:t>
                      </a: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Specification</a:t>
                      </a: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457">
                <a:tc rowSpan="5">
                  <a:txBody>
                    <a:bodyPr/>
                    <a:lstStyle>
                      <a:lvl1pPr marL="1676400" indent="-1676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1676400" marR="0" lvl="0" indent="-1676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 </a:t>
                      </a:r>
                      <a:endParaRPr kumimoji="0" lang="zh-CN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  <a:p>
                      <a:pPr marL="1676400" marR="0" lvl="0" indent="-1676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 Number of  leakage</a:t>
                      </a:r>
                      <a:endParaRPr kumimoji="0" lang="zh-CN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He </a:t>
                      </a: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→</a:t>
                      </a:r>
                      <a:r>
                        <a:rPr kumimoji="0" lang="en-GB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insulation 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0</a:t>
                      </a: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45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He </a:t>
                      </a: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→</a:t>
                      </a:r>
                      <a:r>
                        <a:rPr kumimoji="0" lang="en-GB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beam pipe 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0</a:t>
                      </a: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45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Insulation </a:t>
                      </a: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→</a:t>
                      </a:r>
                      <a:r>
                        <a:rPr kumimoji="0" lang="en-GB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coupler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0</a:t>
                      </a: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91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Insulation </a:t>
                      </a: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→</a:t>
                      </a:r>
                      <a:r>
                        <a:rPr kumimoji="0" lang="en-GB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beam pipe 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0</a:t>
                      </a: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91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Coupler </a:t>
                      </a: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→</a:t>
                      </a:r>
                      <a:r>
                        <a:rPr kumimoji="0" lang="en-GB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beam pipe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0</a:t>
                      </a: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20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Alignment x/y inside (Cavities)</a:t>
                      </a: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±</a:t>
                      </a:r>
                      <a:r>
                        <a:rPr kumimoji="0" lang="en-GB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0.5mm</a:t>
                      </a: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76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Alignment z inside</a:t>
                      </a: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within 2 mm</a:t>
                      </a: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97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Coupler antenna design z </a:t>
                      </a: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F0"/>
                        </a:buClr>
                        <a:buSzPct val="90000"/>
                        <a:buFont typeface="Wingdings" panose="05000000000000000000" pitchFamily="2" charset="2"/>
                        <a:defRPr sz="2400" kern="1200">
                          <a:solidFill>
                            <a:srgbClr val="00339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B050"/>
                        </a:buClr>
                        <a:buSzPct val="75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 kern="120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within 2 mm </a:t>
                      </a:r>
                      <a:endParaRPr kumimoji="0" lang="zh-CN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1AADF72-E79E-469C-B2AF-ACA6D499B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725434"/>
              </p:ext>
            </p:extLst>
          </p:nvPr>
        </p:nvGraphicFramePr>
        <p:xfrm>
          <a:off x="368300" y="3911377"/>
          <a:ext cx="4859867" cy="2705322"/>
        </p:xfrm>
        <a:graphic>
          <a:graphicData uri="http://schemas.openxmlformats.org/drawingml/2006/table">
            <a:tbl>
              <a:tblPr firstRow="1" bandRow="1"/>
              <a:tblGrid>
                <a:gridCol w="3876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88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Six 2-cell</a:t>
                      </a:r>
                      <a:r>
                        <a:rPr lang="en-US" altLang="zh-CN" sz="1400" b="1" baseline="0" dirty="0"/>
                        <a:t> Cavities </a:t>
                      </a:r>
                      <a:r>
                        <a:rPr lang="en-US" altLang="zh-CN" sz="1400" b="1" baseline="0" dirty="0" err="1"/>
                        <a:t>Cryomodule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60" marR="91460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effectLst/>
                        </a:rPr>
                        <a:t>Overall length(flange to flange, m)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60" marR="91460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effectLst/>
                        </a:rPr>
                        <a:t>8.0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60" marR="91460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effectLst/>
                        </a:rPr>
                        <a:t>Diameter of Vacuum vessel ,m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60" marR="91460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effectLst/>
                        </a:rPr>
                        <a:t>1.3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60" marR="91460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effectLst/>
                        </a:rPr>
                        <a:t>Beamline height from floor, m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60" marR="91460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effectLst/>
                        </a:rPr>
                        <a:t>1.5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60" marR="91460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effectLst/>
                        </a:rPr>
                        <a:t>Cryo-system working temperature, K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60" marR="91460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effectLst/>
                        </a:rPr>
                        <a:t>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60" marR="91460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effectLst/>
                        </a:rPr>
                        <a:t>Number of 200-POST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60" marR="91460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effectLst/>
                        </a:rPr>
                        <a:t>6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60" marR="91460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图片 2">
            <a:extLst>
              <a:ext uri="{FF2B5EF4-FFF2-40B4-BE49-F238E27FC236}">
                <a16:creationId xmlns:a16="http://schemas.microsoft.com/office/drawing/2014/main" id="{50E7B43B-8201-46C5-948D-A1775E975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58" y="1807348"/>
            <a:ext cx="86566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620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ACD86E4-6991-4A25-BEFA-1A9BF3DC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650MHz cavity Cryomodule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9DF534-13D7-4703-AA4A-FCE3A32A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39919F-9E35-4EB5-A55F-861D71EB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03CFB9A6-4DE0-4E36-B8D9-D32FD23EB8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0" y="2354902"/>
            <a:ext cx="5611971" cy="42089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88D571-0BBA-488C-8F60-F5D02FD9E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63" y="2434319"/>
            <a:ext cx="3854438" cy="23137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74F97F-E855-4160-878B-A0BAE8F64E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9"/>
          <a:stretch/>
        </p:blipFill>
        <p:spPr>
          <a:xfrm>
            <a:off x="7270762" y="4798827"/>
            <a:ext cx="3901727" cy="20210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74CD743-CA90-4D92-934E-BE1C7C37F2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9556" r="2750"/>
          <a:stretch/>
        </p:blipFill>
        <p:spPr>
          <a:xfrm>
            <a:off x="7270763" y="1066800"/>
            <a:ext cx="3854438" cy="131032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5D75104-F92D-4B4E-9320-04E948F504A0}"/>
              </a:ext>
            </a:extLst>
          </p:cNvPr>
          <p:cNvSpPr txBox="1"/>
          <p:nvPr/>
        </p:nvSpPr>
        <p:spPr>
          <a:xfrm>
            <a:off x="743260" y="1121795"/>
            <a:ext cx="624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Prototype of 650MHz cryomodule with 2* 2cell cavities have been installed in PAPS tunnel and past the cryogenic test.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90981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9199284-0416-4F1D-B939-F206743CC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650MHz cavity Cryomodule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5AF639-A288-4B84-B924-4BCB9E8A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EA0E53-144B-4C86-93E8-C7A83EB86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9179" y="63500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32</a:t>
            </a:fld>
            <a:endParaRPr lang="zh-CN" altLang="en-US"/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13E3DEA3-D5A7-46C1-A074-296832295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2718481"/>
            <a:ext cx="16827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91515F3-6B3E-4AAC-B2A6-784C753DE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62" b="32526"/>
          <a:stretch>
            <a:fillRect/>
          </a:stretch>
        </p:blipFill>
        <p:spPr bwMode="auto">
          <a:xfrm>
            <a:off x="2181690" y="2742296"/>
            <a:ext cx="1765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92253FFF-6FDE-43C7-8F9B-95699EB31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73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622C477D-02D5-49BA-9C4B-467AF5CB2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675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5FC32FE-9B60-4CA6-A183-8CC5DA2EE03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t="134" r="31334" b="32256"/>
          <a:stretch/>
        </p:blipFill>
        <p:spPr>
          <a:xfrm>
            <a:off x="4397840" y="2740391"/>
            <a:ext cx="1799590" cy="125920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DE1C78-69A6-43E3-B9E9-53729E6A6BC8}"/>
              </a:ext>
            </a:extLst>
          </p:cNvPr>
          <p:cNvSpPr/>
          <p:nvPr/>
        </p:nvSpPr>
        <p:spPr>
          <a:xfrm>
            <a:off x="-96659" y="3926646"/>
            <a:ext cx="568937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803275">
              <a:lnSpc>
                <a:spcPct val="150000"/>
              </a:lnSpc>
            </a:pP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a) 260K                     b) 220K                    c) 180K</a:t>
            </a:r>
            <a:endParaRPr lang="zh-CN" altLang="zh-CN" b="1" kern="1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C518C8AF-49CB-4192-9639-53130E603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3"/>
          <a:stretch>
            <a:fillRect/>
          </a:stretch>
        </p:blipFill>
        <p:spPr bwMode="auto">
          <a:xfrm>
            <a:off x="6404138" y="2780103"/>
            <a:ext cx="16954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7805DA63-FBC8-4DAB-9441-FD222726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738" y="2762638"/>
            <a:ext cx="16002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FE691C4B-0191-4C15-A804-029B7063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598" y="2772633"/>
            <a:ext cx="17526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7">
            <a:extLst>
              <a:ext uri="{FF2B5EF4-FFF2-40B4-BE49-F238E27FC236}">
                <a16:creationId xmlns:a16="http://schemas.microsoft.com/office/drawing/2014/main" id="{1C79A4D2-18D5-407A-A159-7669ECE7F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4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2DA5DA52-B290-417D-B24F-FB06821B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247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385D5E4-CA45-4F3C-BEA5-FA2D934C61A6}"/>
              </a:ext>
            </a:extLst>
          </p:cNvPr>
          <p:cNvSpPr/>
          <p:nvPr/>
        </p:nvSpPr>
        <p:spPr>
          <a:xfrm>
            <a:off x="6015541" y="3964429"/>
            <a:ext cx="550727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003935">
              <a:lnSpc>
                <a:spcPct val="150000"/>
              </a:lnSpc>
            </a:pP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d) 140K                  e) 100K                   f) 60K</a:t>
            </a:r>
            <a:endParaRPr lang="zh-CN" altLang="zh-CN" b="1" kern="1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20">
            <a:extLst>
              <a:ext uri="{FF2B5EF4-FFF2-40B4-BE49-F238E27FC236}">
                <a16:creationId xmlns:a16="http://schemas.microsoft.com/office/drawing/2014/main" id="{F33B0E21-8431-4B9A-A717-5200AAA6D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4" b="31451"/>
          <a:stretch>
            <a:fillRect/>
          </a:stretch>
        </p:blipFill>
        <p:spPr bwMode="auto">
          <a:xfrm>
            <a:off x="152400" y="4419372"/>
            <a:ext cx="16192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AEFEC6AA-C711-4796-B5D1-8C279136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42" b="37488"/>
          <a:stretch>
            <a:fillRect/>
          </a:stretch>
        </p:blipFill>
        <p:spPr bwMode="auto">
          <a:xfrm>
            <a:off x="2276940" y="4460038"/>
            <a:ext cx="16700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542C8DDF-6CF4-4B93-B297-283B3BDF466F}"/>
              </a:ext>
            </a:extLst>
          </p:cNvPr>
          <p:cNvSpPr/>
          <p:nvPr/>
        </p:nvSpPr>
        <p:spPr>
          <a:xfrm>
            <a:off x="696139" y="5606848"/>
            <a:ext cx="27302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kern="100">
                <a:solidFill>
                  <a:srgbClr val="000000"/>
                </a:solidFill>
                <a:latin typeface="Times New Roman" panose="02020603050405020304" pitchFamily="18" charset="0"/>
              </a:rPr>
              <a:t>g) 40K                     h) 20K</a:t>
            </a:r>
            <a:endParaRPr lang="zh-CN" altLang="zh-CN" b="1" kern="1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矩形 9">
            <a:extLst>
              <a:ext uri="{FF2B5EF4-FFF2-40B4-BE49-F238E27FC236}">
                <a16:creationId xmlns:a16="http://schemas.microsoft.com/office/drawing/2014/main" id="{ACF011AF-FD0F-4A91-B003-14F322105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34639"/>
            <a:ext cx="11762301" cy="1255728"/>
          </a:xfrm>
          <a:prstGeom prst="rect">
            <a:avLst/>
          </a:prstGeom>
          <a:noFill/>
          <a:ln w="12700" algn="ctr">
            <a:solidFill>
              <a:srgbClr val="70AD47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The cooling rate of the superconducting cavity needs to be strictly controlled, and a three-dimensional flow field non-stationary numerical simulation of the cooling process of the 650 2-cell superconducting cavity is performed.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 certain simulation basis is laid for the subsequent automatic cooling.</a:t>
            </a:r>
          </a:p>
        </p:txBody>
      </p:sp>
      <p:pic>
        <p:nvPicPr>
          <p:cNvPr id="22" name="图片 8">
            <a:extLst>
              <a:ext uri="{FF2B5EF4-FFF2-40B4-BE49-F238E27FC236}">
                <a16:creationId xmlns:a16="http://schemas.microsoft.com/office/drawing/2014/main" id="{8BD650B7-B21C-44C1-97D0-4C398443A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264" y="4439854"/>
            <a:ext cx="2059195" cy="134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4A1DAAA9-C2D5-4D20-B6FA-683A0828F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867" y="5860667"/>
            <a:ext cx="194522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velocity distribution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4465060-49C5-467F-A685-58B18B6EC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240" y="4433837"/>
            <a:ext cx="1815746" cy="135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DA2E9AC-B08C-4A8D-BAE9-8DB3A891B7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22" y="4471964"/>
            <a:ext cx="1815746" cy="136180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48C1B9D-03C6-4037-80D3-75D60DAFB7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60" y="4434377"/>
            <a:ext cx="1815746" cy="1361810"/>
          </a:xfrm>
          <a:prstGeom prst="rect">
            <a:avLst/>
          </a:prstGeom>
        </p:spPr>
      </p:pic>
      <p:sp>
        <p:nvSpPr>
          <p:cNvPr id="27" name="Rectangle 17">
            <a:extLst>
              <a:ext uri="{FF2B5EF4-FFF2-40B4-BE49-F238E27FC236}">
                <a16:creationId xmlns:a16="http://schemas.microsoft.com/office/drawing/2014/main" id="{F0B238EB-55DD-4CAD-962F-2FD8ED96A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689" y="5785357"/>
            <a:ext cx="2560622" cy="4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Non-stationary analysis of superconducting cavity cooling process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82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4BBF612-D6AC-4B7D-894E-4C3732A7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650MHz cavity Cryomodule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F2C738E-0E12-4FFD-83BE-696A36E00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EE2B3BE-97A9-40BC-A5ED-89B49298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CC44373-AE1A-4911-A04B-9FC7248A50B9}"/>
              </a:ext>
            </a:extLst>
          </p:cNvPr>
          <p:cNvPicPr/>
          <p:nvPr/>
        </p:nvPicPr>
        <p:blipFill rotWithShape="1">
          <a:blip r:embed="rId2"/>
          <a:srcRect b="17593"/>
          <a:stretch/>
        </p:blipFill>
        <p:spPr>
          <a:xfrm>
            <a:off x="6105832" y="1091850"/>
            <a:ext cx="5060693" cy="274206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9D6F143-8233-49C0-BFFB-E3DA01AF0E0C}"/>
              </a:ext>
            </a:extLst>
          </p:cNvPr>
          <p:cNvSpPr/>
          <p:nvPr/>
        </p:nvSpPr>
        <p:spPr>
          <a:xfrm>
            <a:off x="7860709" y="1067564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BTCM cooldown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EA215C2-A0C6-4AA6-BEA8-37B61DD1CCD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6" y="1091850"/>
            <a:ext cx="5259944" cy="27420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71FD98C-88BE-444F-A242-95E33CD40BD9}"/>
              </a:ext>
            </a:extLst>
          </p:cNvPr>
          <p:cNvSpPr/>
          <p:nvPr/>
        </p:nvSpPr>
        <p:spPr>
          <a:xfrm>
            <a:off x="2124477" y="3501958"/>
            <a:ext cx="220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BTCM: 100.7W@2K</a:t>
            </a:r>
            <a:endParaRPr kumimoji="0" lang="zh-CN" altLang="zh-CN" sz="1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B3EA1C3-F005-4F8A-B1A9-957C6859B2B8}"/>
              </a:ext>
            </a:extLst>
          </p:cNvPr>
          <p:cNvGrpSpPr/>
          <p:nvPr/>
        </p:nvGrpSpPr>
        <p:grpSpPr>
          <a:xfrm>
            <a:off x="501446" y="3962399"/>
            <a:ext cx="5272614" cy="2772698"/>
            <a:chOff x="121920" y="961390"/>
            <a:chExt cx="4876800" cy="246761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F7F1F48-5A39-45BA-89B7-AFDF7760EBC8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" y="961390"/>
              <a:ext cx="4876800" cy="24676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44D4CF0E-06A1-43DA-B571-5A340BF4699E}"/>
                </a:ext>
              </a:extLst>
            </p:cNvPr>
            <p:cNvCxnSpPr/>
            <p:nvPr/>
          </p:nvCxnSpPr>
          <p:spPr>
            <a:xfrm>
              <a:off x="1418645" y="1439100"/>
              <a:ext cx="538480" cy="0"/>
            </a:xfrm>
            <a:prstGeom prst="line">
              <a:avLst/>
            </a:prstGeom>
            <a:noFill/>
            <a:ln w="28575" cap="flat" cmpd="sng" algn="ctr">
              <a:solidFill>
                <a:srgbClr val="FF00FF"/>
              </a:solidFill>
              <a:prstDash val="solid"/>
              <a:miter lim="800000"/>
            </a:ln>
            <a:effectLst/>
          </p:spPr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FAED0BD0-E14F-4A10-AA60-5F11E22F06EC}"/>
                </a:ext>
              </a:extLst>
            </p:cNvPr>
            <p:cNvCxnSpPr/>
            <p:nvPr/>
          </p:nvCxnSpPr>
          <p:spPr>
            <a:xfrm>
              <a:off x="1418645" y="1642300"/>
              <a:ext cx="53848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E6269602-28B2-41BB-AF4F-648DEBED9709}"/>
                </a:ext>
              </a:extLst>
            </p:cNvPr>
            <p:cNvCxnSpPr/>
            <p:nvPr/>
          </p:nvCxnSpPr>
          <p:spPr>
            <a:xfrm>
              <a:off x="3105205" y="1439100"/>
              <a:ext cx="538480" cy="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4A181562-64F7-48CE-BB6E-A178E1B87B04}"/>
                </a:ext>
              </a:extLst>
            </p:cNvPr>
            <p:cNvCxnSpPr/>
            <p:nvPr/>
          </p:nvCxnSpPr>
          <p:spPr>
            <a:xfrm>
              <a:off x="3105205" y="1651190"/>
              <a:ext cx="538480" cy="0"/>
            </a:xfrm>
            <a:prstGeom prst="line">
              <a:avLst/>
            </a:prstGeom>
            <a:noFill/>
            <a:ln w="28575" cap="flat" cmpd="sng" algn="ctr">
              <a:solidFill>
                <a:srgbClr val="2D2DB7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8248961-3F50-4D56-A19F-A0E3C74638C7}"/>
                </a:ext>
              </a:extLst>
            </p:cNvPr>
            <p:cNvSpPr txBox="1"/>
            <p:nvPr/>
          </p:nvSpPr>
          <p:spPr>
            <a:xfrm>
              <a:off x="2040202" y="1242655"/>
              <a:ext cx="802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Level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D9B4DEE-2518-4659-8D39-2841E71EDE1B}"/>
                </a:ext>
              </a:extLst>
            </p:cNvPr>
            <p:cNvSpPr txBox="1"/>
            <p:nvPr/>
          </p:nvSpPr>
          <p:spPr>
            <a:xfrm>
              <a:off x="2048578" y="1457634"/>
              <a:ext cx="802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Pressure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DEE4CF1-74A0-4995-AD3F-DDAC2787AC5B}"/>
                </a:ext>
              </a:extLst>
            </p:cNvPr>
            <p:cNvSpPr txBox="1"/>
            <p:nvPr/>
          </p:nvSpPr>
          <p:spPr>
            <a:xfrm>
              <a:off x="3643684" y="1300600"/>
              <a:ext cx="1169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Temperature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A1861ED-D696-40E2-A221-24F93BBD4865}"/>
                </a:ext>
              </a:extLst>
            </p:cNvPr>
            <p:cNvSpPr txBox="1"/>
            <p:nvPr/>
          </p:nvSpPr>
          <p:spPr>
            <a:xfrm>
              <a:off x="3641036" y="1526946"/>
              <a:ext cx="1169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Mass flow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9F5BF4F3-0295-4640-9A36-988EE789ED3F}"/>
              </a:ext>
            </a:extLst>
          </p:cNvPr>
          <p:cNvSpPr/>
          <p:nvPr/>
        </p:nvSpPr>
        <p:spPr>
          <a:xfrm>
            <a:off x="1887285" y="6186552"/>
            <a:ext cx="2917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BTCM 2K stable operation</a:t>
            </a:r>
            <a:endParaRPr kumimoji="0" lang="zh-CN" altLang="zh-CN" sz="1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AC98578-A975-44D5-8667-5A4CE89A8639}"/>
              </a:ext>
            </a:extLst>
          </p:cNvPr>
          <p:cNvSpPr txBox="1"/>
          <p:nvPr/>
        </p:nvSpPr>
        <p:spPr>
          <a:xfrm>
            <a:off x="2990953" y="4986701"/>
            <a:ext cx="1906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</a:rPr>
              <a:t>Pressure 31mbar±10Pa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3911D31-A405-4EFB-85BC-5E66A29416B7}"/>
              </a:ext>
            </a:extLst>
          </p:cNvPr>
          <p:cNvSpPr txBox="1"/>
          <p:nvPr/>
        </p:nvSpPr>
        <p:spPr>
          <a:xfrm>
            <a:off x="2981119" y="5210230"/>
            <a:ext cx="1906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Temperature 2K±0.02K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E99FE7A-B65E-4683-85AB-F7931212B971}"/>
              </a:ext>
            </a:extLst>
          </p:cNvPr>
          <p:cNvGrpSpPr/>
          <p:nvPr/>
        </p:nvGrpSpPr>
        <p:grpSpPr>
          <a:xfrm>
            <a:off x="6126894" y="3953648"/>
            <a:ext cx="5106776" cy="2769322"/>
            <a:chOff x="541941" y="29797470"/>
            <a:chExt cx="16055989" cy="8486917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1CE073A-C6CB-4D9E-86C6-6EE490C4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941" y="29797470"/>
              <a:ext cx="15911097" cy="8486917"/>
            </a:xfrm>
            <a:prstGeom prst="rect">
              <a:avLst/>
            </a:prstGeom>
          </p:spPr>
        </p:pic>
        <p:sp>
          <p:nvSpPr>
            <p:cNvPr id="25" name="内容占位符 2">
              <a:extLst>
                <a:ext uri="{FF2B5EF4-FFF2-40B4-BE49-F238E27FC236}">
                  <a16:creationId xmlns:a16="http://schemas.microsoft.com/office/drawing/2014/main" id="{9F29BBDE-00B7-4713-8A57-335E42EDDF43}"/>
                </a:ext>
              </a:extLst>
            </p:cNvPr>
            <p:cNvSpPr txBox="1">
              <a:spLocks/>
            </p:cNvSpPr>
            <p:nvPr/>
          </p:nvSpPr>
          <p:spPr>
            <a:xfrm>
              <a:off x="541942" y="36418768"/>
              <a:ext cx="16055988" cy="1865149"/>
            </a:xfrm>
            <a:prstGeom prst="rect">
              <a:avLst/>
            </a:prstGeom>
            <a:noFill/>
          </p:spPr>
          <p:txBody>
            <a:bodyPr vert="horz" lIns="91440" tIns="45721" rIns="91440" bIns="45721" rtlCol="0">
              <a:noAutofit/>
            </a:bodyPr>
            <a:lstStyle>
              <a:lvl1pPr marL="809976" indent="-809976" algn="l" defTabSz="3239902" rtl="0" eaLnBrk="1" latinLnBrk="0" hangingPunct="1">
                <a:lnSpc>
                  <a:spcPct val="90000"/>
                </a:lnSpc>
                <a:spcBef>
                  <a:spcPts val="3542"/>
                </a:spcBef>
                <a:buFont typeface="Arial" panose="020B0604020202020204" pitchFamily="34" charset="0"/>
                <a:buChar char="•"/>
                <a:defRPr sz="9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429927" indent="-809976" algn="l" defTabSz="3239902" rtl="0" eaLnBrk="1" latinLnBrk="0" hangingPunct="1">
                <a:lnSpc>
                  <a:spcPct val="90000"/>
                </a:lnSpc>
                <a:spcBef>
                  <a:spcPts val="1772"/>
                </a:spcBef>
                <a:buFont typeface="Arial" panose="020B0604020202020204" pitchFamily="34" charset="0"/>
                <a:buChar char="•"/>
                <a:defRPr sz="8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049878" indent="-809976" algn="l" defTabSz="3239902" rtl="0" eaLnBrk="1" latinLnBrk="0" hangingPunct="1">
                <a:lnSpc>
                  <a:spcPct val="90000"/>
                </a:lnSpc>
                <a:spcBef>
                  <a:spcPts val="1772"/>
                </a:spcBef>
                <a:buFont typeface="Arial" panose="020B0604020202020204" pitchFamily="34" charset="0"/>
                <a:buChar char="•"/>
                <a:defRPr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69829" indent="-809976" algn="l" defTabSz="3239902" rtl="0" eaLnBrk="1" latinLnBrk="0" hangingPunct="1">
                <a:lnSpc>
                  <a:spcPct val="90000"/>
                </a:lnSpc>
                <a:spcBef>
                  <a:spcPts val="1772"/>
                </a:spcBef>
                <a:buFont typeface="Arial" panose="020B0604020202020204" pitchFamily="34" charset="0"/>
                <a:buChar char="•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89780" indent="-809976" algn="l" defTabSz="3239902" rtl="0" eaLnBrk="1" latinLnBrk="0" hangingPunct="1">
                <a:lnSpc>
                  <a:spcPct val="90000"/>
                </a:lnSpc>
                <a:spcBef>
                  <a:spcPts val="1772"/>
                </a:spcBef>
                <a:buFont typeface="Arial" panose="020B0604020202020204" pitchFamily="34" charset="0"/>
                <a:buChar char="•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909731" indent="-809976" algn="l" defTabSz="3239902" rtl="0" eaLnBrk="1" latinLnBrk="0" hangingPunct="1">
                <a:lnSpc>
                  <a:spcPct val="90000"/>
                </a:lnSpc>
                <a:spcBef>
                  <a:spcPts val="1772"/>
                </a:spcBef>
                <a:buFont typeface="Arial" panose="020B0604020202020204" pitchFamily="34" charset="0"/>
                <a:buChar char="•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29682" indent="-809976" algn="l" defTabSz="3239902" rtl="0" eaLnBrk="1" latinLnBrk="0" hangingPunct="1">
                <a:lnSpc>
                  <a:spcPct val="90000"/>
                </a:lnSpc>
                <a:spcBef>
                  <a:spcPts val="1772"/>
                </a:spcBef>
                <a:buFont typeface="Arial" panose="020B0604020202020204" pitchFamily="34" charset="0"/>
                <a:buChar char="•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49633" indent="-809976" algn="l" defTabSz="3239902" rtl="0" eaLnBrk="1" latinLnBrk="0" hangingPunct="1">
                <a:lnSpc>
                  <a:spcPct val="90000"/>
                </a:lnSpc>
                <a:spcBef>
                  <a:spcPts val="1772"/>
                </a:spcBef>
                <a:buFont typeface="Arial" panose="020B0604020202020204" pitchFamily="34" charset="0"/>
                <a:buChar char="•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769584" indent="-809976" algn="l" defTabSz="3239902" rtl="0" eaLnBrk="1" latinLnBrk="0" hangingPunct="1">
                <a:lnSpc>
                  <a:spcPct val="90000"/>
                </a:lnSpc>
                <a:spcBef>
                  <a:spcPts val="1772"/>
                </a:spcBef>
                <a:buFont typeface="Arial" panose="020B0604020202020204" pitchFamily="34" charset="0"/>
                <a:buChar char="•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altLang="zh-CN" sz="2000" b="1" kern="0" dirty="0">
                  <a:solidFill>
                    <a:srgbClr val="000099"/>
                  </a:solidFill>
                  <a:latin typeface="Arial"/>
                </a:rPr>
                <a:t>Cryogenic capacity test, 300W@2K return gas flow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3316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72AC33D-E590-4F87-89E6-F0D0140F4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KW JT heat exchanger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032E9C-290F-42A6-975A-5E18E7DE3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8686" y="64371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CB562B-2895-4F41-8EA5-69A1D1D9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9700" y="64071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34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30809FB-6FB8-44D2-ABA2-6B71AB00DD70}"/>
              </a:ext>
            </a:extLst>
          </p:cNvPr>
          <p:cNvGrpSpPr/>
          <p:nvPr/>
        </p:nvGrpSpPr>
        <p:grpSpPr>
          <a:xfrm>
            <a:off x="591791" y="3492682"/>
            <a:ext cx="3125448" cy="762074"/>
            <a:chOff x="6182918" y="2295957"/>
            <a:chExt cx="4737402" cy="115511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5A649B9-92F4-430A-90DB-E14EEC8C5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59" t="5604" r="3529" b="10715"/>
            <a:stretch/>
          </p:blipFill>
          <p:spPr>
            <a:xfrm>
              <a:off x="6182918" y="2312824"/>
              <a:ext cx="1455454" cy="113814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D23EFE7-DB4F-4740-9FB3-29C09C073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33" t="8378" r="4632" b="11404"/>
            <a:stretch/>
          </p:blipFill>
          <p:spPr>
            <a:xfrm>
              <a:off x="9464866" y="2295957"/>
              <a:ext cx="1455454" cy="112302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9917F29-4A86-4B5B-B166-040EAD3B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44" t="9343" r="14737" b="12034"/>
            <a:stretch/>
          </p:blipFill>
          <p:spPr>
            <a:xfrm>
              <a:off x="7823892" y="2303686"/>
              <a:ext cx="1455454" cy="114738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8E076AD-DDC5-4DBD-A7D8-FBC51F50EB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949"/>
          <a:stretch/>
        </p:blipFill>
        <p:spPr>
          <a:xfrm>
            <a:off x="591791" y="2246806"/>
            <a:ext cx="960219" cy="5479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6F5D63B-E9ED-49B5-A2D1-209904FFF7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47238" b="16458"/>
          <a:stretch/>
        </p:blipFill>
        <p:spPr>
          <a:xfrm>
            <a:off x="1628197" y="2229764"/>
            <a:ext cx="960219" cy="5412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19815D2-E23E-4033-8555-ECF909F6C8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24" r="204" b="64568"/>
          <a:stretch/>
        </p:blipFill>
        <p:spPr>
          <a:xfrm>
            <a:off x="2683416" y="2255664"/>
            <a:ext cx="960218" cy="522564"/>
          </a:xfrm>
          <a:prstGeom prst="rect">
            <a:avLst/>
          </a:prstGeom>
        </p:spPr>
      </p:pic>
      <p:sp>
        <p:nvSpPr>
          <p:cNvPr id="13" name="箭头: 下 12">
            <a:extLst>
              <a:ext uri="{FF2B5EF4-FFF2-40B4-BE49-F238E27FC236}">
                <a16:creationId xmlns:a16="http://schemas.microsoft.com/office/drawing/2014/main" id="{DB346333-550D-4277-B0BB-90C0961D1F21}"/>
              </a:ext>
            </a:extLst>
          </p:cNvPr>
          <p:cNvSpPr/>
          <p:nvPr/>
        </p:nvSpPr>
        <p:spPr>
          <a:xfrm>
            <a:off x="1006123" y="3197500"/>
            <a:ext cx="131551" cy="163350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23B6707D-DB90-4F1B-AE8E-F0D122F2C743}"/>
              </a:ext>
            </a:extLst>
          </p:cNvPr>
          <p:cNvSpPr/>
          <p:nvPr/>
        </p:nvSpPr>
        <p:spPr>
          <a:xfrm>
            <a:off x="2087463" y="3197500"/>
            <a:ext cx="131551" cy="163350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EE5767D6-4C8B-4F6C-AFE5-2ECD470807DD}"/>
              </a:ext>
            </a:extLst>
          </p:cNvPr>
          <p:cNvSpPr/>
          <p:nvPr/>
        </p:nvSpPr>
        <p:spPr>
          <a:xfrm>
            <a:off x="3133973" y="3197500"/>
            <a:ext cx="131551" cy="163350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781A8DD5-E7F9-4BD2-80B4-00311FD344B9}"/>
              </a:ext>
            </a:extLst>
          </p:cNvPr>
          <p:cNvSpPr/>
          <p:nvPr/>
        </p:nvSpPr>
        <p:spPr>
          <a:xfrm>
            <a:off x="1006124" y="4631875"/>
            <a:ext cx="131551" cy="163350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C49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BC244329-9EEC-4296-8190-8E828C105B0A}"/>
              </a:ext>
            </a:extLst>
          </p:cNvPr>
          <p:cNvSpPr/>
          <p:nvPr/>
        </p:nvSpPr>
        <p:spPr>
          <a:xfrm>
            <a:off x="2087463" y="4631875"/>
            <a:ext cx="131551" cy="163350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C49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2D2E125F-1C94-4D18-8E6A-4ED34DFDA133}"/>
              </a:ext>
            </a:extLst>
          </p:cNvPr>
          <p:cNvSpPr/>
          <p:nvPr/>
        </p:nvSpPr>
        <p:spPr>
          <a:xfrm>
            <a:off x="3168802" y="4631875"/>
            <a:ext cx="131551" cy="163350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C49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1588E8A-4EFC-40CE-838E-820AC272CD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89"/>
          <a:stretch/>
        </p:blipFill>
        <p:spPr bwMode="auto">
          <a:xfrm rot="5400000" flipV="1">
            <a:off x="653545" y="4929776"/>
            <a:ext cx="836715" cy="960221"/>
          </a:xfrm>
          <a:prstGeom prst="rect">
            <a:avLst/>
          </a:prstGeom>
          <a:noFill/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1EE255D-5631-4E69-B331-7E4F161733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0"/>
          <a:stretch/>
        </p:blipFill>
        <p:spPr bwMode="auto">
          <a:xfrm rot="5400000" flipV="1">
            <a:off x="1773382" y="4929778"/>
            <a:ext cx="836711" cy="960219"/>
          </a:xfrm>
          <a:prstGeom prst="rect">
            <a:avLst/>
          </a:prstGeom>
          <a:noFill/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EA87D61-5160-4E08-9BBF-3A2B00941A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49228"/>
          <a:stretch/>
        </p:blipFill>
        <p:spPr bwMode="auto">
          <a:xfrm rot="5400000" flipV="1">
            <a:off x="2893216" y="4922585"/>
            <a:ext cx="836712" cy="960219"/>
          </a:xfrm>
          <a:prstGeom prst="rect">
            <a:avLst/>
          </a:prstGeom>
          <a:noFill/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56A1F8A-6708-4330-9E4F-A2CEDC5171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62" r="3169"/>
          <a:stretch/>
        </p:blipFill>
        <p:spPr bwMode="auto">
          <a:xfrm>
            <a:off x="9184670" y="1902861"/>
            <a:ext cx="2409266" cy="1973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5F5237D-5B59-446F-AE00-07B74A218B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70" y="3994280"/>
            <a:ext cx="2380920" cy="197041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BD5AE42-817E-4F74-B74F-4FA537ED041F}"/>
              </a:ext>
            </a:extLst>
          </p:cNvPr>
          <p:cNvSpPr txBox="1"/>
          <p:nvPr/>
        </p:nvSpPr>
        <p:spPr>
          <a:xfrm>
            <a:off x="602307" y="6005161"/>
            <a:ext cx="3340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Designing &amp; Verification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4B0D69C-2F77-45A5-8F95-69896CFE11F3}"/>
              </a:ext>
            </a:extLst>
          </p:cNvPr>
          <p:cNvSpPr txBox="1"/>
          <p:nvPr/>
        </p:nvSpPr>
        <p:spPr>
          <a:xfrm>
            <a:off x="9549602" y="5869484"/>
            <a:ext cx="2044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NSGA-II Optimization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BDF6271-3C63-4DD0-A387-A1168D44C077}"/>
              </a:ext>
            </a:extLst>
          </p:cNvPr>
          <p:cNvSpPr txBox="1"/>
          <p:nvPr/>
        </p:nvSpPr>
        <p:spPr>
          <a:xfrm>
            <a:off x="208727" y="967248"/>
            <a:ext cx="11774546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CEPC 2kW@2K cryogenic system, the kilo-watt scale heat exchanger project began in 2022.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2022.05-2022.10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Basic Design and Optimization.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0">
            <a:extLst>
              <a:ext uri="{FF2B5EF4-FFF2-40B4-BE49-F238E27FC236}">
                <a16:creationId xmlns:a16="http://schemas.microsoft.com/office/drawing/2014/main" id="{93AB8842-4692-4992-B8FE-6270EDC47D33}"/>
              </a:ext>
            </a:extLst>
          </p:cNvPr>
          <p:cNvGrpSpPr>
            <a:grpSpLocks/>
          </p:cNvGrpSpPr>
          <p:nvPr/>
        </p:nvGrpSpPr>
        <p:grpSpPr bwMode="auto">
          <a:xfrm>
            <a:off x="4595157" y="2069581"/>
            <a:ext cx="3793166" cy="2020273"/>
            <a:chOff x="838200" y="1864063"/>
            <a:chExt cx="4236116" cy="2255042"/>
          </a:xfrm>
        </p:grpSpPr>
        <p:grpSp>
          <p:nvGrpSpPr>
            <p:cNvPr id="28" name="组合 2">
              <a:extLst>
                <a:ext uri="{FF2B5EF4-FFF2-40B4-BE49-F238E27FC236}">
                  <a16:creationId xmlns:a16="http://schemas.microsoft.com/office/drawing/2014/main" id="{CCD11654-9B66-44F1-A324-2FB54D3CD2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5721" y="1965042"/>
              <a:ext cx="3318595" cy="2053089"/>
              <a:chOff x="1667384" y="1245486"/>
              <a:chExt cx="4195534" cy="2328919"/>
            </a:xfrm>
          </p:grpSpPr>
          <p:pic>
            <p:nvPicPr>
              <p:cNvPr id="31" name="图片 3">
                <a:extLst>
                  <a:ext uri="{FF2B5EF4-FFF2-40B4-BE49-F238E27FC236}">
                    <a16:creationId xmlns:a16="http://schemas.microsoft.com/office/drawing/2014/main" id="{82B20DE6-B476-4D40-A42B-EA8DB52820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6" t="40726" r="10956" b="40787"/>
              <a:stretch>
                <a:fillRect/>
              </a:stretch>
            </p:blipFill>
            <p:spPr bwMode="auto">
              <a:xfrm>
                <a:off x="1667384" y="1245486"/>
                <a:ext cx="4081871" cy="798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图片 4">
                <a:extLst>
                  <a:ext uri="{FF2B5EF4-FFF2-40B4-BE49-F238E27FC236}">
                    <a16:creationId xmlns:a16="http://schemas.microsoft.com/office/drawing/2014/main" id="{C8EBC474-6BA6-490A-B2C9-79F58DD6F4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6" t="40726" r="8792" b="40787"/>
              <a:stretch>
                <a:fillRect/>
              </a:stretch>
            </p:blipFill>
            <p:spPr bwMode="auto">
              <a:xfrm>
                <a:off x="1667384" y="2010619"/>
                <a:ext cx="4195534" cy="798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图片 5">
                <a:extLst>
                  <a:ext uri="{FF2B5EF4-FFF2-40B4-BE49-F238E27FC236}">
                    <a16:creationId xmlns:a16="http://schemas.microsoft.com/office/drawing/2014/main" id="{92425001-EBD1-4B0C-9AD9-EB5DBB5BE4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05" t="40726" r="9880" b="40787"/>
              <a:stretch>
                <a:fillRect/>
              </a:stretch>
            </p:blipFill>
            <p:spPr bwMode="auto">
              <a:xfrm>
                <a:off x="1698557" y="2775752"/>
                <a:ext cx="4081871" cy="798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" name="图片 6">
              <a:extLst>
                <a:ext uri="{FF2B5EF4-FFF2-40B4-BE49-F238E27FC236}">
                  <a16:creationId xmlns:a16="http://schemas.microsoft.com/office/drawing/2014/main" id="{C2406F5E-F38B-43A2-A275-2D5BB3174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866" b="40787"/>
            <a:stretch>
              <a:fillRect/>
            </a:stretch>
          </p:blipFill>
          <p:spPr bwMode="auto">
            <a:xfrm>
              <a:off x="838200" y="1864063"/>
              <a:ext cx="922949" cy="225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D554A38-0612-410A-9226-28E9C95DD495}"/>
                </a:ext>
              </a:extLst>
            </p:cNvPr>
            <p:cNvSpPr/>
            <p:nvPr/>
          </p:nvSpPr>
          <p:spPr>
            <a:xfrm>
              <a:off x="1270068" y="2189386"/>
              <a:ext cx="431868" cy="18281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34" name="组合 50">
            <a:extLst>
              <a:ext uri="{FF2B5EF4-FFF2-40B4-BE49-F238E27FC236}">
                <a16:creationId xmlns:a16="http://schemas.microsoft.com/office/drawing/2014/main" id="{C1AFFDF2-2693-422B-A578-E0B0A68BCF6F}"/>
              </a:ext>
            </a:extLst>
          </p:cNvPr>
          <p:cNvGrpSpPr>
            <a:grpSpLocks/>
          </p:cNvGrpSpPr>
          <p:nvPr/>
        </p:nvGrpSpPr>
        <p:grpSpPr bwMode="auto">
          <a:xfrm>
            <a:off x="4641197" y="4147730"/>
            <a:ext cx="3666621" cy="2021050"/>
            <a:chOff x="838200" y="4174051"/>
            <a:chExt cx="4093225" cy="2255042"/>
          </a:xfrm>
        </p:grpSpPr>
        <p:grpSp>
          <p:nvGrpSpPr>
            <p:cNvPr id="35" name="组合 31">
              <a:extLst>
                <a:ext uri="{FF2B5EF4-FFF2-40B4-BE49-F238E27FC236}">
                  <a16:creationId xmlns:a16="http://schemas.microsoft.com/office/drawing/2014/main" id="{A8D880F2-1E63-431A-84C1-41C12477C6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4174051"/>
              <a:ext cx="4093225" cy="2255042"/>
              <a:chOff x="838200" y="4174051"/>
              <a:chExt cx="4093225" cy="2255042"/>
            </a:xfrm>
          </p:grpSpPr>
          <p:pic>
            <p:nvPicPr>
              <p:cNvPr id="37" name="图片 8">
                <a:extLst>
                  <a:ext uri="{FF2B5EF4-FFF2-40B4-BE49-F238E27FC236}">
                    <a16:creationId xmlns:a16="http://schemas.microsoft.com/office/drawing/2014/main" id="{80F948F5-066F-411B-BB1A-B4182FF89D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44" t="40726" r="12915" b="40787"/>
              <a:stretch>
                <a:fillRect/>
              </a:stretch>
            </p:blipFill>
            <p:spPr bwMode="auto">
              <a:xfrm rot="10800000">
                <a:off x="1806760" y="4241779"/>
                <a:ext cx="3086149" cy="70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图片 9">
                <a:extLst>
                  <a:ext uri="{FF2B5EF4-FFF2-40B4-BE49-F238E27FC236}">
                    <a16:creationId xmlns:a16="http://schemas.microsoft.com/office/drawing/2014/main" id="{E0D7614F-406F-45E8-BF8D-AD1EA63897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44" t="40726" r="12915" b="40787"/>
              <a:stretch>
                <a:fillRect/>
              </a:stretch>
            </p:blipFill>
            <p:spPr bwMode="auto">
              <a:xfrm rot="10800000">
                <a:off x="1802290" y="4945841"/>
                <a:ext cx="3101567" cy="70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图片 12">
                <a:extLst>
                  <a:ext uri="{FF2B5EF4-FFF2-40B4-BE49-F238E27FC236}">
                    <a16:creationId xmlns:a16="http://schemas.microsoft.com/office/drawing/2014/main" id="{D4572868-D18D-4755-985F-74E54C2770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84" t="40726" r="13148" b="40787"/>
              <a:stretch>
                <a:fillRect/>
              </a:stretch>
            </p:blipFill>
            <p:spPr bwMode="auto">
              <a:xfrm rot="10800000">
                <a:off x="1845276" y="5662382"/>
                <a:ext cx="3086149" cy="70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图片 14">
                <a:extLst>
                  <a:ext uri="{FF2B5EF4-FFF2-40B4-BE49-F238E27FC236}">
                    <a16:creationId xmlns:a16="http://schemas.microsoft.com/office/drawing/2014/main" id="{0EB74716-1357-40DB-8EE4-C0DD7B6E01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" r="88295" b="40788"/>
              <a:stretch>
                <a:fillRect/>
              </a:stretch>
            </p:blipFill>
            <p:spPr bwMode="auto">
              <a:xfrm>
                <a:off x="838200" y="4174051"/>
                <a:ext cx="922949" cy="2255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E542B544-3519-43EF-9F4E-CCD0E3E8CB57}"/>
                </a:ext>
              </a:extLst>
            </p:cNvPr>
            <p:cNvSpPr/>
            <p:nvPr/>
          </p:nvSpPr>
          <p:spPr>
            <a:xfrm>
              <a:off x="1235138" y="4500961"/>
              <a:ext cx="482677" cy="18281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292198AC-B09A-47A8-9B99-649FD1F3B2C2}"/>
              </a:ext>
            </a:extLst>
          </p:cNvPr>
          <p:cNvSpPr txBox="1"/>
          <p:nvPr/>
        </p:nvSpPr>
        <p:spPr>
          <a:xfrm>
            <a:off x="4717861" y="6126406"/>
            <a:ext cx="3340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CFD Designing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Reslut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6682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CA622E5-B23C-4A68-A75E-00FA3C84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KW JT heat exchanger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A3A7B0-6F68-461F-91F6-CA8D38AC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14B669-8CCD-4E87-BC4E-B0C912250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35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D47B6E-D8E5-40DC-8AC3-7A3762360CDE}"/>
              </a:ext>
            </a:extLst>
          </p:cNvPr>
          <p:cNvSpPr txBox="1"/>
          <p:nvPr/>
        </p:nvSpPr>
        <p:spPr>
          <a:xfrm rot="16200000">
            <a:off x="2158534" y="2903206"/>
            <a:ext cx="492443" cy="24105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>
                <a:latin typeface="Georgia" panose="02040502050405020303" pitchFamily="18" charset="0"/>
                <a:ea typeface="楷体" panose="02010609060101010101" pitchFamily="49" charset="-122"/>
              </a:rPr>
              <a:t>Checking  Thickness</a:t>
            </a:r>
            <a:endParaRPr lang="zh-CN" altLang="en-US" sz="2000" dirty="0">
              <a:latin typeface="Georgia" panose="02040502050405020303" pitchFamily="18" charset="0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3D2326B-711B-4197-9DEA-4B9A36534E29}"/>
              </a:ext>
            </a:extLst>
          </p:cNvPr>
          <p:cNvSpPr txBox="1"/>
          <p:nvPr/>
        </p:nvSpPr>
        <p:spPr>
          <a:xfrm rot="16200000">
            <a:off x="5476536" y="3572439"/>
            <a:ext cx="492443" cy="12092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>
                <a:latin typeface="Georgia" panose="02040502050405020303" pitchFamily="18" charset="0"/>
                <a:ea typeface="楷体" panose="02010609060101010101" pitchFamily="49" charset="-122"/>
              </a:rPr>
              <a:t>Build Up</a:t>
            </a:r>
            <a:endParaRPr lang="zh-CN" altLang="en-US" sz="2000" dirty="0">
              <a:latin typeface="Georgia" panose="02040502050405020303" pitchFamily="18" charset="0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AD0DB48-84C5-4AAC-B9C8-4A6601EADCD8}"/>
              </a:ext>
            </a:extLst>
          </p:cNvPr>
          <p:cNvSpPr txBox="1"/>
          <p:nvPr/>
        </p:nvSpPr>
        <p:spPr>
          <a:xfrm rot="16200000">
            <a:off x="8872710" y="3242360"/>
            <a:ext cx="492443" cy="1869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>
                <a:latin typeface="Georgia" panose="02040502050405020303" pitchFamily="18" charset="0"/>
                <a:ea typeface="楷体" panose="02010609060101010101" pitchFamily="49" charset="-122"/>
              </a:rPr>
              <a:t>Before Brazing</a:t>
            </a:r>
            <a:endParaRPr lang="zh-CN" altLang="en-US" sz="2000" dirty="0">
              <a:latin typeface="Georgia" panose="02040502050405020303" pitchFamily="18" charset="0"/>
              <a:ea typeface="楷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39A1C20-E271-4769-B51B-C2D0998B9AED}"/>
              </a:ext>
            </a:extLst>
          </p:cNvPr>
          <p:cNvSpPr txBox="1"/>
          <p:nvPr/>
        </p:nvSpPr>
        <p:spPr>
          <a:xfrm rot="16200000">
            <a:off x="2158533" y="5545191"/>
            <a:ext cx="492443" cy="1869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>
                <a:latin typeface="Georgia" panose="02040502050405020303" pitchFamily="18" charset="0"/>
                <a:ea typeface="楷体" panose="02010609060101010101" pitchFamily="49" charset="-122"/>
              </a:rPr>
              <a:t>After Product</a:t>
            </a:r>
            <a:endParaRPr lang="zh-CN" altLang="en-US" sz="2000" dirty="0">
              <a:latin typeface="Georgia" panose="02040502050405020303" pitchFamily="18" charset="0"/>
              <a:ea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5493DA-2057-4206-B71D-11E24A1CBEB6}"/>
              </a:ext>
            </a:extLst>
          </p:cNvPr>
          <p:cNvSpPr txBox="1"/>
          <p:nvPr/>
        </p:nvSpPr>
        <p:spPr>
          <a:xfrm>
            <a:off x="479376" y="1149058"/>
            <a:ext cx="927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2022.10-2023.05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Manufacturing and Quality Detection.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54C2C07-F6C9-4E15-808F-C78BF917836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2" b="11081"/>
          <a:stretch/>
        </p:blipFill>
        <p:spPr bwMode="auto">
          <a:xfrm>
            <a:off x="4495800" y="4507265"/>
            <a:ext cx="2697982" cy="18484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021FF4F-80F8-4ED6-85EB-387DCFCE794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6"/>
          <a:stretch/>
        </p:blipFill>
        <p:spPr bwMode="auto">
          <a:xfrm>
            <a:off x="7451823" y="4615480"/>
            <a:ext cx="4470394" cy="16868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FA8790-E36A-4006-BAB9-730997B6997E}"/>
              </a:ext>
            </a:extLst>
          </p:cNvPr>
          <p:cNvSpPr txBox="1"/>
          <p:nvPr/>
        </p:nvSpPr>
        <p:spPr>
          <a:xfrm rot="16200000">
            <a:off x="7323369" y="5273724"/>
            <a:ext cx="492443" cy="23814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>
                <a:latin typeface="Georgia" panose="02040502050405020303" pitchFamily="18" charset="0"/>
                <a:ea typeface="楷体" panose="02010609060101010101" pitchFamily="49" charset="-122"/>
              </a:rPr>
              <a:t>Leakage Detection</a:t>
            </a:r>
            <a:endParaRPr lang="zh-CN" altLang="en-US" sz="2000" dirty="0">
              <a:latin typeface="Georgia" panose="02040502050405020303" pitchFamily="18" charset="0"/>
              <a:ea typeface="楷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FB7DC3A-D6D6-4204-840C-C2E355B7D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88" y="4403423"/>
            <a:ext cx="3766612" cy="19366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89338B-8E9F-4BEE-B151-E8B858C98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438" y="1597865"/>
            <a:ext cx="2914980" cy="2390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0FC89E-4A5A-4C50-8263-024F94861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39" y="1749852"/>
            <a:ext cx="3165090" cy="21809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BD82E18-803E-4947-AAB7-F84AB3DA2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1823" y="1633151"/>
            <a:ext cx="4225877" cy="239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2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A9A999E-F8E4-415F-AF62-F5CD4D3BC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KW JT heat exchanger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86403A3-B036-4E7C-BACC-110FA324B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BC27F8-FA8C-401E-B3B4-8B2DE8655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6E0261-5CF1-44D6-BBBC-5E97935B9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44" y="1447941"/>
            <a:ext cx="5035731" cy="1790774"/>
          </a:xfrm>
          <a:prstGeom prst="rect">
            <a:avLst/>
          </a:prstGeom>
          <a:ln>
            <a:solidFill>
              <a:srgbClr val="CCCFDC"/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CD41EF2-19DD-46D9-B003-F825D8B8AE08}"/>
              </a:ext>
            </a:extLst>
          </p:cNvPr>
          <p:cNvSpPr txBox="1"/>
          <p:nvPr/>
        </p:nvSpPr>
        <p:spPr>
          <a:xfrm>
            <a:off x="312506" y="998565"/>
            <a:ext cx="10585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2023.01-2023.06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Cryogenic experiment design and similarity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experimentdesign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16A78EE-EF0C-4243-B774-F45AF5069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739" y="1420517"/>
            <a:ext cx="4624836" cy="19510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6BE967-6AC4-4D2F-A157-B850BA488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425" y="3324283"/>
            <a:ext cx="3907478" cy="26929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526F24-74CE-49DB-9027-12466550A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381" y="3489698"/>
            <a:ext cx="3278369" cy="257004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22038A9-6821-415D-9A35-C394E24F40DF}"/>
              </a:ext>
            </a:extLst>
          </p:cNvPr>
          <p:cNvSpPr txBox="1"/>
          <p:nvPr/>
        </p:nvSpPr>
        <p:spPr>
          <a:xfrm>
            <a:off x="6956240" y="5997272"/>
            <a:ext cx="4194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Similarity Experiment Dewar </a:t>
            </a:r>
          </a:p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Inner structure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52CEED8-5F49-4361-9B8C-3DC13B3609FA}"/>
              </a:ext>
            </a:extLst>
          </p:cNvPr>
          <p:cNvSpPr txBox="1"/>
          <p:nvPr/>
        </p:nvSpPr>
        <p:spPr>
          <a:xfrm>
            <a:off x="147197" y="6099314"/>
            <a:ext cx="7020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similarity experiment will hold in 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2023.7 </a:t>
            </a: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cryogenic experiment will hold in 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2023.12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2275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07A5556-A88A-444F-8FA8-1A900637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Platform of Advanced Photon Source Technology R&amp;D </a:t>
            </a:r>
            <a:r>
              <a:rPr lang="zh-CN" altLang="en-US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PAPS</a:t>
            </a:r>
            <a:r>
              <a:rPr lang="zh-CN" altLang="en-US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B1CB66-E7E0-4087-92A9-077E5B7B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9EAE01E-7842-445A-9BA1-3BF9C02D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37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8489D59-8B24-4F49-9F24-3FC8B211DA11}"/>
              </a:ext>
            </a:extLst>
          </p:cNvPr>
          <p:cNvGrpSpPr/>
          <p:nvPr/>
        </p:nvGrpSpPr>
        <p:grpSpPr>
          <a:xfrm>
            <a:off x="384710" y="3657701"/>
            <a:ext cx="5615495" cy="3088742"/>
            <a:chOff x="1115616" y="3380760"/>
            <a:chExt cx="5282611" cy="3088742"/>
          </a:xfrm>
        </p:grpSpPr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B6541DB5-11CE-4791-9960-E3BF39499848}"/>
                </a:ext>
              </a:extLst>
            </p:cNvPr>
            <p:cNvSpPr txBox="1"/>
            <p:nvPr/>
          </p:nvSpPr>
          <p:spPr>
            <a:xfrm>
              <a:off x="1115616" y="4018508"/>
              <a:ext cx="1152128" cy="175432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先进光源技术研发与测试平台</a:t>
              </a:r>
              <a:endParaRPr lang="en-US" altLang="zh-CN" sz="1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Platform of Advanced Photon Source Technology R&amp;D (PAPS)</a:t>
              </a:r>
              <a:endParaRPr lang="zh-CN" altLang="en-US" sz="1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09922916-D9B5-4B0A-8E32-625532725F23}"/>
                </a:ext>
              </a:extLst>
            </p:cNvPr>
            <p:cNvSpPr txBox="1"/>
            <p:nvPr/>
          </p:nvSpPr>
          <p:spPr>
            <a:xfrm>
              <a:off x="2611490" y="3739942"/>
              <a:ext cx="1007240" cy="83099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b="1" dirty="0">
                  <a:solidFill>
                    <a:schemeClr val="bg1"/>
                  </a:solidFill>
                </a:rPr>
                <a:t>加速器分平台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Accelerator platform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0C8233A5-CC73-42EC-946F-C2F3DF7BECB0}"/>
                </a:ext>
              </a:extLst>
            </p:cNvPr>
            <p:cNvSpPr txBox="1"/>
            <p:nvPr/>
          </p:nvSpPr>
          <p:spPr>
            <a:xfrm>
              <a:off x="2604348" y="5460814"/>
              <a:ext cx="1010989" cy="83099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X</a:t>
              </a:r>
              <a:r>
                <a:rPr lang="zh-CN" altLang="en-US" sz="1200" b="1" dirty="0">
                  <a:solidFill>
                    <a:schemeClr val="bg1"/>
                  </a:solidFill>
                </a:rPr>
                <a:t>射线分平台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X-Ray platform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40B4B53E-E834-4823-85FE-9626E3CCB560}"/>
                </a:ext>
              </a:extLst>
            </p:cNvPr>
            <p:cNvSpPr txBox="1"/>
            <p:nvPr/>
          </p:nvSpPr>
          <p:spPr>
            <a:xfrm>
              <a:off x="3990812" y="3380760"/>
              <a:ext cx="2407415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200" b="1" dirty="0">
                  <a:solidFill>
                    <a:schemeClr val="bg1"/>
                  </a:solidFill>
                </a:rPr>
                <a:t>超导高频系统         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RF system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0180C6FD-78F3-4B8D-933A-D682BD7EA09E}"/>
                </a:ext>
              </a:extLst>
            </p:cNvPr>
            <p:cNvSpPr txBox="1"/>
            <p:nvPr/>
          </p:nvSpPr>
          <p:spPr>
            <a:xfrm>
              <a:off x="3989686" y="4206597"/>
              <a:ext cx="2408541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200" b="1" dirty="0">
                  <a:solidFill>
                    <a:schemeClr val="bg1"/>
                  </a:solidFill>
                </a:rPr>
                <a:t>精密磁铁系统 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Magnet technology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DE315BD2-EC0E-472D-AF73-B889C3F72893}"/>
                </a:ext>
              </a:extLst>
            </p:cNvPr>
            <p:cNvSpPr txBox="1"/>
            <p:nvPr/>
          </p:nvSpPr>
          <p:spPr>
            <a:xfrm>
              <a:off x="3989686" y="3793679"/>
              <a:ext cx="2408541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200" b="1" dirty="0">
                  <a:solidFill>
                    <a:schemeClr val="bg1"/>
                  </a:solidFill>
                </a:rPr>
                <a:t>低温系统          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Cryogenic system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60E79DC4-97E0-42F5-B623-9DE723DFF712}"/>
                </a:ext>
              </a:extLst>
            </p:cNvPr>
            <p:cNvSpPr txBox="1"/>
            <p:nvPr/>
          </p:nvSpPr>
          <p:spPr>
            <a:xfrm>
              <a:off x="3989686" y="4619192"/>
              <a:ext cx="2408541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200" b="1" dirty="0">
                  <a:solidFill>
                    <a:schemeClr val="bg1"/>
                  </a:solidFill>
                </a:rPr>
                <a:t>束流测试系统        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Beam test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1CA058A1-23D0-4F28-87B0-318420287266}"/>
                </a:ext>
              </a:extLst>
            </p:cNvPr>
            <p:cNvSpPr txBox="1"/>
            <p:nvPr/>
          </p:nvSpPr>
          <p:spPr>
            <a:xfrm>
              <a:off x="3989686" y="5385969"/>
              <a:ext cx="2408541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dirty="0">
                  <a:solidFill>
                    <a:schemeClr val="bg1"/>
                  </a:solidFill>
                </a:rPr>
                <a:t>X</a:t>
              </a:r>
              <a:r>
                <a:rPr lang="zh-CN" altLang="en-US" sz="1200" b="1" dirty="0">
                  <a:solidFill>
                    <a:schemeClr val="bg1"/>
                  </a:solidFill>
                </a:rPr>
                <a:t>射线光学系统      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X-ray optics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B3931C19-CA4F-4204-8FB1-0D601ABF72B6}"/>
                </a:ext>
              </a:extLst>
            </p:cNvPr>
            <p:cNvSpPr txBox="1"/>
            <p:nvPr/>
          </p:nvSpPr>
          <p:spPr>
            <a:xfrm>
              <a:off x="3989687" y="5790126"/>
              <a:ext cx="2408540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dirty="0">
                  <a:solidFill>
                    <a:schemeClr val="bg1"/>
                  </a:solidFill>
                </a:rPr>
                <a:t>X</a:t>
              </a:r>
              <a:r>
                <a:rPr lang="zh-CN" altLang="en-US" sz="1200" b="1" dirty="0">
                  <a:solidFill>
                    <a:schemeClr val="bg1"/>
                  </a:solidFill>
                </a:rPr>
                <a:t>射线探测系统    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X-ray detection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2B6E36FF-178F-4E0A-858C-B6DEF94773E0}"/>
                </a:ext>
              </a:extLst>
            </p:cNvPr>
            <p:cNvSpPr txBox="1"/>
            <p:nvPr/>
          </p:nvSpPr>
          <p:spPr>
            <a:xfrm>
              <a:off x="3989687" y="6192503"/>
              <a:ext cx="2408540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dirty="0">
                  <a:solidFill>
                    <a:schemeClr val="bg1"/>
                  </a:solidFill>
                </a:rPr>
                <a:t>X</a:t>
              </a:r>
              <a:r>
                <a:rPr lang="zh-CN" altLang="en-US" sz="1200" b="1" dirty="0">
                  <a:solidFill>
                    <a:schemeClr val="bg1"/>
                  </a:solidFill>
                </a:rPr>
                <a:t>射线应用系统   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X-ray application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9645F904-A897-4CC5-AA16-0084133B9C20}"/>
                </a:ext>
              </a:extLst>
            </p:cNvPr>
            <p:cNvCxnSpPr/>
            <p:nvPr/>
          </p:nvCxnSpPr>
          <p:spPr>
            <a:xfrm>
              <a:off x="2267744" y="4949284"/>
              <a:ext cx="1324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BC1C8CE-2002-4838-9D08-CD290EEA4601}"/>
                </a:ext>
              </a:extLst>
            </p:cNvPr>
            <p:cNvCxnSpPr/>
            <p:nvPr/>
          </p:nvCxnSpPr>
          <p:spPr>
            <a:xfrm>
              <a:off x="2400169" y="4077072"/>
              <a:ext cx="0" cy="16371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5AD496CE-F113-4C1D-9A5F-C81E5A05D3FA}"/>
                </a:ext>
              </a:extLst>
            </p:cNvPr>
            <p:cNvCxnSpPr/>
            <p:nvPr/>
          </p:nvCxnSpPr>
          <p:spPr>
            <a:xfrm>
              <a:off x="3803452" y="3519260"/>
              <a:ext cx="0" cy="12330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01FE27CA-267D-4E8D-BC8E-45896A89F770}"/>
                </a:ext>
              </a:extLst>
            </p:cNvPr>
            <p:cNvCxnSpPr>
              <a:endCxn id="10" idx="1"/>
            </p:cNvCxnSpPr>
            <p:nvPr/>
          </p:nvCxnSpPr>
          <p:spPr>
            <a:xfrm>
              <a:off x="3803452" y="3519260"/>
              <a:ext cx="1873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A2037CE7-9C21-41D8-B162-E6DC4C06306E}"/>
                </a:ext>
              </a:extLst>
            </p:cNvPr>
            <p:cNvCxnSpPr/>
            <p:nvPr/>
          </p:nvCxnSpPr>
          <p:spPr>
            <a:xfrm>
              <a:off x="3803452" y="4752334"/>
              <a:ext cx="1862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B99198A1-9F6D-4778-9946-77D7E95BC75B}"/>
                </a:ext>
              </a:extLst>
            </p:cNvPr>
            <p:cNvCxnSpPr/>
            <p:nvPr/>
          </p:nvCxnSpPr>
          <p:spPr>
            <a:xfrm flipH="1">
              <a:off x="3801571" y="5542175"/>
              <a:ext cx="1" cy="8035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D0ADEEC2-8AB7-4E81-A8BC-BB702D30164D}"/>
                </a:ext>
              </a:extLst>
            </p:cNvPr>
            <p:cNvCxnSpPr/>
            <p:nvPr/>
          </p:nvCxnSpPr>
          <p:spPr>
            <a:xfrm>
              <a:off x="3803452" y="3936872"/>
              <a:ext cx="1873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9CBA796-D318-4655-B1B5-831C312751D1}"/>
                </a:ext>
              </a:extLst>
            </p:cNvPr>
            <p:cNvCxnSpPr/>
            <p:nvPr/>
          </p:nvCxnSpPr>
          <p:spPr>
            <a:xfrm>
              <a:off x="3803452" y="4335125"/>
              <a:ext cx="1873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9F0C0D77-1F4A-433C-BE83-FD486EFCE886}"/>
                </a:ext>
              </a:extLst>
            </p:cNvPr>
            <p:cNvCxnSpPr/>
            <p:nvPr/>
          </p:nvCxnSpPr>
          <p:spPr>
            <a:xfrm>
              <a:off x="3616092" y="4152896"/>
              <a:ext cx="1873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72A397D2-E41A-45F9-9872-E533606FBC7E}"/>
                </a:ext>
              </a:extLst>
            </p:cNvPr>
            <p:cNvCxnSpPr/>
            <p:nvPr/>
          </p:nvCxnSpPr>
          <p:spPr>
            <a:xfrm>
              <a:off x="3802890" y="5542175"/>
              <a:ext cx="1873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0BF43799-A6DB-459E-B5C2-CFBE2F5A71A8}"/>
                </a:ext>
              </a:extLst>
            </p:cNvPr>
            <p:cNvCxnSpPr/>
            <p:nvPr/>
          </p:nvCxnSpPr>
          <p:spPr>
            <a:xfrm>
              <a:off x="3802890" y="5928625"/>
              <a:ext cx="1873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2C87711B-7C47-414D-9317-A8B68FC80BC0}"/>
                </a:ext>
              </a:extLst>
            </p:cNvPr>
            <p:cNvCxnSpPr/>
            <p:nvPr/>
          </p:nvCxnSpPr>
          <p:spPr>
            <a:xfrm>
              <a:off x="3801571" y="6334406"/>
              <a:ext cx="1873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E461C4F8-7690-4752-981A-51BF623470F4}"/>
                </a:ext>
              </a:extLst>
            </p:cNvPr>
            <p:cNvCxnSpPr/>
            <p:nvPr/>
          </p:nvCxnSpPr>
          <p:spPr>
            <a:xfrm>
              <a:off x="3613455" y="5928625"/>
              <a:ext cx="1873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03310598-2263-4CFF-8881-0961DD06DF0A}"/>
                </a:ext>
              </a:extLst>
            </p:cNvPr>
            <p:cNvCxnSpPr/>
            <p:nvPr/>
          </p:nvCxnSpPr>
          <p:spPr>
            <a:xfrm>
              <a:off x="2400169" y="4077072"/>
              <a:ext cx="1873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4671E36E-3482-45D3-930D-3D8684ABA945}"/>
                </a:ext>
              </a:extLst>
            </p:cNvPr>
            <p:cNvCxnSpPr/>
            <p:nvPr/>
          </p:nvCxnSpPr>
          <p:spPr>
            <a:xfrm>
              <a:off x="2400169" y="5714270"/>
              <a:ext cx="1873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2" descr="E:\gerui\组内管理工作\主任助理\2017年度部门工作总结\PAPS\PAPS效果图\PAPS效果图\001 副本 2.jpg">
            <a:extLst>
              <a:ext uri="{FF2B5EF4-FFF2-40B4-BE49-F238E27FC236}">
                <a16:creationId xmlns:a16="http://schemas.microsoft.com/office/drawing/2014/main" id="{FCB0213C-1ADD-4439-9090-9FAA934D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6" y="945882"/>
            <a:ext cx="5938441" cy="264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8C767DDA-54C2-4409-B71B-174FA44138A5}"/>
              </a:ext>
            </a:extLst>
          </p:cNvPr>
          <p:cNvSpPr/>
          <p:nvPr/>
        </p:nvSpPr>
        <p:spPr>
          <a:xfrm>
            <a:off x="6000206" y="3947650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 eaLnBrk="0" fontAlgn="base" hangingPunct="0">
              <a:spcBef>
                <a:spcPct val="10000"/>
              </a:spcBef>
              <a:spcAft>
                <a:spcPct val="30000"/>
              </a:spcAft>
              <a:buFontTx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“Platform of Advanced Photon Source Technology R&amp;D”, The goal of the PAPS project is to provide a good foundation and condition for R&amp;D, engineering testing and verification for the high energy phone source (HEPS) project to be completed on schedule and to achieve the expected design target.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Budget: 500M CNY funded by Beijing Gov.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Construction: 2017.5-2021.6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914145A5-FC43-4F77-9D7B-C00B5BA43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78" y="945881"/>
            <a:ext cx="4535733" cy="2643147"/>
          </a:xfrm>
          <a:prstGeom prst="rect">
            <a:avLst/>
          </a:prstGeom>
        </p:spPr>
      </p:pic>
      <p:sp>
        <p:nvSpPr>
          <p:cNvPr id="35" name="线形标注 2 34">
            <a:extLst>
              <a:ext uri="{FF2B5EF4-FFF2-40B4-BE49-F238E27FC236}">
                <a16:creationId xmlns:a16="http://schemas.microsoft.com/office/drawing/2014/main" id="{492D7EE8-AE28-4DF1-AD67-15BBC9C93B58}"/>
              </a:ext>
            </a:extLst>
          </p:cNvPr>
          <p:cNvSpPr/>
          <p:nvPr/>
        </p:nvSpPr>
        <p:spPr>
          <a:xfrm>
            <a:off x="8586652" y="1428206"/>
            <a:ext cx="653142" cy="21261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26200"/>
              <a:gd name="adj6" fmla="val -62800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634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535D0EB-D63B-4DFB-90D3-58ABCA658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2C095C6-8B23-4E79-A0DE-EBD4CB7A2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263FED-D3C1-41AE-83B2-6B2285BF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38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686B829-051C-4157-8D42-340DFFA63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3" y="205142"/>
            <a:ext cx="11530149" cy="648570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F0D83AA-370C-4E6E-B7DB-BF66BED62321}"/>
              </a:ext>
            </a:extLst>
          </p:cNvPr>
          <p:cNvSpPr txBox="1"/>
          <p:nvPr/>
        </p:nvSpPr>
        <p:spPr>
          <a:xfrm>
            <a:off x="3210937" y="2471543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FF0000"/>
                </a:solidFill>
              </a:defRPr>
            </a:lvl1pPr>
          </a:lstStyle>
          <a:p>
            <a:r>
              <a:rPr lang="en-US" altLang="zh-CN" b="1" dirty="0"/>
              <a:t>SRF building</a:t>
            </a:r>
            <a:endParaRPr lang="zh-CN" altLang="en-US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6F9382-CE66-41AC-9255-679E2B1B44F1}"/>
              </a:ext>
            </a:extLst>
          </p:cNvPr>
          <p:cNvSpPr txBox="1"/>
          <p:nvPr/>
        </p:nvSpPr>
        <p:spPr>
          <a:xfrm>
            <a:off x="6189267" y="2810097"/>
            <a:ext cx="205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FF0000"/>
                </a:solidFill>
              </a:defRPr>
            </a:lvl1pPr>
          </a:lstStyle>
          <a:p>
            <a:r>
              <a:rPr lang="en-US" altLang="zh-CN" b="1" dirty="0"/>
              <a:t>Cryogenic building</a:t>
            </a:r>
            <a:endParaRPr lang="zh-CN" altLang="en-US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521AF5-7E1A-4BF3-B297-4D6AC9D8A4B3}"/>
              </a:ext>
            </a:extLst>
          </p:cNvPr>
          <p:cNvSpPr/>
          <p:nvPr/>
        </p:nvSpPr>
        <p:spPr>
          <a:xfrm>
            <a:off x="5447238" y="1918945"/>
            <a:ext cx="2337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Magnet building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BCF216A-DC8B-41CD-84D7-675BEFDE75A9}"/>
              </a:ext>
            </a:extLst>
          </p:cNvPr>
          <p:cNvSpPr txBox="1"/>
          <p:nvPr/>
        </p:nvSpPr>
        <p:spPr>
          <a:xfrm>
            <a:off x="4608679" y="2179811"/>
            <a:ext cx="2007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FF0000"/>
                </a:solidFill>
              </a:defRPr>
            </a:lvl1pPr>
          </a:lstStyle>
          <a:p>
            <a:r>
              <a:rPr lang="en-US" altLang="zh-CN" b="1" dirty="0"/>
              <a:t>Beam test building</a:t>
            </a:r>
            <a:endParaRPr lang="zh-CN" altLang="en-US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CC3B6F-23EC-4A7C-9640-B7AE63E5FD97}"/>
              </a:ext>
            </a:extLst>
          </p:cNvPr>
          <p:cNvSpPr txBox="1"/>
          <p:nvPr/>
        </p:nvSpPr>
        <p:spPr>
          <a:xfrm>
            <a:off x="7782938" y="2292328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FF0000"/>
                </a:solidFill>
              </a:defRPr>
            </a:lvl1pPr>
          </a:lstStyle>
          <a:p>
            <a:r>
              <a:rPr lang="en-US" altLang="zh-CN" b="1" dirty="0"/>
              <a:t>X-ray building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19656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CB49F40-440B-4FCB-B511-94CBCD860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Process Flow Diagram of PAPS Cryogenic System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2103DB6-12AF-4F03-9415-E97733F7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AAB599A-71E3-459E-9226-4CA22A69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808F41-585D-452A-ACA7-47979EC22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0" y="1077437"/>
            <a:ext cx="11909872" cy="5450135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72AB1D2-5225-4477-A52C-C79DEBD667E9}"/>
              </a:ext>
            </a:extLst>
          </p:cNvPr>
          <p:cNvGrpSpPr/>
          <p:nvPr/>
        </p:nvGrpSpPr>
        <p:grpSpPr>
          <a:xfrm>
            <a:off x="1789890" y="1099929"/>
            <a:ext cx="9828308" cy="5064595"/>
            <a:chOff x="1913107" y="1221147"/>
            <a:chExt cx="9828308" cy="5064595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18FE745-D771-4C13-9E5F-85D7DBB8CD3D}"/>
                </a:ext>
              </a:extLst>
            </p:cNvPr>
            <p:cNvSpPr txBox="1"/>
            <p:nvPr/>
          </p:nvSpPr>
          <p:spPr>
            <a:xfrm>
              <a:off x="1913107" y="1221147"/>
              <a:ext cx="1271080" cy="304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400" b="1" dirty="0">
                  <a:solidFill>
                    <a:prstClr val="black"/>
                  </a:solidFill>
                </a:rPr>
                <a:t>Pump Group</a:t>
              </a:r>
              <a:endParaRPr lang="zh-CN" alt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195AA5C-CE63-49FD-92CA-1BEAD9817B1D}"/>
                </a:ext>
              </a:extLst>
            </p:cNvPr>
            <p:cNvSpPr txBox="1"/>
            <p:nvPr/>
          </p:nvSpPr>
          <p:spPr>
            <a:xfrm>
              <a:off x="6001966" y="1244050"/>
              <a:ext cx="1846634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400" b="1" dirty="0">
                  <a:solidFill>
                    <a:prstClr val="black"/>
                  </a:solidFill>
                </a:rPr>
                <a:t>Helium Refrigerator</a:t>
              </a:r>
              <a:endParaRPr lang="zh-CN" alt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9BB3A1B-B348-45B4-B182-98305C283764}"/>
                </a:ext>
              </a:extLst>
            </p:cNvPr>
            <p:cNvSpPr txBox="1"/>
            <p:nvPr/>
          </p:nvSpPr>
          <p:spPr>
            <a:xfrm>
              <a:off x="8664717" y="1294817"/>
              <a:ext cx="720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prstClr val="black"/>
                  </a:solidFill>
                </a:rPr>
                <a:t>MDVB</a:t>
              </a:r>
              <a:endParaRPr lang="zh-CN" alt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E3DFB9D-4253-4A54-82C2-580D40FCE26B}"/>
                </a:ext>
              </a:extLst>
            </p:cNvPr>
            <p:cNvSpPr txBox="1"/>
            <p:nvPr/>
          </p:nvSpPr>
          <p:spPr>
            <a:xfrm>
              <a:off x="10470335" y="5794583"/>
              <a:ext cx="1271080" cy="46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prstClr val="black"/>
                  </a:solidFill>
                </a:rPr>
                <a:t>Beam Test Stand</a:t>
              </a:r>
              <a:endParaRPr lang="zh-CN" alt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40135DF-C70F-4DA5-9EAB-DA0713D7AEB2}"/>
                </a:ext>
              </a:extLst>
            </p:cNvPr>
            <p:cNvSpPr txBox="1"/>
            <p:nvPr/>
          </p:nvSpPr>
          <p:spPr>
            <a:xfrm>
              <a:off x="8509368" y="5825484"/>
              <a:ext cx="1188000" cy="43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prstClr val="black"/>
                  </a:solidFill>
                </a:rPr>
                <a:t>Horizontal Test Stand</a:t>
              </a:r>
              <a:endParaRPr lang="zh-CN" alt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964F83E-7B81-4D75-9B18-1D7F109C9C88}"/>
                </a:ext>
              </a:extLst>
            </p:cNvPr>
            <p:cNvSpPr txBox="1"/>
            <p:nvPr/>
          </p:nvSpPr>
          <p:spPr>
            <a:xfrm>
              <a:off x="6662928" y="5817742"/>
              <a:ext cx="1451367" cy="46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prstClr val="black"/>
                  </a:solidFill>
                </a:rPr>
                <a:t>Single Cavity Cryomodule HT </a:t>
              </a:r>
              <a:endParaRPr lang="zh-CN" alt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F4EF4DC-10DB-4D24-8128-33EEDBA24106}"/>
                </a:ext>
              </a:extLst>
            </p:cNvPr>
            <p:cNvSpPr txBox="1"/>
            <p:nvPr/>
          </p:nvSpPr>
          <p:spPr>
            <a:xfrm>
              <a:off x="5240663" y="5825483"/>
              <a:ext cx="141947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prstClr val="black"/>
                  </a:solidFill>
                </a:rPr>
                <a:t>Vertical Test 1</a:t>
              </a:r>
              <a:endParaRPr lang="zh-CN" altLang="en-US" sz="1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94BE2625-36ED-4F12-99BF-368FF29C05EF}"/>
              </a:ext>
            </a:extLst>
          </p:cNvPr>
          <p:cNvSpPr txBox="1"/>
          <p:nvPr/>
        </p:nvSpPr>
        <p:spPr>
          <a:xfrm>
            <a:off x="3275425" y="5704266"/>
            <a:ext cx="14333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prstClr val="black"/>
                </a:solidFill>
              </a:rPr>
              <a:t>Vertical Test 2 </a:t>
            </a:r>
            <a:endParaRPr lang="zh-CN" altLang="en-US" sz="1400" b="1" dirty="0">
              <a:solidFill>
                <a:prstClr val="black"/>
              </a:solidFill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id="{87E3D6AD-8914-4DBE-A580-D40DE39120AB}"/>
              </a:ext>
            </a:extLst>
          </p:cNvPr>
          <p:cNvSpPr txBox="1"/>
          <p:nvPr/>
        </p:nvSpPr>
        <p:spPr>
          <a:xfrm>
            <a:off x="1458338" y="5704265"/>
            <a:ext cx="14075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400" b="1" dirty="0">
                <a:solidFill>
                  <a:prstClr val="black"/>
                </a:solidFill>
              </a:rPr>
              <a:t>Vertical Test 3</a:t>
            </a:r>
            <a:endParaRPr lang="zh-CN" alt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9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419E7A6-DA85-44D9-A26C-1A6DB9DB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097280" fontAlgn="base" latinLnBrk="1">
              <a:spcAft>
                <a:spcPct val="0"/>
              </a:spcAft>
              <a:tabLst>
                <a:tab pos="0" algn="l"/>
                <a:tab pos="1097280" algn="l"/>
                <a:tab pos="2194560" algn="l"/>
                <a:tab pos="3291840" algn="l"/>
                <a:tab pos="4389120" algn="l"/>
                <a:tab pos="5486400" algn="l"/>
                <a:tab pos="6583680" algn="l"/>
                <a:tab pos="7680960" algn="l"/>
                <a:tab pos="8778240" algn="l"/>
                <a:tab pos="9875520" algn="l"/>
                <a:tab pos="10972800" algn="l"/>
                <a:tab pos="1207008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CEPC Cryogenic System Brief Introduction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C2AEB3-37DC-4490-89EB-7F1F66E6B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6586" y="6406055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70C57D-F35B-49D2-881D-6888C5AB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6015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46937662-E052-482F-9CD6-33ED9B112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5278"/>
          <a:stretch/>
        </p:blipFill>
        <p:spPr>
          <a:xfrm>
            <a:off x="199147" y="1643740"/>
            <a:ext cx="6531259" cy="26666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6885229-A050-47B1-8BDE-D65201F200D1}"/>
              </a:ext>
            </a:extLst>
          </p:cNvPr>
          <p:cNvSpPr/>
          <p:nvPr/>
        </p:nvSpPr>
        <p:spPr>
          <a:xfrm>
            <a:off x="1986431" y="2016550"/>
            <a:ext cx="2283272" cy="15424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28965A5-D685-4FD0-B7EB-3B3BEAAC1363}"/>
              </a:ext>
            </a:extLst>
          </p:cNvPr>
          <p:cNvSpPr/>
          <p:nvPr/>
        </p:nvSpPr>
        <p:spPr>
          <a:xfrm>
            <a:off x="6757264" y="1918931"/>
            <a:ext cx="5405240" cy="2088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500"/>
              </a:spcBef>
              <a:buClr>
                <a:prstClr val="black"/>
              </a:buClr>
              <a:defRPr/>
            </a:pPr>
            <a:r>
              <a:rPr lang="en-US" altLang="zh-CN" sz="1600" b="1" dirty="0">
                <a:solidFill>
                  <a:srgbClr val="003399"/>
                </a:solidFill>
              </a:rPr>
              <a:t>30 MW Higgs: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altLang="ja-JP" sz="1600" dirty="0"/>
              <a:t>Collider: 192 650 MHz 2-cell </a:t>
            </a:r>
            <a:r>
              <a:rPr lang="en-US" altLang="zh-CN" sz="1600" dirty="0"/>
              <a:t>cavities in 32 modules (6 </a:t>
            </a:r>
            <a:r>
              <a:rPr lang="en-US" altLang="zh-CN" sz="1600" dirty="0" err="1"/>
              <a:t>cav</a:t>
            </a:r>
            <a:r>
              <a:rPr lang="en-US" altLang="zh-CN" sz="1600" dirty="0"/>
              <a:t> / CM) </a:t>
            </a:r>
            <a:endParaRPr lang="en-GB" altLang="zh-CN" sz="1600" dirty="0"/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1600" dirty="0"/>
              <a:t>Booster: 96 1.3 GHz 9-cell cavities in 12 modules (8 </a:t>
            </a:r>
            <a:r>
              <a:rPr lang="en-US" altLang="zh-CN" sz="1600" dirty="0" err="1"/>
              <a:t>cav</a:t>
            </a:r>
            <a:r>
              <a:rPr lang="en-US" altLang="zh-CN" sz="1600" dirty="0"/>
              <a:t> / CM)</a:t>
            </a:r>
          </a:p>
          <a:p>
            <a:pPr marL="0" lvl="1">
              <a:lnSpc>
                <a:spcPct val="90000"/>
              </a:lnSpc>
              <a:spcBef>
                <a:spcPts val="1200"/>
              </a:spcBef>
              <a:buClr>
                <a:prstClr val="black"/>
              </a:buClr>
              <a:defRPr/>
            </a:pPr>
            <a:r>
              <a:rPr lang="en-US" altLang="zh-CN" sz="1600" b="1" dirty="0">
                <a:solidFill>
                  <a:srgbClr val="003399"/>
                </a:solidFill>
              </a:rPr>
              <a:t>50 MW Higgs: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altLang="ja-JP" sz="1600" dirty="0"/>
              <a:t>Collider: </a:t>
            </a:r>
            <a:r>
              <a:rPr lang="en-US" altLang="ja-JP" sz="1600" dirty="0"/>
              <a:t>add 24</a:t>
            </a:r>
            <a:r>
              <a:rPr lang="en-US" altLang="zh-CN" sz="1600" dirty="0"/>
              <a:t> modules, in total 56 650 MHz modules  </a:t>
            </a:r>
            <a:endParaRPr lang="en-GB" altLang="zh-CN" sz="1600" dirty="0"/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1600" dirty="0"/>
              <a:t>Booster: 96 1.3 GHz 9-cell cavities in 12 modules (8 </a:t>
            </a:r>
            <a:r>
              <a:rPr lang="en-US" altLang="zh-CN" sz="1600" dirty="0" err="1"/>
              <a:t>cav</a:t>
            </a:r>
            <a:r>
              <a:rPr lang="en-US" altLang="zh-CN" sz="1600" dirty="0"/>
              <a:t> / CM)</a:t>
            </a:r>
          </a:p>
        </p:txBody>
      </p:sp>
      <p:pic>
        <p:nvPicPr>
          <p:cNvPr id="11" name="Picture 3" descr="F10009945-6.jpg">
            <a:extLst>
              <a:ext uri="{FF2B5EF4-FFF2-40B4-BE49-F238E27FC236}">
                <a16:creationId xmlns:a16="http://schemas.microsoft.com/office/drawing/2014/main" id="{307F632B-AEF5-4AD5-B6BB-B0A959C53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25270" r="24776" b="7846"/>
          <a:stretch>
            <a:fillRect/>
          </a:stretch>
        </p:blipFill>
        <p:spPr bwMode="auto">
          <a:xfrm>
            <a:off x="8234944" y="4712191"/>
            <a:ext cx="3347456" cy="186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92589BDB-7FED-4184-82C1-982A909D8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7" y="4825617"/>
            <a:ext cx="7570440" cy="157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77CB054-D17E-43D2-BDD2-F9D7EB2A8757}"/>
              </a:ext>
            </a:extLst>
          </p:cNvPr>
          <p:cNvSpPr/>
          <p:nvPr/>
        </p:nvSpPr>
        <p:spPr>
          <a:xfrm>
            <a:off x="275304" y="115877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Cryomodules for Higgs 30 / 50 MW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68320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EED6202-4D45-4FE6-B09E-5D0DE630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F374370-2A9A-4D05-9A4F-364EE22B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30F396-CCDB-412C-AD42-B6140947F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40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2890EF9-3772-4B62-AF7B-952CFF226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06" y="227847"/>
            <a:ext cx="10169498" cy="65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66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ECF38B-B391-432D-9A14-FEAEA7D61D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8"/>
          <a:stretch/>
        </p:blipFill>
        <p:spPr>
          <a:xfrm>
            <a:off x="1672172" y="1002458"/>
            <a:ext cx="9153144" cy="5712690"/>
          </a:xfrm>
          <a:prstGeom prst="rect">
            <a:avLst/>
          </a:prstGeom>
        </p:spPr>
      </p:pic>
      <p:sp>
        <p:nvSpPr>
          <p:cNvPr id="5" name="标题 2">
            <a:extLst>
              <a:ext uri="{FF2B5EF4-FFF2-40B4-BE49-F238E27FC236}">
                <a16:creationId xmlns:a16="http://schemas.microsoft.com/office/drawing/2014/main" id="{CF49A82E-FAAE-42B6-89C4-E4C8FB85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PAPS cryogenic hall</a:t>
            </a:r>
            <a:endParaRPr lang="zh-CN" altLang="en-US" dirty="0">
              <a:latin typeface="Times New Roman" pitchFamily="18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2138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C252B3-DBD8-4ED3-8EA6-E39BBEFB63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60572" y="1138992"/>
            <a:ext cx="9679377" cy="550761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B8603AF-9CFA-4085-9DBC-65921B20578E}"/>
              </a:ext>
            </a:extLst>
          </p:cNvPr>
          <p:cNvSpPr txBox="1"/>
          <p:nvPr/>
        </p:nvSpPr>
        <p:spPr>
          <a:xfrm>
            <a:off x="3104776" y="48521"/>
            <a:ext cx="5808447" cy="752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3200" b="1" baseline="0">
                <a:solidFill>
                  <a:srgbClr val="C00000"/>
                </a:solidFill>
                <a:effectLst/>
                <a:latin typeface="Times New Roman" pitchFamily="18" charset="0"/>
                <a:ea typeface="黑体" pitchFamily="49" charset="-122"/>
                <a:cs typeface="Arial" panose="020B0604020202020204" pitchFamily="34" charset="0"/>
              </a:defRPr>
            </a:lvl1pPr>
            <a:lvl2pPr marL="631825" indent="-242888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900" b="0" i="0" u="none" baseline="0">
                <a:solidFill>
                  <a:schemeClr val="lt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2pPr>
            <a:lvl3pPr marL="973137" indent="-193675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900" b="0" i="0" u="none" baseline="0">
                <a:solidFill>
                  <a:schemeClr val="lt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3pPr>
            <a:lvl4pPr marL="1362075" indent="-193675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900" b="0" i="0" u="none" baseline="0">
                <a:solidFill>
                  <a:schemeClr val="lt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4pPr>
            <a:lvl5pPr marL="1752600" indent="-193675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900" b="0" i="0" u="none" baseline="0">
                <a:solidFill>
                  <a:schemeClr val="lt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5pPr>
          </a:lstStyle>
          <a:p>
            <a:r>
              <a:rPr lang="en-US" altLang="zh-CN" dirty="0"/>
              <a:t>PAPS RF hall-cold box</a:t>
            </a:r>
          </a:p>
        </p:txBody>
      </p:sp>
    </p:spTree>
    <p:extLst>
      <p:ext uri="{BB962C8B-B14F-4D97-AF65-F5344CB8AC3E}">
        <p14:creationId xmlns:p14="http://schemas.microsoft.com/office/powerpoint/2010/main" val="2009175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750E569-556F-40C4-98DC-AF54EB20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PAPS RF hall-vertical test stand</a:t>
            </a:r>
            <a:endParaRPr lang="zh-CN" altLang="en-US" dirty="0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AD81408-A368-4A79-953E-E8BE908E4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2AEFF4-8019-4398-B56D-4F93DBC7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67F59D-88F0-4DAE-98A4-C3931F811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1"/>
          <a:stretch/>
        </p:blipFill>
        <p:spPr>
          <a:xfrm>
            <a:off x="2139429" y="1121810"/>
            <a:ext cx="8095235" cy="559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45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7EC928F-410F-419E-9EF7-31A767E1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PAPS RF hall-single cavity horizontal test stand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DC667BE-1C38-46E1-8EAB-2B5F8C5B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1B9A0-2A08-42AB-A4DC-353D35A8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386AB04-4AAA-4810-9FB4-875459F20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19" y="1073065"/>
            <a:ext cx="4647281" cy="2554291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5C8A949-B6A7-4168-8431-EC811F0D2312}"/>
              </a:ext>
            </a:extLst>
          </p:cNvPr>
          <p:cNvSpPr txBox="1">
            <a:spLocks/>
          </p:cNvSpPr>
          <p:nvPr/>
        </p:nvSpPr>
        <p:spPr bwMode="auto">
          <a:xfrm>
            <a:off x="6813755" y="3566409"/>
            <a:ext cx="5270090" cy="295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ct val="30000"/>
              </a:spcAft>
              <a:buChar char="•"/>
              <a:defRPr sz="2600" b="1">
                <a:solidFill>
                  <a:srgbClr val="000099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99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1800" kern="0" dirty="0">
                <a:solidFill>
                  <a:srgbClr val="0000FF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Length: 3800</a:t>
            </a:r>
          </a:p>
          <a:p>
            <a:r>
              <a:rPr lang="en-US" altLang="zh-CN" sz="1800" kern="0" dirty="0">
                <a:solidFill>
                  <a:srgbClr val="0000FF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Height: 3200</a:t>
            </a:r>
          </a:p>
          <a:p>
            <a:r>
              <a:rPr lang="en-US" altLang="zh-CN" sz="1800" kern="0" dirty="0">
                <a:solidFill>
                  <a:srgbClr val="0000FF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Diameter:1400 </a:t>
            </a:r>
          </a:p>
          <a:p>
            <a:r>
              <a:rPr lang="en-US" altLang="zh-CN" sz="1800" kern="0" dirty="0">
                <a:solidFill>
                  <a:srgbClr val="0000FF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Fast cooling down test</a:t>
            </a:r>
          </a:p>
          <a:p>
            <a:r>
              <a:rPr lang="en-US" altLang="zh-CN" sz="1800" kern="0" dirty="0">
                <a:solidFill>
                  <a:srgbClr val="0000FF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Test two cavities at a time</a:t>
            </a:r>
          </a:p>
          <a:p>
            <a:r>
              <a:rPr lang="en-US" altLang="zh-CN" sz="1800" kern="0" dirty="0">
                <a:solidFill>
                  <a:srgbClr val="0000FF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Test cavity performance at 2K</a:t>
            </a:r>
          </a:p>
          <a:p>
            <a:r>
              <a:rPr lang="en-US" altLang="zh-CN" sz="1800" kern="0" dirty="0">
                <a:solidFill>
                  <a:srgbClr val="0000FF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Test and check key equipment of SC cavity such as tuner, power coupler, HOM coupler etc.</a:t>
            </a:r>
            <a:endParaRPr lang="en-GB" altLang="zh-CN" sz="1800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1C4BB2A-F375-4098-BAD9-AA30ABAF6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579" b="7718"/>
          <a:stretch/>
        </p:blipFill>
        <p:spPr>
          <a:xfrm>
            <a:off x="108155" y="1792734"/>
            <a:ext cx="6655062" cy="44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77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500EA9-C00F-4A60-A8A4-006A83F4D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4AF838-657F-4027-8055-A7988856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45</a:t>
            </a:fld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EA7C4B39-9646-4D99-B893-36754F5D8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48" r="11863" b="18736"/>
          <a:stretch/>
        </p:blipFill>
        <p:spPr>
          <a:xfrm>
            <a:off x="1224638" y="1042219"/>
            <a:ext cx="10190613" cy="5344172"/>
          </a:xfrm>
          <a:prstGeom prst="rect">
            <a:avLst/>
          </a:prstGeom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A62C709B-91DF-4B08-BB01-A00F757BD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875"/>
            <a:ext cx="12192000" cy="725488"/>
          </a:xfrm>
        </p:spPr>
        <p:txBody>
          <a:bodyPr/>
          <a:lstStyle/>
          <a:p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PAPS RF hall-cryomodule horizontal test stand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2882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FFE10CD-B5EA-4A39-8BD3-ED9A13177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Beam test facility</a:t>
            </a:r>
            <a:endParaRPr lang="zh-CN" altLang="en-US" dirty="0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4F0847-47EC-48A3-BB99-68033E38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FD4251-A1BC-4A47-9ED7-8207742FD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46</a:t>
            </a:fld>
            <a:endParaRPr lang="zh-CN" altLang="en-US"/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CA16427E-D19C-446E-BB61-98BBC6BBF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68" y="1025865"/>
            <a:ext cx="8170608" cy="568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21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EBA40FD-AC6B-4F79-A16F-E10C5641B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CEPC Cryogenic System Brief Introduction</a:t>
            </a:r>
            <a:endParaRPr lang="en-US" altLang="zh-CN" sz="24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system for the SRF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GB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Cooling Scheme Optimization and Process Calculation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GB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Development of key equipment and technology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GB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Platform of Advanced Photon Source Technology R&amp;D</a:t>
            </a:r>
            <a:r>
              <a:rPr lang="zh-CN" altLang="en-US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PAPS</a:t>
            </a:r>
            <a:r>
              <a:rPr lang="zh-CN" altLang="en-US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400" b="1" dirty="0">
              <a:effectLst>
                <a:outerShdw sx="0" sy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Cryogenic system for SC magnets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Summary</a:t>
            </a:r>
          </a:p>
          <a:p>
            <a:endParaRPr lang="zh-CN" altLang="en-US" sz="24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D368331-31C3-4433-915A-398C4C4B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 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F26B55C-F619-4888-A49D-A1D80207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CEPC Accelerator TDR International Review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142DA0-15AF-4E15-B382-2C5440D1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149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A7EADA0-433E-41A2-BD6B-351841A0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zh-CN" dirty="0"/>
              <a:t>Detailed flow chart for the IR Cryostat </a:t>
            </a:r>
            <a:endParaRPr lang="zh-CN" altLang="en-US" dirty="0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CF1594-DD11-4915-891F-536C4805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BCA341-A749-49D6-84C4-813C0FC8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48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BE006D5-D377-4851-9DED-B6CDFAF3171B}"/>
              </a:ext>
            </a:extLst>
          </p:cNvPr>
          <p:cNvGrpSpPr/>
          <p:nvPr/>
        </p:nvGrpSpPr>
        <p:grpSpPr>
          <a:xfrm>
            <a:off x="1333364" y="1142982"/>
            <a:ext cx="9305139" cy="5213369"/>
            <a:chOff x="1179778" y="795867"/>
            <a:chExt cx="9586959" cy="5928530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43081C6-63DE-46E9-AC2E-9641E37737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" r="2513"/>
            <a:stretch/>
          </p:blipFill>
          <p:spPr bwMode="auto">
            <a:xfrm>
              <a:off x="1179778" y="795867"/>
              <a:ext cx="9586959" cy="592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D82CC1A-AC30-4068-BF09-791B416D3B74}"/>
                </a:ext>
              </a:extLst>
            </p:cNvPr>
            <p:cNvSpPr txBox="1"/>
            <p:nvPr/>
          </p:nvSpPr>
          <p:spPr>
            <a:xfrm>
              <a:off x="1414429" y="3135300"/>
              <a:ext cx="14414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Compressor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6714A4E-6A2E-4090-A9AE-A6CCDB201852}"/>
                </a:ext>
              </a:extLst>
            </p:cNvPr>
            <p:cNvSpPr txBox="1"/>
            <p:nvPr/>
          </p:nvSpPr>
          <p:spPr>
            <a:xfrm>
              <a:off x="3025604" y="3135300"/>
              <a:ext cx="1362105" cy="485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Cold box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EB623FE-0155-4873-A628-FFB31232D5F0}"/>
                </a:ext>
              </a:extLst>
            </p:cNvPr>
            <p:cNvSpPr txBox="1"/>
            <p:nvPr/>
          </p:nvSpPr>
          <p:spPr>
            <a:xfrm>
              <a:off x="4982119" y="3135300"/>
              <a:ext cx="8515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Dewar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36D2F73-4579-485C-B31C-CA61D9A41808}"/>
                </a:ext>
              </a:extLst>
            </p:cNvPr>
            <p:cNvSpPr txBox="1"/>
            <p:nvPr/>
          </p:nvSpPr>
          <p:spPr>
            <a:xfrm>
              <a:off x="7391541" y="3135300"/>
              <a:ext cx="29888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Main Distribution Valve Box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036B8DE-B76A-482F-9B48-0793D8C44F2E}"/>
                </a:ext>
              </a:extLst>
            </p:cNvPr>
            <p:cNvSpPr txBox="1"/>
            <p:nvPr/>
          </p:nvSpPr>
          <p:spPr>
            <a:xfrm>
              <a:off x="3087357" y="4907298"/>
              <a:ext cx="2463437" cy="7683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Helium circulating system 1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00E0830-4F6D-4211-8231-1B2B4EDD1E20}"/>
                </a:ext>
              </a:extLst>
            </p:cNvPr>
            <p:cNvSpPr txBox="1"/>
            <p:nvPr/>
          </p:nvSpPr>
          <p:spPr>
            <a:xfrm>
              <a:off x="6172867" y="4925983"/>
              <a:ext cx="2657235" cy="7683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Helium circulating system 2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5AAE2AF-4FB8-425D-BBE0-5CB20729F09C}"/>
                </a:ext>
              </a:extLst>
            </p:cNvPr>
            <p:cNvSpPr txBox="1"/>
            <p:nvPr/>
          </p:nvSpPr>
          <p:spPr>
            <a:xfrm>
              <a:off x="3468725" y="6241346"/>
              <a:ext cx="12362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Cryostat 1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695BE2C-C5A8-4461-BB1F-7138E959D123}"/>
                </a:ext>
              </a:extLst>
            </p:cNvPr>
            <p:cNvSpPr txBox="1"/>
            <p:nvPr/>
          </p:nvSpPr>
          <p:spPr>
            <a:xfrm>
              <a:off x="7593865" y="6241346"/>
              <a:ext cx="12362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Cryostat 2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5A68FEA-D4B2-419F-AB87-5E26C5B3825F}"/>
                </a:ext>
              </a:extLst>
            </p:cNvPr>
            <p:cNvSpPr txBox="1"/>
            <p:nvPr/>
          </p:nvSpPr>
          <p:spPr>
            <a:xfrm>
              <a:off x="5234642" y="6236438"/>
              <a:ext cx="18476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IP collision point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540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65F6D8B-B9B3-4FDB-9CB9-52C03075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Estimated heat loads for SC IR magnets-updated</a:t>
            </a:r>
            <a:endParaRPr lang="zh-CN" altLang="en-US" dirty="0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2B79BE1-4808-4B06-80AE-F0534932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0AE879-A12E-41E2-876D-6D7C9AE8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49</a:t>
            </a:fld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5632353-9FDA-468F-A98D-E781C98C9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743325"/>
              </p:ext>
            </p:extLst>
          </p:nvPr>
        </p:nvGraphicFramePr>
        <p:xfrm>
          <a:off x="450392" y="1068636"/>
          <a:ext cx="11132008" cy="5495243"/>
        </p:xfrm>
        <a:graphic>
          <a:graphicData uri="http://schemas.openxmlformats.org/drawingml/2006/table">
            <a:tbl>
              <a:tblPr/>
              <a:tblGrid>
                <a:gridCol w="2991179">
                  <a:extLst>
                    <a:ext uri="{9D8B030D-6E8A-4147-A177-3AD203B41FA5}">
                      <a16:colId xmlns:a16="http://schemas.microsoft.com/office/drawing/2014/main" val="1576721615"/>
                    </a:ext>
                  </a:extLst>
                </a:gridCol>
                <a:gridCol w="1128540">
                  <a:extLst>
                    <a:ext uri="{9D8B030D-6E8A-4147-A177-3AD203B41FA5}">
                      <a16:colId xmlns:a16="http://schemas.microsoft.com/office/drawing/2014/main" val="3068523941"/>
                    </a:ext>
                  </a:extLst>
                </a:gridCol>
                <a:gridCol w="1128540">
                  <a:extLst>
                    <a:ext uri="{9D8B030D-6E8A-4147-A177-3AD203B41FA5}">
                      <a16:colId xmlns:a16="http://schemas.microsoft.com/office/drawing/2014/main" val="1890100076"/>
                    </a:ext>
                  </a:extLst>
                </a:gridCol>
                <a:gridCol w="1128540">
                  <a:extLst>
                    <a:ext uri="{9D8B030D-6E8A-4147-A177-3AD203B41FA5}">
                      <a16:colId xmlns:a16="http://schemas.microsoft.com/office/drawing/2014/main" val="140179961"/>
                    </a:ext>
                  </a:extLst>
                </a:gridCol>
                <a:gridCol w="1369589">
                  <a:extLst>
                    <a:ext uri="{9D8B030D-6E8A-4147-A177-3AD203B41FA5}">
                      <a16:colId xmlns:a16="http://schemas.microsoft.com/office/drawing/2014/main" val="1274329944"/>
                    </a:ext>
                  </a:extLst>
                </a:gridCol>
                <a:gridCol w="1128540">
                  <a:extLst>
                    <a:ext uri="{9D8B030D-6E8A-4147-A177-3AD203B41FA5}">
                      <a16:colId xmlns:a16="http://schemas.microsoft.com/office/drawing/2014/main" val="3365817892"/>
                    </a:ext>
                  </a:extLst>
                </a:gridCol>
                <a:gridCol w="1128540">
                  <a:extLst>
                    <a:ext uri="{9D8B030D-6E8A-4147-A177-3AD203B41FA5}">
                      <a16:colId xmlns:a16="http://schemas.microsoft.com/office/drawing/2014/main" val="389827230"/>
                    </a:ext>
                  </a:extLst>
                </a:gridCol>
                <a:gridCol w="1128540">
                  <a:extLst>
                    <a:ext uri="{9D8B030D-6E8A-4147-A177-3AD203B41FA5}">
                      <a16:colId xmlns:a16="http://schemas.microsoft.com/office/drawing/2014/main" val="140830968"/>
                    </a:ext>
                  </a:extLst>
                </a:gridCol>
              </a:tblGrid>
              <a:tr h="520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4.5K main loop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Thermal Shielding 40~80K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24659"/>
                  </a:ext>
                </a:extLst>
              </a:tr>
              <a:tr h="5527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Name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Unit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Heat load for 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Heat load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Heat load for 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Heat load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33234"/>
                  </a:ext>
                </a:extLst>
              </a:tr>
              <a:tr h="331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IR SC magnet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10051"/>
                  </a:ext>
                </a:extLst>
              </a:tr>
              <a:tr h="331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Valve Box of IR SC magnet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075924"/>
                  </a:ext>
                </a:extLst>
              </a:tr>
              <a:tr h="331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Current lead of IR SC magnet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g/s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302498"/>
                  </a:ext>
                </a:extLst>
              </a:tr>
              <a:tr h="331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Main distribution valve box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271875"/>
                  </a:ext>
                </a:extLst>
              </a:tr>
              <a:tr h="331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Cryogenic transfer-line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599396"/>
                  </a:ext>
                </a:extLst>
              </a:tr>
              <a:tr h="331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heat load @4.5K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660566"/>
                  </a:ext>
                </a:extLst>
              </a:tr>
              <a:tr h="5527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heat load @4.5K including current lead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370W+3.2g/s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961929"/>
                  </a:ext>
                </a:extLst>
              </a:tr>
              <a:tr h="331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heat load @4.5K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213206"/>
                  </a:ext>
                </a:extLst>
              </a:tr>
              <a:tr h="331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Coefficient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031425"/>
                  </a:ext>
                </a:extLst>
              </a:tr>
              <a:tr h="331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heat load @4.5K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111578"/>
                  </a:ext>
                </a:extLst>
              </a:tr>
              <a:tr h="331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equiv. heat load @4.5K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073535"/>
                  </a:ext>
                </a:extLst>
              </a:tr>
              <a:tr h="5527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equiv. heat load @4.5K with  </a:t>
                      </a: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multiplier 1.5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659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84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15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840E45B-F59E-4184-B023-E0AF6AD6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CEPC Cryogenic System Brief Introduction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01CFF4D-D337-45A9-B80A-A02814C6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519CC33-7F48-4A9B-8B91-2BE146A6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034AA1C6-A98D-4BE2-8F79-DF073ED51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7" y="2417492"/>
            <a:ext cx="3002043" cy="288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690791D-3F66-45EA-A046-33D13A96C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9"/>
          <a:stretch/>
        </p:blipFill>
        <p:spPr>
          <a:xfrm>
            <a:off x="3117997" y="1360387"/>
            <a:ext cx="4257478" cy="2650516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CE0E968-1398-42FE-A086-08C64863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392" y="4366612"/>
            <a:ext cx="4161083" cy="215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206E0F9-A317-437F-8A39-0043307E5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77" y="1567492"/>
            <a:ext cx="2141269" cy="1776224"/>
          </a:xfrm>
          <a:prstGeom prst="rect">
            <a:avLst/>
          </a:prstGeom>
        </p:spPr>
      </p:pic>
      <p:grpSp>
        <p:nvGrpSpPr>
          <p:cNvPr id="23" name="Group 6">
            <a:extLst>
              <a:ext uri="{FF2B5EF4-FFF2-40B4-BE49-F238E27FC236}">
                <a16:creationId xmlns:a16="http://schemas.microsoft.com/office/drawing/2014/main" id="{A8A883A1-B3A5-42D2-B2E9-FE79B89A9889}"/>
              </a:ext>
            </a:extLst>
          </p:cNvPr>
          <p:cNvGrpSpPr/>
          <p:nvPr/>
        </p:nvGrpSpPr>
        <p:grpSpPr>
          <a:xfrm>
            <a:off x="7423858" y="4112927"/>
            <a:ext cx="2627484" cy="2320560"/>
            <a:chOff x="4658278" y="2607493"/>
            <a:chExt cx="4300939" cy="3945707"/>
          </a:xfrm>
        </p:grpSpPr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13741398-C072-4172-989D-58C5F9AB0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4586" y="2740152"/>
              <a:ext cx="4034631" cy="3813048"/>
            </a:xfrm>
            <a:prstGeom prst="rect">
              <a:avLst/>
            </a:prstGeom>
          </p:spPr>
        </p:pic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C2858E4B-40A9-4346-A773-BD383CC2B6A2}"/>
                </a:ext>
              </a:extLst>
            </p:cNvPr>
            <p:cNvSpPr txBox="1"/>
            <p:nvPr/>
          </p:nvSpPr>
          <p:spPr>
            <a:xfrm>
              <a:off x="4658278" y="2607493"/>
              <a:ext cx="1680375" cy="428661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IDEA detector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7352E205-0E92-44F5-84CE-FCCA7BF24D9F}"/>
              </a:ext>
            </a:extLst>
          </p:cNvPr>
          <p:cNvSpPr/>
          <p:nvPr/>
        </p:nvSpPr>
        <p:spPr>
          <a:xfrm>
            <a:off x="8447185" y="1199405"/>
            <a:ext cx="1423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LTS Solenoid </a:t>
            </a: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3EE15B0-FA14-4BFC-8A34-C4F6AB09EE77}"/>
              </a:ext>
            </a:extLst>
          </p:cNvPr>
          <p:cNvSpPr/>
          <p:nvPr/>
        </p:nvSpPr>
        <p:spPr>
          <a:xfrm>
            <a:off x="8426456" y="3615814"/>
            <a:ext cx="1488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HTS Solenoid </a:t>
            </a:r>
            <a:endParaRPr lang="zh-CN" altLang="en-US" dirty="0"/>
          </a:p>
        </p:txBody>
      </p:sp>
      <p:sp>
        <p:nvSpPr>
          <p:cNvPr id="28" name="文本框 6">
            <a:extLst>
              <a:ext uri="{FF2B5EF4-FFF2-40B4-BE49-F238E27FC236}">
                <a16:creationId xmlns:a16="http://schemas.microsoft.com/office/drawing/2014/main" id="{3A923C1B-C1C4-4DFB-863F-D737F6070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1055" y="1810007"/>
            <a:ext cx="2513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/>
              <a:t>LTS Solenoid </a:t>
            </a:r>
            <a:r>
              <a:rPr lang="zh-CN" altLang="en-US" sz="1200" b="1" dirty="0"/>
              <a:t>：</a:t>
            </a:r>
            <a:endParaRPr lang="en-US" altLang="zh-CN" sz="1200" b="1" dirty="0"/>
          </a:p>
          <a:p>
            <a:pPr eaLnBrk="1" hangingPunct="1">
              <a:spcBef>
                <a:spcPct val="0"/>
              </a:spcBef>
            </a:pPr>
            <a:r>
              <a:rPr lang="en-US" altLang="zh-CN" sz="1200" dirty="0"/>
              <a:t>Solenoid located outside calorimeter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1200" dirty="0"/>
              <a:t>Inner diameter 7.2 m, length 7.4 m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1200" dirty="0"/>
              <a:t>Central field</a:t>
            </a:r>
            <a:r>
              <a:rPr lang="zh-CN" altLang="en-US" sz="1200" dirty="0"/>
              <a:t>：</a:t>
            </a:r>
            <a:r>
              <a:rPr lang="en-US" altLang="zh-CN" sz="1200" dirty="0"/>
              <a:t>3 T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1200" dirty="0"/>
              <a:t>Superconductor</a:t>
            </a:r>
            <a:r>
              <a:rPr lang="zh-CN" altLang="en-US" sz="1200" dirty="0"/>
              <a:t>：</a:t>
            </a:r>
            <a:r>
              <a:rPr lang="en-US" altLang="zh-CN" sz="1200" dirty="0" err="1"/>
              <a:t>NbTi</a:t>
            </a:r>
            <a:endParaRPr lang="en-US" altLang="zh-CN" sz="1200" dirty="0"/>
          </a:p>
          <a:p>
            <a:pPr eaLnBrk="1" hangingPunct="1">
              <a:spcBef>
                <a:spcPct val="0"/>
              </a:spcBef>
            </a:pPr>
            <a:r>
              <a:rPr lang="en-US" altLang="zh-CN" sz="1200" dirty="0"/>
              <a:t>Operation temperature</a:t>
            </a:r>
            <a:r>
              <a:rPr lang="zh-CN" altLang="en-US" sz="1200" dirty="0"/>
              <a:t>：</a:t>
            </a:r>
            <a:r>
              <a:rPr lang="en-US" altLang="zh-CN" sz="1200" dirty="0"/>
              <a:t>4.2 K</a:t>
            </a:r>
          </a:p>
        </p:txBody>
      </p:sp>
      <p:sp>
        <p:nvSpPr>
          <p:cNvPr id="29" name="文本框 6">
            <a:extLst>
              <a:ext uri="{FF2B5EF4-FFF2-40B4-BE49-F238E27FC236}">
                <a16:creationId xmlns:a16="http://schemas.microsoft.com/office/drawing/2014/main" id="{76149B92-D5C1-41BC-BF6A-DD546F185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9742" y="4968956"/>
            <a:ext cx="225462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/>
              <a:t>HTS Solenoid </a:t>
            </a:r>
            <a:r>
              <a:rPr lang="zh-CN" altLang="en-US" sz="1200" b="1" dirty="0"/>
              <a:t>：</a:t>
            </a:r>
            <a:endParaRPr lang="en-US" altLang="zh-CN" sz="1200" b="1" dirty="0"/>
          </a:p>
          <a:p>
            <a:pPr eaLnBrk="1" hangingPunct="1">
              <a:spcBef>
                <a:spcPct val="0"/>
              </a:spcBef>
            </a:pPr>
            <a:r>
              <a:rPr lang="en-US" altLang="zh-CN" sz="1200" dirty="0"/>
              <a:t>Solenoid located inside calorimeter/less material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1200" dirty="0"/>
              <a:t>Inner diameter 4 m, length 6 m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1200" dirty="0"/>
              <a:t>Central field</a:t>
            </a:r>
            <a:r>
              <a:rPr lang="zh-CN" altLang="en-US" sz="1200" dirty="0"/>
              <a:t>：</a:t>
            </a:r>
            <a:r>
              <a:rPr lang="en-US" altLang="zh-CN" sz="1200" dirty="0"/>
              <a:t>2 T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1200" dirty="0"/>
              <a:t>Superconductor</a:t>
            </a:r>
            <a:r>
              <a:rPr lang="zh-CN" altLang="en-US" sz="1200" dirty="0"/>
              <a:t>：</a:t>
            </a:r>
            <a:r>
              <a:rPr lang="en-US" altLang="zh-CN" sz="1200" dirty="0"/>
              <a:t>YBCO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1200" dirty="0"/>
              <a:t>Operation temperature</a:t>
            </a:r>
            <a:r>
              <a:rPr lang="zh-CN" altLang="en-US" sz="1200" dirty="0"/>
              <a:t>：</a:t>
            </a:r>
            <a:r>
              <a:rPr lang="en-US" altLang="zh-CN" sz="1200" dirty="0"/>
              <a:t>20 K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3BFF16E-814B-4CDF-B3DF-D610C9BCE2B3}"/>
              </a:ext>
            </a:extLst>
          </p:cNvPr>
          <p:cNvSpPr txBox="1"/>
          <p:nvPr/>
        </p:nvSpPr>
        <p:spPr>
          <a:xfrm>
            <a:off x="2452004" y="6374710"/>
            <a:ext cx="20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Zhu Ying-shun</a:t>
            </a:r>
            <a:endParaRPr lang="zh-CN" altLang="en-US" dirty="0"/>
          </a:p>
        </p:txBody>
      </p:sp>
      <p:sp>
        <p:nvSpPr>
          <p:cNvPr id="31" name="矩形 4">
            <a:extLst>
              <a:ext uri="{FF2B5EF4-FFF2-40B4-BE49-F238E27FC236}">
                <a16:creationId xmlns:a16="http://schemas.microsoft.com/office/drawing/2014/main" id="{8856BEDE-E5E0-4DB2-91CE-5CD6E8F2F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9527" y="6430756"/>
            <a:ext cx="238835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Zhu </a:t>
            </a:r>
            <a:r>
              <a:rPr lang="en-US" altLang="zh-CN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Zian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，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Wang </a:t>
            </a:r>
            <a:r>
              <a:rPr lang="en-US" altLang="zh-CN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Meifen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D307FAF-080C-4EF7-95F7-F1C2AB73B318}"/>
              </a:ext>
            </a:extLst>
          </p:cNvPr>
          <p:cNvSpPr/>
          <p:nvPr/>
        </p:nvSpPr>
        <p:spPr>
          <a:xfrm>
            <a:off x="166392" y="97300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SC magnets cryogenic system overview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05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F58E527-5722-4318-994A-FF74E8F0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zh-CN" dirty="0"/>
              <a:t>Mechanical structure of IR Cryostat </a:t>
            </a:r>
            <a:endParaRPr lang="zh-CN" altLang="en-US" dirty="0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42A420-BBD9-4212-838C-A382F653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B84FFBF-06E2-466C-9707-F6923EE0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50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4BA8A9E-920A-4539-A119-3423417417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5" y="1746767"/>
            <a:ext cx="6449960" cy="349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6BDBFC4-7A1C-436B-B1A5-C535C920C6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923" y="1746768"/>
            <a:ext cx="5240592" cy="3497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693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A18F938-529B-4F76-ADB0-69522D5B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Thermal dynamics simulation </a:t>
            </a:r>
            <a:endParaRPr lang="zh-CN" altLang="en-US" dirty="0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136215E-CEEA-47E2-8BC1-BA7F0CA4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4AF0698-B158-4623-9F5C-8BBA5F8C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51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A45F678-714B-4768-B98D-6EF6E11830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" y="1559304"/>
            <a:ext cx="6033525" cy="2980741"/>
          </a:xfrm>
          <a:prstGeom prst="rect">
            <a:avLst/>
          </a:prstGeom>
          <a:noFill/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64017C-A396-44A8-961C-053453E170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63" y="1559304"/>
            <a:ext cx="5886037" cy="2980741"/>
          </a:xfrm>
          <a:prstGeom prst="rect">
            <a:avLst/>
          </a:prstGeom>
          <a:noFill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E710E36-51A4-40EB-BFF6-6B21D21318C7}"/>
              </a:ext>
            </a:extLst>
          </p:cNvPr>
          <p:cNvSpPr txBox="1"/>
          <p:nvPr/>
        </p:nvSpPr>
        <p:spPr>
          <a:xfrm>
            <a:off x="2310581" y="5053781"/>
            <a:ext cx="7885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/>
              <a:t>Research on the flow and heat transfer of helium in the narrow channels.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/>
              <a:t>Choose the appropriate cooling method.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57215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EF462A-EEBD-4792-AEB7-1F912CEDC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CDR and TDR works have laid a good foundation for the further design.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CEPC cryogenic system TDR design, relevant aspects have been considered , including process scheme, layout, and key equipment design.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RF side, scheme 2 can reduce construction expenses, and has the advantage of low heat loss and easier transfer line construction and flexible maintenance.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IR magnets, the preliminary process calculation has been completed. Further detailed design is ongoing.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key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technologies (JT heat exchanger platform/cryo-circulating pump/multi-channel Transfer line test platform/Virtual system establishment and automatic control strategy research)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considered.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B62F49C-23B6-4BA6-96EC-5F5E0C33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summary</a:t>
            </a:r>
            <a:endParaRPr lang="zh-CN" altLang="en-US" dirty="0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D1012A-DB5F-4DC1-A78A-49408BB5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775E27-BE1A-420F-9F9D-AC7173583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4482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240EE82-6838-48EA-9996-40CFF1E7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459F92D-2B44-4AFA-8979-E3B6BB739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CB7AB4-4051-476D-95D6-7D9C8F003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53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628A6A-8CA7-4388-AAFD-4CD92AA702AF}"/>
              </a:ext>
            </a:extLst>
          </p:cNvPr>
          <p:cNvSpPr/>
          <p:nvPr/>
        </p:nvSpPr>
        <p:spPr>
          <a:xfrm>
            <a:off x="2990468" y="2713762"/>
            <a:ext cx="6232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 w="12700" cmpd="sng">
                  <a:solidFill>
                    <a:srgbClr val="44C1A3"/>
                  </a:solidFill>
                  <a:prstDash val="solid"/>
                </a:ln>
                <a:solidFill>
                  <a:srgbClr val="0000FF"/>
                </a:solidFill>
                <a:effectLst/>
                <a:uLnTx/>
                <a:uFillTx/>
              </a:rPr>
              <a:t>Thanks for Your Attention</a:t>
            </a:r>
            <a:r>
              <a:rPr kumimoji="0" lang="zh-CN" altLang="en-US" sz="4000" b="1" i="0" u="none" strike="noStrike" kern="0" cap="none" spc="0" normalizeH="0" baseline="0" noProof="0" dirty="0">
                <a:ln w="12700" cmpd="sng">
                  <a:solidFill>
                    <a:srgbClr val="44C1A3"/>
                  </a:solidFill>
                  <a:prstDash val="solid"/>
                </a:ln>
                <a:solidFill>
                  <a:srgbClr val="0000FF"/>
                </a:solidFill>
                <a:effectLst/>
                <a:uLnTx/>
                <a:uFillTx/>
              </a:rPr>
              <a:t>！</a:t>
            </a:r>
            <a:endParaRPr kumimoji="0" lang="en-US" altLang="zh-CN" sz="4000" b="1" i="0" u="none" strike="noStrike" kern="0" cap="none" spc="0" normalizeH="0" baseline="0" noProof="0" dirty="0">
              <a:ln w="12700" cmpd="sng">
                <a:solidFill>
                  <a:srgbClr val="44C1A3"/>
                </a:solidFill>
                <a:prstDash val="solid"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13254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EBA40FD-AC6B-4F79-A16F-E10C5641B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CEPC Cryogenic System Brief Introduction</a:t>
            </a:r>
            <a:endParaRPr lang="en-US" altLang="zh-CN" sz="24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Cryogenic system for the SRF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GB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Cooling Scheme Optimization and Process Calculation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GB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Development of key equipment and technology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GB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Platform of Advanced Photon Source Technology R&amp;D</a:t>
            </a:r>
            <a:r>
              <a:rPr lang="zh-CN" altLang="en-US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PAPS</a:t>
            </a:r>
            <a:r>
              <a:rPr lang="zh-CN" altLang="en-US" sz="24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400" b="1" dirty="0">
              <a:effectLst>
                <a:outerShdw sx="0" sy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Cryogenic system for SC magnets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Summary</a:t>
            </a:r>
          </a:p>
          <a:p>
            <a:endParaRPr lang="zh-CN" altLang="en-US" sz="24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D368331-31C3-4433-915A-398C4C4B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 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F26B55C-F619-4888-A49D-A1D80207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142DA0-15AF-4E15-B382-2C5440D1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934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02BAE81-2017-4663-B033-E6B748E64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chart of SRF CDR Scheme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55AFCE-5068-4B85-B1B8-D961A7D9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1741ED-8663-492B-AFBC-17AEE4EA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EC02D9-A0D1-4EF6-80FE-99500D2BF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540" y="1300099"/>
            <a:ext cx="3235356" cy="159507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F154ABB-87B8-484D-A4FE-8F7058054B90}"/>
              </a:ext>
            </a:extLst>
          </p:cNvPr>
          <p:cNvSpPr/>
          <p:nvPr/>
        </p:nvSpPr>
        <p:spPr>
          <a:xfrm>
            <a:off x="4986552" y="1280877"/>
            <a:ext cx="3049200" cy="93305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B235ACB-C43B-4D3E-992B-76E4FE7D4EFA}"/>
              </a:ext>
            </a:extLst>
          </p:cNvPr>
          <p:cNvGrpSpPr/>
          <p:nvPr/>
        </p:nvGrpSpPr>
        <p:grpSpPr>
          <a:xfrm>
            <a:off x="7890237" y="4020998"/>
            <a:ext cx="4293017" cy="860821"/>
            <a:chOff x="2806326" y="4077050"/>
            <a:chExt cx="7691481" cy="69429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2ACAA2F-C346-474C-861D-D8DFACC76719}"/>
                </a:ext>
              </a:extLst>
            </p:cNvPr>
            <p:cNvGrpSpPr/>
            <p:nvPr/>
          </p:nvGrpSpPr>
          <p:grpSpPr>
            <a:xfrm>
              <a:off x="2806326" y="4077050"/>
              <a:ext cx="7691481" cy="562156"/>
              <a:chOff x="149040" y="4761696"/>
              <a:chExt cx="11148586" cy="830369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8374CBAE-D85F-4883-9AE7-539A4391C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040" y="4761696"/>
                <a:ext cx="3527190" cy="830369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3A357476-538F-4BBE-B838-FE35EA970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70436" y="4800916"/>
                <a:ext cx="3527190" cy="751928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87E1ED39-4AB6-4069-B3DE-89782BF45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0386" y="4782690"/>
                <a:ext cx="3527190" cy="803216"/>
              </a:xfrm>
              <a:prstGeom prst="rect">
                <a:avLst/>
              </a:prstGeom>
              <a:solidFill>
                <a:srgbClr val="0854E0"/>
              </a:solidFill>
            </p:spPr>
          </p:pic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A9F75A90-A3E8-4528-872E-6450C1D36879}"/>
                  </a:ext>
                </a:extLst>
              </p:cNvPr>
              <p:cNvSpPr/>
              <p:nvPr/>
            </p:nvSpPr>
            <p:spPr>
              <a:xfrm>
                <a:off x="3643428" y="5348761"/>
                <a:ext cx="461048" cy="43200"/>
              </a:xfrm>
              <a:prstGeom prst="rect">
                <a:avLst/>
              </a:pr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E3D62629-C377-4684-9A96-93E4A1102FC1}"/>
                  </a:ext>
                </a:extLst>
              </p:cNvPr>
              <p:cNvGrpSpPr/>
              <p:nvPr/>
            </p:nvGrpSpPr>
            <p:grpSpPr>
              <a:xfrm>
                <a:off x="3562137" y="5088885"/>
                <a:ext cx="620809" cy="180000"/>
                <a:chOff x="4055253" y="3912768"/>
                <a:chExt cx="620809" cy="180000"/>
              </a:xfrm>
            </p:grpSpPr>
            <p:pic>
              <p:nvPicPr>
                <p:cNvPr id="49" name="图片 48">
                  <a:extLst>
                    <a:ext uri="{FF2B5EF4-FFF2-40B4-BE49-F238E27FC236}">
                      <a16:creationId xmlns:a16="http://schemas.microsoft.com/office/drawing/2014/main" id="{60EACEDB-A8AA-409C-94E3-843B8F0697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55253" y="3912768"/>
                  <a:ext cx="81291" cy="180000"/>
                </a:xfrm>
                <a:prstGeom prst="rect">
                  <a:avLst/>
                </a:prstGeom>
              </p:spPr>
            </p:pic>
            <p:pic>
              <p:nvPicPr>
                <p:cNvPr id="50" name="图片 49">
                  <a:extLst>
                    <a:ext uri="{FF2B5EF4-FFF2-40B4-BE49-F238E27FC236}">
                      <a16:creationId xmlns:a16="http://schemas.microsoft.com/office/drawing/2014/main" id="{70AD4212-1BA7-4CDA-A55E-93E29EC569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4771" y="3912768"/>
                  <a:ext cx="81291" cy="180000"/>
                </a:xfrm>
                <a:prstGeom prst="rect">
                  <a:avLst/>
                </a:prstGeom>
              </p:spPr>
            </p:pic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6360DEAF-16A6-4FCF-9ECA-D10DEAB80E92}"/>
                  </a:ext>
                </a:extLst>
              </p:cNvPr>
              <p:cNvGrpSpPr/>
              <p:nvPr/>
            </p:nvGrpSpPr>
            <p:grpSpPr>
              <a:xfrm>
                <a:off x="7374568" y="5086880"/>
                <a:ext cx="620809" cy="180000"/>
                <a:chOff x="4055253" y="3912768"/>
                <a:chExt cx="620809" cy="180000"/>
              </a:xfrm>
            </p:grpSpPr>
            <p:pic>
              <p:nvPicPr>
                <p:cNvPr id="47" name="图片 46">
                  <a:extLst>
                    <a:ext uri="{FF2B5EF4-FFF2-40B4-BE49-F238E27FC236}">
                      <a16:creationId xmlns:a16="http://schemas.microsoft.com/office/drawing/2014/main" id="{04149C52-DE00-4F71-83BB-49B1BC4B54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55253" y="3912768"/>
                  <a:ext cx="81291" cy="180000"/>
                </a:xfrm>
                <a:prstGeom prst="rect">
                  <a:avLst/>
                </a:prstGeom>
              </p:spPr>
            </p:pic>
            <p:pic>
              <p:nvPicPr>
                <p:cNvPr id="48" name="图片 47">
                  <a:extLst>
                    <a:ext uri="{FF2B5EF4-FFF2-40B4-BE49-F238E27FC236}">
                      <a16:creationId xmlns:a16="http://schemas.microsoft.com/office/drawing/2014/main" id="{13A97919-446A-4A64-B61A-A9AA50406D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4771" y="3912768"/>
                  <a:ext cx="81291" cy="180000"/>
                </a:xfrm>
                <a:prstGeom prst="rect">
                  <a:avLst/>
                </a:prstGeom>
              </p:spPr>
            </p:pic>
          </p:grp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B7A78F7C-AB6E-4492-9BB2-E5B4CC0146B0}"/>
                  </a:ext>
                </a:extLst>
              </p:cNvPr>
              <p:cNvSpPr/>
              <p:nvPr/>
            </p:nvSpPr>
            <p:spPr>
              <a:xfrm>
                <a:off x="7455859" y="5351437"/>
                <a:ext cx="461048" cy="43200"/>
              </a:xfrm>
              <a:prstGeom prst="rect">
                <a:avLst/>
              </a:pr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2222B585-E692-42A9-9066-E0D29A64F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30871" y="5086880"/>
                <a:ext cx="86744" cy="192075"/>
              </a:xfrm>
              <a:prstGeom prst="rect">
                <a:avLst/>
              </a:prstGeom>
            </p:spPr>
          </p:pic>
        </p:grp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BB26DDDA-0C15-4533-8C3D-0B9CB73DF81F}"/>
                </a:ext>
              </a:extLst>
            </p:cNvPr>
            <p:cNvCxnSpPr>
              <a:cxnSpLocks/>
            </p:cNvCxnSpPr>
            <p:nvPr/>
          </p:nvCxnSpPr>
          <p:spPr>
            <a:xfrm>
              <a:off x="5132605" y="4419057"/>
              <a:ext cx="0" cy="3335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B1E9C08C-706C-433F-9ECF-7763C3A0CB38}"/>
                </a:ext>
              </a:extLst>
            </p:cNvPr>
            <p:cNvCxnSpPr>
              <a:cxnSpLocks/>
            </p:cNvCxnSpPr>
            <p:nvPr/>
          </p:nvCxnSpPr>
          <p:spPr>
            <a:xfrm>
              <a:off x="5589344" y="4427232"/>
              <a:ext cx="0" cy="3335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BBA48073-579B-4535-8C80-DC35B5829D53}"/>
                </a:ext>
              </a:extLst>
            </p:cNvPr>
            <p:cNvCxnSpPr>
              <a:cxnSpLocks/>
            </p:cNvCxnSpPr>
            <p:nvPr/>
          </p:nvCxnSpPr>
          <p:spPr>
            <a:xfrm>
              <a:off x="7761874" y="4437804"/>
              <a:ext cx="0" cy="3335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78138B24-8C5B-4D54-BB33-E0E07E45BAD4}"/>
                </a:ext>
              </a:extLst>
            </p:cNvPr>
            <p:cNvCxnSpPr/>
            <p:nvPr/>
          </p:nvCxnSpPr>
          <p:spPr>
            <a:xfrm>
              <a:off x="5127666" y="4692616"/>
              <a:ext cx="461678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8AE6CB7-5BEF-4261-9175-ACE2B6D79C6A}"/>
                </a:ext>
              </a:extLst>
            </p:cNvPr>
            <p:cNvGrpSpPr/>
            <p:nvPr/>
          </p:nvGrpSpPr>
          <p:grpSpPr>
            <a:xfrm>
              <a:off x="2959124" y="4427232"/>
              <a:ext cx="2189130" cy="333536"/>
              <a:chOff x="4182946" y="5278955"/>
              <a:chExt cx="3173082" cy="492671"/>
            </a:xfrm>
          </p:grpSpPr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BA12E146-EC71-4973-AFF7-8DB292A13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2946" y="5278955"/>
                <a:ext cx="0" cy="492671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直接箭头连接符 37">
                <a:extLst>
                  <a:ext uri="{FF2B5EF4-FFF2-40B4-BE49-F238E27FC236}">
                    <a16:creationId xmlns:a16="http://schemas.microsoft.com/office/drawing/2014/main" id="{FD63BB8F-FC01-4D56-A1E9-44E25E42B195}"/>
                  </a:ext>
                </a:extLst>
              </p:cNvPr>
              <p:cNvCxnSpPr/>
              <p:nvPr/>
            </p:nvCxnSpPr>
            <p:spPr>
              <a:xfrm>
                <a:off x="4182946" y="5670958"/>
                <a:ext cx="3173082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4DF75352-20F0-4920-8939-F41019A7AE92}"/>
                </a:ext>
              </a:extLst>
            </p:cNvPr>
            <p:cNvCxnSpPr>
              <a:cxnSpLocks/>
            </p:cNvCxnSpPr>
            <p:nvPr/>
          </p:nvCxnSpPr>
          <p:spPr>
            <a:xfrm>
              <a:off x="8221674" y="4437804"/>
              <a:ext cx="0" cy="3335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F50D6D57-53B3-4788-AB3B-C263571E4BBF}"/>
                </a:ext>
              </a:extLst>
            </p:cNvPr>
            <p:cNvCxnSpPr>
              <a:cxnSpLocks/>
            </p:cNvCxnSpPr>
            <p:nvPr/>
          </p:nvCxnSpPr>
          <p:spPr>
            <a:xfrm>
              <a:off x="10382762" y="4419057"/>
              <a:ext cx="0" cy="3335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ECCC8CDA-EA44-4F6B-A561-0EAFA4AE72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1674" y="4692616"/>
              <a:ext cx="2161089" cy="1057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BCA54509-80CD-44C0-9B1A-B093034B7FF2}"/>
                </a:ext>
              </a:extLst>
            </p:cNvPr>
            <p:cNvCxnSpPr/>
            <p:nvPr/>
          </p:nvCxnSpPr>
          <p:spPr>
            <a:xfrm>
              <a:off x="5589344" y="4692616"/>
              <a:ext cx="2172531" cy="1057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D524A10A-F453-4451-A105-5722F170F300}"/>
                </a:ext>
              </a:extLst>
            </p:cNvPr>
            <p:cNvCxnSpPr/>
            <p:nvPr/>
          </p:nvCxnSpPr>
          <p:spPr>
            <a:xfrm>
              <a:off x="7761874" y="4703188"/>
              <a:ext cx="45769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A0E67AF-40AD-467E-BF69-564BD0A7797A}"/>
                </a:ext>
              </a:extLst>
            </p:cNvPr>
            <p:cNvSpPr/>
            <p:nvPr/>
          </p:nvSpPr>
          <p:spPr>
            <a:xfrm>
              <a:off x="3846616" y="4612655"/>
              <a:ext cx="847823" cy="5550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11000</a:t>
              </a:r>
              <a:endParaRPr lang="zh-CN" altLang="en-US" sz="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E8178F2-176E-4947-B168-B43B59DA0A17}"/>
                </a:ext>
              </a:extLst>
            </p:cNvPr>
            <p:cNvSpPr/>
            <p:nvPr/>
          </p:nvSpPr>
          <p:spPr>
            <a:xfrm>
              <a:off x="6441082" y="4595580"/>
              <a:ext cx="958380" cy="9478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11000</a:t>
              </a:r>
              <a:endParaRPr lang="zh-CN" altLang="en-US" sz="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B203864-F737-468E-BF73-E3FF3EA19ADF}"/>
                </a:ext>
              </a:extLst>
            </p:cNvPr>
            <p:cNvSpPr/>
            <p:nvPr/>
          </p:nvSpPr>
          <p:spPr>
            <a:xfrm>
              <a:off x="9063888" y="4599876"/>
              <a:ext cx="965032" cy="8238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11000</a:t>
              </a:r>
              <a:endParaRPr lang="zh-CN" altLang="en-US" sz="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27FB1A8-0CA9-469D-8FDB-E08D53A9507B}"/>
                </a:ext>
              </a:extLst>
            </p:cNvPr>
            <p:cNvSpPr/>
            <p:nvPr/>
          </p:nvSpPr>
          <p:spPr>
            <a:xfrm>
              <a:off x="4956942" y="4597372"/>
              <a:ext cx="766734" cy="7489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5000</a:t>
              </a:r>
              <a:endParaRPr lang="zh-CN" altLang="en-US" sz="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131D22A-15C6-44D7-8DCA-011B1BA73DA1}"/>
                </a:ext>
              </a:extLst>
            </p:cNvPr>
            <p:cNvSpPr/>
            <p:nvPr/>
          </p:nvSpPr>
          <p:spPr>
            <a:xfrm>
              <a:off x="7594608" y="4571122"/>
              <a:ext cx="784501" cy="13612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5000</a:t>
              </a:r>
              <a:endParaRPr lang="zh-CN" altLang="en-US" sz="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3CC166F3-F782-4715-82B3-5387501B7963}"/>
                </a:ext>
              </a:extLst>
            </p:cNvPr>
            <p:cNvGrpSpPr/>
            <p:nvPr/>
          </p:nvGrpSpPr>
          <p:grpSpPr>
            <a:xfrm>
              <a:off x="5132605" y="4297025"/>
              <a:ext cx="127293" cy="133847"/>
              <a:chOff x="3235169" y="4139694"/>
              <a:chExt cx="154876" cy="165956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BF9B6F6E-0230-405C-8E67-5930ACB4B6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8953" y="4139694"/>
                <a:ext cx="1510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CEC5CDF7-C492-457F-9DA1-B6F23143C0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35169" y="4305650"/>
                <a:ext cx="1510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DFCD18D-4A9B-468F-981D-5E27036A7CED}"/>
                </a:ext>
              </a:extLst>
            </p:cNvPr>
            <p:cNvGrpSpPr/>
            <p:nvPr/>
          </p:nvGrpSpPr>
          <p:grpSpPr>
            <a:xfrm>
              <a:off x="7745946" y="4301177"/>
              <a:ext cx="127293" cy="133847"/>
              <a:chOff x="3235169" y="4139694"/>
              <a:chExt cx="154876" cy="165956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10726E9B-0736-4916-ABA5-D439FFECEE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8953" y="4139694"/>
                <a:ext cx="1510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1E15E3FD-D6E3-41ED-980E-F11C32DDE8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35169" y="4305650"/>
                <a:ext cx="1510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360BC7D3-B758-4D55-8D66-D9145A0BC7AE}"/>
                </a:ext>
              </a:extLst>
            </p:cNvPr>
            <p:cNvGrpSpPr/>
            <p:nvPr/>
          </p:nvGrpSpPr>
          <p:grpSpPr>
            <a:xfrm rot="10800000">
              <a:off x="5491024" y="4293019"/>
              <a:ext cx="127293" cy="133847"/>
              <a:chOff x="3235169" y="4139694"/>
              <a:chExt cx="154876" cy="165956"/>
            </a:xfrm>
          </p:grpSpPr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8DDA3797-5D0C-466F-804C-D8598CC509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8953" y="4139694"/>
                <a:ext cx="1510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66C39AF0-FC5C-48C5-B821-80D45B56F5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35169" y="4305650"/>
                <a:ext cx="1510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0E115D4F-BB1D-4E35-AF29-D27D42653A81}"/>
                </a:ext>
              </a:extLst>
            </p:cNvPr>
            <p:cNvGrpSpPr/>
            <p:nvPr/>
          </p:nvGrpSpPr>
          <p:grpSpPr>
            <a:xfrm rot="10800000">
              <a:off x="8098870" y="4297940"/>
              <a:ext cx="127293" cy="133847"/>
              <a:chOff x="3235169" y="4139694"/>
              <a:chExt cx="154876" cy="165956"/>
            </a:xfrm>
          </p:grpSpPr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6093D9FA-9F38-4F51-ADD5-48AF1B6FC1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8953" y="4139694"/>
                <a:ext cx="1510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5E6F4BAD-FF9A-42A0-B027-9DB9088F4F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35169" y="4305650"/>
                <a:ext cx="1510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CEB59C91-CCCC-4FAE-8313-6BD8D0463C94}"/>
              </a:ext>
            </a:extLst>
          </p:cNvPr>
          <p:cNvSpPr/>
          <p:nvPr/>
        </p:nvSpPr>
        <p:spPr>
          <a:xfrm rot="5400000">
            <a:off x="7224833" y="2038276"/>
            <a:ext cx="2124000" cy="108000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BB7F875B-ED74-469F-87C4-8899267B6B16}"/>
              </a:ext>
            </a:extLst>
          </p:cNvPr>
          <p:cNvSpPr/>
          <p:nvPr/>
        </p:nvSpPr>
        <p:spPr>
          <a:xfrm>
            <a:off x="4832105" y="925824"/>
            <a:ext cx="3484800" cy="108638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3DA1B05-4AF8-449B-A550-CAC1FDA57A72}"/>
              </a:ext>
            </a:extLst>
          </p:cNvPr>
          <p:cNvSpPr/>
          <p:nvPr/>
        </p:nvSpPr>
        <p:spPr>
          <a:xfrm rot="16200000">
            <a:off x="4483227" y="1405948"/>
            <a:ext cx="847626" cy="102519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BE3D17D7-B3AC-4D5C-B116-8163CC2BF811}"/>
              </a:ext>
            </a:extLst>
          </p:cNvPr>
          <p:cNvGrpSpPr/>
          <p:nvPr/>
        </p:nvGrpSpPr>
        <p:grpSpPr>
          <a:xfrm>
            <a:off x="4795734" y="963522"/>
            <a:ext cx="50409" cy="50064"/>
            <a:chOff x="4657256" y="2102175"/>
            <a:chExt cx="45826" cy="50064"/>
          </a:xfrm>
        </p:grpSpPr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F8614A4F-6F94-4728-8E84-E6E249663BED}"/>
                </a:ext>
              </a:extLst>
            </p:cNvPr>
            <p:cNvSpPr/>
            <p:nvPr/>
          </p:nvSpPr>
          <p:spPr>
            <a:xfrm>
              <a:off x="4657256" y="2102176"/>
              <a:ext cx="45826" cy="50063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F586F0D6-AAF0-4ACF-BC28-63388B0754D7}"/>
                </a:ext>
              </a:extLst>
            </p:cNvPr>
            <p:cNvSpPr/>
            <p:nvPr/>
          </p:nvSpPr>
          <p:spPr>
            <a:xfrm rot="16200000" flipV="1">
              <a:off x="4655137" y="2104294"/>
              <a:ext cx="50063" cy="45826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ED08F777-12DD-4497-838D-8864325418E9}"/>
              </a:ext>
            </a:extLst>
          </p:cNvPr>
          <p:cNvGrpSpPr/>
          <p:nvPr/>
        </p:nvGrpSpPr>
        <p:grpSpPr>
          <a:xfrm rot="16200000">
            <a:off x="4857759" y="926915"/>
            <a:ext cx="103435" cy="112586"/>
            <a:chOff x="4657256" y="2102175"/>
            <a:chExt cx="45826" cy="50064"/>
          </a:xfrm>
        </p:grpSpPr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ED6C0A6B-AECF-46F5-9670-FBE61DE825B1}"/>
                </a:ext>
              </a:extLst>
            </p:cNvPr>
            <p:cNvSpPr/>
            <p:nvPr/>
          </p:nvSpPr>
          <p:spPr>
            <a:xfrm>
              <a:off x="4657256" y="2102176"/>
              <a:ext cx="45826" cy="50063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0D053AA0-88B0-4D7F-B9FC-19F666E8F305}"/>
                </a:ext>
              </a:extLst>
            </p:cNvPr>
            <p:cNvSpPr/>
            <p:nvPr/>
          </p:nvSpPr>
          <p:spPr>
            <a:xfrm rot="16200000" flipV="1">
              <a:off x="4655137" y="2104294"/>
              <a:ext cx="50063" cy="45826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75F6F3FF-2A88-454C-A0D0-A4B926A29129}"/>
              </a:ext>
            </a:extLst>
          </p:cNvPr>
          <p:cNvGrpSpPr/>
          <p:nvPr/>
        </p:nvGrpSpPr>
        <p:grpSpPr>
          <a:xfrm>
            <a:off x="8237400" y="927882"/>
            <a:ext cx="103435" cy="110854"/>
            <a:chOff x="4657256" y="2102175"/>
            <a:chExt cx="45826" cy="50064"/>
          </a:xfrm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C80AC58B-9FB8-4071-9232-817771E0A369}"/>
                </a:ext>
              </a:extLst>
            </p:cNvPr>
            <p:cNvSpPr/>
            <p:nvPr/>
          </p:nvSpPr>
          <p:spPr>
            <a:xfrm>
              <a:off x="4657256" y="2102176"/>
              <a:ext cx="45826" cy="50063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6692B0CD-3052-41CE-85FB-2453A20587A9}"/>
                </a:ext>
              </a:extLst>
            </p:cNvPr>
            <p:cNvSpPr/>
            <p:nvPr/>
          </p:nvSpPr>
          <p:spPr>
            <a:xfrm rot="16200000" flipV="1">
              <a:off x="4655137" y="2104294"/>
              <a:ext cx="50063" cy="45826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F252ED4-DB82-40A1-BEDA-19A875483DC9}"/>
              </a:ext>
            </a:extLst>
          </p:cNvPr>
          <p:cNvGrpSpPr/>
          <p:nvPr/>
        </p:nvGrpSpPr>
        <p:grpSpPr>
          <a:xfrm rot="16200000">
            <a:off x="4968613" y="1270441"/>
            <a:ext cx="103435" cy="110854"/>
            <a:chOff x="4657256" y="2102175"/>
            <a:chExt cx="45826" cy="50064"/>
          </a:xfrm>
        </p:grpSpPr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772F9CD1-316B-4196-9FC1-FCDAA4A2B74A}"/>
                </a:ext>
              </a:extLst>
            </p:cNvPr>
            <p:cNvSpPr/>
            <p:nvPr/>
          </p:nvSpPr>
          <p:spPr>
            <a:xfrm>
              <a:off x="4657256" y="2102176"/>
              <a:ext cx="45826" cy="50063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2C5F99DB-9BB8-4A3A-BDA9-102BE38FB64E}"/>
                </a:ext>
              </a:extLst>
            </p:cNvPr>
            <p:cNvSpPr/>
            <p:nvPr/>
          </p:nvSpPr>
          <p:spPr>
            <a:xfrm rot="16200000" flipV="1">
              <a:off x="4655137" y="2104294"/>
              <a:ext cx="50063" cy="45826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C94856CB-24B9-4582-B766-C47E4081AD76}"/>
              </a:ext>
            </a:extLst>
          </p:cNvPr>
          <p:cNvSpPr/>
          <p:nvPr/>
        </p:nvSpPr>
        <p:spPr>
          <a:xfrm rot="5400000">
            <a:off x="7174075" y="2217643"/>
            <a:ext cx="1814832" cy="89939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8663C72C-C996-4786-84BB-8597073BE882}"/>
              </a:ext>
            </a:extLst>
          </p:cNvPr>
          <p:cNvSpPr/>
          <p:nvPr/>
        </p:nvSpPr>
        <p:spPr>
          <a:xfrm rot="16200000">
            <a:off x="4765327" y="1578060"/>
            <a:ext cx="503404" cy="102519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1645D6EA-649A-49E2-A381-9FCA07CE11A4}"/>
              </a:ext>
            </a:extLst>
          </p:cNvPr>
          <p:cNvGrpSpPr/>
          <p:nvPr/>
        </p:nvGrpSpPr>
        <p:grpSpPr>
          <a:xfrm rot="16200000">
            <a:off x="8032577" y="1281730"/>
            <a:ext cx="100127" cy="91651"/>
            <a:chOff x="3829548" y="2081925"/>
            <a:chExt cx="540002" cy="539987"/>
          </a:xfrm>
        </p:grpSpPr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33CD4069-6C05-404A-85AB-786CD7190DFB}"/>
                </a:ext>
              </a:extLst>
            </p:cNvPr>
            <p:cNvSpPr/>
            <p:nvPr/>
          </p:nvSpPr>
          <p:spPr>
            <a:xfrm rot="5400000">
              <a:off x="3829559" y="2081922"/>
              <a:ext cx="539979" cy="540002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B359095A-9481-42A1-B043-90CFEBC238CB}"/>
                </a:ext>
              </a:extLst>
            </p:cNvPr>
            <p:cNvSpPr/>
            <p:nvPr/>
          </p:nvSpPr>
          <p:spPr>
            <a:xfrm flipV="1">
              <a:off x="3911742" y="2081925"/>
              <a:ext cx="434439" cy="498922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71" name="图片 70">
            <a:extLst>
              <a:ext uri="{FF2B5EF4-FFF2-40B4-BE49-F238E27FC236}">
                <a16:creationId xmlns:a16="http://schemas.microsoft.com/office/drawing/2014/main" id="{8B88761B-0613-4C14-B392-3E543BB3C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430"/>
            <a:ext cx="1412896" cy="784224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C0500CE5-A047-4CC9-8B1A-761B58205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668" y="4115430"/>
            <a:ext cx="1412896" cy="784224"/>
          </a:xfrm>
          <a:prstGeom prst="rect">
            <a:avLst/>
          </a:prstGeom>
        </p:spPr>
      </p:pic>
      <p:sp>
        <p:nvSpPr>
          <p:cNvPr id="73" name="矩形 72">
            <a:extLst>
              <a:ext uri="{FF2B5EF4-FFF2-40B4-BE49-F238E27FC236}">
                <a16:creationId xmlns:a16="http://schemas.microsoft.com/office/drawing/2014/main" id="{57402D05-8E27-467B-962D-B12C311029C6}"/>
              </a:ext>
            </a:extLst>
          </p:cNvPr>
          <p:cNvSpPr/>
          <p:nvPr/>
        </p:nvSpPr>
        <p:spPr>
          <a:xfrm rot="10800000" flipV="1">
            <a:off x="1401772" y="4364384"/>
            <a:ext cx="311317" cy="25032"/>
          </a:xfrm>
          <a:prstGeom prst="rect">
            <a:avLst/>
          </a:prstGeom>
          <a:gradFill flip="none" rotWithShape="1">
            <a:gsLst>
              <a:gs pos="29000">
                <a:srgbClr val="6F7383"/>
              </a:gs>
              <a:gs pos="67000">
                <a:srgbClr val="DCE0F8"/>
              </a:gs>
              <a:gs pos="0">
                <a:srgbClr val="E7E6E6">
                  <a:lumMod val="25000"/>
                </a:srgbClr>
              </a:gs>
              <a:gs pos="100000">
                <a:srgbClr val="999BA4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6110A8AD-9E8F-4AC3-B3AC-FAF08B3E0219}"/>
              </a:ext>
            </a:extLst>
          </p:cNvPr>
          <p:cNvGrpSpPr/>
          <p:nvPr/>
        </p:nvGrpSpPr>
        <p:grpSpPr>
          <a:xfrm>
            <a:off x="1504665" y="4307759"/>
            <a:ext cx="96233" cy="138281"/>
            <a:chOff x="4730801" y="3450857"/>
            <a:chExt cx="3180718" cy="1467464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DD10D1B3-6677-40CB-B3DD-5D35AD27D8BB}"/>
                </a:ext>
              </a:extLst>
            </p:cNvPr>
            <p:cNvGrpSpPr/>
            <p:nvPr/>
          </p:nvGrpSpPr>
          <p:grpSpPr>
            <a:xfrm>
              <a:off x="4730801" y="3450857"/>
              <a:ext cx="3175525" cy="1467464"/>
              <a:chOff x="2190203" y="3428995"/>
              <a:chExt cx="2160124" cy="1528565"/>
            </a:xfrm>
          </p:grpSpPr>
          <p:sp>
            <p:nvSpPr>
              <p:cNvPr id="78" name="矩形: 圆角 77">
                <a:extLst>
                  <a:ext uri="{FF2B5EF4-FFF2-40B4-BE49-F238E27FC236}">
                    <a16:creationId xmlns:a16="http://schemas.microsoft.com/office/drawing/2014/main" id="{47135EC4-673E-4AC4-A3C3-1AEC04890EA1}"/>
                  </a:ext>
                </a:extLst>
              </p:cNvPr>
              <p:cNvSpPr/>
              <p:nvPr/>
            </p:nvSpPr>
            <p:spPr>
              <a:xfrm>
                <a:off x="2190203" y="3428995"/>
                <a:ext cx="2160124" cy="1528565"/>
              </a:xfrm>
              <a:prstGeom prst="roundRect">
                <a:avLst>
                  <a:gd name="adj" fmla="val 13646"/>
                </a:avLst>
              </a:prstGeom>
              <a:solidFill>
                <a:srgbClr val="C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15E1918C-17B0-493B-BFCC-31EC984D304F}"/>
                  </a:ext>
                </a:extLst>
              </p:cNvPr>
              <p:cNvSpPr/>
              <p:nvPr/>
            </p:nvSpPr>
            <p:spPr>
              <a:xfrm>
                <a:off x="2190203" y="3879653"/>
                <a:ext cx="2160124" cy="637309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194B757D-68DD-4F0F-92F5-704AA013CF88}"/>
                </a:ext>
              </a:extLst>
            </p:cNvPr>
            <p:cNvCxnSpPr>
              <a:cxnSpLocks/>
            </p:cNvCxnSpPr>
            <p:nvPr/>
          </p:nvCxnSpPr>
          <p:spPr>
            <a:xfrm>
              <a:off x="4730801" y="3611418"/>
              <a:ext cx="317552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4F266763-3F9C-4989-9182-B4A516BC7205}"/>
                </a:ext>
              </a:extLst>
            </p:cNvPr>
            <p:cNvCxnSpPr>
              <a:cxnSpLocks/>
            </p:cNvCxnSpPr>
            <p:nvPr/>
          </p:nvCxnSpPr>
          <p:spPr>
            <a:xfrm>
              <a:off x="4735989" y="4752109"/>
              <a:ext cx="317553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1AF7D537-71C7-4B26-B1E4-19AF2B78A102}"/>
              </a:ext>
            </a:extLst>
          </p:cNvPr>
          <p:cNvGrpSpPr/>
          <p:nvPr/>
        </p:nvGrpSpPr>
        <p:grpSpPr>
          <a:xfrm>
            <a:off x="1524750" y="4446040"/>
            <a:ext cx="62561" cy="452573"/>
            <a:chOff x="5931308" y="3291333"/>
            <a:chExt cx="139419" cy="580168"/>
          </a:xfrm>
        </p:grpSpPr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3729A9F4-FCC3-4901-A76D-A2DDC0BE9714}"/>
                </a:ext>
              </a:extLst>
            </p:cNvPr>
            <p:cNvSpPr/>
            <p:nvPr/>
          </p:nvSpPr>
          <p:spPr>
            <a:xfrm>
              <a:off x="5931308" y="3291333"/>
              <a:ext cx="139419" cy="21535"/>
            </a:xfrm>
            <a:prstGeom prst="rect">
              <a:avLst/>
            </a:prstGeom>
            <a:gradFill flip="none" rotWithShape="1">
              <a:gsLst>
                <a:gs pos="5000">
                  <a:sysClr val="window" lastClr="FFFFFF">
                    <a:lumMod val="65000"/>
                  </a:sysClr>
                </a:gs>
                <a:gs pos="9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65000"/>
                  </a:sysClr>
                </a:gs>
                <a:gs pos="200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A379F2F6-4CB3-45C2-B8B3-A9FEB42BEA2B}"/>
                </a:ext>
              </a:extLst>
            </p:cNvPr>
            <p:cNvSpPr/>
            <p:nvPr/>
          </p:nvSpPr>
          <p:spPr>
            <a:xfrm>
              <a:off x="5931308" y="3834866"/>
              <a:ext cx="139419" cy="36635"/>
            </a:xfrm>
            <a:prstGeom prst="rect">
              <a:avLst/>
            </a:prstGeom>
            <a:gradFill flip="none" rotWithShape="1">
              <a:gsLst>
                <a:gs pos="5000">
                  <a:sysClr val="window" lastClr="FFFFFF">
                    <a:lumMod val="65000"/>
                  </a:sysClr>
                </a:gs>
                <a:gs pos="9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65000"/>
                  </a:sysClr>
                </a:gs>
                <a:gs pos="200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62687409-CE50-4F3F-9A62-C0F39FB15D00}"/>
                </a:ext>
              </a:extLst>
            </p:cNvPr>
            <p:cNvSpPr/>
            <p:nvPr/>
          </p:nvSpPr>
          <p:spPr>
            <a:xfrm>
              <a:off x="5960918" y="3305134"/>
              <a:ext cx="79614" cy="526517"/>
            </a:xfrm>
            <a:prstGeom prst="rect">
              <a:avLst/>
            </a:prstGeom>
            <a:gradFill flip="none" rotWithShape="1">
              <a:gsLst>
                <a:gs pos="5000">
                  <a:sysClr val="window" lastClr="FFFFFF">
                    <a:lumMod val="65000"/>
                  </a:sysClr>
                </a:gs>
                <a:gs pos="9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65000"/>
                  </a:sysClr>
                </a:gs>
                <a:gs pos="200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66F66EEB-B61E-4487-A5F0-17383E865CD3}"/>
              </a:ext>
            </a:extLst>
          </p:cNvPr>
          <p:cNvGrpSpPr/>
          <p:nvPr/>
        </p:nvGrpSpPr>
        <p:grpSpPr>
          <a:xfrm>
            <a:off x="3982106" y="4115430"/>
            <a:ext cx="3105564" cy="784224"/>
            <a:chOff x="390109" y="3967195"/>
            <a:chExt cx="4879298" cy="1127858"/>
          </a:xfrm>
        </p:grpSpPr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9E729D4D-E459-4CF2-A2A3-AD6CCAEA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109" y="3967195"/>
              <a:ext cx="2219868" cy="1127858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7440864A-671A-41AF-816F-E8C238B9E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9539" y="3967195"/>
              <a:ext cx="2219868" cy="1127858"/>
            </a:xfrm>
            <a:prstGeom prst="rect">
              <a:avLst/>
            </a:prstGeom>
          </p:spPr>
        </p:pic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0E196EBD-A22F-462B-ABF1-4E728B3C368B}"/>
                </a:ext>
              </a:extLst>
            </p:cNvPr>
            <p:cNvSpPr/>
            <p:nvPr/>
          </p:nvSpPr>
          <p:spPr>
            <a:xfrm rot="10800000" flipV="1">
              <a:off x="2592499" y="4325237"/>
              <a:ext cx="489125" cy="36000"/>
            </a:xfrm>
            <a:prstGeom prst="rect">
              <a:avLst/>
            </a:prstGeom>
            <a:gradFill flip="none" rotWithShape="1">
              <a:gsLst>
                <a:gs pos="29000">
                  <a:srgbClr val="6F7383"/>
                </a:gs>
                <a:gs pos="67000">
                  <a:srgbClr val="DCE0F8"/>
                </a:gs>
                <a:gs pos="0">
                  <a:srgbClr val="E7E6E6">
                    <a:lumMod val="25000"/>
                  </a:srgbClr>
                </a:gs>
                <a:gs pos="100000">
                  <a:srgbClr val="999BA4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5C7A8F72-DC61-4C3F-8F55-70F6F249AFB9}"/>
                </a:ext>
              </a:extLst>
            </p:cNvPr>
            <p:cNvGrpSpPr/>
            <p:nvPr/>
          </p:nvGrpSpPr>
          <p:grpSpPr>
            <a:xfrm>
              <a:off x="2754160" y="4243800"/>
              <a:ext cx="151196" cy="198873"/>
              <a:chOff x="4730801" y="3450857"/>
              <a:chExt cx="3180718" cy="1467464"/>
            </a:xfrm>
          </p:grpSpPr>
          <p:grpSp>
            <p:nvGrpSpPr>
              <p:cNvPr id="93" name="组合 92">
                <a:extLst>
                  <a:ext uri="{FF2B5EF4-FFF2-40B4-BE49-F238E27FC236}">
                    <a16:creationId xmlns:a16="http://schemas.microsoft.com/office/drawing/2014/main" id="{6D027533-1BB5-49A5-830D-DFB2B6D8B1CE}"/>
                  </a:ext>
                </a:extLst>
              </p:cNvPr>
              <p:cNvGrpSpPr/>
              <p:nvPr/>
            </p:nvGrpSpPr>
            <p:grpSpPr>
              <a:xfrm>
                <a:off x="4730801" y="3450857"/>
                <a:ext cx="3175525" cy="1467464"/>
                <a:chOff x="2190203" y="3428995"/>
                <a:chExt cx="2160124" cy="1528565"/>
              </a:xfrm>
            </p:grpSpPr>
            <p:sp>
              <p:nvSpPr>
                <p:cNvPr id="96" name="矩形: 圆角 95">
                  <a:extLst>
                    <a:ext uri="{FF2B5EF4-FFF2-40B4-BE49-F238E27FC236}">
                      <a16:creationId xmlns:a16="http://schemas.microsoft.com/office/drawing/2014/main" id="{5304C8F7-EBA2-4B06-97C5-B64D6A940468}"/>
                    </a:ext>
                  </a:extLst>
                </p:cNvPr>
                <p:cNvSpPr/>
                <p:nvPr/>
              </p:nvSpPr>
              <p:spPr>
                <a:xfrm>
                  <a:off x="2190203" y="3428995"/>
                  <a:ext cx="2160124" cy="1528565"/>
                </a:xfrm>
                <a:prstGeom prst="roundRect">
                  <a:avLst>
                    <a:gd name="adj" fmla="val 13646"/>
                  </a:avLst>
                </a:prstGeom>
                <a:solidFill>
                  <a:srgbClr val="C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97" name="矩形 96">
                  <a:extLst>
                    <a:ext uri="{FF2B5EF4-FFF2-40B4-BE49-F238E27FC236}">
                      <a16:creationId xmlns:a16="http://schemas.microsoft.com/office/drawing/2014/main" id="{03C01A07-AE18-436C-A28B-F9F786C98039}"/>
                    </a:ext>
                  </a:extLst>
                </p:cNvPr>
                <p:cNvSpPr/>
                <p:nvPr/>
              </p:nvSpPr>
              <p:spPr>
                <a:xfrm>
                  <a:off x="2190203" y="3879653"/>
                  <a:ext cx="2160124" cy="637309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</p:grpSp>
          <p:cxnSp>
            <p:nvCxnSpPr>
              <p:cNvPr id="94" name="直接连接符 93">
                <a:extLst>
                  <a:ext uri="{FF2B5EF4-FFF2-40B4-BE49-F238E27FC236}">
                    <a16:creationId xmlns:a16="http://schemas.microsoft.com/office/drawing/2014/main" id="{57B73FA3-B7B4-4DDF-A4F6-434886837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0801" y="3611418"/>
                <a:ext cx="31755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5" name="直接连接符 94">
                <a:extLst>
                  <a:ext uri="{FF2B5EF4-FFF2-40B4-BE49-F238E27FC236}">
                    <a16:creationId xmlns:a16="http://schemas.microsoft.com/office/drawing/2014/main" id="{C19EED8F-BE5A-41D9-9635-0FF9ABC77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5989" y="4752109"/>
                <a:ext cx="317553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068ED59C-540B-45E7-83B0-A70AE066A796}"/>
                </a:ext>
              </a:extLst>
            </p:cNvPr>
            <p:cNvGrpSpPr/>
            <p:nvPr/>
          </p:nvGrpSpPr>
          <p:grpSpPr>
            <a:xfrm>
              <a:off x="2785715" y="4442673"/>
              <a:ext cx="98293" cy="650882"/>
              <a:chOff x="5931308" y="3291333"/>
              <a:chExt cx="139419" cy="580168"/>
            </a:xfrm>
          </p:grpSpPr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D5764A32-B950-4FFA-90E3-C208F6495D5E}"/>
                  </a:ext>
                </a:extLst>
              </p:cNvPr>
              <p:cNvSpPr/>
              <p:nvPr/>
            </p:nvSpPr>
            <p:spPr>
              <a:xfrm>
                <a:off x="5931308" y="3291333"/>
                <a:ext cx="139419" cy="21535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0DC98EFB-E36A-4B75-AAC1-311089267678}"/>
                  </a:ext>
                </a:extLst>
              </p:cNvPr>
              <p:cNvSpPr/>
              <p:nvPr/>
            </p:nvSpPr>
            <p:spPr>
              <a:xfrm>
                <a:off x="5931308" y="3834866"/>
                <a:ext cx="139419" cy="36635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322BE7DD-6567-44D1-B6A3-61855C47C99A}"/>
                  </a:ext>
                </a:extLst>
              </p:cNvPr>
              <p:cNvSpPr/>
              <p:nvPr/>
            </p:nvSpPr>
            <p:spPr>
              <a:xfrm>
                <a:off x="5960918" y="3305134"/>
                <a:ext cx="79614" cy="526517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98" name="矩形 97">
            <a:extLst>
              <a:ext uri="{FF2B5EF4-FFF2-40B4-BE49-F238E27FC236}">
                <a16:creationId xmlns:a16="http://schemas.microsoft.com/office/drawing/2014/main" id="{2B074E36-7905-4A2A-B162-DD5555A18FEA}"/>
              </a:ext>
            </a:extLst>
          </p:cNvPr>
          <p:cNvSpPr/>
          <p:nvPr/>
        </p:nvSpPr>
        <p:spPr>
          <a:xfrm rot="10800000" flipV="1">
            <a:off x="3084081" y="4364384"/>
            <a:ext cx="312945" cy="25032"/>
          </a:xfrm>
          <a:prstGeom prst="rect">
            <a:avLst/>
          </a:prstGeom>
          <a:gradFill flip="none" rotWithShape="1">
            <a:gsLst>
              <a:gs pos="29000">
                <a:srgbClr val="6F7383"/>
              </a:gs>
              <a:gs pos="67000">
                <a:srgbClr val="DCE0F8"/>
              </a:gs>
              <a:gs pos="0">
                <a:srgbClr val="E7E6E6">
                  <a:lumMod val="25000"/>
                </a:srgbClr>
              </a:gs>
              <a:gs pos="100000">
                <a:srgbClr val="999BA4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B720C61E-C766-448D-8AA1-3EEF1EF6D220}"/>
              </a:ext>
            </a:extLst>
          </p:cNvPr>
          <p:cNvGrpSpPr/>
          <p:nvPr/>
        </p:nvGrpSpPr>
        <p:grpSpPr>
          <a:xfrm>
            <a:off x="8030376" y="3128209"/>
            <a:ext cx="95310" cy="115229"/>
            <a:chOff x="5493289" y="2039839"/>
            <a:chExt cx="598708" cy="606292"/>
          </a:xfrm>
        </p:grpSpPr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C5F03C27-7F0F-4426-9ED8-4C96F138025F}"/>
                </a:ext>
              </a:extLst>
            </p:cNvPr>
            <p:cNvSpPr/>
            <p:nvPr/>
          </p:nvSpPr>
          <p:spPr>
            <a:xfrm rot="5400000">
              <a:off x="5491946" y="2041182"/>
              <a:ext cx="601394" cy="598708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9C80FC0C-4B53-4C52-BC59-57ED02898F2C}"/>
                </a:ext>
              </a:extLst>
            </p:cNvPr>
            <p:cNvSpPr/>
            <p:nvPr/>
          </p:nvSpPr>
          <p:spPr>
            <a:xfrm flipV="1">
              <a:off x="5547419" y="2106130"/>
              <a:ext cx="539999" cy="540001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102" name="图片 101">
            <a:extLst>
              <a:ext uri="{FF2B5EF4-FFF2-40B4-BE49-F238E27FC236}">
                <a16:creationId xmlns:a16="http://schemas.microsoft.com/office/drawing/2014/main" id="{3E5A0C89-AAE2-4D42-BF5A-A098A68D7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668" y="4153306"/>
            <a:ext cx="51740" cy="125158"/>
          </a:xfrm>
          <a:prstGeom prst="rect">
            <a:avLst/>
          </a:prstGeom>
        </p:spPr>
      </p:pic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53B0566E-5008-443C-8CF4-C7D94C015775}"/>
              </a:ext>
            </a:extLst>
          </p:cNvPr>
          <p:cNvGrpSpPr/>
          <p:nvPr/>
        </p:nvGrpSpPr>
        <p:grpSpPr>
          <a:xfrm>
            <a:off x="316742" y="960625"/>
            <a:ext cx="5341058" cy="2046020"/>
            <a:chOff x="887758" y="952232"/>
            <a:chExt cx="8391589" cy="2942550"/>
          </a:xfrm>
        </p:grpSpPr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4D6F6C0E-F205-4E95-A10B-17BAC0D74D43}"/>
                </a:ext>
              </a:extLst>
            </p:cNvPr>
            <p:cNvGrpSpPr/>
            <p:nvPr/>
          </p:nvGrpSpPr>
          <p:grpSpPr>
            <a:xfrm>
              <a:off x="1392078" y="952232"/>
              <a:ext cx="7563494" cy="2265247"/>
              <a:chOff x="2006954" y="430837"/>
              <a:chExt cx="7563494" cy="2265247"/>
            </a:xfrm>
          </p:grpSpPr>
          <p:grpSp>
            <p:nvGrpSpPr>
              <p:cNvPr id="113" name="组合 112">
                <a:extLst>
                  <a:ext uri="{FF2B5EF4-FFF2-40B4-BE49-F238E27FC236}">
                    <a16:creationId xmlns:a16="http://schemas.microsoft.com/office/drawing/2014/main" id="{8A54D6F2-B9FA-4B34-92B9-85C47A81EED3}"/>
                  </a:ext>
                </a:extLst>
              </p:cNvPr>
              <p:cNvGrpSpPr/>
              <p:nvPr/>
            </p:nvGrpSpPr>
            <p:grpSpPr>
              <a:xfrm>
                <a:off x="6527744" y="697901"/>
                <a:ext cx="1980604" cy="1156382"/>
                <a:chOff x="6527744" y="697901"/>
                <a:chExt cx="1980604" cy="1156382"/>
              </a:xfrm>
            </p:grpSpPr>
            <p:sp>
              <p:nvSpPr>
                <p:cNvPr id="204" name="矩形 203">
                  <a:extLst>
                    <a:ext uri="{FF2B5EF4-FFF2-40B4-BE49-F238E27FC236}">
                      <a16:creationId xmlns:a16="http://schemas.microsoft.com/office/drawing/2014/main" id="{A4896EE4-80A1-4B3C-BD27-6B2FE0E9ACC8}"/>
                    </a:ext>
                  </a:extLst>
                </p:cNvPr>
                <p:cNvSpPr/>
                <p:nvPr/>
              </p:nvSpPr>
              <p:spPr>
                <a:xfrm rot="5400000">
                  <a:off x="6100175" y="1194701"/>
                  <a:ext cx="928852" cy="72000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05" name="矩形 204">
                  <a:extLst>
                    <a:ext uri="{FF2B5EF4-FFF2-40B4-BE49-F238E27FC236}">
                      <a16:creationId xmlns:a16="http://schemas.microsoft.com/office/drawing/2014/main" id="{95BF148E-25B4-4F65-96E1-0C1E7B2865FC}"/>
                    </a:ext>
                  </a:extLst>
                </p:cNvPr>
                <p:cNvSpPr/>
                <p:nvPr/>
              </p:nvSpPr>
              <p:spPr>
                <a:xfrm rot="10800000">
                  <a:off x="6599743" y="700306"/>
                  <a:ext cx="1833798" cy="69597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06" name="矩形 205">
                  <a:extLst>
                    <a:ext uri="{FF2B5EF4-FFF2-40B4-BE49-F238E27FC236}">
                      <a16:creationId xmlns:a16="http://schemas.microsoft.com/office/drawing/2014/main" id="{3096F5C7-7768-4749-A323-0B1961051B55}"/>
                    </a:ext>
                  </a:extLst>
                </p:cNvPr>
                <p:cNvSpPr/>
                <p:nvPr/>
              </p:nvSpPr>
              <p:spPr>
                <a:xfrm rot="5400000">
                  <a:off x="7917310" y="1269563"/>
                  <a:ext cx="1097441" cy="71999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207" name="组合 206">
                  <a:extLst>
                    <a:ext uri="{FF2B5EF4-FFF2-40B4-BE49-F238E27FC236}">
                      <a16:creationId xmlns:a16="http://schemas.microsoft.com/office/drawing/2014/main" id="{C4A8A51B-A115-43D0-AE9C-2D776DBA828A}"/>
                    </a:ext>
                  </a:extLst>
                </p:cNvPr>
                <p:cNvGrpSpPr/>
                <p:nvPr/>
              </p:nvGrpSpPr>
              <p:grpSpPr>
                <a:xfrm rot="10800000">
                  <a:off x="6527744" y="697901"/>
                  <a:ext cx="72001" cy="74414"/>
                  <a:chOff x="5514494" y="2081922"/>
                  <a:chExt cx="540008" cy="558106"/>
                </a:xfrm>
              </p:grpSpPr>
              <p:sp>
                <p:nvSpPr>
                  <p:cNvPr id="211" name="任意多边形: 形状 210">
                    <a:extLst>
                      <a:ext uri="{FF2B5EF4-FFF2-40B4-BE49-F238E27FC236}">
                        <a16:creationId xmlns:a16="http://schemas.microsoft.com/office/drawing/2014/main" id="{C80ED931-31DD-4E76-850F-7427345B33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14502" y="2100027"/>
                    <a:ext cx="540000" cy="540001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212" name="任意多边形: 形状 211">
                    <a:extLst>
                      <a:ext uri="{FF2B5EF4-FFF2-40B4-BE49-F238E27FC236}">
                        <a16:creationId xmlns:a16="http://schemas.microsoft.com/office/drawing/2014/main" id="{A634DA88-5351-4C08-BBA8-2AF166AAFD7B}"/>
                      </a:ext>
                    </a:extLst>
                  </p:cNvPr>
                  <p:cNvSpPr/>
                  <p:nvPr/>
                </p:nvSpPr>
                <p:spPr>
                  <a:xfrm flipV="1">
                    <a:off x="5514494" y="2081922"/>
                    <a:ext cx="540000" cy="540000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</p:grpSp>
            <p:grpSp>
              <p:nvGrpSpPr>
                <p:cNvPr id="208" name="组合 207">
                  <a:extLst>
                    <a:ext uri="{FF2B5EF4-FFF2-40B4-BE49-F238E27FC236}">
                      <a16:creationId xmlns:a16="http://schemas.microsoft.com/office/drawing/2014/main" id="{0ED9E4D3-A616-4BE8-9C80-BD3FDC28EB2E}"/>
                    </a:ext>
                  </a:extLst>
                </p:cNvPr>
                <p:cNvGrpSpPr/>
                <p:nvPr/>
              </p:nvGrpSpPr>
              <p:grpSpPr>
                <a:xfrm rot="16200000">
                  <a:off x="8432354" y="696333"/>
                  <a:ext cx="72006" cy="79983"/>
                  <a:chOff x="5514492" y="1932271"/>
                  <a:chExt cx="540058" cy="599866"/>
                </a:xfrm>
              </p:grpSpPr>
              <p:sp>
                <p:nvSpPr>
                  <p:cNvPr id="209" name="任意多边形: 形状 208">
                    <a:extLst>
                      <a:ext uri="{FF2B5EF4-FFF2-40B4-BE49-F238E27FC236}">
                        <a16:creationId xmlns:a16="http://schemas.microsoft.com/office/drawing/2014/main" id="{F348E9A4-196A-4D3C-B08C-6FB2E5AC6F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14491" y="1992138"/>
                    <a:ext cx="540000" cy="539998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210" name="任意多边形: 形状 209">
                    <a:extLst>
                      <a:ext uri="{FF2B5EF4-FFF2-40B4-BE49-F238E27FC236}">
                        <a16:creationId xmlns:a16="http://schemas.microsoft.com/office/drawing/2014/main" id="{4176E4BC-DEAE-479E-A622-57334A7277F3}"/>
                      </a:ext>
                    </a:extLst>
                  </p:cNvPr>
                  <p:cNvSpPr/>
                  <p:nvPr/>
                </p:nvSpPr>
                <p:spPr>
                  <a:xfrm flipV="1">
                    <a:off x="5514552" y="1932271"/>
                    <a:ext cx="539998" cy="540001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114" name="组合 113">
                <a:extLst>
                  <a:ext uri="{FF2B5EF4-FFF2-40B4-BE49-F238E27FC236}">
                    <a16:creationId xmlns:a16="http://schemas.microsoft.com/office/drawing/2014/main" id="{FDA88296-A469-4A3B-B865-13319EFF6C87}"/>
                  </a:ext>
                </a:extLst>
              </p:cNvPr>
              <p:cNvGrpSpPr/>
              <p:nvPr/>
            </p:nvGrpSpPr>
            <p:grpSpPr>
              <a:xfrm>
                <a:off x="4822964" y="682250"/>
                <a:ext cx="1574170" cy="1035474"/>
                <a:chOff x="4822964" y="682250"/>
                <a:chExt cx="1574170" cy="1035474"/>
              </a:xfrm>
            </p:grpSpPr>
            <p:sp>
              <p:nvSpPr>
                <p:cNvPr id="195" name="矩形 194">
                  <a:extLst>
                    <a:ext uri="{FF2B5EF4-FFF2-40B4-BE49-F238E27FC236}">
                      <a16:creationId xmlns:a16="http://schemas.microsoft.com/office/drawing/2014/main" id="{EBD440DA-F8F4-4D4B-A71B-E32ADA4A4FD7}"/>
                    </a:ext>
                  </a:extLst>
                </p:cNvPr>
                <p:cNvSpPr/>
                <p:nvPr/>
              </p:nvSpPr>
              <p:spPr>
                <a:xfrm rot="10800000">
                  <a:off x="4894284" y="685490"/>
                  <a:ext cx="1454347" cy="76571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96" name="矩形 195">
                  <a:extLst>
                    <a:ext uri="{FF2B5EF4-FFF2-40B4-BE49-F238E27FC236}">
                      <a16:creationId xmlns:a16="http://schemas.microsoft.com/office/drawing/2014/main" id="{82BDAA8C-F9DB-459A-8A31-97B7FCEFC452}"/>
                    </a:ext>
                  </a:extLst>
                </p:cNvPr>
                <p:cNvSpPr/>
                <p:nvPr/>
              </p:nvSpPr>
              <p:spPr>
                <a:xfrm rot="5400000">
                  <a:off x="4554533" y="1017338"/>
                  <a:ext cx="606909" cy="70047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97" name="矩形 196">
                  <a:extLst>
                    <a:ext uri="{FF2B5EF4-FFF2-40B4-BE49-F238E27FC236}">
                      <a16:creationId xmlns:a16="http://schemas.microsoft.com/office/drawing/2014/main" id="{278F363D-87D5-4ED8-B1BA-C199B2F4CAAB}"/>
                    </a:ext>
                  </a:extLst>
                </p:cNvPr>
                <p:cNvSpPr/>
                <p:nvPr/>
              </p:nvSpPr>
              <p:spPr>
                <a:xfrm rot="5400000">
                  <a:off x="5874387" y="1195448"/>
                  <a:ext cx="972553" cy="72000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198" name="组合 197">
                  <a:extLst>
                    <a:ext uri="{FF2B5EF4-FFF2-40B4-BE49-F238E27FC236}">
                      <a16:creationId xmlns:a16="http://schemas.microsoft.com/office/drawing/2014/main" id="{2493D251-EDF8-4E81-B26C-C36605C126AF}"/>
                    </a:ext>
                  </a:extLst>
                </p:cNvPr>
                <p:cNvGrpSpPr/>
                <p:nvPr/>
              </p:nvGrpSpPr>
              <p:grpSpPr>
                <a:xfrm rot="10800000">
                  <a:off x="4822964" y="682250"/>
                  <a:ext cx="72001" cy="74414"/>
                  <a:chOff x="5514494" y="2081922"/>
                  <a:chExt cx="540008" cy="558105"/>
                </a:xfrm>
              </p:grpSpPr>
              <p:sp>
                <p:nvSpPr>
                  <p:cNvPr id="202" name="任意多边形: 形状 201">
                    <a:extLst>
                      <a:ext uri="{FF2B5EF4-FFF2-40B4-BE49-F238E27FC236}">
                        <a16:creationId xmlns:a16="http://schemas.microsoft.com/office/drawing/2014/main" id="{AB7F6279-8DF5-4037-9FDF-224D172363F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14502" y="2100027"/>
                    <a:ext cx="540000" cy="540000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203" name="任意多边形: 形状 202">
                    <a:extLst>
                      <a:ext uri="{FF2B5EF4-FFF2-40B4-BE49-F238E27FC236}">
                        <a16:creationId xmlns:a16="http://schemas.microsoft.com/office/drawing/2014/main" id="{81B13DD8-D44F-48B6-8375-225201E852FE}"/>
                      </a:ext>
                    </a:extLst>
                  </p:cNvPr>
                  <p:cNvSpPr/>
                  <p:nvPr/>
                </p:nvSpPr>
                <p:spPr>
                  <a:xfrm flipV="1">
                    <a:off x="5514494" y="2081922"/>
                    <a:ext cx="540000" cy="540000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</p:grpSp>
            <p:grpSp>
              <p:nvGrpSpPr>
                <p:cNvPr id="199" name="组合 198">
                  <a:extLst>
                    <a:ext uri="{FF2B5EF4-FFF2-40B4-BE49-F238E27FC236}">
                      <a16:creationId xmlns:a16="http://schemas.microsoft.com/office/drawing/2014/main" id="{8D2A967D-7C3B-40F5-89BB-4C23D5551EA4}"/>
                    </a:ext>
                  </a:extLst>
                </p:cNvPr>
                <p:cNvGrpSpPr/>
                <p:nvPr/>
              </p:nvGrpSpPr>
              <p:grpSpPr>
                <a:xfrm rot="16200000">
                  <a:off x="6325130" y="684211"/>
                  <a:ext cx="72007" cy="72000"/>
                  <a:chOff x="5514487" y="2081922"/>
                  <a:chExt cx="540063" cy="540000"/>
                </a:xfrm>
              </p:grpSpPr>
              <p:sp>
                <p:nvSpPr>
                  <p:cNvPr id="200" name="任意多边形: 形状 199">
                    <a:extLst>
                      <a:ext uri="{FF2B5EF4-FFF2-40B4-BE49-F238E27FC236}">
                        <a16:creationId xmlns:a16="http://schemas.microsoft.com/office/drawing/2014/main" id="{CC3F484F-2267-477F-8ABD-0C76FC9A04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14487" y="2081922"/>
                    <a:ext cx="540000" cy="540000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201" name="任意多边形: 形状 200">
                    <a:extLst>
                      <a:ext uri="{FF2B5EF4-FFF2-40B4-BE49-F238E27FC236}">
                        <a16:creationId xmlns:a16="http://schemas.microsoft.com/office/drawing/2014/main" id="{ECC68711-6E4D-4619-80B5-9AF4150A3257}"/>
                      </a:ext>
                    </a:extLst>
                  </p:cNvPr>
                  <p:cNvSpPr/>
                  <p:nvPr/>
                </p:nvSpPr>
                <p:spPr>
                  <a:xfrm flipV="1">
                    <a:off x="5514547" y="2081922"/>
                    <a:ext cx="540003" cy="540000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1F7D1DF4-9041-4837-A043-1750C03C9649}"/>
                  </a:ext>
                </a:extLst>
              </p:cNvPr>
              <p:cNvSpPr/>
              <p:nvPr/>
            </p:nvSpPr>
            <p:spPr>
              <a:xfrm rot="5400000">
                <a:off x="7960190" y="1088965"/>
                <a:ext cx="1246323" cy="71999"/>
              </a:xfrm>
              <a:prstGeom prst="rect">
                <a:avLst/>
              </a:pr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grpSp>
            <p:nvGrpSpPr>
              <p:cNvPr id="116" name="组合 115">
                <a:extLst>
                  <a:ext uri="{FF2B5EF4-FFF2-40B4-BE49-F238E27FC236}">
                    <a16:creationId xmlns:a16="http://schemas.microsoft.com/office/drawing/2014/main" id="{771632AF-DAEB-4153-9E0C-A7431A925E0F}"/>
                  </a:ext>
                </a:extLst>
              </p:cNvPr>
              <p:cNvGrpSpPr/>
              <p:nvPr/>
            </p:nvGrpSpPr>
            <p:grpSpPr>
              <a:xfrm rot="10800000">
                <a:off x="4635255" y="435004"/>
                <a:ext cx="72000" cy="72000"/>
                <a:chOff x="5514487" y="2081922"/>
                <a:chExt cx="540000" cy="540000"/>
              </a:xfrm>
            </p:grpSpPr>
            <p:sp>
              <p:nvSpPr>
                <p:cNvPr id="193" name="任意多边形: 形状 192">
                  <a:extLst>
                    <a:ext uri="{FF2B5EF4-FFF2-40B4-BE49-F238E27FC236}">
                      <a16:creationId xmlns:a16="http://schemas.microsoft.com/office/drawing/2014/main" id="{8EBD4235-3504-4587-83F9-89526A8A298B}"/>
                    </a:ext>
                  </a:extLst>
                </p:cNvPr>
                <p:cNvSpPr/>
                <p:nvPr/>
              </p:nvSpPr>
              <p:spPr>
                <a:xfrm rot="5400000">
                  <a:off x="5514487" y="2081922"/>
                  <a:ext cx="540000" cy="540000"/>
                </a:xfrm>
                <a:custGeom>
                  <a:avLst/>
                  <a:gdLst>
                    <a:gd name="connsiteX0" fmla="*/ 0 w 540000"/>
                    <a:gd name="connsiteY0" fmla="*/ 540000 h 540000"/>
                    <a:gd name="connsiteX1" fmla="*/ 0 w 540000"/>
                    <a:gd name="connsiteY1" fmla="*/ 0 h 540000"/>
                    <a:gd name="connsiteX2" fmla="*/ 540000 w 540000"/>
                    <a:gd name="connsiteY2" fmla="*/ 0 h 540000"/>
                    <a:gd name="connsiteX3" fmla="*/ 0 w 540000"/>
                    <a:gd name="connsiteY3" fmla="*/ 540000 h 5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0000" h="540000">
                      <a:moveTo>
                        <a:pt x="0" y="540000"/>
                      </a:moveTo>
                      <a:lnTo>
                        <a:pt x="0" y="0"/>
                      </a:lnTo>
                      <a:lnTo>
                        <a:pt x="540000" y="0"/>
                      </a:lnTo>
                      <a:lnTo>
                        <a:pt x="0" y="540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94" name="任意多边形: 形状 193">
                  <a:extLst>
                    <a:ext uri="{FF2B5EF4-FFF2-40B4-BE49-F238E27FC236}">
                      <a16:creationId xmlns:a16="http://schemas.microsoft.com/office/drawing/2014/main" id="{054038A7-A894-43ED-AA4D-E938C7E2BDBD}"/>
                    </a:ext>
                  </a:extLst>
                </p:cNvPr>
                <p:cNvSpPr/>
                <p:nvPr/>
              </p:nvSpPr>
              <p:spPr>
                <a:xfrm flipV="1">
                  <a:off x="5514487" y="2081922"/>
                  <a:ext cx="540000" cy="540000"/>
                </a:xfrm>
                <a:custGeom>
                  <a:avLst/>
                  <a:gdLst>
                    <a:gd name="connsiteX0" fmla="*/ 0 w 540000"/>
                    <a:gd name="connsiteY0" fmla="*/ 540000 h 540000"/>
                    <a:gd name="connsiteX1" fmla="*/ 0 w 540000"/>
                    <a:gd name="connsiteY1" fmla="*/ 0 h 540000"/>
                    <a:gd name="connsiteX2" fmla="*/ 540000 w 540000"/>
                    <a:gd name="connsiteY2" fmla="*/ 0 h 540000"/>
                    <a:gd name="connsiteX3" fmla="*/ 0 w 540000"/>
                    <a:gd name="connsiteY3" fmla="*/ 540000 h 5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0000" h="540000">
                      <a:moveTo>
                        <a:pt x="0" y="540000"/>
                      </a:moveTo>
                      <a:lnTo>
                        <a:pt x="0" y="0"/>
                      </a:lnTo>
                      <a:lnTo>
                        <a:pt x="540000" y="0"/>
                      </a:lnTo>
                      <a:lnTo>
                        <a:pt x="0" y="540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</p:grpSp>
          <p:sp>
            <p:nvSpPr>
              <p:cNvPr id="117" name="矩形 116">
                <a:extLst>
                  <a:ext uri="{FF2B5EF4-FFF2-40B4-BE49-F238E27FC236}">
                    <a16:creationId xmlns:a16="http://schemas.microsoft.com/office/drawing/2014/main" id="{3C2CF9C8-02A6-4D25-81DC-2B159BC27F27}"/>
                  </a:ext>
                </a:extLst>
              </p:cNvPr>
              <p:cNvSpPr/>
              <p:nvPr/>
            </p:nvSpPr>
            <p:spPr>
              <a:xfrm rot="5400000">
                <a:off x="4313353" y="827305"/>
                <a:ext cx="715164" cy="72000"/>
              </a:xfrm>
              <a:prstGeom prst="rect">
                <a:avLst/>
              </a:pr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8" name="矩形 117">
                <a:extLst>
                  <a:ext uri="{FF2B5EF4-FFF2-40B4-BE49-F238E27FC236}">
                    <a16:creationId xmlns:a16="http://schemas.microsoft.com/office/drawing/2014/main" id="{1A3EE77D-C843-45BB-A02D-6AEC9FE500FE}"/>
                  </a:ext>
                </a:extLst>
              </p:cNvPr>
              <p:cNvSpPr/>
              <p:nvPr/>
            </p:nvSpPr>
            <p:spPr>
              <a:xfrm rot="10800000">
                <a:off x="4705096" y="435920"/>
                <a:ext cx="3840452" cy="65752"/>
              </a:xfrm>
              <a:prstGeom prst="rect">
                <a:avLst/>
              </a:pr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9" name="矩形 118">
                <a:extLst>
                  <a:ext uri="{FF2B5EF4-FFF2-40B4-BE49-F238E27FC236}">
                    <a16:creationId xmlns:a16="http://schemas.microsoft.com/office/drawing/2014/main" id="{B8A90B85-B2E4-4FE4-BD19-E63A8C03C082}"/>
                  </a:ext>
                </a:extLst>
              </p:cNvPr>
              <p:cNvSpPr/>
              <p:nvPr/>
            </p:nvSpPr>
            <p:spPr>
              <a:xfrm rot="10800000">
                <a:off x="2307273" y="430839"/>
                <a:ext cx="2153495" cy="72000"/>
              </a:xfrm>
              <a:prstGeom prst="rect">
                <a:avLst/>
              </a:pr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9A3705DF-EC0A-48EF-A781-78348CBF8A6C}"/>
                  </a:ext>
                </a:extLst>
              </p:cNvPr>
              <p:cNvSpPr/>
              <p:nvPr/>
            </p:nvSpPr>
            <p:spPr>
              <a:xfrm rot="5400000">
                <a:off x="1863732" y="877687"/>
                <a:ext cx="822508" cy="72000"/>
              </a:xfrm>
              <a:prstGeom prst="rect">
                <a:avLst/>
              </a:pr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1" name="任意多边形: 形状 120">
                <a:extLst>
                  <a:ext uri="{FF2B5EF4-FFF2-40B4-BE49-F238E27FC236}">
                    <a16:creationId xmlns:a16="http://schemas.microsoft.com/office/drawing/2014/main" id="{89056E14-FE59-40A6-BBA0-47F448E68302}"/>
                  </a:ext>
                </a:extLst>
              </p:cNvPr>
              <p:cNvSpPr/>
              <p:nvPr/>
            </p:nvSpPr>
            <p:spPr>
              <a:xfrm rot="16200000">
                <a:off x="2239047" y="430839"/>
                <a:ext cx="72000" cy="72000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43068F05-72DC-4959-B990-B3EBEE5AEE97}"/>
                  </a:ext>
                </a:extLst>
              </p:cNvPr>
              <p:cNvSpPr/>
              <p:nvPr/>
            </p:nvSpPr>
            <p:spPr>
              <a:xfrm rot="10800000" flipV="1">
                <a:off x="2239047" y="430839"/>
                <a:ext cx="72000" cy="72000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3" name="矩形 122">
                <a:extLst>
                  <a:ext uri="{FF2B5EF4-FFF2-40B4-BE49-F238E27FC236}">
                    <a16:creationId xmlns:a16="http://schemas.microsoft.com/office/drawing/2014/main" id="{9743ADFC-D1C4-4711-B70C-7D9A6828F191}"/>
                  </a:ext>
                </a:extLst>
              </p:cNvPr>
              <p:cNvSpPr/>
              <p:nvPr/>
            </p:nvSpPr>
            <p:spPr>
              <a:xfrm rot="5400000" flipV="1">
                <a:off x="4133555" y="823589"/>
                <a:ext cx="726198" cy="70048"/>
              </a:xfrm>
              <a:prstGeom prst="rect">
                <a:avLst/>
              </a:pr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B834E267-0E1A-4993-9690-0F4DC65CCCE1}"/>
                  </a:ext>
                </a:extLst>
              </p:cNvPr>
              <p:cNvSpPr/>
              <p:nvPr/>
            </p:nvSpPr>
            <p:spPr>
              <a:xfrm>
                <a:off x="4459334" y="430837"/>
                <a:ext cx="72000" cy="72000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8AA9F7B4-ECA1-4BA1-8D13-34ED24E1301D}"/>
                  </a:ext>
                </a:extLst>
              </p:cNvPr>
              <p:cNvSpPr/>
              <p:nvPr/>
            </p:nvSpPr>
            <p:spPr>
              <a:xfrm rot="16200000" flipV="1">
                <a:off x="4459334" y="430837"/>
                <a:ext cx="72000" cy="72000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grpSp>
            <p:nvGrpSpPr>
              <p:cNvPr id="126" name="组合 125">
                <a:extLst>
                  <a:ext uri="{FF2B5EF4-FFF2-40B4-BE49-F238E27FC236}">
                    <a16:creationId xmlns:a16="http://schemas.microsoft.com/office/drawing/2014/main" id="{A3BBC3C0-2270-4701-B505-63F4E3E758BA}"/>
                  </a:ext>
                </a:extLst>
              </p:cNvPr>
              <p:cNvGrpSpPr/>
              <p:nvPr/>
            </p:nvGrpSpPr>
            <p:grpSpPr>
              <a:xfrm>
                <a:off x="2859468" y="682250"/>
                <a:ext cx="1157117" cy="673566"/>
                <a:chOff x="2868076" y="675217"/>
                <a:chExt cx="1157117" cy="673566"/>
              </a:xfrm>
            </p:grpSpPr>
            <p:sp>
              <p:nvSpPr>
                <p:cNvPr id="184" name="矩形 183">
                  <a:extLst>
                    <a:ext uri="{FF2B5EF4-FFF2-40B4-BE49-F238E27FC236}">
                      <a16:creationId xmlns:a16="http://schemas.microsoft.com/office/drawing/2014/main" id="{9411B047-55FF-436E-9964-2EA37363AE03}"/>
                    </a:ext>
                  </a:extLst>
                </p:cNvPr>
                <p:cNvSpPr/>
                <p:nvPr/>
              </p:nvSpPr>
              <p:spPr>
                <a:xfrm rot="10800000">
                  <a:off x="2939398" y="678458"/>
                  <a:ext cx="1049635" cy="72000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85" name="矩形 184">
                  <a:extLst>
                    <a:ext uri="{FF2B5EF4-FFF2-40B4-BE49-F238E27FC236}">
                      <a16:creationId xmlns:a16="http://schemas.microsoft.com/office/drawing/2014/main" id="{8DB35446-E4BB-4A34-9F6C-DF939122FFB5}"/>
                    </a:ext>
                  </a:extLst>
                </p:cNvPr>
                <p:cNvSpPr/>
                <p:nvPr/>
              </p:nvSpPr>
              <p:spPr>
                <a:xfrm rot="5400000">
                  <a:off x="2599645" y="1010305"/>
                  <a:ext cx="606909" cy="70047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86" name="矩形 185">
                  <a:extLst>
                    <a:ext uri="{FF2B5EF4-FFF2-40B4-BE49-F238E27FC236}">
                      <a16:creationId xmlns:a16="http://schemas.microsoft.com/office/drawing/2014/main" id="{20D0B276-6E0C-4945-A27E-F84C08FA3B99}"/>
                    </a:ext>
                  </a:extLst>
                </p:cNvPr>
                <p:cNvSpPr/>
                <p:nvPr/>
              </p:nvSpPr>
              <p:spPr>
                <a:xfrm rot="5400000">
                  <a:off x="3755916" y="946459"/>
                  <a:ext cx="466554" cy="72000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187" name="组合 186">
                  <a:extLst>
                    <a:ext uri="{FF2B5EF4-FFF2-40B4-BE49-F238E27FC236}">
                      <a16:creationId xmlns:a16="http://schemas.microsoft.com/office/drawing/2014/main" id="{A60C609B-BB9A-46D7-9AEB-D2BC254B44B7}"/>
                    </a:ext>
                  </a:extLst>
                </p:cNvPr>
                <p:cNvGrpSpPr/>
                <p:nvPr/>
              </p:nvGrpSpPr>
              <p:grpSpPr>
                <a:xfrm rot="10800000">
                  <a:off x="2868076" y="675217"/>
                  <a:ext cx="72001" cy="74414"/>
                  <a:chOff x="5514494" y="2081922"/>
                  <a:chExt cx="540008" cy="558105"/>
                </a:xfrm>
              </p:grpSpPr>
              <p:sp>
                <p:nvSpPr>
                  <p:cNvPr id="191" name="任意多边形: 形状 190">
                    <a:extLst>
                      <a:ext uri="{FF2B5EF4-FFF2-40B4-BE49-F238E27FC236}">
                        <a16:creationId xmlns:a16="http://schemas.microsoft.com/office/drawing/2014/main" id="{A9F972CF-30EB-4E03-9CB7-96109A7ECEA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14502" y="2100027"/>
                    <a:ext cx="540000" cy="540000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92" name="任意多边形: 形状 191">
                    <a:extLst>
                      <a:ext uri="{FF2B5EF4-FFF2-40B4-BE49-F238E27FC236}">
                        <a16:creationId xmlns:a16="http://schemas.microsoft.com/office/drawing/2014/main" id="{B58A3278-A55C-4E90-A857-2584810C8824}"/>
                      </a:ext>
                    </a:extLst>
                  </p:cNvPr>
                  <p:cNvSpPr/>
                  <p:nvPr/>
                </p:nvSpPr>
                <p:spPr>
                  <a:xfrm flipV="1">
                    <a:off x="5514494" y="2081922"/>
                    <a:ext cx="540000" cy="540000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8" name="组合 187">
                  <a:extLst>
                    <a:ext uri="{FF2B5EF4-FFF2-40B4-BE49-F238E27FC236}">
                      <a16:creationId xmlns:a16="http://schemas.microsoft.com/office/drawing/2014/main" id="{EF5FC82F-C7AF-45B2-AFC5-40A61953C543}"/>
                    </a:ext>
                  </a:extLst>
                </p:cNvPr>
                <p:cNvGrpSpPr/>
                <p:nvPr/>
              </p:nvGrpSpPr>
              <p:grpSpPr>
                <a:xfrm rot="16200000">
                  <a:off x="3953031" y="677723"/>
                  <a:ext cx="72003" cy="72000"/>
                  <a:chOff x="5514487" y="2081922"/>
                  <a:chExt cx="540030" cy="540000"/>
                </a:xfrm>
              </p:grpSpPr>
              <p:sp>
                <p:nvSpPr>
                  <p:cNvPr id="189" name="任意多边形: 形状 188">
                    <a:extLst>
                      <a:ext uri="{FF2B5EF4-FFF2-40B4-BE49-F238E27FC236}">
                        <a16:creationId xmlns:a16="http://schemas.microsoft.com/office/drawing/2014/main" id="{AFF5A3F8-8865-46E9-A09B-C44C12BA00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14487" y="2081922"/>
                    <a:ext cx="540000" cy="540000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90" name="任意多边形: 形状 189">
                    <a:extLst>
                      <a:ext uri="{FF2B5EF4-FFF2-40B4-BE49-F238E27FC236}">
                        <a16:creationId xmlns:a16="http://schemas.microsoft.com/office/drawing/2014/main" id="{7CFA1504-AEC1-4163-AA49-D51E123790A3}"/>
                      </a:ext>
                    </a:extLst>
                  </p:cNvPr>
                  <p:cNvSpPr/>
                  <p:nvPr/>
                </p:nvSpPr>
                <p:spPr>
                  <a:xfrm flipV="1">
                    <a:off x="5514511" y="2081922"/>
                    <a:ext cx="540006" cy="540000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127" name="组合 126">
                <a:extLst>
                  <a:ext uri="{FF2B5EF4-FFF2-40B4-BE49-F238E27FC236}">
                    <a16:creationId xmlns:a16="http://schemas.microsoft.com/office/drawing/2014/main" id="{885BA643-456F-4FFF-9DB9-135598D1F52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06954" y="896084"/>
                <a:ext cx="7563494" cy="1800000"/>
                <a:chOff x="777661" y="605414"/>
                <a:chExt cx="8025464" cy="1909942"/>
              </a:xfrm>
            </p:grpSpPr>
            <p:grpSp>
              <p:nvGrpSpPr>
                <p:cNvPr id="128" name="组合 127">
                  <a:extLst>
                    <a:ext uri="{FF2B5EF4-FFF2-40B4-BE49-F238E27FC236}">
                      <a16:creationId xmlns:a16="http://schemas.microsoft.com/office/drawing/2014/main" id="{CCB8A98C-B46A-44A4-AC2E-CA3F7C2FDD64}"/>
                    </a:ext>
                  </a:extLst>
                </p:cNvPr>
                <p:cNvGrpSpPr/>
                <p:nvPr/>
              </p:nvGrpSpPr>
              <p:grpSpPr>
                <a:xfrm>
                  <a:off x="2550108" y="605414"/>
                  <a:ext cx="6253017" cy="1909942"/>
                  <a:chOff x="895925" y="616138"/>
                  <a:chExt cx="6253017" cy="1909942"/>
                </a:xfrm>
              </p:grpSpPr>
              <p:grpSp>
                <p:nvGrpSpPr>
                  <p:cNvPr id="137" name="组合 136">
                    <a:extLst>
                      <a:ext uri="{FF2B5EF4-FFF2-40B4-BE49-F238E27FC236}">
                        <a16:creationId xmlns:a16="http://schemas.microsoft.com/office/drawing/2014/main" id="{383B6D5C-336B-4C10-8ED3-C7881F767D0D}"/>
                      </a:ext>
                    </a:extLst>
                  </p:cNvPr>
                  <p:cNvGrpSpPr/>
                  <p:nvPr/>
                </p:nvGrpSpPr>
                <p:grpSpPr>
                  <a:xfrm>
                    <a:off x="2985089" y="1402237"/>
                    <a:ext cx="1737535" cy="1122024"/>
                    <a:chOff x="2985089" y="1402237"/>
                    <a:chExt cx="1737535" cy="1122024"/>
                  </a:xfrm>
                </p:grpSpPr>
                <p:grpSp>
                  <p:nvGrpSpPr>
                    <p:cNvPr id="175" name="组合 174">
                      <a:extLst>
                        <a:ext uri="{FF2B5EF4-FFF2-40B4-BE49-F238E27FC236}">
                          <a16:creationId xmlns:a16="http://schemas.microsoft.com/office/drawing/2014/main" id="{D4473E7B-39BA-49C3-8275-A4D5378D81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85089" y="1402237"/>
                      <a:ext cx="1737535" cy="1122024"/>
                      <a:chOff x="3758098" y="2219976"/>
                      <a:chExt cx="3021391" cy="2158060"/>
                    </a:xfrm>
                  </p:grpSpPr>
                  <p:sp>
                    <p:nvSpPr>
                      <p:cNvPr id="177" name="椭圆 176">
                        <a:extLst>
                          <a:ext uri="{FF2B5EF4-FFF2-40B4-BE49-F238E27FC236}">
                            <a16:creationId xmlns:a16="http://schemas.microsoft.com/office/drawing/2014/main" id="{17D34897-B46C-4ED0-AD6A-FB158438D2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58098" y="2343650"/>
                        <a:ext cx="3021389" cy="77730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20000">
                            <a:sysClr val="window" lastClr="FFFFFF">
                              <a:lumMod val="65000"/>
                            </a:sysClr>
                          </a:gs>
                          <a:gs pos="80000">
                            <a:sysClr val="window" lastClr="FFFFFF">
                              <a:lumMod val="65000"/>
                            </a:sysClr>
                          </a:gs>
                          <a:gs pos="50000">
                            <a:sysClr val="window" lastClr="FFFFFF"/>
                          </a:gs>
                          <a:gs pos="2000">
                            <a:sysClr val="window" lastClr="FFFFFF">
                              <a:lumMod val="50000"/>
                            </a:sysClr>
                          </a:gs>
                          <a:gs pos="100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1"/>
                        <a:tileRect/>
                      </a:gradFill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zh-CN" altLang="en-US" sz="1200" kern="0">
                          <a:gradFill>
                            <a:gsLst>
                              <a:gs pos="0">
                                <a:srgbClr val="4472C4">
                                  <a:lumMod val="5000"/>
                                  <a:lumOff val="95000"/>
                                </a:srgbClr>
                              </a:gs>
                              <a:gs pos="74000">
                                <a:srgbClr val="4472C4">
                                  <a:lumMod val="45000"/>
                                  <a:lumOff val="55000"/>
                                </a:srgbClr>
                              </a:gs>
                              <a:gs pos="83000">
                                <a:srgbClr val="4472C4">
                                  <a:lumMod val="45000"/>
                                  <a:lumOff val="55000"/>
                                </a:srgbClr>
                              </a:gs>
                              <a:gs pos="100000">
                                <a:srgbClr val="4472C4">
                                  <a:lumMod val="30000"/>
                                  <a:lumOff val="70000"/>
                                </a:srgbClr>
                              </a:gs>
                            </a:gsLst>
                            <a:lin ang="5400000" scaled="1"/>
                          </a:gra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grpSp>
                    <p:nvGrpSpPr>
                      <p:cNvPr id="178" name="组合 177">
                        <a:extLst>
                          <a:ext uri="{FF2B5EF4-FFF2-40B4-BE49-F238E27FC236}">
                            <a16:creationId xmlns:a16="http://schemas.microsoft.com/office/drawing/2014/main" id="{BD0A4C48-0FF3-444D-BC4D-A1C0ABB4BA6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58100" y="2732302"/>
                        <a:ext cx="3021389" cy="1645734"/>
                        <a:chOff x="3666837" y="1062182"/>
                        <a:chExt cx="4932217" cy="3779279"/>
                      </a:xfrm>
                    </p:grpSpPr>
                    <p:grpSp>
                      <p:nvGrpSpPr>
                        <p:cNvPr id="180" name="组合 179">
                          <a:extLst>
                            <a:ext uri="{FF2B5EF4-FFF2-40B4-BE49-F238E27FC236}">
                              <a16:creationId xmlns:a16="http://schemas.microsoft.com/office/drawing/2014/main" id="{4420AFD6-2A11-4D8F-A6CA-BAC18CF030A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66837" y="1062182"/>
                          <a:ext cx="4932217" cy="3663472"/>
                          <a:chOff x="3666836" y="1062182"/>
                          <a:chExt cx="1690255" cy="1049165"/>
                        </a:xfrm>
                      </p:grpSpPr>
                      <p:sp>
                        <p:nvSpPr>
                          <p:cNvPr id="182" name="矩形 181">
                            <a:extLst>
                              <a:ext uri="{FF2B5EF4-FFF2-40B4-BE49-F238E27FC236}">
                                <a16:creationId xmlns:a16="http://schemas.microsoft.com/office/drawing/2014/main" id="{F2F92BCC-409D-4EAA-8C38-307F33B3345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66836" y="1062182"/>
                            <a:ext cx="1690255" cy="1016000"/>
                          </a:xfrm>
                          <a:prstGeom prst="rect">
                            <a:avLst/>
                          </a:prstGeom>
                          <a:gradFill flip="none" rotWithShape="1">
                            <a:gsLst>
                              <a:gs pos="20000">
                                <a:sysClr val="window" lastClr="FFFFFF">
                                  <a:lumMod val="65000"/>
                                </a:sysClr>
                              </a:gs>
                              <a:gs pos="80000">
                                <a:sysClr val="window" lastClr="FFFFFF">
                                  <a:lumMod val="65000"/>
                                </a:sysClr>
                              </a:gs>
                              <a:gs pos="50000">
                                <a:sysClr val="window" lastClr="FFFFFF"/>
                              </a:gs>
                              <a:gs pos="2000">
                                <a:sysClr val="window" lastClr="FFFFFF">
                                  <a:lumMod val="50000"/>
                                </a:sysClr>
                              </a:gs>
                              <a:gs pos="100000">
                                <a:sysClr val="window" lastClr="FFFFFF">
                                  <a:lumMod val="50000"/>
                                </a:sysClr>
                              </a:gs>
                            </a:gsLst>
                            <a:lin ang="0" scaled="1"/>
                            <a:tileRect/>
                          </a:gradFill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>
                              <a:defRPr/>
                            </a:pPr>
                            <a:endParaRPr lang="zh-CN" altLang="en-US" sz="1200" kern="0" dirty="0">
                              <a:gradFill>
                                <a:gsLst>
                                  <a:gs pos="0">
                                    <a:srgbClr val="4472C4">
                                      <a:lumMod val="5000"/>
                                      <a:lumOff val="95000"/>
                                    </a:srgbClr>
                                  </a:gs>
                                  <a:gs pos="74000">
                                    <a:srgbClr val="4472C4">
                                      <a:lumMod val="45000"/>
                                      <a:lumOff val="55000"/>
                                    </a:srgbClr>
                                  </a:gs>
                                  <a:gs pos="83000">
                                    <a:srgbClr val="4472C4">
                                      <a:lumMod val="45000"/>
                                      <a:lumOff val="55000"/>
                                    </a:srgbClr>
                                  </a:gs>
                                  <a:gs pos="100000">
                                    <a:srgbClr val="4472C4">
                                      <a:lumMod val="30000"/>
                                      <a:lumOff val="70000"/>
                                    </a:srgbClr>
                                  </a:gs>
                                </a:gsLst>
                                <a:lin ang="5400000" scaled="1"/>
                              </a:gradFill>
                              <a:latin typeface="等线" panose="020F0502020204030204"/>
                              <a:ea typeface="等线" panose="02010600030101010101" pitchFamily="2" charset="-122"/>
                            </a:endParaRPr>
                          </a:p>
                        </p:txBody>
                      </p:sp>
                      <p:sp>
                        <p:nvSpPr>
                          <p:cNvPr id="183" name="梯形 182">
                            <a:extLst>
                              <a:ext uri="{FF2B5EF4-FFF2-40B4-BE49-F238E27FC236}">
                                <a16:creationId xmlns:a16="http://schemas.microsoft.com/office/drawing/2014/main" id="{23BAD7E8-4B37-460C-8764-4AF80163454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3666836" y="2078182"/>
                            <a:ext cx="1690255" cy="33165"/>
                          </a:xfrm>
                          <a:prstGeom prst="trapezoid">
                            <a:avLst>
                              <a:gd name="adj" fmla="val 62767"/>
                            </a:avLst>
                          </a:prstGeom>
                          <a:gradFill flip="none" rotWithShape="1">
                            <a:gsLst>
                              <a:gs pos="20000">
                                <a:sysClr val="window" lastClr="FFFFFF">
                                  <a:lumMod val="65000"/>
                                </a:sysClr>
                              </a:gs>
                              <a:gs pos="80000">
                                <a:sysClr val="window" lastClr="FFFFFF">
                                  <a:lumMod val="65000"/>
                                </a:sysClr>
                              </a:gs>
                              <a:gs pos="50000">
                                <a:sysClr val="window" lastClr="FFFFFF"/>
                              </a:gs>
                              <a:gs pos="2000">
                                <a:sysClr val="window" lastClr="FFFFFF">
                                  <a:lumMod val="50000"/>
                                </a:sysClr>
                              </a:gs>
                              <a:gs pos="100000">
                                <a:sysClr val="window" lastClr="FFFFFF">
                                  <a:lumMod val="50000"/>
                                </a:sysClr>
                              </a:gs>
                            </a:gsLst>
                            <a:lin ang="0" scaled="1"/>
                            <a:tileRect/>
                          </a:gradFill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>
                              <a:defRPr/>
                            </a:pPr>
                            <a:endParaRPr lang="zh-CN" altLang="en-US" sz="1200" kern="0">
                              <a:gradFill>
                                <a:gsLst>
                                  <a:gs pos="0">
                                    <a:srgbClr val="4472C4">
                                      <a:lumMod val="5000"/>
                                      <a:lumOff val="95000"/>
                                    </a:srgbClr>
                                  </a:gs>
                                  <a:gs pos="74000">
                                    <a:srgbClr val="4472C4">
                                      <a:lumMod val="45000"/>
                                      <a:lumOff val="55000"/>
                                    </a:srgbClr>
                                  </a:gs>
                                  <a:gs pos="83000">
                                    <a:srgbClr val="4472C4">
                                      <a:lumMod val="45000"/>
                                      <a:lumOff val="55000"/>
                                    </a:srgbClr>
                                  </a:gs>
                                  <a:gs pos="100000">
                                    <a:srgbClr val="4472C4">
                                      <a:lumMod val="30000"/>
                                      <a:lumOff val="70000"/>
                                    </a:srgbClr>
                                  </a:gs>
                                </a:gsLst>
                                <a:lin ang="5400000" scaled="1"/>
                              </a:gradFill>
                              <a:latin typeface="等线" panose="020F0502020204030204"/>
                              <a:ea typeface="等线" panose="02010600030101010101" pitchFamily="2" charset="-122"/>
                            </a:endParaRPr>
                          </a:p>
                        </p:txBody>
                      </p:sp>
                    </p:grpSp>
                    <p:sp>
                      <p:nvSpPr>
                        <p:cNvPr id="181" name="矩形 180">
                          <a:extLst>
                            <a:ext uri="{FF2B5EF4-FFF2-40B4-BE49-F238E27FC236}">
                              <a16:creationId xmlns:a16="http://schemas.microsoft.com/office/drawing/2014/main" id="{92CE6C00-4472-484F-BF6F-4AF7DB939A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0726" y="4725655"/>
                          <a:ext cx="4784437" cy="115806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20000">
                              <a:sysClr val="window" lastClr="FFFFFF">
                                <a:lumMod val="65000"/>
                              </a:sysClr>
                            </a:gs>
                            <a:gs pos="80000">
                              <a:sysClr val="window" lastClr="FFFFFF">
                                <a:lumMod val="65000"/>
                              </a:sysClr>
                            </a:gs>
                            <a:gs pos="50000">
                              <a:sysClr val="window" lastClr="FFFFFF"/>
                            </a:gs>
                            <a:gs pos="2000">
                              <a:sysClr val="window" lastClr="FFFFFF">
                                <a:lumMod val="50000"/>
                              </a:sysClr>
                            </a:gs>
                            <a:gs pos="100000">
                              <a:sysClr val="window" lastClr="FFFFFF">
                                <a:lumMod val="50000"/>
                              </a:sysClr>
                            </a:gs>
                          </a:gsLst>
                          <a:lin ang="0" scaled="1"/>
                          <a:tileRect/>
                        </a:gradFill>
                        <a:ln w="9525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defRPr/>
                          </a:pPr>
                          <a:endParaRPr lang="zh-CN" altLang="en-US" sz="1200" kern="0">
                            <a:gradFill>
                              <a:gsLst>
                                <a:gs pos="0">
                                  <a:srgbClr val="4472C4">
                                    <a:lumMod val="5000"/>
                                    <a:lumOff val="95000"/>
                                  </a:srgbClr>
                                </a:gs>
                                <a:gs pos="74000">
                                  <a:srgbClr val="4472C4">
                                    <a:lumMod val="45000"/>
                                    <a:lumOff val="55000"/>
                                  </a:srgbClr>
                                </a:gs>
                                <a:gs pos="83000">
                                  <a:srgbClr val="4472C4">
                                    <a:lumMod val="45000"/>
                                    <a:lumOff val="55000"/>
                                  </a:srgbClr>
                                </a:gs>
                                <a:gs pos="100000">
                                  <a:srgbClr val="4472C4">
                                    <a:lumMod val="30000"/>
                                    <a:lumOff val="70000"/>
                                  </a:srgbClr>
                                </a:gs>
                              </a:gsLst>
                              <a:lin ang="5400000" scaled="1"/>
                            </a:gradFill>
                            <a:latin typeface="等线" panose="020F0502020204030204"/>
                            <a:ea typeface="等线" panose="02010600030101010101" pitchFamily="2" charset="-122"/>
                          </a:endParaRPr>
                        </a:p>
                      </p:txBody>
                    </p:sp>
                  </p:grpSp>
                  <p:sp>
                    <p:nvSpPr>
                      <p:cNvPr id="179" name="矩形 178">
                        <a:extLst>
                          <a:ext uri="{FF2B5EF4-FFF2-40B4-BE49-F238E27FC236}">
                            <a16:creationId xmlns:a16="http://schemas.microsoft.com/office/drawing/2014/main" id="{28D2B191-6A4E-4B5E-8B6E-EE6D579C00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00755" y="2219976"/>
                        <a:ext cx="1136073" cy="15629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20000">
                            <a:sysClr val="window" lastClr="FFFFFF">
                              <a:lumMod val="65000"/>
                            </a:sysClr>
                          </a:gs>
                          <a:gs pos="80000">
                            <a:sysClr val="window" lastClr="FFFFFF">
                              <a:lumMod val="65000"/>
                            </a:sysClr>
                          </a:gs>
                          <a:gs pos="50000">
                            <a:sysClr val="window" lastClr="FFFFFF"/>
                          </a:gs>
                          <a:gs pos="2000">
                            <a:sysClr val="window" lastClr="FFFFFF">
                              <a:lumMod val="50000"/>
                            </a:sysClr>
                          </a:gs>
                          <a:gs pos="100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1"/>
                        <a:tileRect/>
                      </a:gradFill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zh-CN" altLang="en-US" sz="1200" kern="0">
                          <a:gradFill>
                            <a:gsLst>
                              <a:gs pos="0">
                                <a:srgbClr val="4472C4">
                                  <a:lumMod val="5000"/>
                                  <a:lumOff val="95000"/>
                                </a:srgbClr>
                              </a:gs>
                              <a:gs pos="74000">
                                <a:srgbClr val="4472C4">
                                  <a:lumMod val="45000"/>
                                  <a:lumOff val="55000"/>
                                </a:srgbClr>
                              </a:gs>
                              <a:gs pos="83000">
                                <a:srgbClr val="4472C4">
                                  <a:lumMod val="45000"/>
                                  <a:lumOff val="55000"/>
                                </a:srgbClr>
                              </a:gs>
                              <a:gs pos="100000">
                                <a:srgbClr val="4472C4">
                                  <a:lumMod val="30000"/>
                                  <a:lumOff val="70000"/>
                                </a:srgbClr>
                              </a:gs>
                            </a:gsLst>
                            <a:lin ang="5400000" scaled="1"/>
                          </a:gra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</p:grpSp>
                <p:sp>
                  <p:nvSpPr>
                    <p:cNvPr id="176" name="矩形 175">
                      <a:extLst>
                        <a:ext uri="{FF2B5EF4-FFF2-40B4-BE49-F238E27FC236}">
                          <a16:creationId xmlns:a16="http://schemas.microsoft.com/office/drawing/2014/main" id="{1B84084A-E907-43CA-B8F8-BD873CB28C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4592" y="1898594"/>
                      <a:ext cx="398525" cy="203397"/>
                    </a:xfrm>
                    <a:prstGeom prst="rect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138" name="组合 137">
                    <a:extLst>
                      <a:ext uri="{FF2B5EF4-FFF2-40B4-BE49-F238E27FC236}">
                        <a16:creationId xmlns:a16="http://schemas.microsoft.com/office/drawing/2014/main" id="{FAA9A5B3-F1CB-464B-9842-22E9EBDA912A}"/>
                      </a:ext>
                    </a:extLst>
                  </p:cNvPr>
                  <p:cNvGrpSpPr/>
                  <p:nvPr/>
                </p:nvGrpSpPr>
                <p:grpSpPr>
                  <a:xfrm>
                    <a:off x="895925" y="616138"/>
                    <a:ext cx="1445070" cy="1909942"/>
                    <a:chOff x="895925" y="616138"/>
                    <a:chExt cx="1445070" cy="1909942"/>
                  </a:xfrm>
                </p:grpSpPr>
                <p:grpSp>
                  <p:nvGrpSpPr>
                    <p:cNvPr id="159" name="组合 158">
                      <a:extLst>
                        <a:ext uri="{FF2B5EF4-FFF2-40B4-BE49-F238E27FC236}">
                          <a16:creationId xmlns:a16="http://schemas.microsoft.com/office/drawing/2014/main" id="{9EE601AE-7D59-4E24-B882-0ED1CF94BF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5925" y="946421"/>
                      <a:ext cx="1445070" cy="1579659"/>
                      <a:chOff x="1348508" y="826427"/>
                      <a:chExt cx="1505530" cy="2296758"/>
                    </a:xfrm>
                  </p:grpSpPr>
                  <p:grpSp>
                    <p:nvGrpSpPr>
                      <p:cNvPr id="168" name="组合 167">
                        <a:extLst>
                          <a:ext uri="{FF2B5EF4-FFF2-40B4-BE49-F238E27FC236}">
                            <a16:creationId xmlns:a16="http://schemas.microsoft.com/office/drawing/2014/main" id="{61D7C3E8-B91C-4982-B0A3-5D467E2DFBC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48509" y="826427"/>
                        <a:ext cx="1505529" cy="2296758"/>
                        <a:chOff x="1394690" y="1103518"/>
                        <a:chExt cx="1237674" cy="1541207"/>
                      </a:xfrm>
                    </p:grpSpPr>
                    <p:grpSp>
                      <p:nvGrpSpPr>
                        <p:cNvPr id="170" name="组合 169">
                          <a:extLst>
                            <a:ext uri="{FF2B5EF4-FFF2-40B4-BE49-F238E27FC236}">
                              <a16:creationId xmlns:a16="http://schemas.microsoft.com/office/drawing/2014/main" id="{A1B217D6-1098-4FF3-9205-7E01E919FE6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94690" y="1103518"/>
                          <a:ext cx="1237674" cy="1514764"/>
                          <a:chOff x="2022760" y="1173018"/>
                          <a:chExt cx="3546769" cy="4331860"/>
                        </a:xfrm>
                      </p:grpSpPr>
                      <p:sp>
                        <p:nvSpPr>
                          <p:cNvPr id="173" name="矩形: 圆角 172">
                            <a:extLst>
                              <a:ext uri="{FF2B5EF4-FFF2-40B4-BE49-F238E27FC236}">
                                <a16:creationId xmlns:a16="http://schemas.microsoft.com/office/drawing/2014/main" id="{8251B309-DDB4-42C0-99AD-C414990C38B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1630216" y="1565565"/>
                            <a:ext cx="4331857" cy="3546769"/>
                          </a:xfrm>
                          <a:prstGeom prst="roundRect">
                            <a:avLst>
                              <a:gd name="adj" fmla="val 3257"/>
                            </a:avLst>
                          </a:prstGeom>
                          <a:gradFill flip="none" rotWithShape="1">
                            <a:gsLst>
                              <a:gs pos="30000">
                                <a:srgbClr val="00B0F0"/>
                              </a:gs>
                              <a:gs pos="70000">
                                <a:srgbClr val="00B0F0"/>
                              </a:gs>
                              <a:gs pos="50000">
                                <a:srgbClr val="94DFF9"/>
                              </a:gs>
                              <a:gs pos="2000">
                                <a:srgbClr val="0070C0"/>
                              </a:gs>
                              <a:gs pos="100000">
                                <a:srgbClr val="0070C0"/>
                              </a:gs>
                            </a:gsLst>
                            <a:lin ang="5400000" scaled="1"/>
                            <a:tileRect/>
                          </a:gradFill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algn="ctr">
                              <a:defRPr/>
                            </a:pPr>
                            <a:endParaRPr lang="zh-CN" altLang="en-US" sz="1200" kern="0" dirty="0">
                              <a:solidFill>
                                <a:prstClr val="white"/>
                              </a:solidFill>
                              <a:latin typeface="等线" panose="020F0502020204030204"/>
                              <a:ea typeface="等线" panose="02010600030101010101" pitchFamily="2" charset="-122"/>
                            </a:endParaRPr>
                          </a:p>
                        </p:txBody>
                      </p:sp>
                      <p:sp>
                        <p:nvSpPr>
                          <p:cNvPr id="174" name="矩形 173">
                            <a:extLst>
                              <a:ext uri="{FF2B5EF4-FFF2-40B4-BE49-F238E27FC236}">
                                <a16:creationId xmlns:a16="http://schemas.microsoft.com/office/drawing/2014/main" id="{5DDDA2F3-A7A8-4173-A3F0-F5B19316280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022762" y="1173018"/>
                            <a:ext cx="3546767" cy="241136"/>
                          </a:xfrm>
                          <a:prstGeom prst="rect">
                            <a:avLst/>
                          </a:prstGeom>
                          <a:noFill/>
                          <a:ln w="9525" cap="flat" cmpd="sng" algn="ctr">
                            <a:solidFill>
                              <a:srgbClr val="E7E6E6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algn="ctr">
                              <a:defRPr/>
                            </a:pPr>
                            <a:endParaRPr lang="zh-CN" altLang="en-US" sz="1200" kern="0">
                              <a:solidFill>
                                <a:prstClr val="white"/>
                              </a:solidFill>
                              <a:latin typeface="等线" panose="020F0502020204030204"/>
                              <a:ea typeface="等线" panose="02010600030101010101" pitchFamily="2" charset="-122"/>
                            </a:endParaRPr>
                          </a:p>
                        </p:txBody>
                      </p:sp>
                    </p:grpSp>
                    <p:sp>
                      <p:nvSpPr>
                        <p:cNvPr id="171" name="矩形 170">
                          <a:extLst>
                            <a:ext uri="{FF2B5EF4-FFF2-40B4-BE49-F238E27FC236}">
                              <a16:creationId xmlns:a16="http://schemas.microsoft.com/office/drawing/2014/main" id="{259BD3C3-552D-4FDA-948B-40D7668CD3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1542473" y="2618281"/>
                          <a:ext cx="144865" cy="26444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12700" cap="flat" cmpd="sng" algn="ctr">
                          <a:solidFill>
                            <a:sysClr val="windowText" lastClr="000000">
                              <a:shade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zh-CN" altLang="en-US" sz="1200" kern="0" dirty="0">
                            <a:solidFill>
                              <a:prstClr val="white"/>
                            </a:solidFill>
                            <a:latin typeface="等线" panose="020F0502020204030204"/>
                            <a:ea typeface="等线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2" name="矩形 171">
                          <a:extLst>
                            <a:ext uri="{FF2B5EF4-FFF2-40B4-BE49-F238E27FC236}">
                              <a16:creationId xmlns:a16="http://schemas.microsoft.com/office/drawing/2014/main" id="{B8B631D4-5CDF-49ED-853B-F5FCF0B42B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290813" y="2617369"/>
                          <a:ext cx="144865" cy="26444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12700" cap="flat" cmpd="sng" algn="ctr">
                          <a:solidFill>
                            <a:sysClr val="windowText" lastClr="000000">
                              <a:shade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zh-CN" altLang="en-US" sz="1200" kern="0">
                            <a:solidFill>
                              <a:prstClr val="white"/>
                            </a:solidFill>
                            <a:latin typeface="等线" panose="020F0502020204030204"/>
                            <a:ea typeface="等线" panose="02010600030101010101" pitchFamily="2" charset="-122"/>
                          </a:endParaRPr>
                        </a:p>
                      </p:txBody>
                    </p:sp>
                  </p:grpSp>
                  <p:cxnSp>
                    <p:nvCxnSpPr>
                      <p:cNvPr id="169" name="直接连接符 168">
                        <a:extLst>
                          <a:ext uri="{FF2B5EF4-FFF2-40B4-BE49-F238E27FC236}">
                            <a16:creationId xmlns:a16="http://schemas.microsoft.com/office/drawing/2014/main" id="{9BFDD9C0-2056-4C52-8607-DEEA2B54BD3C}"/>
                          </a:ext>
                        </a:extLst>
                      </p:cNvPr>
                      <p:cNvCxnSpPr>
                        <a:cxnSpLocks/>
                        <a:endCxn id="174" idx="1"/>
                      </p:cNvCxnSpPr>
                      <p:nvPr/>
                    </p:nvCxnSpPr>
                    <p:spPr>
                      <a:xfrm flipH="1" flipV="1">
                        <a:off x="1348508" y="889256"/>
                        <a:ext cx="150552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>
                        <a:innerShdw blurRad="114300">
                          <a:prstClr val="black"/>
                        </a:innerShdw>
                      </a:effectLst>
                    </p:spPr>
                  </p:cxnSp>
                </p:grpSp>
                <p:grpSp>
                  <p:nvGrpSpPr>
                    <p:cNvPr id="160" name="组合 159">
                      <a:extLst>
                        <a:ext uri="{FF2B5EF4-FFF2-40B4-BE49-F238E27FC236}">
                          <a16:creationId xmlns:a16="http://schemas.microsoft.com/office/drawing/2014/main" id="{EE09F5CE-5A73-430B-9E09-B4911F330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0395" y="776689"/>
                      <a:ext cx="172482" cy="169733"/>
                      <a:chOff x="4890399" y="1637946"/>
                      <a:chExt cx="302017" cy="284805"/>
                    </a:xfrm>
                  </p:grpSpPr>
                  <p:sp>
                    <p:nvSpPr>
                      <p:cNvPr id="165" name="矩形 164">
                        <a:extLst>
                          <a:ext uri="{FF2B5EF4-FFF2-40B4-BE49-F238E27FC236}">
                            <a16:creationId xmlns:a16="http://schemas.microsoft.com/office/drawing/2014/main" id="{9B2AFD78-C290-409C-84B4-A2EB0E6474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612" y="1763200"/>
                        <a:ext cx="99595" cy="159551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50000">
                            <a:srgbClr val="E7E6E6"/>
                          </a:gs>
                          <a:gs pos="100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  <a:tileRect/>
                      </a:gra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 dirty="0">
                          <a:solidFill>
                            <a:prstClr val="white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66" name="矩形: 圆角 165">
                        <a:extLst>
                          <a:ext uri="{FF2B5EF4-FFF2-40B4-BE49-F238E27FC236}">
                            <a16:creationId xmlns:a16="http://schemas.microsoft.com/office/drawing/2014/main" id="{1E21B790-E4A9-405B-BC8B-6361AB3FBFF8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4961633" y="1566712"/>
                        <a:ext cx="159550" cy="302017"/>
                      </a:xfrm>
                      <a:prstGeom prst="roundRect">
                        <a:avLst/>
                      </a:prstGeom>
                      <a:gradFill rotWithShape="1">
                        <a:gsLst>
                          <a:gs pos="0">
                            <a:srgbClr val="0070C0"/>
                          </a:gs>
                          <a:gs pos="50000">
                            <a:srgbClr val="5B9BD5">
                              <a:lumMod val="105000"/>
                              <a:satMod val="103000"/>
                              <a:tint val="73000"/>
                            </a:srgbClr>
                          </a:gs>
                          <a:gs pos="100000">
                            <a:srgbClr val="0070C0"/>
                          </a:gs>
                        </a:gsLst>
                        <a:lin ang="5400000" scaled="0"/>
                      </a:gradFill>
                      <a:ln w="6350" cap="flat" cmpd="sng" algn="ctr">
                        <a:solidFill>
                          <a:srgbClr val="5B9BD5"/>
                        </a:solidFill>
                        <a:prstDash val="solid"/>
                        <a:miter lim="800000"/>
                      </a:ln>
                      <a:effectLst>
                        <a:softEdge rad="12700"/>
                      </a:effectLst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 dirty="0">
                          <a:solidFill>
                            <a:prstClr val="black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cxnSp>
                    <p:nvCxnSpPr>
                      <p:cNvPr id="167" name="直接连接符 166">
                        <a:extLst>
                          <a:ext uri="{FF2B5EF4-FFF2-40B4-BE49-F238E27FC236}">
                            <a16:creationId xmlns:a16="http://schemas.microsoft.com/office/drawing/2014/main" id="{FFA32F46-CEC2-4C80-A5D6-62D4692B0D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915337" y="1717718"/>
                        <a:ext cx="252144" cy="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>
                        <a:innerShdw blurRad="114300">
                          <a:prstClr val="black"/>
                        </a:innerShdw>
                      </a:effectLst>
                    </p:spPr>
                  </p:cxnSp>
                </p:grpSp>
                <p:grpSp>
                  <p:nvGrpSpPr>
                    <p:cNvPr id="161" name="组合 160">
                      <a:extLst>
                        <a:ext uri="{FF2B5EF4-FFF2-40B4-BE49-F238E27FC236}">
                          <a16:creationId xmlns:a16="http://schemas.microsoft.com/office/drawing/2014/main" id="{6FD459AA-9FC3-4F66-8AAE-5410458AC0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4747" y="616138"/>
                      <a:ext cx="220058" cy="330282"/>
                      <a:chOff x="2013526" y="306383"/>
                      <a:chExt cx="341787" cy="650075"/>
                    </a:xfrm>
                  </p:grpSpPr>
                  <p:sp>
                    <p:nvSpPr>
                      <p:cNvPr id="162" name="矩形 161">
                        <a:extLst>
                          <a:ext uri="{FF2B5EF4-FFF2-40B4-BE49-F238E27FC236}">
                            <a16:creationId xmlns:a16="http://schemas.microsoft.com/office/drawing/2014/main" id="{CF841332-7D75-4301-BD9C-200660BE53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88270" y="306383"/>
                        <a:ext cx="192300" cy="48136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0070C0"/>
                          </a:gs>
                          <a:gs pos="50000">
                            <a:srgbClr val="94DFF9"/>
                          </a:gs>
                          <a:gs pos="100000">
                            <a:srgbClr val="0070C0"/>
                          </a:gs>
                        </a:gsLst>
                        <a:lin ang="0" scaled="1"/>
                        <a:tileRect/>
                      </a:gra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>
                          <a:solidFill>
                            <a:prstClr val="white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63" name="矩形 162">
                        <a:extLst>
                          <a:ext uri="{FF2B5EF4-FFF2-40B4-BE49-F238E27FC236}">
                            <a16:creationId xmlns:a16="http://schemas.microsoft.com/office/drawing/2014/main" id="{DF66CB78-674B-4DC4-B5EF-3092BDEA71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26068" y="787749"/>
                        <a:ext cx="116705" cy="13381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0070C0"/>
                          </a:gs>
                          <a:gs pos="50000">
                            <a:srgbClr val="94DFF9"/>
                          </a:gs>
                          <a:gs pos="100000">
                            <a:srgbClr val="0070C0"/>
                          </a:gs>
                        </a:gsLst>
                        <a:lin ang="0" scaled="1"/>
                        <a:tileRect/>
                      </a:gra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zh-CN" altLang="en-US" sz="1200" kern="0">
                          <a:solidFill>
                            <a:prstClr val="white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64" name="矩形 163">
                        <a:extLst>
                          <a:ext uri="{FF2B5EF4-FFF2-40B4-BE49-F238E27FC236}">
                            <a16:creationId xmlns:a16="http://schemas.microsoft.com/office/drawing/2014/main" id="{0A86415B-006D-457C-A67A-8B736F4653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13526" y="910739"/>
                        <a:ext cx="341787" cy="45719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0070C0"/>
                          </a:gs>
                          <a:gs pos="50000">
                            <a:srgbClr val="94DFF9"/>
                          </a:gs>
                          <a:gs pos="100000">
                            <a:srgbClr val="0070C0"/>
                          </a:gs>
                        </a:gsLst>
                        <a:lin ang="0" scaled="1"/>
                        <a:tileRect/>
                      </a:gra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zh-CN" altLang="en-US" sz="1200" kern="0">
                          <a:solidFill>
                            <a:prstClr val="white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39" name="组合 138">
                    <a:extLst>
                      <a:ext uri="{FF2B5EF4-FFF2-40B4-BE49-F238E27FC236}">
                        <a16:creationId xmlns:a16="http://schemas.microsoft.com/office/drawing/2014/main" id="{D683C5E2-BB36-411F-9294-EBC19D947891}"/>
                      </a:ext>
                    </a:extLst>
                  </p:cNvPr>
                  <p:cNvGrpSpPr/>
                  <p:nvPr/>
                </p:nvGrpSpPr>
                <p:grpSpPr>
                  <a:xfrm>
                    <a:off x="5264724" y="1521047"/>
                    <a:ext cx="1884218" cy="914392"/>
                    <a:chOff x="3931494" y="4058314"/>
                    <a:chExt cx="1884218" cy="914392"/>
                  </a:xfrm>
                </p:grpSpPr>
                <p:sp>
                  <p:nvSpPr>
                    <p:cNvPr id="156" name="椭圆 155">
                      <a:extLst>
                        <a:ext uri="{FF2B5EF4-FFF2-40B4-BE49-F238E27FC236}">
                          <a16:creationId xmlns:a16="http://schemas.microsoft.com/office/drawing/2014/main" id="{94F05940-ED14-4356-B75F-DCD75A9170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1494" y="4058314"/>
                      <a:ext cx="424322" cy="914392"/>
                    </a:xfrm>
                    <a:prstGeom prst="ellipse">
                      <a:avLst/>
                    </a:prstGeom>
                    <a:gradFill flip="none" rotWithShape="1">
                      <a:gsLst>
                        <a:gs pos="20000">
                          <a:sysClr val="window" lastClr="FFFFFF">
                            <a:lumMod val="65000"/>
                          </a:sysClr>
                        </a:gs>
                        <a:gs pos="80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2000">
                          <a:srgbClr val="E7E6E6">
                            <a:lumMod val="50000"/>
                          </a:srgbClr>
                        </a:gs>
                        <a:gs pos="100000">
                          <a:srgbClr val="E7E6E6">
                            <a:lumMod val="7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57" name="矩形 156">
                      <a:extLst>
                        <a:ext uri="{FF2B5EF4-FFF2-40B4-BE49-F238E27FC236}">
                          <a16:creationId xmlns:a16="http://schemas.microsoft.com/office/drawing/2014/main" id="{A288BBC0-3033-40B7-A07E-3B2C5F2D63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8442" y="4058314"/>
                      <a:ext cx="1410322" cy="914392"/>
                    </a:xfrm>
                    <a:prstGeom prst="rect">
                      <a:avLst/>
                    </a:prstGeom>
                    <a:gradFill flip="none" rotWithShape="1">
                      <a:gsLst>
                        <a:gs pos="20000">
                          <a:sysClr val="window" lastClr="FFFFFF">
                            <a:lumMod val="65000"/>
                          </a:sysClr>
                        </a:gs>
                        <a:gs pos="80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2000">
                          <a:srgbClr val="E7E6E6">
                            <a:lumMod val="50000"/>
                          </a:srgbClr>
                        </a:gs>
                        <a:gs pos="100000">
                          <a:srgbClr val="E7E6E6">
                            <a:lumMod val="7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58" name="椭圆 157">
                      <a:extLst>
                        <a:ext uri="{FF2B5EF4-FFF2-40B4-BE49-F238E27FC236}">
                          <a16:creationId xmlns:a16="http://schemas.microsoft.com/office/drawing/2014/main" id="{DD3E294C-C1DC-4B17-AF4F-E3F27497D9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1390" y="4058314"/>
                      <a:ext cx="424322" cy="914392"/>
                    </a:xfrm>
                    <a:prstGeom prst="ellipse">
                      <a:avLst/>
                    </a:prstGeom>
                    <a:gradFill flip="none" rotWithShape="1">
                      <a:gsLst>
                        <a:gs pos="20000">
                          <a:sysClr val="window" lastClr="FFFFFF">
                            <a:lumMod val="65000"/>
                          </a:sysClr>
                        </a:gs>
                        <a:gs pos="80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2000">
                          <a:srgbClr val="E7E6E6">
                            <a:lumMod val="50000"/>
                          </a:srgbClr>
                        </a:gs>
                        <a:gs pos="100000">
                          <a:srgbClr val="E7E6E6">
                            <a:lumMod val="7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</p:grpSp>
              <p:cxnSp>
                <p:nvCxnSpPr>
                  <p:cNvPr id="140" name="直接连接符 139">
                    <a:extLst>
                      <a:ext uri="{FF2B5EF4-FFF2-40B4-BE49-F238E27FC236}">
                        <a16:creationId xmlns:a16="http://schemas.microsoft.com/office/drawing/2014/main" id="{DD280904-04CC-45FC-833D-95335B96533D}"/>
                      </a:ext>
                    </a:extLst>
                  </p:cNvPr>
                  <p:cNvCxnSpPr>
                    <a:cxnSpLocks/>
                    <a:endCxn id="156" idx="4"/>
                  </p:cNvCxnSpPr>
                  <p:nvPr/>
                </p:nvCxnSpPr>
                <p:spPr>
                  <a:xfrm>
                    <a:off x="5476885" y="1521047"/>
                    <a:ext cx="0" cy="914392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41" name="直接连接符 140">
                    <a:extLst>
                      <a:ext uri="{FF2B5EF4-FFF2-40B4-BE49-F238E27FC236}">
                        <a16:creationId xmlns:a16="http://schemas.microsoft.com/office/drawing/2014/main" id="{80F3078D-91B0-4B39-8791-91F79C04F2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37927" y="1521047"/>
                    <a:ext cx="0" cy="914392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142" name="矩形 141">
                    <a:extLst>
                      <a:ext uri="{FF2B5EF4-FFF2-40B4-BE49-F238E27FC236}">
                        <a16:creationId xmlns:a16="http://schemas.microsoft.com/office/drawing/2014/main" id="{E457A5B7-1FB2-4C18-8065-F5088DB73924}"/>
                      </a:ext>
                    </a:extLst>
                  </p:cNvPr>
                  <p:cNvSpPr/>
                  <p:nvPr/>
                </p:nvSpPr>
                <p:spPr>
                  <a:xfrm>
                    <a:off x="5689046" y="2435439"/>
                    <a:ext cx="108000" cy="90000"/>
                  </a:xfrm>
                  <a:prstGeom prst="rect">
                    <a:avLst/>
                  </a:prstGeom>
                  <a:solidFill>
                    <a:sysClr val="window" lastClr="FFFFFF">
                      <a:lumMod val="50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43" name="矩形 142">
                    <a:extLst>
                      <a:ext uri="{FF2B5EF4-FFF2-40B4-BE49-F238E27FC236}">
                        <a16:creationId xmlns:a16="http://schemas.microsoft.com/office/drawing/2014/main" id="{39D892F3-A2ED-4738-9FF2-DA00F20389C1}"/>
                      </a:ext>
                    </a:extLst>
                  </p:cNvPr>
                  <p:cNvSpPr/>
                  <p:nvPr/>
                </p:nvSpPr>
                <p:spPr>
                  <a:xfrm>
                    <a:off x="6635402" y="2435439"/>
                    <a:ext cx="108000" cy="90000"/>
                  </a:xfrm>
                  <a:prstGeom prst="rect">
                    <a:avLst/>
                  </a:prstGeom>
                  <a:solidFill>
                    <a:sysClr val="window" lastClr="FFFFFF">
                      <a:lumMod val="50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144" name="组合 143">
                    <a:extLst>
                      <a:ext uri="{FF2B5EF4-FFF2-40B4-BE49-F238E27FC236}">
                        <a16:creationId xmlns:a16="http://schemas.microsoft.com/office/drawing/2014/main" id="{E79B4CFF-FE37-4908-95D4-1511E824A8C4}"/>
                      </a:ext>
                    </a:extLst>
                  </p:cNvPr>
                  <p:cNvGrpSpPr/>
                  <p:nvPr/>
                </p:nvGrpSpPr>
                <p:grpSpPr>
                  <a:xfrm>
                    <a:off x="5502819" y="1351314"/>
                    <a:ext cx="172482" cy="169733"/>
                    <a:chOff x="4890399" y="1637946"/>
                    <a:chExt cx="302017" cy="284805"/>
                  </a:xfrm>
                </p:grpSpPr>
                <p:sp>
                  <p:nvSpPr>
                    <p:cNvPr id="153" name="矩形 152">
                      <a:extLst>
                        <a:ext uri="{FF2B5EF4-FFF2-40B4-BE49-F238E27FC236}">
                          <a16:creationId xmlns:a16="http://schemas.microsoft.com/office/drawing/2014/main" id="{33C2A6C2-6899-45C6-965F-EE8BC8D53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612" y="1763200"/>
                      <a:ext cx="99595" cy="159551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ysClr val="window" lastClr="FFFFFF">
                            <a:lumMod val="50000"/>
                          </a:sysClr>
                        </a:gs>
                        <a:gs pos="50000">
                          <a:srgbClr val="E7E6E6"/>
                        </a:gs>
                        <a:gs pos="100000">
                          <a:sysClr val="window" lastClr="FFFFFF">
                            <a:lumMod val="50000"/>
                          </a:sysClr>
                        </a:gs>
                      </a:gsLst>
                      <a:lin ang="0" scaled="0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54" name="矩形: 圆角 153">
                      <a:extLst>
                        <a:ext uri="{FF2B5EF4-FFF2-40B4-BE49-F238E27FC236}">
                          <a16:creationId xmlns:a16="http://schemas.microsoft.com/office/drawing/2014/main" id="{9EDA82BE-37ED-4AE7-8DB4-4AD8D486B06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961633" y="1566712"/>
                      <a:ext cx="159550" cy="302017"/>
                    </a:xfrm>
                    <a:prstGeom prst="roundRect">
                      <a:avLst/>
                    </a:prstGeom>
                    <a:gradFill rotWithShape="1">
                      <a:gsLst>
                        <a:gs pos="0">
                          <a:srgbClr val="0070C0"/>
                        </a:gs>
                        <a:gs pos="50000">
                          <a:srgbClr val="5B9BD5">
                            <a:lumMod val="105000"/>
                            <a:satMod val="103000"/>
                            <a:tint val="73000"/>
                          </a:srgbClr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>
                      <a:softEdge rad="12700"/>
                    </a:effectLst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black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cxnSp>
                  <p:nvCxnSpPr>
                    <p:cNvPr id="155" name="直接连接符 154">
                      <a:extLst>
                        <a:ext uri="{FF2B5EF4-FFF2-40B4-BE49-F238E27FC236}">
                          <a16:creationId xmlns:a16="http://schemas.microsoft.com/office/drawing/2014/main" id="{F1E16676-6036-4155-A82F-31E5BB9B41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15335" y="1717718"/>
                      <a:ext cx="25214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>
                      <a:innerShdw blurRad="114300">
                        <a:prstClr val="black"/>
                      </a:innerShdw>
                    </a:effectLst>
                  </p:spPr>
                </p:cxnSp>
              </p:grpSp>
              <p:grpSp>
                <p:nvGrpSpPr>
                  <p:cNvPr id="145" name="组合 144">
                    <a:extLst>
                      <a:ext uri="{FF2B5EF4-FFF2-40B4-BE49-F238E27FC236}">
                        <a16:creationId xmlns:a16="http://schemas.microsoft.com/office/drawing/2014/main" id="{C99EDA97-9BB5-430D-A5A6-7B6032F82537}"/>
                      </a:ext>
                    </a:extLst>
                  </p:cNvPr>
                  <p:cNvGrpSpPr/>
                  <p:nvPr/>
                </p:nvGrpSpPr>
                <p:grpSpPr>
                  <a:xfrm>
                    <a:off x="5728725" y="1351314"/>
                    <a:ext cx="172482" cy="169733"/>
                    <a:chOff x="4890399" y="1637946"/>
                    <a:chExt cx="302017" cy="284805"/>
                  </a:xfrm>
                </p:grpSpPr>
                <p:sp>
                  <p:nvSpPr>
                    <p:cNvPr id="150" name="矩形 149">
                      <a:extLst>
                        <a:ext uri="{FF2B5EF4-FFF2-40B4-BE49-F238E27FC236}">
                          <a16:creationId xmlns:a16="http://schemas.microsoft.com/office/drawing/2014/main" id="{65E18EE1-8114-45AB-8313-C6AF61671E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612" y="1763200"/>
                      <a:ext cx="99595" cy="159551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ysClr val="window" lastClr="FFFFFF">
                            <a:lumMod val="50000"/>
                          </a:sysClr>
                        </a:gs>
                        <a:gs pos="50000">
                          <a:srgbClr val="E7E6E6"/>
                        </a:gs>
                        <a:gs pos="100000">
                          <a:sysClr val="window" lastClr="FFFFFF">
                            <a:lumMod val="50000"/>
                          </a:sysClr>
                        </a:gs>
                      </a:gsLst>
                      <a:lin ang="0" scaled="0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51" name="矩形: 圆角 150">
                      <a:extLst>
                        <a:ext uri="{FF2B5EF4-FFF2-40B4-BE49-F238E27FC236}">
                          <a16:creationId xmlns:a16="http://schemas.microsoft.com/office/drawing/2014/main" id="{7505AB06-16E6-4F31-B7BD-924AAA5D3E6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961633" y="1566712"/>
                      <a:ext cx="159550" cy="302017"/>
                    </a:xfrm>
                    <a:prstGeom prst="roundRect">
                      <a:avLst/>
                    </a:prstGeom>
                    <a:gradFill rotWithShape="1">
                      <a:gsLst>
                        <a:gs pos="0">
                          <a:srgbClr val="0070C0"/>
                        </a:gs>
                        <a:gs pos="50000">
                          <a:srgbClr val="5B9BD5">
                            <a:lumMod val="105000"/>
                            <a:satMod val="103000"/>
                            <a:tint val="73000"/>
                          </a:srgbClr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>
                      <a:softEdge rad="12700"/>
                    </a:effectLst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black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cxnSp>
                  <p:nvCxnSpPr>
                    <p:cNvPr id="152" name="直接连接符 151">
                      <a:extLst>
                        <a:ext uri="{FF2B5EF4-FFF2-40B4-BE49-F238E27FC236}">
                          <a16:creationId xmlns:a16="http://schemas.microsoft.com/office/drawing/2014/main" id="{CE191BF9-9D34-415E-A537-C359B40AB4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15335" y="1717718"/>
                      <a:ext cx="25214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>
                      <a:innerShdw blurRad="114300">
                        <a:prstClr val="black"/>
                      </a:innerShdw>
                    </a:effectLst>
                  </p:spPr>
                </p:cxnSp>
              </p:grpSp>
              <p:grpSp>
                <p:nvGrpSpPr>
                  <p:cNvPr id="146" name="组合 145">
                    <a:extLst>
                      <a:ext uri="{FF2B5EF4-FFF2-40B4-BE49-F238E27FC236}">
                        <a16:creationId xmlns:a16="http://schemas.microsoft.com/office/drawing/2014/main" id="{CBAEEEEE-8A74-4B82-BD3A-B01F489A1A43}"/>
                      </a:ext>
                    </a:extLst>
                  </p:cNvPr>
                  <p:cNvGrpSpPr/>
                  <p:nvPr/>
                </p:nvGrpSpPr>
                <p:grpSpPr>
                  <a:xfrm>
                    <a:off x="6737785" y="1351314"/>
                    <a:ext cx="172482" cy="169733"/>
                    <a:chOff x="4890399" y="1637946"/>
                    <a:chExt cx="302017" cy="284805"/>
                  </a:xfrm>
                </p:grpSpPr>
                <p:sp>
                  <p:nvSpPr>
                    <p:cNvPr id="147" name="矩形 146">
                      <a:extLst>
                        <a:ext uri="{FF2B5EF4-FFF2-40B4-BE49-F238E27FC236}">
                          <a16:creationId xmlns:a16="http://schemas.microsoft.com/office/drawing/2014/main" id="{71828F98-6F0E-40F4-A2DA-BF95B2160C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612" y="1763200"/>
                      <a:ext cx="99595" cy="159551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ysClr val="window" lastClr="FFFFFF">
                            <a:lumMod val="50000"/>
                          </a:sysClr>
                        </a:gs>
                        <a:gs pos="50000">
                          <a:srgbClr val="E7E6E6"/>
                        </a:gs>
                        <a:gs pos="100000">
                          <a:sysClr val="window" lastClr="FFFFFF">
                            <a:lumMod val="50000"/>
                          </a:sysClr>
                        </a:gs>
                      </a:gsLst>
                      <a:lin ang="0" scaled="0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48" name="矩形: 圆角 147">
                      <a:extLst>
                        <a:ext uri="{FF2B5EF4-FFF2-40B4-BE49-F238E27FC236}">
                          <a16:creationId xmlns:a16="http://schemas.microsoft.com/office/drawing/2014/main" id="{90147D56-3076-4DC2-8CF7-12FB65DA40E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961633" y="1566712"/>
                      <a:ext cx="159550" cy="302017"/>
                    </a:xfrm>
                    <a:prstGeom prst="roundRect">
                      <a:avLst/>
                    </a:prstGeom>
                    <a:gradFill rotWithShape="1">
                      <a:gsLst>
                        <a:gs pos="0">
                          <a:srgbClr val="0070C0"/>
                        </a:gs>
                        <a:gs pos="50000">
                          <a:srgbClr val="5B9BD5">
                            <a:lumMod val="105000"/>
                            <a:satMod val="103000"/>
                            <a:tint val="73000"/>
                          </a:srgbClr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>
                      <a:softEdge rad="12700"/>
                    </a:effectLst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black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cxnSp>
                  <p:nvCxnSpPr>
                    <p:cNvPr id="149" name="直接连接符 148">
                      <a:extLst>
                        <a:ext uri="{FF2B5EF4-FFF2-40B4-BE49-F238E27FC236}">
                          <a16:creationId xmlns:a16="http://schemas.microsoft.com/office/drawing/2014/main" id="{85CCAA0F-5D38-4CD3-ABD1-1567EC10BB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15337" y="1717718"/>
                      <a:ext cx="252144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>
                      <a:innerShdw blurRad="114300">
                        <a:prstClr val="black"/>
                      </a:innerShdw>
                    </a:effectLst>
                  </p:spPr>
                </p:cxnSp>
              </p:grpSp>
            </p:grpSp>
            <p:grpSp>
              <p:nvGrpSpPr>
                <p:cNvPr id="129" name="组合 128">
                  <a:extLst>
                    <a:ext uri="{FF2B5EF4-FFF2-40B4-BE49-F238E27FC236}">
                      <a16:creationId xmlns:a16="http://schemas.microsoft.com/office/drawing/2014/main" id="{285141E4-7CAD-4211-809A-25513FDC740A}"/>
                    </a:ext>
                  </a:extLst>
                </p:cNvPr>
                <p:cNvGrpSpPr/>
                <p:nvPr/>
              </p:nvGrpSpPr>
              <p:grpSpPr>
                <a:xfrm>
                  <a:off x="777661" y="1064331"/>
                  <a:ext cx="1282787" cy="1441241"/>
                  <a:chOff x="1926696" y="1144514"/>
                  <a:chExt cx="1282787" cy="1441241"/>
                </a:xfrm>
              </p:grpSpPr>
              <p:sp>
                <p:nvSpPr>
                  <p:cNvPr id="130" name="矩形 129">
                    <a:extLst>
                      <a:ext uri="{FF2B5EF4-FFF2-40B4-BE49-F238E27FC236}">
                        <a16:creationId xmlns:a16="http://schemas.microsoft.com/office/drawing/2014/main" id="{49670FA4-BF31-4DB1-AC1A-523C2AE6C262}"/>
                      </a:ext>
                    </a:extLst>
                  </p:cNvPr>
                  <p:cNvSpPr/>
                  <p:nvPr/>
                </p:nvSpPr>
                <p:spPr>
                  <a:xfrm>
                    <a:off x="1931746" y="1205070"/>
                    <a:ext cx="1277737" cy="1241404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31" name="矩形 130">
                    <a:extLst>
                      <a:ext uri="{FF2B5EF4-FFF2-40B4-BE49-F238E27FC236}">
                        <a16:creationId xmlns:a16="http://schemas.microsoft.com/office/drawing/2014/main" id="{7AE5C983-AD56-48EB-8E3D-D58ADA43B164}"/>
                      </a:ext>
                    </a:extLst>
                  </p:cNvPr>
                  <p:cNvSpPr/>
                  <p:nvPr/>
                </p:nvSpPr>
                <p:spPr>
                  <a:xfrm>
                    <a:off x="1931746" y="1205070"/>
                    <a:ext cx="333059" cy="1241404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solidFill>
                      <a:srgbClr val="FFC000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32" name="矩形 131">
                    <a:extLst>
                      <a:ext uri="{FF2B5EF4-FFF2-40B4-BE49-F238E27FC236}">
                        <a16:creationId xmlns:a16="http://schemas.microsoft.com/office/drawing/2014/main" id="{0DACEFCF-CD4B-4938-B959-532A27746389}"/>
                      </a:ext>
                    </a:extLst>
                  </p:cNvPr>
                  <p:cNvSpPr/>
                  <p:nvPr/>
                </p:nvSpPr>
                <p:spPr>
                  <a:xfrm>
                    <a:off x="2313755" y="1205070"/>
                    <a:ext cx="333059" cy="1241404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solidFill>
                      <a:srgbClr val="FFC000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33" name="矩形 132">
                    <a:extLst>
                      <a:ext uri="{FF2B5EF4-FFF2-40B4-BE49-F238E27FC236}">
                        <a16:creationId xmlns:a16="http://schemas.microsoft.com/office/drawing/2014/main" id="{FE8B7D07-B284-4053-BE16-3150FD184238}"/>
                      </a:ext>
                    </a:extLst>
                  </p:cNvPr>
                  <p:cNvSpPr/>
                  <p:nvPr/>
                </p:nvSpPr>
                <p:spPr>
                  <a:xfrm>
                    <a:off x="2695764" y="1205070"/>
                    <a:ext cx="333059" cy="1241404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solidFill>
                      <a:srgbClr val="FFC000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34" name="矩形 133">
                    <a:extLst>
                      <a:ext uri="{FF2B5EF4-FFF2-40B4-BE49-F238E27FC236}">
                        <a16:creationId xmlns:a16="http://schemas.microsoft.com/office/drawing/2014/main" id="{CB8B20F3-FF1A-4E90-8EFB-2302CBB5B96B}"/>
                      </a:ext>
                    </a:extLst>
                  </p:cNvPr>
                  <p:cNvSpPr/>
                  <p:nvPr/>
                </p:nvSpPr>
                <p:spPr>
                  <a:xfrm>
                    <a:off x="3136815" y="1205070"/>
                    <a:ext cx="72667" cy="1241404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solidFill>
                      <a:srgbClr val="FFC000">
                        <a:shade val="50000"/>
                      </a:srgbClr>
                    </a:solidFill>
                    <a:prstDash val="solid"/>
                    <a:miter lim="800000"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35" name="矩形 134">
                    <a:extLst>
                      <a:ext uri="{FF2B5EF4-FFF2-40B4-BE49-F238E27FC236}">
                        <a16:creationId xmlns:a16="http://schemas.microsoft.com/office/drawing/2014/main" id="{F5550A01-34A9-45E4-B5F8-E195AE94BC8C}"/>
                      </a:ext>
                    </a:extLst>
                  </p:cNvPr>
                  <p:cNvSpPr/>
                  <p:nvPr/>
                </p:nvSpPr>
                <p:spPr>
                  <a:xfrm>
                    <a:off x="1926696" y="1144514"/>
                    <a:ext cx="1282785" cy="6055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ysClr val="windowText" lastClr="000000">
                          <a:lumMod val="110000"/>
                          <a:satMod val="105000"/>
                          <a:tint val="67000"/>
                        </a:sysClr>
                      </a:gs>
                      <a:gs pos="50000">
                        <a:sysClr val="windowText" lastClr="000000">
                          <a:lumMod val="105000"/>
                          <a:satMod val="103000"/>
                          <a:tint val="73000"/>
                        </a:sysClr>
                      </a:gs>
                      <a:gs pos="100000">
                        <a:sysClr val="windowText" lastClr="000000">
                          <a:lumMod val="105000"/>
                          <a:satMod val="109000"/>
                          <a:tint val="81000"/>
                        </a:sysClr>
                      </a:gs>
                    </a:gsLst>
                    <a:lin ang="5400000" scaled="0"/>
                  </a:gra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>
                      <a:solidFill>
                        <a:prstClr val="black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36" name="矩形 135">
                    <a:extLst>
                      <a:ext uri="{FF2B5EF4-FFF2-40B4-BE49-F238E27FC236}">
                        <a16:creationId xmlns:a16="http://schemas.microsoft.com/office/drawing/2014/main" id="{975606AA-04A3-4F78-8239-DD9C930FD228}"/>
                      </a:ext>
                    </a:extLst>
                  </p:cNvPr>
                  <p:cNvSpPr/>
                  <p:nvPr/>
                </p:nvSpPr>
                <p:spPr>
                  <a:xfrm>
                    <a:off x="1926696" y="2446475"/>
                    <a:ext cx="1277737" cy="13928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ysClr val="windowText" lastClr="000000">
                          <a:lumMod val="110000"/>
                          <a:satMod val="105000"/>
                          <a:tint val="67000"/>
                        </a:sysClr>
                      </a:gs>
                      <a:gs pos="50000">
                        <a:sysClr val="windowText" lastClr="000000">
                          <a:lumMod val="105000"/>
                          <a:satMod val="103000"/>
                          <a:tint val="73000"/>
                        </a:sysClr>
                      </a:gs>
                      <a:gs pos="100000">
                        <a:sysClr val="windowText" lastClr="000000">
                          <a:lumMod val="105000"/>
                          <a:satMod val="109000"/>
                          <a:tint val="81000"/>
                        </a:sysClr>
                      </a:gs>
                    </a:gsLst>
                    <a:lin ang="5400000" scaled="0"/>
                  </a:gra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>
                      <a:solidFill>
                        <a:prstClr val="black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</p:grpSp>
          </p:grpSp>
        </p:grpSp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EE371903-8A22-4F3D-83CA-D1D42AA6045C}"/>
                </a:ext>
              </a:extLst>
            </p:cNvPr>
            <p:cNvGrpSpPr/>
            <p:nvPr/>
          </p:nvGrpSpPr>
          <p:grpSpPr>
            <a:xfrm>
              <a:off x="8382214" y="2116637"/>
              <a:ext cx="162553" cy="159963"/>
              <a:chOff x="4890399" y="1637946"/>
              <a:chExt cx="302017" cy="284805"/>
            </a:xfrm>
          </p:grpSpPr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id="{58C03F87-3787-4C5D-B2FA-0496959B9C3B}"/>
                  </a:ext>
                </a:extLst>
              </p:cNvPr>
              <p:cNvSpPr/>
              <p:nvPr/>
            </p:nvSpPr>
            <p:spPr>
              <a:xfrm>
                <a:off x="4991612" y="1763200"/>
                <a:ext cx="99595" cy="159551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lumMod val="50000"/>
                    </a:sysClr>
                  </a:gs>
                  <a:gs pos="50000">
                    <a:srgbClr val="E7E6E6"/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1" name="矩形: 圆角 110">
                <a:extLst>
                  <a:ext uri="{FF2B5EF4-FFF2-40B4-BE49-F238E27FC236}">
                    <a16:creationId xmlns:a16="http://schemas.microsoft.com/office/drawing/2014/main" id="{34398773-143F-462E-AEC6-64BDE6D7BD1A}"/>
                  </a:ext>
                </a:extLst>
              </p:cNvPr>
              <p:cNvSpPr/>
              <p:nvPr/>
            </p:nvSpPr>
            <p:spPr>
              <a:xfrm rot="16200000">
                <a:off x="4961633" y="1566712"/>
                <a:ext cx="159550" cy="302017"/>
              </a:xfrm>
              <a:prstGeom prst="roundRect">
                <a:avLst/>
              </a:prstGeom>
              <a:gradFill rotWithShape="1">
                <a:gsLst>
                  <a:gs pos="0">
                    <a:srgbClr val="0070C0"/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0070C0"/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cxnSp>
            <p:nvCxnSpPr>
              <p:cNvPr id="112" name="直接连接符 111">
                <a:extLst>
                  <a:ext uri="{FF2B5EF4-FFF2-40B4-BE49-F238E27FC236}">
                    <a16:creationId xmlns:a16="http://schemas.microsoft.com/office/drawing/2014/main" id="{16429128-DC98-417B-B965-492FEE3D69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5335" y="1717718"/>
                <a:ext cx="252145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innerShdw blurRad="114300">
                  <a:prstClr val="black"/>
                </a:innerShdw>
              </a:effectLst>
            </p:spPr>
          </p:cxnSp>
        </p:grp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C027677B-5316-42E2-AEE3-FEC02D444037}"/>
                </a:ext>
              </a:extLst>
            </p:cNvPr>
            <p:cNvSpPr txBox="1"/>
            <p:nvPr/>
          </p:nvSpPr>
          <p:spPr>
            <a:xfrm>
              <a:off x="887758" y="3234336"/>
              <a:ext cx="2131565" cy="398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Compressor group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9180E640-329C-41CC-ACA3-09FD9121AF60}"/>
                </a:ext>
              </a:extLst>
            </p:cNvPr>
            <p:cNvSpPr txBox="1"/>
            <p:nvPr/>
          </p:nvSpPr>
          <p:spPr>
            <a:xfrm>
              <a:off x="3131880" y="3238853"/>
              <a:ext cx="1361885" cy="398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Cold Box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22AEFF68-6B59-4168-BEAB-E324F0CCBDE0}"/>
                </a:ext>
              </a:extLst>
            </p:cNvPr>
            <p:cNvSpPr txBox="1"/>
            <p:nvPr/>
          </p:nvSpPr>
          <p:spPr>
            <a:xfrm>
              <a:off x="6906432" y="3230823"/>
              <a:ext cx="2372915" cy="663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Main Distribution</a:t>
              </a:r>
            </a:p>
            <a:p>
              <a:pPr algn="ctr"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Valve Box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3295AE7C-517B-4002-AC4C-EF5E5CA1BF87}"/>
                </a:ext>
              </a:extLst>
            </p:cNvPr>
            <p:cNvSpPr txBox="1"/>
            <p:nvPr/>
          </p:nvSpPr>
          <p:spPr>
            <a:xfrm>
              <a:off x="5526748" y="3228045"/>
              <a:ext cx="1012400" cy="398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Dewar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3" name="矩形 212">
            <a:extLst>
              <a:ext uri="{FF2B5EF4-FFF2-40B4-BE49-F238E27FC236}">
                <a16:creationId xmlns:a16="http://schemas.microsoft.com/office/drawing/2014/main" id="{6685390F-2AD6-45CB-BF1B-57FAEA2DB872}"/>
              </a:ext>
            </a:extLst>
          </p:cNvPr>
          <p:cNvSpPr/>
          <p:nvPr/>
        </p:nvSpPr>
        <p:spPr>
          <a:xfrm>
            <a:off x="523505" y="4688464"/>
            <a:ext cx="371062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6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4" name="矩形 213">
            <a:extLst>
              <a:ext uri="{FF2B5EF4-FFF2-40B4-BE49-F238E27FC236}">
                <a16:creationId xmlns:a16="http://schemas.microsoft.com/office/drawing/2014/main" id="{4C0EA72C-07EF-4A82-AA55-1C2E1D975E2A}"/>
              </a:ext>
            </a:extLst>
          </p:cNvPr>
          <p:cNvSpPr/>
          <p:nvPr/>
        </p:nvSpPr>
        <p:spPr>
          <a:xfrm>
            <a:off x="493748" y="4786118"/>
            <a:ext cx="401364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11000</a:t>
            </a:r>
            <a:endParaRPr lang="zh-CN" altLang="en-US" sz="6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9EE98EDD-EFCA-4992-983D-DBF738104995}"/>
              </a:ext>
            </a:extLst>
          </p:cNvPr>
          <p:cNvSpPr/>
          <p:nvPr/>
        </p:nvSpPr>
        <p:spPr>
          <a:xfrm>
            <a:off x="4554685" y="4678776"/>
            <a:ext cx="345487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8000</a:t>
            </a:r>
            <a:endParaRPr lang="zh-CN" altLang="en-US" sz="6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6" name="直接箭头连接符 215">
            <a:extLst>
              <a:ext uri="{FF2B5EF4-FFF2-40B4-BE49-F238E27FC236}">
                <a16:creationId xmlns:a16="http://schemas.microsoft.com/office/drawing/2014/main" id="{0B5F1538-6042-4D33-BD48-26D463E60ECD}"/>
              </a:ext>
            </a:extLst>
          </p:cNvPr>
          <p:cNvCxnSpPr>
            <a:cxnSpLocks/>
          </p:cNvCxnSpPr>
          <p:nvPr/>
        </p:nvCxnSpPr>
        <p:spPr>
          <a:xfrm>
            <a:off x="1398151" y="4964872"/>
            <a:ext cx="294517" cy="0"/>
          </a:xfrm>
          <a:prstGeom prst="straightConnector1">
            <a:avLst/>
          </a:prstGeom>
          <a:noFill/>
          <a:ln w="6350" cap="flat" cmpd="sng" algn="ctr">
            <a:solidFill>
              <a:srgbClr val="A5A5A5"/>
            </a:solidFill>
            <a:prstDash val="solid"/>
            <a:miter lim="800000"/>
            <a:headEnd type="arrow" w="sm" len="sm"/>
            <a:tailEnd type="arrow" w="sm" len="sm"/>
          </a:ln>
          <a:effectLst/>
        </p:spPr>
      </p:cxn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36BFE83B-1D6C-48A2-A7E4-97F3F23B6058}"/>
              </a:ext>
            </a:extLst>
          </p:cNvPr>
          <p:cNvCxnSpPr>
            <a:cxnSpLocks/>
          </p:cNvCxnSpPr>
          <p:nvPr/>
        </p:nvCxnSpPr>
        <p:spPr>
          <a:xfrm>
            <a:off x="1398152" y="4376899"/>
            <a:ext cx="0" cy="641708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cxnSp>
        <p:nvCxnSpPr>
          <p:cNvPr id="218" name="直接连接符 217">
            <a:extLst>
              <a:ext uri="{FF2B5EF4-FFF2-40B4-BE49-F238E27FC236}">
                <a16:creationId xmlns:a16="http://schemas.microsoft.com/office/drawing/2014/main" id="{777C824F-E386-4526-9C19-E8F3A682C8B6}"/>
              </a:ext>
            </a:extLst>
          </p:cNvPr>
          <p:cNvCxnSpPr>
            <a:cxnSpLocks/>
          </p:cNvCxnSpPr>
          <p:nvPr/>
        </p:nvCxnSpPr>
        <p:spPr>
          <a:xfrm>
            <a:off x="1697459" y="4391226"/>
            <a:ext cx="3457" cy="627381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219" name="矩形 218">
            <a:extLst>
              <a:ext uri="{FF2B5EF4-FFF2-40B4-BE49-F238E27FC236}">
                <a16:creationId xmlns:a16="http://schemas.microsoft.com/office/drawing/2014/main" id="{F998CB3D-18EA-4B8D-A68F-2161E5AEC305}"/>
              </a:ext>
            </a:extLst>
          </p:cNvPr>
          <p:cNvSpPr/>
          <p:nvPr/>
        </p:nvSpPr>
        <p:spPr>
          <a:xfrm>
            <a:off x="1390323" y="4982704"/>
            <a:ext cx="368706" cy="768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5000</a:t>
            </a:r>
            <a:endParaRPr lang="zh-CN" altLang="en-US" sz="6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0" name="直接箭头连接符 219">
            <a:extLst>
              <a:ext uri="{FF2B5EF4-FFF2-40B4-BE49-F238E27FC236}">
                <a16:creationId xmlns:a16="http://schemas.microsoft.com/office/drawing/2014/main" id="{7BD7A66D-564D-4133-8E5D-C2C01F5F8AC6}"/>
              </a:ext>
            </a:extLst>
          </p:cNvPr>
          <p:cNvCxnSpPr>
            <a:cxnSpLocks/>
          </p:cNvCxnSpPr>
          <p:nvPr/>
        </p:nvCxnSpPr>
        <p:spPr>
          <a:xfrm>
            <a:off x="5375572" y="4959805"/>
            <a:ext cx="294517" cy="0"/>
          </a:xfrm>
          <a:prstGeom prst="straightConnector1">
            <a:avLst/>
          </a:prstGeom>
          <a:noFill/>
          <a:ln w="6350" cap="flat" cmpd="sng" algn="ctr">
            <a:solidFill>
              <a:srgbClr val="A5A5A5"/>
            </a:solidFill>
            <a:prstDash val="solid"/>
            <a:miter lim="800000"/>
            <a:headEnd type="arrow" w="sm" len="sm"/>
            <a:tailEnd type="arrow" w="sm" len="sm"/>
          </a:ln>
          <a:effectLst/>
        </p:spPr>
      </p:cxnSp>
      <p:cxnSp>
        <p:nvCxnSpPr>
          <p:cNvPr id="221" name="直接连接符 220">
            <a:extLst>
              <a:ext uri="{FF2B5EF4-FFF2-40B4-BE49-F238E27FC236}">
                <a16:creationId xmlns:a16="http://schemas.microsoft.com/office/drawing/2014/main" id="{4B50E874-8320-4134-BBE5-EA175C6A0472}"/>
              </a:ext>
            </a:extLst>
          </p:cNvPr>
          <p:cNvCxnSpPr>
            <a:cxnSpLocks/>
          </p:cNvCxnSpPr>
          <p:nvPr/>
        </p:nvCxnSpPr>
        <p:spPr>
          <a:xfrm>
            <a:off x="5375573" y="4371833"/>
            <a:ext cx="0" cy="641708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cxnSp>
        <p:nvCxnSpPr>
          <p:cNvPr id="222" name="直接连接符 221">
            <a:extLst>
              <a:ext uri="{FF2B5EF4-FFF2-40B4-BE49-F238E27FC236}">
                <a16:creationId xmlns:a16="http://schemas.microsoft.com/office/drawing/2014/main" id="{72B3347D-6FF4-4511-A269-9EA22278D9A2}"/>
              </a:ext>
            </a:extLst>
          </p:cNvPr>
          <p:cNvCxnSpPr>
            <a:cxnSpLocks/>
          </p:cNvCxnSpPr>
          <p:nvPr/>
        </p:nvCxnSpPr>
        <p:spPr>
          <a:xfrm>
            <a:off x="5674880" y="4386159"/>
            <a:ext cx="3457" cy="627381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223" name="矩形 222">
            <a:extLst>
              <a:ext uri="{FF2B5EF4-FFF2-40B4-BE49-F238E27FC236}">
                <a16:creationId xmlns:a16="http://schemas.microsoft.com/office/drawing/2014/main" id="{CB8A7E59-07A9-4DED-BFA9-1E33D1635A17}"/>
              </a:ext>
            </a:extLst>
          </p:cNvPr>
          <p:cNvSpPr/>
          <p:nvPr/>
        </p:nvSpPr>
        <p:spPr>
          <a:xfrm>
            <a:off x="5350598" y="4977638"/>
            <a:ext cx="378902" cy="600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5000</a:t>
            </a:r>
            <a:endParaRPr lang="zh-CN" altLang="en-US" sz="6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4" name="文本框 223">
            <a:extLst>
              <a:ext uri="{FF2B5EF4-FFF2-40B4-BE49-F238E27FC236}">
                <a16:creationId xmlns:a16="http://schemas.microsoft.com/office/drawing/2014/main" id="{4823C29F-8524-41DD-B1A6-D7B914E13E85}"/>
              </a:ext>
            </a:extLst>
          </p:cNvPr>
          <p:cNvSpPr txBox="1"/>
          <p:nvPr/>
        </p:nvSpPr>
        <p:spPr>
          <a:xfrm>
            <a:off x="3140215" y="4210476"/>
            <a:ext cx="948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altLang="zh-CN" sz="1000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900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en-US" altLang="zh-CN" sz="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10</a:t>
            </a:r>
          </a:p>
          <a:p>
            <a:pPr>
              <a:defRPr/>
            </a:pPr>
            <a:r>
              <a:rPr lang="en-US" altLang="zh-CN" sz="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Cryomodules</a:t>
            </a:r>
            <a:endParaRPr lang="zh-CN" altLang="en-US" sz="900" b="1" kern="0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5" name="组合 224">
            <a:extLst>
              <a:ext uri="{FF2B5EF4-FFF2-40B4-BE49-F238E27FC236}">
                <a16:creationId xmlns:a16="http://schemas.microsoft.com/office/drawing/2014/main" id="{4E51EE68-6F79-4FA3-9071-9DB11EFA410D}"/>
              </a:ext>
            </a:extLst>
          </p:cNvPr>
          <p:cNvGrpSpPr/>
          <p:nvPr/>
        </p:nvGrpSpPr>
        <p:grpSpPr>
          <a:xfrm rot="10800000">
            <a:off x="1854538" y="4270056"/>
            <a:ext cx="112993" cy="211759"/>
            <a:chOff x="3248113" y="4104116"/>
            <a:chExt cx="136404" cy="234000"/>
          </a:xfrm>
        </p:grpSpPr>
        <p:cxnSp>
          <p:nvCxnSpPr>
            <p:cNvPr id="226" name="直接连接符 225">
              <a:extLst>
                <a:ext uri="{FF2B5EF4-FFF2-40B4-BE49-F238E27FC236}">
                  <a16:creationId xmlns:a16="http://schemas.microsoft.com/office/drawing/2014/main" id="{2F6BC767-1ED3-477A-BA57-650D857B73FE}"/>
                </a:ext>
              </a:extLst>
            </p:cNvPr>
            <p:cNvCxnSpPr>
              <a:cxnSpLocks/>
            </p:cNvCxnSpPr>
            <p:nvPr/>
          </p:nvCxnSpPr>
          <p:spPr>
            <a:xfrm>
              <a:off x="3248113" y="4122793"/>
              <a:ext cx="100404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sp>
          <p:nvSpPr>
            <p:cNvPr id="227" name="矩形 226">
              <a:extLst>
                <a:ext uri="{FF2B5EF4-FFF2-40B4-BE49-F238E27FC236}">
                  <a16:creationId xmlns:a16="http://schemas.microsoft.com/office/drawing/2014/main" id="{037B6C15-CEFD-42F3-84BB-C0166ECBA1FE}"/>
                </a:ext>
              </a:extLst>
            </p:cNvPr>
            <p:cNvSpPr/>
            <p:nvPr/>
          </p:nvSpPr>
          <p:spPr>
            <a:xfrm>
              <a:off x="3348517" y="4104116"/>
              <a:ext cx="36000" cy="23400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228" name="直接连接符 227">
              <a:extLst>
                <a:ext uri="{FF2B5EF4-FFF2-40B4-BE49-F238E27FC236}">
                  <a16:creationId xmlns:a16="http://schemas.microsoft.com/office/drawing/2014/main" id="{E3CB0EF5-1172-40FA-BF83-9DF3CDEF74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712" y="4308064"/>
              <a:ext cx="96805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</p:grpSp>
      <p:sp>
        <p:nvSpPr>
          <p:cNvPr id="229" name="矩形 228">
            <a:extLst>
              <a:ext uri="{FF2B5EF4-FFF2-40B4-BE49-F238E27FC236}">
                <a16:creationId xmlns:a16="http://schemas.microsoft.com/office/drawing/2014/main" id="{EC7EC8E9-45BB-4A89-8D94-DBEA05E7C2F2}"/>
              </a:ext>
            </a:extLst>
          </p:cNvPr>
          <p:cNvSpPr/>
          <p:nvPr/>
        </p:nvSpPr>
        <p:spPr>
          <a:xfrm>
            <a:off x="2220260" y="4781427"/>
            <a:ext cx="401364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11000</a:t>
            </a:r>
            <a:endParaRPr lang="zh-CN" altLang="en-US" sz="6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0" name="矩形 229">
            <a:extLst>
              <a:ext uri="{FF2B5EF4-FFF2-40B4-BE49-F238E27FC236}">
                <a16:creationId xmlns:a16="http://schemas.microsoft.com/office/drawing/2014/main" id="{52C26F03-CE3D-4C2F-BE67-82EA36413400}"/>
              </a:ext>
            </a:extLst>
          </p:cNvPr>
          <p:cNvSpPr/>
          <p:nvPr/>
        </p:nvSpPr>
        <p:spPr>
          <a:xfrm>
            <a:off x="2182882" y="4685391"/>
            <a:ext cx="371062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6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1" name="矩形 230">
            <a:extLst>
              <a:ext uri="{FF2B5EF4-FFF2-40B4-BE49-F238E27FC236}">
                <a16:creationId xmlns:a16="http://schemas.microsoft.com/office/drawing/2014/main" id="{1358975D-1BAC-4CC6-956F-6416B000122A}"/>
              </a:ext>
            </a:extLst>
          </p:cNvPr>
          <p:cNvSpPr/>
          <p:nvPr/>
        </p:nvSpPr>
        <p:spPr>
          <a:xfrm>
            <a:off x="4554183" y="4663902"/>
            <a:ext cx="261521" cy="668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6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2" name="矩形 231">
            <a:extLst>
              <a:ext uri="{FF2B5EF4-FFF2-40B4-BE49-F238E27FC236}">
                <a16:creationId xmlns:a16="http://schemas.microsoft.com/office/drawing/2014/main" id="{F88EAD94-63EE-44CA-A3F1-017EF96CB892}"/>
              </a:ext>
            </a:extLst>
          </p:cNvPr>
          <p:cNvSpPr/>
          <p:nvPr/>
        </p:nvSpPr>
        <p:spPr>
          <a:xfrm>
            <a:off x="4516044" y="4786118"/>
            <a:ext cx="401364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11000</a:t>
            </a:r>
            <a:endParaRPr lang="zh-CN" altLang="en-US" sz="6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3" name="矩形 232">
            <a:extLst>
              <a:ext uri="{FF2B5EF4-FFF2-40B4-BE49-F238E27FC236}">
                <a16:creationId xmlns:a16="http://schemas.microsoft.com/office/drawing/2014/main" id="{2B850D8F-7325-4B1D-9008-39BDE35594F4}"/>
              </a:ext>
            </a:extLst>
          </p:cNvPr>
          <p:cNvSpPr/>
          <p:nvPr/>
        </p:nvSpPr>
        <p:spPr>
          <a:xfrm>
            <a:off x="6228866" y="4672747"/>
            <a:ext cx="261521" cy="668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6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4" name="矩形 233">
            <a:extLst>
              <a:ext uri="{FF2B5EF4-FFF2-40B4-BE49-F238E27FC236}">
                <a16:creationId xmlns:a16="http://schemas.microsoft.com/office/drawing/2014/main" id="{B9425262-0698-4207-91FD-49FD75C19F30}"/>
              </a:ext>
            </a:extLst>
          </p:cNvPr>
          <p:cNvSpPr/>
          <p:nvPr/>
        </p:nvSpPr>
        <p:spPr>
          <a:xfrm>
            <a:off x="6190727" y="4792423"/>
            <a:ext cx="401364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11000</a:t>
            </a:r>
            <a:endParaRPr lang="zh-CN" altLang="en-US" sz="6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5" name="矩形 234">
            <a:extLst>
              <a:ext uri="{FF2B5EF4-FFF2-40B4-BE49-F238E27FC236}">
                <a16:creationId xmlns:a16="http://schemas.microsoft.com/office/drawing/2014/main" id="{E326B03F-6014-4F32-8DE1-FA3A7EEC63E2}"/>
              </a:ext>
            </a:extLst>
          </p:cNvPr>
          <p:cNvSpPr/>
          <p:nvPr/>
        </p:nvSpPr>
        <p:spPr>
          <a:xfrm>
            <a:off x="6457924" y="1175516"/>
            <a:ext cx="599848" cy="7430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117000</a:t>
            </a:r>
            <a:endParaRPr lang="zh-CN" altLang="en-US" sz="9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6" name="矩形 235">
            <a:extLst>
              <a:ext uri="{FF2B5EF4-FFF2-40B4-BE49-F238E27FC236}">
                <a16:creationId xmlns:a16="http://schemas.microsoft.com/office/drawing/2014/main" id="{95E07DFC-146B-4914-A710-C052B77C01B9}"/>
              </a:ext>
            </a:extLst>
          </p:cNvPr>
          <p:cNvSpPr/>
          <p:nvPr/>
        </p:nvSpPr>
        <p:spPr>
          <a:xfrm>
            <a:off x="6757848" y="847093"/>
            <a:ext cx="511609" cy="5587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24000</a:t>
            </a:r>
            <a:endParaRPr lang="zh-CN" altLang="en-US" sz="9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7" name="矩形 236">
            <a:extLst>
              <a:ext uri="{FF2B5EF4-FFF2-40B4-BE49-F238E27FC236}">
                <a16:creationId xmlns:a16="http://schemas.microsoft.com/office/drawing/2014/main" id="{F9930892-31F2-4E45-B218-95A5F43E62BA}"/>
              </a:ext>
            </a:extLst>
          </p:cNvPr>
          <p:cNvSpPr/>
          <p:nvPr/>
        </p:nvSpPr>
        <p:spPr>
          <a:xfrm>
            <a:off x="660013" y="3139759"/>
            <a:ext cx="7380000" cy="102635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8" name="矩形 237">
            <a:extLst>
              <a:ext uri="{FF2B5EF4-FFF2-40B4-BE49-F238E27FC236}">
                <a16:creationId xmlns:a16="http://schemas.microsoft.com/office/drawing/2014/main" id="{7EB88474-BE19-4436-AE3B-DABF67CBEDB0}"/>
              </a:ext>
            </a:extLst>
          </p:cNvPr>
          <p:cNvSpPr/>
          <p:nvPr/>
        </p:nvSpPr>
        <p:spPr>
          <a:xfrm>
            <a:off x="8329839" y="3134606"/>
            <a:ext cx="3134226" cy="93305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9" name="矩形 238">
            <a:extLst>
              <a:ext uri="{FF2B5EF4-FFF2-40B4-BE49-F238E27FC236}">
                <a16:creationId xmlns:a16="http://schemas.microsoft.com/office/drawing/2014/main" id="{A35C41F6-22F8-400E-BB92-B8C0E7223B60}"/>
              </a:ext>
            </a:extLst>
          </p:cNvPr>
          <p:cNvSpPr/>
          <p:nvPr/>
        </p:nvSpPr>
        <p:spPr>
          <a:xfrm rot="16200000">
            <a:off x="214363" y="3708691"/>
            <a:ext cx="847626" cy="102519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0" name="圆柱形 239">
            <a:extLst>
              <a:ext uri="{FF2B5EF4-FFF2-40B4-BE49-F238E27FC236}">
                <a16:creationId xmlns:a16="http://schemas.microsoft.com/office/drawing/2014/main" id="{FCBCA152-B49B-493D-8723-48CC7D02C1DF}"/>
              </a:ext>
            </a:extLst>
          </p:cNvPr>
          <p:cNvSpPr/>
          <p:nvPr/>
        </p:nvSpPr>
        <p:spPr>
          <a:xfrm>
            <a:off x="502514" y="3136353"/>
            <a:ext cx="282899" cy="284558"/>
          </a:xfrm>
          <a:prstGeom prst="can">
            <a:avLst/>
          </a:prstGeom>
          <a:gradFill flip="none" rotWithShape="1">
            <a:gsLst>
              <a:gs pos="0">
                <a:srgbClr val="2D2DB7">
                  <a:lumMod val="5000"/>
                  <a:lumOff val="95000"/>
                </a:srgbClr>
              </a:gs>
              <a:gs pos="74000">
                <a:srgbClr val="2D2DB7">
                  <a:lumMod val="45000"/>
                  <a:lumOff val="55000"/>
                </a:srgbClr>
              </a:gs>
              <a:gs pos="83000">
                <a:srgbClr val="2D2DB7">
                  <a:lumMod val="45000"/>
                  <a:lumOff val="55000"/>
                </a:srgbClr>
              </a:gs>
              <a:gs pos="100000">
                <a:srgbClr val="2D2DB7">
                  <a:lumMod val="30000"/>
                  <a:lumOff val="7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3333CC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1" name="矩形 240">
            <a:extLst>
              <a:ext uri="{FF2B5EF4-FFF2-40B4-BE49-F238E27FC236}">
                <a16:creationId xmlns:a16="http://schemas.microsoft.com/office/drawing/2014/main" id="{7C63A8C3-1653-4646-A2B1-CFE59CAF0DEE}"/>
              </a:ext>
            </a:extLst>
          </p:cNvPr>
          <p:cNvSpPr/>
          <p:nvPr/>
        </p:nvSpPr>
        <p:spPr>
          <a:xfrm rot="16200000">
            <a:off x="1982030" y="3703698"/>
            <a:ext cx="847626" cy="102519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2" name="圆柱形 241">
            <a:extLst>
              <a:ext uri="{FF2B5EF4-FFF2-40B4-BE49-F238E27FC236}">
                <a16:creationId xmlns:a16="http://schemas.microsoft.com/office/drawing/2014/main" id="{527CE05B-9A8B-45CC-BFD2-F954B81E0AD5}"/>
              </a:ext>
            </a:extLst>
          </p:cNvPr>
          <p:cNvSpPr/>
          <p:nvPr/>
        </p:nvSpPr>
        <p:spPr>
          <a:xfrm>
            <a:off x="2270181" y="3131360"/>
            <a:ext cx="282899" cy="284558"/>
          </a:xfrm>
          <a:prstGeom prst="can">
            <a:avLst/>
          </a:prstGeom>
          <a:gradFill flip="none" rotWithShape="1">
            <a:gsLst>
              <a:gs pos="0">
                <a:srgbClr val="2D2DB7">
                  <a:lumMod val="5000"/>
                  <a:lumOff val="95000"/>
                </a:srgbClr>
              </a:gs>
              <a:gs pos="74000">
                <a:srgbClr val="2D2DB7">
                  <a:lumMod val="45000"/>
                  <a:lumOff val="55000"/>
                </a:srgbClr>
              </a:gs>
              <a:gs pos="83000">
                <a:srgbClr val="2D2DB7">
                  <a:lumMod val="45000"/>
                  <a:lumOff val="55000"/>
                </a:srgbClr>
              </a:gs>
              <a:gs pos="100000">
                <a:srgbClr val="2D2DB7">
                  <a:lumMod val="30000"/>
                  <a:lumOff val="7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3333CC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3" name="组合 242">
            <a:extLst>
              <a:ext uri="{FF2B5EF4-FFF2-40B4-BE49-F238E27FC236}">
                <a16:creationId xmlns:a16="http://schemas.microsoft.com/office/drawing/2014/main" id="{A161E17D-16CB-430F-96C1-BA6DFBFCF791}"/>
              </a:ext>
            </a:extLst>
          </p:cNvPr>
          <p:cNvGrpSpPr/>
          <p:nvPr/>
        </p:nvGrpSpPr>
        <p:grpSpPr>
          <a:xfrm>
            <a:off x="3149825" y="4294870"/>
            <a:ext cx="96233" cy="138281"/>
            <a:chOff x="4730801" y="3450857"/>
            <a:chExt cx="3180718" cy="1467464"/>
          </a:xfrm>
        </p:grpSpPr>
        <p:grpSp>
          <p:nvGrpSpPr>
            <p:cNvPr id="244" name="组合 243">
              <a:extLst>
                <a:ext uri="{FF2B5EF4-FFF2-40B4-BE49-F238E27FC236}">
                  <a16:creationId xmlns:a16="http://schemas.microsoft.com/office/drawing/2014/main" id="{2343DFCF-49E7-446F-93F8-4E7C7D503684}"/>
                </a:ext>
              </a:extLst>
            </p:cNvPr>
            <p:cNvGrpSpPr/>
            <p:nvPr/>
          </p:nvGrpSpPr>
          <p:grpSpPr>
            <a:xfrm>
              <a:off x="4730801" y="3450857"/>
              <a:ext cx="3175525" cy="1467464"/>
              <a:chOff x="2190203" y="3428995"/>
              <a:chExt cx="2160124" cy="1528565"/>
            </a:xfrm>
          </p:grpSpPr>
          <p:sp>
            <p:nvSpPr>
              <p:cNvPr id="247" name="矩形: 圆角 246">
                <a:extLst>
                  <a:ext uri="{FF2B5EF4-FFF2-40B4-BE49-F238E27FC236}">
                    <a16:creationId xmlns:a16="http://schemas.microsoft.com/office/drawing/2014/main" id="{D6BD8022-B0CD-49E3-80F1-A1296C3EA1EE}"/>
                  </a:ext>
                </a:extLst>
              </p:cNvPr>
              <p:cNvSpPr/>
              <p:nvPr/>
            </p:nvSpPr>
            <p:spPr>
              <a:xfrm>
                <a:off x="2190203" y="3428995"/>
                <a:ext cx="2160124" cy="1528565"/>
              </a:xfrm>
              <a:prstGeom prst="roundRect">
                <a:avLst>
                  <a:gd name="adj" fmla="val 13646"/>
                </a:avLst>
              </a:prstGeom>
              <a:solidFill>
                <a:srgbClr val="C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BCCF809A-D4A3-44EA-B509-3EF3AB6D15B1}"/>
                  </a:ext>
                </a:extLst>
              </p:cNvPr>
              <p:cNvSpPr/>
              <p:nvPr/>
            </p:nvSpPr>
            <p:spPr>
              <a:xfrm>
                <a:off x="2190203" y="3879653"/>
                <a:ext cx="2160124" cy="637309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cxnSp>
          <p:nvCxnSpPr>
            <p:cNvPr id="245" name="直接连接符 244">
              <a:extLst>
                <a:ext uri="{FF2B5EF4-FFF2-40B4-BE49-F238E27FC236}">
                  <a16:creationId xmlns:a16="http://schemas.microsoft.com/office/drawing/2014/main" id="{3EDAA91C-EE4C-40E8-A421-C87C4A36716D}"/>
                </a:ext>
              </a:extLst>
            </p:cNvPr>
            <p:cNvCxnSpPr>
              <a:cxnSpLocks/>
            </p:cNvCxnSpPr>
            <p:nvPr/>
          </p:nvCxnSpPr>
          <p:spPr>
            <a:xfrm>
              <a:off x="4730801" y="3611418"/>
              <a:ext cx="317552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46" name="直接连接符 245">
              <a:extLst>
                <a:ext uri="{FF2B5EF4-FFF2-40B4-BE49-F238E27FC236}">
                  <a16:creationId xmlns:a16="http://schemas.microsoft.com/office/drawing/2014/main" id="{E4172A64-343F-474C-9A2A-15DEF18C97FE}"/>
                </a:ext>
              </a:extLst>
            </p:cNvPr>
            <p:cNvCxnSpPr>
              <a:cxnSpLocks/>
            </p:cNvCxnSpPr>
            <p:nvPr/>
          </p:nvCxnSpPr>
          <p:spPr>
            <a:xfrm>
              <a:off x="4735989" y="4752109"/>
              <a:ext cx="317553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49" name="组合 248">
            <a:extLst>
              <a:ext uri="{FF2B5EF4-FFF2-40B4-BE49-F238E27FC236}">
                <a16:creationId xmlns:a16="http://schemas.microsoft.com/office/drawing/2014/main" id="{E24B70D4-7327-47AC-BA5C-4973A4FFF8A1}"/>
              </a:ext>
            </a:extLst>
          </p:cNvPr>
          <p:cNvGrpSpPr/>
          <p:nvPr/>
        </p:nvGrpSpPr>
        <p:grpSpPr>
          <a:xfrm>
            <a:off x="3169910" y="4433151"/>
            <a:ext cx="62561" cy="452573"/>
            <a:chOff x="5931308" y="3291333"/>
            <a:chExt cx="139419" cy="580168"/>
          </a:xfrm>
        </p:grpSpPr>
        <p:sp>
          <p:nvSpPr>
            <p:cNvPr id="250" name="矩形 249">
              <a:extLst>
                <a:ext uri="{FF2B5EF4-FFF2-40B4-BE49-F238E27FC236}">
                  <a16:creationId xmlns:a16="http://schemas.microsoft.com/office/drawing/2014/main" id="{D8979B73-85F6-4A8C-8A46-9F33646D9BEE}"/>
                </a:ext>
              </a:extLst>
            </p:cNvPr>
            <p:cNvSpPr/>
            <p:nvPr/>
          </p:nvSpPr>
          <p:spPr>
            <a:xfrm>
              <a:off x="5931308" y="3291333"/>
              <a:ext cx="139419" cy="21535"/>
            </a:xfrm>
            <a:prstGeom prst="rect">
              <a:avLst/>
            </a:prstGeom>
            <a:gradFill flip="none" rotWithShape="1">
              <a:gsLst>
                <a:gs pos="5000">
                  <a:sysClr val="window" lastClr="FFFFFF">
                    <a:lumMod val="65000"/>
                  </a:sysClr>
                </a:gs>
                <a:gs pos="9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65000"/>
                  </a:sysClr>
                </a:gs>
                <a:gs pos="200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1" name="矩形 250">
              <a:extLst>
                <a:ext uri="{FF2B5EF4-FFF2-40B4-BE49-F238E27FC236}">
                  <a16:creationId xmlns:a16="http://schemas.microsoft.com/office/drawing/2014/main" id="{E5391C9A-F903-4C1C-BE3D-B2FDA77CBF5C}"/>
                </a:ext>
              </a:extLst>
            </p:cNvPr>
            <p:cNvSpPr/>
            <p:nvPr/>
          </p:nvSpPr>
          <p:spPr>
            <a:xfrm>
              <a:off x="5931308" y="3834866"/>
              <a:ext cx="139419" cy="36635"/>
            </a:xfrm>
            <a:prstGeom prst="rect">
              <a:avLst/>
            </a:prstGeom>
            <a:gradFill flip="none" rotWithShape="1">
              <a:gsLst>
                <a:gs pos="5000">
                  <a:sysClr val="window" lastClr="FFFFFF">
                    <a:lumMod val="65000"/>
                  </a:sysClr>
                </a:gs>
                <a:gs pos="9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65000"/>
                  </a:sysClr>
                </a:gs>
                <a:gs pos="200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2" name="矩形 251">
              <a:extLst>
                <a:ext uri="{FF2B5EF4-FFF2-40B4-BE49-F238E27FC236}">
                  <a16:creationId xmlns:a16="http://schemas.microsoft.com/office/drawing/2014/main" id="{B51E6120-78C8-4F11-AFEB-0C13E323F830}"/>
                </a:ext>
              </a:extLst>
            </p:cNvPr>
            <p:cNvSpPr/>
            <p:nvPr/>
          </p:nvSpPr>
          <p:spPr>
            <a:xfrm>
              <a:off x="5960918" y="3305134"/>
              <a:ext cx="79614" cy="526517"/>
            </a:xfrm>
            <a:prstGeom prst="rect">
              <a:avLst/>
            </a:prstGeom>
            <a:gradFill flip="none" rotWithShape="1">
              <a:gsLst>
                <a:gs pos="5000">
                  <a:sysClr val="window" lastClr="FFFFFF">
                    <a:lumMod val="65000"/>
                  </a:sysClr>
                </a:gs>
                <a:gs pos="9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65000"/>
                  </a:sysClr>
                </a:gs>
                <a:gs pos="200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253" name="组合 252">
            <a:extLst>
              <a:ext uri="{FF2B5EF4-FFF2-40B4-BE49-F238E27FC236}">
                <a16:creationId xmlns:a16="http://schemas.microsoft.com/office/drawing/2014/main" id="{5D24CFFA-D663-4CD3-99B8-8236B9427C4D}"/>
              </a:ext>
            </a:extLst>
          </p:cNvPr>
          <p:cNvGrpSpPr/>
          <p:nvPr/>
        </p:nvGrpSpPr>
        <p:grpSpPr>
          <a:xfrm>
            <a:off x="3878289" y="4433151"/>
            <a:ext cx="62561" cy="452573"/>
            <a:chOff x="5931308" y="3291333"/>
            <a:chExt cx="139419" cy="580168"/>
          </a:xfrm>
        </p:grpSpPr>
        <p:sp>
          <p:nvSpPr>
            <p:cNvPr id="254" name="矩形 253">
              <a:extLst>
                <a:ext uri="{FF2B5EF4-FFF2-40B4-BE49-F238E27FC236}">
                  <a16:creationId xmlns:a16="http://schemas.microsoft.com/office/drawing/2014/main" id="{247CB19C-4B47-4D33-8C65-BE5214D681B6}"/>
                </a:ext>
              </a:extLst>
            </p:cNvPr>
            <p:cNvSpPr/>
            <p:nvPr/>
          </p:nvSpPr>
          <p:spPr>
            <a:xfrm>
              <a:off x="5931308" y="3291333"/>
              <a:ext cx="139419" cy="21535"/>
            </a:xfrm>
            <a:prstGeom prst="rect">
              <a:avLst/>
            </a:prstGeom>
            <a:gradFill flip="none" rotWithShape="1">
              <a:gsLst>
                <a:gs pos="5000">
                  <a:sysClr val="window" lastClr="FFFFFF">
                    <a:lumMod val="65000"/>
                  </a:sysClr>
                </a:gs>
                <a:gs pos="9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65000"/>
                  </a:sysClr>
                </a:gs>
                <a:gs pos="200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5" name="矩形 254">
              <a:extLst>
                <a:ext uri="{FF2B5EF4-FFF2-40B4-BE49-F238E27FC236}">
                  <a16:creationId xmlns:a16="http://schemas.microsoft.com/office/drawing/2014/main" id="{CF98B367-CF73-4A19-AD63-3F5365046C3E}"/>
                </a:ext>
              </a:extLst>
            </p:cNvPr>
            <p:cNvSpPr/>
            <p:nvPr/>
          </p:nvSpPr>
          <p:spPr>
            <a:xfrm>
              <a:off x="5931308" y="3834866"/>
              <a:ext cx="139419" cy="36635"/>
            </a:xfrm>
            <a:prstGeom prst="rect">
              <a:avLst/>
            </a:prstGeom>
            <a:gradFill flip="none" rotWithShape="1">
              <a:gsLst>
                <a:gs pos="5000">
                  <a:sysClr val="window" lastClr="FFFFFF">
                    <a:lumMod val="65000"/>
                  </a:sysClr>
                </a:gs>
                <a:gs pos="9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65000"/>
                  </a:sysClr>
                </a:gs>
                <a:gs pos="200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6" name="矩形 255">
              <a:extLst>
                <a:ext uri="{FF2B5EF4-FFF2-40B4-BE49-F238E27FC236}">
                  <a16:creationId xmlns:a16="http://schemas.microsoft.com/office/drawing/2014/main" id="{10E6030A-A1B6-476E-B1A7-C02D3FC742EF}"/>
                </a:ext>
              </a:extLst>
            </p:cNvPr>
            <p:cNvSpPr/>
            <p:nvPr/>
          </p:nvSpPr>
          <p:spPr>
            <a:xfrm>
              <a:off x="5960918" y="3305134"/>
              <a:ext cx="79614" cy="526517"/>
            </a:xfrm>
            <a:prstGeom prst="rect">
              <a:avLst/>
            </a:prstGeom>
            <a:gradFill flip="none" rotWithShape="1">
              <a:gsLst>
                <a:gs pos="5000">
                  <a:sysClr val="window" lastClr="FFFFFF">
                    <a:lumMod val="65000"/>
                  </a:sysClr>
                </a:gs>
                <a:gs pos="9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65000"/>
                  </a:sysClr>
                </a:gs>
                <a:gs pos="200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57" name="任意多边形: 形状 256">
            <a:extLst>
              <a:ext uri="{FF2B5EF4-FFF2-40B4-BE49-F238E27FC236}">
                <a16:creationId xmlns:a16="http://schemas.microsoft.com/office/drawing/2014/main" id="{31598616-25ED-4950-B2FB-24F21FD3BB2B}"/>
              </a:ext>
            </a:extLst>
          </p:cNvPr>
          <p:cNvSpPr/>
          <p:nvPr/>
        </p:nvSpPr>
        <p:spPr>
          <a:xfrm>
            <a:off x="3243072" y="3989832"/>
            <a:ext cx="231648" cy="830780"/>
          </a:xfrm>
          <a:custGeom>
            <a:avLst/>
            <a:gdLst>
              <a:gd name="connsiteX0" fmla="*/ 0 w 231648"/>
              <a:gd name="connsiteY0" fmla="*/ 0 h 830780"/>
              <a:gd name="connsiteX1" fmla="*/ 146304 w 231648"/>
              <a:gd name="connsiteY1" fmla="*/ 256032 h 830780"/>
              <a:gd name="connsiteX2" fmla="*/ 170688 w 231648"/>
              <a:gd name="connsiteY2" fmla="*/ 682752 h 830780"/>
              <a:gd name="connsiteX3" fmla="*/ 231648 w 231648"/>
              <a:gd name="connsiteY3" fmla="*/ 829056 h 8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" h="830780">
                <a:moveTo>
                  <a:pt x="0" y="0"/>
                </a:moveTo>
                <a:cubicBezTo>
                  <a:pt x="58928" y="71120"/>
                  <a:pt x="117856" y="142240"/>
                  <a:pt x="146304" y="256032"/>
                </a:cubicBezTo>
                <a:cubicBezTo>
                  <a:pt x="174752" y="369824"/>
                  <a:pt x="156464" y="587248"/>
                  <a:pt x="170688" y="682752"/>
                </a:cubicBezTo>
                <a:cubicBezTo>
                  <a:pt x="184912" y="778256"/>
                  <a:pt x="224536" y="842264"/>
                  <a:pt x="231648" y="829056"/>
                </a:cubicBezTo>
              </a:path>
            </a:pathLst>
          </a:custGeom>
          <a:noFill/>
          <a:ln w="9525" cap="flat" cmpd="sng" algn="ctr">
            <a:solidFill>
              <a:srgbClr val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8" name="任意多边形: 形状 257">
            <a:extLst>
              <a:ext uri="{FF2B5EF4-FFF2-40B4-BE49-F238E27FC236}">
                <a16:creationId xmlns:a16="http://schemas.microsoft.com/office/drawing/2014/main" id="{854BD1ED-FAA0-46DC-9FFE-28EC6B781434}"/>
              </a:ext>
            </a:extLst>
          </p:cNvPr>
          <p:cNvSpPr/>
          <p:nvPr/>
        </p:nvSpPr>
        <p:spPr>
          <a:xfrm>
            <a:off x="3492997" y="3983084"/>
            <a:ext cx="231648" cy="830780"/>
          </a:xfrm>
          <a:custGeom>
            <a:avLst/>
            <a:gdLst>
              <a:gd name="connsiteX0" fmla="*/ 0 w 231648"/>
              <a:gd name="connsiteY0" fmla="*/ 0 h 830780"/>
              <a:gd name="connsiteX1" fmla="*/ 146304 w 231648"/>
              <a:gd name="connsiteY1" fmla="*/ 256032 h 830780"/>
              <a:gd name="connsiteX2" fmla="*/ 170688 w 231648"/>
              <a:gd name="connsiteY2" fmla="*/ 682752 h 830780"/>
              <a:gd name="connsiteX3" fmla="*/ 231648 w 231648"/>
              <a:gd name="connsiteY3" fmla="*/ 829056 h 8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" h="830780">
                <a:moveTo>
                  <a:pt x="0" y="0"/>
                </a:moveTo>
                <a:cubicBezTo>
                  <a:pt x="58928" y="71120"/>
                  <a:pt x="117856" y="142240"/>
                  <a:pt x="146304" y="256032"/>
                </a:cubicBezTo>
                <a:cubicBezTo>
                  <a:pt x="174752" y="369824"/>
                  <a:pt x="156464" y="587248"/>
                  <a:pt x="170688" y="682752"/>
                </a:cubicBezTo>
                <a:cubicBezTo>
                  <a:pt x="184912" y="778256"/>
                  <a:pt x="224536" y="842264"/>
                  <a:pt x="231648" y="829056"/>
                </a:cubicBezTo>
              </a:path>
            </a:pathLst>
          </a:custGeom>
          <a:noFill/>
          <a:ln w="9525" cap="flat" cmpd="sng" algn="ctr">
            <a:solidFill>
              <a:srgbClr val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9" name="矩形 258">
            <a:extLst>
              <a:ext uri="{FF2B5EF4-FFF2-40B4-BE49-F238E27FC236}">
                <a16:creationId xmlns:a16="http://schemas.microsoft.com/office/drawing/2014/main" id="{7DEECE47-A592-4D22-A0BA-B5A9E0ABC706}"/>
              </a:ext>
            </a:extLst>
          </p:cNvPr>
          <p:cNvSpPr/>
          <p:nvPr/>
        </p:nvSpPr>
        <p:spPr>
          <a:xfrm rot="10800000" flipV="1">
            <a:off x="3671486" y="4376852"/>
            <a:ext cx="312945" cy="25032"/>
          </a:xfrm>
          <a:prstGeom prst="rect">
            <a:avLst/>
          </a:prstGeom>
          <a:gradFill flip="none" rotWithShape="1">
            <a:gsLst>
              <a:gs pos="29000">
                <a:srgbClr val="6F7383"/>
              </a:gs>
              <a:gs pos="67000">
                <a:srgbClr val="DCE0F8"/>
              </a:gs>
              <a:gs pos="0">
                <a:srgbClr val="E7E6E6">
                  <a:lumMod val="25000"/>
                </a:srgbClr>
              </a:gs>
              <a:gs pos="100000">
                <a:srgbClr val="999BA4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260" name="组合 259">
            <a:extLst>
              <a:ext uri="{FF2B5EF4-FFF2-40B4-BE49-F238E27FC236}">
                <a16:creationId xmlns:a16="http://schemas.microsoft.com/office/drawing/2014/main" id="{A2066538-540E-47F0-A6AB-FC0D54C76F36}"/>
              </a:ext>
            </a:extLst>
          </p:cNvPr>
          <p:cNvGrpSpPr/>
          <p:nvPr/>
        </p:nvGrpSpPr>
        <p:grpSpPr>
          <a:xfrm>
            <a:off x="3858204" y="4294870"/>
            <a:ext cx="96233" cy="138281"/>
            <a:chOff x="4730801" y="3450857"/>
            <a:chExt cx="3180718" cy="1467464"/>
          </a:xfrm>
        </p:grpSpPr>
        <p:grpSp>
          <p:nvGrpSpPr>
            <p:cNvPr id="261" name="组合 260">
              <a:extLst>
                <a:ext uri="{FF2B5EF4-FFF2-40B4-BE49-F238E27FC236}">
                  <a16:creationId xmlns:a16="http://schemas.microsoft.com/office/drawing/2014/main" id="{3FAEB4F0-1495-462C-BFB7-8B10DE6C8574}"/>
                </a:ext>
              </a:extLst>
            </p:cNvPr>
            <p:cNvGrpSpPr/>
            <p:nvPr/>
          </p:nvGrpSpPr>
          <p:grpSpPr>
            <a:xfrm>
              <a:off x="4730801" y="3450857"/>
              <a:ext cx="3175525" cy="1467464"/>
              <a:chOff x="2190203" y="3428995"/>
              <a:chExt cx="2160124" cy="1528565"/>
            </a:xfrm>
          </p:grpSpPr>
          <p:sp>
            <p:nvSpPr>
              <p:cNvPr id="264" name="矩形: 圆角 263">
                <a:extLst>
                  <a:ext uri="{FF2B5EF4-FFF2-40B4-BE49-F238E27FC236}">
                    <a16:creationId xmlns:a16="http://schemas.microsoft.com/office/drawing/2014/main" id="{2175169D-DFEB-4FE7-A161-5566270423C6}"/>
                  </a:ext>
                </a:extLst>
              </p:cNvPr>
              <p:cNvSpPr/>
              <p:nvPr/>
            </p:nvSpPr>
            <p:spPr>
              <a:xfrm>
                <a:off x="2190203" y="3428995"/>
                <a:ext cx="2160124" cy="1528565"/>
              </a:xfrm>
              <a:prstGeom prst="roundRect">
                <a:avLst>
                  <a:gd name="adj" fmla="val 13646"/>
                </a:avLst>
              </a:prstGeom>
              <a:solidFill>
                <a:srgbClr val="C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65" name="矩形 264">
                <a:extLst>
                  <a:ext uri="{FF2B5EF4-FFF2-40B4-BE49-F238E27FC236}">
                    <a16:creationId xmlns:a16="http://schemas.microsoft.com/office/drawing/2014/main" id="{3099022E-E846-4502-8945-F632861CB5C8}"/>
                  </a:ext>
                </a:extLst>
              </p:cNvPr>
              <p:cNvSpPr/>
              <p:nvPr/>
            </p:nvSpPr>
            <p:spPr>
              <a:xfrm>
                <a:off x="2190203" y="3879653"/>
                <a:ext cx="2160124" cy="637309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cxnSp>
          <p:nvCxnSpPr>
            <p:cNvPr id="262" name="直接连接符 261">
              <a:extLst>
                <a:ext uri="{FF2B5EF4-FFF2-40B4-BE49-F238E27FC236}">
                  <a16:creationId xmlns:a16="http://schemas.microsoft.com/office/drawing/2014/main" id="{E09276A8-B5A8-43FD-AC57-0A14B90B6A2A}"/>
                </a:ext>
              </a:extLst>
            </p:cNvPr>
            <p:cNvCxnSpPr>
              <a:cxnSpLocks/>
            </p:cNvCxnSpPr>
            <p:nvPr/>
          </p:nvCxnSpPr>
          <p:spPr>
            <a:xfrm>
              <a:off x="4730801" y="3611418"/>
              <a:ext cx="317552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3" name="直接连接符 262">
              <a:extLst>
                <a:ext uri="{FF2B5EF4-FFF2-40B4-BE49-F238E27FC236}">
                  <a16:creationId xmlns:a16="http://schemas.microsoft.com/office/drawing/2014/main" id="{8A960795-FB24-4D8A-8C2D-E56C6C77E734}"/>
                </a:ext>
              </a:extLst>
            </p:cNvPr>
            <p:cNvCxnSpPr>
              <a:cxnSpLocks/>
            </p:cNvCxnSpPr>
            <p:nvPr/>
          </p:nvCxnSpPr>
          <p:spPr>
            <a:xfrm>
              <a:off x="4735989" y="4752109"/>
              <a:ext cx="317553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66" name="矩形 265">
            <a:extLst>
              <a:ext uri="{FF2B5EF4-FFF2-40B4-BE49-F238E27FC236}">
                <a16:creationId xmlns:a16="http://schemas.microsoft.com/office/drawing/2014/main" id="{1195240C-9AF0-4DE6-B036-4CB69F33FDCA}"/>
              </a:ext>
            </a:extLst>
          </p:cNvPr>
          <p:cNvSpPr/>
          <p:nvPr/>
        </p:nvSpPr>
        <p:spPr>
          <a:xfrm rot="16200000">
            <a:off x="4244227" y="3685278"/>
            <a:ext cx="847626" cy="102519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67" name="圆柱形 266">
            <a:extLst>
              <a:ext uri="{FF2B5EF4-FFF2-40B4-BE49-F238E27FC236}">
                <a16:creationId xmlns:a16="http://schemas.microsoft.com/office/drawing/2014/main" id="{881D6316-F7BE-497C-B941-22ED02BF4AFE}"/>
              </a:ext>
            </a:extLst>
          </p:cNvPr>
          <p:cNvSpPr/>
          <p:nvPr/>
        </p:nvSpPr>
        <p:spPr>
          <a:xfrm>
            <a:off x="4532378" y="3112940"/>
            <a:ext cx="282899" cy="284558"/>
          </a:xfrm>
          <a:prstGeom prst="can">
            <a:avLst/>
          </a:prstGeom>
          <a:gradFill flip="none" rotWithShape="1">
            <a:gsLst>
              <a:gs pos="0">
                <a:srgbClr val="2D2DB7">
                  <a:lumMod val="5000"/>
                  <a:lumOff val="95000"/>
                </a:srgbClr>
              </a:gs>
              <a:gs pos="74000">
                <a:srgbClr val="2D2DB7">
                  <a:lumMod val="45000"/>
                  <a:lumOff val="55000"/>
                </a:srgbClr>
              </a:gs>
              <a:gs pos="83000">
                <a:srgbClr val="2D2DB7">
                  <a:lumMod val="45000"/>
                  <a:lumOff val="55000"/>
                </a:srgbClr>
              </a:gs>
              <a:gs pos="100000">
                <a:srgbClr val="2D2DB7">
                  <a:lumMod val="30000"/>
                  <a:lumOff val="7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3333CC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8" name="矩形 267">
            <a:extLst>
              <a:ext uri="{FF2B5EF4-FFF2-40B4-BE49-F238E27FC236}">
                <a16:creationId xmlns:a16="http://schemas.microsoft.com/office/drawing/2014/main" id="{F600DDEE-1C61-472E-9317-CD5A45490F88}"/>
              </a:ext>
            </a:extLst>
          </p:cNvPr>
          <p:cNvSpPr/>
          <p:nvPr/>
        </p:nvSpPr>
        <p:spPr>
          <a:xfrm rot="16200000">
            <a:off x="5915525" y="3685278"/>
            <a:ext cx="847626" cy="102519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69" name="圆柱形 268">
            <a:extLst>
              <a:ext uri="{FF2B5EF4-FFF2-40B4-BE49-F238E27FC236}">
                <a16:creationId xmlns:a16="http://schemas.microsoft.com/office/drawing/2014/main" id="{CEA39465-4149-4E64-A216-BD297F9150AD}"/>
              </a:ext>
            </a:extLst>
          </p:cNvPr>
          <p:cNvSpPr/>
          <p:nvPr/>
        </p:nvSpPr>
        <p:spPr>
          <a:xfrm>
            <a:off x="6203676" y="3112940"/>
            <a:ext cx="282899" cy="284558"/>
          </a:xfrm>
          <a:prstGeom prst="can">
            <a:avLst/>
          </a:prstGeom>
          <a:gradFill flip="none" rotWithShape="1">
            <a:gsLst>
              <a:gs pos="0">
                <a:srgbClr val="2D2DB7">
                  <a:lumMod val="5000"/>
                  <a:lumOff val="95000"/>
                </a:srgbClr>
              </a:gs>
              <a:gs pos="74000">
                <a:srgbClr val="2D2DB7">
                  <a:lumMod val="45000"/>
                  <a:lumOff val="55000"/>
                </a:srgbClr>
              </a:gs>
              <a:gs pos="83000">
                <a:srgbClr val="2D2DB7">
                  <a:lumMod val="45000"/>
                  <a:lumOff val="55000"/>
                </a:srgbClr>
              </a:gs>
              <a:gs pos="100000">
                <a:srgbClr val="2D2DB7">
                  <a:lumMod val="30000"/>
                  <a:lumOff val="7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3333CC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70" name="组合 269">
            <a:extLst>
              <a:ext uri="{FF2B5EF4-FFF2-40B4-BE49-F238E27FC236}">
                <a16:creationId xmlns:a16="http://schemas.microsoft.com/office/drawing/2014/main" id="{65A738CC-018D-4EFD-81A8-CD2B41201A7C}"/>
              </a:ext>
            </a:extLst>
          </p:cNvPr>
          <p:cNvGrpSpPr/>
          <p:nvPr/>
        </p:nvGrpSpPr>
        <p:grpSpPr>
          <a:xfrm rot="5400000">
            <a:off x="8248169" y="3127496"/>
            <a:ext cx="95309" cy="115229"/>
            <a:chOff x="5493289" y="2039839"/>
            <a:chExt cx="598708" cy="606292"/>
          </a:xfrm>
        </p:grpSpPr>
        <p:sp>
          <p:nvSpPr>
            <p:cNvPr id="271" name="任意多边形: 形状 270">
              <a:extLst>
                <a:ext uri="{FF2B5EF4-FFF2-40B4-BE49-F238E27FC236}">
                  <a16:creationId xmlns:a16="http://schemas.microsoft.com/office/drawing/2014/main" id="{927B8F33-BDAC-4390-A835-1A27093E6554}"/>
                </a:ext>
              </a:extLst>
            </p:cNvPr>
            <p:cNvSpPr/>
            <p:nvPr/>
          </p:nvSpPr>
          <p:spPr>
            <a:xfrm rot="5400000">
              <a:off x="5491946" y="2041182"/>
              <a:ext cx="601394" cy="598708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2" name="任意多边形: 形状 271">
              <a:extLst>
                <a:ext uri="{FF2B5EF4-FFF2-40B4-BE49-F238E27FC236}">
                  <a16:creationId xmlns:a16="http://schemas.microsoft.com/office/drawing/2014/main" id="{3177BC8A-45E1-49FA-B918-A81236A8DA5F}"/>
                </a:ext>
              </a:extLst>
            </p:cNvPr>
            <p:cNvSpPr/>
            <p:nvPr/>
          </p:nvSpPr>
          <p:spPr>
            <a:xfrm flipV="1">
              <a:off x="5547419" y="2106130"/>
              <a:ext cx="539999" cy="540001"/>
            </a:xfrm>
            <a:custGeom>
              <a:avLst/>
              <a:gdLst>
                <a:gd name="connsiteX0" fmla="*/ 0 w 540000"/>
                <a:gd name="connsiteY0" fmla="*/ 540000 h 540000"/>
                <a:gd name="connsiteX1" fmla="*/ 0 w 540000"/>
                <a:gd name="connsiteY1" fmla="*/ 0 h 540000"/>
                <a:gd name="connsiteX2" fmla="*/ 540000 w 540000"/>
                <a:gd name="connsiteY2" fmla="*/ 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540000"/>
                  </a:moveTo>
                  <a:lnTo>
                    <a:pt x="0" y="0"/>
                  </a:lnTo>
                  <a:lnTo>
                    <a:pt x="540000" y="0"/>
                  </a:ln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73" name="矩形 272">
            <a:extLst>
              <a:ext uri="{FF2B5EF4-FFF2-40B4-BE49-F238E27FC236}">
                <a16:creationId xmlns:a16="http://schemas.microsoft.com/office/drawing/2014/main" id="{5839C921-D5E7-4426-9874-1196FCAD060F}"/>
              </a:ext>
            </a:extLst>
          </p:cNvPr>
          <p:cNvSpPr/>
          <p:nvPr/>
        </p:nvSpPr>
        <p:spPr>
          <a:xfrm rot="16200000">
            <a:off x="8221747" y="3736121"/>
            <a:ext cx="864000" cy="108000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4" name="圆柱形 273">
            <a:extLst>
              <a:ext uri="{FF2B5EF4-FFF2-40B4-BE49-F238E27FC236}">
                <a16:creationId xmlns:a16="http://schemas.microsoft.com/office/drawing/2014/main" id="{CAAFADF0-93E7-4B6B-8B23-B10EF8273273}"/>
              </a:ext>
            </a:extLst>
          </p:cNvPr>
          <p:cNvSpPr/>
          <p:nvPr/>
        </p:nvSpPr>
        <p:spPr>
          <a:xfrm>
            <a:off x="8515345" y="3151851"/>
            <a:ext cx="282899" cy="284558"/>
          </a:xfrm>
          <a:prstGeom prst="can">
            <a:avLst/>
          </a:prstGeom>
          <a:gradFill flip="none" rotWithShape="1">
            <a:gsLst>
              <a:gs pos="0">
                <a:srgbClr val="2D2DB7">
                  <a:lumMod val="5000"/>
                  <a:lumOff val="95000"/>
                </a:srgbClr>
              </a:gs>
              <a:gs pos="74000">
                <a:srgbClr val="2D2DB7">
                  <a:lumMod val="45000"/>
                  <a:lumOff val="55000"/>
                </a:srgbClr>
              </a:gs>
              <a:gs pos="83000">
                <a:srgbClr val="2D2DB7">
                  <a:lumMod val="45000"/>
                  <a:lumOff val="55000"/>
                </a:srgbClr>
              </a:gs>
              <a:gs pos="100000">
                <a:srgbClr val="2D2DB7">
                  <a:lumMod val="30000"/>
                  <a:lumOff val="7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3333CC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5" name="矩形 274">
            <a:extLst>
              <a:ext uri="{FF2B5EF4-FFF2-40B4-BE49-F238E27FC236}">
                <a16:creationId xmlns:a16="http://schemas.microsoft.com/office/drawing/2014/main" id="{EB5A4478-83D2-4C7E-B515-CE50DDE24A3D}"/>
              </a:ext>
            </a:extLst>
          </p:cNvPr>
          <p:cNvSpPr/>
          <p:nvPr/>
        </p:nvSpPr>
        <p:spPr>
          <a:xfrm rot="16200000">
            <a:off x="9618240" y="3767003"/>
            <a:ext cx="847626" cy="102519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6" name="圆柱形 275">
            <a:extLst>
              <a:ext uri="{FF2B5EF4-FFF2-40B4-BE49-F238E27FC236}">
                <a16:creationId xmlns:a16="http://schemas.microsoft.com/office/drawing/2014/main" id="{742E6786-0CA3-483C-B34A-950D58E02624}"/>
              </a:ext>
            </a:extLst>
          </p:cNvPr>
          <p:cNvSpPr/>
          <p:nvPr/>
        </p:nvSpPr>
        <p:spPr>
          <a:xfrm>
            <a:off x="9906391" y="3142785"/>
            <a:ext cx="282899" cy="284558"/>
          </a:xfrm>
          <a:prstGeom prst="can">
            <a:avLst/>
          </a:prstGeom>
          <a:gradFill flip="none" rotWithShape="1">
            <a:gsLst>
              <a:gs pos="0">
                <a:srgbClr val="2D2DB7">
                  <a:lumMod val="5000"/>
                  <a:lumOff val="95000"/>
                </a:srgbClr>
              </a:gs>
              <a:gs pos="74000">
                <a:srgbClr val="2D2DB7">
                  <a:lumMod val="45000"/>
                  <a:lumOff val="55000"/>
                </a:srgbClr>
              </a:gs>
              <a:gs pos="83000">
                <a:srgbClr val="2D2DB7">
                  <a:lumMod val="45000"/>
                  <a:lumOff val="55000"/>
                </a:srgbClr>
              </a:gs>
              <a:gs pos="100000">
                <a:srgbClr val="2D2DB7">
                  <a:lumMod val="30000"/>
                  <a:lumOff val="7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3333CC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7" name="矩形 276">
            <a:extLst>
              <a:ext uri="{FF2B5EF4-FFF2-40B4-BE49-F238E27FC236}">
                <a16:creationId xmlns:a16="http://schemas.microsoft.com/office/drawing/2014/main" id="{0BB5A4FD-0060-4E0B-A18B-1D9217D114D4}"/>
              </a:ext>
            </a:extLst>
          </p:cNvPr>
          <p:cNvSpPr/>
          <p:nvPr/>
        </p:nvSpPr>
        <p:spPr>
          <a:xfrm rot="16200000">
            <a:off x="11027248" y="3728686"/>
            <a:ext cx="932389" cy="102519"/>
          </a:xfrm>
          <a:prstGeom prst="rect">
            <a:avLst/>
          </a:prstGeom>
          <a:gradFill flip="none" rotWithShape="1">
            <a:gsLst>
              <a:gs pos="27000">
                <a:sysClr val="window" lastClr="FFFFFF">
                  <a:lumMod val="65000"/>
                </a:sysClr>
              </a:gs>
              <a:gs pos="75000">
                <a:sysClr val="window" lastClr="FFFFFF">
                  <a:lumMod val="65000"/>
                </a:sysClr>
              </a:gs>
              <a:gs pos="50000">
                <a:sysClr val="window" lastClr="FFFFFF">
                  <a:lumMod val="95000"/>
                </a:sysClr>
              </a:gs>
              <a:gs pos="1000">
                <a:srgbClr val="E7E6E6">
                  <a:lumMod val="25000"/>
                </a:srgbClr>
              </a:gs>
              <a:gs pos="100000">
                <a:srgbClr val="E7E6E6">
                  <a:lumMod val="2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12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8" name="圆柱形 277">
            <a:extLst>
              <a:ext uri="{FF2B5EF4-FFF2-40B4-BE49-F238E27FC236}">
                <a16:creationId xmlns:a16="http://schemas.microsoft.com/office/drawing/2014/main" id="{AD4C9B9D-2574-4418-8D67-1B81CBDFB6AF}"/>
              </a:ext>
            </a:extLst>
          </p:cNvPr>
          <p:cNvSpPr/>
          <p:nvPr/>
        </p:nvSpPr>
        <p:spPr>
          <a:xfrm>
            <a:off x="11357780" y="3130408"/>
            <a:ext cx="282899" cy="284558"/>
          </a:xfrm>
          <a:prstGeom prst="can">
            <a:avLst/>
          </a:prstGeom>
          <a:gradFill flip="none" rotWithShape="1">
            <a:gsLst>
              <a:gs pos="0">
                <a:srgbClr val="2D2DB7">
                  <a:lumMod val="5000"/>
                  <a:lumOff val="95000"/>
                </a:srgbClr>
              </a:gs>
              <a:gs pos="74000">
                <a:srgbClr val="2D2DB7">
                  <a:lumMod val="45000"/>
                  <a:lumOff val="55000"/>
                </a:srgbClr>
              </a:gs>
              <a:gs pos="83000">
                <a:srgbClr val="2D2DB7">
                  <a:lumMod val="45000"/>
                  <a:lumOff val="55000"/>
                </a:srgbClr>
              </a:gs>
              <a:gs pos="100000">
                <a:srgbClr val="2D2DB7">
                  <a:lumMod val="30000"/>
                  <a:lumOff val="7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3333CC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9" name="矩形 278">
            <a:extLst>
              <a:ext uri="{FF2B5EF4-FFF2-40B4-BE49-F238E27FC236}">
                <a16:creationId xmlns:a16="http://schemas.microsoft.com/office/drawing/2014/main" id="{185C1FB1-AF0C-4DA5-96CA-3D33C9F89A78}"/>
              </a:ext>
            </a:extLst>
          </p:cNvPr>
          <p:cNvSpPr/>
          <p:nvPr/>
        </p:nvSpPr>
        <p:spPr>
          <a:xfrm>
            <a:off x="3407492" y="3009877"/>
            <a:ext cx="599848" cy="7430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224000</a:t>
            </a:r>
            <a:endParaRPr lang="zh-CN" altLang="en-US" sz="9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0" name="文本框 22">
            <a:extLst>
              <a:ext uri="{FF2B5EF4-FFF2-40B4-BE49-F238E27FC236}">
                <a16:creationId xmlns:a16="http://schemas.microsoft.com/office/drawing/2014/main" id="{08F6B948-FBF6-41FC-8A9F-37BE49BEE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668" y="2798424"/>
            <a:ext cx="13342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2K valve boxes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cxnSp>
        <p:nvCxnSpPr>
          <p:cNvPr id="281" name="直接箭头连接符 280">
            <a:extLst>
              <a:ext uri="{FF2B5EF4-FFF2-40B4-BE49-F238E27FC236}">
                <a16:creationId xmlns:a16="http://schemas.microsoft.com/office/drawing/2014/main" id="{3EE99985-60A6-4B27-ABD6-E5783BFBC300}"/>
              </a:ext>
            </a:extLst>
          </p:cNvPr>
          <p:cNvCxnSpPr>
            <a:cxnSpLocks/>
          </p:cNvCxnSpPr>
          <p:nvPr/>
        </p:nvCxnSpPr>
        <p:spPr>
          <a:xfrm flipH="1" flipV="1">
            <a:off x="2198614" y="3037152"/>
            <a:ext cx="146684" cy="14790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2" name="页脚占位符 1">
            <a:extLst>
              <a:ext uri="{FF2B5EF4-FFF2-40B4-BE49-F238E27FC236}">
                <a16:creationId xmlns:a16="http://schemas.microsoft.com/office/drawing/2014/main" id="{A8D08AD3-C952-4D60-B041-190F9BA05D28}"/>
              </a:ext>
            </a:extLst>
          </p:cNvPr>
          <p:cNvSpPr txBox="1">
            <a:spLocks/>
          </p:cNvSpPr>
          <p:nvPr/>
        </p:nvSpPr>
        <p:spPr bwMode="auto">
          <a:xfrm>
            <a:off x="10351478" y="6486240"/>
            <a:ext cx="1674641" cy="3717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ctr" defTabSz="914400" rtl="0" eaLnBrk="1" latinLnBrk="0" hangingPunct="1">
              <a:defRPr sz="1050" b="1" kern="1200"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加速器中心低温组</a:t>
            </a:r>
            <a:endParaRPr kumimoji="0" lang="en-US" altLang="zh-CN" sz="10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283" name="直接连接符 282">
            <a:extLst>
              <a:ext uri="{FF2B5EF4-FFF2-40B4-BE49-F238E27FC236}">
                <a16:creationId xmlns:a16="http://schemas.microsoft.com/office/drawing/2014/main" id="{5AAC6D50-1A4D-4A66-8BA4-BED3D9B71D95}"/>
              </a:ext>
            </a:extLst>
          </p:cNvPr>
          <p:cNvCxnSpPr/>
          <p:nvPr/>
        </p:nvCxnSpPr>
        <p:spPr>
          <a:xfrm>
            <a:off x="1817282" y="4012183"/>
            <a:ext cx="14639" cy="8052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miter lim="800000"/>
          </a:ln>
          <a:effectLst/>
        </p:spPr>
      </p:cxnSp>
      <p:cxnSp>
        <p:nvCxnSpPr>
          <p:cNvPr id="284" name="直接箭头连接符 283">
            <a:extLst>
              <a:ext uri="{FF2B5EF4-FFF2-40B4-BE49-F238E27FC236}">
                <a16:creationId xmlns:a16="http://schemas.microsoft.com/office/drawing/2014/main" id="{0AAA9707-CF4D-4A29-9BBF-CA194C6A513E}"/>
              </a:ext>
            </a:extLst>
          </p:cNvPr>
          <p:cNvCxnSpPr>
            <a:cxnSpLocks/>
          </p:cNvCxnSpPr>
          <p:nvPr/>
        </p:nvCxnSpPr>
        <p:spPr>
          <a:xfrm>
            <a:off x="1804006" y="4677269"/>
            <a:ext cx="378875" cy="457490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85" name="图片 3">
            <a:extLst>
              <a:ext uri="{FF2B5EF4-FFF2-40B4-BE49-F238E27FC236}">
                <a16:creationId xmlns:a16="http://schemas.microsoft.com/office/drawing/2014/main" id="{AA539F36-24D7-483F-8B3C-BB8CB0D30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6" y="5001876"/>
            <a:ext cx="3581192" cy="176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" name="直接连接符 285">
            <a:extLst>
              <a:ext uri="{FF2B5EF4-FFF2-40B4-BE49-F238E27FC236}">
                <a16:creationId xmlns:a16="http://schemas.microsoft.com/office/drawing/2014/main" id="{3C6FE231-AB2F-47B6-9A98-8DAB466BB966}"/>
              </a:ext>
            </a:extLst>
          </p:cNvPr>
          <p:cNvCxnSpPr/>
          <p:nvPr/>
        </p:nvCxnSpPr>
        <p:spPr>
          <a:xfrm>
            <a:off x="7928764" y="4015340"/>
            <a:ext cx="14639" cy="8640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miter lim="800000"/>
          </a:ln>
          <a:effectLst/>
        </p:spPr>
      </p:cxnSp>
      <p:cxnSp>
        <p:nvCxnSpPr>
          <p:cNvPr id="287" name="直接箭头连接符 286">
            <a:extLst>
              <a:ext uri="{FF2B5EF4-FFF2-40B4-BE49-F238E27FC236}">
                <a16:creationId xmlns:a16="http://schemas.microsoft.com/office/drawing/2014/main" id="{433D6461-620C-46B7-95D9-324946C51D6C}"/>
              </a:ext>
            </a:extLst>
          </p:cNvPr>
          <p:cNvCxnSpPr>
            <a:cxnSpLocks/>
          </p:cNvCxnSpPr>
          <p:nvPr/>
        </p:nvCxnSpPr>
        <p:spPr>
          <a:xfrm>
            <a:off x="8035752" y="4893942"/>
            <a:ext cx="425193" cy="428627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8" name="文本框 287">
            <a:extLst>
              <a:ext uri="{FF2B5EF4-FFF2-40B4-BE49-F238E27FC236}">
                <a16:creationId xmlns:a16="http://schemas.microsoft.com/office/drawing/2014/main" id="{384BED71-81F7-458E-81C5-33331408DDFA}"/>
              </a:ext>
            </a:extLst>
          </p:cNvPr>
          <p:cNvSpPr txBox="1"/>
          <p:nvPr/>
        </p:nvSpPr>
        <p:spPr>
          <a:xfrm>
            <a:off x="1878852" y="3499295"/>
            <a:ext cx="355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200" b="1" kern="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14</a:t>
            </a:r>
            <a:r>
              <a:rPr lang="en-US" altLang="zh-CN" sz="1200" b="1" kern="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 cryomodules, 6×650MHZ 2-cell cavities each</a:t>
            </a:r>
          </a:p>
          <a:p>
            <a:pPr algn="ctr">
              <a:defRPr/>
            </a:pPr>
            <a:r>
              <a:rPr lang="en-US" altLang="zh-CN" sz="1200" b="1" kern="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Collider Ring</a:t>
            </a:r>
            <a:endParaRPr lang="zh-CN" altLang="en-US" sz="1200" b="1" kern="0" dirty="0">
              <a:solidFill>
                <a:srgbClr val="FF0000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9" name="文本框 288">
            <a:extLst>
              <a:ext uri="{FF2B5EF4-FFF2-40B4-BE49-F238E27FC236}">
                <a16:creationId xmlns:a16="http://schemas.microsoft.com/office/drawing/2014/main" id="{64B8AAA9-914C-4078-BF87-5A216238FF78}"/>
              </a:ext>
            </a:extLst>
          </p:cNvPr>
          <p:cNvSpPr txBox="1"/>
          <p:nvPr/>
        </p:nvSpPr>
        <p:spPr>
          <a:xfrm>
            <a:off x="7658297" y="3570145"/>
            <a:ext cx="430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200" b="1" kern="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3 cryomodules, 8×1.3GHZ 9-cell cavities each</a:t>
            </a:r>
          </a:p>
          <a:p>
            <a:pPr algn="ctr">
              <a:defRPr/>
            </a:pPr>
            <a:r>
              <a:rPr lang="en-US" altLang="zh-CN" sz="1200" b="1" kern="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Booster Ring</a:t>
            </a:r>
            <a:endParaRPr lang="zh-CN" altLang="en-US" sz="1200" b="1" kern="0" dirty="0">
              <a:solidFill>
                <a:srgbClr val="FF0000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0" name="Picture 3" descr="F10009945-6.jpg">
            <a:extLst>
              <a:ext uri="{FF2B5EF4-FFF2-40B4-BE49-F238E27FC236}">
                <a16:creationId xmlns:a16="http://schemas.microsoft.com/office/drawing/2014/main" id="{97C08D7F-312E-4BD5-95BD-C5090FFCE0A0}"/>
              </a:ext>
            </a:extLst>
          </p:cNvPr>
          <p:cNvPicPr>
            <a:picLocks noGrp="1"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0" t="30739" r="29221" b="11450"/>
          <a:stretch>
            <a:fillRect/>
          </a:stretch>
        </p:blipFill>
        <p:spPr bwMode="auto">
          <a:xfrm>
            <a:off x="8586456" y="4978256"/>
            <a:ext cx="325913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1" name="直接连接符 290">
            <a:extLst>
              <a:ext uri="{FF2B5EF4-FFF2-40B4-BE49-F238E27FC236}">
                <a16:creationId xmlns:a16="http://schemas.microsoft.com/office/drawing/2014/main" id="{61C47E9B-6FC4-411D-B2E5-7AD4A746657F}"/>
              </a:ext>
            </a:extLst>
          </p:cNvPr>
          <p:cNvCxnSpPr>
            <a:cxnSpLocks/>
          </p:cNvCxnSpPr>
          <p:nvPr/>
        </p:nvCxnSpPr>
        <p:spPr>
          <a:xfrm flipV="1">
            <a:off x="79248" y="3178957"/>
            <a:ext cx="11766345" cy="6095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ysDash"/>
            <a:miter lim="800000"/>
          </a:ln>
          <a:effectLst/>
        </p:spPr>
      </p:cxnSp>
      <p:sp>
        <p:nvSpPr>
          <p:cNvPr id="292" name="文本框 22">
            <a:extLst>
              <a:ext uri="{FF2B5EF4-FFF2-40B4-BE49-F238E27FC236}">
                <a16:creationId xmlns:a16="http://schemas.microsoft.com/office/drawing/2014/main" id="{1B8D4F50-2CA8-4A6B-BE75-D38895EB3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" y="2822801"/>
            <a:ext cx="15907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Auxiliary-tunnel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sp>
        <p:nvSpPr>
          <p:cNvPr id="293" name="矩形 292">
            <a:extLst>
              <a:ext uri="{FF2B5EF4-FFF2-40B4-BE49-F238E27FC236}">
                <a16:creationId xmlns:a16="http://schemas.microsoft.com/office/drawing/2014/main" id="{199DFB7B-FF91-4CA5-906D-50BE8DB9C7A4}"/>
              </a:ext>
            </a:extLst>
          </p:cNvPr>
          <p:cNvSpPr/>
          <p:nvPr/>
        </p:nvSpPr>
        <p:spPr>
          <a:xfrm>
            <a:off x="9412282" y="2985133"/>
            <a:ext cx="599848" cy="7430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80000</a:t>
            </a:r>
            <a:endParaRPr lang="zh-CN" altLang="en-US" sz="900" b="1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4" name="椭圆 293">
            <a:extLst>
              <a:ext uri="{FF2B5EF4-FFF2-40B4-BE49-F238E27FC236}">
                <a16:creationId xmlns:a16="http://schemas.microsoft.com/office/drawing/2014/main" id="{B2389C71-607A-4F1C-A0D6-A213B209CE21}"/>
              </a:ext>
            </a:extLst>
          </p:cNvPr>
          <p:cNvSpPr/>
          <p:nvPr/>
        </p:nvSpPr>
        <p:spPr>
          <a:xfrm>
            <a:off x="7161383" y="1572200"/>
            <a:ext cx="728853" cy="32470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5" name="矩形 294">
            <a:extLst>
              <a:ext uri="{FF2B5EF4-FFF2-40B4-BE49-F238E27FC236}">
                <a16:creationId xmlns:a16="http://schemas.microsoft.com/office/drawing/2014/main" id="{5B6A9035-4937-4473-98DD-8A1C82F1673B}"/>
              </a:ext>
            </a:extLst>
          </p:cNvPr>
          <p:cNvSpPr/>
          <p:nvPr/>
        </p:nvSpPr>
        <p:spPr>
          <a:xfrm>
            <a:off x="8891147" y="914392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50MW</a:t>
            </a:r>
          </a:p>
        </p:txBody>
      </p:sp>
      <p:sp>
        <p:nvSpPr>
          <p:cNvPr id="296" name="椭圆 295">
            <a:extLst>
              <a:ext uri="{FF2B5EF4-FFF2-40B4-BE49-F238E27FC236}">
                <a16:creationId xmlns:a16="http://schemas.microsoft.com/office/drawing/2014/main" id="{5056DDAC-788F-4260-A081-1650C65E6AE4}"/>
              </a:ext>
            </a:extLst>
          </p:cNvPr>
          <p:cNvSpPr/>
          <p:nvPr/>
        </p:nvSpPr>
        <p:spPr>
          <a:xfrm>
            <a:off x="10394151" y="1274230"/>
            <a:ext cx="1112586" cy="37189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7" name="图片 296">
            <a:extLst>
              <a:ext uri="{FF2B5EF4-FFF2-40B4-BE49-F238E27FC236}">
                <a16:creationId xmlns:a16="http://schemas.microsoft.com/office/drawing/2014/main" id="{85A17F15-C22D-44E4-BD6B-673E855167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849" y="1557188"/>
            <a:ext cx="2589599" cy="1323168"/>
          </a:xfrm>
          <a:prstGeom prst="rect">
            <a:avLst/>
          </a:prstGeom>
        </p:spPr>
      </p:pic>
      <p:cxnSp>
        <p:nvCxnSpPr>
          <p:cNvPr id="298" name="直接箭头连接符 297">
            <a:extLst>
              <a:ext uri="{FF2B5EF4-FFF2-40B4-BE49-F238E27FC236}">
                <a16:creationId xmlns:a16="http://schemas.microsoft.com/office/drawing/2014/main" id="{C269FF41-E960-446E-811F-31E69AA97B9A}"/>
              </a:ext>
            </a:extLst>
          </p:cNvPr>
          <p:cNvCxnSpPr>
            <a:cxnSpLocks/>
          </p:cNvCxnSpPr>
          <p:nvPr/>
        </p:nvCxnSpPr>
        <p:spPr>
          <a:xfrm>
            <a:off x="8348950" y="1516787"/>
            <a:ext cx="216043" cy="152391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9" name="直接箭头连接符 298">
            <a:extLst>
              <a:ext uri="{FF2B5EF4-FFF2-40B4-BE49-F238E27FC236}">
                <a16:creationId xmlns:a16="http://schemas.microsoft.com/office/drawing/2014/main" id="{88080A8B-D92A-4069-B234-59302020E7B4}"/>
              </a:ext>
            </a:extLst>
          </p:cNvPr>
          <p:cNvCxnSpPr>
            <a:cxnSpLocks/>
          </p:cNvCxnSpPr>
          <p:nvPr/>
        </p:nvCxnSpPr>
        <p:spPr>
          <a:xfrm flipH="1">
            <a:off x="6989297" y="1388392"/>
            <a:ext cx="268831" cy="158269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3272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57EAA08-AEFA-4681-A5AE-78BAF13D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Estimated heat loads for SC cavities-CDR Scheme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ED506F-883C-4C5E-8DC3-F020C3A8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083E788-C0EC-42CE-92B7-0D328475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0C3B590-A328-4BCD-B41F-38516F7AD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592057"/>
              </p:ext>
            </p:extLst>
          </p:nvPr>
        </p:nvGraphicFramePr>
        <p:xfrm>
          <a:off x="294323" y="1058500"/>
          <a:ext cx="11639974" cy="5658542"/>
        </p:xfrm>
        <a:graphic>
          <a:graphicData uri="http://schemas.openxmlformats.org/drawingml/2006/table">
            <a:tbl>
              <a:tblPr/>
              <a:tblGrid>
                <a:gridCol w="3359828">
                  <a:extLst>
                    <a:ext uri="{9D8B030D-6E8A-4147-A177-3AD203B41FA5}">
                      <a16:colId xmlns:a16="http://schemas.microsoft.com/office/drawing/2014/main" val="2878808291"/>
                    </a:ext>
                  </a:extLst>
                </a:gridCol>
                <a:gridCol w="514412">
                  <a:extLst>
                    <a:ext uri="{9D8B030D-6E8A-4147-A177-3AD203B41FA5}">
                      <a16:colId xmlns:a16="http://schemas.microsoft.com/office/drawing/2014/main" val="33649898"/>
                    </a:ext>
                  </a:extLst>
                </a:gridCol>
                <a:gridCol w="1294289">
                  <a:extLst>
                    <a:ext uri="{9D8B030D-6E8A-4147-A177-3AD203B41FA5}">
                      <a16:colId xmlns:a16="http://schemas.microsoft.com/office/drawing/2014/main" val="661289065"/>
                    </a:ext>
                  </a:extLst>
                </a:gridCol>
                <a:gridCol w="1294289">
                  <a:extLst>
                    <a:ext uri="{9D8B030D-6E8A-4147-A177-3AD203B41FA5}">
                      <a16:colId xmlns:a16="http://schemas.microsoft.com/office/drawing/2014/main" val="994615111"/>
                    </a:ext>
                  </a:extLst>
                </a:gridCol>
                <a:gridCol w="1294289">
                  <a:extLst>
                    <a:ext uri="{9D8B030D-6E8A-4147-A177-3AD203B41FA5}">
                      <a16:colId xmlns:a16="http://schemas.microsoft.com/office/drawing/2014/main" val="3700855731"/>
                    </a:ext>
                  </a:extLst>
                </a:gridCol>
                <a:gridCol w="1294289">
                  <a:extLst>
                    <a:ext uri="{9D8B030D-6E8A-4147-A177-3AD203B41FA5}">
                      <a16:colId xmlns:a16="http://schemas.microsoft.com/office/drawing/2014/main" val="919649258"/>
                    </a:ext>
                  </a:extLst>
                </a:gridCol>
                <a:gridCol w="1294289">
                  <a:extLst>
                    <a:ext uri="{9D8B030D-6E8A-4147-A177-3AD203B41FA5}">
                      <a16:colId xmlns:a16="http://schemas.microsoft.com/office/drawing/2014/main" val="3976649973"/>
                    </a:ext>
                  </a:extLst>
                </a:gridCol>
                <a:gridCol w="1294289">
                  <a:extLst>
                    <a:ext uri="{9D8B030D-6E8A-4147-A177-3AD203B41FA5}">
                      <a16:colId xmlns:a16="http://schemas.microsoft.com/office/drawing/2014/main" val="501801631"/>
                    </a:ext>
                  </a:extLst>
                </a:gridCol>
              </a:tblGrid>
              <a:tr h="19926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Higgs Mode 50MW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Unit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Collider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Booster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629154"/>
                  </a:ext>
                </a:extLst>
              </a:tr>
              <a:tr h="1992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40-80K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5-8K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40-80K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5-8K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911541"/>
                  </a:ext>
                </a:extLst>
              </a:tr>
              <a:tr h="321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Predicted static heat load per cryomodule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476584"/>
                  </a:ext>
                </a:extLst>
              </a:tr>
              <a:tr h="321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Cavity dynamic heat load per cryomodule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153.59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13.98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221715"/>
                  </a:ext>
                </a:extLst>
              </a:tr>
              <a:tr h="321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HOM dynamic heat load per cryomodule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51224"/>
                  </a:ext>
                </a:extLst>
              </a:tr>
              <a:tr h="3927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Input coupler dynamic heat load per cryomodule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2817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Module dynamic heat load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161.59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15.38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7738599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Each Module total heat load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173.59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18.38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600964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Cryomodule number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79575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EVB heat loss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37946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EVB number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022582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MDVB heat loss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626451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MDVB number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846100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cryogenic transfer line length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597170"/>
                  </a:ext>
                </a:extLst>
              </a:tr>
              <a:tr h="321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cryogenic transfer line  heat loss per meter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W/m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864142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cryogenic transfer line  heat loss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962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577.2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268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906812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heat load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27.328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7.754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10.81824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4.056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0.796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0.52136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980617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predicted mass flow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g/s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82.42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152.26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373.72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13.34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12.73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18.324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62886"/>
                  </a:ext>
                </a:extLst>
              </a:tr>
              <a:tr h="321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Overall net cryogenic capacity multiplier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38126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4.5K  equiv. heat load with multiplier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3.16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10.80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53.32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0.47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1.11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2.58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564387"/>
                  </a:ext>
                </a:extLst>
              </a:tr>
              <a:tr h="199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4.5K equiv. heat load with multiplier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67.29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4.15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632577"/>
                  </a:ext>
                </a:extLst>
              </a:tr>
              <a:tr h="321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4.5K equiv. heat load with multiplier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kW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71.44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16578"/>
                  </a:ext>
                </a:extLst>
              </a:tr>
            </a:tbl>
          </a:graphicData>
        </a:graphic>
      </p:graphicFrame>
      <p:sp>
        <p:nvSpPr>
          <p:cNvPr id="7" name="矩形: 圆角 6">
            <a:extLst>
              <a:ext uri="{FF2B5EF4-FFF2-40B4-BE49-F238E27FC236}">
                <a16:creationId xmlns:a16="http://schemas.microsoft.com/office/drawing/2014/main" id="{49CF142B-DF23-47AA-BBA6-BE7E17FD025D}"/>
              </a:ext>
            </a:extLst>
          </p:cNvPr>
          <p:cNvSpPr/>
          <p:nvPr/>
        </p:nvSpPr>
        <p:spPr>
          <a:xfrm>
            <a:off x="662094" y="4429155"/>
            <a:ext cx="11140438" cy="2304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289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B4C5F9F-A26B-4143-9743-5E446D2F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chart of SRF TDR Scheme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FC6591-5F59-4444-A0B9-82ACE444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31249-9BD9-4EC2-A5E3-AB2A4E4D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028B382-DE55-437C-9C1E-302EADB2CDCF}"/>
              </a:ext>
            </a:extLst>
          </p:cNvPr>
          <p:cNvGrpSpPr/>
          <p:nvPr/>
        </p:nvGrpSpPr>
        <p:grpSpPr>
          <a:xfrm>
            <a:off x="0" y="833356"/>
            <a:ext cx="12192000" cy="4249072"/>
            <a:chOff x="0" y="810496"/>
            <a:chExt cx="12192000" cy="4249072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294B286-7A42-4A0D-9FCA-5066ED0FF76D}"/>
                </a:ext>
              </a:extLst>
            </p:cNvPr>
            <p:cNvSpPr txBox="1"/>
            <p:nvPr/>
          </p:nvSpPr>
          <p:spPr>
            <a:xfrm>
              <a:off x="8374960" y="3431071"/>
              <a:ext cx="3495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200" b="1" kern="0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rPr>
                <a:t>3 cryomodules, 8×1.3GHZ 9-cell cavities each</a:t>
              </a:r>
            </a:p>
            <a:p>
              <a:pPr algn="ctr">
                <a:defRPr/>
              </a:pPr>
              <a:r>
                <a:rPr lang="en-US" altLang="zh-CN" sz="1200" b="1" kern="0" dirty="0">
                  <a:solidFill>
                    <a:srgbClr val="FF0000"/>
                  </a:solidFill>
                  <a:latin typeface="等线" panose="020F0502020204030204"/>
                  <a:ea typeface="等线" panose="02010600030101010101" pitchFamily="2" charset="-122"/>
                </a:rPr>
                <a:t>Booster Ring</a:t>
              </a:r>
              <a:endParaRPr lang="zh-CN" altLang="en-US" sz="1200" b="1" kern="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F6ACB4C-0B81-4593-9157-BE1D55EA252D}"/>
                </a:ext>
              </a:extLst>
            </p:cNvPr>
            <p:cNvSpPr txBox="1"/>
            <p:nvPr/>
          </p:nvSpPr>
          <p:spPr>
            <a:xfrm>
              <a:off x="852576" y="3535370"/>
              <a:ext cx="5303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200" b="1" kern="0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rPr>
                <a:t>14 cryomodules, 6×650MHZ 2-cell cavities each</a:t>
              </a:r>
            </a:p>
            <a:p>
              <a:pPr algn="ctr">
                <a:defRPr/>
              </a:pPr>
              <a:r>
                <a:rPr lang="en-US" altLang="zh-CN" sz="1200" b="1" kern="0" dirty="0">
                  <a:solidFill>
                    <a:srgbClr val="FF0000"/>
                  </a:solidFill>
                  <a:latin typeface="等线" panose="020F0502020204030204"/>
                  <a:ea typeface="等线" panose="02010600030101010101" pitchFamily="2" charset="-122"/>
                </a:rPr>
                <a:t>Collider Ring</a:t>
              </a:r>
              <a:endParaRPr lang="zh-CN" altLang="en-US" sz="1200" b="1" kern="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7CC5542-6A71-40F1-8490-12CD425BED59}"/>
                </a:ext>
              </a:extLst>
            </p:cNvPr>
            <p:cNvGrpSpPr/>
            <p:nvPr/>
          </p:nvGrpSpPr>
          <p:grpSpPr>
            <a:xfrm>
              <a:off x="8352817" y="3868598"/>
              <a:ext cx="3839183" cy="860821"/>
              <a:chOff x="2806326" y="4077050"/>
              <a:chExt cx="7691481" cy="694290"/>
            </a:xfrm>
          </p:grpSpPr>
          <p:grpSp>
            <p:nvGrpSpPr>
              <p:cNvPr id="237" name="组合 236">
                <a:extLst>
                  <a:ext uri="{FF2B5EF4-FFF2-40B4-BE49-F238E27FC236}">
                    <a16:creationId xmlns:a16="http://schemas.microsoft.com/office/drawing/2014/main" id="{3C18012E-F0E4-45D9-BC35-69B4B2F871AD}"/>
                  </a:ext>
                </a:extLst>
              </p:cNvPr>
              <p:cNvGrpSpPr/>
              <p:nvPr/>
            </p:nvGrpSpPr>
            <p:grpSpPr>
              <a:xfrm>
                <a:off x="2806326" y="4077050"/>
                <a:ext cx="7691481" cy="562156"/>
                <a:chOff x="149040" y="4761696"/>
                <a:chExt cx="11148586" cy="830369"/>
              </a:xfrm>
            </p:grpSpPr>
            <p:pic>
              <p:nvPicPr>
                <p:cNvPr id="267" name="图片 266">
                  <a:extLst>
                    <a:ext uri="{FF2B5EF4-FFF2-40B4-BE49-F238E27FC236}">
                      <a16:creationId xmlns:a16="http://schemas.microsoft.com/office/drawing/2014/main" id="{6EAABA0F-E36F-4EA4-895F-8CB7992822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9040" y="4761696"/>
                  <a:ext cx="3527190" cy="830369"/>
                </a:xfrm>
                <a:prstGeom prst="rect">
                  <a:avLst/>
                </a:prstGeom>
              </p:spPr>
            </p:pic>
            <p:pic>
              <p:nvPicPr>
                <p:cNvPr id="268" name="图片 267">
                  <a:extLst>
                    <a:ext uri="{FF2B5EF4-FFF2-40B4-BE49-F238E27FC236}">
                      <a16:creationId xmlns:a16="http://schemas.microsoft.com/office/drawing/2014/main" id="{FE88CF5B-76F2-4C02-AC2F-E25254841A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770436" y="4800916"/>
                  <a:ext cx="3527190" cy="751928"/>
                </a:xfrm>
                <a:prstGeom prst="rect">
                  <a:avLst/>
                </a:prstGeom>
              </p:spPr>
            </p:pic>
            <p:pic>
              <p:nvPicPr>
                <p:cNvPr id="269" name="图片 268">
                  <a:extLst>
                    <a:ext uri="{FF2B5EF4-FFF2-40B4-BE49-F238E27FC236}">
                      <a16:creationId xmlns:a16="http://schemas.microsoft.com/office/drawing/2014/main" id="{76862C05-403C-4C11-82F6-2B573FB103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960386" y="4782690"/>
                  <a:ext cx="3527190" cy="803216"/>
                </a:xfrm>
                <a:prstGeom prst="rect">
                  <a:avLst/>
                </a:prstGeom>
                <a:solidFill>
                  <a:srgbClr val="0854E0"/>
                </a:solidFill>
              </p:spPr>
            </p:pic>
            <p:sp>
              <p:nvSpPr>
                <p:cNvPr id="270" name="矩形 269">
                  <a:extLst>
                    <a:ext uri="{FF2B5EF4-FFF2-40B4-BE49-F238E27FC236}">
                      <a16:creationId xmlns:a16="http://schemas.microsoft.com/office/drawing/2014/main" id="{4CD3B68C-A52A-45A6-9424-A2F866AD203E}"/>
                    </a:ext>
                  </a:extLst>
                </p:cNvPr>
                <p:cNvSpPr/>
                <p:nvPr/>
              </p:nvSpPr>
              <p:spPr>
                <a:xfrm>
                  <a:off x="3643428" y="5348761"/>
                  <a:ext cx="461048" cy="43200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271" name="组合 270">
                  <a:extLst>
                    <a:ext uri="{FF2B5EF4-FFF2-40B4-BE49-F238E27FC236}">
                      <a16:creationId xmlns:a16="http://schemas.microsoft.com/office/drawing/2014/main" id="{F24B0CD6-A844-429B-9DF0-CB783760AC50}"/>
                    </a:ext>
                  </a:extLst>
                </p:cNvPr>
                <p:cNvGrpSpPr/>
                <p:nvPr/>
              </p:nvGrpSpPr>
              <p:grpSpPr>
                <a:xfrm>
                  <a:off x="3562137" y="5088885"/>
                  <a:ext cx="620809" cy="180000"/>
                  <a:chOff x="4055253" y="3912768"/>
                  <a:chExt cx="620809" cy="180000"/>
                </a:xfrm>
              </p:grpSpPr>
              <p:pic>
                <p:nvPicPr>
                  <p:cNvPr id="277" name="图片 276">
                    <a:extLst>
                      <a:ext uri="{FF2B5EF4-FFF2-40B4-BE49-F238E27FC236}">
                        <a16:creationId xmlns:a16="http://schemas.microsoft.com/office/drawing/2014/main" id="{9A04E3FA-A48A-4955-AA69-AC8BD38DA7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055253" y="3912768"/>
                    <a:ext cx="81291" cy="180000"/>
                  </a:xfrm>
                  <a:prstGeom prst="rect">
                    <a:avLst/>
                  </a:prstGeom>
                </p:spPr>
              </p:pic>
              <p:pic>
                <p:nvPicPr>
                  <p:cNvPr id="278" name="图片 277">
                    <a:extLst>
                      <a:ext uri="{FF2B5EF4-FFF2-40B4-BE49-F238E27FC236}">
                        <a16:creationId xmlns:a16="http://schemas.microsoft.com/office/drawing/2014/main" id="{E6B9A1DF-E8B3-468D-B55D-2C0699DC6D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594771" y="3912768"/>
                    <a:ext cx="81291" cy="18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72" name="组合 271">
                  <a:extLst>
                    <a:ext uri="{FF2B5EF4-FFF2-40B4-BE49-F238E27FC236}">
                      <a16:creationId xmlns:a16="http://schemas.microsoft.com/office/drawing/2014/main" id="{76E04493-C2D4-4E23-9F9C-5641F8F27719}"/>
                    </a:ext>
                  </a:extLst>
                </p:cNvPr>
                <p:cNvGrpSpPr/>
                <p:nvPr/>
              </p:nvGrpSpPr>
              <p:grpSpPr>
                <a:xfrm>
                  <a:off x="7374568" y="5086880"/>
                  <a:ext cx="620809" cy="180000"/>
                  <a:chOff x="4055253" y="3912768"/>
                  <a:chExt cx="620809" cy="180000"/>
                </a:xfrm>
              </p:grpSpPr>
              <p:pic>
                <p:nvPicPr>
                  <p:cNvPr id="275" name="图片 274">
                    <a:extLst>
                      <a:ext uri="{FF2B5EF4-FFF2-40B4-BE49-F238E27FC236}">
                        <a16:creationId xmlns:a16="http://schemas.microsoft.com/office/drawing/2014/main" id="{0A7AAFB8-C2F5-476A-93A5-690DF948A7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055253" y="3912768"/>
                    <a:ext cx="81291" cy="180000"/>
                  </a:xfrm>
                  <a:prstGeom prst="rect">
                    <a:avLst/>
                  </a:prstGeom>
                </p:spPr>
              </p:pic>
              <p:pic>
                <p:nvPicPr>
                  <p:cNvPr id="276" name="图片 275">
                    <a:extLst>
                      <a:ext uri="{FF2B5EF4-FFF2-40B4-BE49-F238E27FC236}">
                        <a16:creationId xmlns:a16="http://schemas.microsoft.com/office/drawing/2014/main" id="{1D132F1C-F821-4668-9181-1E7B33C401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594771" y="3912768"/>
                    <a:ext cx="81291" cy="180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73" name="矩形 272">
                  <a:extLst>
                    <a:ext uri="{FF2B5EF4-FFF2-40B4-BE49-F238E27FC236}">
                      <a16:creationId xmlns:a16="http://schemas.microsoft.com/office/drawing/2014/main" id="{3974FCAA-6976-4BD0-9F51-0E97A92DA549}"/>
                    </a:ext>
                  </a:extLst>
                </p:cNvPr>
                <p:cNvSpPr/>
                <p:nvPr/>
              </p:nvSpPr>
              <p:spPr>
                <a:xfrm>
                  <a:off x="7455859" y="5351437"/>
                  <a:ext cx="461048" cy="43200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pic>
              <p:nvPicPr>
                <p:cNvPr id="274" name="图片 273">
                  <a:extLst>
                    <a:ext uri="{FF2B5EF4-FFF2-40B4-BE49-F238E27FC236}">
                      <a16:creationId xmlns:a16="http://schemas.microsoft.com/office/drawing/2014/main" id="{FED9F16A-F490-4580-AD06-148DFF1C87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130871" y="5086880"/>
                  <a:ext cx="86744" cy="192075"/>
                </a:xfrm>
                <a:prstGeom prst="rect">
                  <a:avLst/>
                </a:prstGeom>
              </p:spPr>
            </p:pic>
          </p:grpSp>
          <p:cxnSp>
            <p:nvCxnSpPr>
              <p:cNvPr id="238" name="直接连接符 237">
                <a:extLst>
                  <a:ext uri="{FF2B5EF4-FFF2-40B4-BE49-F238E27FC236}">
                    <a16:creationId xmlns:a16="http://schemas.microsoft.com/office/drawing/2014/main" id="{73B72531-103D-4B04-91DF-3472589D25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2605" y="4419057"/>
                <a:ext cx="0" cy="33353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9" name="直接连接符 238">
                <a:extLst>
                  <a:ext uri="{FF2B5EF4-FFF2-40B4-BE49-F238E27FC236}">
                    <a16:creationId xmlns:a16="http://schemas.microsoft.com/office/drawing/2014/main" id="{11B003DD-6922-407C-9B46-11ED56E4B4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9344" y="4427232"/>
                <a:ext cx="0" cy="33353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0" name="直接连接符 239">
                <a:extLst>
                  <a:ext uri="{FF2B5EF4-FFF2-40B4-BE49-F238E27FC236}">
                    <a16:creationId xmlns:a16="http://schemas.microsoft.com/office/drawing/2014/main" id="{B3ED04CC-8B83-4CAB-8D97-903DC7274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1874" y="4437804"/>
                <a:ext cx="0" cy="33353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1" name="直接箭头连接符 240">
                <a:extLst>
                  <a:ext uri="{FF2B5EF4-FFF2-40B4-BE49-F238E27FC236}">
                    <a16:creationId xmlns:a16="http://schemas.microsoft.com/office/drawing/2014/main" id="{77C2B6D3-6433-476C-9354-10A151BCD694}"/>
                  </a:ext>
                </a:extLst>
              </p:cNvPr>
              <p:cNvCxnSpPr/>
              <p:nvPr/>
            </p:nvCxnSpPr>
            <p:spPr>
              <a:xfrm>
                <a:off x="5127666" y="4692616"/>
                <a:ext cx="461678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grpSp>
            <p:nvGrpSpPr>
              <p:cNvPr id="242" name="组合 241">
                <a:extLst>
                  <a:ext uri="{FF2B5EF4-FFF2-40B4-BE49-F238E27FC236}">
                    <a16:creationId xmlns:a16="http://schemas.microsoft.com/office/drawing/2014/main" id="{EAC830BB-B5F3-412B-96DF-B826D916AD27}"/>
                  </a:ext>
                </a:extLst>
              </p:cNvPr>
              <p:cNvGrpSpPr/>
              <p:nvPr/>
            </p:nvGrpSpPr>
            <p:grpSpPr>
              <a:xfrm>
                <a:off x="2959124" y="4427232"/>
                <a:ext cx="2189130" cy="333536"/>
                <a:chOff x="4182946" y="5278955"/>
                <a:chExt cx="3173082" cy="492671"/>
              </a:xfrm>
            </p:grpSpPr>
            <p:cxnSp>
              <p:nvCxnSpPr>
                <p:cNvPr id="265" name="直接连接符 264">
                  <a:extLst>
                    <a:ext uri="{FF2B5EF4-FFF2-40B4-BE49-F238E27FC236}">
                      <a16:creationId xmlns:a16="http://schemas.microsoft.com/office/drawing/2014/main" id="{24EF5E06-305B-4CD1-8641-81861FF709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2946" y="5278955"/>
                  <a:ext cx="0" cy="49267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6" name="直接箭头连接符 265">
                  <a:extLst>
                    <a:ext uri="{FF2B5EF4-FFF2-40B4-BE49-F238E27FC236}">
                      <a16:creationId xmlns:a16="http://schemas.microsoft.com/office/drawing/2014/main" id="{55629430-6235-4FDF-8CDA-35972FFC59A6}"/>
                    </a:ext>
                  </a:extLst>
                </p:cNvPr>
                <p:cNvCxnSpPr/>
                <p:nvPr/>
              </p:nvCxnSpPr>
              <p:spPr>
                <a:xfrm>
                  <a:off x="4182946" y="5670958"/>
                  <a:ext cx="3173082" cy="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</p:grpSp>
          <p:cxnSp>
            <p:nvCxnSpPr>
              <p:cNvPr id="243" name="直接连接符 242">
                <a:extLst>
                  <a:ext uri="{FF2B5EF4-FFF2-40B4-BE49-F238E27FC236}">
                    <a16:creationId xmlns:a16="http://schemas.microsoft.com/office/drawing/2014/main" id="{98001E93-9124-40CC-AA57-367FCDE0B5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1674" y="4437804"/>
                <a:ext cx="0" cy="33353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4" name="直接连接符 243">
                <a:extLst>
                  <a:ext uri="{FF2B5EF4-FFF2-40B4-BE49-F238E27FC236}">
                    <a16:creationId xmlns:a16="http://schemas.microsoft.com/office/drawing/2014/main" id="{514DFD14-62DF-4086-A755-D0F1C35048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82762" y="4419057"/>
                <a:ext cx="0" cy="33353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5" name="直接箭头连接符 244">
                <a:extLst>
                  <a:ext uri="{FF2B5EF4-FFF2-40B4-BE49-F238E27FC236}">
                    <a16:creationId xmlns:a16="http://schemas.microsoft.com/office/drawing/2014/main" id="{8A29C8AA-D9E0-446D-B761-563CB44650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21674" y="4692616"/>
                <a:ext cx="2161089" cy="10572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246" name="直接箭头连接符 245">
                <a:extLst>
                  <a:ext uri="{FF2B5EF4-FFF2-40B4-BE49-F238E27FC236}">
                    <a16:creationId xmlns:a16="http://schemas.microsoft.com/office/drawing/2014/main" id="{20C218D6-9BED-40D4-A286-11A7973CD909}"/>
                  </a:ext>
                </a:extLst>
              </p:cNvPr>
              <p:cNvCxnSpPr/>
              <p:nvPr/>
            </p:nvCxnSpPr>
            <p:spPr>
              <a:xfrm>
                <a:off x="5589344" y="4692616"/>
                <a:ext cx="2172531" cy="10572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247" name="直接箭头连接符 246">
                <a:extLst>
                  <a:ext uri="{FF2B5EF4-FFF2-40B4-BE49-F238E27FC236}">
                    <a16:creationId xmlns:a16="http://schemas.microsoft.com/office/drawing/2014/main" id="{F330F145-E75D-4C1C-86E8-AFCBEC3E8E1F}"/>
                  </a:ext>
                </a:extLst>
              </p:cNvPr>
              <p:cNvCxnSpPr/>
              <p:nvPr/>
            </p:nvCxnSpPr>
            <p:spPr>
              <a:xfrm>
                <a:off x="7761874" y="4703188"/>
                <a:ext cx="457690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2B539A09-FB04-424A-A941-4A8359548B66}"/>
                  </a:ext>
                </a:extLst>
              </p:cNvPr>
              <p:cNvSpPr/>
              <p:nvPr/>
            </p:nvSpPr>
            <p:spPr>
              <a:xfrm>
                <a:off x="3641942" y="4612655"/>
                <a:ext cx="1052497" cy="3687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9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11000</a:t>
                </a:r>
                <a:endParaRPr lang="zh-CN" altLang="en-US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9" name="矩形 248">
                <a:extLst>
                  <a:ext uri="{FF2B5EF4-FFF2-40B4-BE49-F238E27FC236}">
                    <a16:creationId xmlns:a16="http://schemas.microsoft.com/office/drawing/2014/main" id="{F0DF75B9-8AE1-47C2-83A5-318D0435F87A}"/>
                  </a:ext>
                </a:extLst>
              </p:cNvPr>
              <p:cNvSpPr/>
              <p:nvPr/>
            </p:nvSpPr>
            <p:spPr>
              <a:xfrm>
                <a:off x="6351896" y="4595581"/>
                <a:ext cx="1047566" cy="8667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9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11000</a:t>
                </a:r>
                <a:endParaRPr lang="zh-CN" altLang="en-US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0" name="矩形 249">
                <a:extLst>
                  <a:ext uri="{FF2B5EF4-FFF2-40B4-BE49-F238E27FC236}">
                    <a16:creationId xmlns:a16="http://schemas.microsoft.com/office/drawing/2014/main" id="{E18BB57A-C82F-497F-8100-0E10C66C6C71}"/>
                  </a:ext>
                </a:extLst>
              </p:cNvPr>
              <p:cNvSpPr/>
              <p:nvPr/>
            </p:nvSpPr>
            <p:spPr>
              <a:xfrm>
                <a:off x="8838907" y="4599875"/>
                <a:ext cx="1190014" cy="8238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9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11000</a:t>
                </a:r>
                <a:endParaRPr lang="zh-CN" altLang="en-US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1" name="矩形 250">
                <a:extLst>
                  <a:ext uri="{FF2B5EF4-FFF2-40B4-BE49-F238E27FC236}">
                    <a16:creationId xmlns:a16="http://schemas.microsoft.com/office/drawing/2014/main" id="{FA9C88BB-99C0-4C50-B64B-C3FE81063C3D}"/>
                  </a:ext>
                </a:extLst>
              </p:cNvPr>
              <p:cNvSpPr/>
              <p:nvPr/>
            </p:nvSpPr>
            <p:spPr>
              <a:xfrm>
                <a:off x="4851738" y="4597372"/>
                <a:ext cx="871939" cy="5928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9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5000</a:t>
                </a:r>
                <a:endParaRPr lang="zh-CN" altLang="en-US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2" name="矩形 251">
                <a:extLst>
                  <a:ext uri="{FF2B5EF4-FFF2-40B4-BE49-F238E27FC236}">
                    <a16:creationId xmlns:a16="http://schemas.microsoft.com/office/drawing/2014/main" id="{055D59CD-89F2-478A-AFAF-DA7B6CB4FB67}"/>
                  </a:ext>
                </a:extLst>
              </p:cNvPr>
              <p:cNvSpPr/>
              <p:nvPr/>
            </p:nvSpPr>
            <p:spPr>
              <a:xfrm>
                <a:off x="7507170" y="4571123"/>
                <a:ext cx="871939" cy="13612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9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5000</a:t>
                </a:r>
                <a:endParaRPr lang="zh-CN" altLang="en-US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53" name="组合 252">
                <a:extLst>
                  <a:ext uri="{FF2B5EF4-FFF2-40B4-BE49-F238E27FC236}">
                    <a16:creationId xmlns:a16="http://schemas.microsoft.com/office/drawing/2014/main" id="{BBB8C148-AA8A-4907-ACEC-31BDE53647ED}"/>
                  </a:ext>
                </a:extLst>
              </p:cNvPr>
              <p:cNvGrpSpPr/>
              <p:nvPr/>
            </p:nvGrpSpPr>
            <p:grpSpPr>
              <a:xfrm>
                <a:off x="5132605" y="4297025"/>
                <a:ext cx="127293" cy="133847"/>
                <a:chOff x="3235169" y="4139694"/>
                <a:chExt cx="154876" cy="165956"/>
              </a:xfrm>
            </p:grpSpPr>
            <p:cxnSp>
              <p:nvCxnSpPr>
                <p:cNvPr id="263" name="直接连接符 262">
                  <a:extLst>
                    <a:ext uri="{FF2B5EF4-FFF2-40B4-BE49-F238E27FC236}">
                      <a16:creationId xmlns:a16="http://schemas.microsoft.com/office/drawing/2014/main" id="{D6B64D27-EBCB-49AF-AEBE-8AD91ADBFF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8953" y="4139694"/>
                  <a:ext cx="151092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" name="直接连接符 263">
                  <a:extLst>
                    <a:ext uri="{FF2B5EF4-FFF2-40B4-BE49-F238E27FC236}">
                      <a16:creationId xmlns:a16="http://schemas.microsoft.com/office/drawing/2014/main" id="{1056A4E6-FC3A-47B5-B381-4D254929B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35169" y="4305650"/>
                  <a:ext cx="151092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4" name="组合 253">
                <a:extLst>
                  <a:ext uri="{FF2B5EF4-FFF2-40B4-BE49-F238E27FC236}">
                    <a16:creationId xmlns:a16="http://schemas.microsoft.com/office/drawing/2014/main" id="{127936FE-C296-4D7C-B158-A87F856605FD}"/>
                  </a:ext>
                </a:extLst>
              </p:cNvPr>
              <p:cNvGrpSpPr/>
              <p:nvPr/>
            </p:nvGrpSpPr>
            <p:grpSpPr>
              <a:xfrm>
                <a:off x="7745946" y="4301177"/>
                <a:ext cx="127293" cy="133847"/>
                <a:chOff x="3235169" y="4139694"/>
                <a:chExt cx="154876" cy="165956"/>
              </a:xfrm>
            </p:grpSpPr>
            <p:cxnSp>
              <p:nvCxnSpPr>
                <p:cNvPr id="261" name="直接连接符 260">
                  <a:extLst>
                    <a:ext uri="{FF2B5EF4-FFF2-40B4-BE49-F238E27FC236}">
                      <a16:creationId xmlns:a16="http://schemas.microsoft.com/office/drawing/2014/main" id="{89209A2D-345E-4930-84B7-E88B98B553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8953" y="4139694"/>
                  <a:ext cx="151092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2" name="直接连接符 261">
                  <a:extLst>
                    <a:ext uri="{FF2B5EF4-FFF2-40B4-BE49-F238E27FC236}">
                      <a16:creationId xmlns:a16="http://schemas.microsoft.com/office/drawing/2014/main" id="{B264DE8E-4B5A-4A67-AC50-0F7CC60B0B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35169" y="4305650"/>
                  <a:ext cx="151092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5" name="组合 254">
                <a:extLst>
                  <a:ext uri="{FF2B5EF4-FFF2-40B4-BE49-F238E27FC236}">
                    <a16:creationId xmlns:a16="http://schemas.microsoft.com/office/drawing/2014/main" id="{F90775EC-8A07-4024-8EF4-3F21D87E98D4}"/>
                  </a:ext>
                </a:extLst>
              </p:cNvPr>
              <p:cNvGrpSpPr/>
              <p:nvPr/>
            </p:nvGrpSpPr>
            <p:grpSpPr>
              <a:xfrm rot="10800000">
                <a:off x="5491024" y="4293019"/>
                <a:ext cx="127293" cy="133847"/>
                <a:chOff x="3235169" y="4139694"/>
                <a:chExt cx="154876" cy="165956"/>
              </a:xfrm>
            </p:grpSpPr>
            <p:cxnSp>
              <p:nvCxnSpPr>
                <p:cNvPr id="259" name="直接连接符 258">
                  <a:extLst>
                    <a:ext uri="{FF2B5EF4-FFF2-40B4-BE49-F238E27FC236}">
                      <a16:creationId xmlns:a16="http://schemas.microsoft.com/office/drawing/2014/main" id="{1666237C-B997-45BA-AEC0-1AE099CF3B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8953" y="4139694"/>
                  <a:ext cx="151092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0" name="直接连接符 259">
                  <a:extLst>
                    <a:ext uri="{FF2B5EF4-FFF2-40B4-BE49-F238E27FC236}">
                      <a16:creationId xmlns:a16="http://schemas.microsoft.com/office/drawing/2014/main" id="{74D2672B-F884-43FA-B360-208E194EED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35169" y="4305650"/>
                  <a:ext cx="151092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6" name="组合 255">
                <a:extLst>
                  <a:ext uri="{FF2B5EF4-FFF2-40B4-BE49-F238E27FC236}">
                    <a16:creationId xmlns:a16="http://schemas.microsoft.com/office/drawing/2014/main" id="{59FCF770-2276-490B-865E-ADB89FAF7AD9}"/>
                  </a:ext>
                </a:extLst>
              </p:cNvPr>
              <p:cNvGrpSpPr/>
              <p:nvPr/>
            </p:nvGrpSpPr>
            <p:grpSpPr>
              <a:xfrm rot="10800000">
                <a:off x="8098870" y="4297940"/>
                <a:ext cx="127293" cy="133847"/>
                <a:chOff x="3235169" y="4139694"/>
                <a:chExt cx="154876" cy="165956"/>
              </a:xfrm>
            </p:grpSpPr>
            <p:cxnSp>
              <p:nvCxnSpPr>
                <p:cNvPr id="257" name="直接连接符 256">
                  <a:extLst>
                    <a:ext uri="{FF2B5EF4-FFF2-40B4-BE49-F238E27FC236}">
                      <a16:creationId xmlns:a16="http://schemas.microsoft.com/office/drawing/2014/main" id="{FE17407D-B8C0-46CD-B187-15A15C6E4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8953" y="4139694"/>
                  <a:ext cx="151092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8" name="直接连接符 257">
                  <a:extLst>
                    <a:ext uri="{FF2B5EF4-FFF2-40B4-BE49-F238E27FC236}">
                      <a16:creationId xmlns:a16="http://schemas.microsoft.com/office/drawing/2014/main" id="{4C7B06EA-BC6E-4919-87D0-59A7C5F271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35169" y="4305650"/>
                  <a:ext cx="151092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D75FB9A-746C-4876-8225-0D1A9582F3B9}"/>
                </a:ext>
              </a:extLst>
            </p:cNvPr>
            <p:cNvSpPr/>
            <p:nvPr/>
          </p:nvSpPr>
          <p:spPr>
            <a:xfrm rot="5400000">
              <a:off x="6544817" y="2524457"/>
              <a:ext cx="3168000" cy="142469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95540F4-6FEB-4428-8095-E78002B18FE9}"/>
                </a:ext>
              </a:extLst>
            </p:cNvPr>
            <p:cNvSpPr/>
            <p:nvPr/>
          </p:nvSpPr>
          <p:spPr>
            <a:xfrm>
              <a:off x="4958299" y="914417"/>
              <a:ext cx="3113337" cy="131452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4F2EC72-BBB0-4B12-B7E1-DCCB673E5CD6}"/>
                </a:ext>
              </a:extLst>
            </p:cNvPr>
            <p:cNvSpPr/>
            <p:nvPr/>
          </p:nvSpPr>
          <p:spPr>
            <a:xfrm rot="16200000">
              <a:off x="4490847" y="1400822"/>
              <a:ext cx="847626" cy="112771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71353FE-AEDE-414B-8215-F94A12500F80}"/>
                </a:ext>
              </a:extLst>
            </p:cNvPr>
            <p:cNvGrpSpPr/>
            <p:nvPr/>
          </p:nvGrpSpPr>
          <p:grpSpPr>
            <a:xfrm>
              <a:off x="4795734" y="963522"/>
              <a:ext cx="50409" cy="50064"/>
              <a:chOff x="4657256" y="2102175"/>
              <a:chExt cx="45826" cy="50064"/>
            </a:xfrm>
          </p:grpSpPr>
          <p:sp>
            <p:nvSpPr>
              <p:cNvPr id="235" name="任意多边形: 形状 234">
                <a:extLst>
                  <a:ext uri="{FF2B5EF4-FFF2-40B4-BE49-F238E27FC236}">
                    <a16:creationId xmlns:a16="http://schemas.microsoft.com/office/drawing/2014/main" id="{3E6FE9EC-68B7-4674-B1E8-C024A7CA245C}"/>
                  </a:ext>
                </a:extLst>
              </p:cNvPr>
              <p:cNvSpPr/>
              <p:nvPr/>
            </p:nvSpPr>
            <p:spPr>
              <a:xfrm>
                <a:off x="4657256" y="2102176"/>
                <a:ext cx="45826" cy="50063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6" name="任意多边形: 形状 235">
                <a:extLst>
                  <a:ext uri="{FF2B5EF4-FFF2-40B4-BE49-F238E27FC236}">
                    <a16:creationId xmlns:a16="http://schemas.microsoft.com/office/drawing/2014/main" id="{A76D6497-49E2-4975-8CE5-9E4CC81A67CB}"/>
                  </a:ext>
                </a:extLst>
              </p:cNvPr>
              <p:cNvSpPr/>
              <p:nvPr/>
            </p:nvSpPr>
            <p:spPr>
              <a:xfrm rot="16200000" flipV="1">
                <a:off x="4655137" y="2104294"/>
                <a:ext cx="50063" cy="45826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99FB2FB-451E-46BE-A19B-69C077D6C4D3}"/>
                </a:ext>
              </a:extLst>
            </p:cNvPr>
            <p:cNvGrpSpPr/>
            <p:nvPr/>
          </p:nvGrpSpPr>
          <p:grpSpPr>
            <a:xfrm rot="16200000">
              <a:off x="4864131" y="902807"/>
              <a:ext cx="121770" cy="142468"/>
              <a:chOff x="4657256" y="2102175"/>
              <a:chExt cx="45826" cy="50064"/>
            </a:xfrm>
          </p:grpSpPr>
          <p:sp>
            <p:nvSpPr>
              <p:cNvPr id="233" name="任意多边形: 形状 232">
                <a:extLst>
                  <a:ext uri="{FF2B5EF4-FFF2-40B4-BE49-F238E27FC236}">
                    <a16:creationId xmlns:a16="http://schemas.microsoft.com/office/drawing/2014/main" id="{34779B99-A24E-404F-AE02-72BDA6129BD9}"/>
                  </a:ext>
                </a:extLst>
              </p:cNvPr>
              <p:cNvSpPr/>
              <p:nvPr/>
            </p:nvSpPr>
            <p:spPr>
              <a:xfrm>
                <a:off x="4657256" y="2102176"/>
                <a:ext cx="45826" cy="50063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4" name="任意多边形: 形状 233">
                <a:extLst>
                  <a:ext uri="{FF2B5EF4-FFF2-40B4-BE49-F238E27FC236}">
                    <a16:creationId xmlns:a16="http://schemas.microsoft.com/office/drawing/2014/main" id="{78413273-7A25-4638-9179-6B426031A0FA}"/>
                  </a:ext>
                </a:extLst>
              </p:cNvPr>
              <p:cNvSpPr/>
              <p:nvPr/>
            </p:nvSpPr>
            <p:spPr>
              <a:xfrm rot="16200000" flipV="1">
                <a:off x="4655137" y="2104294"/>
                <a:ext cx="50063" cy="45826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1268CCD7-171E-43B7-A11A-7659C78C15A7}"/>
                </a:ext>
              </a:extLst>
            </p:cNvPr>
            <p:cNvGrpSpPr/>
            <p:nvPr/>
          </p:nvGrpSpPr>
          <p:grpSpPr>
            <a:xfrm>
              <a:off x="8067473" y="913155"/>
              <a:ext cx="132579" cy="146923"/>
              <a:chOff x="4657256" y="2102175"/>
              <a:chExt cx="45826" cy="50064"/>
            </a:xfrm>
          </p:grpSpPr>
          <p:sp>
            <p:nvSpPr>
              <p:cNvPr id="231" name="任意多边形: 形状 230">
                <a:extLst>
                  <a:ext uri="{FF2B5EF4-FFF2-40B4-BE49-F238E27FC236}">
                    <a16:creationId xmlns:a16="http://schemas.microsoft.com/office/drawing/2014/main" id="{C3BFBEF4-98B0-4409-BD49-7C278E4C352B}"/>
                  </a:ext>
                </a:extLst>
              </p:cNvPr>
              <p:cNvSpPr/>
              <p:nvPr/>
            </p:nvSpPr>
            <p:spPr>
              <a:xfrm>
                <a:off x="4657256" y="2102176"/>
                <a:ext cx="45826" cy="50063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2" name="任意多边形: 形状 231">
                <a:extLst>
                  <a:ext uri="{FF2B5EF4-FFF2-40B4-BE49-F238E27FC236}">
                    <a16:creationId xmlns:a16="http://schemas.microsoft.com/office/drawing/2014/main" id="{C304BC64-0173-400F-92BC-A6886D84B00E}"/>
                  </a:ext>
                </a:extLst>
              </p:cNvPr>
              <p:cNvSpPr/>
              <p:nvPr/>
            </p:nvSpPr>
            <p:spPr>
              <a:xfrm rot="16200000" flipV="1">
                <a:off x="4655137" y="2104294"/>
                <a:ext cx="50063" cy="45826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A69B7828-C09B-45A7-91A5-126EC665B416}"/>
                </a:ext>
              </a:extLst>
            </p:cNvPr>
            <p:cNvGrpSpPr/>
            <p:nvPr/>
          </p:nvGrpSpPr>
          <p:grpSpPr>
            <a:xfrm rot="16200000">
              <a:off x="4968613" y="1270441"/>
              <a:ext cx="103435" cy="110854"/>
              <a:chOff x="4657256" y="2102175"/>
              <a:chExt cx="45826" cy="50064"/>
            </a:xfrm>
          </p:grpSpPr>
          <p:sp>
            <p:nvSpPr>
              <p:cNvPr id="229" name="任意多边形: 形状 228">
                <a:extLst>
                  <a:ext uri="{FF2B5EF4-FFF2-40B4-BE49-F238E27FC236}">
                    <a16:creationId xmlns:a16="http://schemas.microsoft.com/office/drawing/2014/main" id="{07058565-4201-4E82-AC89-E2B52160273B}"/>
                  </a:ext>
                </a:extLst>
              </p:cNvPr>
              <p:cNvSpPr/>
              <p:nvPr/>
            </p:nvSpPr>
            <p:spPr>
              <a:xfrm>
                <a:off x="4657256" y="2102176"/>
                <a:ext cx="45826" cy="50063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0" name="任意多边形: 形状 229">
                <a:extLst>
                  <a:ext uri="{FF2B5EF4-FFF2-40B4-BE49-F238E27FC236}">
                    <a16:creationId xmlns:a16="http://schemas.microsoft.com/office/drawing/2014/main" id="{19E4144B-3582-4A6A-9CEF-BFCFF0FCE1AF}"/>
                  </a:ext>
                </a:extLst>
              </p:cNvPr>
              <p:cNvSpPr/>
              <p:nvPr/>
            </p:nvSpPr>
            <p:spPr>
              <a:xfrm rot="16200000" flipV="1">
                <a:off x="4655137" y="2104294"/>
                <a:ext cx="50063" cy="45826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FCA6C56-8DFE-4750-B181-9602E7410B9C}"/>
                </a:ext>
              </a:extLst>
            </p:cNvPr>
            <p:cNvSpPr/>
            <p:nvPr/>
          </p:nvSpPr>
          <p:spPr>
            <a:xfrm>
              <a:off x="5064192" y="1276212"/>
              <a:ext cx="2772000" cy="102635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362D0D0-AAD1-46C8-BD6F-80B796BE7D0D}"/>
                </a:ext>
              </a:extLst>
            </p:cNvPr>
            <p:cNvSpPr/>
            <p:nvPr/>
          </p:nvSpPr>
          <p:spPr>
            <a:xfrm rot="5400000">
              <a:off x="6459336" y="2708662"/>
              <a:ext cx="2808000" cy="108000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5D7C55B-B67F-4AFC-96B0-7D0A8A158581}"/>
                </a:ext>
              </a:extLst>
            </p:cNvPr>
            <p:cNvSpPr/>
            <p:nvPr/>
          </p:nvSpPr>
          <p:spPr>
            <a:xfrm rot="16200000">
              <a:off x="4765327" y="1578060"/>
              <a:ext cx="503404" cy="102519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F7CF504-4AC1-4F05-98B1-03BCFA2FAE6F}"/>
                </a:ext>
              </a:extLst>
            </p:cNvPr>
            <p:cNvGrpSpPr/>
            <p:nvPr/>
          </p:nvGrpSpPr>
          <p:grpSpPr>
            <a:xfrm rot="16200000">
              <a:off x="7828361" y="1281730"/>
              <a:ext cx="100127" cy="91651"/>
              <a:chOff x="3829548" y="2081925"/>
              <a:chExt cx="540002" cy="539987"/>
            </a:xfrm>
          </p:grpSpPr>
          <p:sp>
            <p:nvSpPr>
              <p:cNvPr id="227" name="任意多边形: 形状 226">
                <a:extLst>
                  <a:ext uri="{FF2B5EF4-FFF2-40B4-BE49-F238E27FC236}">
                    <a16:creationId xmlns:a16="http://schemas.microsoft.com/office/drawing/2014/main" id="{61F3DBF3-4438-49F7-A2A7-41CA15959085}"/>
                  </a:ext>
                </a:extLst>
              </p:cNvPr>
              <p:cNvSpPr/>
              <p:nvPr/>
            </p:nvSpPr>
            <p:spPr>
              <a:xfrm rot="5400000">
                <a:off x="3829559" y="2081922"/>
                <a:ext cx="539979" cy="540002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8" name="任意多边形: 形状 227">
                <a:extLst>
                  <a:ext uri="{FF2B5EF4-FFF2-40B4-BE49-F238E27FC236}">
                    <a16:creationId xmlns:a16="http://schemas.microsoft.com/office/drawing/2014/main" id="{B28EC70B-7B2E-4708-8D2D-143CCB91B4E0}"/>
                  </a:ext>
                </a:extLst>
              </p:cNvPr>
              <p:cNvSpPr/>
              <p:nvPr/>
            </p:nvSpPr>
            <p:spPr>
              <a:xfrm flipV="1">
                <a:off x="3911742" y="2081925"/>
                <a:ext cx="434439" cy="498922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34508FD-E277-4155-97D6-A3F65601D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115430"/>
              <a:ext cx="1412896" cy="784224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5C5A04AC-3BBB-4ACF-B60C-AD292F9F2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2668" y="4115430"/>
              <a:ext cx="1412896" cy="784224"/>
            </a:xfrm>
            <a:prstGeom prst="rect">
              <a:avLst/>
            </a:prstGeom>
          </p:spPr>
        </p:pic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52C2F0AA-9800-4E48-9FC1-749B9DAC38E8}"/>
                </a:ext>
              </a:extLst>
            </p:cNvPr>
            <p:cNvGrpSpPr/>
            <p:nvPr/>
          </p:nvGrpSpPr>
          <p:grpSpPr>
            <a:xfrm>
              <a:off x="1504665" y="4307759"/>
              <a:ext cx="96233" cy="138281"/>
              <a:chOff x="4730801" y="3450857"/>
              <a:chExt cx="3180718" cy="1467464"/>
            </a:xfrm>
          </p:grpSpPr>
          <p:grpSp>
            <p:nvGrpSpPr>
              <p:cNvPr id="222" name="组合 221">
                <a:extLst>
                  <a:ext uri="{FF2B5EF4-FFF2-40B4-BE49-F238E27FC236}">
                    <a16:creationId xmlns:a16="http://schemas.microsoft.com/office/drawing/2014/main" id="{84317FA3-4BB4-48E6-B3E1-C1F914E33B50}"/>
                  </a:ext>
                </a:extLst>
              </p:cNvPr>
              <p:cNvGrpSpPr/>
              <p:nvPr/>
            </p:nvGrpSpPr>
            <p:grpSpPr>
              <a:xfrm>
                <a:off x="4730801" y="3450857"/>
                <a:ext cx="3175525" cy="1467464"/>
                <a:chOff x="2190203" y="3428995"/>
                <a:chExt cx="2160124" cy="1528565"/>
              </a:xfrm>
            </p:grpSpPr>
            <p:sp>
              <p:nvSpPr>
                <p:cNvPr id="225" name="矩形: 圆角 224">
                  <a:extLst>
                    <a:ext uri="{FF2B5EF4-FFF2-40B4-BE49-F238E27FC236}">
                      <a16:creationId xmlns:a16="http://schemas.microsoft.com/office/drawing/2014/main" id="{3975728F-EAED-407D-9168-272C2652A7AE}"/>
                    </a:ext>
                  </a:extLst>
                </p:cNvPr>
                <p:cNvSpPr/>
                <p:nvPr/>
              </p:nvSpPr>
              <p:spPr>
                <a:xfrm>
                  <a:off x="2190203" y="3428995"/>
                  <a:ext cx="2160124" cy="1528565"/>
                </a:xfrm>
                <a:prstGeom prst="roundRect">
                  <a:avLst>
                    <a:gd name="adj" fmla="val 13646"/>
                  </a:avLst>
                </a:prstGeom>
                <a:solidFill>
                  <a:srgbClr val="C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26" name="矩形 225">
                  <a:extLst>
                    <a:ext uri="{FF2B5EF4-FFF2-40B4-BE49-F238E27FC236}">
                      <a16:creationId xmlns:a16="http://schemas.microsoft.com/office/drawing/2014/main" id="{00E92BC1-6AA1-40DB-AB2E-B8A2BB8BD156}"/>
                    </a:ext>
                  </a:extLst>
                </p:cNvPr>
                <p:cNvSpPr/>
                <p:nvPr/>
              </p:nvSpPr>
              <p:spPr>
                <a:xfrm>
                  <a:off x="2190203" y="3879653"/>
                  <a:ext cx="2160124" cy="637309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</p:grpSp>
          <p:cxnSp>
            <p:nvCxnSpPr>
              <p:cNvPr id="223" name="直接连接符 222">
                <a:extLst>
                  <a:ext uri="{FF2B5EF4-FFF2-40B4-BE49-F238E27FC236}">
                    <a16:creationId xmlns:a16="http://schemas.microsoft.com/office/drawing/2014/main" id="{EEF1DF1E-D5DE-46B8-A2BA-895B01CF7D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0801" y="3611418"/>
                <a:ext cx="31755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4" name="直接连接符 223">
                <a:extLst>
                  <a:ext uri="{FF2B5EF4-FFF2-40B4-BE49-F238E27FC236}">
                    <a16:creationId xmlns:a16="http://schemas.microsoft.com/office/drawing/2014/main" id="{C87B009A-9AA1-4BBD-9763-EFF792CF25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5989" y="4752109"/>
                <a:ext cx="317553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5FF14A5C-916D-46A5-985D-BF1E9A3433B5}"/>
                </a:ext>
              </a:extLst>
            </p:cNvPr>
            <p:cNvGrpSpPr/>
            <p:nvPr/>
          </p:nvGrpSpPr>
          <p:grpSpPr>
            <a:xfrm>
              <a:off x="1524750" y="4446040"/>
              <a:ext cx="62561" cy="452573"/>
              <a:chOff x="5931308" y="3291333"/>
              <a:chExt cx="139419" cy="580168"/>
            </a:xfrm>
          </p:grpSpPr>
          <p:sp>
            <p:nvSpPr>
              <p:cNvPr id="219" name="矩形 218">
                <a:extLst>
                  <a:ext uri="{FF2B5EF4-FFF2-40B4-BE49-F238E27FC236}">
                    <a16:creationId xmlns:a16="http://schemas.microsoft.com/office/drawing/2014/main" id="{C743A5BD-98F1-4C5F-890B-34702E800FAF}"/>
                  </a:ext>
                </a:extLst>
              </p:cNvPr>
              <p:cNvSpPr/>
              <p:nvPr/>
            </p:nvSpPr>
            <p:spPr>
              <a:xfrm>
                <a:off x="5931308" y="3291333"/>
                <a:ext cx="139419" cy="21535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0" name="矩形 219">
                <a:extLst>
                  <a:ext uri="{FF2B5EF4-FFF2-40B4-BE49-F238E27FC236}">
                    <a16:creationId xmlns:a16="http://schemas.microsoft.com/office/drawing/2014/main" id="{141E5344-0F5F-4A62-B6A9-317E5E7B7022}"/>
                  </a:ext>
                </a:extLst>
              </p:cNvPr>
              <p:cNvSpPr/>
              <p:nvPr/>
            </p:nvSpPr>
            <p:spPr>
              <a:xfrm>
                <a:off x="5931308" y="3834866"/>
                <a:ext cx="139419" cy="36635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1" name="矩形 220">
                <a:extLst>
                  <a:ext uri="{FF2B5EF4-FFF2-40B4-BE49-F238E27FC236}">
                    <a16:creationId xmlns:a16="http://schemas.microsoft.com/office/drawing/2014/main" id="{E0B27F9A-BD1B-4071-8A45-DB95E266B93B}"/>
                  </a:ext>
                </a:extLst>
              </p:cNvPr>
              <p:cNvSpPr/>
              <p:nvPr/>
            </p:nvSpPr>
            <p:spPr>
              <a:xfrm>
                <a:off x="5960918" y="3305134"/>
                <a:ext cx="79614" cy="526517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776D26C5-80C1-426C-A455-143A9A8136DC}"/>
                </a:ext>
              </a:extLst>
            </p:cNvPr>
            <p:cNvGrpSpPr/>
            <p:nvPr/>
          </p:nvGrpSpPr>
          <p:grpSpPr>
            <a:xfrm>
              <a:off x="3982106" y="4115430"/>
              <a:ext cx="3105564" cy="784224"/>
              <a:chOff x="390109" y="3967195"/>
              <a:chExt cx="4879298" cy="1127858"/>
            </a:xfrm>
          </p:grpSpPr>
          <p:pic>
            <p:nvPicPr>
              <p:cNvPr id="206" name="图片 205">
                <a:extLst>
                  <a:ext uri="{FF2B5EF4-FFF2-40B4-BE49-F238E27FC236}">
                    <a16:creationId xmlns:a16="http://schemas.microsoft.com/office/drawing/2014/main" id="{9EE5552E-C90B-46A9-AFC7-DA9073F228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109" y="3967195"/>
                <a:ext cx="2219868" cy="1127858"/>
              </a:xfrm>
              <a:prstGeom prst="rect">
                <a:avLst/>
              </a:prstGeom>
            </p:spPr>
          </p:pic>
          <p:pic>
            <p:nvPicPr>
              <p:cNvPr id="207" name="图片 206">
                <a:extLst>
                  <a:ext uri="{FF2B5EF4-FFF2-40B4-BE49-F238E27FC236}">
                    <a16:creationId xmlns:a16="http://schemas.microsoft.com/office/drawing/2014/main" id="{D31E70B1-F496-43A3-99B2-A64914662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9539" y="3967195"/>
                <a:ext cx="2219868" cy="1127858"/>
              </a:xfrm>
              <a:prstGeom prst="rect">
                <a:avLst/>
              </a:prstGeom>
            </p:spPr>
          </p:pic>
          <p:sp>
            <p:nvSpPr>
              <p:cNvPr id="208" name="矩形 207">
                <a:extLst>
                  <a:ext uri="{FF2B5EF4-FFF2-40B4-BE49-F238E27FC236}">
                    <a16:creationId xmlns:a16="http://schemas.microsoft.com/office/drawing/2014/main" id="{D9F85EF9-C82C-4A05-B43A-82DB2083B5AA}"/>
                  </a:ext>
                </a:extLst>
              </p:cNvPr>
              <p:cNvSpPr/>
              <p:nvPr/>
            </p:nvSpPr>
            <p:spPr>
              <a:xfrm rot="10800000" flipV="1">
                <a:off x="2592499" y="4325237"/>
                <a:ext cx="489125" cy="36000"/>
              </a:xfrm>
              <a:prstGeom prst="rect">
                <a:avLst/>
              </a:prstGeom>
              <a:gradFill flip="none" rotWithShape="1">
                <a:gsLst>
                  <a:gs pos="29000">
                    <a:srgbClr val="6F7383"/>
                  </a:gs>
                  <a:gs pos="67000">
                    <a:srgbClr val="DCE0F8"/>
                  </a:gs>
                  <a:gs pos="0">
                    <a:srgbClr val="E7E6E6">
                      <a:lumMod val="25000"/>
                    </a:srgbClr>
                  </a:gs>
                  <a:gs pos="100000">
                    <a:srgbClr val="999BA4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grpSp>
            <p:nvGrpSpPr>
              <p:cNvPr id="209" name="组合 208">
                <a:extLst>
                  <a:ext uri="{FF2B5EF4-FFF2-40B4-BE49-F238E27FC236}">
                    <a16:creationId xmlns:a16="http://schemas.microsoft.com/office/drawing/2014/main" id="{4DDE6A8B-9EE5-44BF-BA6C-7AB11A90910E}"/>
                  </a:ext>
                </a:extLst>
              </p:cNvPr>
              <p:cNvGrpSpPr/>
              <p:nvPr/>
            </p:nvGrpSpPr>
            <p:grpSpPr>
              <a:xfrm>
                <a:off x="2754160" y="4243800"/>
                <a:ext cx="151196" cy="198873"/>
                <a:chOff x="4730801" y="3450857"/>
                <a:chExt cx="3180718" cy="1467464"/>
              </a:xfrm>
            </p:grpSpPr>
            <p:grpSp>
              <p:nvGrpSpPr>
                <p:cNvPr id="214" name="组合 213">
                  <a:extLst>
                    <a:ext uri="{FF2B5EF4-FFF2-40B4-BE49-F238E27FC236}">
                      <a16:creationId xmlns:a16="http://schemas.microsoft.com/office/drawing/2014/main" id="{DD8E2232-9A05-4B9D-A57B-28CA684D583E}"/>
                    </a:ext>
                  </a:extLst>
                </p:cNvPr>
                <p:cNvGrpSpPr/>
                <p:nvPr/>
              </p:nvGrpSpPr>
              <p:grpSpPr>
                <a:xfrm>
                  <a:off x="4730801" y="3450857"/>
                  <a:ext cx="3175525" cy="1467464"/>
                  <a:chOff x="2190203" y="3428995"/>
                  <a:chExt cx="2160124" cy="1528565"/>
                </a:xfrm>
              </p:grpSpPr>
              <p:sp>
                <p:nvSpPr>
                  <p:cNvPr id="217" name="矩形: 圆角 216">
                    <a:extLst>
                      <a:ext uri="{FF2B5EF4-FFF2-40B4-BE49-F238E27FC236}">
                        <a16:creationId xmlns:a16="http://schemas.microsoft.com/office/drawing/2014/main" id="{AD67466A-1106-402F-8893-DE22E24E7DD2}"/>
                      </a:ext>
                    </a:extLst>
                  </p:cNvPr>
                  <p:cNvSpPr/>
                  <p:nvPr/>
                </p:nvSpPr>
                <p:spPr>
                  <a:xfrm>
                    <a:off x="2190203" y="3428995"/>
                    <a:ext cx="2160124" cy="1528565"/>
                  </a:xfrm>
                  <a:prstGeom prst="roundRect">
                    <a:avLst>
                      <a:gd name="adj" fmla="val 13646"/>
                    </a:avLst>
                  </a:prstGeom>
                  <a:solidFill>
                    <a:srgbClr val="C0000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218" name="矩形 217">
                    <a:extLst>
                      <a:ext uri="{FF2B5EF4-FFF2-40B4-BE49-F238E27FC236}">
                        <a16:creationId xmlns:a16="http://schemas.microsoft.com/office/drawing/2014/main" id="{CD8557E0-9194-44EA-98F1-6E48CBC3C95B}"/>
                      </a:ext>
                    </a:extLst>
                  </p:cNvPr>
                  <p:cNvSpPr/>
                  <p:nvPr/>
                </p:nvSpPr>
                <p:spPr>
                  <a:xfrm>
                    <a:off x="2190203" y="3879653"/>
                    <a:ext cx="2160124" cy="637309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</p:grpSp>
            <p:cxnSp>
              <p:nvCxnSpPr>
                <p:cNvPr id="215" name="直接连接符 214">
                  <a:extLst>
                    <a:ext uri="{FF2B5EF4-FFF2-40B4-BE49-F238E27FC236}">
                      <a16:creationId xmlns:a16="http://schemas.microsoft.com/office/drawing/2014/main" id="{D12434C3-9BCA-4C4D-BAA9-87D7D58CB3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30801" y="3611418"/>
                  <a:ext cx="317552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6" name="直接连接符 215">
                  <a:extLst>
                    <a:ext uri="{FF2B5EF4-FFF2-40B4-BE49-F238E27FC236}">
                      <a16:creationId xmlns:a16="http://schemas.microsoft.com/office/drawing/2014/main" id="{692D63DA-0B6B-4F03-98C9-71D114E150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35989" y="4752109"/>
                  <a:ext cx="317553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0" name="组合 209">
                <a:extLst>
                  <a:ext uri="{FF2B5EF4-FFF2-40B4-BE49-F238E27FC236}">
                    <a16:creationId xmlns:a16="http://schemas.microsoft.com/office/drawing/2014/main" id="{590E6D50-4FBB-45AE-B411-C5D1E09600D8}"/>
                  </a:ext>
                </a:extLst>
              </p:cNvPr>
              <p:cNvGrpSpPr/>
              <p:nvPr/>
            </p:nvGrpSpPr>
            <p:grpSpPr>
              <a:xfrm>
                <a:off x="2785715" y="4442673"/>
                <a:ext cx="98293" cy="650882"/>
                <a:chOff x="5931308" y="3291333"/>
                <a:chExt cx="139419" cy="580168"/>
              </a:xfrm>
            </p:grpSpPr>
            <p:sp>
              <p:nvSpPr>
                <p:cNvPr id="211" name="矩形 210">
                  <a:extLst>
                    <a:ext uri="{FF2B5EF4-FFF2-40B4-BE49-F238E27FC236}">
                      <a16:creationId xmlns:a16="http://schemas.microsoft.com/office/drawing/2014/main" id="{0443D020-AE92-473A-960D-D34DEEE21B87}"/>
                    </a:ext>
                  </a:extLst>
                </p:cNvPr>
                <p:cNvSpPr/>
                <p:nvPr/>
              </p:nvSpPr>
              <p:spPr>
                <a:xfrm>
                  <a:off x="5931308" y="3291333"/>
                  <a:ext cx="139419" cy="21535"/>
                </a:xfrm>
                <a:prstGeom prst="rect">
                  <a:avLst/>
                </a:prstGeom>
                <a:gradFill flip="none" rotWithShape="1">
                  <a:gsLst>
                    <a:gs pos="5000">
                      <a:sysClr val="window" lastClr="FFFFFF">
                        <a:lumMod val="65000"/>
                      </a:sysClr>
                    </a:gs>
                    <a:gs pos="9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65000"/>
                      </a:sysClr>
                    </a:gs>
                    <a:gs pos="200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zh-CN" altLang="en-US" sz="1200" kern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12" name="矩形 211">
                  <a:extLst>
                    <a:ext uri="{FF2B5EF4-FFF2-40B4-BE49-F238E27FC236}">
                      <a16:creationId xmlns:a16="http://schemas.microsoft.com/office/drawing/2014/main" id="{3210AF9B-AC0E-486F-A8A1-A63DF6D73232}"/>
                    </a:ext>
                  </a:extLst>
                </p:cNvPr>
                <p:cNvSpPr/>
                <p:nvPr/>
              </p:nvSpPr>
              <p:spPr>
                <a:xfrm>
                  <a:off x="5931308" y="3834866"/>
                  <a:ext cx="139419" cy="36635"/>
                </a:xfrm>
                <a:prstGeom prst="rect">
                  <a:avLst/>
                </a:prstGeom>
                <a:gradFill flip="none" rotWithShape="1">
                  <a:gsLst>
                    <a:gs pos="5000">
                      <a:sysClr val="window" lastClr="FFFFFF">
                        <a:lumMod val="65000"/>
                      </a:sysClr>
                    </a:gs>
                    <a:gs pos="9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65000"/>
                      </a:sysClr>
                    </a:gs>
                    <a:gs pos="200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zh-CN" altLang="en-US" sz="1200" kern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13" name="矩形 212">
                  <a:extLst>
                    <a:ext uri="{FF2B5EF4-FFF2-40B4-BE49-F238E27FC236}">
                      <a16:creationId xmlns:a16="http://schemas.microsoft.com/office/drawing/2014/main" id="{59D63FEA-827E-4703-8ACC-2F95ADE76795}"/>
                    </a:ext>
                  </a:extLst>
                </p:cNvPr>
                <p:cNvSpPr/>
                <p:nvPr/>
              </p:nvSpPr>
              <p:spPr>
                <a:xfrm>
                  <a:off x="5960918" y="3305134"/>
                  <a:ext cx="79614" cy="526517"/>
                </a:xfrm>
                <a:prstGeom prst="rect">
                  <a:avLst/>
                </a:prstGeom>
                <a:gradFill flip="none" rotWithShape="1">
                  <a:gsLst>
                    <a:gs pos="5000">
                      <a:sysClr val="window" lastClr="FFFFFF">
                        <a:lumMod val="65000"/>
                      </a:sysClr>
                    </a:gs>
                    <a:gs pos="9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65000"/>
                      </a:sysClr>
                    </a:gs>
                    <a:gs pos="200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zh-CN" altLang="en-US" sz="1200" kern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</p:grp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5BD283EE-DCEE-4F15-AC07-37991DCECA2A}"/>
                </a:ext>
              </a:extLst>
            </p:cNvPr>
            <p:cNvGrpSpPr/>
            <p:nvPr/>
          </p:nvGrpSpPr>
          <p:grpSpPr>
            <a:xfrm>
              <a:off x="316742" y="960625"/>
              <a:ext cx="5341058" cy="2046020"/>
              <a:chOff x="887758" y="952232"/>
              <a:chExt cx="8391589" cy="2942550"/>
            </a:xfrm>
          </p:grpSpPr>
          <p:grpSp>
            <p:nvGrpSpPr>
              <p:cNvPr id="97" name="组合 96">
                <a:extLst>
                  <a:ext uri="{FF2B5EF4-FFF2-40B4-BE49-F238E27FC236}">
                    <a16:creationId xmlns:a16="http://schemas.microsoft.com/office/drawing/2014/main" id="{8035CEF4-5601-4314-A672-A70EFA8C744A}"/>
                  </a:ext>
                </a:extLst>
              </p:cNvPr>
              <p:cNvGrpSpPr/>
              <p:nvPr/>
            </p:nvGrpSpPr>
            <p:grpSpPr>
              <a:xfrm>
                <a:off x="1392078" y="952232"/>
                <a:ext cx="7563494" cy="2265247"/>
                <a:chOff x="2006954" y="430837"/>
                <a:chExt cx="7563494" cy="2265247"/>
              </a:xfrm>
            </p:grpSpPr>
            <p:grpSp>
              <p:nvGrpSpPr>
                <p:cNvPr id="106" name="组合 105">
                  <a:extLst>
                    <a:ext uri="{FF2B5EF4-FFF2-40B4-BE49-F238E27FC236}">
                      <a16:creationId xmlns:a16="http://schemas.microsoft.com/office/drawing/2014/main" id="{29AB1B30-FE3B-413B-B416-78F4E5EE53E4}"/>
                    </a:ext>
                  </a:extLst>
                </p:cNvPr>
                <p:cNvGrpSpPr/>
                <p:nvPr/>
              </p:nvGrpSpPr>
              <p:grpSpPr>
                <a:xfrm>
                  <a:off x="6527744" y="697901"/>
                  <a:ext cx="1980604" cy="1156382"/>
                  <a:chOff x="6527744" y="697901"/>
                  <a:chExt cx="1980604" cy="1156382"/>
                </a:xfrm>
              </p:grpSpPr>
              <p:sp>
                <p:nvSpPr>
                  <p:cNvPr id="197" name="矩形 196">
                    <a:extLst>
                      <a:ext uri="{FF2B5EF4-FFF2-40B4-BE49-F238E27FC236}">
                        <a16:creationId xmlns:a16="http://schemas.microsoft.com/office/drawing/2014/main" id="{C318E770-DE9F-4053-94B5-E6826C86CBC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100175" y="1194701"/>
                    <a:ext cx="928852" cy="72000"/>
                  </a:xfrm>
                  <a:prstGeom prst="rect">
                    <a:avLst/>
                  </a:pr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98" name="矩形 197">
                    <a:extLst>
                      <a:ext uri="{FF2B5EF4-FFF2-40B4-BE49-F238E27FC236}">
                        <a16:creationId xmlns:a16="http://schemas.microsoft.com/office/drawing/2014/main" id="{463B6A0C-89B3-4DFA-A1B9-08021C7AF9A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599743" y="700306"/>
                    <a:ext cx="1833798" cy="69597"/>
                  </a:xfrm>
                  <a:prstGeom prst="rect">
                    <a:avLst/>
                  </a:pr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99" name="矩形 198">
                    <a:extLst>
                      <a:ext uri="{FF2B5EF4-FFF2-40B4-BE49-F238E27FC236}">
                        <a16:creationId xmlns:a16="http://schemas.microsoft.com/office/drawing/2014/main" id="{3CDB270A-AE4E-41E3-9327-DF9C0DC0B32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917310" y="1269563"/>
                    <a:ext cx="1097441" cy="71999"/>
                  </a:xfrm>
                  <a:prstGeom prst="rect">
                    <a:avLst/>
                  </a:pr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200" name="组合 199">
                    <a:extLst>
                      <a:ext uri="{FF2B5EF4-FFF2-40B4-BE49-F238E27FC236}">
                        <a16:creationId xmlns:a16="http://schemas.microsoft.com/office/drawing/2014/main" id="{9318F1AB-9D92-47DC-9309-B6F381C13BDF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6527744" y="697901"/>
                    <a:ext cx="72001" cy="74414"/>
                    <a:chOff x="5514494" y="2081922"/>
                    <a:chExt cx="540008" cy="558106"/>
                  </a:xfrm>
                </p:grpSpPr>
                <p:sp>
                  <p:nvSpPr>
                    <p:cNvPr id="204" name="任意多边形: 形状 203">
                      <a:extLst>
                        <a:ext uri="{FF2B5EF4-FFF2-40B4-BE49-F238E27FC236}">
                          <a16:creationId xmlns:a16="http://schemas.microsoft.com/office/drawing/2014/main" id="{66BBBC97-0D4E-48D7-A31D-7CB7D2CEF7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514502" y="2100027"/>
                      <a:ext cx="540000" cy="540001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205" name="任意多边形: 形状 204">
                      <a:extLst>
                        <a:ext uri="{FF2B5EF4-FFF2-40B4-BE49-F238E27FC236}">
                          <a16:creationId xmlns:a16="http://schemas.microsoft.com/office/drawing/2014/main" id="{1173CB8A-BAAB-4258-9987-36C8C02B374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5514494" y="2081922"/>
                      <a:ext cx="540000" cy="540000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201" name="组合 200">
                    <a:extLst>
                      <a:ext uri="{FF2B5EF4-FFF2-40B4-BE49-F238E27FC236}">
                        <a16:creationId xmlns:a16="http://schemas.microsoft.com/office/drawing/2014/main" id="{F1CDE764-2C0C-4450-87E4-2D529079718A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8432354" y="696333"/>
                    <a:ext cx="72006" cy="79983"/>
                    <a:chOff x="5514492" y="1932271"/>
                    <a:chExt cx="540058" cy="599866"/>
                  </a:xfrm>
                </p:grpSpPr>
                <p:sp>
                  <p:nvSpPr>
                    <p:cNvPr id="202" name="任意多边形: 形状 201">
                      <a:extLst>
                        <a:ext uri="{FF2B5EF4-FFF2-40B4-BE49-F238E27FC236}">
                          <a16:creationId xmlns:a16="http://schemas.microsoft.com/office/drawing/2014/main" id="{0781A3BF-4215-4D0E-BA2D-F0311F119D9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514491" y="1992138"/>
                      <a:ext cx="540000" cy="539998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203" name="任意多边形: 形状 202">
                      <a:extLst>
                        <a:ext uri="{FF2B5EF4-FFF2-40B4-BE49-F238E27FC236}">
                          <a16:creationId xmlns:a16="http://schemas.microsoft.com/office/drawing/2014/main" id="{94D55CCA-D076-4150-9E29-978C8BB18CB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5514552" y="1932271"/>
                      <a:ext cx="539998" cy="540001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107" name="组合 106">
                  <a:extLst>
                    <a:ext uri="{FF2B5EF4-FFF2-40B4-BE49-F238E27FC236}">
                      <a16:creationId xmlns:a16="http://schemas.microsoft.com/office/drawing/2014/main" id="{78FF7837-3EC2-4EEA-9699-15F492F24337}"/>
                    </a:ext>
                  </a:extLst>
                </p:cNvPr>
                <p:cNvGrpSpPr/>
                <p:nvPr/>
              </p:nvGrpSpPr>
              <p:grpSpPr>
                <a:xfrm>
                  <a:off x="4822964" y="682250"/>
                  <a:ext cx="1574170" cy="1035474"/>
                  <a:chOff x="4822964" y="682250"/>
                  <a:chExt cx="1574170" cy="1035474"/>
                </a:xfrm>
              </p:grpSpPr>
              <p:sp>
                <p:nvSpPr>
                  <p:cNvPr id="188" name="矩形 187">
                    <a:extLst>
                      <a:ext uri="{FF2B5EF4-FFF2-40B4-BE49-F238E27FC236}">
                        <a16:creationId xmlns:a16="http://schemas.microsoft.com/office/drawing/2014/main" id="{F750B2D6-417D-4F39-8FCF-E9614163CE1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894284" y="685490"/>
                    <a:ext cx="1454347" cy="76571"/>
                  </a:xfrm>
                  <a:prstGeom prst="rect">
                    <a:avLst/>
                  </a:pr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89" name="矩形 188">
                    <a:extLst>
                      <a:ext uri="{FF2B5EF4-FFF2-40B4-BE49-F238E27FC236}">
                        <a16:creationId xmlns:a16="http://schemas.microsoft.com/office/drawing/2014/main" id="{F0AC5AB8-A15D-4CDF-8406-56277DD0EE5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4533" y="1017338"/>
                    <a:ext cx="606909" cy="70047"/>
                  </a:xfrm>
                  <a:prstGeom prst="rect">
                    <a:avLst/>
                  </a:pr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90" name="矩形 189">
                    <a:extLst>
                      <a:ext uri="{FF2B5EF4-FFF2-40B4-BE49-F238E27FC236}">
                        <a16:creationId xmlns:a16="http://schemas.microsoft.com/office/drawing/2014/main" id="{1E32B71B-9AAB-43E5-96BC-C460948257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74387" y="1195448"/>
                    <a:ext cx="972553" cy="72000"/>
                  </a:xfrm>
                  <a:prstGeom prst="rect">
                    <a:avLst/>
                  </a:pr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191" name="组合 190">
                    <a:extLst>
                      <a:ext uri="{FF2B5EF4-FFF2-40B4-BE49-F238E27FC236}">
                        <a16:creationId xmlns:a16="http://schemas.microsoft.com/office/drawing/2014/main" id="{8F7B19FD-D9AB-4B43-B269-EA428B2891D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4822964" y="682250"/>
                    <a:ext cx="72001" cy="74414"/>
                    <a:chOff x="5514494" y="2081922"/>
                    <a:chExt cx="540008" cy="558105"/>
                  </a:xfrm>
                </p:grpSpPr>
                <p:sp>
                  <p:nvSpPr>
                    <p:cNvPr id="195" name="任意多边形: 形状 194">
                      <a:extLst>
                        <a:ext uri="{FF2B5EF4-FFF2-40B4-BE49-F238E27FC236}">
                          <a16:creationId xmlns:a16="http://schemas.microsoft.com/office/drawing/2014/main" id="{DD1E6E5B-895D-401D-81B9-D3C44C8C6AB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514502" y="2100027"/>
                      <a:ext cx="540000" cy="540000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96" name="任意多边形: 形状 195">
                      <a:extLst>
                        <a:ext uri="{FF2B5EF4-FFF2-40B4-BE49-F238E27FC236}">
                          <a16:creationId xmlns:a16="http://schemas.microsoft.com/office/drawing/2014/main" id="{04165B59-0143-4EEA-A40C-474171BC915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5514494" y="2081922"/>
                      <a:ext cx="540000" cy="540000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192" name="组合 191">
                    <a:extLst>
                      <a:ext uri="{FF2B5EF4-FFF2-40B4-BE49-F238E27FC236}">
                        <a16:creationId xmlns:a16="http://schemas.microsoft.com/office/drawing/2014/main" id="{DC65B9E4-FC6F-460D-B6F9-B143A798611A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6325130" y="684211"/>
                    <a:ext cx="72007" cy="72000"/>
                    <a:chOff x="5514487" y="2081922"/>
                    <a:chExt cx="540063" cy="540000"/>
                  </a:xfrm>
                </p:grpSpPr>
                <p:sp>
                  <p:nvSpPr>
                    <p:cNvPr id="193" name="任意多边形: 形状 192">
                      <a:extLst>
                        <a:ext uri="{FF2B5EF4-FFF2-40B4-BE49-F238E27FC236}">
                          <a16:creationId xmlns:a16="http://schemas.microsoft.com/office/drawing/2014/main" id="{2C275044-7A75-4E68-A5F8-F4CA3D2A57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514487" y="2081922"/>
                      <a:ext cx="540000" cy="540000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94" name="任意多边形: 形状 193">
                      <a:extLst>
                        <a:ext uri="{FF2B5EF4-FFF2-40B4-BE49-F238E27FC236}">
                          <a16:creationId xmlns:a16="http://schemas.microsoft.com/office/drawing/2014/main" id="{1BBD8844-F52D-46D9-9885-250F9D5F19A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5514547" y="2081922"/>
                      <a:ext cx="540003" cy="540000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</p:grpSp>
            </p:grpSp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821A9683-9217-4582-BAC7-CB09A6BDE875}"/>
                    </a:ext>
                  </a:extLst>
                </p:cNvPr>
                <p:cNvSpPr/>
                <p:nvPr/>
              </p:nvSpPr>
              <p:spPr>
                <a:xfrm rot="5400000">
                  <a:off x="7960190" y="1088965"/>
                  <a:ext cx="1246323" cy="71999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109" name="组合 108">
                  <a:extLst>
                    <a:ext uri="{FF2B5EF4-FFF2-40B4-BE49-F238E27FC236}">
                      <a16:creationId xmlns:a16="http://schemas.microsoft.com/office/drawing/2014/main" id="{71119D99-2A02-453E-9632-50BD5C9C56C5}"/>
                    </a:ext>
                  </a:extLst>
                </p:cNvPr>
                <p:cNvGrpSpPr/>
                <p:nvPr/>
              </p:nvGrpSpPr>
              <p:grpSpPr>
                <a:xfrm rot="10800000">
                  <a:off x="4635255" y="435004"/>
                  <a:ext cx="72000" cy="72000"/>
                  <a:chOff x="5514487" y="2081922"/>
                  <a:chExt cx="540000" cy="540000"/>
                </a:xfrm>
              </p:grpSpPr>
              <p:sp>
                <p:nvSpPr>
                  <p:cNvPr id="186" name="任意多边形: 形状 185">
                    <a:extLst>
                      <a:ext uri="{FF2B5EF4-FFF2-40B4-BE49-F238E27FC236}">
                        <a16:creationId xmlns:a16="http://schemas.microsoft.com/office/drawing/2014/main" id="{3C5661B9-2AD4-4D1D-9B48-406337B834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14487" y="2081922"/>
                    <a:ext cx="540000" cy="540000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87" name="任意多边形: 形状 186">
                    <a:extLst>
                      <a:ext uri="{FF2B5EF4-FFF2-40B4-BE49-F238E27FC236}">
                        <a16:creationId xmlns:a16="http://schemas.microsoft.com/office/drawing/2014/main" id="{44AB1563-7B21-4D4E-9127-C3A185DE17E4}"/>
                      </a:ext>
                    </a:extLst>
                  </p:cNvPr>
                  <p:cNvSpPr/>
                  <p:nvPr/>
                </p:nvSpPr>
                <p:spPr>
                  <a:xfrm flipV="1">
                    <a:off x="5514487" y="2081922"/>
                    <a:ext cx="540000" cy="540000"/>
                  </a:xfrm>
                  <a:custGeom>
                    <a:avLst/>
                    <a:gdLst>
                      <a:gd name="connsiteX0" fmla="*/ 0 w 540000"/>
                      <a:gd name="connsiteY0" fmla="*/ 540000 h 540000"/>
                      <a:gd name="connsiteX1" fmla="*/ 0 w 540000"/>
                      <a:gd name="connsiteY1" fmla="*/ 0 h 540000"/>
                      <a:gd name="connsiteX2" fmla="*/ 540000 w 540000"/>
                      <a:gd name="connsiteY2" fmla="*/ 0 h 540000"/>
                      <a:gd name="connsiteX3" fmla="*/ 0 w 540000"/>
                      <a:gd name="connsiteY3" fmla="*/ 540000 h 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000" h="540000">
                        <a:moveTo>
                          <a:pt x="0" y="540000"/>
                        </a:moveTo>
                        <a:lnTo>
                          <a:pt x="0" y="0"/>
                        </a:lnTo>
                        <a:lnTo>
                          <a:pt x="540000" y="0"/>
                        </a:lnTo>
                        <a:lnTo>
                          <a:pt x="0" y="5400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</p:grpSp>
            <p:sp>
              <p:nvSpPr>
                <p:cNvPr id="110" name="矩形 109">
                  <a:extLst>
                    <a:ext uri="{FF2B5EF4-FFF2-40B4-BE49-F238E27FC236}">
                      <a16:creationId xmlns:a16="http://schemas.microsoft.com/office/drawing/2014/main" id="{9557CCD3-C362-494E-957B-AF2AAE7EBAB9}"/>
                    </a:ext>
                  </a:extLst>
                </p:cNvPr>
                <p:cNvSpPr/>
                <p:nvPr/>
              </p:nvSpPr>
              <p:spPr>
                <a:xfrm rot="5400000">
                  <a:off x="4313353" y="827305"/>
                  <a:ext cx="715164" cy="72000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11" name="矩形 110">
                  <a:extLst>
                    <a:ext uri="{FF2B5EF4-FFF2-40B4-BE49-F238E27FC236}">
                      <a16:creationId xmlns:a16="http://schemas.microsoft.com/office/drawing/2014/main" id="{BB601B16-67C2-4499-84B5-2413524CA07E}"/>
                    </a:ext>
                  </a:extLst>
                </p:cNvPr>
                <p:cNvSpPr/>
                <p:nvPr/>
              </p:nvSpPr>
              <p:spPr>
                <a:xfrm rot="10800000">
                  <a:off x="4705096" y="435920"/>
                  <a:ext cx="3840452" cy="65752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12" name="矩形 111">
                  <a:extLst>
                    <a:ext uri="{FF2B5EF4-FFF2-40B4-BE49-F238E27FC236}">
                      <a16:creationId xmlns:a16="http://schemas.microsoft.com/office/drawing/2014/main" id="{1AE60759-41D0-4F04-9095-E8726D36C4AD}"/>
                    </a:ext>
                  </a:extLst>
                </p:cNvPr>
                <p:cNvSpPr/>
                <p:nvPr/>
              </p:nvSpPr>
              <p:spPr>
                <a:xfrm rot="10800000">
                  <a:off x="2307273" y="430839"/>
                  <a:ext cx="2153495" cy="72000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C56981A2-E74B-47B8-BE01-5275A3A91AE4}"/>
                    </a:ext>
                  </a:extLst>
                </p:cNvPr>
                <p:cNvSpPr/>
                <p:nvPr/>
              </p:nvSpPr>
              <p:spPr>
                <a:xfrm rot="5400000">
                  <a:off x="1863732" y="877687"/>
                  <a:ext cx="822508" cy="72000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14" name="任意多边形: 形状 113">
                  <a:extLst>
                    <a:ext uri="{FF2B5EF4-FFF2-40B4-BE49-F238E27FC236}">
                      <a16:creationId xmlns:a16="http://schemas.microsoft.com/office/drawing/2014/main" id="{53AB973D-1170-4087-BBB3-1288A53EC5C7}"/>
                    </a:ext>
                  </a:extLst>
                </p:cNvPr>
                <p:cNvSpPr/>
                <p:nvPr/>
              </p:nvSpPr>
              <p:spPr>
                <a:xfrm rot="16200000">
                  <a:off x="2239047" y="430839"/>
                  <a:ext cx="72000" cy="72000"/>
                </a:xfrm>
                <a:custGeom>
                  <a:avLst/>
                  <a:gdLst>
                    <a:gd name="connsiteX0" fmla="*/ 0 w 540000"/>
                    <a:gd name="connsiteY0" fmla="*/ 540000 h 540000"/>
                    <a:gd name="connsiteX1" fmla="*/ 0 w 540000"/>
                    <a:gd name="connsiteY1" fmla="*/ 0 h 540000"/>
                    <a:gd name="connsiteX2" fmla="*/ 540000 w 540000"/>
                    <a:gd name="connsiteY2" fmla="*/ 0 h 540000"/>
                    <a:gd name="connsiteX3" fmla="*/ 0 w 540000"/>
                    <a:gd name="connsiteY3" fmla="*/ 540000 h 5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0000" h="540000">
                      <a:moveTo>
                        <a:pt x="0" y="540000"/>
                      </a:moveTo>
                      <a:lnTo>
                        <a:pt x="0" y="0"/>
                      </a:lnTo>
                      <a:lnTo>
                        <a:pt x="540000" y="0"/>
                      </a:lnTo>
                      <a:lnTo>
                        <a:pt x="0" y="540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D6C65993-B2D6-45B0-AC44-CC72F0BCCD28}"/>
                    </a:ext>
                  </a:extLst>
                </p:cNvPr>
                <p:cNvSpPr/>
                <p:nvPr/>
              </p:nvSpPr>
              <p:spPr>
                <a:xfrm rot="10800000" flipV="1">
                  <a:off x="2239047" y="430839"/>
                  <a:ext cx="72000" cy="72000"/>
                </a:xfrm>
                <a:custGeom>
                  <a:avLst/>
                  <a:gdLst>
                    <a:gd name="connsiteX0" fmla="*/ 0 w 540000"/>
                    <a:gd name="connsiteY0" fmla="*/ 540000 h 540000"/>
                    <a:gd name="connsiteX1" fmla="*/ 0 w 540000"/>
                    <a:gd name="connsiteY1" fmla="*/ 0 h 540000"/>
                    <a:gd name="connsiteX2" fmla="*/ 540000 w 540000"/>
                    <a:gd name="connsiteY2" fmla="*/ 0 h 540000"/>
                    <a:gd name="connsiteX3" fmla="*/ 0 w 540000"/>
                    <a:gd name="connsiteY3" fmla="*/ 540000 h 5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0000" h="540000">
                      <a:moveTo>
                        <a:pt x="0" y="540000"/>
                      </a:moveTo>
                      <a:lnTo>
                        <a:pt x="0" y="0"/>
                      </a:lnTo>
                      <a:lnTo>
                        <a:pt x="540000" y="0"/>
                      </a:lnTo>
                      <a:lnTo>
                        <a:pt x="0" y="540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16" name="矩形 115">
                  <a:extLst>
                    <a:ext uri="{FF2B5EF4-FFF2-40B4-BE49-F238E27FC236}">
                      <a16:creationId xmlns:a16="http://schemas.microsoft.com/office/drawing/2014/main" id="{AA2953CD-0729-4D0D-9E81-4923602A963D}"/>
                    </a:ext>
                  </a:extLst>
                </p:cNvPr>
                <p:cNvSpPr/>
                <p:nvPr/>
              </p:nvSpPr>
              <p:spPr>
                <a:xfrm rot="5400000" flipV="1">
                  <a:off x="4133555" y="823589"/>
                  <a:ext cx="726198" cy="70048"/>
                </a:xfrm>
                <a:prstGeom prst="rect">
                  <a:avLst/>
                </a:pr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17" name="任意多边形: 形状 116">
                  <a:extLst>
                    <a:ext uri="{FF2B5EF4-FFF2-40B4-BE49-F238E27FC236}">
                      <a16:creationId xmlns:a16="http://schemas.microsoft.com/office/drawing/2014/main" id="{B95CF39C-4649-4AE2-BC2E-2694628A51A6}"/>
                    </a:ext>
                  </a:extLst>
                </p:cNvPr>
                <p:cNvSpPr/>
                <p:nvPr/>
              </p:nvSpPr>
              <p:spPr>
                <a:xfrm>
                  <a:off x="4459334" y="430837"/>
                  <a:ext cx="72000" cy="72000"/>
                </a:xfrm>
                <a:custGeom>
                  <a:avLst/>
                  <a:gdLst>
                    <a:gd name="connsiteX0" fmla="*/ 0 w 540000"/>
                    <a:gd name="connsiteY0" fmla="*/ 540000 h 540000"/>
                    <a:gd name="connsiteX1" fmla="*/ 0 w 540000"/>
                    <a:gd name="connsiteY1" fmla="*/ 0 h 540000"/>
                    <a:gd name="connsiteX2" fmla="*/ 540000 w 540000"/>
                    <a:gd name="connsiteY2" fmla="*/ 0 h 540000"/>
                    <a:gd name="connsiteX3" fmla="*/ 0 w 540000"/>
                    <a:gd name="connsiteY3" fmla="*/ 540000 h 5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0000" h="540000">
                      <a:moveTo>
                        <a:pt x="0" y="540000"/>
                      </a:moveTo>
                      <a:lnTo>
                        <a:pt x="0" y="0"/>
                      </a:lnTo>
                      <a:lnTo>
                        <a:pt x="540000" y="0"/>
                      </a:lnTo>
                      <a:lnTo>
                        <a:pt x="0" y="540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18" name="任意多边形: 形状 117">
                  <a:extLst>
                    <a:ext uri="{FF2B5EF4-FFF2-40B4-BE49-F238E27FC236}">
                      <a16:creationId xmlns:a16="http://schemas.microsoft.com/office/drawing/2014/main" id="{9B7A2D5B-6542-41DA-9AA5-DE2C7FFCE524}"/>
                    </a:ext>
                  </a:extLst>
                </p:cNvPr>
                <p:cNvSpPr/>
                <p:nvPr/>
              </p:nvSpPr>
              <p:spPr>
                <a:xfrm rot="16200000" flipV="1">
                  <a:off x="4459334" y="430837"/>
                  <a:ext cx="72000" cy="72000"/>
                </a:xfrm>
                <a:custGeom>
                  <a:avLst/>
                  <a:gdLst>
                    <a:gd name="connsiteX0" fmla="*/ 0 w 540000"/>
                    <a:gd name="connsiteY0" fmla="*/ 540000 h 540000"/>
                    <a:gd name="connsiteX1" fmla="*/ 0 w 540000"/>
                    <a:gd name="connsiteY1" fmla="*/ 0 h 540000"/>
                    <a:gd name="connsiteX2" fmla="*/ 540000 w 540000"/>
                    <a:gd name="connsiteY2" fmla="*/ 0 h 540000"/>
                    <a:gd name="connsiteX3" fmla="*/ 0 w 540000"/>
                    <a:gd name="connsiteY3" fmla="*/ 540000 h 5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0000" h="540000">
                      <a:moveTo>
                        <a:pt x="0" y="540000"/>
                      </a:moveTo>
                      <a:lnTo>
                        <a:pt x="0" y="0"/>
                      </a:lnTo>
                      <a:lnTo>
                        <a:pt x="540000" y="0"/>
                      </a:lnTo>
                      <a:lnTo>
                        <a:pt x="0" y="540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7000">
                      <a:sysClr val="window" lastClr="FFFFFF">
                        <a:lumMod val="65000"/>
                      </a:sysClr>
                    </a:gs>
                    <a:gs pos="75000">
                      <a:sysClr val="window" lastClr="FFFFFF">
                        <a:lumMod val="65000"/>
                      </a:sysClr>
                    </a:gs>
                    <a:gs pos="50000">
                      <a:sysClr val="window" lastClr="FFFFFF">
                        <a:lumMod val="95000"/>
                      </a:sysClr>
                    </a:gs>
                    <a:gs pos="1000">
                      <a:srgbClr val="E7E6E6">
                        <a:lumMod val="25000"/>
                      </a:srgbClr>
                    </a:gs>
                    <a:gs pos="100000">
                      <a:srgbClr val="E7E6E6">
                        <a:lumMod val="25000"/>
                      </a:srgb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119" name="组合 118">
                  <a:extLst>
                    <a:ext uri="{FF2B5EF4-FFF2-40B4-BE49-F238E27FC236}">
                      <a16:creationId xmlns:a16="http://schemas.microsoft.com/office/drawing/2014/main" id="{196AE727-0E3D-4A52-8CBE-A4A3BD62E303}"/>
                    </a:ext>
                  </a:extLst>
                </p:cNvPr>
                <p:cNvGrpSpPr/>
                <p:nvPr/>
              </p:nvGrpSpPr>
              <p:grpSpPr>
                <a:xfrm>
                  <a:off x="2859468" y="682250"/>
                  <a:ext cx="1157117" cy="673566"/>
                  <a:chOff x="2868076" y="675217"/>
                  <a:chExt cx="1157117" cy="673566"/>
                </a:xfrm>
              </p:grpSpPr>
              <p:sp>
                <p:nvSpPr>
                  <p:cNvPr id="177" name="矩形 176">
                    <a:extLst>
                      <a:ext uri="{FF2B5EF4-FFF2-40B4-BE49-F238E27FC236}">
                        <a16:creationId xmlns:a16="http://schemas.microsoft.com/office/drawing/2014/main" id="{ABA83CB1-E9AC-41CA-9A1D-7C02EB09082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939398" y="678458"/>
                    <a:ext cx="1049635" cy="72000"/>
                  </a:xfrm>
                  <a:prstGeom prst="rect">
                    <a:avLst/>
                  </a:pr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78" name="矩形 177">
                    <a:extLst>
                      <a:ext uri="{FF2B5EF4-FFF2-40B4-BE49-F238E27FC236}">
                        <a16:creationId xmlns:a16="http://schemas.microsoft.com/office/drawing/2014/main" id="{88FA4AEF-63B5-4844-9AF1-B600BA63CC1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99645" y="1010305"/>
                    <a:ext cx="606909" cy="70047"/>
                  </a:xfrm>
                  <a:prstGeom prst="rect">
                    <a:avLst/>
                  </a:pr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79" name="矩形 178">
                    <a:extLst>
                      <a:ext uri="{FF2B5EF4-FFF2-40B4-BE49-F238E27FC236}">
                        <a16:creationId xmlns:a16="http://schemas.microsoft.com/office/drawing/2014/main" id="{168BFB4E-1BDC-4A83-9487-C3F60B19E37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55916" y="946459"/>
                    <a:ext cx="466554" cy="72000"/>
                  </a:xfrm>
                  <a:prstGeom prst="rect">
                    <a:avLst/>
                  </a:prstGeom>
                  <a:gradFill flip="none" rotWithShape="1">
                    <a:gsLst>
                      <a:gs pos="27000">
                        <a:sysClr val="window" lastClr="FFFFFF">
                          <a:lumMod val="65000"/>
                        </a:sysClr>
                      </a:gs>
                      <a:gs pos="75000">
                        <a:sysClr val="window" lastClr="FFFFFF">
                          <a:lumMod val="65000"/>
                        </a:sysClr>
                      </a:gs>
                      <a:gs pos="50000">
                        <a:sysClr val="window" lastClr="FFFFFF">
                          <a:lumMod val="95000"/>
                        </a:sysClr>
                      </a:gs>
                      <a:gs pos="1000">
                        <a:srgbClr val="E7E6E6">
                          <a:lumMod val="25000"/>
                        </a:srgbClr>
                      </a:gs>
                      <a:gs pos="100000">
                        <a:srgbClr val="E7E6E6">
                          <a:lumMod val="25000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1200" kern="0" dirty="0">
                      <a:solidFill>
                        <a:prstClr val="white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180" name="组合 179">
                    <a:extLst>
                      <a:ext uri="{FF2B5EF4-FFF2-40B4-BE49-F238E27FC236}">
                        <a16:creationId xmlns:a16="http://schemas.microsoft.com/office/drawing/2014/main" id="{ECFD86A7-4499-48C8-B48D-05E65CDFBD5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868076" y="675217"/>
                    <a:ext cx="72001" cy="74414"/>
                    <a:chOff x="5514494" y="2081922"/>
                    <a:chExt cx="540008" cy="558105"/>
                  </a:xfrm>
                </p:grpSpPr>
                <p:sp>
                  <p:nvSpPr>
                    <p:cNvPr id="184" name="任意多边形: 形状 183">
                      <a:extLst>
                        <a:ext uri="{FF2B5EF4-FFF2-40B4-BE49-F238E27FC236}">
                          <a16:creationId xmlns:a16="http://schemas.microsoft.com/office/drawing/2014/main" id="{F79C7083-C6C5-4FF6-9132-289182BD05F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514502" y="2100027"/>
                      <a:ext cx="540000" cy="540000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85" name="任意多边形: 形状 184">
                      <a:extLst>
                        <a:ext uri="{FF2B5EF4-FFF2-40B4-BE49-F238E27FC236}">
                          <a16:creationId xmlns:a16="http://schemas.microsoft.com/office/drawing/2014/main" id="{41180631-D809-4380-A368-5B5DDCDE5BD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5514494" y="2081922"/>
                      <a:ext cx="540000" cy="540000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181" name="组合 180">
                    <a:extLst>
                      <a:ext uri="{FF2B5EF4-FFF2-40B4-BE49-F238E27FC236}">
                        <a16:creationId xmlns:a16="http://schemas.microsoft.com/office/drawing/2014/main" id="{057947E1-10BA-4277-9A14-A82109FD95CB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953031" y="677723"/>
                    <a:ext cx="72003" cy="72000"/>
                    <a:chOff x="5514487" y="2081922"/>
                    <a:chExt cx="540030" cy="540000"/>
                  </a:xfrm>
                </p:grpSpPr>
                <p:sp>
                  <p:nvSpPr>
                    <p:cNvPr id="182" name="任意多边形: 形状 181">
                      <a:extLst>
                        <a:ext uri="{FF2B5EF4-FFF2-40B4-BE49-F238E27FC236}">
                          <a16:creationId xmlns:a16="http://schemas.microsoft.com/office/drawing/2014/main" id="{8A84EA77-8B9A-4F40-BEE7-FF91914127C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514487" y="2081922"/>
                      <a:ext cx="540000" cy="540000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83" name="任意多边形: 形状 182">
                      <a:extLst>
                        <a:ext uri="{FF2B5EF4-FFF2-40B4-BE49-F238E27FC236}">
                          <a16:creationId xmlns:a16="http://schemas.microsoft.com/office/drawing/2014/main" id="{5EEDD386-7ABF-40B2-9325-D08CAB8E344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5514511" y="2081922"/>
                      <a:ext cx="540006" cy="540000"/>
                    </a:xfrm>
                    <a:custGeom>
                      <a:avLst/>
                      <a:gdLst>
                        <a:gd name="connsiteX0" fmla="*/ 0 w 540000"/>
                        <a:gd name="connsiteY0" fmla="*/ 540000 h 540000"/>
                        <a:gd name="connsiteX1" fmla="*/ 0 w 540000"/>
                        <a:gd name="connsiteY1" fmla="*/ 0 h 540000"/>
                        <a:gd name="connsiteX2" fmla="*/ 540000 w 540000"/>
                        <a:gd name="connsiteY2" fmla="*/ 0 h 540000"/>
                        <a:gd name="connsiteX3" fmla="*/ 0 w 540000"/>
                        <a:gd name="connsiteY3" fmla="*/ 540000 h 54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0000" h="540000">
                          <a:moveTo>
                            <a:pt x="0" y="540000"/>
                          </a:moveTo>
                          <a:lnTo>
                            <a:pt x="0" y="0"/>
                          </a:lnTo>
                          <a:lnTo>
                            <a:pt x="540000" y="0"/>
                          </a:lnTo>
                          <a:lnTo>
                            <a:pt x="0" y="5400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7000">
                          <a:sysClr val="window" lastClr="FFFFFF">
                            <a:lumMod val="65000"/>
                          </a:sysClr>
                        </a:gs>
                        <a:gs pos="75000">
                          <a:sysClr val="window" lastClr="FFFFFF">
                            <a:lumMod val="65000"/>
                          </a:sysClr>
                        </a:gs>
                        <a:gs pos="50000">
                          <a:sysClr val="window" lastClr="FFFFFF">
                            <a:lumMod val="95000"/>
                          </a:sysClr>
                        </a:gs>
                        <a:gs pos="1000">
                          <a:srgbClr val="E7E6E6">
                            <a:lumMod val="25000"/>
                          </a:srgbClr>
                        </a:gs>
                        <a:gs pos="100000">
                          <a:srgbClr val="E7E6E6">
                            <a:lumMod val="25000"/>
                          </a:srgbClr>
                        </a:gs>
                      </a:gsLst>
                      <a:lin ang="540000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 dirty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120" name="组合 119">
                  <a:extLst>
                    <a:ext uri="{FF2B5EF4-FFF2-40B4-BE49-F238E27FC236}">
                      <a16:creationId xmlns:a16="http://schemas.microsoft.com/office/drawing/2014/main" id="{69FF13FD-C5F9-4BB4-862D-67CBDDD4963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006954" y="896084"/>
                  <a:ext cx="7563494" cy="1800000"/>
                  <a:chOff x="777661" y="605414"/>
                  <a:chExt cx="8025464" cy="1909942"/>
                </a:xfrm>
              </p:grpSpPr>
              <p:grpSp>
                <p:nvGrpSpPr>
                  <p:cNvPr id="121" name="组合 120">
                    <a:extLst>
                      <a:ext uri="{FF2B5EF4-FFF2-40B4-BE49-F238E27FC236}">
                        <a16:creationId xmlns:a16="http://schemas.microsoft.com/office/drawing/2014/main" id="{8A4400C7-9917-44E7-85BC-E925F0855FE2}"/>
                      </a:ext>
                    </a:extLst>
                  </p:cNvPr>
                  <p:cNvGrpSpPr/>
                  <p:nvPr/>
                </p:nvGrpSpPr>
                <p:grpSpPr>
                  <a:xfrm>
                    <a:off x="2550108" y="605414"/>
                    <a:ext cx="6253017" cy="1909942"/>
                    <a:chOff x="895925" y="616138"/>
                    <a:chExt cx="6253017" cy="1909942"/>
                  </a:xfrm>
                </p:grpSpPr>
                <p:grpSp>
                  <p:nvGrpSpPr>
                    <p:cNvPr id="130" name="组合 129">
                      <a:extLst>
                        <a:ext uri="{FF2B5EF4-FFF2-40B4-BE49-F238E27FC236}">
                          <a16:creationId xmlns:a16="http://schemas.microsoft.com/office/drawing/2014/main" id="{3EA8DE2B-8A91-4872-9867-91B5B51BD5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85089" y="1402237"/>
                      <a:ext cx="1737535" cy="1122024"/>
                      <a:chOff x="2985089" y="1402237"/>
                      <a:chExt cx="1737535" cy="1122024"/>
                    </a:xfrm>
                  </p:grpSpPr>
                  <p:grpSp>
                    <p:nvGrpSpPr>
                      <p:cNvPr id="168" name="组合 167">
                        <a:extLst>
                          <a:ext uri="{FF2B5EF4-FFF2-40B4-BE49-F238E27FC236}">
                            <a16:creationId xmlns:a16="http://schemas.microsoft.com/office/drawing/2014/main" id="{F57389E4-8043-43F8-90CD-D6587D5AA5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85089" y="1402237"/>
                        <a:ext cx="1737535" cy="1122024"/>
                        <a:chOff x="3758098" y="2219976"/>
                        <a:chExt cx="3021391" cy="2158060"/>
                      </a:xfrm>
                    </p:grpSpPr>
                    <p:sp>
                      <p:nvSpPr>
                        <p:cNvPr id="170" name="椭圆 169">
                          <a:extLst>
                            <a:ext uri="{FF2B5EF4-FFF2-40B4-BE49-F238E27FC236}">
                              <a16:creationId xmlns:a16="http://schemas.microsoft.com/office/drawing/2014/main" id="{E02BDB7E-62EF-433D-B849-021EE3BAB1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58098" y="2343650"/>
                          <a:ext cx="3021389" cy="777303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20000">
                              <a:sysClr val="window" lastClr="FFFFFF">
                                <a:lumMod val="65000"/>
                              </a:sysClr>
                            </a:gs>
                            <a:gs pos="80000">
                              <a:sysClr val="window" lastClr="FFFFFF">
                                <a:lumMod val="65000"/>
                              </a:sysClr>
                            </a:gs>
                            <a:gs pos="50000">
                              <a:sysClr val="window" lastClr="FFFFFF"/>
                            </a:gs>
                            <a:gs pos="2000">
                              <a:sysClr val="window" lastClr="FFFFFF">
                                <a:lumMod val="50000"/>
                              </a:sysClr>
                            </a:gs>
                            <a:gs pos="100000">
                              <a:sysClr val="window" lastClr="FFFFFF">
                                <a:lumMod val="50000"/>
                              </a:sysClr>
                            </a:gs>
                          </a:gsLst>
                          <a:lin ang="0" scaled="1"/>
                          <a:tileRect/>
                        </a:gradFill>
                        <a:ln w="9525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defRPr/>
                          </a:pPr>
                          <a:endParaRPr lang="zh-CN" altLang="en-US" sz="1200" kern="0">
                            <a:gradFill>
                              <a:gsLst>
                                <a:gs pos="0">
                                  <a:srgbClr val="4472C4">
                                    <a:lumMod val="5000"/>
                                    <a:lumOff val="95000"/>
                                  </a:srgbClr>
                                </a:gs>
                                <a:gs pos="74000">
                                  <a:srgbClr val="4472C4">
                                    <a:lumMod val="45000"/>
                                    <a:lumOff val="55000"/>
                                  </a:srgbClr>
                                </a:gs>
                                <a:gs pos="83000">
                                  <a:srgbClr val="4472C4">
                                    <a:lumMod val="45000"/>
                                    <a:lumOff val="55000"/>
                                  </a:srgbClr>
                                </a:gs>
                                <a:gs pos="100000">
                                  <a:srgbClr val="4472C4">
                                    <a:lumMod val="30000"/>
                                    <a:lumOff val="70000"/>
                                  </a:srgbClr>
                                </a:gs>
                              </a:gsLst>
                              <a:lin ang="5400000" scaled="1"/>
                            </a:gradFill>
                            <a:latin typeface="等线" panose="020F0502020204030204"/>
                            <a:ea typeface="等线" panose="02010600030101010101" pitchFamily="2" charset="-122"/>
                          </a:endParaRPr>
                        </a:p>
                      </p:txBody>
                    </p:sp>
                    <p:grpSp>
                      <p:nvGrpSpPr>
                        <p:cNvPr id="171" name="组合 170">
                          <a:extLst>
                            <a:ext uri="{FF2B5EF4-FFF2-40B4-BE49-F238E27FC236}">
                              <a16:creationId xmlns:a16="http://schemas.microsoft.com/office/drawing/2014/main" id="{0F5F6668-5AD6-441A-9C4C-8C2BE37B104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758100" y="2732302"/>
                          <a:ext cx="3021389" cy="1645734"/>
                          <a:chOff x="3666837" y="1062182"/>
                          <a:chExt cx="4932217" cy="3779279"/>
                        </a:xfrm>
                      </p:grpSpPr>
                      <p:grpSp>
                        <p:nvGrpSpPr>
                          <p:cNvPr id="173" name="组合 172">
                            <a:extLst>
                              <a:ext uri="{FF2B5EF4-FFF2-40B4-BE49-F238E27FC236}">
                                <a16:creationId xmlns:a16="http://schemas.microsoft.com/office/drawing/2014/main" id="{E57FBBC4-E4C4-4BDB-A88D-09A01D5F92A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666837" y="1062182"/>
                            <a:ext cx="4932217" cy="3663472"/>
                            <a:chOff x="3666836" y="1062182"/>
                            <a:chExt cx="1690255" cy="1049165"/>
                          </a:xfrm>
                        </p:grpSpPr>
                        <p:sp>
                          <p:nvSpPr>
                            <p:cNvPr id="175" name="矩形 174">
                              <a:extLst>
                                <a:ext uri="{FF2B5EF4-FFF2-40B4-BE49-F238E27FC236}">
                                  <a16:creationId xmlns:a16="http://schemas.microsoft.com/office/drawing/2014/main" id="{ACF7D22F-7F0D-4337-84D0-F75F844864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666836" y="1062182"/>
                              <a:ext cx="1690255" cy="1016000"/>
                            </a:xfrm>
                            <a:prstGeom prst="rect">
                              <a:avLst/>
                            </a:prstGeom>
                            <a:gradFill flip="none" rotWithShape="1">
                              <a:gsLst>
                                <a:gs pos="20000">
                                  <a:sysClr val="window" lastClr="FFFFFF">
                                    <a:lumMod val="65000"/>
                                  </a:sysClr>
                                </a:gs>
                                <a:gs pos="80000">
                                  <a:sysClr val="window" lastClr="FFFFFF">
                                    <a:lumMod val="65000"/>
                                  </a:sysClr>
                                </a:gs>
                                <a:gs pos="50000">
                                  <a:sysClr val="window" lastClr="FFFFFF"/>
                                </a:gs>
                                <a:gs pos="2000">
                                  <a:sysClr val="window" lastClr="FFFFFF">
                                    <a:lumMod val="50000"/>
                                  </a:sysClr>
                                </a:gs>
                                <a:gs pos="100000">
                                  <a:sysClr val="window" lastClr="FFFFFF">
                                    <a:lumMod val="50000"/>
                                  </a:sysClr>
                                </a:gs>
                              </a:gsLst>
                              <a:lin ang="0" scaled="1"/>
                              <a:tileRect/>
                            </a:gradFill>
                            <a:ln w="952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ctr">
                                <a:defRPr/>
                              </a:pPr>
                              <a:endParaRPr lang="zh-CN" altLang="en-US" sz="1200" kern="0" dirty="0">
                                <a:gradFill>
                                  <a:gsLst>
                                    <a:gs pos="0">
                                      <a:srgbClr val="4472C4">
                                        <a:lumMod val="5000"/>
                                        <a:lumOff val="95000"/>
                                      </a:srgbClr>
                                    </a:gs>
                                    <a:gs pos="74000">
                                      <a:srgbClr val="4472C4">
                                        <a:lumMod val="45000"/>
                                        <a:lumOff val="55000"/>
                                      </a:srgbClr>
                                    </a:gs>
                                    <a:gs pos="83000">
                                      <a:srgbClr val="4472C4">
                                        <a:lumMod val="45000"/>
                                        <a:lumOff val="55000"/>
                                      </a:srgbClr>
                                    </a:gs>
                                    <a:gs pos="100000">
                                      <a:srgbClr val="4472C4">
                                        <a:lumMod val="30000"/>
                                        <a:lumOff val="70000"/>
                                      </a:srgbClr>
                                    </a:gs>
                                  </a:gsLst>
                                  <a:lin ang="5400000" scaled="1"/>
                                </a:gradFill>
                                <a:latin typeface="等线" panose="020F0502020204030204"/>
                                <a:ea typeface="等线" panose="02010600030101010101" pitchFamily="2" charset="-122"/>
                              </a:endParaRPr>
                            </a:p>
                          </p:txBody>
                        </p:sp>
                        <p:sp>
                          <p:nvSpPr>
                            <p:cNvPr id="176" name="梯形 175">
                              <a:extLst>
                                <a:ext uri="{FF2B5EF4-FFF2-40B4-BE49-F238E27FC236}">
                                  <a16:creationId xmlns:a16="http://schemas.microsoft.com/office/drawing/2014/main" id="{C311846C-52EE-4CD8-91F9-7C78D11BB9D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0800000">
                              <a:off x="3666836" y="2078182"/>
                              <a:ext cx="1690255" cy="33165"/>
                            </a:xfrm>
                            <a:prstGeom prst="trapezoid">
                              <a:avLst>
                                <a:gd name="adj" fmla="val 62767"/>
                              </a:avLst>
                            </a:prstGeom>
                            <a:gradFill flip="none" rotWithShape="1">
                              <a:gsLst>
                                <a:gs pos="20000">
                                  <a:sysClr val="window" lastClr="FFFFFF">
                                    <a:lumMod val="65000"/>
                                  </a:sysClr>
                                </a:gs>
                                <a:gs pos="80000">
                                  <a:sysClr val="window" lastClr="FFFFFF">
                                    <a:lumMod val="65000"/>
                                  </a:sysClr>
                                </a:gs>
                                <a:gs pos="50000">
                                  <a:sysClr val="window" lastClr="FFFFFF"/>
                                </a:gs>
                                <a:gs pos="2000">
                                  <a:sysClr val="window" lastClr="FFFFFF">
                                    <a:lumMod val="50000"/>
                                  </a:sysClr>
                                </a:gs>
                                <a:gs pos="100000">
                                  <a:sysClr val="window" lastClr="FFFFFF">
                                    <a:lumMod val="50000"/>
                                  </a:sysClr>
                                </a:gs>
                              </a:gsLst>
                              <a:lin ang="0" scaled="1"/>
                              <a:tileRect/>
                            </a:gradFill>
                            <a:ln w="952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ctr">
                                <a:defRPr/>
                              </a:pPr>
                              <a:endParaRPr lang="zh-CN" altLang="en-US" sz="1200" kern="0">
                                <a:gradFill>
                                  <a:gsLst>
                                    <a:gs pos="0">
                                      <a:srgbClr val="4472C4">
                                        <a:lumMod val="5000"/>
                                        <a:lumOff val="95000"/>
                                      </a:srgbClr>
                                    </a:gs>
                                    <a:gs pos="74000">
                                      <a:srgbClr val="4472C4">
                                        <a:lumMod val="45000"/>
                                        <a:lumOff val="55000"/>
                                      </a:srgbClr>
                                    </a:gs>
                                    <a:gs pos="83000">
                                      <a:srgbClr val="4472C4">
                                        <a:lumMod val="45000"/>
                                        <a:lumOff val="55000"/>
                                      </a:srgbClr>
                                    </a:gs>
                                    <a:gs pos="100000">
                                      <a:srgbClr val="4472C4">
                                        <a:lumMod val="30000"/>
                                        <a:lumOff val="70000"/>
                                      </a:srgbClr>
                                    </a:gs>
                                  </a:gsLst>
                                  <a:lin ang="5400000" scaled="1"/>
                                </a:gradFill>
                                <a:latin typeface="等线" panose="020F0502020204030204"/>
                                <a:ea typeface="等线" panose="02010600030101010101" pitchFamily="2" charset="-122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74" name="矩形 173">
                            <a:extLst>
                              <a:ext uri="{FF2B5EF4-FFF2-40B4-BE49-F238E27FC236}">
                                <a16:creationId xmlns:a16="http://schemas.microsoft.com/office/drawing/2014/main" id="{D51A3E57-06EF-4870-9A75-871C053777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740726" y="4725655"/>
                            <a:ext cx="4784437" cy="115806"/>
                          </a:xfrm>
                          <a:prstGeom prst="rect">
                            <a:avLst/>
                          </a:prstGeom>
                          <a:gradFill flip="none" rotWithShape="1">
                            <a:gsLst>
                              <a:gs pos="20000">
                                <a:sysClr val="window" lastClr="FFFFFF">
                                  <a:lumMod val="65000"/>
                                </a:sysClr>
                              </a:gs>
                              <a:gs pos="80000">
                                <a:sysClr val="window" lastClr="FFFFFF">
                                  <a:lumMod val="65000"/>
                                </a:sysClr>
                              </a:gs>
                              <a:gs pos="50000">
                                <a:sysClr val="window" lastClr="FFFFFF"/>
                              </a:gs>
                              <a:gs pos="2000">
                                <a:sysClr val="window" lastClr="FFFFFF">
                                  <a:lumMod val="50000"/>
                                </a:sysClr>
                              </a:gs>
                              <a:gs pos="100000">
                                <a:sysClr val="window" lastClr="FFFFFF">
                                  <a:lumMod val="50000"/>
                                </a:sysClr>
                              </a:gs>
                            </a:gsLst>
                            <a:lin ang="0" scaled="1"/>
                            <a:tileRect/>
                          </a:gradFill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>
                              <a:defRPr/>
                            </a:pPr>
                            <a:endParaRPr lang="zh-CN" altLang="en-US" sz="1200" kern="0">
                              <a:gradFill>
                                <a:gsLst>
                                  <a:gs pos="0">
                                    <a:srgbClr val="4472C4">
                                      <a:lumMod val="5000"/>
                                      <a:lumOff val="95000"/>
                                    </a:srgbClr>
                                  </a:gs>
                                  <a:gs pos="74000">
                                    <a:srgbClr val="4472C4">
                                      <a:lumMod val="45000"/>
                                      <a:lumOff val="55000"/>
                                    </a:srgbClr>
                                  </a:gs>
                                  <a:gs pos="83000">
                                    <a:srgbClr val="4472C4">
                                      <a:lumMod val="45000"/>
                                      <a:lumOff val="55000"/>
                                    </a:srgbClr>
                                  </a:gs>
                                  <a:gs pos="100000">
                                    <a:srgbClr val="4472C4">
                                      <a:lumMod val="30000"/>
                                      <a:lumOff val="70000"/>
                                    </a:srgbClr>
                                  </a:gs>
                                </a:gsLst>
                                <a:lin ang="5400000" scaled="1"/>
                              </a:gradFill>
                              <a:latin typeface="等线" panose="020F0502020204030204"/>
                              <a:ea typeface="等线" panose="02010600030101010101" pitchFamily="2" charset="-122"/>
                            </a:endParaRPr>
                          </a:p>
                        </p:txBody>
                      </p:sp>
                    </p:grpSp>
                    <p:sp>
                      <p:nvSpPr>
                        <p:cNvPr id="172" name="矩形 171">
                          <a:extLst>
                            <a:ext uri="{FF2B5EF4-FFF2-40B4-BE49-F238E27FC236}">
                              <a16:creationId xmlns:a16="http://schemas.microsoft.com/office/drawing/2014/main" id="{7A8161C2-1E4B-4D4A-B781-813507D8B1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00755" y="2219976"/>
                          <a:ext cx="1136073" cy="156294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20000">
                              <a:sysClr val="window" lastClr="FFFFFF">
                                <a:lumMod val="65000"/>
                              </a:sysClr>
                            </a:gs>
                            <a:gs pos="80000">
                              <a:sysClr val="window" lastClr="FFFFFF">
                                <a:lumMod val="65000"/>
                              </a:sysClr>
                            </a:gs>
                            <a:gs pos="50000">
                              <a:sysClr val="window" lastClr="FFFFFF"/>
                            </a:gs>
                            <a:gs pos="2000">
                              <a:sysClr val="window" lastClr="FFFFFF">
                                <a:lumMod val="50000"/>
                              </a:sysClr>
                            </a:gs>
                            <a:gs pos="100000">
                              <a:sysClr val="window" lastClr="FFFFFF">
                                <a:lumMod val="50000"/>
                              </a:sysClr>
                            </a:gs>
                          </a:gsLst>
                          <a:lin ang="0" scaled="1"/>
                          <a:tileRect/>
                        </a:gradFill>
                        <a:ln w="9525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defRPr/>
                          </a:pPr>
                          <a:endParaRPr lang="zh-CN" altLang="en-US" sz="1200" kern="0">
                            <a:gradFill>
                              <a:gsLst>
                                <a:gs pos="0">
                                  <a:srgbClr val="4472C4">
                                    <a:lumMod val="5000"/>
                                    <a:lumOff val="95000"/>
                                  </a:srgbClr>
                                </a:gs>
                                <a:gs pos="74000">
                                  <a:srgbClr val="4472C4">
                                    <a:lumMod val="45000"/>
                                    <a:lumOff val="55000"/>
                                  </a:srgbClr>
                                </a:gs>
                                <a:gs pos="83000">
                                  <a:srgbClr val="4472C4">
                                    <a:lumMod val="45000"/>
                                    <a:lumOff val="55000"/>
                                  </a:srgbClr>
                                </a:gs>
                                <a:gs pos="100000">
                                  <a:srgbClr val="4472C4">
                                    <a:lumMod val="30000"/>
                                    <a:lumOff val="70000"/>
                                  </a:srgbClr>
                                </a:gs>
                              </a:gsLst>
                              <a:lin ang="5400000" scaled="1"/>
                            </a:gradFill>
                            <a:latin typeface="等线" panose="020F0502020204030204"/>
                            <a:ea typeface="等线" panose="02010600030101010101" pitchFamily="2" charset="-122"/>
                          </a:endParaRPr>
                        </a:p>
                      </p:txBody>
                    </p:sp>
                  </p:grpSp>
                  <p:sp>
                    <p:nvSpPr>
                      <p:cNvPr id="169" name="矩形 168">
                        <a:extLst>
                          <a:ext uri="{FF2B5EF4-FFF2-40B4-BE49-F238E27FC236}">
                            <a16:creationId xmlns:a16="http://schemas.microsoft.com/office/drawing/2014/main" id="{D105211A-0B68-4A2B-92E0-0A00DBA01F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54592" y="1898594"/>
                        <a:ext cx="398525" cy="203397"/>
                      </a:xfrm>
                      <a:prstGeom prst="rect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 dirty="0">
                          <a:solidFill>
                            <a:prstClr val="white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31" name="组合 130">
                      <a:extLst>
                        <a:ext uri="{FF2B5EF4-FFF2-40B4-BE49-F238E27FC236}">
                          <a16:creationId xmlns:a16="http://schemas.microsoft.com/office/drawing/2014/main" id="{7EFE7FDF-D92B-4CE4-9A15-096867EA7F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5925" y="616138"/>
                      <a:ext cx="1445070" cy="1909942"/>
                      <a:chOff x="895925" y="616138"/>
                      <a:chExt cx="1445070" cy="1909942"/>
                    </a:xfrm>
                  </p:grpSpPr>
                  <p:grpSp>
                    <p:nvGrpSpPr>
                      <p:cNvPr id="152" name="组合 151">
                        <a:extLst>
                          <a:ext uri="{FF2B5EF4-FFF2-40B4-BE49-F238E27FC236}">
                            <a16:creationId xmlns:a16="http://schemas.microsoft.com/office/drawing/2014/main" id="{1EFCFF8D-193F-4738-A509-979BADF979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95925" y="946421"/>
                        <a:ext cx="1445070" cy="1579659"/>
                        <a:chOff x="1348508" y="826427"/>
                        <a:chExt cx="1505530" cy="2296758"/>
                      </a:xfrm>
                    </p:grpSpPr>
                    <p:grpSp>
                      <p:nvGrpSpPr>
                        <p:cNvPr id="161" name="组合 160">
                          <a:extLst>
                            <a:ext uri="{FF2B5EF4-FFF2-40B4-BE49-F238E27FC236}">
                              <a16:creationId xmlns:a16="http://schemas.microsoft.com/office/drawing/2014/main" id="{D88BDC16-5400-41C5-A426-CF33C27B9D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48509" y="826427"/>
                          <a:ext cx="1505529" cy="2296758"/>
                          <a:chOff x="1394690" y="1103518"/>
                          <a:chExt cx="1237674" cy="1541207"/>
                        </a:xfrm>
                      </p:grpSpPr>
                      <p:grpSp>
                        <p:nvGrpSpPr>
                          <p:cNvPr id="163" name="组合 162">
                            <a:extLst>
                              <a:ext uri="{FF2B5EF4-FFF2-40B4-BE49-F238E27FC236}">
                                <a16:creationId xmlns:a16="http://schemas.microsoft.com/office/drawing/2014/main" id="{B6695388-D09F-45AC-9D40-510736F3370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94690" y="1103518"/>
                            <a:ext cx="1237674" cy="1514764"/>
                            <a:chOff x="2022760" y="1173018"/>
                            <a:chExt cx="3546769" cy="4331860"/>
                          </a:xfrm>
                        </p:grpSpPr>
                        <p:sp>
                          <p:nvSpPr>
                            <p:cNvPr id="166" name="矩形: 圆角 165">
                              <a:extLst>
                                <a:ext uri="{FF2B5EF4-FFF2-40B4-BE49-F238E27FC236}">
                                  <a16:creationId xmlns:a16="http://schemas.microsoft.com/office/drawing/2014/main" id="{94B972F4-4B2A-402D-AFE5-526259044CF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5400000">
                              <a:off x="1630216" y="1565565"/>
                              <a:ext cx="4331857" cy="3546769"/>
                            </a:xfrm>
                            <a:prstGeom prst="roundRect">
                              <a:avLst>
                                <a:gd name="adj" fmla="val 3257"/>
                              </a:avLst>
                            </a:prstGeom>
                            <a:gradFill flip="none" rotWithShape="1">
                              <a:gsLst>
                                <a:gs pos="30000">
                                  <a:srgbClr val="00B0F0"/>
                                </a:gs>
                                <a:gs pos="70000">
                                  <a:srgbClr val="00B0F0"/>
                                </a:gs>
                                <a:gs pos="50000">
                                  <a:srgbClr val="94DFF9"/>
                                </a:gs>
                                <a:gs pos="2000">
                                  <a:srgbClr val="0070C0"/>
                                </a:gs>
                                <a:gs pos="100000">
                                  <a:srgbClr val="0070C0"/>
                                </a:gs>
                              </a:gsLst>
                              <a:lin ang="5400000" scaled="1"/>
                              <a:tileRect/>
                            </a:gradFill>
                            <a:ln w="12700" cap="flat" cmpd="sng" algn="ctr">
                              <a:noFill/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algn="ctr">
                                <a:defRPr/>
                              </a:pPr>
                              <a:endParaRPr lang="zh-CN" altLang="en-US" sz="1200" kern="0" dirty="0">
                                <a:solidFill>
                                  <a:prstClr val="white"/>
                                </a:solidFill>
                                <a:latin typeface="等线" panose="020F0502020204030204"/>
                                <a:ea typeface="等线" panose="02010600030101010101" pitchFamily="2" charset="-122"/>
                              </a:endParaRPr>
                            </a:p>
                          </p:txBody>
                        </p:sp>
                        <p:sp>
                          <p:nvSpPr>
                            <p:cNvPr id="167" name="矩形 166">
                              <a:extLst>
                                <a:ext uri="{FF2B5EF4-FFF2-40B4-BE49-F238E27FC236}">
                                  <a16:creationId xmlns:a16="http://schemas.microsoft.com/office/drawing/2014/main" id="{A2C5FA55-2435-43F3-984C-A147C6F144B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22762" y="1173018"/>
                              <a:ext cx="3546767" cy="241136"/>
                            </a:xfrm>
                            <a:prstGeom prst="rect">
                              <a:avLst/>
                            </a:prstGeom>
                            <a:noFill/>
                            <a:ln w="9525" cap="flat" cmpd="sng" algn="ctr">
                              <a:solidFill>
                                <a:srgbClr val="E7E6E6">
                                  <a:lumMod val="50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algn="ctr">
                                <a:defRPr/>
                              </a:pPr>
                              <a:endParaRPr lang="zh-CN" altLang="en-US" sz="1200" kern="0">
                                <a:solidFill>
                                  <a:prstClr val="white"/>
                                </a:solidFill>
                                <a:latin typeface="等线" panose="020F0502020204030204"/>
                                <a:ea typeface="等线" panose="02010600030101010101" pitchFamily="2" charset="-122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64" name="矩形 163">
                            <a:extLst>
                              <a:ext uri="{FF2B5EF4-FFF2-40B4-BE49-F238E27FC236}">
                                <a16:creationId xmlns:a16="http://schemas.microsoft.com/office/drawing/2014/main" id="{DD19028E-2AC2-4D58-8E61-CF445B38B30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flipV="1">
                            <a:off x="1542473" y="2618281"/>
                            <a:ext cx="144865" cy="26444"/>
                          </a:xfrm>
                          <a:prstGeom prst="rect">
                            <a:avLst/>
                          </a:prstGeom>
                          <a:solidFill>
                            <a:sysClr val="windowText" lastClr="000000"/>
                          </a:solidFill>
                          <a:ln w="12700" cap="flat" cmpd="sng" algn="ctr">
                            <a:solidFill>
                              <a:sysClr val="windowText" lastClr="000000">
                                <a:shade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algn="ctr">
                              <a:defRPr/>
                            </a:pPr>
                            <a:endParaRPr lang="zh-CN" altLang="en-US" sz="1200" kern="0" dirty="0">
                              <a:solidFill>
                                <a:prstClr val="white"/>
                              </a:solidFill>
                              <a:latin typeface="等线" panose="020F0502020204030204"/>
                              <a:ea typeface="等线" panose="02010600030101010101" pitchFamily="2" charset="-122"/>
                            </a:endParaRPr>
                          </a:p>
                        </p:txBody>
                      </p:sp>
                      <p:sp>
                        <p:nvSpPr>
                          <p:cNvPr id="165" name="矩形 164">
                            <a:extLst>
                              <a:ext uri="{FF2B5EF4-FFF2-40B4-BE49-F238E27FC236}">
                                <a16:creationId xmlns:a16="http://schemas.microsoft.com/office/drawing/2014/main" id="{20A66ED2-E5FA-4733-BE1E-77655220C6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290813" y="2617369"/>
                            <a:ext cx="144865" cy="26444"/>
                          </a:xfrm>
                          <a:prstGeom prst="rect">
                            <a:avLst/>
                          </a:prstGeom>
                          <a:solidFill>
                            <a:sysClr val="windowText" lastClr="000000"/>
                          </a:solidFill>
                          <a:ln w="12700" cap="flat" cmpd="sng" algn="ctr">
                            <a:solidFill>
                              <a:sysClr val="windowText" lastClr="000000">
                                <a:shade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algn="ctr">
                              <a:defRPr/>
                            </a:pPr>
                            <a:endParaRPr lang="zh-CN" altLang="en-US" sz="1200" kern="0">
                              <a:solidFill>
                                <a:prstClr val="white"/>
                              </a:solidFill>
                              <a:latin typeface="等线" panose="020F0502020204030204"/>
                              <a:ea typeface="等线" panose="02010600030101010101" pitchFamily="2" charset="-122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62" name="直接连接符 161">
                          <a:extLst>
                            <a:ext uri="{FF2B5EF4-FFF2-40B4-BE49-F238E27FC236}">
                              <a16:creationId xmlns:a16="http://schemas.microsoft.com/office/drawing/2014/main" id="{719D7CC1-172A-4CB1-8FC1-5B4C76FD6755}"/>
                            </a:ext>
                          </a:extLst>
                        </p:cNvPr>
                        <p:cNvCxnSpPr>
                          <a:cxnSpLocks/>
                          <a:endCxn id="167" idx="1"/>
                        </p:cNvCxnSpPr>
                        <p:nvPr/>
                      </p:nvCxnSpPr>
                      <p:spPr>
                        <a:xfrm flipH="1" flipV="1">
                          <a:off x="1348508" y="889256"/>
                          <a:ext cx="1505528" cy="0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</p:cxnSp>
                  </p:grpSp>
                  <p:grpSp>
                    <p:nvGrpSpPr>
                      <p:cNvPr id="153" name="组合 152">
                        <a:extLst>
                          <a:ext uri="{FF2B5EF4-FFF2-40B4-BE49-F238E27FC236}">
                            <a16:creationId xmlns:a16="http://schemas.microsoft.com/office/drawing/2014/main" id="{20430D8C-C16A-46F1-8C6A-1E8F0C5937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20395" y="776689"/>
                        <a:ext cx="172482" cy="169733"/>
                        <a:chOff x="4890399" y="1637946"/>
                        <a:chExt cx="302017" cy="284805"/>
                      </a:xfrm>
                    </p:grpSpPr>
                    <p:sp>
                      <p:nvSpPr>
                        <p:cNvPr id="158" name="矩形 157">
                          <a:extLst>
                            <a:ext uri="{FF2B5EF4-FFF2-40B4-BE49-F238E27FC236}">
                              <a16:creationId xmlns:a16="http://schemas.microsoft.com/office/drawing/2014/main" id="{5317F8C6-4D15-4093-B37C-A48C873360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612" y="1763200"/>
                          <a:ext cx="99595" cy="159551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0">
                              <a:sysClr val="window" lastClr="FFFFFF">
                                <a:lumMod val="50000"/>
                              </a:sysClr>
                            </a:gs>
                            <a:gs pos="50000">
                              <a:srgbClr val="E7E6E6"/>
                            </a:gs>
                            <a:gs pos="100000">
                              <a:sysClr val="window" lastClr="FFFFFF">
                                <a:lumMod val="50000"/>
                              </a:sysClr>
                            </a:gs>
                          </a:gsLst>
                          <a:lin ang="0" scaled="0"/>
                          <a:tileRect/>
                        </a:gradFill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zh-CN" altLang="en-US" sz="1200" kern="0" dirty="0">
                            <a:solidFill>
                              <a:prstClr val="white"/>
                            </a:solidFill>
                            <a:latin typeface="等线" panose="020F0502020204030204"/>
                            <a:ea typeface="等线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9" name="矩形: 圆角 158">
                          <a:extLst>
                            <a:ext uri="{FF2B5EF4-FFF2-40B4-BE49-F238E27FC236}">
                              <a16:creationId xmlns:a16="http://schemas.microsoft.com/office/drawing/2014/main" id="{F8538D40-8B6F-49C7-A63F-B53F3E2550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4961633" y="1566712"/>
                          <a:ext cx="159550" cy="302017"/>
                        </a:xfrm>
                        <a:prstGeom prst="roundRect">
                          <a:avLst/>
                        </a:prstGeom>
                        <a:gradFill rotWithShape="1">
                          <a:gsLst>
                            <a:gs pos="0">
                              <a:srgbClr val="0070C0"/>
                            </a:gs>
                            <a:gs pos="50000">
                              <a:srgbClr val="5B9BD5">
                                <a:lumMod val="105000"/>
                                <a:satMod val="103000"/>
                                <a:tint val="73000"/>
                              </a:srgbClr>
                            </a:gs>
                            <a:gs pos="100000">
                              <a:srgbClr val="0070C0"/>
                            </a:gs>
                          </a:gsLst>
                          <a:lin ang="5400000" scaled="0"/>
                        </a:gradFill>
                        <a:ln w="6350" cap="flat" cmpd="sng" algn="ctr">
                          <a:solidFill>
                            <a:srgbClr val="5B9BD5"/>
                          </a:solidFill>
                          <a:prstDash val="solid"/>
                          <a:miter lim="800000"/>
                        </a:ln>
                        <a:effectLst>
                          <a:softEdge rad="12700"/>
                        </a:effectLst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zh-CN" altLang="en-US" sz="1200" kern="0" dirty="0">
                            <a:solidFill>
                              <a:prstClr val="black"/>
                            </a:solidFill>
                            <a:latin typeface="等线" panose="020F0502020204030204"/>
                            <a:ea typeface="等线" panose="02010600030101010101" pitchFamily="2" charset="-122"/>
                          </a:endParaRPr>
                        </a:p>
                      </p:txBody>
                    </p:sp>
                    <p:cxnSp>
                      <p:nvCxnSpPr>
                        <p:cNvPr id="160" name="直接连接符 159">
                          <a:extLst>
                            <a:ext uri="{FF2B5EF4-FFF2-40B4-BE49-F238E27FC236}">
                              <a16:creationId xmlns:a16="http://schemas.microsoft.com/office/drawing/2014/main" id="{27022A24-204C-45E0-962A-C17B5134B8C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915337" y="1717718"/>
                          <a:ext cx="252144" cy="0"/>
                        </a:xfrm>
                        <a:prstGeom prst="line">
                          <a:avLst/>
                        </a:prstGeom>
                        <a:noFill/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</p:cxnSp>
                  </p:grpSp>
                  <p:grpSp>
                    <p:nvGrpSpPr>
                      <p:cNvPr id="154" name="组合 153">
                        <a:extLst>
                          <a:ext uri="{FF2B5EF4-FFF2-40B4-BE49-F238E27FC236}">
                            <a16:creationId xmlns:a16="http://schemas.microsoft.com/office/drawing/2014/main" id="{FF64A22D-7D9D-4EC6-9268-AA0290BCD9C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74747" y="616138"/>
                        <a:ext cx="220058" cy="330282"/>
                        <a:chOff x="2013526" y="306383"/>
                        <a:chExt cx="341787" cy="650075"/>
                      </a:xfrm>
                    </p:grpSpPr>
                    <p:sp>
                      <p:nvSpPr>
                        <p:cNvPr id="155" name="矩形 154">
                          <a:extLst>
                            <a:ext uri="{FF2B5EF4-FFF2-40B4-BE49-F238E27FC236}">
                              <a16:creationId xmlns:a16="http://schemas.microsoft.com/office/drawing/2014/main" id="{DE4F7AB0-A554-4C35-A879-B0FF79492A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88270" y="306383"/>
                          <a:ext cx="192300" cy="481365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0">
                              <a:srgbClr val="0070C0"/>
                            </a:gs>
                            <a:gs pos="50000">
                              <a:srgbClr val="94DFF9"/>
                            </a:gs>
                            <a:gs pos="100000">
                              <a:srgbClr val="0070C0"/>
                            </a:gs>
                          </a:gsLst>
                          <a:lin ang="0" scaled="1"/>
                          <a:tileRect/>
                        </a:gra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zh-CN" altLang="en-US" sz="1200" kern="0">
                            <a:solidFill>
                              <a:prstClr val="white"/>
                            </a:solidFill>
                            <a:latin typeface="等线" panose="020F0502020204030204"/>
                            <a:ea typeface="等线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6" name="矩形 155">
                          <a:extLst>
                            <a:ext uri="{FF2B5EF4-FFF2-40B4-BE49-F238E27FC236}">
                              <a16:creationId xmlns:a16="http://schemas.microsoft.com/office/drawing/2014/main" id="{A28A3788-25B3-4A08-A7BD-03287D151D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126068" y="787749"/>
                          <a:ext cx="116705" cy="133810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0">
                              <a:srgbClr val="0070C0"/>
                            </a:gs>
                            <a:gs pos="50000">
                              <a:srgbClr val="94DFF9"/>
                            </a:gs>
                            <a:gs pos="100000">
                              <a:srgbClr val="0070C0"/>
                            </a:gs>
                          </a:gsLst>
                          <a:lin ang="0" scaled="1"/>
                          <a:tileRect/>
                        </a:gra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defRPr/>
                          </a:pPr>
                          <a:endParaRPr lang="zh-CN" altLang="en-US" sz="1200" kern="0">
                            <a:solidFill>
                              <a:prstClr val="white"/>
                            </a:solidFill>
                            <a:latin typeface="等线" panose="020F0502020204030204"/>
                            <a:ea typeface="等线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7" name="矩形 156">
                          <a:extLst>
                            <a:ext uri="{FF2B5EF4-FFF2-40B4-BE49-F238E27FC236}">
                              <a16:creationId xmlns:a16="http://schemas.microsoft.com/office/drawing/2014/main" id="{94BE59C2-E20D-4D0A-A348-01D6809CC9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13526" y="910739"/>
                          <a:ext cx="341787" cy="45719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0">
                              <a:srgbClr val="0070C0"/>
                            </a:gs>
                            <a:gs pos="50000">
                              <a:srgbClr val="94DFF9"/>
                            </a:gs>
                            <a:gs pos="100000">
                              <a:srgbClr val="0070C0"/>
                            </a:gs>
                          </a:gsLst>
                          <a:lin ang="0" scaled="1"/>
                          <a:tileRect/>
                        </a:gra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defRPr/>
                          </a:pPr>
                          <a:endParaRPr lang="zh-CN" altLang="en-US" sz="1200" kern="0">
                            <a:solidFill>
                              <a:prstClr val="white"/>
                            </a:solidFill>
                            <a:latin typeface="等线" panose="020F0502020204030204"/>
                            <a:ea typeface="等线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2" name="组合 131">
                      <a:extLst>
                        <a:ext uri="{FF2B5EF4-FFF2-40B4-BE49-F238E27FC236}">
                          <a16:creationId xmlns:a16="http://schemas.microsoft.com/office/drawing/2014/main" id="{6E002BF6-5B18-4FE4-9FFB-E85A4A772D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64724" y="1521047"/>
                      <a:ext cx="1884218" cy="914392"/>
                      <a:chOff x="3931494" y="4058314"/>
                      <a:chExt cx="1884218" cy="914392"/>
                    </a:xfrm>
                  </p:grpSpPr>
                  <p:sp>
                    <p:nvSpPr>
                      <p:cNvPr id="149" name="椭圆 148">
                        <a:extLst>
                          <a:ext uri="{FF2B5EF4-FFF2-40B4-BE49-F238E27FC236}">
                            <a16:creationId xmlns:a16="http://schemas.microsoft.com/office/drawing/2014/main" id="{3EED8D06-78F5-42AB-94DF-DD09E52A75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1494" y="4058314"/>
                        <a:ext cx="424322" cy="914392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20000">
                            <a:sysClr val="window" lastClr="FFFFFF">
                              <a:lumMod val="65000"/>
                            </a:sysClr>
                          </a:gs>
                          <a:gs pos="80000">
                            <a:sysClr val="window" lastClr="FFFFFF">
                              <a:lumMod val="65000"/>
                            </a:sysClr>
                          </a:gs>
                          <a:gs pos="50000">
                            <a:sysClr val="window" lastClr="FFFFFF">
                              <a:lumMod val="95000"/>
                            </a:sysClr>
                          </a:gs>
                          <a:gs pos="2000">
                            <a:srgbClr val="E7E6E6">
                              <a:lumMod val="50000"/>
                            </a:srgbClr>
                          </a:gs>
                          <a:gs pos="100000">
                            <a:srgbClr val="E7E6E6">
                              <a:lumMod val="75000"/>
                            </a:srgbClr>
                          </a:gs>
                        </a:gsLst>
                        <a:lin ang="5400000" scaled="1"/>
                        <a:tileRect/>
                      </a:gra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>
                          <a:solidFill>
                            <a:prstClr val="white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50" name="矩形 149">
                        <a:extLst>
                          <a:ext uri="{FF2B5EF4-FFF2-40B4-BE49-F238E27FC236}">
                            <a16:creationId xmlns:a16="http://schemas.microsoft.com/office/drawing/2014/main" id="{A78774C1-8CFD-4DED-AC74-3A5CA63D64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68442" y="4058314"/>
                        <a:ext cx="1410322" cy="914392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20000">
                            <a:sysClr val="window" lastClr="FFFFFF">
                              <a:lumMod val="65000"/>
                            </a:sysClr>
                          </a:gs>
                          <a:gs pos="80000">
                            <a:sysClr val="window" lastClr="FFFFFF">
                              <a:lumMod val="65000"/>
                            </a:sysClr>
                          </a:gs>
                          <a:gs pos="50000">
                            <a:sysClr val="window" lastClr="FFFFFF">
                              <a:lumMod val="95000"/>
                            </a:sysClr>
                          </a:gs>
                          <a:gs pos="2000">
                            <a:srgbClr val="E7E6E6">
                              <a:lumMod val="50000"/>
                            </a:srgbClr>
                          </a:gs>
                          <a:gs pos="100000">
                            <a:srgbClr val="E7E6E6">
                              <a:lumMod val="75000"/>
                            </a:srgbClr>
                          </a:gs>
                        </a:gsLst>
                        <a:lin ang="5400000" scaled="1"/>
                        <a:tileRect/>
                      </a:gra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 dirty="0">
                          <a:solidFill>
                            <a:prstClr val="white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51" name="椭圆 150">
                        <a:extLst>
                          <a:ext uri="{FF2B5EF4-FFF2-40B4-BE49-F238E27FC236}">
                            <a16:creationId xmlns:a16="http://schemas.microsoft.com/office/drawing/2014/main" id="{EDA0FF78-BC98-41BE-9FC3-F2486C5F11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1390" y="4058314"/>
                        <a:ext cx="424322" cy="914392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20000">
                            <a:sysClr val="window" lastClr="FFFFFF">
                              <a:lumMod val="65000"/>
                            </a:sysClr>
                          </a:gs>
                          <a:gs pos="80000">
                            <a:sysClr val="window" lastClr="FFFFFF">
                              <a:lumMod val="65000"/>
                            </a:sysClr>
                          </a:gs>
                          <a:gs pos="50000">
                            <a:sysClr val="window" lastClr="FFFFFF">
                              <a:lumMod val="95000"/>
                            </a:sysClr>
                          </a:gs>
                          <a:gs pos="2000">
                            <a:srgbClr val="E7E6E6">
                              <a:lumMod val="50000"/>
                            </a:srgbClr>
                          </a:gs>
                          <a:gs pos="100000">
                            <a:srgbClr val="E7E6E6">
                              <a:lumMod val="75000"/>
                            </a:srgbClr>
                          </a:gs>
                        </a:gsLst>
                        <a:lin ang="5400000" scaled="1"/>
                        <a:tileRect/>
                      </a:gra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>
                          <a:solidFill>
                            <a:prstClr val="white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</p:grpSp>
                <p:cxnSp>
                  <p:nvCxnSpPr>
                    <p:cNvPr id="133" name="直接连接符 132">
                      <a:extLst>
                        <a:ext uri="{FF2B5EF4-FFF2-40B4-BE49-F238E27FC236}">
                          <a16:creationId xmlns:a16="http://schemas.microsoft.com/office/drawing/2014/main" id="{D04284DA-8442-48C0-8DF5-9000AECD404B}"/>
                        </a:ext>
                      </a:extLst>
                    </p:cNvPr>
                    <p:cNvCxnSpPr>
                      <a:cxnSpLocks/>
                      <a:endCxn id="149" idx="4"/>
                    </p:cNvCxnSpPr>
                    <p:nvPr/>
                  </p:nvCxnSpPr>
                  <p:spPr>
                    <a:xfrm>
                      <a:off x="5476885" y="1521047"/>
                      <a:ext cx="0" cy="914392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4" name="直接连接符 133">
                      <a:extLst>
                        <a:ext uri="{FF2B5EF4-FFF2-40B4-BE49-F238E27FC236}">
                          <a16:creationId xmlns:a16="http://schemas.microsoft.com/office/drawing/2014/main" id="{018ED6A7-5183-426C-963E-77D13DD7E4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937927" y="1521047"/>
                      <a:ext cx="0" cy="914392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135" name="矩形 134">
                      <a:extLst>
                        <a:ext uri="{FF2B5EF4-FFF2-40B4-BE49-F238E27FC236}">
                          <a16:creationId xmlns:a16="http://schemas.microsoft.com/office/drawing/2014/main" id="{CF713EDE-0DE9-4888-B60D-04DF46118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9046" y="2435439"/>
                      <a:ext cx="108000" cy="90000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36" name="矩形 135">
                      <a:extLst>
                        <a:ext uri="{FF2B5EF4-FFF2-40B4-BE49-F238E27FC236}">
                          <a16:creationId xmlns:a16="http://schemas.microsoft.com/office/drawing/2014/main" id="{6954003F-E483-414F-9F50-C3A3A71B0B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5402" y="2435439"/>
                      <a:ext cx="108000" cy="90000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grpSp>
                  <p:nvGrpSpPr>
                    <p:cNvPr id="137" name="组合 136">
                      <a:extLst>
                        <a:ext uri="{FF2B5EF4-FFF2-40B4-BE49-F238E27FC236}">
                          <a16:creationId xmlns:a16="http://schemas.microsoft.com/office/drawing/2014/main" id="{804366F9-4918-4F7F-8C6D-44D1D0D946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02819" y="1351314"/>
                      <a:ext cx="172482" cy="169733"/>
                      <a:chOff x="4890399" y="1637946"/>
                      <a:chExt cx="302017" cy="284805"/>
                    </a:xfrm>
                  </p:grpSpPr>
                  <p:sp>
                    <p:nvSpPr>
                      <p:cNvPr id="146" name="矩形 145">
                        <a:extLst>
                          <a:ext uri="{FF2B5EF4-FFF2-40B4-BE49-F238E27FC236}">
                            <a16:creationId xmlns:a16="http://schemas.microsoft.com/office/drawing/2014/main" id="{3F278EDB-C820-4314-AADB-F1CDF95B8C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612" y="1763200"/>
                        <a:ext cx="99595" cy="159551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50000">
                            <a:srgbClr val="E7E6E6"/>
                          </a:gs>
                          <a:gs pos="100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  <a:tileRect/>
                      </a:gra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 dirty="0">
                          <a:solidFill>
                            <a:prstClr val="white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47" name="矩形: 圆角 146">
                        <a:extLst>
                          <a:ext uri="{FF2B5EF4-FFF2-40B4-BE49-F238E27FC236}">
                            <a16:creationId xmlns:a16="http://schemas.microsoft.com/office/drawing/2014/main" id="{5F7563C0-59E7-435B-9C32-F58FA585A8F5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4961633" y="1566712"/>
                        <a:ext cx="159550" cy="302017"/>
                      </a:xfrm>
                      <a:prstGeom prst="roundRect">
                        <a:avLst/>
                      </a:prstGeom>
                      <a:gradFill rotWithShape="1">
                        <a:gsLst>
                          <a:gs pos="0">
                            <a:srgbClr val="0070C0"/>
                          </a:gs>
                          <a:gs pos="50000">
                            <a:srgbClr val="5B9BD5">
                              <a:lumMod val="105000"/>
                              <a:satMod val="103000"/>
                              <a:tint val="73000"/>
                            </a:srgbClr>
                          </a:gs>
                          <a:gs pos="100000">
                            <a:srgbClr val="0070C0"/>
                          </a:gs>
                        </a:gsLst>
                        <a:lin ang="5400000" scaled="0"/>
                      </a:gradFill>
                      <a:ln w="6350" cap="flat" cmpd="sng" algn="ctr">
                        <a:solidFill>
                          <a:srgbClr val="5B9BD5"/>
                        </a:solidFill>
                        <a:prstDash val="solid"/>
                        <a:miter lim="800000"/>
                      </a:ln>
                      <a:effectLst>
                        <a:softEdge rad="12700"/>
                      </a:effectLst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 dirty="0">
                          <a:solidFill>
                            <a:prstClr val="black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cxnSp>
                    <p:nvCxnSpPr>
                      <p:cNvPr id="148" name="直接连接符 147">
                        <a:extLst>
                          <a:ext uri="{FF2B5EF4-FFF2-40B4-BE49-F238E27FC236}">
                            <a16:creationId xmlns:a16="http://schemas.microsoft.com/office/drawing/2014/main" id="{A60DCA82-EAFA-4F00-84B0-C737DB6ECD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915335" y="1717718"/>
                        <a:ext cx="252145" cy="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>
                        <a:innerShdw blurRad="114300">
                          <a:prstClr val="black"/>
                        </a:innerShdw>
                      </a:effectLst>
                    </p:spPr>
                  </p:cxnSp>
                </p:grpSp>
                <p:grpSp>
                  <p:nvGrpSpPr>
                    <p:cNvPr id="138" name="组合 137">
                      <a:extLst>
                        <a:ext uri="{FF2B5EF4-FFF2-40B4-BE49-F238E27FC236}">
                          <a16:creationId xmlns:a16="http://schemas.microsoft.com/office/drawing/2014/main" id="{A7311DED-FD3D-4C53-8E20-D01BD95D00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8725" y="1351314"/>
                      <a:ext cx="172482" cy="169733"/>
                      <a:chOff x="4890399" y="1637946"/>
                      <a:chExt cx="302017" cy="284805"/>
                    </a:xfrm>
                  </p:grpSpPr>
                  <p:sp>
                    <p:nvSpPr>
                      <p:cNvPr id="143" name="矩形 142">
                        <a:extLst>
                          <a:ext uri="{FF2B5EF4-FFF2-40B4-BE49-F238E27FC236}">
                            <a16:creationId xmlns:a16="http://schemas.microsoft.com/office/drawing/2014/main" id="{D3BA5F59-BD9A-407D-9E0E-183E22D822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612" y="1763200"/>
                        <a:ext cx="99595" cy="159551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50000">
                            <a:srgbClr val="E7E6E6"/>
                          </a:gs>
                          <a:gs pos="100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  <a:tileRect/>
                      </a:gra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 dirty="0">
                          <a:solidFill>
                            <a:prstClr val="white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44" name="矩形: 圆角 143">
                        <a:extLst>
                          <a:ext uri="{FF2B5EF4-FFF2-40B4-BE49-F238E27FC236}">
                            <a16:creationId xmlns:a16="http://schemas.microsoft.com/office/drawing/2014/main" id="{9408B828-A6EF-489D-BABB-26F5BD41399A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4961633" y="1566712"/>
                        <a:ext cx="159550" cy="302017"/>
                      </a:xfrm>
                      <a:prstGeom prst="roundRect">
                        <a:avLst/>
                      </a:prstGeom>
                      <a:gradFill rotWithShape="1">
                        <a:gsLst>
                          <a:gs pos="0">
                            <a:srgbClr val="0070C0"/>
                          </a:gs>
                          <a:gs pos="50000">
                            <a:srgbClr val="5B9BD5">
                              <a:lumMod val="105000"/>
                              <a:satMod val="103000"/>
                              <a:tint val="73000"/>
                            </a:srgbClr>
                          </a:gs>
                          <a:gs pos="100000">
                            <a:srgbClr val="0070C0"/>
                          </a:gs>
                        </a:gsLst>
                        <a:lin ang="5400000" scaled="0"/>
                      </a:gradFill>
                      <a:ln w="6350" cap="flat" cmpd="sng" algn="ctr">
                        <a:solidFill>
                          <a:srgbClr val="5B9BD5"/>
                        </a:solidFill>
                        <a:prstDash val="solid"/>
                        <a:miter lim="800000"/>
                      </a:ln>
                      <a:effectLst>
                        <a:softEdge rad="12700"/>
                      </a:effectLst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 dirty="0">
                          <a:solidFill>
                            <a:prstClr val="black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cxnSp>
                    <p:nvCxnSpPr>
                      <p:cNvPr id="145" name="直接连接符 144">
                        <a:extLst>
                          <a:ext uri="{FF2B5EF4-FFF2-40B4-BE49-F238E27FC236}">
                            <a16:creationId xmlns:a16="http://schemas.microsoft.com/office/drawing/2014/main" id="{F60C95D6-5C39-4363-BD18-38C2299700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915335" y="1717718"/>
                        <a:ext cx="252145" cy="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>
                        <a:innerShdw blurRad="114300">
                          <a:prstClr val="black"/>
                        </a:innerShdw>
                      </a:effectLst>
                    </p:spPr>
                  </p:cxnSp>
                </p:grpSp>
                <p:grpSp>
                  <p:nvGrpSpPr>
                    <p:cNvPr id="139" name="组合 138">
                      <a:extLst>
                        <a:ext uri="{FF2B5EF4-FFF2-40B4-BE49-F238E27FC236}">
                          <a16:creationId xmlns:a16="http://schemas.microsoft.com/office/drawing/2014/main" id="{69547B98-EF20-4AB5-AA84-4A131261C1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37785" y="1351314"/>
                      <a:ext cx="172482" cy="169733"/>
                      <a:chOff x="4890399" y="1637946"/>
                      <a:chExt cx="302017" cy="284805"/>
                    </a:xfrm>
                  </p:grpSpPr>
                  <p:sp>
                    <p:nvSpPr>
                      <p:cNvPr id="140" name="矩形 139">
                        <a:extLst>
                          <a:ext uri="{FF2B5EF4-FFF2-40B4-BE49-F238E27FC236}">
                            <a16:creationId xmlns:a16="http://schemas.microsoft.com/office/drawing/2014/main" id="{5C3079F0-D069-40D7-BB9D-B646D8FC6A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612" y="1763200"/>
                        <a:ext cx="99595" cy="159551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50000">
                            <a:srgbClr val="E7E6E6"/>
                          </a:gs>
                          <a:gs pos="100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  <a:tileRect/>
                      </a:gra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 dirty="0">
                          <a:solidFill>
                            <a:prstClr val="white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41" name="矩形: 圆角 140">
                        <a:extLst>
                          <a:ext uri="{FF2B5EF4-FFF2-40B4-BE49-F238E27FC236}">
                            <a16:creationId xmlns:a16="http://schemas.microsoft.com/office/drawing/2014/main" id="{9FED7287-1181-40A8-8C67-BCB7D877B213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4961633" y="1566712"/>
                        <a:ext cx="159550" cy="302017"/>
                      </a:xfrm>
                      <a:prstGeom prst="roundRect">
                        <a:avLst/>
                      </a:prstGeom>
                      <a:gradFill rotWithShape="1">
                        <a:gsLst>
                          <a:gs pos="0">
                            <a:srgbClr val="0070C0"/>
                          </a:gs>
                          <a:gs pos="50000">
                            <a:srgbClr val="5B9BD5">
                              <a:lumMod val="105000"/>
                              <a:satMod val="103000"/>
                              <a:tint val="73000"/>
                            </a:srgbClr>
                          </a:gs>
                          <a:gs pos="100000">
                            <a:srgbClr val="0070C0"/>
                          </a:gs>
                        </a:gsLst>
                        <a:lin ang="5400000" scaled="0"/>
                      </a:gradFill>
                      <a:ln w="6350" cap="flat" cmpd="sng" algn="ctr">
                        <a:solidFill>
                          <a:srgbClr val="5B9BD5"/>
                        </a:solidFill>
                        <a:prstDash val="solid"/>
                        <a:miter lim="800000"/>
                      </a:ln>
                      <a:effectLst>
                        <a:softEdge rad="12700"/>
                      </a:effectLst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1200" kern="0" dirty="0">
                          <a:solidFill>
                            <a:prstClr val="black"/>
                          </a:solidFill>
                          <a:latin typeface="等线" panose="020F0502020204030204"/>
                          <a:ea typeface="等线" panose="02010600030101010101" pitchFamily="2" charset="-122"/>
                        </a:endParaRPr>
                      </a:p>
                    </p:txBody>
                  </p:sp>
                  <p:cxnSp>
                    <p:nvCxnSpPr>
                      <p:cNvPr id="142" name="直接连接符 141">
                        <a:extLst>
                          <a:ext uri="{FF2B5EF4-FFF2-40B4-BE49-F238E27FC236}">
                            <a16:creationId xmlns:a16="http://schemas.microsoft.com/office/drawing/2014/main" id="{BC0B4544-98CE-4472-8EA9-86E0A9C6C2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915337" y="1717718"/>
                        <a:ext cx="252144" cy="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>
                        <a:innerShdw blurRad="114300">
                          <a:prstClr val="black"/>
                        </a:innerShdw>
                      </a:effectLst>
                    </p:spPr>
                  </p:cxnSp>
                </p:grpSp>
              </p:grpSp>
              <p:grpSp>
                <p:nvGrpSpPr>
                  <p:cNvPr id="122" name="组合 121">
                    <a:extLst>
                      <a:ext uri="{FF2B5EF4-FFF2-40B4-BE49-F238E27FC236}">
                        <a16:creationId xmlns:a16="http://schemas.microsoft.com/office/drawing/2014/main" id="{E3E5B613-66D1-4C93-BE1A-61C8DB7AD447}"/>
                      </a:ext>
                    </a:extLst>
                  </p:cNvPr>
                  <p:cNvGrpSpPr/>
                  <p:nvPr/>
                </p:nvGrpSpPr>
                <p:grpSpPr>
                  <a:xfrm>
                    <a:off x="777661" y="1064331"/>
                    <a:ext cx="1282787" cy="1441241"/>
                    <a:chOff x="1926696" y="1144514"/>
                    <a:chExt cx="1282787" cy="1441241"/>
                  </a:xfrm>
                </p:grpSpPr>
                <p:sp>
                  <p:nvSpPr>
                    <p:cNvPr id="123" name="矩形 122">
                      <a:extLst>
                        <a:ext uri="{FF2B5EF4-FFF2-40B4-BE49-F238E27FC236}">
                          <a16:creationId xmlns:a16="http://schemas.microsoft.com/office/drawing/2014/main" id="{39200434-B62E-48D7-8801-237DAB7CC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1746" y="1205070"/>
                      <a:ext cx="1277737" cy="1241404"/>
                    </a:xfrm>
                    <a:prstGeom prst="rect">
                      <a:avLst/>
                    </a:prstGeom>
                    <a:solidFill>
                      <a:sysClr val="windowText" lastClr="000000"/>
                    </a:solidFill>
                    <a:ln w="12700" cap="flat" cmpd="sng" algn="ctr">
                      <a:solidFill>
                        <a:sysClr val="windowText" lastClr="000000">
                          <a:shade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24" name="矩形 123">
                      <a:extLst>
                        <a:ext uri="{FF2B5EF4-FFF2-40B4-BE49-F238E27FC236}">
                          <a16:creationId xmlns:a16="http://schemas.microsoft.com/office/drawing/2014/main" id="{213D86D6-7D97-4B6B-99C0-D26B9B29DC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1746" y="1205070"/>
                      <a:ext cx="333059" cy="124140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 cap="flat" cmpd="sng" algn="ctr">
                      <a:solidFill>
                        <a:srgbClr val="FFC000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25" name="矩形 124">
                      <a:extLst>
                        <a:ext uri="{FF2B5EF4-FFF2-40B4-BE49-F238E27FC236}">
                          <a16:creationId xmlns:a16="http://schemas.microsoft.com/office/drawing/2014/main" id="{5D425C70-FC9B-41C7-AE46-2C32FB6E82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3755" y="1205070"/>
                      <a:ext cx="333059" cy="124140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 cap="flat" cmpd="sng" algn="ctr">
                      <a:solidFill>
                        <a:srgbClr val="FFC000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26" name="矩形 125">
                      <a:extLst>
                        <a:ext uri="{FF2B5EF4-FFF2-40B4-BE49-F238E27FC236}">
                          <a16:creationId xmlns:a16="http://schemas.microsoft.com/office/drawing/2014/main" id="{B78967BE-2CA7-4D33-AFAB-7261102B92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5764" y="1205070"/>
                      <a:ext cx="333059" cy="124140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 cap="flat" cmpd="sng" algn="ctr">
                      <a:solidFill>
                        <a:srgbClr val="FFC000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27" name="矩形 126">
                      <a:extLst>
                        <a:ext uri="{FF2B5EF4-FFF2-40B4-BE49-F238E27FC236}">
                          <a16:creationId xmlns:a16="http://schemas.microsoft.com/office/drawing/2014/main" id="{9F8974AE-8414-4622-9226-A26E695AA2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6815" y="1205070"/>
                      <a:ext cx="72667" cy="124140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 cap="flat" cmpd="sng" algn="ctr">
                      <a:solidFill>
                        <a:srgbClr val="FFC000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>
                        <a:solidFill>
                          <a:prstClr val="white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28" name="矩形 127">
                      <a:extLst>
                        <a:ext uri="{FF2B5EF4-FFF2-40B4-BE49-F238E27FC236}">
                          <a16:creationId xmlns:a16="http://schemas.microsoft.com/office/drawing/2014/main" id="{9480948B-15C8-4FD9-887E-085E9DE12A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6696" y="1144514"/>
                      <a:ext cx="1282785" cy="6055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ysClr val="windowText" lastClr="000000">
                            <a:lumMod val="110000"/>
                            <a:satMod val="105000"/>
                            <a:tint val="67000"/>
                          </a:sysClr>
                        </a:gs>
                        <a:gs pos="50000">
                          <a:sysClr val="windowText" lastClr="000000">
                            <a:lumMod val="105000"/>
                            <a:satMod val="103000"/>
                            <a:tint val="73000"/>
                          </a:sysClr>
                        </a:gs>
                        <a:gs pos="100000">
                          <a:sysClr val="windowText" lastClr="000000">
                            <a:lumMod val="105000"/>
                            <a:satMod val="109000"/>
                            <a:tint val="81000"/>
                          </a:sysClr>
                        </a:gs>
                      </a:gsLst>
                      <a:lin ang="5400000" scaled="0"/>
                    </a:gradFill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>
                        <a:solidFill>
                          <a:prstClr val="black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129" name="矩形 128">
                      <a:extLst>
                        <a:ext uri="{FF2B5EF4-FFF2-40B4-BE49-F238E27FC236}">
                          <a16:creationId xmlns:a16="http://schemas.microsoft.com/office/drawing/2014/main" id="{15AE8C38-DDEA-4CDB-8A70-980E35560F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6696" y="2446475"/>
                      <a:ext cx="1277737" cy="13928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ysClr val="windowText" lastClr="000000">
                            <a:lumMod val="110000"/>
                            <a:satMod val="105000"/>
                            <a:tint val="67000"/>
                          </a:sysClr>
                        </a:gs>
                        <a:gs pos="50000">
                          <a:sysClr val="windowText" lastClr="000000">
                            <a:lumMod val="105000"/>
                            <a:satMod val="103000"/>
                            <a:tint val="73000"/>
                          </a:sysClr>
                        </a:gs>
                        <a:gs pos="100000">
                          <a:sysClr val="windowText" lastClr="000000">
                            <a:lumMod val="105000"/>
                            <a:satMod val="109000"/>
                            <a:tint val="81000"/>
                          </a:sysClr>
                        </a:gs>
                      </a:gsLst>
                      <a:lin ang="5400000" scaled="0"/>
                    </a:gradFill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zh-CN" altLang="en-US" sz="1200" kern="0">
                        <a:solidFill>
                          <a:prstClr val="black"/>
                        </a:solidFill>
                        <a:latin typeface="等线" panose="020F0502020204030204"/>
                        <a:ea typeface="等线" panose="02010600030101010101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98" name="组合 97">
                <a:extLst>
                  <a:ext uri="{FF2B5EF4-FFF2-40B4-BE49-F238E27FC236}">
                    <a16:creationId xmlns:a16="http://schemas.microsoft.com/office/drawing/2014/main" id="{0768DD47-92B6-49AF-941A-DE1BBF60FE12}"/>
                  </a:ext>
                </a:extLst>
              </p:cNvPr>
              <p:cNvGrpSpPr/>
              <p:nvPr/>
            </p:nvGrpSpPr>
            <p:grpSpPr>
              <a:xfrm>
                <a:off x="8382214" y="2116637"/>
                <a:ext cx="162553" cy="159963"/>
                <a:chOff x="4890399" y="1637946"/>
                <a:chExt cx="302017" cy="284805"/>
              </a:xfrm>
            </p:grpSpPr>
            <p:sp>
              <p:nvSpPr>
                <p:cNvPr id="103" name="矩形 102">
                  <a:extLst>
                    <a:ext uri="{FF2B5EF4-FFF2-40B4-BE49-F238E27FC236}">
                      <a16:creationId xmlns:a16="http://schemas.microsoft.com/office/drawing/2014/main" id="{EDBA5974-BABB-45C2-BC8B-007A9F3ED2D4}"/>
                    </a:ext>
                  </a:extLst>
                </p:cNvPr>
                <p:cNvSpPr/>
                <p:nvPr/>
              </p:nvSpPr>
              <p:spPr>
                <a:xfrm>
                  <a:off x="4991612" y="1763200"/>
                  <a:ext cx="99595" cy="159551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50000">
                      <a:srgbClr val="E7E6E6"/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0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04" name="矩形: 圆角 103">
                  <a:extLst>
                    <a:ext uri="{FF2B5EF4-FFF2-40B4-BE49-F238E27FC236}">
                      <a16:creationId xmlns:a16="http://schemas.microsoft.com/office/drawing/2014/main" id="{6F2A99A9-F5C3-4A5A-869A-99EF76B6BD83}"/>
                    </a:ext>
                  </a:extLst>
                </p:cNvPr>
                <p:cNvSpPr/>
                <p:nvPr/>
              </p:nvSpPr>
              <p:spPr>
                <a:xfrm rot="16200000">
                  <a:off x="4961633" y="1566712"/>
                  <a:ext cx="159550" cy="302017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0070C0"/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0070C0"/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>
                  <a:softEdge rad="127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 dirty="0">
                    <a:solidFill>
                      <a:prstClr val="black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cxnSp>
              <p:nvCxnSpPr>
                <p:cNvPr id="105" name="直接连接符 104">
                  <a:extLst>
                    <a:ext uri="{FF2B5EF4-FFF2-40B4-BE49-F238E27FC236}">
                      <a16:creationId xmlns:a16="http://schemas.microsoft.com/office/drawing/2014/main" id="{A5FAA5CB-66AA-493F-8A54-3A325A441D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5335" y="1717718"/>
                  <a:ext cx="252145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innerShdw blurRad="114300">
                    <a:prstClr val="black"/>
                  </a:innerShdw>
                </a:effectLst>
              </p:spPr>
            </p:cxnSp>
          </p:grp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542390FA-0744-4B24-9BE4-21A478E3D3F9}"/>
                  </a:ext>
                </a:extLst>
              </p:cNvPr>
              <p:cNvSpPr txBox="1"/>
              <p:nvPr/>
            </p:nvSpPr>
            <p:spPr>
              <a:xfrm>
                <a:off x="887758" y="3234336"/>
                <a:ext cx="2131565" cy="39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2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Compressor group</a:t>
                </a:r>
                <a:endParaRPr lang="zh-CN" alt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A720F150-95F7-433B-B829-39CD38B51616}"/>
                  </a:ext>
                </a:extLst>
              </p:cNvPr>
              <p:cNvSpPr txBox="1"/>
              <p:nvPr/>
            </p:nvSpPr>
            <p:spPr>
              <a:xfrm>
                <a:off x="3131880" y="3238853"/>
                <a:ext cx="1361885" cy="39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2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Cold Box</a:t>
                </a:r>
                <a:endParaRPr lang="zh-CN" alt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C6117C6D-1B8C-4ADC-A48F-074C6BAD0987}"/>
                  </a:ext>
                </a:extLst>
              </p:cNvPr>
              <p:cNvSpPr txBox="1"/>
              <p:nvPr/>
            </p:nvSpPr>
            <p:spPr>
              <a:xfrm>
                <a:off x="6906432" y="3230823"/>
                <a:ext cx="2372915" cy="663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12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Main Distribution</a:t>
                </a:r>
              </a:p>
              <a:p>
                <a:pPr algn="ctr">
                  <a:defRPr/>
                </a:pPr>
                <a:r>
                  <a:rPr lang="en-US" altLang="zh-CN" sz="12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Valve Box</a:t>
                </a:r>
                <a:endParaRPr lang="zh-CN" alt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4F6DF4AF-0884-4DEB-AAF6-70C8760C039E}"/>
                  </a:ext>
                </a:extLst>
              </p:cNvPr>
              <p:cNvSpPr txBox="1"/>
              <p:nvPr/>
            </p:nvSpPr>
            <p:spPr>
              <a:xfrm>
                <a:off x="5526748" y="3228045"/>
                <a:ext cx="1012400" cy="39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2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Dewar</a:t>
                </a:r>
                <a:endParaRPr lang="zh-CN" alt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597EC3F-5984-4C20-B248-22E2DC7BAC09}"/>
                </a:ext>
              </a:extLst>
            </p:cNvPr>
            <p:cNvSpPr/>
            <p:nvPr/>
          </p:nvSpPr>
          <p:spPr>
            <a:xfrm>
              <a:off x="523505" y="4688464"/>
              <a:ext cx="371062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35AA3C6-0017-4F8A-BE3E-0DC76DE9778B}"/>
                </a:ext>
              </a:extLst>
            </p:cNvPr>
            <p:cNvSpPr/>
            <p:nvPr/>
          </p:nvSpPr>
          <p:spPr>
            <a:xfrm>
              <a:off x="493748" y="4786118"/>
              <a:ext cx="401364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11000</a:t>
              </a:r>
              <a:endParaRPr lang="zh-CN" altLang="en-US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7F22CF4-71F3-4DD3-BE44-AB532DD4624B}"/>
                </a:ext>
              </a:extLst>
            </p:cNvPr>
            <p:cNvSpPr/>
            <p:nvPr/>
          </p:nvSpPr>
          <p:spPr>
            <a:xfrm>
              <a:off x="4554685" y="4678776"/>
              <a:ext cx="345487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8000</a:t>
              </a:r>
              <a:endParaRPr lang="zh-CN" altLang="en-US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9D3A2DDE-A402-4749-8221-57A178A4B4CB}"/>
                </a:ext>
              </a:extLst>
            </p:cNvPr>
            <p:cNvCxnSpPr>
              <a:cxnSpLocks/>
            </p:cNvCxnSpPr>
            <p:nvPr/>
          </p:nvCxnSpPr>
          <p:spPr>
            <a:xfrm>
              <a:off x="1398151" y="4964872"/>
              <a:ext cx="294517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A5A5A5"/>
              </a:solidFill>
              <a:prstDash val="solid"/>
              <a:miter lim="800000"/>
              <a:headEnd type="arrow" w="sm" len="sm"/>
              <a:tailEnd type="arrow" w="sm" len="sm"/>
            </a:ln>
            <a:effectLst/>
          </p:spPr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8F6E4BC9-DB61-455C-BA8E-902763C3A4B1}"/>
                </a:ext>
              </a:extLst>
            </p:cNvPr>
            <p:cNvCxnSpPr>
              <a:cxnSpLocks/>
            </p:cNvCxnSpPr>
            <p:nvPr/>
          </p:nvCxnSpPr>
          <p:spPr>
            <a:xfrm>
              <a:off x="1398152" y="4376899"/>
              <a:ext cx="0" cy="641708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6DCE9E5A-BF5C-4F6A-A419-1393BA9047A0}"/>
                </a:ext>
              </a:extLst>
            </p:cNvPr>
            <p:cNvCxnSpPr>
              <a:cxnSpLocks/>
            </p:cNvCxnSpPr>
            <p:nvPr/>
          </p:nvCxnSpPr>
          <p:spPr>
            <a:xfrm>
              <a:off x="1697459" y="4391226"/>
              <a:ext cx="3457" cy="62738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69D710BC-F1C9-4023-9036-BE3517B3EB17}"/>
                </a:ext>
              </a:extLst>
            </p:cNvPr>
            <p:cNvSpPr/>
            <p:nvPr/>
          </p:nvSpPr>
          <p:spPr>
            <a:xfrm>
              <a:off x="1390323" y="4982704"/>
              <a:ext cx="368706" cy="7686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5000</a:t>
              </a:r>
              <a:endParaRPr lang="zh-CN" altLang="en-US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07B86D47-BC0C-4291-A9BB-DA0DD684C57A}"/>
                </a:ext>
              </a:extLst>
            </p:cNvPr>
            <p:cNvCxnSpPr>
              <a:cxnSpLocks/>
            </p:cNvCxnSpPr>
            <p:nvPr/>
          </p:nvCxnSpPr>
          <p:spPr>
            <a:xfrm>
              <a:off x="5375572" y="4959805"/>
              <a:ext cx="294517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A5A5A5"/>
              </a:solidFill>
              <a:prstDash val="solid"/>
              <a:miter lim="800000"/>
              <a:headEnd type="arrow" w="sm" len="sm"/>
              <a:tailEnd type="arrow" w="sm" len="sm"/>
            </a:ln>
            <a:effectLst/>
          </p:spPr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DD0183DA-FED5-46BE-8326-06FB9FBD9889}"/>
                </a:ext>
              </a:extLst>
            </p:cNvPr>
            <p:cNvCxnSpPr>
              <a:cxnSpLocks/>
            </p:cNvCxnSpPr>
            <p:nvPr/>
          </p:nvCxnSpPr>
          <p:spPr>
            <a:xfrm>
              <a:off x="5375573" y="4371833"/>
              <a:ext cx="0" cy="641708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0398D71B-B741-49F7-818F-7CF5AA765312}"/>
                </a:ext>
              </a:extLst>
            </p:cNvPr>
            <p:cNvCxnSpPr>
              <a:cxnSpLocks/>
            </p:cNvCxnSpPr>
            <p:nvPr/>
          </p:nvCxnSpPr>
          <p:spPr>
            <a:xfrm>
              <a:off x="5674880" y="4386159"/>
              <a:ext cx="3457" cy="62738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1075462-6815-4F92-ABBD-7EF8886AA1B1}"/>
                </a:ext>
              </a:extLst>
            </p:cNvPr>
            <p:cNvSpPr/>
            <p:nvPr/>
          </p:nvSpPr>
          <p:spPr>
            <a:xfrm>
              <a:off x="5350598" y="4977638"/>
              <a:ext cx="378902" cy="6009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5000</a:t>
              </a:r>
              <a:endParaRPr lang="zh-CN" altLang="en-US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8B3A55F-9B0A-4B61-8B7A-7936C047A52C}"/>
                </a:ext>
              </a:extLst>
            </p:cNvPr>
            <p:cNvSpPr txBox="1"/>
            <p:nvPr/>
          </p:nvSpPr>
          <p:spPr>
            <a:xfrm>
              <a:off x="3140215" y="4210476"/>
              <a:ext cx="948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altLang="zh-CN" sz="1000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US" altLang="zh-CN" sz="9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       </a:t>
              </a:r>
              <a:r>
                <a:rPr lang="en-US" altLang="zh-CN" sz="9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10</a:t>
              </a:r>
            </a:p>
            <a:p>
              <a:pPr>
                <a:defRPr/>
              </a:pPr>
              <a:r>
                <a:rPr lang="en-US" altLang="zh-CN" sz="9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Cryomodules</a:t>
              </a:r>
              <a:endParaRPr lang="zh-CN" altLang="en-US" sz="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10B94024-EFB9-4914-BA58-4598DB2DB839}"/>
                </a:ext>
              </a:extLst>
            </p:cNvPr>
            <p:cNvGrpSpPr/>
            <p:nvPr/>
          </p:nvGrpSpPr>
          <p:grpSpPr>
            <a:xfrm rot="10800000">
              <a:off x="1854538" y="4270056"/>
              <a:ext cx="112993" cy="211759"/>
              <a:chOff x="3248113" y="4104116"/>
              <a:chExt cx="136404" cy="234000"/>
            </a:xfrm>
          </p:grpSpPr>
          <p:cxnSp>
            <p:nvCxnSpPr>
              <p:cNvPr id="94" name="直接连接符 93">
                <a:extLst>
                  <a:ext uri="{FF2B5EF4-FFF2-40B4-BE49-F238E27FC236}">
                    <a16:creationId xmlns:a16="http://schemas.microsoft.com/office/drawing/2014/main" id="{B3A1C2B1-12B8-4DCE-BAAB-7DED95104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8113" y="4122793"/>
                <a:ext cx="10040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1F42C60A-D5E4-4C34-BA2D-970AB58DE21C}"/>
                  </a:ext>
                </a:extLst>
              </p:cNvPr>
              <p:cNvSpPr/>
              <p:nvPr/>
            </p:nvSpPr>
            <p:spPr>
              <a:xfrm>
                <a:off x="3348517" y="4104116"/>
                <a:ext cx="36000" cy="234000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cxnSp>
            <p:nvCxnSpPr>
              <p:cNvPr id="96" name="直接连接符 95">
                <a:extLst>
                  <a:ext uri="{FF2B5EF4-FFF2-40B4-BE49-F238E27FC236}">
                    <a16:creationId xmlns:a16="http://schemas.microsoft.com/office/drawing/2014/main" id="{036B4A0C-6DB6-453A-AD36-8AF1B93387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51712" y="4308064"/>
                <a:ext cx="96805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70F9AFB8-F3F7-4933-8683-E12F6DE746BF}"/>
                </a:ext>
              </a:extLst>
            </p:cNvPr>
            <p:cNvSpPr/>
            <p:nvPr/>
          </p:nvSpPr>
          <p:spPr>
            <a:xfrm>
              <a:off x="2220260" y="4781427"/>
              <a:ext cx="401364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11000</a:t>
              </a:r>
              <a:endParaRPr lang="zh-CN" altLang="en-US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78E558EA-3731-45F8-BC78-463A86CFE888}"/>
                </a:ext>
              </a:extLst>
            </p:cNvPr>
            <p:cNvSpPr/>
            <p:nvPr/>
          </p:nvSpPr>
          <p:spPr>
            <a:xfrm>
              <a:off x="2182882" y="4685391"/>
              <a:ext cx="371062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F27EC0E-F50C-4C88-AD4C-CDBF0E61C8E8}"/>
                </a:ext>
              </a:extLst>
            </p:cNvPr>
            <p:cNvSpPr/>
            <p:nvPr/>
          </p:nvSpPr>
          <p:spPr>
            <a:xfrm>
              <a:off x="4554183" y="4663902"/>
              <a:ext cx="261521" cy="668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9F786C71-6CA6-4CEF-955B-D2D1DFA928B9}"/>
                </a:ext>
              </a:extLst>
            </p:cNvPr>
            <p:cNvSpPr/>
            <p:nvPr/>
          </p:nvSpPr>
          <p:spPr>
            <a:xfrm>
              <a:off x="4516044" y="4786118"/>
              <a:ext cx="401364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11000</a:t>
              </a:r>
              <a:endParaRPr lang="zh-CN" altLang="en-US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4F9381B3-1719-4D0E-A3CB-36B272B31F4D}"/>
                </a:ext>
              </a:extLst>
            </p:cNvPr>
            <p:cNvSpPr/>
            <p:nvPr/>
          </p:nvSpPr>
          <p:spPr>
            <a:xfrm>
              <a:off x="6228866" y="4672747"/>
              <a:ext cx="261521" cy="668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6A2DA294-CD38-4145-A4D8-7BDAD34EA9A1}"/>
                </a:ext>
              </a:extLst>
            </p:cNvPr>
            <p:cNvSpPr/>
            <p:nvPr/>
          </p:nvSpPr>
          <p:spPr>
            <a:xfrm>
              <a:off x="6190727" y="4792423"/>
              <a:ext cx="401364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11000</a:t>
              </a:r>
              <a:endParaRPr lang="zh-CN" altLang="en-US" sz="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830EA57C-8F53-45A2-910E-F156CAAEC477}"/>
                </a:ext>
              </a:extLst>
            </p:cNvPr>
            <p:cNvSpPr/>
            <p:nvPr/>
          </p:nvSpPr>
          <p:spPr>
            <a:xfrm>
              <a:off x="5931470" y="1164841"/>
              <a:ext cx="549455" cy="730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117000</a:t>
              </a:r>
              <a:endParaRPr lang="zh-CN" altLang="en-US" sz="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BF50218-E346-4481-B5DB-8755540A1A67}"/>
                </a:ext>
              </a:extLst>
            </p:cNvPr>
            <p:cNvSpPr/>
            <p:nvPr/>
          </p:nvSpPr>
          <p:spPr>
            <a:xfrm>
              <a:off x="6019700" y="810496"/>
              <a:ext cx="536756" cy="7430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24000</a:t>
              </a:r>
              <a:endParaRPr lang="zh-CN" altLang="en-US" sz="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90716C29-A162-4190-9622-EF50FA834BE0}"/>
                </a:ext>
              </a:extLst>
            </p:cNvPr>
            <p:cNvGrpSpPr/>
            <p:nvPr/>
          </p:nvGrpSpPr>
          <p:grpSpPr>
            <a:xfrm>
              <a:off x="3149825" y="4294870"/>
              <a:ext cx="96233" cy="138281"/>
              <a:chOff x="4730801" y="3450857"/>
              <a:chExt cx="3180718" cy="1467464"/>
            </a:xfrm>
          </p:grpSpPr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95BC00F9-AB57-401A-AB60-7E313A98762C}"/>
                  </a:ext>
                </a:extLst>
              </p:cNvPr>
              <p:cNvGrpSpPr/>
              <p:nvPr/>
            </p:nvGrpSpPr>
            <p:grpSpPr>
              <a:xfrm>
                <a:off x="4730801" y="3450857"/>
                <a:ext cx="3175525" cy="1467464"/>
                <a:chOff x="2190203" y="3428995"/>
                <a:chExt cx="2160124" cy="1528565"/>
              </a:xfrm>
            </p:grpSpPr>
            <p:sp>
              <p:nvSpPr>
                <p:cNvPr id="92" name="矩形: 圆角 91">
                  <a:extLst>
                    <a:ext uri="{FF2B5EF4-FFF2-40B4-BE49-F238E27FC236}">
                      <a16:creationId xmlns:a16="http://schemas.microsoft.com/office/drawing/2014/main" id="{73E0D53E-3402-456F-B9AC-82681F0A13AE}"/>
                    </a:ext>
                  </a:extLst>
                </p:cNvPr>
                <p:cNvSpPr/>
                <p:nvPr/>
              </p:nvSpPr>
              <p:spPr>
                <a:xfrm>
                  <a:off x="2190203" y="3428995"/>
                  <a:ext cx="2160124" cy="1528565"/>
                </a:xfrm>
                <a:prstGeom prst="roundRect">
                  <a:avLst>
                    <a:gd name="adj" fmla="val 13646"/>
                  </a:avLst>
                </a:prstGeom>
                <a:solidFill>
                  <a:srgbClr val="C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93" name="矩形 92">
                  <a:extLst>
                    <a:ext uri="{FF2B5EF4-FFF2-40B4-BE49-F238E27FC236}">
                      <a16:creationId xmlns:a16="http://schemas.microsoft.com/office/drawing/2014/main" id="{6AF8DDDE-0421-4C0C-9209-A3BE4620C657}"/>
                    </a:ext>
                  </a:extLst>
                </p:cNvPr>
                <p:cNvSpPr/>
                <p:nvPr/>
              </p:nvSpPr>
              <p:spPr>
                <a:xfrm>
                  <a:off x="2190203" y="3879653"/>
                  <a:ext cx="2160124" cy="637309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</p:grpSp>
          <p:cxnSp>
            <p:nvCxnSpPr>
              <p:cNvPr id="90" name="直接连接符 89">
                <a:extLst>
                  <a:ext uri="{FF2B5EF4-FFF2-40B4-BE49-F238E27FC236}">
                    <a16:creationId xmlns:a16="http://schemas.microsoft.com/office/drawing/2014/main" id="{EE2016E3-D812-4195-A6F6-44D57448F6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0801" y="3611418"/>
                <a:ext cx="31755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1" name="直接连接符 90">
                <a:extLst>
                  <a:ext uri="{FF2B5EF4-FFF2-40B4-BE49-F238E27FC236}">
                    <a16:creationId xmlns:a16="http://schemas.microsoft.com/office/drawing/2014/main" id="{E1A8CF8A-97AE-4667-BA5D-D74DB079C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5989" y="4752109"/>
                <a:ext cx="317553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F64B59EF-2DB8-49BF-A359-6C5A7D1E1155}"/>
                </a:ext>
              </a:extLst>
            </p:cNvPr>
            <p:cNvGrpSpPr/>
            <p:nvPr/>
          </p:nvGrpSpPr>
          <p:grpSpPr>
            <a:xfrm>
              <a:off x="3169910" y="4433151"/>
              <a:ext cx="62561" cy="452573"/>
              <a:chOff x="5931308" y="3291333"/>
              <a:chExt cx="139419" cy="580168"/>
            </a:xfrm>
          </p:grpSpPr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5F8BAA17-1465-4FCA-8B8D-C6CC74748167}"/>
                  </a:ext>
                </a:extLst>
              </p:cNvPr>
              <p:cNvSpPr/>
              <p:nvPr/>
            </p:nvSpPr>
            <p:spPr>
              <a:xfrm>
                <a:off x="5931308" y="3291333"/>
                <a:ext cx="139419" cy="21535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673FB8D1-84E5-4935-B2F3-8F2CD6204675}"/>
                  </a:ext>
                </a:extLst>
              </p:cNvPr>
              <p:cNvSpPr/>
              <p:nvPr/>
            </p:nvSpPr>
            <p:spPr>
              <a:xfrm>
                <a:off x="5931308" y="3834866"/>
                <a:ext cx="139419" cy="36635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18FE6648-1C5F-40D0-89D7-19A38BF0E779}"/>
                  </a:ext>
                </a:extLst>
              </p:cNvPr>
              <p:cNvSpPr/>
              <p:nvPr/>
            </p:nvSpPr>
            <p:spPr>
              <a:xfrm>
                <a:off x="5960918" y="3305134"/>
                <a:ext cx="79614" cy="526517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8C585E0B-18CD-4E3E-9CEA-AA791A2EB046}"/>
                </a:ext>
              </a:extLst>
            </p:cNvPr>
            <p:cNvGrpSpPr/>
            <p:nvPr/>
          </p:nvGrpSpPr>
          <p:grpSpPr>
            <a:xfrm>
              <a:off x="3878289" y="4433151"/>
              <a:ext cx="62561" cy="452573"/>
              <a:chOff x="5931308" y="3291333"/>
              <a:chExt cx="139419" cy="580168"/>
            </a:xfrm>
          </p:grpSpPr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23A61506-1C67-4F56-9F0E-8E322489A5C0}"/>
                  </a:ext>
                </a:extLst>
              </p:cNvPr>
              <p:cNvSpPr/>
              <p:nvPr/>
            </p:nvSpPr>
            <p:spPr>
              <a:xfrm>
                <a:off x="5931308" y="3291333"/>
                <a:ext cx="139419" cy="21535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84D79547-150C-43C4-B18E-215F33856A1B}"/>
                  </a:ext>
                </a:extLst>
              </p:cNvPr>
              <p:cNvSpPr/>
              <p:nvPr/>
            </p:nvSpPr>
            <p:spPr>
              <a:xfrm>
                <a:off x="5931308" y="3834866"/>
                <a:ext cx="139419" cy="36635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A7B6E972-A1CA-4430-85C2-E214AEBEA5B1}"/>
                  </a:ext>
                </a:extLst>
              </p:cNvPr>
              <p:cNvSpPr/>
              <p:nvPr/>
            </p:nvSpPr>
            <p:spPr>
              <a:xfrm>
                <a:off x="5960918" y="3305134"/>
                <a:ext cx="79614" cy="526517"/>
              </a:xfrm>
              <a:prstGeom prst="rect">
                <a:avLst/>
              </a:prstGeom>
              <a:gradFill flip="none" rotWithShape="1">
                <a:gsLst>
                  <a:gs pos="5000">
                    <a:sysClr val="window" lastClr="FFFFFF">
                      <a:lumMod val="65000"/>
                    </a:sysClr>
                  </a:gs>
                  <a:gs pos="9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65000"/>
                    </a:sysClr>
                  </a:gs>
                  <a:gs pos="2000">
                    <a:sysClr val="window" lastClr="FFFFFF">
                      <a:lumMod val="50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lin ang="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1200" kern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A6C1655F-30F5-4159-9813-A8B564A85D6E}"/>
                </a:ext>
              </a:extLst>
            </p:cNvPr>
            <p:cNvSpPr/>
            <p:nvPr/>
          </p:nvSpPr>
          <p:spPr>
            <a:xfrm>
              <a:off x="3243072" y="3989832"/>
              <a:ext cx="231648" cy="830780"/>
            </a:xfrm>
            <a:custGeom>
              <a:avLst/>
              <a:gdLst>
                <a:gd name="connsiteX0" fmla="*/ 0 w 231648"/>
                <a:gd name="connsiteY0" fmla="*/ 0 h 830780"/>
                <a:gd name="connsiteX1" fmla="*/ 146304 w 231648"/>
                <a:gd name="connsiteY1" fmla="*/ 256032 h 830780"/>
                <a:gd name="connsiteX2" fmla="*/ 170688 w 231648"/>
                <a:gd name="connsiteY2" fmla="*/ 682752 h 830780"/>
                <a:gd name="connsiteX3" fmla="*/ 231648 w 231648"/>
                <a:gd name="connsiteY3" fmla="*/ 829056 h 8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648" h="830780">
                  <a:moveTo>
                    <a:pt x="0" y="0"/>
                  </a:moveTo>
                  <a:cubicBezTo>
                    <a:pt x="58928" y="71120"/>
                    <a:pt x="117856" y="142240"/>
                    <a:pt x="146304" y="256032"/>
                  </a:cubicBezTo>
                  <a:cubicBezTo>
                    <a:pt x="174752" y="369824"/>
                    <a:pt x="156464" y="587248"/>
                    <a:pt x="170688" y="682752"/>
                  </a:cubicBezTo>
                  <a:cubicBezTo>
                    <a:pt x="184912" y="778256"/>
                    <a:pt x="224536" y="842264"/>
                    <a:pt x="231648" y="829056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B1E05B5A-E2DD-4A36-B1A1-BB53C08E6BFA}"/>
                </a:ext>
              </a:extLst>
            </p:cNvPr>
            <p:cNvSpPr/>
            <p:nvPr/>
          </p:nvSpPr>
          <p:spPr>
            <a:xfrm>
              <a:off x="3492997" y="3983084"/>
              <a:ext cx="231648" cy="830780"/>
            </a:xfrm>
            <a:custGeom>
              <a:avLst/>
              <a:gdLst>
                <a:gd name="connsiteX0" fmla="*/ 0 w 231648"/>
                <a:gd name="connsiteY0" fmla="*/ 0 h 830780"/>
                <a:gd name="connsiteX1" fmla="*/ 146304 w 231648"/>
                <a:gd name="connsiteY1" fmla="*/ 256032 h 830780"/>
                <a:gd name="connsiteX2" fmla="*/ 170688 w 231648"/>
                <a:gd name="connsiteY2" fmla="*/ 682752 h 830780"/>
                <a:gd name="connsiteX3" fmla="*/ 231648 w 231648"/>
                <a:gd name="connsiteY3" fmla="*/ 829056 h 8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648" h="830780">
                  <a:moveTo>
                    <a:pt x="0" y="0"/>
                  </a:moveTo>
                  <a:cubicBezTo>
                    <a:pt x="58928" y="71120"/>
                    <a:pt x="117856" y="142240"/>
                    <a:pt x="146304" y="256032"/>
                  </a:cubicBezTo>
                  <a:cubicBezTo>
                    <a:pt x="174752" y="369824"/>
                    <a:pt x="156464" y="587248"/>
                    <a:pt x="170688" y="682752"/>
                  </a:cubicBezTo>
                  <a:cubicBezTo>
                    <a:pt x="184912" y="778256"/>
                    <a:pt x="224536" y="842264"/>
                    <a:pt x="231648" y="829056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885ED0EF-82AC-4A17-921D-E0B0F3773FC0}"/>
                </a:ext>
              </a:extLst>
            </p:cNvPr>
            <p:cNvGrpSpPr/>
            <p:nvPr/>
          </p:nvGrpSpPr>
          <p:grpSpPr>
            <a:xfrm>
              <a:off x="3858204" y="4294870"/>
              <a:ext cx="96233" cy="138281"/>
              <a:chOff x="4730801" y="3450857"/>
              <a:chExt cx="3180718" cy="1467464"/>
            </a:xfrm>
          </p:grpSpPr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0D51FA85-FB75-4923-A675-CB7CC539C986}"/>
                  </a:ext>
                </a:extLst>
              </p:cNvPr>
              <p:cNvGrpSpPr/>
              <p:nvPr/>
            </p:nvGrpSpPr>
            <p:grpSpPr>
              <a:xfrm>
                <a:off x="4730801" y="3450857"/>
                <a:ext cx="3175525" cy="1467464"/>
                <a:chOff x="2190203" y="3428995"/>
                <a:chExt cx="2160124" cy="1528565"/>
              </a:xfrm>
            </p:grpSpPr>
            <p:sp>
              <p:nvSpPr>
                <p:cNvPr id="81" name="矩形: 圆角 80">
                  <a:extLst>
                    <a:ext uri="{FF2B5EF4-FFF2-40B4-BE49-F238E27FC236}">
                      <a16:creationId xmlns:a16="http://schemas.microsoft.com/office/drawing/2014/main" id="{990FA276-F2ED-4A67-8E99-12D6017E1E55}"/>
                    </a:ext>
                  </a:extLst>
                </p:cNvPr>
                <p:cNvSpPr/>
                <p:nvPr/>
              </p:nvSpPr>
              <p:spPr>
                <a:xfrm>
                  <a:off x="2190203" y="3428995"/>
                  <a:ext cx="2160124" cy="1528565"/>
                </a:xfrm>
                <a:prstGeom prst="roundRect">
                  <a:avLst>
                    <a:gd name="adj" fmla="val 13646"/>
                  </a:avLst>
                </a:prstGeom>
                <a:solidFill>
                  <a:srgbClr val="C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2" name="矩形 81">
                  <a:extLst>
                    <a:ext uri="{FF2B5EF4-FFF2-40B4-BE49-F238E27FC236}">
                      <a16:creationId xmlns:a16="http://schemas.microsoft.com/office/drawing/2014/main" id="{11BF712D-162C-4699-9C24-396F58D3B1DF}"/>
                    </a:ext>
                  </a:extLst>
                </p:cNvPr>
                <p:cNvSpPr/>
                <p:nvPr/>
              </p:nvSpPr>
              <p:spPr>
                <a:xfrm>
                  <a:off x="2190203" y="3879653"/>
                  <a:ext cx="2160124" cy="637309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200" kern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</p:grpSp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id="{98EA5F81-D591-40DD-BE15-96C780D60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0801" y="3611418"/>
                <a:ext cx="31755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70727D93-9450-4530-86F1-8D20E0E9A4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5989" y="4752109"/>
                <a:ext cx="317553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33B9C7B-E7FE-4E01-85A7-156B1E0FA684}"/>
                </a:ext>
              </a:extLst>
            </p:cNvPr>
            <p:cNvSpPr/>
            <p:nvPr/>
          </p:nvSpPr>
          <p:spPr>
            <a:xfrm>
              <a:off x="1312619" y="4160260"/>
              <a:ext cx="506436" cy="99749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48757DA1-F512-43D3-B6A6-C909BE1F08B1}"/>
                </a:ext>
              </a:extLst>
            </p:cNvPr>
            <p:cNvSpPr/>
            <p:nvPr/>
          </p:nvSpPr>
          <p:spPr>
            <a:xfrm>
              <a:off x="6950937" y="4149995"/>
              <a:ext cx="877556" cy="99155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452CF79A-AA16-4D0D-A615-AA1E190EC7C7}"/>
                </a:ext>
              </a:extLst>
            </p:cNvPr>
            <p:cNvSpPr/>
            <p:nvPr/>
          </p:nvSpPr>
          <p:spPr>
            <a:xfrm>
              <a:off x="2988466" y="4154316"/>
              <a:ext cx="402178" cy="102630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672E4951-E8B7-49F4-B4AA-5CF7D80A90D3}"/>
                </a:ext>
              </a:extLst>
            </p:cNvPr>
            <p:cNvSpPr/>
            <p:nvPr/>
          </p:nvSpPr>
          <p:spPr>
            <a:xfrm>
              <a:off x="3635070" y="4155180"/>
              <a:ext cx="442396" cy="102630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1A36CF9E-30BC-4EBF-B60C-49057B0C7480}"/>
                </a:ext>
              </a:extLst>
            </p:cNvPr>
            <p:cNvSpPr/>
            <p:nvPr/>
          </p:nvSpPr>
          <p:spPr>
            <a:xfrm>
              <a:off x="5300958" y="4161489"/>
              <a:ext cx="506436" cy="99749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7C8D617A-76A1-48AD-9AAD-2D03DBDBC7F9}"/>
                </a:ext>
              </a:extLst>
            </p:cNvPr>
            <p:cNvSpPr/>
            <p:nvPr/>
          </p:nvSpPr>
          <p:spPr>
            <a:xfrm>
              <a:off x="1403229" y="4104254"/>
              <a:ext cx="29821" cy="2117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06C0BCA8-29B2-4085-B6EB-67662E84D164}"/>
                </a:ext>
              </a:extLst>
            </p:cNvPr>
            <p:cNvSpPr/>
            <p:nvPr/>
          </p:nvSpPr>
          <p:spPr>
            <a:xfrm>
              <a:off x="3090288" y="4104254"/>
              <a:ext cx="29821" cy="2117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04A0114E-2B8B-43A0-9E61-53AB3D906F00}"/>
                </a:ext>
              </a:extLst>
            </p:cNvPr>
            <p:cNvSpPr/>
            <p:nvPr/>
          </p:nvSpPr>
          <p:spPr>
            <a:xfrm>
              <a:off x="5383973" y="4111022"/>
              <a:ext cx="29821" cy="2117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6418BAAE-1592-41AF-8300-DE0CE045DC2F}"/>
                </a:ext>
              </a:extLst>
            </p:cNvPr>
            <p:cNvSpPr/>
            <p:nvPr/>
          </p:nvSpPr>
          <p:spPr>
            <a:xfrm rot="10800000">
              <a:off x="1716779" y="4099201"/>
              <a:ext cx="29821" cy="2117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E3DF3DD3-F917-4890-81D5-73E5D251F01B}"/>
                </a:ext>
              </a:extLst>
            </p:cNvPr>
            <p:cNvSpPr/>
            <p:nvPr/>
          </p:nvSpPr>
          <p:spPr>
            <a:xfrm rot="10800000">
              <a:off x="3994533" y="4104254"/>
              <a:ext cx="29821" cy="2117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23CDAA2E-D6B0-447B-A3C3-724B208DACDB}"/>
                </a:ext>
              </a:extLst>
            </p:cNvPr>
            <p:cNvSpPr/>
            <p:nvPr/>
          </p:nvSpPr>
          <p:spPr>
            <a:xfrm rot="10800000">
              <a:off x="5676632" y="4104254"/>
              <a:ext cx="29821" cy="2117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196B4651-CFC6-4EDE-B80B-CFAC87CA40BE}"/>
                </a:ext>
              </a:extLst>
            </p:cNvPr>
            <p:cNvGrpSpPr/>
            <p:nvPr/>
          </p:nvGrpSpPr>
          <p:grpSpPr>
            <a:xfrm rot="5400000">
              <a:off x="7814234" y="4142006"/>
              <a:ext cx="103435" cy="110854"/>
              <a:chOff x="4657256" y="2102175"/>
              <a:chExt cx="45826" cy="50064"/>
            </a:xfrm>
          </p:grpSpPr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09980DED-30FD-409F-B20E-3D721A64374F}"/>
                  </a:ext>
                </a:extLst>
              </p:cNvPr>
              <p:cNvSpPr/>
              <p:nvPr/>
            </p:nvSpPr>
            <p:spPr>
              <a:xfrm>
                <a:off x="4657256" y="2102176"/>
                <a:ext cx="45826" cy="50063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FA485FBB-ADAB-4AB7-8D2E-D7CA26E52455}"/>
                  </a:ext>
                </a:extLst>
              </p:cNvPr>
              <p:cNvSpPr/>
              <p:nvPr/>
            </p:nvSpPr>
            <p:spPr>
              <a:xfrm rot="16200000" flipV="1">
                <a:off x="4655137" y="2104294"/>
                <a:ext cx="50063" cy="45826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FCAB88A-5B83-4457-9641-99E992CF0BAD}"/>
                </a:ext>
              </a:extLst>
            </p:cNvPr>
            <p:cNvSpPr/>
            <p:nvPr/>
          </p:nvSpPr>
          <p:spPr>
            <a:xfrm>
              <a:off x="8185380" y="4157398"/>
              <a:ext cx="210078" cy="145174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934A7FDB-FEEB-407D-A88F-81E69011221D}"/>
                </a:ext>
              </a:extLst>
            </p:cNvPr>
            <p:cNvGrpSpPr/>
            <p:nvPr/>
          </p:nvGrpSpPr>
          <p:grpSpPr>
            <a:xfrm rot="10800000">
              <a:off x="8057127" y="4154118"/>
              <a:ext cx="132579" cy="146923"/>
              <a:chOff x="4657256" y="2102175"/>
              <a:chExt cx="45826" cy="50064"/>
            </a:xfrm>
          </p:grpSpPr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ED600D1D-89E4-4711-B0F4-329FD1264F28}"/>
                  </a:ext>
                </a:extLst>
              </p:cNvPr>
              <p:cNvSpPr/>
              <p:nvPr/>
            </p:nvSpPr>
            <p:spPr>
              <a:xfrm>
                <a:off x="4657256" y="2102176"/>
                <a:ext cx="45826" cy="50063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1128AFFD-00EA-469E-8DFE-4C7046DDD21D}"/>
                  </a:ext>
                </a:extLst>
              </p:cNvPr>
              <p:cNvSpPr/>
              <p:nvPr/>
            </p:nvSpPr>
            <p:spPr>
              <a:xfrm rot="16200000" flipV="1">
                <a:off x="4655137" y="2104294"/>
                <a:ext cx="50063" cy="45826"/>
              </a:xfrm>
              <a:custGeom>
                <a:avLst/>
                <a:gdLst>
                  <a:gd name="connsiteX0" fmla="*/ 0 w 540000"/>
                  <a:gd name="connsiteY0" fmla="*/ 540000 h 540000"/>
                  <a:gd name="connsiteX1" fmla="*/ 0 w 540000"/>
                  <a:gd name="connsiteY1" fmla="*/ 0 h 540000"/>
                  <a:gd name="connsiteX2" fmla="*/ 540000 w 540000"/>
                  <a:gd name="connsiteY2" fmla="*/ 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540000"/>
                    </a:moveTo>
                    <a:lnTo>
                      <a:pt x="0" y="0"/>
                    </a:lnTo>
                    <a:lnTo>
                      <a:pt x="540000" y="0"/>
                    </a:ln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ysClr val="window" lastClr="FFFFFF">
                      <a:lumMod val="65000"/>
                    </a:sysClr>
                  </a:gs>
                  <a:gs pos="7500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">
                    <a:srgbClr val="E7E6E6">
                      <a:lumMod val="25000"/>
                    </a:srgbClr>
                  </a:gs>
                  <a:gs pos="100000">
                    <a:srgbClr val="E7E6E6">
                      <a:lumMod val="2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200" kern="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ED482205-8AAB-43CE-AFB4-A5EE23A975BB}"/>
                </a:ext>
              </a:extLst>
            </p:cNvPr>
            <p:cNvSpPr/>
            <p:nvPr/>
          </p:nvSpPr>
          <p:spPr>
            <a:xfrm>
              <a:off x="9542397" y="4157433"/>
              <a:ext cx="210078" cy="145174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1AF17698-9254-430E-AC48-98BFC5314F63}"/>
                </a:ext>
              </a:extLst>
            </p:cNvPr>
            <p:cNvSpPr/>
            <p:nvPr/>
          </p:nvSpPr>
          <p:spPr>
            <a:xfrm>
              <a:off x="10829250" y="4145683"/>
              <a:ext cx="210078" cy="145174"/>
            </a:xfrm>
            <a:prstGeom prst="rect">
              <a:avLst/>
            </a:prstGeom>
            <a:gradFill flip="none" rotWithShape="1">
              <a:gsLst>
                <a:gs pos="27000">
                  <a:sysClr val="window" lastClr="FFFFFF">
                    <a:lumMod val="65000"/>
                  </a:sysClr>
                </a:gs>
                <a:gs pos="7500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95000"/>
                  </a:sysClr>
                </a:gs>
                <a:gs pos="1000">
                  <a:srgbClr val="E7E6E6">
                    <a:lumMod val="25000"/>
                  </a:srgbClr>
                </a:gs>
                <a:gs pos="100000">
                  <a:srgbClr val="E7E6E6">
                    <a:lumMod val="2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401EF9C9-932E-4B08-9396-B1F7AF841370}"/>
                </a:ext>
              </a:extLst>
            </p:cNvPr>
            <p:cNvSpPr/>
            <p:nvPr/>
          </p:nvSpPr>
          <p:spPr>
            <a:xfrm>
              <a:off x="9576659" y="4114102"/>
              <a:ext cx="29821" cy="2117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8EDC9D9-645F-46B2-BD23-124F7BBEFF13}"/>
                </a:ext>
              </a:extLst>
            </p:cNvPr>
            <p:cNvSpPr/>
            <p:nvPr/>
          </p:nvSpPr>
          <p:spPr>
            <a:xfrm rot="10800000">
              <a:off x="9681728" y="4117441"/>
              <a:ext cx="29821" cy="2117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5F149ACA-3978-4806-9972-2118F7ED6AB9}"/>
                </a:ext>
              </a:extLst>
            </p:cNvPr>
            <p:cNvSpPr/>
            <p:nvPr/>
          </p:nvSpPr>
          <p:spPr>
            <a:xfrm>
              <a:off x="10860407" y="4098520"/>
              <a:ext cx="29821" cy="2117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6152EA81-DBE4-45A9-B03D-2812C8022E69}"/>
                </a:ext>
              </a:extLst>
            </p:cNvPr>
            <p:cNvSpPr/>
            <p:nvPr/>
          </p:nvSpPr>
          <p:spPr>
            <a:xfrm rot="10800000">
              <a:off x="10965476" y="4101859"/>
              <a:ext cx="29821" cy="2117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79" name="圆柱形 278">
            <a:extLst>
              <a:ext uri="{FF2B5EF4-FFF2-40B4-BE49-F238E27FC236}">
                <a16:creationId xmlns:a16="http://schemas.microsoft.com/office/drawing/2014/main" id="{E90B312A-8430-4158-8B9F-FB6DF7718842}"/>
              </a:ext>
            </a:extLst>
          </p:cNvPr>
          <p:cNvSpPr/>
          <p:nvPr/>
        </p:nvSpPr>
        <p:spPr>
          <a:xfrm>
            <a:off x="7386976" y="4048934"/>
            <a:ext cx="210079" cy="397475"/>
          </a:xfrm>
          <a:prstGeom prst="can">
            <a:avLst/>
          </a:prstGeom>
          <a:gradFill flip="none" rotWithShape="1">
            <a:gsLst>
              <a:gs pos="0">
                <a:srgbClr val="2D2DB7">
                  <a:lumMod val="5000"/>
                  <a:lumOff val="95000"/>
                </a:srgbClr>
              </a:gs>
              <a:gs pos="74000">
                <a:srgbClr val="2D2DB7">
                  <a:lumMod val="45000"/>
                  <a:lumOff val="55000"/>
                </a:srgbClr>
              </a:gs>
              <a:gs pos="83000">
                <a:srgbClr val="2D2DB7">
                  <a:lumMod val="45000"/>
                  <a:lumOff val="55000"/>
                </a:srgbClr>
              </a:gs>
              <a:gs pos="100000">
                <a:srgbClr val="2D2DB7">
                  <a:lumMod val="30000"/>
                  <a:lumOff val="7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3333CC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0" name="文本框 22">
            <a:extLst>
              <a:ext uri="{FF2B5EF4-FFF2-40B4-BE49-F238E27FC236}">
                <a16:creationId xmlns:a16="http://schemas.microsoft.com/office/drawing/2014/main" id="{78C30CB9-F518-46FA-9D2D-BA35FEFA4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615" y="3658260"/>
            <a:ext cx="13342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2K valve boxes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cxnSp>
        <p:nvCxnSpPr>
          <p:cNvPr id="281" name="直接箭头连接符 280">
            <a:extLst>
              <a:ext uri="{FF2B5EF4-FFF2-40B4-BE49-F238E27FC236}">
                <a16:creationId xmlns:a16="http://schemas.microsoft.com/office/drawing/2014/main" id="{C7EF8BA1-3EB3-4CD7-9B85-8FAF657D41F9}"/>
              </a:ext>
            </a:extLst>
          </p:cNvPr>
          <p:cNvCxnSpPr>
            <a:cxnSpLocks/>
            <a:stCxn id="279" idx="1"/>
          </p:cNvCxnSpPr>
          <p:nvPr/>
        </p:nvCxnSpPr>
        <p:spPr>
          <a:xfrm flipH="1" flipV="1">
            <a:off x="7217320" y="3919852"/>
            <a:ext cx="274696" cy="129082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2" name="直接箭头连接符 281">
            <a:extLst>
              <a:ext uri="{FF2B5EF4-FFF2-40B4-BE49-F238E27FC236}">
                <a16:creationId xmlns:a16="http://schemas.microsoft.com/office/drawing/2014/main" id="{E5EA7610-92BC-49E3-B102-62AAA3413FB5}"/>
              </a:ext>
            </a:extLst>
          </p:cNvPr>
          <p:cNvCxnSpPr>
            <a:cxnSpLocks/>
          </p:cNvCxnSpPr>
          <p:nvPr/>
        </p:nvCxnSpPr>
        <p:spPr>
          <a:xfrm flipH="1">
            <a:off x="6989297" y="1388392"/>
            <a:ext cx="268831" cy="158269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3" name="直接箭头连接符 282">
            <a:extLst>
              <a:ext uri="{FF2B5EF4-FFF2-40B4-BE49-F238E27FC236}">
                <a16:creationId xmlns:a16="http://schemas.microsoft.com/office/drawing/2014/main" id="{165B3BDC-3234-4C3F-AA63-36ABCDAF5688}"/>
              </a:ext>
            </a:extLst>
          </p:cNvPr>
          <p:cNvCxnSpPr>
            <a:cxnSpLocks/>
          </p:cNvCxnSpPr>
          <p:nvPr/>
        </p:nvCxnSpPr>
        <p:spPr>
          <a:xfrm>
            <a:off x="8213043" y="1976685"/>
            <a:ext cx="216043" cy="152391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84" name="图片 30">
            <a:extLst>
              <a:ext uri="{FF2B5EF4-FFF2-40B4-BE49-F238E27FC236}">
                <a16:creationId xmlns:a16="http://schemas.microsoft.com/office/drawing/2014/main" id="{58D7DFCE-51F5-4C77-8B55-282E50533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7610" r="620" b="16454"/>
          <a:stretch>
            <a:fillRect/>
          </a:stretch>
        </p:blipFill>
        <p:spPr bwMode="auto">
          <a:xfrm>
            <a:off x="785413" y="5264527"/>
            <a:ext cx="579755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" name="Picture 3" descr="F10009945-6.jpg">
            <a:extLst>
              <a:ext uri="{FF2B5EF4-FFF2-40B4-BE49-F238E27FC236}">
                <a16:creationId xmlns:a16="http://schemas.microsoft.com/office/drawing/2014/main" id="{67DBCDFA-25DA-4B00-8953-8F03FB2AFCB3}"/>
              </a:ext>
            </a:extLst>
          </p:cNvPr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0" t="30739" r="29221" b="11450"/>
          <a:stretch>
            <a:fillRect/>
          </a:stretch>
        </p:blipFill>
        <p:spPr bwMode="auto">
          <a:xfrm>
            <a:off x="8429086" y="4868373"/>
            <a:ext cx="325913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" name="圆柱形 285">
            <a:extLst>
              <a:ext uri="{FF2B5EF4-FFF2-40B4-BE49-F238E27FC236}">
                <a16:creationId xmlns:a16="http://schemas.microsoft.com/office/drawing/2014/main" id="{3C69C486-E9D0-4992-BF17-CA0C4F2AEC12}"/>
              </a:ext>
            </a:extLst>
          </p:cNvPr>
          <p:cNvSpPr/>
          <p:nvPr/>
        </p:nvSpPr>
        <p:spPr>
          <a:xfrm>
            <a:off x="8217781" y="4042871"/>
            <a:ext cx="175758" cy="397475"/>
          </a:xfrm>
          <a:prstGeom prst="can">
            <a:avLst/>
          </a:prstGeom>
          <a:gradFill flip="none" rotWithShape="1">
            <a:gsLst>
              <a:gs pos="0">
                <a:srgbClr val="2D2DB7">
                  <a:lumMod val="5000"/>
                  <a:lumOff val="95000"/>
                </a:srgbClr>
              </a:gs>
              <a:gs pos="74000">
                <a:srgbClr val="2D2DB7">
                  <a:lumMod val="45000"/>
                  <a:lumOff val="55000"/>
                </a:srgbClr>
              </a:gs>
              <a:gs pos="83000">
                <a:srgbClr val="2D2DB7">
                  <a:lumMod val="45000"/>
                  <a:lumOff val="55000"/>
                </a:srgbClr>
              </a:gs>
              <a:gs pos="100000">
                <a:srgbClr val="2D2DB7">
                  <a:lumMod val="30000"/>
                  <a:lumOff val="7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3333CC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7" name="文本框 22">
            <a:extLst>
              <a:ext uri="{FF2B5EF4-FFF2-40B4-BE49-F238E27FC236}">
                <a16:creationId xmlns:a16="http://schemas.microsoft.com/office/drawing/2014/main" id="{81D8B89D-9192-47F3-BA1D-AEC4B54E8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359" y="3653048"/>
            <a:ext cx="13342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2K valve boxes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cxnSp>
        <p:nvCxnSpPr>
          <p:cNvPr id="288" name="直接箭头连接符 287">
            <a:extLst>
              <a:ext uri="{FF2B5EF4-FFF2-40B4-BE49-F238E27FC236}">
                <a16:creationId xmlns:a16="http://schemas.microsoft.com/office/drawing/2014/main" id="{9969CC59-B172-455C-B1CA-59510F3CC682}"/>
              </a:ext>
            </a:extLst>
          </p:cNvPr>
          <p:cNvCxnSpPr>
            <a:cxnSpLocks/>
          </p:cNvCxnSpPr>
          <p:nvPr/>
        </p:nvCxnSpPr>
        <p:spPr>
          <a:xfrm flipV="1">
            <a:off x="8313155" y="3904616"/>
            <a:ext cx="240765" cy="121146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9" name="文本框 288">
            <a:extLst>
              <a:ext uri="{FF2B5EF4-FFF2-40B4-BE49-F238E27FC236}">
                <a16:creationId xmlns:a16="http://schemas.microsoft.com/office/drawing/2014/main" id="{4536136C-EAFE-48C2-B2A7-59D7AF60B4AC}"/>
              </a:ext>
            </a:extLst>
          </p:cNvPr>
          <p:cNvSpPr txBox="1"/>
          <p:nvPr/>
        </p:nvSpPr>
        <p:spPr>
          <a:xfrm>
            <a:off x="6598829" y="1502525"/>
            <a:ext cx="127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Smaller diameter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90" name="图片 289">
            <a:extLst>
              <a:ext uri="{FF2B5EF4-FFF2-40B4-BE49-F238E27FC236}">
                <a16:creationId xmlns:a16="http://schemas.microsoft.com/office/drawing/2014/main" id="{473A5CFA-6FE9-43F0-8565-5CCD14E57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967" y="1707082"/>
            <a:ext cx="2487852" cy="1224550"/>
          </a:xfrm>
          <a:prstGeom prst="rect">
            <a:avLst/>
          </a:prstGeom>
        </p:spPr>
      </p:pic>
      <p:sp>
        <p:nvSpPr>
          <p:cNvPr id="291" name="椭圆 290">
            <a:extLst>
              <a:ext uri="{FF2B5EF4-FFF2-40B4-BE49-F238E27FC236}">
                <a16:creationId xmlns:a16="http://schemas.microsoft.com/office/drawing/2014/main" id="{BBE55508-8456-4918-9A1F-D3E9CB827421}"/>
              </a:ext>
            </a:extLst>
          </p:cNvPr>
          <p:cNvSpPr/>
          <p:nvPr/>
        </p:nvSpPr>
        <p:spPr>
          <a:xfrm>
            <a:off x="6900683" y="1707082"/>
            <a:ext cx="843894" cy="26615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2" name="图片 291">
            <a:extLst>
              <a:ext uri="{FF2B5EF4-FFF2-40B4-BE49-F238E27FC236}">
                <a16:creationId xmlns:a16="http://schemas.microsoft.com/office/drawing/2014/main" id="{4D322797-E1E8-4C4A-9D18-5DBF1F4250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1686" y="1658245"/>
            <a:ext cx="3235356" cy="1595071"/>
          </a:xfrm>
          <a:prstGeom prst="rect">
            <a:avLst/>
          </a:prstGeom>
        </p:spPr>
      </p:pic>
      <p:sp>
        <p:nvSpPr>
          <p:cNvPr id="293" name="椭圆 292">
            <a:extLst>
              <a:ext uri="{FF2B5EF4-FFF2-40B4-BE49-F238E27FC236}">
                <a16:creationId xmlns:a16="http://schemas.microsoft.com/office/drawing/2014/main" id="{B3900E61-5FEF-48D9-8F1B-AC8BD4D6C5C7}"/>
              </a:ext>
            </a:extLst>
          </p:cNvPr>
          <p:cNvSpPr/>
          <p:nvPr/>
        </p:nvSpPr>
        <p:spPr>
          <a:xfrm>
            <a:off x="10433297" y="1632376"/>
            <a:ext cx="1112586" cy="37189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30234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109516</TotalTime>
  <Words>2970</Words>
  <Application>Microsoft Office PowerPoint</Application>
  <PresentationFormat>宽屏</PresentationFormat>
  <Paragraphs>916</Paragraphs>
  <Slides>53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70" baseType="lpstr">
      <vt:lpstr>Gulim</vt:lpstr>
      <vt:lpstr>MS Mincho</vt:lpstr>
      <vt:lpstr>MS PGothic</vt:lpstr>
      <vt:lpstr>等线</vt:lpstr>
      <vt:lpstr>黑体</vt:lpstr>
      <vt:lpstr>华文中宋</vt:lpstr>
      <vt:lpstr>楷体</vt:lpstr>
      <vt:lpstr>宋体</vt:lpstr>
      <vt:lpstr>微软雅黑</vt:lpstr>
      <vt:lpstr>Arial</vt:lpstr>
      <vt:lpstr>Calibri</vt:lpstr>
      <vt:lpstr>Georgia</vt:lpstr>
      <vt:lpstr>Times New Roman</vt:lpstr>
      <vt:lpstr>Wingdings</vt:lpstr>
      <vt:lpstr>Wingdings 2</vt:lpstr>
      <vt:lpstr>4_Office 主题</vt:lpstr>
      <vt:lpstr>Visio</vt:lpstr>
      <vt:lpstr>PowerPoint 演示文稿</vt:lpstr>
      <vt:lpstr>Content </vt:lpstr>
      <vt:lpstr>CEPC Cryogenic System Brief Introduction</vt:lpstr>
      <vt:lpstr>CEPC Cryogenic System Brief Introduction</vt:lpstr>
      <vt:lpstr>CEPC Cryogenic System Brief Introduction</vt:lpstr>
      <vt:lpstr>Content </vt:lpstr>
      <vt:lpstr>Flow chart of SRF CDR Scheme</vt:lpstr>
      <vt:lpstr>Estimated heat loads for SC cavities-CDR Scheme</vt:lpstr>
      <vt:lpstr>Flow chart of SRF TDR Scheme</vt:lpstr>
      <vt:lpstr>Estimated heat loads for SRF TDR Scheme</vt:lpstr>
      <vt:lpstr>Layout of CEPC cryogenic hall</vt:lpstr>
      <vt:lpstr>Layout of CEPC cryogenic system for SRF</vt:lpstr>
      <vt:lpstr>Tunnel cross section </vt:lpstr>
      <vt:lpstr>cryogenic system process flow diagram in the SRF system</vt:lpstr>
      <vt:lpstr>Booster cryomodules for String </vt:lpstr>
      <vt:lpstr> Collider cryomodules for String </vt:lpstr>
      <vt:lpstr>Process calculation </vt:lpstr>
      <vt:lpstr>40K~80K TS calculation</vt:lpstr>
      <vt:lpstr>5K~8K TS calculation</vt:lpstr>
      <vt:lpstr>Development of the key equipment and technology</vt:lpstr>
      <vt:lpstr>Key equipment and technology</vt:lpstr>
      <vt:lpstr>Key equipment and technology</vt:lpstr>
      <vt:lpstr>1.3GHz cavity Cryomodule</vt:lpstr>
      <vt:lpstr>1.3GHz cavity Cryomodule</vt:lpstr>
      <vt:lpstr>1.3GHz cavity Cryomodule</vt:lpstr>
      <vt:lpstr>1.3GHz cavity Cryomodule</vt:lpstr>
      <vt:lpstr>1.3GHz cavity Cryomodule</vt:lpstr>
      <vt:lpstr>1.3GHz cavity Cryomodule</vt:lpstr>
      <vt:lpstr>1.3GHz cavity Cryomodule</vt:lpstr>
      <vt:lpstr>650MHz cavity Cryomodule</vt:lpstr>
      <vt:lpstr>650MHz cavity Cryomodule</vt:lpstr>
      <vt:lpstr>650MHz cavity Cryomodule</vt:lpstr>
      <vt:lpstr>650MHz cavity Cryomodule</vt:lpstr>
      <vt:lpstr>KW JT heat exchanger</vt:lpstr>
      <vt:lpstr>KW JT heat exchanger</vt:lpstr>
      <vt:lpstr>KW JT heat exchanger</vt:lpstr>
      <vt:lpstr>Platform of Advanced Photon Source Technology R&amp;D （PAPS）</vt:lpstr>
      <vt:lpstr>PowerPoint 演示文稿</vt:lpstr>
      <vt:lpstr>Process Flow Diagram of PAPS Cryogenic System</vt:lpstr>
      <vt:lpstr>PowerPoint 演示文稿</vt:lpstr>
      <vt:lpstr>PAPS cryogenic hall</vt:lpstr>
      <vt:lpstr>PowerPoint 演示文稿</vt:lpstr>
      <vt:lpstr>PAPS RF hall-vertical test stand</vt:lpstr>
      <vt:lpstr>PAPS RF hall-single cavity horizontal test stand</vt:lpstr>
      <vt:lpstr>PAPS RF hall-cryomodule horizontal test stand</vt:lpstr>
      <vt:lpstr>Beam test facility</vt:lpstr>
      <vt:lpstr>Content </vt:lpstr>
      <vt:lpstr>Detailed flow chart for the IR Cryostat </vt:lpstr>
      <vt:lpstr>Estimated heat loads for SC IR magnets-updated</vt:lpstr>
      <vt:lpstr>Mechanical structure of IR Cryostat </vt:lpstr>
      <vt:lpstr>Thermal dynamics simulation </vt:lpstr>
      <vt:lpstr>summary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Simulation of CEPC project</dc:title>
  <dc:creator>[葛锐]</dc:creator>
  <cp:lastModifiedBy>gerui</cp:lastModifiedBy>
  <cp:revision>975</cp:revision>
  <dcterms:created xsi:type="dcterms:W3CDTF">2019-07-08T06:55:01Z</dcterms:created>
  <dcterms:modified xsi:type="dcterms:W3CDTF">2023-06-13T06:01:41Z</dcterms:modified>
</cp:coreProperties>
</file>