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53" r:id="rId2"/>
    <p:sldId id="907" r:id="rId3"/>
    <p:sldId id="946" r:id="rId4"/>
    <p:sldId id="954" r:id="rId5"/>
    <p:sldId id="1056" r:id="rId6"/>
    <p:sldId id="1070" r:id="rId7"/>
    <p:sldId id="1058" r:id="rId8"/>
    <p:sldId id="1074" r:id="rId9"/>
    <p:sldId id="956" r:id="rId10"/>
    <p:sldId id="957" r:id="rId11"/>
    <p:sldId id="958" r:id="rId12"/>
    <p:sldId id="959" r:id="rId13"/>
    <p:sldId id="760" r:id="rId14"/>
    <p:sldId id="1078" r:id="rId15"/>
    <p:sldId id="1060" r:id="rId16"/>
    <p:sldId id="532" r:id="rId17"/>
    <p:sldId id="1062" r:id="rId18"/>
    <p:sldId id="1063" r:id="rId19"/>
    <p:sldId id="1055" r:id="rId20"/>
    <p:sldId id="1052" r:id="rId21"/>
    <p:sldId id="1053" r:id="rId22"/>
    <p:sldId id="1054" r:id="rId23"/>
    <p:sldId id="707" r:id="rId24"/>
    <p:sldId id="1068" r:id="rId25"/>
    <p:sldId id="626" r:id="rId26"/>
    <p:sldId id="962" r:id="rId27"/>
    <p:sldId id="1064" r:id="rId28"/>
    <p:sldId id="1066" r:id="rId29"/>
    <p:sldId id="299" r:id="rId30"/>
    <p:sldId id="300" r:id="rId31"/>
    <p:sldId id="1079" r:id="rId32"/>
    <p:sldId id="960" r:id="rId3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D8E8"/>
    <a:srgbClr val="4F81BD"/>
    <a:srgbClr val="FFFFFF"/>
    <a:srgbClr val="0000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7" autoAdjust="0"/>
    <p:restoredTop sz="91732" autoAdjust="0"/>
  </p:normalViewPr>
  <p:slideViewPr>
    <p:cSldViewPr>
      <p:cViewPr varScale="1">
        <p:scale>
          <a:sx n="68" d="100"/>
          <a:sy n="68" d="100"/>
        </p:scale>
        <p:origin x="612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3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114731"/>
            <a:ext cx="10972800" cy="5011434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4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0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10972800" cy="456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2.png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1.png"/><Relationship Id="rId5" Type="http://schemas.openxmlformats.org/officeDocument/2006/relationships/image" Target="../media/image80.wmf"/><Relationship Id="rId10" Type="http://schemas.openxmlformats.org/officeDocument/2006/relationships/image" Target="../media/image8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0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00.png"/><Relationship Id="rId2" Type="http://schemas.openxmlformats.org/officeDocument/2006/relationships/tags" Target="../tags/tag4.xml"/><Relationship Id="rId16" Type="http://schemas.openxmlformats.org/officeDocument/2006/relationships/image" Target="../media/image9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98.png"/><Relationship Id="rId10" Type="http://schemas.openxmlformats.org/officeDocument/2006/relationships/tags" Target="../tags/tag12.xml"/><Relationship Id="rId19" Type="http://schemas.openxmlformats.org/officeDocument/2006/relationships/image" Target="../media/image10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983432" y="2480570"/>
            <a:ext cx="10598968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CEPC electron and positron injector </a:t>
            </a:r>
            <a:r>
              <a:rPr lang="en-US" altLang="zh-CN" sz="4800" b="0" i="0" dirty="0" err="1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linac</a:t>
            </a:r>
            <a:r>
              <a:rPr lang="en-US" altLang="zh-CN" sz="4800" b="0" i="0" dirty="0"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 key technology development</a:t>
            </a:r>
            <a:endParaRPr lang="zh-CN" altLang="en-US" sz="48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Jingru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Zhang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D89BEBEF-1357-43A1-A9CC-3084349E7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It successfully used in HEPS</a:t>
            </a:r>
          </a:p>
          <a:p>
            <a:pPr>
              <a:lnSpc>
                <a:spcPct val="100000"/>
              </a:lnSpc>
            </a:pPr>
            <a:r>
              <a:rPr lang="en-US" altLang="zh-CN" dirty="0" smtClean="0"/>
              <a:t>The peak </a:t>
            </a:r>
            <a:r>
              <a:rPr lang="en-US" altLang="zh-CN" dirty="0"/>
              <a:t>emission current is 14A  with 1ns FWHM when grid bias is 100V and </a:t>
            </a:r>
            <a:r>
              <a:rPr lang="en-US" altLang="zh-CN" dirty="0" err="1"/>
              <a:t>pulser</a:t>
            </a:r>
            <a:r>
              <a:rPr lang="en-US" altLang="zh-CN" dirty="0"/>
              <a:t> voltage is 950V </a:t>
            </a:r>
          </a:p>
          <a:p>
            <a:pPr>
              <a:lnSpc>
                <a:spcPct val="100000"/>
              </a:lnSpc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52B0D28C-1621-4ED6-BD6F-643BAD1D6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Electron gun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F0338D8-6AC3-4917-B41F-AB17F787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31704" y="6351145"/>
            <a:ext cx="5040560" cy="354977"/>
          </a:xfrm>
        </p:spPr>
        <p:txBody>
          <a:bodyPr/>
          <a:lstStyle/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8595A4B-D9CD-485F-8E88-8E0873C1C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" name="图片 5" descr="https://docimg10.docs.qq.com/image/UDrCj9K5dofz6oZcJuQNGA.jpeg?w=329&amp;h=244">
            <a:extLst>
              <a:ext uri="{FF2B5EF4-FFF2-40B4-BE49-F238E27FC236}">
                <a16:creationId xmlns:a16="http://schemas.microsoft.com/office/drawing/2014/main" xmlns="" id="{8CF77B92-6044-4D53-BC29-B69C284EAA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037" y="3316195"/>
            <a:ext cx="2466363" cy="209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EA0C08C-234D-47FC-889C-506CCAA9CA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08" y="2897636"/>
            <a:ext cx="4068661" cy="3050301"/>
          </a:xfrm>
          <a:prstGeom prst="rect">
            <a:avLst/>
          </a:prstGeom>
        </p:spPr>
      </p:pic>
      <p:sp>
        <p:nvSpPr>
          <p:cNvPr id="8" name="文本框 17">
            <a:extLst>
              <a:ext uri="{FF2B5EF4-FFF2-40B4-BE49-F238E27FC236}">
                <a16:creationId xmlns:a16="http://schemas.microsoft.com/office/drawing/2014/main" xmlns="" id="{F7D58D97-183D-4108-A887-737EB4A1DBD7}"/>
              </a:ext>
            </a:extLst>
          </p:cNvPr>
          <p:cNvSpPr txBox="1"/>
          <p:nvPr/>
        </p:nvSpPr>
        <p:spPr>
          <a:xfrm>
            <a:off x="212421" y="6021288"/>
            <a:ext cx="5883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 smtClean="0"/>
              <a:t>The electron gun test platform and beam current measurement 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481121F-5A44-44EE-896A-0718532E3A09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80" y="3306935"/>
            <a:ext cx="3744416" cy="248937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A89277C-2528-41DA-8C4D-36C555CF5422}"/>
              </a:ext>
            </a:extLst>
          </p:cNvPr>
          <p:cNvSpPr txBox="1"/>
          <p:nvPr/>
        </p:nvSpPr>
        <p:spPr>
          <a:xfrm>
            <a:off x="8809409" y="5636412"/>
            <a:ext cx="2243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Electron gun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for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HEPS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5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B8994F2-1A92-4ED6-8E44-FEA892283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Incident electron beam:4GeV/10nC/100Hz</a:t>
            </a:r>
          </a:p>
          <a:p>
            <a:r>
              <a:rPr lang="en-US" altLang="zh-CN" sz="2400" dirty="0"/>
              <a:t>Fixed Target</a:t>
            </a:r>
            <a:r>
              <a:rPr lang="en-US" altLang="zh-CN" sz="2400" dirty="0">
                <a:sym typeface="Wingdings" panose="05000000000000000000" pitchFamily="2" charset="2"/>
              </a:rPr>
              <a:t> (Conventional, </a:t>
            </a:r>
            <a:r>
              <a:rPr lang="en-US" altLang="zh-CN" sz="2400" dirty="0"/>
              <a:t>tungsten,15mm thickness</a:t>
            </a:r>
            <a:r>
              <a:rPr lang="en-US" altLang="zh-CN" sz="2400" dirty="0">
                <a:sym typeface="Wingdings" panose="05000000000000000000" pitchFamily="2" charset="2"/>
              </a:rPr>
              <a:t>)</a:t>
            </a:r>
            <a:endParaRPr lang="en-US" altLang="zh-CN" sz="2400" dirty="0"/>
          </a:p>
          <a:p>
            <a:pPr>
              <a:lnSpc>
                <a:spcPct val="100000"/>
              </a:lnSpc>
            </a:pPr>
            <a:r>
              <a:rPr lang="en-US" altLang="zh-CN" sz="2400" dirty="0"/>
              <a:t>FLUX concentrator 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Length: 100mm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Aperture: 7mm→52mm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Magnetic field: 6.0T → 0.5T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6A58861-02D7-4A3A-9683-A2B5E88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Positron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Source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CCD5539-DA5C-4FA4-BA86-44C34278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BC71953-85F6-4F94-840F-E4F4AD71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3B79434-D7E6-4226-B854-25D2C4915383}"/>
              </a:ext>
            </a:extLst>
          </p:cNvPr>
          <p:cNvGrpSpPr/>
          <p:nvPr/>
        </p:nvGrpSpPr>
        <p:grpSpPr>
          <a:xfrm>
            <a:off x="1015326" y="4089043"/>
            <a:ext cx="4651632" cy="2049093"/>
            <a:chOff x="581048" y="4057138"/>
            <a:chExt cx="4918544" cy="2433902"/>
          </a:xfrm>
        </p:grpSpPr>
        <p:pic>
          <p:nvPicPr>
            <p:cNvPr id="6" name="内容占位符 10" descr="D:\IHEPBOX\My_work\CEPC&amp;SPPC\Lattice structure\visio\PSPAS.png">
              <a:extLst>
                <a:ext uri="{FF2B5EF4-FFF2-40B4-BE49-F238E27FC236}">
                  <a16:creationId xmlns:a16="http://schemas.microsoft.com/office/drawing/2014/main" xmlns="" id="{336D08AF-A480-485F-B7F0-A7FFEB22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48" y="4057138"/>
              <a:ext cx="4918544" cy="19643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本框 17">
              <a:extLst>
                <a:ext uri="{FF2B5EF4-FFF2-40B4-BE49-F238E27FC236}">
                  <a16:creationId xmlns:a16="http://schemas.microsoft.com/office/drawing/2014/main" xmlns="" id="{7CBE7283-2519-4EA3-BC64-24AF0305CB32}"/>
                </a:ext>
              </a:extLst>
            </p:cNvPr>
            <p:cNvSpPr txBox="1"/>
            <p:nvPr/>
          </p:nvSpPr>
          <p:spPr>
            <a:xfrm>
              <a:off x="1094318" y="6153855"/>
              <a:ext cx="4241800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Positron source and pre-acceleration layout</a:t>
              </a:r>
              <a:endPara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E944206-7B43-44C2-9C91-3A8C3B7F4EFA}"/>
              </a:ext>
            </a:extLst>
          </p:cNvPr>
          <p:cNvGrpSpPr/>
          <p:nvPr/>
        </p:nvGrpSpPr>
        <p:grpSpPr>
          <a:xfrm>
            <a:off x="6346250" y="2248746"/>
            <a:ext cx="4433498" cy="3977492"/>
            <a:chOff x="6171502" y="2281807"/>
            <a:chExt cx="4433498" cy="3977492"/>
          </a:xfrm>
        </p:grpSpPr>
        <p:sp>
          <p:nvSpPr>
            <p:cNvPr id="9" name="文本框 17">
              <a:extLst>
                <a:ext uri="{FF2B5EF4-FFF2-40B4-BE49-F238E27FC236}">
                  <a16:creationId xmlns:a16="http://schemas.microsoft.com/office/drawing/2014/main" xmlns="" id="{E9C86E2B-716A-4896-B7D9-5A565C8504F9}"/>
                </a:ext>
              </a:extLst>
            </p:cNvPr>
            <p:cNvSpPr txBox="1"/>
            <p:nvPr/>
          </p:nvSpPr>
          <p:spPr>
            <a:xfrm>
              <a:off x="7047184" y="5920745"/>
              <a:ext cx="31565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Design of positron converter device 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3E8E34D2-A303-42B4-A2FB-F41CFE036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590" y="2281807"/>
              <a:ext cx="3480179" cy="3638938"/>
            </a:xfrm>
            <a:prstGeom prst="rect">
              <a:avLst/>
            </a:prstGeom>
          </p:spPr>
        </p:pic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xmlns="" id="{4DF9D1A8-1883-4522-884A-3317F6E70B80}"/>
                </a:ext>
              </a:extLst>
            </p:cNvPr>
            <p:cNvCxnSpPr>
              <a:cxnSpLocks/>
            </p:cNvCxnSpPr>
            <p:nvPr/>
          </p:nvCxnSpPr>
          <p:spPr>
            <a:xfrm>
              <a:off x="7236904" y="3470566"/>
              <a:ext cx="2107423" cy="9746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xmlns="" id="{955FAE16-0BDB-478C-B798-F6A0560311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19890" y="3852084"/>
              <a:ext cx="906591" cy="7500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xmlns="" id="{22FCEE4E-06F2-4432-8431-FB5D73070AD3}"/>
                </a:ext>
              </a:extLst>
            </p:cNvPr>
            <p:cNvCxnSpPr>
              <a:cxnSpLocks/>
            </p:cNvCxnSpPr>
            <p:nvPr/>
          </p:nvCxnSpPr>
          <p:spPr>
            <a:xfrm>
              <a:off x="7798965" y="3061695"/>
              <a:ext cx="1106184" cy="6593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xmlns="" id="{1B2959EC-6D1F-45FD-8DF3-FC7EAACEF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98965" y="4946087"/>
              <a:ext cx="1066222" cy="401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7">
              <a:extLst>
                <a:ext uri="{FF2B5EF4-FFF2-40B4-BE49-F238E27FC236}">
                  <a16:creationId xmlns:a16="http://schemas.microsoft.com/office/drawing/2014/main" xmlns="" id="{608B6C08-57B9-40C1-BCBC-197780062AEB}"/>
                </a:ext>
              </a:extLst>
            </p:cNvPr>
            <p:cNvSpPr txBox="1"/>
            <p:nvPr/>
          </p:nvSpPr>
          <p:spPr>
            <a:xfrm>
              <a:off x="9906389" y="3551720"/>
              <a:ext cx="698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Target</a:t>
              </a:r>
            </a:p>
          </p:txBody>
        </p:sp>
        <p:sp>
          <p:nvSpPr>
            <p:cNvPr id="16" name="文本框 17">
              <a:extLst>
                <a:ext uri="{FF2B5EF4-FFF2-40B4-BE49-F238E27FC236}">
                  <a16:creationId xmlns:a16="http://schemas.microsoft.com/office/drawing/2014/main" xmlns="" id="{7957E1C7-577B-4C18-AE5C-CAC3668B5C80}"/>
                </a:ext>
              </a:extLst>
            </p:cNvPr>
            <p:cNvSpPr txBox="1"/>
            <p:nvPr/>
          </p:nvSpPr>
          <p:spPr>
            <a:xfrm>
              <a:off x="7312156" y="2687981"/>
              <a:ext cx="110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Solenoid</a:t>
              </a:r>
            </a:p>
          </p:txBody>
        </p:sp>
        <p:sp>
          <p:nvSpPr>
            <p:cNvPr id="17" name="文本框 17">
              <a:extLst>
                <a:ext uri="{FF2B5EF4-FFF2-40B4-BE49-F238E27FC236}">
                  <a16:creationId xmlns:a16="http://schemas.microsoft.com/office/drawing/2014/main" xmlns="" id="{6C828813-DBF1-4492-8CD9-2BFEB4B51350}"/>
                </a:ext>
              </a:extLst>
            </p:cNvPr>
            <p:cNvSpPr txBox="1"/>
            <p:nvPr/>
          </p:nvSpPr>
          <p:spPr>
            <a:xfrm>
              <a:off x="6171502" y="3186978"/>
              <a:ext cx="1862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FLUX Concentrator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369FA64F-17B0-413B-88F1-953AFE55D266}"/>
                </a:ext>
              </a:extLst>
            </p:cNvPr>
            <p:cNvSpPr txBox="1"/>
            <p:nvPr/>
          </p:nvSpPr>
          <p:spPr>
            <a:xfrm>
              <a:off x="6951590" y="5310322"/>
              <a:ext cx="16947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Vacuum chamber</a:t>
              </a:r>
            </a:p>
          </p:txBody>
        </p:sp>
        <p:sp>
          <p:nvSpPr>
            <p:cNvPr id="19" name="箭头: 下 18">
              <a:extLst>
                <a:ext uri="{FF2B5EF4-FFF2-40B4-BE49-F238E27FC236}">
                  <a16:creationId xmlns:a16="http://schemas.microsoft.com/office/drawing/2014/main" xmlns="" id="{8F26FB3E-E035-4683-AEC5-E95F0005897B}"/>
                </a:ext>
              </a:extLst>
            </p:cNvPr>
            <p:cNvSpPr/>
            <p:nvPr/>
          </p:nvSpPr>
          <p:spPr>
            <a:xfrm rot="16200000">
              <a:off x="6754354" y="4366184"/>
              <a:ext cx="158655" cy="445323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7">
              <a:extLst>
                <a:ext uri="{FF2B5EF4-FFF2-40B4-BE49-F238E27FC236}">
                  <a16:creationId xmlns:a16="http://schemas.microsoft.com/office/drawing/2014/main" xmlns="" id="{6B88D97C-17BB-43E7-B75A-3B5F984D93AD}"/>
                </a:ext>
              </a:extLst>
            </p:cNvPr>
            <p:cNvSpPr txBox="1"/>
            <p:nvPr/>
          </p:nvSpPr>
          <p:spPr>
            <a:xfrm>
              <a:off x="6450124" y="4190991"/>
              <a:ext cx="698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b="1" dirty="0">
                  <a:solidFill>
                    <a:srgbClr val="C00000"/>
                  </a:solidFill>
                </a:rPr>
                <a:t>e-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66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CCE8577-B841-45F6-91CF-D049F20F9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8726760" cy="5011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400" dirty="0"/>
              <a:t>FLUX </a:t>
            </a:r>
            <a:r>
              <a:rPr lang="en-US" altLang="zh-CN" dirty="0"/>
              <a:t>C</a:t>
            </a:r>
            <a:r>
              <a:rPr lang="en-US" altLang="zh-CN" sz="2400" dirty="0"/>
              <a:t>oncentrator </a:t>
            </a:r>
            <a:r>
              <a:rPr lang="en-US" altLang="zh-CN" dirty="0"/>
              <a:t>R&amp;D</a:t>
            </a:r>
            <a:endParaRPr lang="en-US" altLang="zh-CN" sz="2400" dirty="0"/>
          </a:p>
          <a:p>
            <a:pPr lvl="1">
              <a:lnSpc>
                <a:spcPct val="100000"/>
              </a:lnSpc>
            </a:pPr>
            <a:r>
              <a:rPr lang="en-US" altLang="zh-CN" dirty="0"/>
              <a:t>A flux concentrator prototype had been successfully developed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A 15 kA solid-state modulator had also been developed for driving FC</a:t>
            </a:r>
          </a:p>
          <a:p>
            <a:pPr lvl="1" algn="just">
              <a:lnSpc>
                <a:spcPct val="100000"/>
              </a:lnSpc>
            </a:pPr>
            <a:r>
              <a:rPr lang="en-US" altLang="zh-CN" dirty="0"/>
              <a:t>A peak magnetic field of 6.2 T had been obtained inside the FC at a 15kA driving current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97C07C3-C63B-4463-A672-C9A29BB0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Positron Source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8C1A009-834C-445C-9C21-38A7E85D5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0E6E5522-3117-4F84-BA67-9D1BF7B3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11E2AE3-D268-4C92-8CDB-EE9810CFC978}"/>
              </a:ext>
            </a:extLst>
          </p:cNvPr>
          <p:cNvGrpSpPr/>
          <p:nvPr/>
        </p:nvGrpSpPr>
        <p:grpSpPr>
          <a:xfrm>
            <a:off x="1129651" y="3133542"/>
            <a:ext cx="2688491" cy="3410150"/>
            <a:chOff x="1134242" y="3140526"/>
            <a:chExt cx="2688491" cy="341015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7D7F4989-F868-42B8-9C19-D4E94869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1997" y="3140526"/>
              <a:ext cx="2252980" cy="3004185"/>
            </a:xfrm>
            <a:prstGeom prst="rect">
              <a:avLst/>
            </a:prstGeom>
          </p:spPr>
        </p:pic>
        <p:sp>
          <p:nvSpPr>
            <p:cNvPr id="12" name="文本框 17">
              <a:extLst>
                <a:ext uri="{FF2B5EF4-FFF2-40B4-BE49-F238E27FC236}">
                  <a16:creationId xmlns:a16="http://schemas.microsoft.com/office/drawing/2014/main" xmlns="" id="{DAC249FF-0DA1-4280-B468-D44AC6CAED28}"/>
                </a:ext>
              </a:extLst>
            </p:cNvPr>
            <p:cNvSpPr txBox="1"/>
            <p:nvPr/>
          </p:nvSpPr>
          <p:spPr>
            <a:xfrm>
              <a:off x="1134242" y="6213491"/>
              <a:ext cx="2688491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The FLUX conentrator</a:t>
              </a:r>
              <a:endPara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20738ED0-AEEA-4148-8039-1216A6F2DCB9}"/>
              </a:ext>
            </a:extLst>
          </p:cNvPr>
          <p:cNvGrpSpPr/>
          <p:nvPr/>
        </p:nvGrpSpPr>
        <p:grpSpPr>
          <a:xfrm>
            <a:off x="4018395" y="3133542"/>
            <a:ext cx="2766010" cy="3417134"/>
            <a:chOff x="3648561" y="3133691"/>
            <a:chExt cx="2766010" cy="341713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CEA12512-7E08-4DF7-8E09-1A926FF4F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764" y="3133691"/>
              <a:ext cx="2104133" cy="1532476"/>
            </a:xfrm>
            <a:prstGeom prst="rect">
              <a:avLst/>
            </a:prstGeom>
          </p:spPr>
        </p:pic>
        <p:pic>
          <p:nvPicPr>
            <p:cNvPr id="7" name="内容占位符 3">
              <a:extLst>
                <a:ext uri="{FF2B5EF4-FFF2-40B4-BE49-F238E27FC236}">
                  <a16:creationId xmlns:a16="http://schemas.microsoft.com/office/drawing/2014/main" xmlns="" id="{BA54E2D1-843C-4E33-8449-8F0CEDD97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764" y="4777101"/>
              <a:ext cx="2098675" cy="1327469"/>
            </a:xfrm>
            <a:prstGeom prst="rect">
              <a:avLst/>
            </a:prstGeom>
          </p:spPr>
        </p:pic>
        <p:sp>
          <p:nvSpPr>
            <p:cNvPr id="13" name="文本框 17">
              <a:extLst>
                <a:ext uri="{FF2B5EF4-FFF2-40B4-BE49-F238E27FC236}">
                  <a16:creationId xmlns:a16="http://schemas.microsoft.com/office/drawing/2014/main" xmlns="" id="{6C606D79-9DC4-496E-BFE8-6303E5A40057}"/>
                </a:ext>
              </a:extLst>
            </p:cNvPr>
            <p:cNvSpPr txBox="1"/>
            <p:nvPr/>
          </p:nvSpPr>
          <p:spPr>
            <a:xfrm>
              <a:off x="3648561" y="6212271"/>
              <a:ext cx="2766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altLang="zh-CN" sz="1600" dirty="0">
                  <a:sym typeface="+mn-ea"/>
                </a:rPr>
                <a:t>The 15kA solid-state modulator</a:t>
              </a:r>
              <a:endPara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70BA81D2-8FEE-41B7-A954-586BFB554FCB}"/>
              </a:ext>
            </a:extLst>
          </p:cNvPr>
          <p:cNvGrpSpPr/>
          <p:nvPr/>
        </p:nvGrpSpPr>
        <p:grpSpPr>
          <a:xfrm>
            <a:off x="6894859" y="3103931"/>
            <a:ext cx="4375480" cy="3346042"/>
            <a:chOff x="6551464" y="3132525"/>
            <a:chExt cx="4375480" cy="334604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8A17CD1-462E-4A63-B6C6-AF33CDF8F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8055" y="3178928"/>
              <a:ext cx="1814362" cy="1360772"/>
            </a:xfrm>
            <a:prstGeom prst="rect">
              <a:avLst/>
            </a:prstGeom>
          </p:spPr>
        </p:pic>
        <p:graphicFrame>
          <p:nvGraphicFramePr>
            <p:cNvPr id="10" name="对象 9">
              <a:extLst>
                <a:ext uri="{FF2B5EF4-FFF2-40B4-BE49-F238E27FC236}">
                  <a16:creationId xmlns:a16="http://schemas.microsoft.com/office/drawing/2014/main" xmlns="" id="{CD8DA383-7195-41F9-B8FC-45E741355C2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339451"/>
                </p:ext>
              </p:extLst>
            </p:nvPr>
          </p:nvGraphicFramePr>
          <p:xfrm>
            <a:off x="6759975" y="4788598"/>
            <a:ext cx="3734342" cy="1437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9" r:id="rId7" imgW="6735445" imgH="4133850" progId="Visio.Drawing.15">
                    <p:embed/>
                  </p:oleObj>
                </mc:Choice>
                <mc:Fallback>
                  <p:oleObj r:id="rId7" imgW="6735445" imgH="4133850" progId="Visio.Drawing.15">
                    <p:embed/>
                    <p:pic>
                      <p:nvPicPr>
                        <p:cNvPr id="20" name="对象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59975" y="4788598"/>
                          <a:ext cx="3734342" cy="14376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文本框 17">
              <a:extLst>
                <a:ext uri="{FF2B5EF4-FFF2-40B4-BE49-F238E27FC236}">
                  <a16:creationId xmlns:a16="http://schemas.microsoft.com/office/drawing/2014/main" xmlns="" id="{204DDA14-FA7D-4AAF-AB4C-EBE9A17521A1}"/>
                </a:ext>
              </a:extLst>
            </p:cNvPr>
            <p:cNvSpPr txBox="1"/>
            <p:nvPr/>
          </p:nvSpPr>
          <p:spPr>
            <a:xfrm>
              <a:off x="6551464" y="6140013"/>
              <a:ext cx="3853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zh-CN" sz="1600" dirty="0"/>
                <a:t>Test of the peak pulse magnetic field 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E54A7E2D-8F50-429C-B023-C2FFF37F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7025" y="3132525"/>
              <a:ext cx="2339919" cy="1486658"/>
            </a:xfrm>
            <a:prstGeom prst="rect">
              <a:avLst/>
            </a:prstGeom>
          </p:spPr>
        </p:pic>
      </p:grpSp>
      <p:pic>
        <p:nvPicPr>
          <p:cNvPr id="15" name="图片 14" descr="D:\IHEPBOX\My_work\CEPC&amp;SPPC\Linac_dynamic\Positron_linac\Positron_source\Mode of positron source\Version5-2018910\2P\AMD.png">
            <a:extLst>
              <a:ext uri="{FF2B5EF4-FFF2-40B4-BE49-F238E27FC236}">
                <a16:creationId xmlns:a16="http://schemas.microsoft.com/office/drawing/2014/main" xmlns="" id="{9849B9C9-F6E5-4DA7-B71F-3A909DECD9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4352" y="1164682"/>
            <a:ext cx="2528943" cy="1590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299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0A1B2A20-1CFC-4828-83F3-096987002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dirty="0"/>
              <a:t>Sub-harmonic buncher (</a:t>
            </a:r>
            <a:r>
              <a:rPr lang="en-US" altLang="zh-CN" dirty="0" smtClean="0"/>
              <a:t>SHBs)</a:t>
            </a:r>
            <a:endParaRPr lang="en-US" altLang="zh-CN" dirty="0"/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Capacitively loaded structure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dirty="0"/>
              <a:t>Buncher</a:t>
            </a:r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Travelling wave</a:t>
            </a:r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2π/3</a:t>
            </a:r>
          </a:p>
          <a:p>
            <a:pPr lvl="1">
              <a:lnSpc>
                <a:spcPts val="23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β=0.75, 6 cells  </a:t>
            </a:r>
          </a:p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altLang="zh-CN" dirty="0"/>
              <a:t>The same as HEPS only frequency a little difference </a:t>
            </a:r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AB05A14-9930-4E67-A1E2-6F7DDE09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Bunching system 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FB37ED0E-4F31-4782-AC2F-E8840F101A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12" y="4083195"/>
            <a:ext cx="4040156" cy="2020078"/>
          </a:xfrm>
          <a:prstGeom prst="rect">
            <a:avLst/>
          </a:prstGeom>
        </p:spPr>
      </p:pic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xmlns="" id="{C0AEE47B-D46F-465A-8982-6ABE665E1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26283"/>
              </p:ext>
            </p:extLst>
          </p:nvPr>
        </p:nvGraphicFramePr>
        <p:xfrm>
          <a:off x="6888088" y="1099922"/>
          <a:ext cx="4778375" cy="2254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1320">
                  <a:extLst>
                    <a:ext uri="{9D8B030D-6E8A-4147-A177-3AD203B41FA5}">
                      <a16:colId xmlns:a16="http://schemas.microsoft.com/office/drawing/2014/main" xmlns="" val="308080383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xmlns="" val="1243815834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3641377381"/>
                    </a:ext>
                  </a:extLst>
                </a:gridCol>
                <a:gridCol w="1122680">
                  <a:extLst>
                    <a:ext uri="{9D8B030D-6E8A-4147-A177-3AD203B41FA5}">
                      <a16:colId xmlns:a16="http://schemas.microsoft.com/office/drawing/2014/main" xmlns="" val="912289544"/>
                    </a:ext>
                  </a:extLst>
                </a:gridCol>
              </a:tblGrid>
              <a:tr h="260985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Parameters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Unit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Value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7111177"/>
                  </a:ext>
                </a:extLst>
              </a:tr>
              <a:tr h="29337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SHB1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SHB2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17768949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Frequency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MHz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158.89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476.67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443069701"/>
                  </a:ext>
                </a:extLst>
              </a:tr>
              <a:tr h="258445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Shunt Impedance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MΩ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1.46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2.53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441646310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Unloaded Q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8475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12431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189018499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VSWR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&lt; 1.05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&lt; 1.05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557592654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E</a:t>
                      </a:r>
                      <a:r>
                        <a:rPr lang="x-none" sz="1100" baseline="-25000">
                          <a:effectLst/>
                        </a:rPr>
                        <a:t>surface, max</a:t>
                      </a:r>
                      <a:r>
                        <a:rPr lang="x-none" sz="1100">
                          <a:effectLst/>
                        </a:rPr>
                        <a:t> @100 kV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MV/m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6.4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6.1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549807508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Required power @100 kV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kW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683054852"/>
                  </a:ext>
                </a:extLst>
              </a:tr>
              <a:tr h="23241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RF Structure type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Re-entrant SW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 dirty="0">
                          <a:effectLst/>
                        </a:rPr>
                        <a:t>Re-entrant SW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452785661"/>
                  </a:ext>
                </a:extLst>
              </a:tr>
            </a:tbl>
          </a:graphicData>
        </a:graphic>
      </p:graphicFrame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xmlns="" id="{DCCD6F43-43C6-412E-907C-1EB9C3D52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58842"/>
              </p:ext>
            </p:extLst>
          </p:nvPr>
        </p:nvGraphicFramePr>
        <p:xfrm>
          <a:off x="8328248" y="3503829"/>
          <a:ext cx="3428365" cy="3178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8765">
                  <a:extLst>
                    <a:ext uri="{9D8B030D-6E8A-4147-A177-3AD203B41FA5}">
                      <a16:colId xmlns:a16="http://schemas.microsoft.com/office/drawing/2014/main" xmlns="" val="29758096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248118433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xmlns="" val="1604914888"/>
                    </a:ext>
                  </a:extLst>
                </a:gridCol>
              </a:tblGrid>
              <a:tr h="243205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Parameters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Unit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Value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421359534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Frequency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MHz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2860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735413567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Phase advance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2π/3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788287552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Cell number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941593331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Phase velocity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0.75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64607636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Group velocity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0.0193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12023292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Attenuation constant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Np/m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0.147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967849280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Shunt impedance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MΩ/m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33.2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2933674076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Unloaded Q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11083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1979828228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Bunching voltage (Max)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1.2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527161299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VSWR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100">
                          <a:effectLst/>
                        </a:rPr>
                        <a:t>&lt;1.2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863415946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Input power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MW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6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427961525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r>
                        <a:rPr lang="x-none" sz="1100">
                          <a:effectLst/>
                        </a:rPr>
                        <a:t>RF Structure type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-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effectLst/>
                        </a:rPr>
                        <a:t>TW/CI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xmlns="" val="3207004874"/>
                  </a:ext>
                </a:extLst>
              </a:tr>
            </a:tbl>
          </a:graphicData>
        </a:graphic>
      </p:graphicFrame>
      <p:pic>
        <p:nvPicPr>
          <p:cNvPr id="16" name="图片 15" descr="Diagram, engineering drawing&#10;&#10;Description automatically generated">
            <a:extLst>
              <a:ext uri="{FF2B5EF4-FFF2-40B4-BE49-F238E27FC236}">
                <a16:creationId xmlns:a16="http://schemas.microsoft.com/office/drawing/2014/main" xmlns="" id="{1B8BF682-2289-43E2-8ABF-5F835C6167C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48" y="4120896"/>
            <a:ext cx="3139887" cy="20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6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9910" y="4173184"/>
            <a:ext cx="6912608" cy="1349276"/>
            <a:chOff x="456945" y="3193722"/>
            <a:chExt cx="7849183" cy="1658452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45" y="3286793"/>
              <a:ext cx="2335242" cy="153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0668" y="3244769"/>
              <a:ext cx="2373432" cy="155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583" y="3193722"/>
              <a:ext cx="2443545" cy="1658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3-meters long constant gradient structure</a:t>
            </a:r>
          </a:p>
          <a:p>
            <a:pPr marL="400050" lvl="1"/>
            <a:r>
              <a:rPr lang="en-US" altLang="zh-CN" dirty="0">
                <a:sym typeface="+mn-ea"/>
              </a:rPr>
              <a:t>Cavity shape </a:t>
            </a:r>
            <a:r>
              <a:rPr lang="en-US" altLang="zh-CN" dirty="0" smtClean="0">
                <a:sym typeface="+mn-ea"/>
              </a:rPr>
              <a:t>optimization</a:t>
            </a:r>
          </a:p>
          <a:p>
            <a:pPr marL="400050" lvl="1"/>
            <a:r>
              <a:rPr lang="en-US" altLang="zh-CN" dirty="0" smtClean="0">
                <a:sym typeface="+mn-ea"/>
              </a:rPr>
              <a:t>Rounding the </a:t>
            </a:r>
            <a:r>
              <a:rPr lang="en-US" altLang="zh-CN" dirty="0">
                <a:sym typeface="+mn-ea"/>
              </a:rPr>
              <a:t>cell </a:t>
            </a:r>
            <a:endParaRPr lang="en-US" altLang="zh-CN" dirty="0" smtClean="0">
              <a:sym typeface="+mn-ea"/>
            </a:endParaRPr>
          </a:p>
          <a:p>
            <a:pPr marL="800100" lvl="2"/>
            <a:r>
              <a:rPr lang="en-US" altLang="zh-CN" dirty="0" smtClean="0">
                <a:sym typeface="+mn-ea"/>
              </a:rPr>
              <a:t>Improve </a:t>
            </a:r>
            <a:r>
              <a:rPr lang="en-US" altLang="zh-CN" dirty="0">
                <a:sym typeface="+mn-ea"/>
              </a:rPr>
              <a:t>the quality factor by &gt;12% </a:t>
            </a:r>
            <a:endParaRPr lang="en-US" altLang="zh-CN" dirty="0" smtClean="0">
              <a:sym typeface="+mn-ea"/>
            </a:endParaRPr>
          </a:p>
          <a:p>
            <a:pPr marL="800100" lvl="2"/>
            <a:r>
              <a:rPr lang="en-US" altLang="zh-CN" dirty="0" smtClean="0">
                <a:sym typeface="+mn-ea"/>
              </a:rPr>
              <a:t>Reduce the power consumption</a:t>
            </a:r>
          </a:p>
          <a:p>
            <a:pPr marL="800100" lvl="2"/>
            <a:r>
              <a:rPr lang="en-US" altLang="zh-CN" dirty="0" smtClean="0">
                <a:sym typeface="+mn-ea"/>
              </a:rPr>
              <a:t>Increase the shunt impedance </a:t>
            </a:r>
            <a:r>
              <a:rPr lang="en-US" altLang="zh-CN" dirty="0">
                <a:sym typeface="+mn-ea"/>
              </a:rPr>
              <a:t>by ~10.9</a:t>
            </a:r>
            <a:r>
              <a:rPr lang="en-US" altLang="zh-CN" dirty="0" smtClean="0">
                <a:sym typeface="+mn-ea"/>
              </a:rPr>
              <a:t>%</a:t>
            </a:r>
          </a:p>
          <a:p>
            <a:pPr marL="400050" lvl="1"/>
            <a:r>
              <a:rPr lang="en-US" altLang="zh-CN" dirty="0" smtClean="0">
                <a:sym typeface="+mn-ea"/>
              </a:rPr>
              <a:t>Elliptical </a:t>
            </a:r>
            <a:r>
              <a:rPr lang="en-US" altLang="zh-CN" dirty="0">
                <a:sym typeface="+mn-ea"/>
              </a:rPr>
              <a:t>the irises shape (</a:t>
            </a:r>
            <a:r>
              <a:rPr lang="en-US" altLang="zh-CN" dirty="0" smtClean="0">
                <a:sym typeface="+mn-ea"/>
              </a:rPr>
              <a:t>r2/r1=1.8)</a:t>
            </a:r>
          </a:p>
          <a:p>
            <a:pPr marL="800100" lvl="2"/>
            <a:r>
              <a:rPr lang="en-US" altLang="zh-CN" dirty="0" smtClean="0">
                <a:sym typeface="+mn-ea"/>
              </a:rPr>
              <a:t>Reduce </a:t>
            </a:r>
            <a:r>
              <a:rPr lang="en-US" altLang="zh-CN" dirty="0">
                <a:sym typeface="+mn-ea"/>
              </a:rPr>
              <a:t>the peak surface electrical field by 13%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S-band 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ccelerating structure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959549" y="4535620"/>
            <a:ext cx="3772535" cy="1757045"/>
            <a:chOff x="1123" y="5632"/>
            <a:chExt cx="5941" cy="2767"/>
          </a:xfrm>
        </p:grpSpPr>
        <p:grpSp>
          <p:nvGrpSpPr>
            <p:cNvPr id="7" name="组合 6"/>
            <p:cNvGrpSpPr/>
            <p:nvPr/>
          </p:nvGrpSpPr>
          <p:grpSpPr>
            <a:xfrm>
              <a:off x="1234" y="5632"/>
              <a:ext cx="5688" cy="1983"/>
              <a:chOff x="690826" y="4085316"/>
              <a:chExt cx="6696564" cy="2114958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18184" y="4190967"/>
                <a:ext cx="2674594" cy="2009307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826" y="4190967"/>
                <a:ext cx="2655517" cy="2009307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1410" y="5297739"/>
                <a:ext cx="795980" cy="849677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75307" y="4085316"/>
                <a:ext cx="772951" cy="889752"/>
              </a:xfrm>
              <a:prstGeom prst="rect">
                <a:avLst/>
              </a:prstGeom>
            </p:spPr>
          </p:pic>
          <p:sp>
            <p:nvSpPr>
              <p:cNvPr id="13" name="椭圆 12"/>
              <p:cNvSpPr/>
              <p:nvPr/>
            </p:nvSpPr>
            <p:spPr>
              <a:xfrm>
                <a:off x="2085475" y="4975068"/>
                <a:ext cx="721894" cy="32267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333587" y="4995943"/>
                <a:ext cx="721894" cy="32267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906335" y="5638800"/>
                <a:ext cx="307349" cy="2887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箭头连接符 15"/>
              <p:cNvCxnSpPr>
                <a:stCxn id="15" idx="6"/>
              </p:cNvCxnSpPr>
              <p:nvPr/>
            </p:nvCxnSpPr>
            <p:spPr>
              <a:xfrm flipV="1">
                <a:off x="5213684" y="5083446"/>
                <a:ext cx="1267327" cy="69973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6961782" y="4708358"/>
                <a:ext cx="0" cy="93044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>
                <a:stCxn id="13" idx="6"/>
                <a:endCxn id="14" idx="2"/>
              </p:cNvCxnSpPr>
              <p:nvPr/>
            </p:nvCxnSpPr>
            <p:spPr>
              <a:xfrm>
                <a:off x="2807369" y="5136404"/>
                <a:ext cx="1526218" cy="2087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矩形 7"/>
            <p:cNvSpPr/>
            <p:nvPr/>
          </p:nvSpPr>
          <p:spPr>
            <a:xfrm>
              <a:off x="1123" y="7868"/>
              <a:ext cx="5941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altLang="zh-CN" sz="1600" dirty="0" err="1">
                  <a:sym typeface="+mn-ea"/>
                </a:rPr>
                <a:t>Superfish</a:t>
              </a:r>
              <a:r>
                <a:rPr lang="en-US" altLang="zh-CN" sz="1600" dirty="0">
                  <a:sym typeface="+mn-ea"/>
                </a:rPr>
                <a:t> is used to optimize the single cell</a:t>
              </a:r>
              <a:endParaRPr lang="en-US" altLang="zh-CN" sz="1600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08648" y="5603629"/>
            <a:ext cx="7145848" cy="385538"/>
            <a:chOff x="833076" y="4915648"/>
            <a:chExt cx="7145848" cy="385538"/>
          </a:xfrm>
        </p:grpSpPr>
        <p:sp>
          <p:nvSpPr>
            <p:cNvPr id="24" name="文本框 23"/>
            <p:cNvSpPr txBox="1"/>
            <p:nvPr/>
          </p:nvSpPr>
          <p:spPr>
            <a:xfrm>
              <a:off x="833076" y="4931854"/>
              <a:ext cx="20388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ea typeface="微软雅黑" panose="020B0503020204020204" charset="-122"/>
                </a:rPr>
                <a:t>E_peak</a:t>
              </a:r>
              <a:r>
                <a:rPr lang="en-US" altLang="zh-CN" dirty="0">
                  <a:ea typeface="微软雅黑" panose="020B0503020204020204" charset="-122"/>
                </a:rPr>
                <a:t>=73 </a:t>
              </a:r>
              <a:r>
                <a:rPr lang="en-US" altLang="zh-CN" dirty="0" smtClean="0">
                  <a:ea typeface="微软雅黑" panose="020B0503020204020204" charset="-122"/>
                </a:rPr>
                <a:t>MV/m</a:t>
              </a: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5" name="TextBox 4"/>
            <p:cNvSpPr txBox="1"/>
            <p:nvPr/>
          </p:nvSpPr>
          <p:spPr>
            <a:xfrm>
              <a:off x="3040483" y="4915648"/>
              <a:ext cx="20905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ea typeface="微软雅黑" panose="020B0503020204020204" charset="-122"/>
                </a:rPr>
                <a:t>H_peak</a:t>
              </a:r>
              <a:r>
                <a:rPr lang="en-US" altLang="zh-CN" dirty="0">
                  <a:ea typeface="微软雅黑" panose="020B0503020204020204" charset="-122"/>
                </a:rPr>
                <a:t>=86 </a:t>
              </a:r>
              <a:r>
                <a:rPr lang="en-US" altLang="zh-CN" dirty="0" smtClean="0">
                  <a:ea typeface="微软雅黑" panose="020B0503020204020204" charset="-122"/>
                </a:rPr>
                <a:t>kA/m</a:t>
              </a:r>
              <a:endParaRPr lang="zh-CN" altLang="en-US" dirty="0">
                <a:ea typeface="微软雅黑" panose="020B0503020204020204" charset="-122"/>
              </a:endParaRPr>
            </a:p>
          </p:txBody>
        </p:sp>
        <p:sp>
          <p:nvSpPr>
            <p:cNvPr id="26" name="TextBox 4"/>
            <p:cNvSpPr txBox="1"/>
            <p:nvPr/>
          </p:nvSpPr>
          <p:spPr>
            <a:xfrm>
              <a:off x="5468145" y="4915648"/>
              <a:ext cx="2510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>
                  <a:ea typeface="微软雅黑" panose="020B0503020204020204" charset="-122"/>
                </a:rPr>
                <a:t>Sc_max</a:t>
              </a:r>
              <a:r>
                <a:rPr lang="en-US" altLang="zh-CN" dirty="0">
                  <a:ea typeface="微软雅黑" panose="020B0503020204020204" charset="-122"/>
                </a:rPr>
                <a:t>=0.59 </a:t>
              </a:r>
              <a:r>
                <a:rPr lang="en-US" altLang="zh-CN" dirty="0" smtClean="0">
                  <a:ea typeface="微软雅黑" panose="020B0503020204020204" charset="-122"/>
                </a:rPr>
                <a:t>MW/mm</a:t>
              </a:r>
              <a:r>
                <a:rPr lang="en-US" altLang="zh-CN" baseline="30000" dirty="0" smtClean="0">
                  <a:ea typeface="微软雅黑" panose="020B0503020204020204" charset="-122"/>
                </a:rPr>
                <a:t>2</a:t>
              </a:r>
              <a:endParaRPr lang="zh-CN" altLang="en-US" dirty="0"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3033" y="6014001"/>
            <a:ext cx="7178488" cy="369332"/>
            <a:chOff x="973207" y="2725778"/>
            <a:chExt cx="7178488" cy="369332"/>
          </a:xfrm>
        </p:grpSpPr>
        <p:sp>
          <p:nvSpPr>
            <p:cNvPr id="28" name="文本框 27"/>
            <p:cNvSpPr txBox="1"/>
            <p:nvPr/>
          </p:nvSpPr>
          <p:spPr>
            <a:xfrm>
              <a:off x="3236188" y="2725778"/>
              <a:ext cx="226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Surface magnetic field</a:t>
              </a:r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73207" y="2725778"/>
              <a:ext cx="2109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Surface electric field</a:t>
              </a:r>
              <a:endParaRPr lang="zh-CN" alt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95803" y="2725778"/>
              <a:ext cx="2555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Modified </a:t>
              </a:r>
              <a:r>
                <a:rPr lang="en-US" altLang="zh-CN" dirty="0" err="1"/>
                <a:t>Poynting</a:t>
              </a:r>
              <a:r>
                <a:rPr lang="en-US" altLang="zh-CN" dirty="0"/>
                <a:t> vector</a:t>
              </a:r>
              <a:endParaRPr lang="zh-CN" altLang="en-US" dirty="0"/>
            </a:p>
          </p:txBody>
        </p:sp>
      </p:grpSp>
      <p:graphicFrame>
        <p:nvGraphicFramePr>
          <p:cNvPr id="31" name="表格 30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0639691"/>
              </p:ext>
            </p:extLst>
          </p:nvPr>
        </p:nvGraphicFramePr>
        <p:xfrm>
          <a:off x="7464152" y="1070463"/>
          <a:ext cx="4267932" cy="352806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62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2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u="none" strike="noStrike" dirty="0">
                          <a:effectLst/>
                        </a:rPr>
                        <a:t>Parameters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Values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Unit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No. of Cells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 smtClean="0">
                          <a:effectLst/>
                        </a:rPr>
                        <a:t>84+2couplers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Phase advance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u="none" strike="noStrike">
                          <a:effectLst/>
                        </a:rPr>
                        <a:t>2π/3</a:t>
                      </a:r>
                      <a:endParaRPr lang="el-GR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Total length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3.1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Length of cell  (</a:t>
                      </a:r>
                      <a:r>
                        <a:rPr lang="en-US" altLang="zh-CN" sz="1600" u="none" strike="noStrike" dirty="0">
                          <a:effectLst/>
                        </a:rPr>
                        <a:t>d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34.988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Disk thickness (</a:t>
                      </a:r>
                      <a:r>
                        <a:rPr lang="en-US" altLang="zh-CN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5.5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43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Shunt impedance  (</a:t>
                      </a:r>
                      <a:r>
                        <a:rPr lang="en-US" altLang="zh-CN" sz="1600" u="none" strike="noStrike" dirty="0" err="1">
                          <a:effectLst/>
                        </a:rPr>
                        <a:t>Rs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60.3~67.8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</a:t>
                      </a:r>
                      <a:r>
                        <a:rPr lang="el-GR" altLang="zh-CN" sz="1600" u="none" strike="noStrike" dirty="0">
                          <a:effectLst/>
                        </a:rPr>
                        <a:t>Ω/</a:t>
                      </a:r>
                      <a:r>
                        <a:rPr lang="en-US" altLang="zh-CN" sz="1600" u="none" strike="noStrike" dirty="0">
                          <a:effectLst/>
                        </a:rPr>
                        <a:t>m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Quality factor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effectLst/>
                        </a:rPr>
                        <a:t>15465~15373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3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Group velocity: Vg/c (%)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2% ~ 0.94%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Filling time  (</a:t>
                      </a:r>
                      <a:r>
                        <a:rPr lang="en-US" altLang="zh-CN" sz="1600" u="none" strike="noStrike" dirty="0" err="1">
                          <a:effectLst/>
                        </a:rPr>
                        <a:t>t</a:t>
                      </a:r>
                      <a:r>
                        <a:rPr lang="en-US" altLang="zh-CN" sz="1600" u="none" strike="noStrike" baseline="-25000" dirty="0" err="1">
                          <a:effectLst/>
                        </a:rPr>
                        <a:t>f</a:t>
                      </a:r>
                      <a:r>
                        <a:rPr lang="en-US" altLang="zh-CN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)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ns</a:t>
                      </a:r>
                      <a:endParaRPr lang="en-US" altLang="zh-CN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Attenuation factor  (</a:t>
                      </a:r>
                      <a:r>
                        <a:rPr lang="el-GR" altLang="zh-CN" sz="1600" u="none" strike="noStrike" dirty="0">
                          <a:effectLst/>
                        </a:rPr>
                        <a:t>τ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effectLst/>
                        </a:rPr>
                        <a:t>0.46</a:t>
                      </a:r>
                      <a:endParaRPr lang="en-US" alt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 err="1">
                          <a:effectLst/>
                        </a:rPr>
                        <a:t>Np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6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(@30MV/m)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dirty="0">
                          <a:effectLst/>
                        </a:rPr>
                        <a:t>MW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84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302482C-BB90-4E0B-B41C-5820D798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 power test result</a:t>
            </a:r>
          </a:p>
          <a:p>
            <a:pPr lvl="1"/>
            <a:r>
              <a:rPr lang="en-US" altLang="zh-CN" dirty="0" smtClean="0"/>
              <a:t>The </a:t>
            </a:r>
            <a:r>
              <a:rPr lang="en-US" altLang="zh-CN" dirty="0"/>
              <a:t>tested average gradient has reached 33 MV/m at</a:t>
            </a:r>
            <a:r>
              <a:rPr lang="zh-CN" altLang="en-US" dirty="0"/>
              <a:t> </a:t>
            </a:r>
            <a:r>
              <a:rPr lang="en-US" altLang="zh-CN" dirty="0"/>
              <a:t>high power test (with SLED)</a:t>
            </a:r>
          </a:p>
          <a:p>
            <a:pPr lvl="1"/>
            <a:r>
              <a:rPr lang="en-US" altLang="zh-CN" dirty="0"/>
              <a:t>Meet the requirement of </a:t>
            </a:r>
            <a:r>
              <a:rPr lang="en-US" altLang="zh-CN" dirty="0" err="1"/>
              <a:t>linac</a:t>
            </a:r>
            <a:r>
              <a:rPr lang="en-US" altLang="zh-CN" dirty="0"/>
              <a:t> application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This familiar design (the frequency is deferent) also used in HEPS and now the gradient is 26MV/m with beam (Limited by the power)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5373A3C-EBFD-4434-9361-7BD1CD3E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ccelerating structure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D76631-A8AB-4E01-9F50-AB6117CA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BBE3351-FDC5-4D28-A78A-9375EC0A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CEC54B5-39B7-479E-8600-49AF575AFD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692" y="5590947"/>
            <a:ext cx="1867137" cy="668912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7F76F06-C194-4FB1-9419-A019D5A805F7}"/>
              </a:ext>
            </a:extLst>
          </p:cNvPr>
          <p:cNvGrpSpPr/>
          <p:nvPr/>
        </p:nvGrpSpPr>
        <p:grpSpPr>
          <a:xfrm>
            <a:off x="1318335" y="3298683"/>
            <a:ext cx="5078912" cy="3181819"/>
            <a:chOff x="1183052" y="2704713"/>
            <a:chExt cx="4948801" cy="318181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AF015C73-A730-4A01-AFE2-ECA7C7B07F95}"/>
                </a:ext>
              </a:extLst>
            </p:cNvPr>
            <p:cNvGrpSpPr/>
            <p:nvPr/>
          </p:nvGrpSpPr>
          <p:grpSpPr>
            <a:xfrm>
              <a:off x="3990176" y="2704713"/>
              <a:ext cx="2141677" cy="2048980"/>
              <a:chOff x="9830547" y="313904"/>
              <a:chExt cx="2141677" cy="2048980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0CD7BA28-9726-4155-A8B1-015851302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4523" y="313904"/>
                <a:ext cx="1745377" cy="1745377"/>
              </a:xfrm>
              <a:prstGeom prst="rect">
                <a:avLst/>
              </a:pr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id="{BC1003A7-74F4-4ABD-8A1C-5021A8C8CF40}"/>
                  </a:ext>
                </a:extLst>
              </p:cNvPr>
              <p:cNvSpPr txBox="1"/>
              <p:nvPr/>
            </p:nvSpPr>
            <p:spPr>
              <a:xfrm>
                <a:off x="9830547" y="2024330"/>
                <a:ext cx="21416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Modulator and klystron</a:t>
                </a:r>
                <a:endParaRPr lang="zh-CN" altLang="en-US" sz="1600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3AFC7136-701B-475C-B7EF-ABE2223468FD}"/>
                </a:ext>
              </a:extLst>
            </p:cNvPr>
            <p:cNvGrpSpPr/>
            <p:nvPr/>
          </p:nvGrpSpPr>
          <p:grpSpPr>
            <a:xfrm>
              <a:off x="1183052" y="3577401"/>
              <a:ext cx="2418328" cy="2309131"/>
              <a:chOff x="-1244567" y="3262267"/>
              <a:chExt cx="2418328" cy="2309131"/>
            </a:xfrm>
          </p:grpSpPr>
          <p:pic>
            <p:nvPicPr>
              <p:cNvPr id="10" name="内容占位符 3">
                <a:extLst>
                  <a:ext uri="{FF2B5EF4-FFF2-40B4-BE49-F238E27FC236}">
                    <a16:creationId xmlns:a16="http://schemas.microsoft.com/office/drawing/2014/main" xmlns="" id="{EAFC369B-DA8E-4990-BF37-4E8E1374A6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244567" y="3262267"/>
                <a:ext cx="2418328" cy="1829653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xmlns="" id="{8E5ECA46-D9E9-4DF7-AE81-C42BAB11FB13}"/>
                  </a:ext>
                </a:extLst>
              </p:cNvPr>
              <p:cNvSpPr txBox="1"/>
              <p:nvPr/>
            </p:nvSpPr>
            <p:spPr>
              <a:xfrm>
                <a:off x="-1175218" y="5232844"/>
                <a:ext cx="20658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/>
                  <a:t>High power test bench</a:t>
                </a:r>
                <a:endParaRPr lang="zh-CN" altLang="en-US" sz="1600" dirty="0"/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B22BF4D9-F131-4C2F-8362-C536760F68A2}"/>
              </a:ext>
            </a:extLst>
          </p:cNvPr>
          <p:cNvGrpSpPr/>
          <p:nvPr/>
        </p:nvGrpSpPr>
        <p:grpSpPr>
          <a:xfrm>
            <a:off x="7488730" y="3235314"/>
            <a:ext cx="3889993" cy="2843265"/>
            <a:chOff x="5513646" y="4182691"/>
            <a:chExt cx="3205467" cy="230865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D65476E8-E141-41B7-9F34-9661E193B6B2}"/>
                </a:ext>
              </a:extLst>
            </p:cNvPr>
            <p:cNvSpPr txBox="1"/>
            <p:nvPr/>
          </p:nvSpPr>
          <p:spPr>
            <a:xfrm>
              <a:off x="5900052" y="4182691"/>
              <a:ext cx="2432654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The input power with SLED</a:t>
              </a:r>
              <a:endParaRPr lang="zh-CN" altLang="en-US" sz="1600" dirty="0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45A465D5-4822-41D0-84DA-B47B5F9D186D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13646" y="4560497"/>
              <a:ext cx="3205467" cy="1930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632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66712" y="1040397"/>
            <a:ext cx="7623657" cy="2880385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Dual cavity structure technology is traditional and </a:t>
            </a:r>
            <a:r>
              <a:rPr lang="en-US" altLang="zh-CN" dirty="0" smtClean="0"/>
              <a:t>mature</a:t>
            </a:r>
          </a:p>
          <a:p>
            <a:r>
              <a:rPr lang="en-US" altLang="zh-CN" dirty="0" smtClean="0"/>
              <a:t>Spherical </a:t>
            </a:r>
            <a:r>
              <a:rPr lang="en-US" altLang="zh-CN" dirty="0"/>
              <a:t>cavity pulse compressor(TE</a:t>
            </a:r>
            <a:r>
              <a:rPr lang="en-US" altLang="zh-CN" baseline="-25000" dirty="0"/>
              <a:t> 113</a:t>
            </a:r>
            <a:r>
              <a:rPr lang="en-US" altLang="zh-CN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Finished RF simulation, thermal stress, vacuum pumping speed and vacuum level analysis</a:t>
            </a:r>
          </a:p>
          <a:p>
            <a:pPr lvl="1">
              <a:spcBef>
                <a:spcPts val="0"/>
              </a:spcBef>
            </a:pPr>
            <a:r>
              <a:rPr lang="en-US" altLang="zh-CN" dirty="0"/>
              <a:t>The prototype has completed</a:t>
            </a:r>
          </a:p>
          <a:p>
            <a:pPr lvl="1"/>
            <a:r>
              <a:rPr lang="en-US" altLang="zh-CN" dirty="0" smtClean="0"/>
              <a:t>S-band </a:t>
            </a:r>
            <a:r>
              <a:rPr lang="en-US" altLang="zh-CN" dirty="0"/>
              <a:t>80MW klystron high power test bench is </a:t>
            </a:r>
            <a:r>
              <a:rPr lang="en-US" altLang="zh-CN" dirty="0" smtClean="0"/>
              <a:t>ready, high </a:t>
            </a:r>
            <a:r>
              <a:rPr lang="en-US" altLang="zh-CN" dirty="0"/>
              <a:t>power test will be conducted </a:t>
            </a:r>
            <a:r>
              <a:rPr lang="en-US" altLang="zh-CN" dirty="0" smtClean="0"/>
              <a:t>recently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pulse compressor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8226684" y="1069733"/>
          <a:ext cx="2441316" cy="183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Parameter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Value</a:t>
                      </a:r>
                      <a:endParaRPr lang="zh-CN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3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Klystron output power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MW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width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altLang="zh-CN" sz="14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Pulse repetition rate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Hz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Filling time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780 ns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46640590"/>
                  </a:ext>
                </a:extLst>
              </a:tr>
            </a:tbl>
          </a:graphicData>
        </a:graphic>
      </p:graphicFrame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CFFF9B7-1A2C-4914-9E27-67E45E444D6F}"/>
              </a:ext>
            </a:extLst>
          </p:cNvPr>
          <p:cNvGrpSpPr/>
          <p:nvPr/>
        </p:nvGrpSpPr>
        <p:grpSpPr>
          <a:xfrm>
            <a:off x="4568348" y="4364930"/>
            <a:ext cx="2477510" cy="2195960"/>
            <a:chOff x="-115432" y="4339694"/>
            <a:chExt cx="2477510" cy="219596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3534F85-B5B4-4111-B59F-04358B53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5432" y="4339694"/>
              <a:ext cx="2477510" cy="1857406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B52D561-2308-446C-A6F8-CF4FE67C6A72}"/>
                </a:ext>
              </a:extLst>
            </p:cNvPr>
            <p:cNvSpPr txBox="1"/>
            <p:nvPr/>
          </p:nvSpPr>
          <p:spPr>
            <a:xfrm>
              <a:off x="58576" y="6197100"/>
              <a:ext cx="2129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HEPS pulse compressor</a:t>
              </a:r>
              <a:endParaRPr lang="zh-CN" altLang="en-US" sz="1600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DE08A588-7BE2-47F9-BFA3-ED27772108E1}"/>
              </a:ext>
            </a:extLst>
          </p:cNvPr>
          <p:cNvGrpSpPr/>
          <p:nvPr/>
        </p:nvGrpSpPr>
        <p:grpSpPr>
          <a:xfrm>
            <a:off x="8448520" y="3597042"/>
            <a:ext cx="3054340" cy="1092419"/>
            <a:chOff x="4649977" y="3989546"/>
            <a:chExt cx="6220366" cy="2951755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57C60047-E26B-46D7-A011-DE027F6C8EAB}"/>
                </a:ext>
              </a:extLst>
            </p:cNvPr>
            <p:cNvGrpSpPr/>
            <p:nvPr/>
          </p:nvGrpSpPr>
          <p:grpSpPr>
            <a:xfrm>
              <a:off x="4649977" y="4029693"/>
              <a:ext cx="2414695" cy="2911608"/>
              <a:chOff x="4649977" y="4029693"/>
              <a:chExt cx="2414695" cy="2911608"/>
            </a:xfrm>
          </p:grpSpPr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xmlns="" id="{9BEFDAB8-7753-48F4-B115-318011108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1297" y="4029693"/>
                <a:ext cx="2188919" cy="2266265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8B6021A2-AF24-430D-A37E-FCB7DCDB10DE}"/>
                  </a:ext>
                </a:extLst>
              </p:cNvPr>
              <p:cNvSpPr txBox="1"/>
              <p:nvPr/>
            </p:nvSpPr>
            <p:spPr>
              <a:xfrm>
                <a:off x="4649977" y="6276003"/>
                <a:ext cx="2414695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Temperature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41796B96-1ED4-49A7-90C3-C9B6E7368CE9}"/>
                </a:ext>
              </a:extLst>
            </p:cNvPr>
            <p:cNvGrpSpPr/>
            <p:nvPr/>
          </p:nvGrpSpPr>
          <p:grpSpPr>
            <a:xfrm>
              <a:off x="6678790" y="3995771"/>
              <a:ext cx="2344723" cy="2925339"/>
              <a:chOff x="6678790" y="3995771"/>
              <a:chExt cx="2344723" cy="292533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AEA36EBD-8814-43B9-81E0-D665C960E3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99268" y="3995771"/>
                <a:ext cx="2008768" cy="2280223"/>
              </a:xfrm>
              <a:prstGeom prst="rect">
                <a:avLst/>
              </a:prstGeom>
            </p:spPr>
          </p:pic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9AF155C0-AB05-4CC8-97E4-20C991580197}"/>
                  </a:ext>
                </a:extLst>
              </p:cNvPr>
              <p:cNvSpPr txBox="1"/>
              <p:nvPr/>
            </p:nvSpPr>
            <p:spPr>
              <a:xfrm>
                <a:off x="6678790" y="6255812"/>
                <a:ext cx="2344723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Deformation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C2141001-E9AB-4FA8-A5AD-BB257954D606}"/>
                </a:ext>
              </a:extLst>
            </p:cNvPr>
            <p:cNvGrpSpPr/>
            <p:nvPr/>
          </p:nvGrpSpPr>
          <p:grpSpPr>
            <a:xfrm>
              <a:off x="8967089" y="3989546"/>
              <a:ext cx="1903254" cy="2915458"/>
              <a:chOff x="8967089" y="3989546"/>
              <a:chExt cx="1903254" cy="2915458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xmlns="" id="{1221F8F9-D42C-46A5-B4AE-396E42E66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7089" y="3989546"/>
                <a:ext cx="1753293" cy="2266266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4B22A9F8-53A8-4901-A133-2D91044E9D34}"/>
                  </a:ext>
                </a:extLst>
              </p:cNvPr>
              <p:cNvSpPr txBox="1"/>
              <p:nvPr/>
            </p:nvSpPr>
            <p:spPr>
              <a:xfrm>
                <a:off x="9229301" y="6239706"/>
                <a:ext cx="1641042" cy="665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i="1" dirty="0">
                    <a:latin typeface="微软雅黑" panose="020B0503020204020204" charset="-122"/>
                    <a:ea typeface="微软雅黑" panose="020B0503020204020204" charset="-122"/>
                  </a:rPr>
                  <a:t>Stress</a:t>
                </a:r>
                <a:endParaRPr lang="zh-CN" altLang="en-US" sz="1000" i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6B6A367E-268F-45D3-AEF8-9B6ABBEF5B23}"/>
              </a:ext>
            </a:extLst>
          </p:cNvPr>
          <p:cNvGrpSpPr/>
          <p:nvPr/>
        </p:nvGrpSpPr>
        <p:grpSpPr>
          <a:xfrm>
            <a:off x="9021108" y="4689461"/>
            <a:ext cx="2408929" cy="2040706"/>
            <a:chOff x="3497194" y="4610066"/>
            <a:chExt cx="2099736" cy="1859092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21376C82-E5F5-4AC4-A2A9-985475B9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6885" y="4610066"/>
              <a:ext cx="1365470" cy="1590141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B2AE9372-076D-4F17-A142-7B995B2DB7E4}"/>
                </a:ext>
              </a:extLst>
            </p:cNvPr>
            <p:cNvSpPr txBox="1"/>
            <p:nvPr/>
          </p:nvSpPr>
          <p:spPr>
            <a:xfrm>
              <a:off x="3497194" y="6160734"/>
              <a:ext cx="2099736" cy="308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Pulse compressor for CEPC</a:t>
              </a:r>
              <a:endParaRPr lang="zh-CN" altLang="en-US" sz="16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B673B28-D261-487C-BE46-F56BEB07BD67}"/>
              </a:ext>
            </a:extLst>
          </p:cNvPr>
          <p:cNvGrpSpPr/>
          <p:nvPr/>
        </p:nvGrpSpPr>
        <p:grpSpPr>
          <a:xfrm>
            <a:off x="767354" y="4377647"/>
            <a:ext cx="3169692" cy="2245990"/>
            <a:chOff x="500801" y="4177386"/>
            <a:chExt cx="2524874" cy="2007916"/>
          </a:xfrm>
        </p:grpSpPr>
        <p:grpSp>
          <p:nvGrpSpPr>
            <p:cNvPr id="51" name="组合 50"/>
            <p:cNvGrpSpPr/>
            <p:nvPr/>
          </p:nvGrpSpPr>
          <p:grpSpPr>
            <a:xfrm>
              <a:off x="500801" y="4177386"/>
              <a:ext cx="2524874" cy="1581592"/>
              <a:chOff x="5309984" y="2608119"/>
              <a:chExt cx="3333537" cy="1548245"/>
            </a:xfrm>
          </p:grpSpPr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09984" y="2608119"/>
                <a:ext cx="1439028" cy="1533613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3508" y="2649684"/>
                <a:ext cx="1340013" cy="1506680"/>
              </a:xfrm>
              <a:prstGeom prst="rect">
                <a:avLst/>
              </a:prstGeom>
            </p:spPr>
          </p:pic>
          <p:sp>
            <p:nvSpPr>
              <p:cNvPr id="49" name="右箭头 48"/>
              <p:cNvSpPr/>
              <p:nvPr/>
            </p:nvSpPr>
            <p:spPr>
              <a:xfrm>
                <a:off x="6733308" y="3335482"/>
                <a:ext cx="513134" cy="130125"/>
              </a:xfrm>
              <a:prstGeom prst="rightArrow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0346E0-FF89-46FC-AB9C-5671B0DBC058}"/>
                </a:ext>
              </a:extLst>
            </p:cNvPr>
            <p:cNvSpPr/>
            <p:nvPr/>
          </p:nvSpPr>
          <p:spPr>
            <a:xfrm>
              <a:off x="1045278" y="5815970"/>
              <a:ext cx="12570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ym typeface="+mn-ea"/>
                </a:rPr>
                <a:t>4uS→0.8uS</a:t>
              </a:r>
              <a:endParaRPr lang="zh-CN" altLang="en-US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25FF5AAC-773F-4503-B47B-5EB698A3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11103024" cy="5011434"/>
          </a:xfrm>
        </p:spPr>
        <p:txBody>
          <a:bodyPr/>
          <a:lstStyle/>
          <a:p>
            <a:r>
              <a:rPr lang="en-US" altLang="zh-CN" dirty="0"/>
              <a:t>Waveguide,</a:t>
            </a:r>
            <a:r>
              <a:rPr lang="zh-CN" altLang="en-US" dirty="0"/>
              <a:t> </a:t>
            </a:r>
            <a:r>
              <a:rPr lang="en-US" altLang="zh-CN" dirty="0"/>
              <a:t>load, directional coupler, </a:t>
            </a:r>
            <a:r>
              <a:rPr lang="en-US" altLang="zh-CN" dirty="0">
                <a:sym typeface="+mn-ea"/>
              </a:rPr>
              <a:t>3dB power hybrid, extraction </a:t>
            </a:r>
            <a:r>
              <a:rPr lang="en-US" altLang="zh-CN" dirty="0" smtClean="0">
                <a:sym typeface="+mn-ea"/>
              </a:rPr>
              <a:t>waveguide, loads etc. used </a:t>
            </a:r>
            <a:r>
              <a:rPr lang="en-US" altLang="zh-CN" dirty="0">
                <a:sym typeface="+mn-ea"/>
              </a:rPr>
              <a:t>in HEPS</a:t>
            </a:r>
            <a:endParaRPr lang="en-US" altLang="zh-CN" dirty="0"/>
          </a:p>
          <a:p>
            <a:r>
              <a:rPr lang="en-US" altLang="zh-CN" dirty="0" smtClean="0"/>
              <a:t>The directivity of the directional coupler is </a:t>
            </a:r>
          </a:p>
          <a:p>
            <a:pPr marL="0" indent="0">
              <a:buNone/>
            </a:pPr>
            <a:r>
              <a:rPr lang="en-US" altLang="zh-CN" dirty="0" smtClean="0"/>
              <a:t>about 40dB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5EEA15E-F633-4790-833D-C022F330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S-band 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waveguides 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D39ECC1-7B5A-436E-A3C3-A7A06AC7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4843FC-CC88-4BB5-A34F-7CDDDDFE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AEA3D119-659E-4C37-AABA-E24AD3FFB6A0}"/>
              </a:ext>
            </a:extLst>
          </p:cNvPr>
          <p:cNvGrpSpPr/>
          <p:nvPr/>
        </p:nvGrpSpPr>
        <p:grpSpPr>
          <a:xfrm>
            <a:off x="1286737" y="3221857"/>
            <a:ext cx="3351323" cy="2455206"/>
            <a:chOff x="5212818" y="3813073"/>
            <a:chExt cx="2860825" cy="23110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733025DF-BA3B-4060-AA28-26C2542CE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2818" y="3822253"/>
              <a:ext cx="1279263" cy="230190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70C5551-FDFA-442E-AEA3-CF417044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4174" y="3813073"/>
              <a:ext cx="1389469" cy="2263213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B29EF16-4FDF-4896-B7AA-1876B5D5948F}"/>
              </a:ext>
            </a:extLst>
          </p:cNvPr>
          <p:cNvGrpSpPr/>
          <p:nvPr/>
        </p:nvGrpSpPr>
        <p:grpSpPr>
          <a:xfrm>
            <a:off x="7650456" y="1839845"/>
            <a:ext cx="4425046" cy="4036189"/>
            <a:chOff x="1647356" y="2099611"/>
            <a:chExt cx="5257057" cy="403618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111C820F-87B7-45DA-A467-109D5EAF8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5659" y="2099611"/>
              <a:ext cx="2017086" cy="155984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56A6D894-FC9F-401B-B6C8-E11CA551C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8081" y="2123074"/>
              <a:ext cx="2483248" cy="1334709"/>
            </a:xfrm>
            <a:prstGeom prst="rect">
              <a:avLst/>
            </a:prstGeom>
          </p:spPr>
        </p:pic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996EFBFD-201F-4886-A870-E4DEBB47D5C0}"/>
                </a:ext>
              </a:extLst>
            </p:cNvPr>
            <p:cNvGrpSpPr/>
            <p:nvPr/>
          </p:nvGrpSpPr>
          <p:grpSpPr>
            <a:xfrm>
              <a:off x="1936281" y="4036674"/>
              <a:ext cx="1828813" cy="2099126"/>
              <a:chOff x="123699" y="4120253"/>
              <a:chExt cx="1828813" cy="2099126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D8C49FA3-ACD1-4BE5-989E-82F5FBBB7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699" y="4120253"/>
                <a:ext cx="1828813" cy="1765592"/>
              </a:xfrm>
              <a:prstGeom prst="rect">
                <a:avLst/>
              </a:prstGeom>
            </p:spPr>
          </p:pic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69129CF7-A9D6-40D2-AC14-CEE4B5154E22}"/>
                  </a:ext>
                </a:extLst>
              </p:cNvPr>
              <p:cNvSpPr/>
              <p:nvPr/>
            </p:nvSpPr>
            <p:spPr>
              <a:xfrm>
                <a:off x="304314" y="5794647"/>
                <a:ext cx="1467580" cy="424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/>
                  <a:t>Dummy loads</a:t>
                </a: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F5E2A37F-79FA-48B5-8332-04F833934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3366" y="4142874"/>
              <a:ext cx="2720533" cy="111442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5DD26D8D-2F1A-41A2-8AF1-E3A465DAF076}"/>
                </a:ext>
              </a:extLst>
            </p:cNvPr>
            <p:cNvSpPr txBox="1"/>
            <p:nvPr/>
          </p:nvSpPr>
          <p:spPr>
            <a:xfrm>
              <a:off x="4410065" y="5290498"/>
              <a:ext cx="1920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Extraction waveguide</a:t>
              </a:r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849AFDBC-7247-4C55-929B-FD92BFA8DA34}"/>
                </a:ext>
              </a:extLst>
            </p:cNvPr>
            <p:cNvSpPr/>
            <p:nvPr/>
          </p:nvSpPr>
          <p:spPr>
            <a:xfrm>
              <a:off x="4468897" y="3597266"/>
              <a:ext cx="24355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 Bent  waveguide</a:t>
              </a:r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B0FE9A2-2C3E-491C-A52F-93D9BA78397F}"/>
                </a:ext>
              </a:extLst>
            </p:cNvPr>
            <p:cNvSpPr/>
            <p:nvPr/>
          </p:nvSpPr>
          <p:spPr>
            <a:xfrm>
              <a:off x="1647356" y="3667342"/>
              <a:ext cx="2274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</a:rPr>
                <a:t> Straight  waveguide</a:t>
              </a:r>
              <a:endParaRPr lang="zh-CN" altLang="en-US" dirty="0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FC9E6D6-E309-4446-9BB5-ED60F03E95CD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83" y="3305323"/>
            <a:ext cx="1910372" cy="23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0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019ECC18-2D48-47E6-B3B7-9401D6331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</a:t>
            </a:r>
            <a:r>
              <a:rPr lang="en-US" altLang="zh-CN" sz="4000" dirty="0" smtClean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RF system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A7E1D81-9D69-4678-8B65-81AB48C4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1E9A4D3-1653-4E6A-A82A-E8410E43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E7BD5AB-AEC8-43A0-A3AF-31DF05B31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64" y="4995417"/>
            <a:ext cx="5417843" cy="13909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D802D4-04AD-4B61-A673-580195F9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69" y="4995417"/>
            <a:ext cx="2395154" cy="139097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96" y="1302867"/>
            <a:ext cx="5112568" cy="36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2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87EA9162-83C3-42BC-8969-49B047DB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11175032" cy="5011434"/>
          </a:xfrm>
        </p:spPr>
        <p:txBody>
          <a:bodyPr/>
          <a:lstStyle/>
          <a:p>
            <a:r>
              <a:rPr lang="en-US" altLang="zh-CN" sz="2400" dirty="0"/>
              <a:t>C-band RF accelerating structure and compressor at SARI (SXFEL) Shanghai </a:t>
            </a:r>
          </a:p>
          <a:p>
            <a:r>
              <a:rPr lang="en-US" altLang="zh-CN" sz="2400" dirty="0"/>
              <a:t>One 50MW </a:t>
            </a:r>
            <a:r>
              <a:rPr lang="en-US" altLang="zh-CN" dirty="0"/>
              <a:t>klystron to two accelerating structures</a:t>
            </a:r>
            <a:r>
              <a:rPr lang="zh-CN" altLang="en-US" dirty="0"/>
              <a:t> </a:t>
            </a:r>
            <a:r>
              <a:rPr lang="en-US" altLang="zh-CN" dirty="0" smtClean="0"/>
              <a:t>with pulse compressor</a:t>
            </a:r>
            <a:endParaRPr lang="en-US" altLang="zh-CN" sz="2400" dirty="0"/>
          </a:p>
          <a:p>
            <a:r>
              <a:rPr lang="en-US" altLang="zh-CN" dirty="0"/>
              <a:t>Average gradient </a:t>
            </a:r>
            <a:r>
              <a:rPr lang="en-US" altLang="zh-CN" dirty="0" smtClean="0"/>
              <a:t>more than 37.1 MV/m. and maximum </a:t>
            </a:r>
            <a:r>
              <a:rPr lang="en-US" altLang="zh-CN" dirty="0"/>
              <a:t>gradient 41.7 MV/m</a:t>
            </a:r>
          </a:p>
          <a:p>
            <a:r>
              <a:rPr lang="en-US" altLang="zh-CN" sz="2400" dirty="0" smtClean="0"/>
              <a:t>It </a:t>
            </a:r>
            <a:r>
              <a:rPr lang="en-US" altLang="zh-CN" sz="2400" dirty="0"/>
              <a:t>has long time stable operation now</a:t>
            </a:r>
          </a:p>
          <a:p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47EBBA76-5661-4D8E-9B37-03F4BC68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RF system at SINAP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122521C-5354-4B99-B7FF-61C19E3F8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9C7A745-1168-4958-A081-0EFD151F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A8B9880-6670-4888-B94F-92BF5D47911A}"/>
              </a:ext>
            </a:extLst>
          </p:cNvPr>
          <p:cNvSpPr txBox="1"/>
          <p:nvPr/>
        </p:nvSpPr>
        <p:spPr>
          <a:xfrm>
            <a:off x="9095516" y="508842"/>
            <a:ext cx="114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W.C. Fang </a:t>
            </a:r>
            <a:endParaRPr lang="zh-CN" altLang="en-US" dirty="0"/>
          </a:p>
        </p:txBody>
      </p:sp>
      <p:pic>
        <p:nvPicPr>
          <p:cNvPr id="8" name="Picture 12" descr="D:\01-Subjects\1-SoftXFEL\Pic\SXFEL优质照片\手机\C波段加速结构.JPG">
            <a:extLst>
              <a:ext uri="{FF2B5EF4-FFF2-40B4-BE49-F238E27FC236}">
                <a16:creationId xmlns:a16="http://schemas.microsoft.com/office/drawing/2014/main" xmlns="" id="{B9723EFE-B62B-4D65-A953-065D9F555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3156" y="4640794"/>
            <a:ext cx="1026631" cy="124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D:\01-Subjects\1-SoftXFEL\Pic\SXFEL优质照片\手机\C波段SLED.jpg">
            <a:extLst>
              <a:ext uri="{FF2B5EF4-FFF2-40B4-BE49-F238E27FC236}">
                <a16:creationId xmlns:a16="http://schemas.microsoft.com/office/drawing/2014/main" xmlns="" id="{7ACB6340-4ADA-4B41-9580-07BCE0E7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258345" y="3536989"/>
            <a:ext cx="1121284" cy="128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01-Subjects\1-SoftXFEL\实验装置\C-band\ACC\Drawing\C-bandunit\C波段11.jpg">
            <a:extLst>
              <a:ext uri="{FF2B5EF4-FFF2-40B4-BE49-F238E27FC236}">
                <a16:creationId xmlns:a16="http://schemas.microsoft.com/office/drawing/2014/main" xmlns="" id="{4E924AF8-D0D9-4425-8493-62F792FF6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423" y="3646135"/>
            <a:ext cx="1694691" cy="216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0E41EB6-EB19-4335-BCD3-0F43E9DB1F6D}"/>
              </a:ext>
            </a:extLst>
          </p:cNvPr>
          <p:cNvGrpSpPr/>
          <p:nvPr/>
        </p:nvGrpSpPr>
        <p:grpSpPr>
          <a:xfrm>
            <a:off x="3788139" y="3654652"/>
            <a:ext cx="3274635" cy="2200701"/>
            <a:chOff x="5524994" y="2499742"/>
            <a:chExt cx="3274635" cy="1938560"/>
          </a:xfrm>
        </p:grpSpPr>
        <p:pic>
          <p:nvPicPr>
            <p:cNvPr id="12" name="Picture 10" descr="D:\01-Subjects\1-SoftXFEL\Pic\SXFEL优质照片\手机\IMG_20190909_103221.jpg">
              <a:extLst>
                <a:ext uri="{FF2B5EF4-FFF2-40B4-BE49-F238E27FC236}">
                  <a16:creationId xmlns:a16="http://schemas.microsoft.com/office/drawing/2014/main" xmlns="" id="{8339F9A4-F658-47E9-BAD8-EE3FB7C45E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10000"/>
                      </a14:imgEffect>
                      <a14:imgEffect>
                        <a14:brightnessContrast bright="20000" contrast="1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24994" y="2499742"/>
              <a:ext cx="3274635" cy="1938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D:\06-Papers\MyPapers\C-bandlinac\梯度测试\test\Screenshot at 2019-03-19 12-12-40.png">
              <a:extLst>
                <a:ext uri="{FF2B5EF4-FFF2-40B4-BE49-F238E27FC236}">
                  <a16:creationId xmlns:a16="http://schemas.microsoft.com/office/drawing/2014/main" xmlns="" id="{0535EB00-347D-4D11-ABE5-A6852BFA6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12360" y="3795886"/>
              <a:ext cx="939202" cy="58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13" descr="C:\Users\Fang Wencheng\Desktop\图片2.png">
            <a:extLst>
              <a:ext uri="{FF2B5EF4-FFF2-40B4-BE49-F238E27FC236}">
                <a16:creationId xmlns:a16="http://schemas.microsoft.com/office/drawing/2014/main" xmlns="" id="{E0E62616-B705-427A-A517-A8AF470EAE7C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928" y="3654651"/>
            <a:ext cx="4248472" cy="247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38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335360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 err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Introductuin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Design Parameters / Requirement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</a:t>
            </a:r>
          </a:p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Key </a:t>
            </a: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technology R&amp;D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Electron gun 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Positron source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S-band RF system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C-band RF system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 cell cavity for DR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LLRF and phase reference line for </a:t>
            </a:r>
            <a:r>
              <a:rPr lang="en-US" altLang="zh-CN" sz="2000" dirty="0" err="1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linac</a:t>
            </a:r>
            <a:endParaRPr lang="en-US" altLang="zh-CN" sz="2000" dirty="0">
              <a:solidFill>
                <a:srgbClr val="0000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Summary 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EB272E6E-7D3D-4400-AC96-31F800834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48" y="3770099"/>
            <a:ext cx="2987941" cy="2121210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677A1E56-584B-4084-8CEA-727A6D0C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7504667" cy="5011434"/>
          </a:xfrm>
        </p:spPr>
        <p:txBody>
          <a:bodyPr/>
          <a:lstStyle/>
          <a:p>
            <a:r>
              <a:rPr lang="en-US" altLang="zh-CN" dirty="0"/>
              <a:t>For SACLA LINAC </a:t>
            </a:r>
          </a:p>
          <a:p>
            <a:pPr lvl="1"/>
            <a:r>
              <a:rPr lang="en-US" altLang="zh-CN" dirty="0"/>
              <a:t>Upgrade from 60Hz to 120Hz,</a:t>
            </a:r>
            <a:r>
              <a:rPr lang="zh-CN" altLang="en-US" dirty="0"/>
              <a:t> </a:t>
            </a:r>
            <a:r>
              <a:rPr lang="en-US" altLang="zh-CN" dirty="0"/>
              <a:t>add Disk-loaded type, Quasi constant gradient accelerating structures</a:t>
            </a:r>
          </a:p>
          <a:p>
            <a:pPr lvl="1"/>
            <a:r>
              <a:rPr lang="en-US" altLang="zh-CN" sz="2000" dirty="0"/>
              <a:t>One 50MW </a:t>
            </a:r>
            <a:r>
              <a:rPr lang="en-US" altLang="zh-CN" dirty="0"/>
              <a:t>klystron to two accelerating structures</a:t>
            </a:r>
            <a:r>
              <a:rPr lang="zh-CN" altLang="en-US" dirty="0"/>
              <a:t> </a:t>
            </a:r>
            <a:endParaRPr lang="en-US" altLang="zh-CN" sz="2000" dirty="0"/>
          </a:p>
          <a:p>
            <a:pPr lvl="1"/>
            <a:r>
              <a:rPr lang="en-US" altLang="zh-CN" dirty="0"/>
              <a:t>Length: ~2m</a:t>
            </a:r>
          </a:p>
          <a:p>
            <a:pPr lvl="1"/>
            <a:r>
              <a:rPr lang="en-US" altLang="zh-CN" dirty="0"/>
              <a:t>The gradient is </a:t>
            </a:r>
            <a:r>
              <a:rPr lang="en-US" altLang="zh-CN" dirty="0" smtClean="0"/>
              <a:t>50MV/m at tests bench, </a:t>
            </a:r>
            <a:r>
              <a:rPr lang="en-US" altLang="zh-CN" dirty="0"/>
              <a:t>41.4MV /m with beam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7498B26-5D1F-49CA-96A9-C92FBA8A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RF system at Spring8</a:t>
            </a:r>
            <a:r>
              <a:rPr lang="en-US" altLang="zh-CN" sz="4000" baseline="30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1,2</a:t>
            </a:r>
            <a:endParaRPr lang="zh-CN" altLang="en-US" sz="4000" baseline="30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634C878-E877-4BF1-9AF8-13AEDDC13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877F2F7-3198-4720-B7D7-3C07BFE9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538BB40E-6AB6-4BF5-82A6-5497F13B6983}"/>
              </a:ext>
            </a:extLst>
          </p:cNvPr>
          <p:cNvSpPr txBox="1"/>
          <p:nvPr/>
        </p:nvSpPr>
        <p:spPr>
          <a:xfrm>
            <a:off x="483698" y="6155558"/>
            <a:ext cx="934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pl-PL" altLang="zh-CN" sz="1200" dirty="0"/>
              <a:t>T. Sakurai,</a:t>
            </a:r>
            <a:r>
              <a:rPr lang="en-US" altLang="zh-CN" sz="1200" dirty="0"/>
              <a:t> et al. C-band disk-loaded-type accelerating structure for a high acceleration gradient and high-repetition-rate operation.</a:t>
            </a:r>
            <a:r>
              <a:rPr lang="zh-CN" altLang="en-US" sz="1200" dirty="0"/>
              <a:t> </a:t>
            </a:r>
            <a:endParaRPr lang="en-US" altLang="zh-CN" sz="1200" dirty="0"/>
          </a:p>
          <a:p>
            <a:r>
              <a:rPr lang="en-US" altLang="zh-CN" sz="1200" dirty="0"/>
              <a:t>PHYSICAL REVIEW ACCELERATORS AND BEAMS 20, 042003 (2017)</a:t>
            </a:r>
          </a:p>
          <a:p>
            <a:r>
              <a:rPr lang="en-US" altLang="zh-CN" sz="1200" dirty="0"/>
              <a:t>2. Yuji </a:t>
            </a:r>
            <a:r>
              <a:rPr lang="en-US" altLang="zh-CN" sz="1200" dirty="0" err="1"/>
              <a:t>Otake</a:t>
            </a:r>
            <a:r>
              <a:rPr lang="en-US" altLang="zh-CN" sz="1200" dirty="0"/>
              <a:t>, et al. RELOCATION AND IMPROVEMENT STATUS OF THE SCSS TEST ACCELERATOR TO PROVIDE DUAL FEL DRIVERS AT SACLA. IPAC2015</a:t>
            </a:r>
            <a:endParaRPr lang="zh-CN" altLang="en-US" sz="12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28F9D8-E985-41D4-8C4D-016FDE2C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857" y="1482788"/>
            <a:ext cx="3933838" cy="13072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14C751-1EE4-4ADB-9352-74A076CCD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3054243"/>
            <a:ext cx="2987941" cy="26891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85338-8DAF-42E1-9ACF-32C79C728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8289" y="3950386"/>
            <a:ext cx="2224916" cy="17606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E14C261-73B5-48DE-A653-261D033BC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34" y="4003452"/>
            <a:ext cx="2137679" cy="16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0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7D21BDB-B5A0-42B2-9370-705B3286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10905214" cy="5011434"/>
          </a:xfrm>
        </p:spPr>
        <p:txBody>
          <a:bodyPr/>
          <a:lstStyle/>
          <a:p>
            <a:r>
              <a:rPr lang="en-US" altLang="zh-CN" dirty="0"/>
              <a:t>The</a:t>
            </a:r>
            <a:r>
              <a:rPr lang="en-US" altLang="zh-CN" sz="2400" dirty="0"/>
              <a:t> R&amp;D of C-band accelerating structure at IHEP </a:t>
            </a:r>
          </a:p>
          <a:p>
            <a:pPr lvl="1"/>
            <a:r>
              <a:rPr lang="en-US" altLang="zh-CN" dirty="0"/>
              <a:t>The beam dynamics of </a:t>
            </a:r>
            <a:r>
              <a:rPr lang="en-US" altLang="zh-CN" dirty="0" err="1"/>
              <a:t>linac</a:t>
            </a:r>
            <a:r>
              <a:rPr lang="en-US" altLang="zh-CN" dirty="0"/>
              <a:t> based on this design</a:t>
            </a:r>
          </a:p>
          <a:p>
            <a:pPr lvl="1"/>
            <a:r>
              <a:rPr lang="en-US" altLang="zh-CN" dirty="0"/>
              <a:t>Constant </a:t>
            </a:r>
            <a:r>
              <a:rPr lang="en-US" altLang="zh-CN" dirty="0">
                <a:sym typeface="+mn-ea"/>
              </a:rPr>
              <a:t>gradient, 3π/4 mode, 1.8 meters long (Including mechanical length, Effective length is about 1.7m)</a:t>
            </a:r>
            <a:endParaRPr lang="en-US" altLang="zh-CN" dirty="0"/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Round cavity shape</a:t>
            </a:r>
          </a:p>
          <a:p>
            <a:pPr lvl="2">
              <a:spcBef>
                <a:spcPts val="0"/>
              </a:spcBef>
            </a:pPr>
            <a:r>
              <a:rPr lang="en-US" altLang="zh-CN" sz="1800" dirty="0"/>
              <a:t>Racetrack symmetrical magnetic coupling</a:t>
            </a:r>
          </a:p>
          <a:p>
            <a:pPr lvl="1">
              <a:spcBef>
                <a:spcPts val="0"/>
              </a:spcBef>
            </a:pPr>
            <a:r>
              <a:rPr lang="en-US" altLang="zh-CN" sz="2300" dirty="0">
                <a:ea typeface="MS Mincho" panose="02020609040205080304" pitchFamily="49" charset="-128"/>
              </a:rPr>
              <a:t>High power tests will be performed when C-band power source is available</a:t>
            </a:r>
            <a:endParaRPr lang="en-US" altLang="zh-CN" sz="2300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F345AF4-CE7B-446F-BBB2-054F8B0B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C-band accelerating structure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297AA42-3CDA-46A3-BA10-79B6FB9F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AE3D0F-800A-44B7-84A4-8724BE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EBC205A8-2192-43D4-83A8-AE96B6D1EBD1}"/>
              </a:ext>
            </a:extLst>
          </p:cNvPr>
          <p:cNvGrpSpPr/>
          <p:nvPr/>
        </p:nvGrpSpPr>
        <p:grpSpPr>
          <a:xfrm>
            <a:off x="1055440" y="3961840"/>
            <a:ext cx="9751978" cy="2279418"/>
            <a:chOff x="922761" y="3061733"/>
            <a:chExt cx="9751978" cy="227941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D2BC88B2-5C72-4FBD-8A16-38B08E65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761" y="3061733"/>
              <a:ext cx="2663825" cy="126555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E250D36C-0CFD-4C95-8A99-37E44F92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9154" y="3549058"/>
              <a:ext cx="4545585" cy="1167031"/>
            </a:xfrm>
            <a:prstGeom prst="rect">
              <a:avLst/>
            </a:prstGeom>
          </p:spPr>
        </p:pic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74CC471D-1583-4089-A04E-61CFB26AF72C}"/>
                </a:ext>
              </a:extLst>
            </p:cNvPr>
            <p:cNvGrpSpPr/>
            <p:nvPr/>
          </p:nvGrpSpPr>
          <p:grpSpPr>
            <a:xfrm>
              <a:off x="3701029" y="3694510"/>
              <a:ext cx="1934146" cy="1430269"/>
              <a:chOff x="6985919" y="3758855"/>
              <a:chExt cx="1934146" cy="1430269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969712D8-70E3-4605-AB29-77B873546B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33579" y="3758855"/>
                <a:ext cx="1329054" cy="957093"/>
              </a:xfrm>
              <a:prstGeom prst="rect">
                <a:avLst/>
              </a:prstGeom>
            </p:spPr>
          </p:pic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id="{C3648809-571F-4F9C-8884-FBBD70964814}"/>
                  </a:ext>
                </a:extLst>
              </p:cNvPr>
              <p:cNvSpPr txBox="1"/>
              <p:nvPr/>
            </p:nvSpPr>
            <p:spPr>
              <a:xfrm>
                <a:off x="6985919" y="4727459"/>
                <a:ext cx="1934146" cy="46166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zh-CN" altLang="en-US" sz="1200" dirty="0"/>
                  <a:t>The deformation caused by temperature variation</a:t>
                </a: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6FD32FF1-A0A5-401C-804D-F3102FE33D7C}"/>
                </a:ext>
              </a:extLst>
            </p:cNvPr>
            <p:cNvGrpSpPr/>
            <p:nvPr/>
          </p:nvGrpSpPr>
          <p:grpSpPr>
            <a:xfrm>
              <a:off x="971703" y="4132574"/>
              <a:ext cx="2663825" cy="1208577"/>
              <a:chOff x="1091451" y="2550773"/>
              <a:chExt cx="3118624" cy="1713589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D310ABD-389B-434A-8B6A-BC29BFA91E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1451" y="3060188"/>
                <a:ext cx="3118624" cy="1204174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1ED01636-1754-4390-9571-6DCBE9258162}"/>
                  </a:ext>
                </a:extLst>
              </p:cNvPr>
              <p:cNvSpPr txBox="1"/>
              <p:nvPr/>
            </p:nvSpPr>
            <p:spPr>
              <a:xfrm>
                <a:off x="1526693" y="2550773"/>
                <a:ext cx="1289459" cy="39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Cavity shape </a:t>
                </a:r>
                <a:endParaRPr lang="zh-CN" altLang="en-US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812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17D21BDB-B5A0-42B2-9370-705B3286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5126360" cy="5011434"/>
          </a:xfrm>
        </p:spPr>
        <p:txBody>
          <a:bodyPr/>
          <a:lstStyle/>
          <a:p>
            <a:r>
              <a:rPr lang="en-US" altLang="zh-CN" dirty="0"/>
              <a:t>The design parameters between different lab</a:t>
            </a:r>
          </a:p>
          <a:p>
            <a:pPr lvl="1"/>
            <a:r>
              <a:rPr lang="en-US" altLang="zh-CN" dirty="0"/>
              <a:t>Mode :</a:t>
            </a:r>
            <a:r>
              <a:rPr lang="en-US" altLang="zh-CN" sz="2000" kern="100" dirty="0">
                <a:solidFill>
                  <a:schemeClr val="tx1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3π/4, 2π/3, 4π/5</a:t>
            </a:r>
            <a:endParaRPr lang="en-US" altLang="zh-CN" dirty="0"/>
          </a:p>
          <a:p>
            <a:pPr lvl="1"/>
            <a:r>
              <a:rPr lang="en-US" altLang="zh-CN" dirty="0"/>
              <a:t>Length</a:t>
            </a:r>
          </a:p>
          <a:p>
            <a:pPr lvl="1"/>
            <a:r>
              <a:rPr lang="en-US" altLang="zh-CN" dirty="0"/>
              <a:t>Disc thickness</a:t>
            </a:r>
          </a:p>
          <a:p>
            <a:r>
              <a:rPr lang="en-US" altLang="zh-CN" dirty="0"/>
              <a:t>Though the phase advance is deferent, the other key parameters </a:t>
            </a:r>
            <a:r>
              <a:rPr lang="en-US" altLang="zh-CN" dirty="0" smtClean="0"/>
              <a:t>is </a:t>
            </a:r>
            <a:r>
              <a:rPr lang="en-US" altLang="zh-CN" dirty="0"/>
              <a:t>similar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AF345AF4-CE7B-446F-BBB2-054F8B0B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accelerating structure 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297AA42-3CDA-46A3-BA10-79B6FB9F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EAE3D0F-800A-44B7-84A4-8724BE6B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xmlns="" id="{6413CB08-5A54-4642-A534-D82172F74853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3501469"/>
              </p:ext>
            </p:extLst>
          </p:nvPr>
        </p:nvGraphicFramePr>
        <p:xfrm>
          <a:off x="5703576" y="1340771"/>
          <a:ext cx="5878823" cy="4785393"/>
        </p:xfrm>
        <a:graphic>
          <a:graphicData uri="http://schemas.openxmlformats.org/drawingml/2006/table">
            <a:tbl>
              <a:tblPr/>
              <a:tblGrid>
                <a:gridCol w="2087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685">
                  <a:extLst>
                    <a:ext uri="{9D8B030D-6E8A-4147-A177-3AD203B41FA5}">
                      <a16:colId xmlns:a16="http://schemas.microsoft.com/office/drawing/2014/main" xmlns="" val="1712117728"/>
                    </a:ext>
                  </a:extLst>
                </a:gridCol>
                <a:gridCol w="1263685">
                  <a:extLst>
                    <a:ext uri="{9D8B030D-6E8A-4147-A177-3AD203B41FA5}">
                      <a16:colId xmlns:a16="http://schemas.microsoft.com/office/drawing/2014/main" xmlns="" val="907360929"/>
                    </a:ext>
                  </a:extLst>
                </a:gridCol>
              </a:tblGrid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IHEP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Spring8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SINAP</a:t>
                      </a:r>
                      <a:r>
                        <a:rPr lang="en-US" altLang="zh-CN" sz="1200" kern="100" baseline="300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endParaRPr lang="zh-CN" altLang="en-US" sz="1200" kern="100" baseline="300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8387864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Frequency: f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（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MHz</a:t>
                      </a:r>
                      <a:r>
                        <a:rPr 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） 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5712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No.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Cells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87+2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100 regular cells +2 coupler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89+2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Phase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advance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3π/4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2π/3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4π/5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Total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length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1.784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Length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of cell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d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(mm)</a:t>
                      </a:r>
                      <a:endParaRPr lang="zh-CN" altLang="zh-CN" sz="1200" kern="100" dirty="0">
                        <a:latin typeface="Times New Roman" panose="02020603050405020304"/>
                        <a:ea typeface="+mn-ea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19.675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17.495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20.994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Disk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thickness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t (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mm)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4.5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5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a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perture: 2a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14.04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15.938~12.107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Average diameter : 2b 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(mm)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43.196~41.869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Shunt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impedance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(average)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Rs (MΩ/m)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66.05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62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585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Quality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Q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11358~11186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9300/8900(measured)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10470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Group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velocity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: Vg/c (%)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2.8% ~ 0.96%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2.3%(average)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+mn-ea"/>
                          <a:cs typeface="Times New Roman" panose="02020603050405020304"/>
                        </a:rPr>
                        <a:t>1.7%(average)</a:t>
                      </a:r>
                      <a:endParaRPr lang="en-US" altLang="zh-CN" sz="1200" kern="100" dirty="0">
                        <a:solidFill>
                          <a:schemeClr val="tx1"/>
                        </a:solidFill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Filling</a:t>
                      </a:r>
                      <a:r>
                        <a:rPr lang="en-US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time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</a:t>
                      </a:r>
                      <a:r>
                        <a:rPr lang="en-US" sz="1200" kern="1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t</a:t>
                      </a:r>
                      <a:r>
                        <a:rPr lang="en-US" sz="1200" kern="100" baseline="-250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f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(ns)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350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290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330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Attenuation</a:t>
                      </a:r>
                      <a:r>
                        <a:rPr lang="en-US" altLang="zh-CN" sz="1200" kern="100" baseline="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factor</a:t>
                      </a:r>
                      <a:r>
                        <a:rPr lang="en-US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 : τ 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0.56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0.59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0.585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98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err="1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Epeak</a:t>
                      </a:r>
                      <a:r>
                        <a:rPr lang="en-US" altLang="zh-CN" sz="1200" kern="100" dirty="0"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/E0</a:t>
                      </a:r>
                      <a:endParaRPr lang="zh-CN" sz="1200" kern="100" dirty="0">
                        <a:latin typeface="Times New Roman" panose="020206030504050203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2.57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2.6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00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宋体" panose="02010600030101010101" pitchFamily="2" charset="-122"/>
                          <a:cs typeface="Times New Roman" panose="02020603050405020304"/>
                        </a:rPr>
                        <a:t>2.6</a:t>
                      </a: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3928423"/>
                  </a:ext>
                </a:extLst>
              </a:tr>
            </a:tbl>
          </a:graphicData>
        </a:graphic>
      </p:graphicFrame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0A467F2E-CF7F-4F04-9E1A-3F274BF1F26D}"/>
              </a:ext>
            </a:extLst>
          </p:cNvPr>
          <p:cNvSpPr txBox="1"/>
          <p:nvPr/>
        </p:nvSpPr>
        <p:spPr>
          <a:xfrm>
            <a:off x="666712" y="6234074"/>
            <a:ext cx="70134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1. W. Fang, et al. THE C-BAND TRAVELING-WAVE ACCELERATING STRUCTURE FOR COMPACT XFEL AT SINAP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6549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767409" y="1123316"/>
            <a:ext cx="9630718" cy="4805045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>
                <a:sym typeface="+mn-ea"/>
              </a:rPr>
              <a:t>model selection</a:t>
            </a:r>
            <a:r>
              <a:rPr lang="en-US" altLang="zh-CN" dirty="0"/>
              <a:t> of the pulse compressor</a:t>
            </a:r>
          </a:p>
          <a:p>
            <a:pPr lvl="1"/>
            <a:r>
              <a:rPr lang="en-US" altLang="zh-CN" dirty="0"/>
              <a:t>SLAC type (Two cavities) </a:t>
            </a:r>
          </a:p>
          <a:p>
            <a:pPr lvl="1"/>
            <a:r>
              <a:rPr lang="en-US" altLang="zh-CN" dirty="0"/>
              <a:t>BOC type</a:t>
            </a:r>
          </a:p>
          <a:p>
            <a:pPr lvl="1"/>
            <a:r>
              <a:rPr lang="en-US" altLang="zh-CN" dirty="0"/>
              <a:t>Spherical type</a:t>
            </a:r>
            <a:r>
              <a:rPr lang="zh-CN" altLang="en-US" dirty="0"/>
              <a:t>（</a:t>
            </a:r>
            <a:r>
              <a:rPr lang="en-US" altLang="zh-CN" dirty="0"/>
              <a:t>new technology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C-band pulse compressor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075399B-8D68-4B81-8EF6-068CCB301CAE}"/>
              </a:ext>
            </a:extLst>
          </p:cNvPr>
          <p:cNvGrpSpPr/>
          <p:nvPr/>
        </p:nvGrpSpPr>
        <p:grpSpPr>
          <a:xfrm>
            <a:off x="1211051" y="4725144"/>
            <a:ext cx="5650001" cy="1850872"/>
            <a:chOff x="447001" y="4426994"/>
            <a:chExt cx="5650001" cy="185087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28E36E08-EE2E-4E25-90EB-0576B23C2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4277" y="4426994"/>
              <a:ext cx="1482725" cy="1476661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EDFA1ED-3686-446C-B2E5-E4C57D1D90D3}"/>
                </a:ext>
              </a:extLst>
            </p:cNvPr>
            <p:cNvSpPr/>
            <p:nvPr/>
          </p:nvSpPr>
          <p:spPr>
            <a:xfrm>
              <a:off x="5077154" y="5903655"/>
              <a:ext cx="987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PSI BOC</a:t>
              </a:r>
              <a:endParaRPr lang="zh-CN" altLang="en-US" dirty="0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628A704F-E79F-4E3B-AFC9-FC429FCAA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001" y="4426994"/>
              <a:ext cx="2230260" cy="150346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C85553F-A647-435B-99CA-6EC5BCD0895B}"/>
                </a:ext>
              </a:extLst>
            </p:cNvPr>
            <p:cNvSpPr/>
            <p:nvPr/>
          </p:nvSpPr>
          <p:spPr>
            <a:xfrm>
              <a:off x="564157" y="5903655"/>
              <a:ext cx="19911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SACLA C-band SLED</a:t>
              </a:r>
              <a:endParaRPr lang="zh-CN" altLang="en-US" dirty="0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EAAEE442-6332-4495-8F40-CFB161E6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6719" y="4432823"/>
              <a:ext cx="1722603" cy="1497636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629529AA-3D64-418B-9A6D-292B7C36A401}"/>
                </a:ext>
              </a:extLst>
            </p:cNvPr>
            <p:cNvSpPr/>
            <p:nvPr/>
          </p:nvSpPr>
          <p:spPr>
            <a:xfrm>
              <a:off x="2759796" y="5908534"/>
              <a:ext cx="17940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IHEP C-band BOC</a:t>
              </a:r>
              <a:endParaRPr lang="zh-CN" altLang="en-US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88FA920-8FF7-4100-96CD-274878630BC1}"/>
              </a:ext>
            </a:extLst>
          </p:cNvPr>
          <p:cNvGrpSpPr/>
          <p:nvPr/>
        </p:nvGrpSpPr>
        <p:grpSpPr>
          <a:xfrm>
            <a:off x="7403751" y="3040059"/>
            <a:ext cx="2993127" cy="3444100"/>
            <a:chOff x="6739134" y="1655319"/>
            <a:chExt cx="2082633" cy="305644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B5374EE4-3994-4D99-A75F-B9B255028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7535" y="1655319"/>
              <a:ext cx="1882937" cy="2800774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A2C9EA08-EE70-4FE0-AAFE-4173BA9601F5}"/>
                </a:ext>
              </a:extLst>
            </p:cNvPr>
            <p:cNvSpPr/>
            <p:nvPr/>
          </p:nvSpPr>
          <p:spPr>
            <a:xfrm>
              <a:off x="6739134" y="4411320"/>
              <a:ext cx="2082633" cy="3004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Spherical SLED</a:t>
              </a:r>
              <a:r>
                <a:rPr lang="zh-CN" altLang="en-US" sz="1600" dirty="0"/>
                <a:t>（</a:t>
              </a:r>
              <a:r>
                <a:rPr lang="en-US" altLang="zh-CN" sz="1600" dirty="0" err="1"/>
                <a:t>Xband</a:t>
              </a:r>
              <a:r>
                <a:rPr lang="en-US" altLang="zh-CN" sz="1600" dirty="0"/>
                <a:t> of SLAC</a:t>
              </a:r>
              <a:r>
                <a:rPr lang="zh-CN" altLang="en-US" sz="1600" dirty="0"/>
                <a:t>）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840AFA0-5C5D-44D8-BF6F-29485DB22C3D}"/>
              </a:ext>
            </a:extLst>
          </p:cNvPr>
          <p:cNvGrpSpPr/>
          <p:nvPr/>
        </p:nvGrpSpPr>
        <p:grpSpPr>
          <a:xfrm>
            <a:off x="1230907" y="3024786"/>
            <a:ext cx="5831270" cy="1669581"/>
            <a:chOff x="457943" y="2784372"/>
            <a:chExt cx="5831270" cy="1669581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81F960CB-325F-4373-AA2C-8E63A042BCE8}"/>
                </a:ext>
              </a:extLst>
            </p:cNvPr>
            <p:cNvGrpSpPr/>
            <p:nvPr/>
          </p:nvGrpSpPr>
          <p:grpSpPr>
            <a:xfrm>
              <a:off x="457943" y="2784372"/>
              <a:ext cx="5831270" cy="1425063"/>
              <a:chOff x="2823561" y="4695829"/>
              <a:chExt cx="5831270" cy="1425063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D872A11A-1DF9-4763-A823-42A046F711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823561" y="4695829"/>
                <a:ext cx="2453853" cy="1425063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xmlns="" id="{4A8A0EFD-86CD-47FC-979C-D788B9896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9424" y="4741549"/>
                <a:ext cx="1626699" cy="1213728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xmlns="" id="{02EDF6AB-6743-4BD1-A6BC-B39B3F645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8133" y="4746200"/>
                <a:ext cx="1626698" cy="1221909"/>
              </a:xfrm>
              <a:prstGeom prst="rect">
                <a:avLst/>
              </a:prstGeom>
            </p:spPr>
          </p:pic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FC65FC5D-BB5F-40EE-9835-975D000B20DC}"/>
                </a:ext>
              </a:extLst>
            </p:cNvPr>
            <p:cNvSpPr txBox="1"/>
            <p:nvPr/>
          </p:nvSpPr>
          <p:spPr>
            <a:xfrm>
              <a:off x="2995754" y="4081587"/>
              <a:ext cx="32317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Test results</a:t>
              </a:r>
              <a:r>
                <a:rPr lang="zh-CN" altLang="en-US" sz="1600" dirty="0"/>
                <a:t> </a:t>
              </a:r>
              <a:r>
                <a:rPr lang="en-US" altLang="zh-CN" sz="1600" dirty="0"/>
                <a:t>of IHEP C-band SLED</a:t>
              </a:r>
              <a:endParaRPr lang="zh-CN" altLang="en-US" sz="1600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60B14B0F-C01F-458A-BF00-53354BF38FAA}"/>
                </a:ext>
              </a:extLst>
            </p:cNvPr>
            <p:cNvSpPr/>
            <p:nvPr/>
          </p:nvSpPr>
          <p:spPr>
            <a:xfrm>
              <a:off x="744300" y="4115399"/>
              <a:ext cx="16642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/>
                <a:t>IHEP C-band SLED</a:t>
              </a:r>
              <a:endParaRPr lang="zh-CN" altLang="en-US" sz="16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C835F151-D1BD-4052-AA55-1E5A2D4C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 smtClean="0"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cs typeface="Arial" panose="020B0604020202020204" pitchFamily="34" charset="0"/>
              </a:rPr>
              <a:t>total cavity </a:t>
            </a:r>
            <a:r>
              <a:rPr lang="en-US" altLang="zh-CN" sz="2000" dirty="0" smtClean="0">
                <a:cs typeface="Arial" panose="020B0604020202020204" pitchFamily="34" charset="0"/>
              </a:rPr>
              <a:t>voltage requirement </a:t>
            </a:r>
            <a:r>
              <a:rPr lang="en-US" altLang="zh-CN" sz="2000" dirty="0">
                <a:cs typeface="Arial" panose="020B0604020202020204" pitchFamily="34" charset="0"/>
              </a:rPr>
              <a:t>is 2.5MV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5 cell cavity aperture is decided by impedance</a:t>
            </a:r>
            <a:r>
              <a:rPr lang="zh-CN" altLang="en-US" sz="2000" dirty="0">
                <a:cs typeface="Arial" panose="020B0604020202020204" pitchFamily="34" charset="0"/>
              </a:rPr>
              <a:t>、</a:t>
            </a:r>
            <a:r>
              <a:rPr lang="en-US" altLang="zh-CN" sz="2000" dirty="0">
                <a:cs typeface="Arial" panose="020B0604020202020204" pitchFamily="34" charset="0"/>
              </a:rPr>
              <a:t>HOM  and instability threshold   </a:t>
            </a:r>
          </a:p>
          <a:p>
            <a:pPr lvl="1">
              <a:spcBef>
                <a:spcPts val="600"/>
              </a:spcBef>
            </a:pPr>
            <a:r>
              <a:rPr lang="en-GB" altLang="zh-CN" dirty="0">
                <a:cs typeface="Arial" panose="020B0604020202020204" pitchFamily="34" charset="0"/>
              </a:rPr>
              <a:t>Taking into account the simulation results for impedance threshold and HOM power, the 5-cell cavity with a 90 mm aperture is considered the best choice</a:t>
            </a:r>
            <a:endParaRPr lang="zh-CN" altLang="en-US" dirty="0"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dirty="0">
                <a:cs typeface="Arial" panose="020B0604020202020204" pitchFamily="34" charset="0"/>
              </a:rPr>
              <a:t>There are also two </a:t>
            </a:r>
            <a:r>
              <a:rPr lang="en-US" altLang="zh-CN" sz="2000" dirty="0" smtClean="0">
                <a:cs typeface="Arial" panose="020B0604020202020204" pitchFamily="34" charset="0"/>
              </a:rPr>
              <a:t>sets s-band structure </a:t>
            </a:r>
            <a:r>
              <a:rPr lang="en-US" altLang="zh-CN" sz="2000" dirty="0">
                <a:cs typeface="Arial" panose="020B0604020202020204" pitchFamily="34" charset="0"/>
              </a:rPr>
              <a:t>at the transport </a:t>
            </a:r>
            <a:r>
              <a:rPr lang="en-US" altLang="zh-CN" sz="2000" dirty="0" smtClean="0">
                <a:cs typeface="Arial" panose="020B0604020202020204" pitchFamily="34" charset="0"/>
              </a:rPr>
              <a:t>line for energy and bunch length compression and the cavity voltage is about 20MV</a:t>
            </a:r>
            <a:endParaRPr lang="en-US" altLang="zh-CN" sz="2000" dirty="0"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600"/>
              </a:spcBef>
            </a:pPr>
            <a:r>
              <a:rPr lang="en-US" altLang="zh-CN" dirty="0">
                <a:cs typeface="Arial" panose="020B0604020202020204" pitchFamily="34" charset="0"/>
              </a:rPr>
              <a:t>1 meters long S-band accelerating structure with 30MW power </a:t>
            </a:r>
            <a:r>
              <a:rPr lang="en-US" altLang="zh-CN" dirty="0" smtClean="0">
                <a:cs typeface="Arial" panose="020B0604020202020204" pitchFamily="34" charset="0"/>
              </a:rPr>
              <a:t>source</a:t>
            </a:r>
            <a:endParaRPr lang="en-US" altLang="zh-CN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EC392F0-1C01-4497-B206-99A4B50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Damping Ring RF cavity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58BE1EF-3E87-4D8A-A1D0-76FC80C0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75F6BC-23CC-4966-8334-8BCEFC5A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B81B7FD-73D6-4B91-849C-22A774AFE0CA}"/>
              </a:ext>
            </a:extLst>
          </p:cNvPr>
          <p:cNvSpPr txBox="1"/>
          <p:nvPr/>
        </p:nvSpPr>
        <p:spPr>
          <a:xfrm>
            <a:off x="8874803" y="368313"/>
            <a:ext cx="179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D. Wang  Y.D. Liu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11824BA-B2E5-4072-B6E1-A14858C1DE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456" y="3835994"/>
            <a:ext cx="3985199" cy="22901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9CB9FE9-B554-4017-8ABE-6A8D78AAB4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65" y="3814224"/>
            <a:ext cx="4379724" cy="24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5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23392" y="1049656"/>
            <a:ext cx="6505880" cy="2699385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altLang="zh-CN" dirty="0"/>
              <a:t>The design of the 650MHz 5 cell cavity finished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RF cavity design</a:t>
            </a:r>
          </a:p>
          <a:p>
            <a:pPr lvl="1">
              <a:lnSpc>
                <a:spcPts val="2000"/>
              </a:lnSpc>
            </a:pPr>
            <a:r>
              <a:rPr lang="en-US" altLang="zh-CN" sz="2055" dirty="0"/>
              <a:t>Input coupler and doorknob design</a:t>
            </a:r>
          </a:p>
          <a:p>
            <a:pPr lvl="1">
              <a:lnSpc>
                <a:spcPts val="2000"/>
              </a:lnSpc>
            </a:pPr>
            <a:r>
              <a:rPr lang="en-US" altLang="zh-CN" sz="2050" dirty="0"/>
              <a:t>Vacuum design</a:t>
            </a:r>
          </a:p>
          <a:p>
            <a:pPr lvl="1">
              <a:lnSpc>
                <a:spcPts val="2000"/>
              </a:lnSpc>
            </a:pPr>
            <a:r>
              <a:rPr lang="en-US" altLang="zh-CN" dirty="0">
                <a:sym typeface="+mn-ea"/>
              </a:rPr>
              <a:t>Mechanical design</a:t>
            </a:r>
            <a:endParaRPr lang="en-US" altLang="zh-CN" sz="2050" dirty="0"/>
          </a:p>
          <a:p>
            <a:pPr lvl="1">
              <a:lnSpc>
                <a:spcPts val="2000"/>
              </a:lnSpc>
            </a:pPr>
            <a:endParaRPr lang="en-US" altLang="zh-CN" sz="2055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Damping Ring RF cavity</a:t>
            </a:r>
            <a:endParaRPr lang="en-US" altLang="zh-CN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3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4" name="对象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4233C68-4390-4FA1-A49B-3A4968F665C9}"/>
              </a:ext>
            </a:extLst>
          </p:cNvPr>
          <p:cNvGrpSpPr/>
          <p:nvPr/>
        </p:nvGrpSpPr>
        <p:grpSpPr>
          <a:xfrm>
            <a:off x="1024691" y="4995249"/>
            <a:ext cx="3461779" cy="1373109"/>
            <a:chOff x="278130" y="3429000"/>
            <a:chExt cx="4087934" cy="191044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" y="3429000"/>
              <a:ext cx="1955165" cy="155125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0620" y="3452177"/>
              <a:ext cx="1664335" cy="1405128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452354" y="4825583"/>
              <a:ext cx="3913710" cy="513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Electromagnetic field distribution</a:t>
              </a:r>
              <a:endParaRPr lang="zh-CN" altLang="en-US" dirty="0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F6C19E34-8EA7-4125-8B4A-DF89F16C0C1F}"/>
              </a:ext>
            </a:extLst>
          </p:cNvPr>
          <p:cNvGrpSpPr/>
          <p:nvPr/>
        </p:nvGrpSpPr>
        <p:grpSpPr>
          <a:xfrm>
            <a:off x="4512310" y="4202739"/>
            <a:ext cx="3044727" cy="1796287"/>
            <a:chOff x="1613" y="6507"/>
            <a:chExt cx="5376" cy="355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6B1378F4-5DDD-41E9-9FB8-9874306B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3" y="6507"/>
              <a:ext cx="5019" cy="2755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E660FB68-B4F0-4EE1-BF08-752C233B30A7}"/>
                </a:ext>
              </a:extLst>
            </p:cNvPr>
            <p:cNvSpPr txBox="1"/>
            <p:nvPr/>
          </p:nvSpPr>
          <p:spPr>
            <a:xfrm>
              <a:off x="2146" y="9179"/>
              <a:ext cx="4843" cy="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Ion pump distribution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D99D742F-CCC2-4A4F-89E8-D1E512AE1605}"/>
              </a:ext>
            </a:extLst>
          </p:cNvPr>
          <p:cNvGrpSpPr/>
          <p:nvPr/>
        </p:nvGrpSpPr>
        <p:grpSpPr>
          <a:xfrm>
            <a:off x="7563889" y="3795105"/>
            <a:ext cx="3124634" cy="2499756"/>
            <a:chOff x="6665155" y="4499527"/>
            <a:chExt cx="2178135" cy="18956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542598C2-2599-4C29-AFAA-217BBD2FC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65155" y="4499527"/>
              <a:ext cx="2178135" cy="1652485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C1036F4-C671-46B4-81CD-6D3EDFACB6CF}"/>
                </a:ext>
              </a:extLst>
            </p:cNvPr>
            <p:cNvSpPr/>
            <p:nvPr/>
          </p:nvSpPr>
          <p:spPr>
            <a:xfrm>
              <a:off x="6806098" y="6115057"/>
              <a:ext cx="1857241" cy="2800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altLang="zh-CN" dirty="0">
                  <a:sym typeface="+mn-ea"/>
                </a:rPr>
                <a:t>Mechanical design</a:t>
              </a:r>
              <a:endParaRPr lang="en-US" altLang="zh-CN" dirty="0"/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3C257EB-C00E-484A-8CFA-AD37CB23001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24" y="3019785"/>
            <a:ext cx="3167138" cy="1821180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51B5FBE1-6599-46C6-AB07-78E8BBC34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5324"/>
              </p:ext>
            </p:extLst>
          </p:nvPr>
        </p:nvGraphicFramePr>
        <p:xfrm>
          <a:off x="6680730" y="1118083"/>
          <a:ext cx="5139605" cy="2562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213">
                  <a:extLst>
                    <a:ext uri="{9D8B030D-6E8A-4147-A177-3AD203B41FA5}">
                      <a16:colId xmlns:a16="http://schemas.microsoft.com/office/drawing/2014/main" xmlns="" val="1663220206"/>
                    </a:ext>
                  </a:extLst>
                </a:gridCol>
                <a:gridCol w="953975">
                  <a:extLst>
                    <a:ext uri="{9D8B030D-6E8A-4147-A177-3AD203B41FA5}">
                      <a16:colId xmlns:a16="http://schemas.microsoft.com/office/drawing/2014/main" xmlns="" val="1345011132"/>
                    </a:ext>
                  </a:extLst>
                </a:gridCol>
                <a:gridCol w="1581417">
                  <a:extLst>
                    <a:ext uri="{9D8B030D-6E8A-4147-A177-3AD203B41FA5}">
                      <a16:colId xmlns:a16="http://schemas.microsoft.com/office/drawing/2014/main" xmlns="" val="1437787223"/>
                    </a:ext>
                  </a:extLst>
                </a:gridCol>
              </a:tblGrid>
              <a:tr h="311901"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Parameters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Unit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Value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3802194110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 dirty="0">
                          <a:effectLst/>
                        </a:rPr>
                        <a:t>Operation frequency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 dirty="0">
                          <a:effectLst/>
                        </a:rPr>
                        <a:t>MHz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650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2899677619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Voltage per cavity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MV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1.25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634605744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Cell length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5</a:t>
                      </a: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600">
                          <a:effectLst/>
                        </a:rPr>
                        <a:t>230.61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2924646789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 dirty="0">
                          <a:effectLst/>
                        </a:rPr>
                        <a:t>Shunt impedance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16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3060437748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R/(Q</a:t>
                      </a:r>
                      <a:r>
                        <a:rPr lang="en-GB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GB" sz="1600">
                          <a:effectLst/>
                        </a:rPr>
                        <a:t>l)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zh-CN" sz="1600">
                          <a:effectLst/>
                        </a:rPr>
                        <a:t>Ω</a:t>
                      </a:r>
                      <a:r>
                        <a:rPr lang="en-GB" sz="1600">
                          <a:effectLst/>
                        </a:rPr>
                        <a:t>/m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430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3066607347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Q factor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 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32000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77104573"/>
                  </a:ext>
                </a:extLst>
              </a:tr>
              <a:tr h="416126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Dissipated power per cavity</a:t>
                      </a:r>
                      <a:endParaRPr lang="zh-CN" sz="1600">
                        <a:effectLst/>
                      </a:endParaRPr>
                    </a:p>
                    <a:p>
                      <a:pPr indent="118745" algn="just"/>
                      <a:r>
                        <a:rPr lang="en-GB" sz="1600">
                          <a:effectLst/>
                        </a:rPr>
                        <a:t>(20% margin)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kW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59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55603237"/>
                  </a:ext>
                </a:extLst>
              </a:tr>
              <a:tr h="212309">
                <a:tc>
                  <a:txBody>
                    <a:bodyPr/>
                    <a:lstStyle/>
                    <a:p>
                      <a:pPr indent="118745" algn="just"/>
                      <a:r>
                        <a:rPr lang="en-GB" sz="1600">
                          <a:effectLst/>
                        </a:rPr>
                        <a:t>Emax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>
                          <a:effectLst/>
                        </a:rPr>
                        <a:t>MV/m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18745" algn="ctr"/>
                      <a:r>
                        <a:rPr lang="en-GB" sz="1600" dirty="0">
                          <a:effectLst/>
                        </a:rPr>
                        <a:t>8.5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985" marB="0" anchor="ctr"/>
                </a:tc>
                <a:extLst>
                  <a:ext uri="{0D108BD9-81ED-4DB2-BD59-A6C34878D82A}">
                    <a16:rowId xmlns:a16="http://schemas.microsoft.com/office/drawing/2014/main" xmlns="" val="2181654030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F6712AA9-C75F-45B0-8746-867E58B7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5 cell</a:t>
            </a:r>
            <a:r>
              <a:rPr lang="zh-CN" altLang="en-US" dirty="0"/>
              <a:t> </a:t>
            </a:r>
            <a:r>
              <a:rPr lang="en-US" altLang="zh-CN" dirty="0"/>
              <a:t>normal conducting cavity at HEPS booster 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0CE039FD-65A3-4FD8-A53C-785F249D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Damping Ring RF cavity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A90DD46-F258-4F86-AFF1-4E98B5DB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575B442-8F63-4806-943F-C24B594F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C4D98F-43DD-46EC-9F69-3A60EE51B6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55" y="2557035"/>
            <a:ext cx="4798658" cy="3600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614285B-F21A-4A47-9947-8197CE5EB3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984" y="2557035"/>
            <a:ext cx="4798658" cy="36004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BAF014A-C64D-4976-8DC4-512E997CBFC4}"/>
              </a:ext>
            </a:extLst>
          </p:cNvPr>
          <p:cNvSpPr txBox="1"/>
          <p:nvPr/>
        </p:nvSpPr>
        <p:spPr>
          <a:xfrm>
            <a:off x="9840416" y="598448"/>
            <a:ext cx="9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P.</a:t>
            </a:r>
            <a:r>
              <a:rPr lang="zh-CN" altLang="en-US" dirty="0"/>
              <a:t> </a:t>
            </a:r>
            <a:r>
              <a:rPr lang="en-US" altLang="zh-CN" dirty="0"/>
              <a:t>Zhang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503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C835F151-D1BD-4052-AA55-1E5A2D4CB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Low</a:t>
            </a:r>
            <a:r>
              <a:rPr lang="zh-CN" altLang="en-US" dirty="0"/>
              <a:t> </a:t>
            </a:r>
            <a:r>
              <a:rPr lang="en-US" altLang="zh-CN" dirty="0"/>
              <a:t>Level RF design</a:t>
            </a:r>
          </a:p>
          <a:p>
            <a:pPr lvl="1">
              <a:spcBef>
                <a:spcPts val="200"/>
              </a:spcBef>
            </a:pPr>
            <a:r>
              <a:rPr lang="en-GB" altLang="zh-CN" dirty="0">
                <a:latin typeface="Times New Roman" panose="02020603050405020304" pitchFamily="18" charset="0"/>
                <a:ea typeface="MS Mincho" panose="02020609040205080304" pitchFamily="49" charset="-128"/>
              </a:rPr>
              <a:t>B</a:t>
            </a:r>
            <a:r>
              <a:rPr lang="en-GB" altLang="zh-CN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ased </a:t>
            </a:r>
            <a:r>
              <a:rPr lang="en-GB" altLang="zh-CN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on feedback control in which the RF signal is measured and compared to the desired set-point</a:t>
            </a:r>
          </a:p>
          <a:p>
            <a:pPr lvl="1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LLRF system mainly includes the following functions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Stabilization</a:t>
            </a:r>
            <a:endParaRPr lang="en-GB" altLang="zh-CN" sz="1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System monitoring and diagnosis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Klystron linearisation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Exception handling</a:t>
            </a:r>
          </a:p>
          <a:p>
            <a:pPr lvl="2">
              <a:spcBef>
                <a:spcPts val="200"/>
              </a:spcBef>
            </a:pPr>
            <a:r>
              <a:rPr lang="en-GB" altLang="zh-CN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User interface</a:t>
            </a:r>
            <a:endParaRPr lang="en-GB" altLang="zh-CN" sz="18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lvl="2"/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EC392F0-1C01-4497-B206-99A4B50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LLRF and phase reference line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58BE1EF-3E87-4D8A-A1D0-76FC80C0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75F6BC-23CC-4966-8334-8BCEFC5A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FB53AAD2-AE15-4346-968C-003D4F467015}"/>
              </a:ext>
            </a:extLst>
          </p:cNvPr>
          <p:cNvGrpSpPr/>
          <p:nvPr/>
        </p:nvGrpSpPr>
        <p:grpSpPr>
          <a:xfrm>
            <a:off x="5307708" y="3396370"/>
            <a:ext cx="2470983" cy="2881827"/>
            <a:chOff x="7755765" y="3099367"/>
            <a:chExt cx="2470983" cy="288182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03C8B7AA-D55C-45A6-A687-8DD8CD008F91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6200" y="3099367"/>
              <a:ext cx="2190115" cy="2466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A0F4828E-29E8-4A9B-B693-69F46D1C0D08}"/>
                </a:ext>
              </a:extLst>
            </p:cNvPr>
            <p:cNvSpPr txBox="1"/>
            <p:nvPr/>
          </p:nvSpPr>
          <p:spPr>
            <a:xfrm>
              <a:off x="7755765" y="5611862"/>
              <a:ext cx="24709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LLRF firmware scheme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9924E7D-F14F-4516-91E9-10355E1A7870}"/>
              </a:ext>
            </a:extLst>
          </p:cNvPr>
          <p:cNvGrpSpPr/>
          <p:nvPr/>
        </p:nvGrpSpPr>
        <p:grpSpPr>
          <a:xfrm>
            <a:off x="1448656" y="4129406"/>
            <a:ext cx="3546480" cy="2466975"/>
            <a:chOff x="1487488" y="3406140"/>
            <a:chExt cx="3906520" cy="293981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8A151C6-615C-4EFF-BE95-CFD70BE1BAAF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7488" y="3406140"/>
              <a:ext cx="3906520" cy="2570480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8A6E3FA7-3EDE-43AD-AFFD-1615963D3780}"/>
                </a:ext>
              </a:extLst>
            </p:cNvPr>
            <p:cNvSpPr txBox="1"/>
            <p:nvPr/>
          </p:nvSpPr>
          <p:spPr>
            <a:xfrm>
              <a:off x="2135560" y="5976620"/>
              <a:ext cx="25429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LL</a:t>
              </a:r>
              <a:r>
                <a:rPr lang="en-GB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RF system scheme</a:t>
              </a:r>
              <a:endParaRPr lang="zh-CN" altLang="en-US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99757" y="2541977"/>
            <a:ext cx="3441700" cy="2590479"/>
            <a:chOff x="7899757" y="2541977"/>
            <a:chExt cx="3441700" cy="259047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FBFD66F0-2F79-40CA-992A-03BF38CB8A9E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9757" y="2541977"/>
              <a:ext cx="3441700" cy="208788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14E64CC6-C6F0-4F34-958A-5F276EC4A4DE}"/>
                </a:ext>
              </a:extLst>
            </p:cNvPr>
            <p:cNvSpPr txBox="1"/>
            <p:nvPr/>
          </p:nvSpPr>
          <p:spPr>
            <a:xfrm>
              <a:off x="8544272" y="4763124"/>
              <a:ext cx="24709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altLang="zh-CN" sz="18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LLRF algorithm scheme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7627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C835F151-D1BD-4052-AA55-1E5A2D4C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4731"/>
            <a:ext cx="7502624" cy="501143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CN" dirty="0"/>
              <a:t>LLRF for HEPS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The digital LLRF has been adopted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It consists of a 2U MTCA.4 chassis, a MCH, an AMC computer board, a Struck SIS8300-KU card and a Struck DWC8VM1 rear transition-module with supporting clock/local oscillator (LO)/reference generation RF circuits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System works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steadily now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3EC392F0-1C01-4497-B206-99A4B5052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LLRF and phase reference line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58BE1EF-3E87-4D8A-A1D0-76FC80C0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C75F6BC-23CC-4966-8334-8BCEFC5A0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xmlns="" id="{9822F737-79A5-4711-820D-082EBAD0AE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078" y="1186337"/>
            <a:ext cx="2942961" cy="2556866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499FFAE-2189-44D5-A4FA-FC6412E9A035}"/>
              </a:ext>
            </a:extLst>
          </p:cNvPr>
          <p:cNvGrpSpPr/>
          <p:nvPr/>
        </p:nvGrpSpPr>
        <p:grpSpPr>
          <a:xfrm>
            <a:off x="539571" y="4147886"/>
            <a:ext cx="4891980" cy="1986591"/>
            <a:chOff x="798370" y="4576087"/>
            <a:chExt cx="4469886" cy="178100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6F4EB324-B01B-4E04-A058-7EAC470E4F96}"/>
                </a:ext>
              </a:extLst>
            </p:cNvPr>
            <p:cNvGrpSpPr/>
            <p:nvPr/>
          </p:nvGrpSpPr>
          <p:grpSpPr>
            <a:xfrm>
              <a:off x="798370" y="4576088"/>
              <a:ext cx="2516696" cy="1680908"/>
              <a:chOff x="4006573" y="2155988"/>
              <a:chExt cx="2136868" cy="151111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D50C6B75-B670-414C-8515-9FF4E17F3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72286" y="2155988"/>
                <a:ext cx="1658069" cy="989266"/>
              </a:xfrm>
              <a:prstGeom prst="rect">
                <a:avLst/>
              </a:prstGeom>
            </p:spPr>
          </p:pic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F3896506-5DC3-45B9-A6CF-83571ECA1D54}"/>
                  </a:ext>
                </a:extLst>
              </p:cNvPr>
              <p:cNvSpPr/>
              <p:nvPr/>
            </p:nvSpPr>
            <p:spPr>
              <a:xfrm>
                <a:off x="4006573" y="3146189"/>
                <a:ext cx="2136868" cy="520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Down converter RTM</a:t>
                </a:r>
              </a:p>
              <a:p>
                <a:r>
                  <a:rPr lang="en-US" altLang="zh-CN" dirty="0"/>
                  <a:t>(For accelerating tube)</a:t>
                </a:r>
                <a:endParaRPr lang="zh-CN" altLang="en-US" dirty="0"/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B4FEED03-0D87-4A5B-A8C3-E82AA243BCF4}"/>
                </a:ext>
              </a:extLst>
            </p:cNvPr>
            <p:cNvGrpSpPr/>
            <p:nvPr/>
          </p:nvGrpSpPr>
          <p:grpSpPr>
            <a:xfrm>
              <a:off x="3141497" y="4576087"/>
              <a:ext cx="2126759" cy="1781007"/>
              <a:chOff x="5986085" y="2155793"/>
              <a:chExt cx="2126759" cy="1781007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0AFF701-367C-4B0C-83A8-37CE4F1C64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163262" y="2155793"/>
                <a:ext cx="1822011" cy="1118249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xmlns="" id="{00DD4F41-2D39-46F9-8557-E3261745109F}"/>
                  </a:ext>
                </a:extLst>
              </p:cNvPr>
              <p:cNvSpPr/>
              <p:nvPr/>
            </p:nvSpPr>
            <p:spPr>
              <a:xfrm>
                <a:off x="5986085" y="3290469"/>
                <a:ext cx="212675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Direct-sampling RTM 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for SHB cavities</a:t>
                </a:r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p:grp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4CAA9BE-DE12-4E29-B5C3-96D1E8832207}"/>
              </a:ext>
            </a:extLst>
          </p:cNvPr>
          <p:cNvGrpSpPr/>
          <p:nvPr/>
        </p:nvGrpSpPr>
        <p:grpSpPr>
          <a:xfrm>
            <a:off x="5290742" y="4147886"/>
            <a:ext cx="2971174" cy="1959678"/>
            <a:chOff x="5441306" y="4576087"/>
            <a:chExt cx="2297535" cy="195967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84828D5C-6D91-4977-8B3D-35509C425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5936" y="4576087"/>
              <a:ext cx="1408275" cy="1302596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2B2939DF-0B9D-4E37-908D-A1D5EE27BC62}"/>
                </a:ext>
              </a:extLst>
            </p:cNvPr>
            <p:cNvSpPr/>
            <p:nvPr/>
          </p:nvSpPr>
          <p:spPr>
            <a:xfrm>
              <a:off x="5441306" y="5889434"/>
              <a:ext cx="22975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AMC IO board (used as timing and interlock signal interface )</a:t>
              </a:r>
              <a:endParaRPr lang="zh-CN" altLang="en-US" dirty="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44270BE0-30ED-4223-B56B-BAA21DA1EC70}"/>
              </a:ext>
            </a:extLst>
          </p:cNvPr>
          <p:cNvGrpSpPr/>
          <p:nvPr/>
        </p:nvGrpSpPr>
        <p:grpSpPr>
          <a:xfrm>
            <a:off x="8231698" y="3960252"/>
            <a:ext cx="3330199" cy="2564067"/>
            <a:chOff x="8149037" y="4436625"/>
            <a:chExt cx="3330199" cy="2564067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8888CFCD-B75E-49D7-9C84-B43434ADF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8719747" y="4436625"/>
              <a:ext cx="2188777" cy="1382302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E958C2E4-8696-4DAC-9BBB-89C6BD6CD2B1}"/>
                </a:ext>
              </a:extLst>
            </p:cNvPr>
            <p:cNvSpPr/>
            <p:nvPr/>
          </p:nvSpPr>
          <p:spPr>
            <a:xfrm>
              <a:off x="8149037" y="5831141"/>
              <a:ext cx="333019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Local oscillator signal generator</a:t>
              </a:r>
            </a:p>
            <a:p>
              <a:pPr marL="0" lvl="1"/>
              <a:r>
                <a:rPr lang="en-US" altLang="zh-CN" dirty="0"/>
                <a:t>(</a:t>
              </a:r>
              <a:r>
                <a:rPr lang="en-US" altLang="zh-CN" sz="1600" dirty="0"/>
                <a:t>Generate 2973.8MHz LO signal and 99.98MHz clock signal for LLRF system from 2998.8MHz reference</a:t>
              </a:r>
              <a:r>
                <a:rPr lang="en-US" altLang="zh-CN" dirty="0"/>
                <a:t>)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58723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9100" y="765810"/>
            <a:ext cx="11417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68910" y="975995"/>
            <a:ext cx="11667490" cy="222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altLang="en-US" b="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Linac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frequency 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2860MHz derived from Master oscillator who provides frequency standard of the Main Ring(650MHz), the Booster(1.3GHz) and the Injector(2860MHz);</a:t>
            </a: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The whole </a:t>
            </a:r>
            <a:r>
              <a:rPr lang="en-US" altLang="en-US" b="0" dirty="0" err="1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linac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is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1.6 km 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long, transfer signal by coaxial cable not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feas</a:t>
            </a:r>
            <a:r>
              <a:rPr lang="en-US" altLang="zh-CN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ble 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due to </a:t>
            </a:r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attenuation/EMI</a:t>
            </a:r>
            <a:r>
              <a:rPr lang="en-US" altLang="en-US" b="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...so optical fiber will be used.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RF signals transferred by CW laser will be detected by comparing forward and backward optical phase, and compensated by phase shifter. The phase stability of 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1.6 km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+mn-lt"/>
                <a:sym typeface="+mn-ea"/>
              </a:rPr>
              <a:t>transfer will be less than 0.1degree. Each LLRF will need one channel.</a:t>
            </a:r>
            <a:endParaRPr lang="en-US" altLang="en-US" b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endParaRPr lang="en-US" altLang="en-US" b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419100" y="40005"/>
            <a:ext cx="8125172" cy="725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200000"/>
              </a:lnSpc>
              <a:buFont typeface="Wingdings" panose="05000000000000000000" charset="0"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Phase reference line for CEPC Linac </a:t>
            </a: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35" y="3079115"/>
            <a:ext cx="6807835" cy="35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0" y="3006090"/>
            <a:ext cx="40259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en-US">
                <a:solidFill>
                  <a:srgbClr val="004DBF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Phase reference line of whole CEPC</a:t>
            </a:r>
            <a:endParaRPr lang="en-US" altLang="en-US" b="0">
              <a:solidFill>
                <a:srgbClr val="004DBF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594225" y="5466080"/>
            <a:ext cx="2618740" cy="1127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94930" y="4895215"/>
            <a:ext cx="38411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CEPC Linac's phase reference line</a:t>
            </a:r>
            <a:endParaRPr lang="en-US" altLang="en-US" sz="28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150" y="3599815"/>
            <a:ext cx="5027930" cy="96075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cxnSp>
        <p:nvCxnSpPr>
          <p:cNvPr id="11" name="直接箭头连接符 10"/>
          <p:cNvCxnSpPr/>
          <p:nvPr/>
        </p:nvCxnSpPr>
        <p:spPr>
          <a:xfrm flipV="1">
            <a:off x="7125335" y="4555490"/>
            <a:ext cx="569595" cy="9448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9859010" y="3977640"/>
            <a:ext cx="113353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en-US" b="0" dirty="0" smtClean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~1.6km</a:t>
            </a:r>
            <a:endParaRPr lang="en-US" altLang="en-US" b="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406650" y="5614670"/>
            <a:ext cx="1412240" cy="57912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Introduction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3352" y="1412776"/>
            <a:ext cx="11834668" cy="5328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talk is about HEPS injector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source, RF system and Damping ring RF system</a:t>
            </a:r>
          </a:p>
          <a:p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talk relate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to the TDR ch6.3.1, ch6.3.2, ch6.3.3, ch6.4.1</a:t>
            </a:r>
          </a:p>
          <a:p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content relates to the “charge letter” item 1, 3, 6, 7, </a:t>
            </a:r>
            <a:r>
              <a:rPr lang="en-US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US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 algn="just">
              <a:spcAft>
                <a:spcPts val="135"/>
              </a:spcAft>
              <a:buNone/>
            </a:pPr>
            <a:endParaRPr lang="en-US" altLang="zh-CN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108700" y="1544955"/>
            <a:ext cx="6071235" cy="185991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21400" y="5107305"/>
            <a:ext cx="6071235" cy="15944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20765" y="3404870"/>
            <a:ext cx="6050915" cy="17024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6810375" y="1706245"/>
            <a:ext cx="5110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close-loop out-of-loop phase drift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</a:p>
          <a:p>
            <a:pPr marL="0" indent="0" algn="ctr">
              <a:buNone/>
            </a:pP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&lt;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0.02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@499.8MHz</a:t>
            </a:r>
          </a:p>
          <a:p>
            <a:pPr marL="0" indent="0" algn="ctr">
              <a:buNone/>
            </a:pPr>
            <a:endParaRPr lang="en-US" altLang="zh-CN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7592060" y="5107305"/>
            <a:ext cx="3104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Temperatur: 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ΔT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2℃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/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raw data</a:t>
            </a: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551930" y="3404870"/>
            <a:ext cx="477964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compensate phase change: 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±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1.5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°（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18ps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ctr">
              <a:buNone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raw data</a:t>
            </a: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6449060" y="3004820"/>
            <a:ext cx="5628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light blue: 0.5Hz record rate, dark blue: 20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average smooth</a:t>
            </a: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198120" y="1124743"/>
            <a:ext cx="605917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b="1" dirty="0">
                <a:solidFill>
                  <a:srgbClr val="FF0000"/>
                </a:solidFill>
                <a:sym typeface="+mn-ea"/>
              </a:rPr>
              <a:t>Status/Success of RF phase reference on HEPS: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dirty="0"/>
              <a:t> </a:t>
            </a:r>
            <a:r>
              <a:rPr lang="en-US" dirty="0">
                <a:sym typeface="+mn-ea"/>
              </a:rPr>
              <a:t>700m phase-stabilized optical fiber was used transfering MO 499.8MHz to Linac and booster RF;</a:t>
            </a: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altLang="zh-CN" dirty="0">
                <a:sym typeface="+mn-ea"/>
              </a:rPr>
              <a:t> in 3 days </a:t>
            </a:r>
            <a:r>
              <a:rPr lang="zh-CN" altLang="en-US" dirty="0">
                <a:sym typeface="+mn-ea"/>
              </a:rPr>
              <a:t>±</a:t>
            </a:r>
            <a:r>
              <a:rPr lang="en-US" altLang="zh-CN" dirty="0">
                <a:sym typeface="+mn-ea"/>
              </a:rPr>
              <a:t>0.02</a:t>
            </a:r>
            <a:r>
              <a:rPr lang="zh-CN" altLang="en-US" dirty="0">
                <a:sym typeface="+mn-ea"/>
              </a:rPr>
              <a:t>°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±</a:t>
            </a:r>
            <a:r>
              <a:rPr lang="en-US" altLang="zh-CN" dirty="0">
                <a:sym typeface="+mn-ea"/>
              </a:rPr>
              <a:t>110fs) out-of-loop</a:t>
            </a:r>
            <a:r>
              <a:rPr lang="en-US" altLang="zh-CN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dirty="0"/>
              <a:t>residual phase drift was achieved by phase detector between Transmit-RF and Receiv-RF; Received RF jitter 36.4fs(10Hz-10MHz); </a:t>
            </a:r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p"/>
            </a:pPr>
            <a:r>
              <a:rPr lang="en-US" dirty="0"/>
              <a:t>A new </a:t>
            </a:r>
            <a:r>
              <a:rPr lang="en-US" dirty="0" smtClean="0"/>
              <a:t>S-band(2856-2998.8MHz</a:t>
            </a:r>
            <a:r>
              <a:rPr lang="en-US" dirty="0"/>
              <a:t>) Tx-Rx pair under developed with </a:t>
            </a:r>
            <a:r>
              <a:rPr lang="en-US" dirty="0" smtClean="0"/>
              <a:t>a little modification</a:t>
            </a:r>
            <a:r>
              <a:rPr lang="en-US" dirty="0"/>
              <a:t>: only phase shifter chip replaced  from 499.8MHz-&gt;2860MHz. Laser, photon-detector, fiber, controller...bandwidth cover </a:t>
            </a:r>
            <a:r>
              <a:rPr lang="en-US" dirty="0" smtClean="0"/>
              <a:t>S-band </a:t>
            </a:r>
            <a:r>
              <a:rPr lang="en-US" dirty="0"/>
              <a:t>without </a:t>
            </a:r>
            <a:r>
              <a:rPr lang="en-US" dirty="0" smtClean="0"/>
              <a:t>change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61" y="4813300"/>
            <a:ext cx="2026920" cy="19920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1" y="4863462"/>
            <a:ext cx="2942545" cy="1944376"/>
          </a:xfrm>
          <a:prstGeom prst="rect">
            <a:avLst/>
          </a:prstGeom>
        </p:spPr>
      </p:pic>
      <p:cxnSp>
        <p:nvCxnSpPr>
          <p:cNvPr id="8" name="直接连接符 7"/>
          <p:cNvCxnSpPr/>
          <p:nvPr>
            <p:custDataLst>
              <p:tags r:id="rId11"/>
            </p:custDataLst>
          </p:nvPr>
        </p:nvCxnSpPr>
        <p:spPr>
          <a:xfrm>
            <a:off x="419100" y="781685"/>
            <a:ext cx="11417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 txBox="1"/>
          <p:nvPr>
            <p:custDataLst>
              <p:tags r:id="rId12"/>
            </p:custDataLst>
          </p:nvPr>
        </p:nvSpPr>
        <p:spPr>
          <a:xfrm>
            <a:off x="419100" y="55880"/>
            <a:ext cx="8485212" cy="725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0">
              <a:lnSpc>
                <a:spcPct val="200000"/>
              </a:lnSpc>
              <a:buFont typeface="Wingdings" panose="05000000000000000000" charset="0"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Phase reference line for CEPC Linac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78650" y="1047750"/>
            <a:ext cx="468058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10000"/>
              </a:lnSpc>
              <a:buFont typeface="Wingdings" panose="05000000000000000000" charset="0"/>
              <a:buNone/>
            </a:pPr>
            <a:r>
              <a:rPr lang="en-US" sz="2400" dirty="0">
                <a:sym typeface="+mn-ea"/>
              </a:rPr>
              <a:t>typical 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68 hours </a:t>
            </a:r>
            <a:r>
              <a:rPr lang="en-US" sz="2400" dirty="0">
                <a:sym typeface="+mn-ea"/>
              </a:rPr>
              <a:t>close loop tested</a:t>
            </a:r>
            <a:endParaRPr lang="en-US" sz="2400" dirty="0"/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2661326" y="4256087"/>
            <a:ext cx="33881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ym typeface="+mn-ea"/>
              </a:rPr>
              <a:t>Received 499.8MHz signal: 36.4fs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10Hz-10MHz</a:t>
            </a:r>
            <a:r>
              <a:rPr lang="zh-CN" altLang="en-US" dirty="0">
                <a:sym typeface="+mn-ea"/>
              </a:rPr>
              <a:t>）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86033" y="4493756"/>
            <a:ext cx="202692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ym typeface="+mn-ea"/>
              </a:rPr>
              <a:t>Tx-Rx pair on HEPS</a:t>
            </a:r>
            <a:endParaRPr lang="en-US" altLang="en-US" dirty="0"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TDR baseline of </a:t>
            </a:r>
            <a:r>
              <a:rPr lang="en-US" altLang="zh-CN" dirty="0" err="1"/>
              <a:t>linac</a:t>
            </a:r>
            <a:r>
              <a:rPr lang="en-US" altLang="zh-CN" dirty="0"/>
              <a:t> injector is 30 </a:t>
            </a:r>
            <a:r>
              <a:rPr lang="en-US" altLang="zh-CN" dirty="0" err="1"/>
              <a:t>GeV</a:t>
            </a:r>
            <a:r>
              <a:rPr lang="en-US" altLang="zh-CN" dirty="0"/>
              <a:t> electron and positron</a:t>
            </a:r>
          </a:p>
          <a:p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RF system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design goals are well defined. The goals have been reached in the TDR</a:t>
            </a:r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spcAft>
                <a:spcPts val="135"/>
              </a:spcAf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Regarding the key technology research and development, critical technologies and components of the </a:t>
            </a:r>
            <a:r>
              <a:rPr lang="en-US" altLang="zh-CN" dirty="0" err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linac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RF &amp;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Source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are ready, through the R&amp;D program being carried out, or achieved with the </a:t>
            </a: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HEPS or BEPCII undertaken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by IHEP, for the eventual realization of the CEPC</a:t>
            </a:r>
            <a:endParaRPr lang="zh-CN" altLang="zh-CN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321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A73C2D8D-EFFA-4954-9EF1-A770FF000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altLang="zh-CN" sz="4800" dirty="0"/>
          </a:p>
          <a:p>
            <a:pPr marL="0" indent="0" algn="ctr">
              <a:buNone/>
            </a:pPr>
            <a:r>
              <a:rPr lang="en-US" altLang="zh-CN" sz="4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Thank </a:t>
            </a:r>
            <a:r>
              <a:rPr lang="en-US" altLang="zh-CN" sz="4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you</a:t>
            </a:r>
            <a:endParaRPr lang="zh-CN" alt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4190E3E-CA4B-436D-A2D2-BB2512AC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74AAF14-3D73-4A69-B67E-991214A6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751F62E-1665-439B-8810-2BA5204B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66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xmlns="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14731"/>
            <a:ext cx="6926560" cy="501143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latin typeface="+mn-lt"/>
              </a:rPr>
              <a:t>30</a:t>
            </a:r>
            <a:r>
              <a:rPr lang="en-US" altLang="x-none" sz="2000" dirty="0">
                <a:latin typeface="+mn-lt"/>
                <a:sym typeface="Times New Roman" panose="02020603050405020304" pitchFamily="18" charset="0"/>
              </a:rPr>
              <a:t> GeV </a:t>
            </a:r>
            <a:r>
              <a:rPr lang="en-US" altLang="x-none" sz="2000" dirty="0" err="1">
                <a:latin typeface="+mn-lt"/>
                <a:sym typeface="Times New Roman" panose="02020603050405020304" pitchFamily="18" charset="0"/>
              </a:rPr>
              <a:t>linac</a:t>
            </a:r>
            <a:r>
              <a:rPr lang="en-US" altLang="x-none" sz="2000" dirty="0">
                <a:latin typeface="+mn-lt"/>
                <a:sym typeface="Times New Roman" panose="02020603050405020304" pitchFamily="18" charset="0"/>
              </a:rPr>
              <a:t> provides electron and positron beams </a:t>
            </a:r>
            <a:r>
              <a:rPr lang="en-US" altLang="zh-CN" sz="2000" dirty="0">
                <a:latin typeface="+mn-lt"/>
                <a:sym typeface="Times New Roman" panose="02020603050405020304" pitchFamily="18" charset="0"/>
              </a:rPr>
              <a:t>for booster with </a:t>
            </a:r>
            <a:r>
              <a:rPr lang="en-US" altLang="zh-CN" sz="2000" dirty="0">
                <a:latin typeface="+mn-lt"/>
              </a:rPr>
              <a:t>1.1GeV damping ring</a:t>
            </a:r>
          </a:p>
          <a:p>
            <a:pPr lvl="1">
              <a:spcBef>
                <a:spcPts val="600"/>
              </a:spcBef>
            </a:pPr>
            <a:r>
              <a:rPr lang="en-US" altLang="zh-CN" dirty="0" smtClean="0"/>
              <a:t>Electron </a:t>
            </a:r>
            <a:r>
              <a:rPr lang="en-US" altLang="zh-CN" dirty="0"/>
              <a:t>gun</a:t>
            </a:r>
            <a:r>
              <a:rPr lang="en-US" altLang="en-US" dirty="0"/>
              <a:t>: thermal cathode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Positron source: Conventional scheme (fixed target)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30 GeV normal conducting accelerating </a:t>
            </a:r>
            <a:r>
              <a:rPr lang="en-US" altLang="en-US" dirty="0" smtClean="0"/>
              <a:t>structures including bunching system  </a:t>
            </a:r>
            <a:endParaRPr lang="en-US" altLang="en-US" dirty="0"/>
          </a:p>
          <a:p>
            <a:pPr lvl="2">
              <a:spcBef>
                <a:spcPts val="600"/>
              </a:spcBef>
            </a:pPr>
            <a:r>
              <a:rPr lang="en-US" altLang="en-US" sz="1600" dirty="0"/>
              <a:t>S-band </a:t>
            </a:r>
            <a:r>
              <a:rPr lang="en-US" altLang="en-US" sz="1600" dirty="0" err="1"/>
              <a:t>Linac</a:t>
            </a:r>
            <a:r>
              <a:rPr lang="en-US" altLang="en-US" sz="1600" dirty="0"/>
              <a:t>: </a:t>
            </a:r>
            <a:r>
              <a:rPr lang="en-US" altLang="en-US" sz="1600" dirty="0">
                <a:solidFill>
                  <a:srgbClr val="00B0F0"/>
                </a:solidFill>
              </a:rPr>
              <a:t>FAS</a:t>
            </a:r>
            <a:r>
              <a:rPr lang="en-US" altLang="en-US" sz="1600" dirty="0"/>
              <a:t>: 4GeV + </a:t>
            </a:r>
            <a:r>
              <a:rPr lang="en-US" altLang="en-US" sz="1600" dirty="0">
                <a:solidFill>
                  <a:srgbClr val="00B0F0"/>
                </a:solidFill>
              </a:rPr>
              <a:t>PSPAS</a:t>
            </a:r>
            <a:r>
              <a:rPr lang="en-US" altLang="en-US" sz="1600" dirty="0"/>
              <a:t>: 200Me</a:t>
            </a:r>
            <a:r>
              <a:rPr lang="en-US" altLang="zh-CN" sz="1600" dirty="0"/>
              <a:t>V </a:t>
            </a:r>
            <a:r>
              <a:rPr lang="en-US" altLang="en-US" sz="1600" dirty="0"/>
              <a:t>+ </a:t>
            </a:r>
            <a:r>
              <a:rPr lang="en-US" altLang="en-US" sz="1600" dirty="0">
                <a:solidFill>
                  <a:srgbClr val="00B0F0"/>
                </a:solidFill>
              </a:rPr>
              <a:t>SAS</a:t>
            </a:r>
            <a:r>
              <a:rPr lang="en-US" altLang="en-US" sz="1600" dirty="0"/>
              <a:t>: 1.1</a:t>
            </a:r>
            <a:r>
              <a:rPr lang="en-US" altLang="zh-CN" sz="1600" dirty="0"/>
              <a:t>GeV</a:t>
            </a:r>
          </a:p>
          <a:p>
            <a:pPr lvl="2">
              <a:spcBef>
                <a:spcPts val="600"/>
              </a:spcBef>
            </a:pPr>
            <a:r>
              <a:rPr lang="en-US" altLang="zh-CN" sz="1600" dirty="0"/>
              <a:t>C-</a:t>
            </a:r>
            <a:r>
              <a:rPr lang="en-US" altLang="en-US" sz="1600" dirty="0"/>
              <a:t>band </a:t>
            </a:r>
            <a:r>
              <a:rPr lang="en-US" altLang="en-US" sz="1600" dirty="0" err="1"/>
              <a:t>Linac</a:t>
            </a:r>
            <a:r>
              <a:rPr lang="en-US" altLang="en-US" sz="1600" dirty="0"/>
              <a:t>: </a:t>
            </a:r>
            <a:r>
              <a:rPr lang="en-US" altLang="zh-CN" sz="1600" dirty="0">
                <a:solidFill>
                  <a:srgbClr val="00B0F0"/>
                </a:solidFill>
              </a:rPr>
              <a:t>TAS</a:t>
            </a:r>
            <a:r>
              <a:rPr lang="zh-CN" altLang="en-US" sz="1600" dirty="0"/>
              <a:t>：</a:t>
            </a:r>
            <a:r>
              <a:rPr lang="en-US" altLang="zh-CN" sz="1600" dirty="0"/>
              <a:t>1.1GeV</a:t>
            </a:r>
            <a:r>
              <a:rPr lang="en-US" altLang="zh-CN" sz="1600" dirty="0">
                <a:sym typeface="Wingdings" panose="05000000000000000000" pitchFamily="2" charset="2"/>
              </a:rPr>
              <a:t>30GeV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sym typeface="Wingdings" panose="05000000000000000000" pitchFamily="2" charset="2"/>
              </a:rPr>
              <a:t>1.1</a:t>
            </a:r>
            <a:r>
              <a:rPr lang="en-US" altLang="en-US" dirty="0"/>
              <a:t>GeV damping ring with two 5 cell normal conducting cavities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+mn-lt"/>
              </a:rPr>
              <a:t>The </a:t>
            </a:r>
            <a:r>
              <a:rPr lang="en-US" altLang="zh-CN" dirty="0" err="1">
                <a:latin typeface="+mn-lt"/>
              </a:rPr>
              <a:t>linac</a:t>
            </a:r>
            <a:r>
              <a:rPr lang="en-US" altLang="zh-CN" dirty="0">
                <a:latin typeface="+mn-lt"/>
              </a:rPr>
              <a:t> tunnel length is 1.8km</a:t>
            </a:r>
          </a:p>
          <a:p>
            <a:pPr lvl="2">
              <a:spcBef>
                <a:spcPts val="600"/>
              </a:spcBef>
            </a:pPr>
            <a:r>
              <a:rPr lang="en-US" altLang="zh-CN" dirty="0" err="1">
                <a:ea typeface="微软雅黑" pitchFamily="34" charset="-122"/>
              </a:rPr>
              <a:t>Linac</a:t>
            </a:r>
            <a:r>
              <a:rPr lang="en-US" altLang="zh-CN" dirty="0">
                <a:ea typeface="微软雅黑" pitchFamily="34" charset="-122"/>
              </a:rPr>
              <a:t> is about 1.6 km</a:t>
            </a:r>
          </a:p>
          <a:p>
            <a:pPr lvl="2">
              <a:spcBef>
                <a:spcPts val="600"/>
              </a:spcBef>
            </a:pPr>
            <a:r>
              <a:rPr lang="en-US" altLang="zh-CN" dirty="0">
                <a:ea typeface="微软雅黑" pitchFamily="34" charset="-122"/>
              </a:rPr>
              <a:t>200 m as reserved space</a:t>
            </a:r>
          </a:p>
          <a:p>
            <a:pPr marL="699770" lvl="1" indent="-342900">
              <a:spcBef>
                <a:spcPts val="600"/>
              </a:spcBef>
            </a:pPr>
            <a:endParaRPr lang="en-US" altLang="zh-CN" dirty="0"/>
          </a:p>
          <a:p>
            <a:pPr marL="356870" lvl="1" indent="0">
              <a:spcBef>
                <a:spcPts val="600"/>
              </a:spcBef>
              <a:buNone/>
            </a:pPr>
            <a:endParaRPr lang="en-US" altLang="x-none" dirty="0">
              <a:sym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zh-CN" altLang="en-US" dirty="0"/>
          </a:p>
        </p:txBody>
      </p:sp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xmlns="" id="{C1ED3675-5B2F-40DC-984A-C189D83F0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003621"/>
              </p:ext>
            </p:extLst>
          </p:nvPr>
        </p:nvGraphicFramePr>
        <p:xfrm>
          <a:off x="7392143" y="1066643"/>
          <a:ext cx="4594877" cy="236235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97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1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67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82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Parameter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Symbol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Unit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Baseline</a:t>
                      </a:r>
                      <a:endParaRPr lang="zh-CN" sz="18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Energy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kern="100" baseline="-25000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800" kern="100" baseline="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altLang="zh-CN" sz="1800" i="1" kern="1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r>
                        <a:rPr lang="en-US" altLang="zh-CN" sz="1800" i="1" kern="100" baseline="-25000" dirty="0">
                          <a:effectLst/>
                          <a:latin typeface="+mn-lt"/>
                        </a:rPr>
                        <a:t>+</a:t>
                      </a:r>
                      <a:endParaRPr lang="zh-CN" altLang="zh-CN" sz="1800" i="1" kern="1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effectLst/>
                          <a:latin typeface="+mn-lt"/>
                        </a:rPr>
                        <a:t>GeV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zh-CN" sz="18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Repetition rate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rep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Hz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+mn-lt"/>
                          <a:sym typeface="Wingdings" panose="05000000000000000000" pitchFamily="2" charset="2"/>
                        </a:rPr>
                        <a:t>100</a:t>
                      </a:r>
                      <a:endParaRPr lang="zh-CN" sz="18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800" i="1" kern="100" baseline="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 (3)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Energy spread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i="1" kern="100" dirty="0" err="1">
                          <a:effectLst/>
                          <a:latin typeface="+mn-lt"/>
                        </a:rPr>
                        <a:t>σ</a:t>
                      </a:r>
                      <a:r>
                        <a:rPr lang="en-US" sz="1800" i="1" kern="100" baseline="-25000" dirty="0" err="1">
                          <a:effectLst/>
                          <a:latin typeface="+mn-lt"/>
                        </a:rPr>
                        <a:t>E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marR="0" lvl="0" indent="698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1.5×10</a:t>
                      </a:r>
                      <a:r>
                        <a:rPr lang="en-US" altLang="zh-CN" sz="1800" b="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zh-CN" altLang="zh-CN" sz="18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Emittance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Segoe Script" panose="030B0504020000000003" pitchFamily="66" charset="0"/>
                        </a:rPr>
                        <a:t> </a:t>
                      </a:r>
                      <a:r>
                        <a:rPr lang="el-GR" sz="1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1800" i="1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i="1" kern="100" dirty="0">
                          <a:effectLst/>
                          <a:latin typeface="+mn-lt"/>
                        </a:rPr>
                        <a:t> </a:t>
                      </a:r>
                      <a:endParaRPr lang="zh-CN" sz="1800" i="1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US" altLang="zh-CN" sz="18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8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6.5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48DEB56-2ED6-4F67-B750-3F37F7A30C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821" y="4384070"/>
            <a:ext cx="6598650" cy="187220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4CF19BF-F4D5-4D0B-87F2-917F934796AF}"/>
              </a:ext>
            </a:extLst>
          </p:cNvPr>
          <p:cNvSpPr txBox="1"/>
          <p:nvPr/>
        </p:nvSpPr>
        <p:spPr>
          <a:xfrm>
            <a:off x="10901948" y="498640"/>
            <a:ext cx="1187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C. Meng  et al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956A4B9-8DAF-42D1-807F-8E630B380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735" y="5414846"/>
            <a:ext cx="1584139" cy="968588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0E470397-D934-4C35-9362-F21D721DA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altLang="zh-CN" sz="2000" dirty="0"/>
              <a:t>RF distribution of the 30 GeV </a:t>
            </a:r>
            <a:r>
              <a:rPr lang="en-US" altLang="zh-CN" sz="2000" dirty="0" err="1"/>
              <a:t>linac</a:t>
            </a:r>
            <a:endParaRPr lang="en-US" altLang="zh-CN" sz="2000" dirty="0"/>
          </a:p>
          <a:p>
            <a:pPr lvl="1"/>
            <a:r>
              <a:rPr lang="en-US" altLang="zh-CN" sz="1800" dirty="0"/>
              <a:t>S-band,</a:t>
            </a:r>
            <a:r>
              <a:rPr lang="zh-CN" altLang="en-US" sz="1800" dirty="0"/>
              <a:t> </a:t>
            </a:r>
            <a:r>
              <a:rPr lang="en-US" altLang="zh-CN" sz="1800" dirty="0"/>
              <a:t>80 MW klystron, the number of S-band Acc. Structure is 93, big hole s-band structure after the positron source is 16. the number of pulse compressor is 33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1-1(ESBS), 1 accelerating structure, 22MV/m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1-4 (FAS), 21 sets, 84 standard accelerating structures, with pulse compressor, 22MV/m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1-2(PSPAS), 8 sets, 16 big hole accelerating structures, 22MV/m,</a:t>
            </a:r>
            <a:r>
              <a:rPr lang="zh-CN" altLang="en-US" sz="1600" dirty="0"/>
              <a:t> </a:t>
            </a:r>
            <a:r>
              <a:rPr lang="en-US" altLang="zh-CN" sz="1600" dirty="0"/>
              <a:t>with pulse compressor</a:t>
            </a:r>
          </a:p>
          <a:p>
            <a:pPr lvl="2">
              <a:spcBef>
                <a:spcPts val="0"/>
              </a:spcBef>
            </a:pPr>
            <a:r>
              <a:rPr lang="en-US" altLang="zh-CN" sz="1600" dirty="0"/>
              <a:t>1-2(SAS), 4 sets, 8 accelerating structures, 27MV/m , with pulse compressor </a:t>
            </a:r>
          </a:p>
          <a:p>
            <a:pPr lvl="1">
              <a:lnSpc>
                <a:spcPts val="2000"/>
              </a:lnSpc>
            </a:pPr>
            <a:r>
              <a:rPr lang="en-US" altLang="zh-CN" sz="1800" dirty="0"/>
              <a:t>C-band, </a:t>
            </a:r>
            <a:r>
              <a:rPr lang="en-US" altLang="zh-CN" sz="1800" dirty="0">
                <a:sym typeface="+mn-ea"/>
              </a:rPr>
              <a:t>50 MW klystron, </a:t>
            </a:r>
            <a:r>
              <a:rPr lang="en-US" altLang="zh-CN" sz="1800" dirty="0"/>
              <a:t>C-band  structures: 470, with 235 pulse compressors</a:t>
            </a:r>
            <a:endParaRPr lang="zh-CN" altLang="en-US" sz="1800" dirty="0"/>
          </a:p>
          <a:p>
            <a:pPr lvl="2"/>
            <a:r>
              <a:rPr lang="en-US" altLang="zh-CN" sz="1600" dirty="0">
                <a:sym typeface="+mn-ea"/>
              </a:rPr>
              <a:t>1.1GeV-30GeV, 1-2(TAS), 235 sets, </a:t>
            </a:r>
            <a:r>
              <a:rPr lang="en-US" altLang="zh-CN" sz="1600" dirty="0"/>
              <a:t>470 accelerating structures, ~40MV/m,</a:t>
            </a:r>
            <a:endParaRPr lang="zh-CN" altLang="en-US" sz="1600" dirty="0"/>
          </a:p>
          <a:p>
            <a:pPr lvl="1"/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82EE82E-69E2-4A0E-A8C3-D920C7E0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8C8EEC-FAA8-4F2D-910F-A3D3482E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文本框 23">
            <a:extLst>
              <a:ext uri="{FF2B5EF4-FFF2-40B4-BE49-F238E27FC236}">
                <a16:creationId xmlns:a16="http://schemas.microsoft.com/office/drawing/2014/main" xmlns="" id="{CB629A20-F15E-48C4-9C3D-4DD0EAE39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0" y="142875"/>
            <a:ext cx="10763250" cy="725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AEB2147-E328-457C-8D7E-8D708E0960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974" y="3938443"/>
            <a:ext cx="4449305" cy="1366508"/>
          </a:xfrm>
          <a:prstGeom prst="rect">
            <a:avLst/>
          </a:prstGeom>
        </p:spPr>
      </p:pic>
      <p:pic>
        <p:nvPicPr>
          <p:cNvPr id="9" name="内容占位符 5" descr="H:\CEPC\5、CDR-Injector\Visio graph\zhangjingru\design\design1-4.png">
            <a:extLst>
              <a:ext uri="{FF2B5EF4-FFF2-40B4-BE49-F238E27FC236}">
                <a16:creationId xmlns:a16="http://schemas.microsoft.com/office/drawing/2014/main" xmlns="" id="{546376F4-1CFA-4FD1-B4CE-7275BC888473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375" y="5361878"/>
            <a:ext cx="1144061" cy="101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AF8B51-CDEF-4426-ACB0-4C2C93F050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70" y="5395822"/>
            <a:ext cx="1299224" cy="9605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AC4E49E-94BE-40AF-8852-DDE56C65A9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667" y="5334991"/>
            <a:ext cx="1299224" cy="96052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2FA2D29-98F8-49C1-A137-2C5DE654FEBD}"/>
              </a:ext>
            </a:extLst>
          </p:cNvPr>
          <p:cNvSpPr txBox="1"/>
          <p:nvPr/>
        </p:nvSpPr>
        <p:spPr>
          <a:xfrm>
            <a:off x="10272177" y="6276984"/>
            <a:ext cx="15096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C-band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D64B83C-C2AD-4357-B338-9AAEEAE39B03}"/>
              </a:ext>
            </a:extLst>
          </p:cNvPr>
          <p:cNvSpPr txBox="1"/>
          <p:nvPr/>
        </p:nvSpPr>
        <p:spPr>
          <a:xfrm>
            <a:off x="6607783" y="6277881"/>
            <a:ext cx="1186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S-band 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6E2421FA-EAC6-4D3D-AA14-0B13D379D6CD}"/>
              </a:ext>
            </a:extLst>
          </p:cNvPr>
          <p:cNvCxnSpPr>
            <a:cxnSpLocks/>
          </p:cNvCxnSpPr>
          <p:nvPr/>
        </p:nvCxnSpPr>
        <p:spPr>
          <a:xfrm>
            <a:off x="9681810" y="4509120"/>
            <a:ext cx="513971" cy="825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D838157F-B8C6-4AE8-A207-CFB57C08056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963436" y="4509120"/>
            <a:ext cx="767146" cy="88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5D503A24-7EA0-440F-8DBA-179BE9CC707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143034" y="4509120"/>
            <a:ext cx="248372" cy="852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320CEADC-EE83-4130-96C4-506609604CA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6191805" y="4509120"/>
            <a:ext cx="0" cy="905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xmlns="" id="{42989C46-B2AA-42FE-8234-B119B28EA2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62460"/>
              </p:ext>
            </p:extLst>
          </p:nvPr>
        </p:nvGraphicFramePr>
        <p:xfrm>
          <a:off x="536941" y="3860914"/>
          <a:ext cx="4786181" cy="27104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1122123864"/>
                    </a:ext>
                  </a:extLst>
                </a:gridCol>
                <a:gridCol w="659689">
                  <a:extLst>
                    <a:ext uri="{9D8B030D-6E8A-4147-A177-3AD203B41FA5}">
                      <a16:colId xmlns:a16="http://schemas.microsoft.com/office/drawing/2014/main" xmlns="" val="3712332523"/>
                    </a:ext>
                  </a:extLst>
                </a:gridCol>
                <a:gridCol w="636388">
                  <a:extLst>
                    <a:ext uri="{9D8B030D-6E8A-4147-A177-3AD203B41FA5}">
                      <a16:colId xmlns:a16="http://schemas.microsoft.com/office/drawing/2014/main" xmlns="" val="2212388856"/>
                    </a:ext>
                  </a:extLst>
                </a:gridCol>
                <a:gridCol w="564408">
                  <a:extLst>
                    <a:ext uri="{9D8B030D-6E8A-4147-A177-3AD203B41FA5}">
                      <a16:colId xmlns:a16="http://schemas.microsoft.com/office/drawing/2014/main" xmlns="" val="2295713117"/>
                    </a:ext>
                  </a:extLst>
                </a:gridCol>
                <a:gridCol w="1125496">
                  <a:extLst>
                    <a:ext uri="{9D8B030D-6E8A-4147-A177-3AD203B41FA5}">
                      <a16:colId xmlns:a16="http://schemas.microsoft.com/office/drawing/2014/main" xmlns="" val="1293214955"/>
                    </a:ext>
                  </a:extLst>
                </a:gridCol>
              </a:tblGrid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Parameter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Unit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S-band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C-band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27789709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Frequency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MHz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2860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5720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669232033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Length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3.1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1.8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601378424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Cavity mode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2π/3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3π/4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18358049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Aperture 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mm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19~26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25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12~16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387574994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Gradient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MV/m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22/27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22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</a:rPr>
                        <a:t>40~45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1673460648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Cells (include coupler cells)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86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zh-CN" altLang="en-US" sz="1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89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2598264640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Number of Acc. </a:t>
                      </a:r>
                      <a:r>
                        <a:rPr lang="en-US" sz="1200" kern="100" dirty="0" err="1">
                          <a:effectLst/>
                        </a:rPr>
                        <a:t>Stru</a:t>
                      </a:r>
                      <a:r>
                        <a:rPr lang="en-US" sz="1200" kern="100" dirty="0">
                          <a:effectLst/>
                        </a:rPr>
                        <a:t>.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93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470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3614553496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Number of Klystron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33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236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388938072"/>
                  </a:ext>
                </a:extLst>
              </a:tr>
              <a:tr h="24434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Klystron Power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MW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80</a:t>
                      </a:r>
                      <a:endParaRPr lang="zh-CN" sz="1200" kern="10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50</a:t>
                      </a:r>
                      <a:endParaRPr lang="zh-CN" sz="1200" kern="100" dirty="0">
                        <a:solidFill>
                          <a:srgbClr val="333333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/>
                </a:tc>
                <a:extLst>
                  <a:ext uri="{0D108BD9-81ED-4DB2-BD59-A6C34878D82A}">
                    <a16:rowId xmlns:a16="http://schemas.microsoft.com/office/drawing/2014/main" xmlns="" val="1206889937"/>
                  </a:ext>
                </a:extLst>
              </a:tr>
            </a:tbl>
          </a:graphicData>
        </a:graphic>
      </p:graphicFrame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1A61DB93-DD0D-462F-AE34-7F6AD542514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715065" y="4509120"/>
            <a:ext cx="1015517" cy="88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Design Parameters / Requirement List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xmlns="" id="{D799EB09-573B-4F62-A110-AB50C0F7B9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1" y="1114731"/>
            <a:ext cx="10742984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main components list for RF system requirement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165731"/>
              </p:ext>
            </p:extLst>
          </p:nvPr>
        </p:nvGraphicFramePr>
        <p:xfrm>
          <a:off x="2855640" y="1607634"/>
          <a:ext cx="6420781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34"/>
                <a:gridCol w="2101347"/>
              </a:tblGrid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Name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Number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Gun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Positron source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SHBs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Buncher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S-band</a:t>
                      </a:r>
                      <a:r>
                        <a:rPr lang="en-US" altLang="zh-CN" sz="1600" baseline="0" dirty="0" smtClean="0"/>
                        <a:t> structure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109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S-band pulse compressor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33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S-band load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188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C-band structure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370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C-band pulse compressor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235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C-band load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706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 cell cavity for</a:t>
                      </a:r>
                      <a:r>
                        <a:rPr lang="en-US" altLang="zh-CN" sz="1600" baseline="0" dirty="0" smtClean="0"/>
                        <a:t> DR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LLRF&amp;SSA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270</a:t>
                      </a:r>
                      <a:endParaRPr lang="zh-CN" altLang="en-US" sz="1600" dirty="0"/>
                    </a:p>
                  </a:txBody>
                  <a:tcPr/>
                </a:tc>
              </a:tr>
              <a:tr h="283795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Linac</a:t>
                      </a:r>
                      <a:r>
                        <a:rPr lang="en-US" altLang="zh-CN" sz="1600" baseline="0" dirty="0" smtClean="0"/>
                        <a:t> phase reference line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6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53EE98E3-86E5-46E2-BCFB-EA69B4A8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requirement to the power source </a:t>
            </a:r>
            <a:endParaRPr lang="zh-CN" altLang="en-US" dirty="0"/>
          </a:p>
          <a:p>
            <a:pPr lvl="1"/>
            <a:r>
              <a:rPr lang="en-US" altLang="zh-CN" dirty="0" smtClean="0"/>
              <a:t>In </a:t>
            </a:r>
            <a:r>
              <a:rPr lang="en-US" altLang="zh-CN" dirty="0"/>
              <a:t>order </a:t>
            </a:r>
            <a:r>
              <a:rPr lang="en-US" altLang="zh-CN" dirty="0" smtClean="0"/>
              <a:t>to meet </a:t>
            </a:r>
            <a:r>
              <a:rPr lang="en-US" altLang="zh-CN" dirty="0"/>
              <a:t>requirement of the booster, the p</a:t>
            </a:r>
            <a:r>
              <a:rPr lang="en-US" altLang="zh-CN" u="none" strike="noStrike" dirty="0">
                <a:effectLst/>
              </a:rPr>
              <a:t>ulse repetition rate</a:t>
            </a:r>
            <a:r>
              <a:rPr lang="en-US" altLang="zh-CN" dirty="0"/>
              <a:t> of the </a:t>
            </a:r>
            <a:r>
              <a:rPr lang="en-US" altLang="zh-CN" dirty="0" err="1"/>
              <a:t>linac</a:t>
            </a:r>
            <a:r>
              <a:rPr lang="en-US" altLang="zh-CN" dirty="0"/>
              <a:t> is 100Hz</a:t>
            </a:r>
          </a:p>
          <a:p>
            <a:pPr lvl="1"/>
            <a:r>
              <a:rPr lang="en-US" altLang="zh-CN" dirty="0"/>
              <a:t>For Z mode, double bunch per pulse is needed</a:t>
            </a:r>
          </a:p>
          <a:p>
            <a:pPr lvl="1"/>
            <a:r>
              <a:rPr lang="en-US" altLang="zh-CN" dirty="0"/>
              <a:t>For pulse compressor is needed, the pulse duration is 4 us and 2.5us for S-band and C-band respectively</a:t>
            </a:r>
          </a:p>
          <a:p>
            <a:pPr lvl="1"/>
            <a:r>
              <a:rPr lang="en-US" altLang="zh-CN" dirty="0"/>
              <a:t>To ensure the energy </a:t>
            </a:r>
            <a:r>
              <a:rPr lang="en-US" altLang="zh-CN" dirty="0" err="1"/>
              <a:t>doubler</a:t>
            </a:r>
            <a:r>
              <a:rPr lang="en-US" altLang="zh-CN" dirty="0"/>
              <a:t> factor, the pulse flatness is ±1%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8923279-D524-436D-8458-CA28F5B28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80CA484D-1D24-49D5-8C0B-BBB22DE9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648147A7-B1D7-495E-B567-9BC1CA787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03322"/>
              </p:ext>
            </p:extLst>
          </p:nvPr>
        </p:nvGraphicFramePr>
        <p:xfrm>
          <a:off x="911424" y="4077072"/>
          <a:ext cx="5688631" cy="1330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3688">
                  <a:extLst>
                    <a:ext uri="{9D8B030D-6E8A-4147-A177-3AD203B41FA5}">
                      <a16:colId xmlns:a16="http://schemas.microsoft.com/office/drawing/2014/main" xmlns="" val="3577062594"/>
                    </a:ext>
                  </a:extLst>
                </a:gridCol>
                <a:gridCol w="1108175">
                  <a:extLst>
                    <a:ext uri="{9D8B030D-6E8A-4147-A177-3AD203B41FA5}">
                      <a16:colId xmlns:a16="http://schemas.microsoft.com/office/drawing/2014/main" xmlns="" val="167034211"/>
                    </a:ext>
                  </a:extLst>
                </a:gridCol>
                <a:gridCol w="1255932">
                  <a:extLst>
                    <a:ext uri="{9D8B030D-6E8A-4147-A177-3AD203B41FA5}">
                      <a16:colId xmlns:a16="http://schemas.microsoft.com/office/drawing/2014/main" xmlns="" val="1112291385"/>
                    </a:ext>
                  </a:extLst>
                </a:gridCol>
                <a:gridCol w="912725">
                  <a:extLst>
                    <a:ext uri="{9D8B030D-6E8A-4147-A177-3AD203B41FA5}">
                      <a16:colId xmlns:a16="http://schemas.microsoft.com/office/drawing/2014/main" xmlns="" val="29116896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xmlns="" val="1210998378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 fontAlgn="b"/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tt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(180GeV)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Higs</a:t>
                      </a:r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(120GeV)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W(80GeV)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Z(45.5GeV)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4194826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Pulse repeti</a:t>
                      </a:r>
                      <a:r>
                        <a:rPr lang="en-US" altLang="zh-CN" sz="1600" u="none" strike="noStrike" dirty="0">
                          <a:effectLst/>
                        </a:rPr>
                        <a:t>t</a:t>
                      </a:r>
                      <a:r>
                        <a:rPr lang="en-US" sz="1600" u="none" strike="noStrike" dirty="0">
                          <a:effectLst/>
                        </a:rPr>
                        <a:t>ion rate(Hz)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817045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Bunch number per pulse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>
                          <a:effectLst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84286525"/>
                  </a:ext>
                </a:extLst>
              </a:tr>
            </a:tbl>
          </a:graphicData>
        </a:graphic>
      </p:graphicFrame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xmlns="" id="{50556512-3567-4FD6-B468-DE079C6B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44773"/>
              </p:ext>
            </p:extLst>
          </p:nvPr>
        </p:nvGraphicFramePr>
        <p:xfrm>
          <a:off x="6835220" y="3660398"/>
          <a:ext cx="512636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081">
                  <a:extLst>
                    <a:ext uri="{9D8B030D-6E8A-4147-A177-3AD203B41FA5}">
                      <a16:colId xmlns:a16="http://schemas.microsoft.com/office/drawing/2014/main" xmlns="" val="39599396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75468376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03047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Power Source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S-band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C-band)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006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Frequency(MHz)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2860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5720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4491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Power(MW)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80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50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085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u="none" strike="noStrike" dirty="0">
                          <a:effectLst/>
                        </a:rPr>
                        <a:t>Pulse repetition rate(Hz)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100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27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r>
                        <a:rPr lang="en-US" altLang="zh-CN" sz="1600" dirty="0"/>
                        <a:t>  duration(us)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smtClean="0"/>
                        <a:t>2.5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5476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Pulse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repetition stability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r>
                        <a:rPr lang="en-US" altLang="zh-CN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0.05%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9662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Pulse 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flatness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±1%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±1%</a:t>
                      </a:r>
                      <a:endParaRPr lang="zh-CN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7940185"/>
                  </a:ext>
                </a:extLst>
              </a:tr>
            </a:tbl>
          </a:graphicData>
        </a:graphic>
      </p:graphicFrame>
      <p:sp>
        <p:nvSpPr>
          <p:cNvPr id="8" name="文本框 23">
            <a:extLst>
              <a:ext uri="{FF2B5EF4-FFF2-40B4-BE49-F238E27FC236}">
                <a16:creationId xmlns:a16="http://schemas.microsoft.com/office/drawing/2014/main" xmlns="" id="{CFE18C4A-B8F7-4ADF-B65F-1E4EC6B1DD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6750" y="142875"/>
            <a:ext cx="10763250" cy="7254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/ Requirement List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EC6A2A29-2639-4A60-A463-1136DCD3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+mn-ea"/>
              </a:rPr>
              <a:t>Successful key technology for HEPS (S-band)</a:t>
            </a:r>
            <a:endParaRPr lang="zh-CN" altLang="en-US" sz="32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2F920BA7-18F5-4D81-B66C-883C208802D1}"/>
              </a:ext>
            </a:extLst>
          </p:cNvPr>
          <p:cNvGrpSpPr/>
          <p:nvPr/>
        </p:nvGrpSpPr>
        <p:grpSpPr>
          <a:xfrm>
            <a:off x="6799248" y="2004348"/>
            <a:ext cx="1955797" cy="2114367"/>
            <a:chOff x="3179200" y="4356770"/>
            <a:chExt cx="1955797" cy="211436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81F96679-D73F-424B-875C-FDA1CEB37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9200" y="4356770"/>
              <a:ext cx="1522919" cy="1802647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BF79D15A-2999-4754-8733-BDC8DE18F90B}"/>
                </a:ext>
              </a:extLst>
            </p:cNvPr>
            <p:cNvSpPr txBox="1"/>
            <p:nvPr/>
          </p:nvSpPr>
          <p:spPr>
            <a:xfrm>
              <a:off x="3612078" y="6101805"/>
              <a:ext cx="152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SHBs </a:t>
              </a:r>
              <a:endParaRPr lang="zh-CN" altLang="en-US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04A4D8C-6277-4775-A420-B97E4DECFFD2}"/>
              </a:ext>
            </a:extLst>
          </p:cNvPr>
          <p:cNvGrpSpPr/>
          <p:nvPr/>
        </p:nvGrpSpPr>
        <p:grpSpPr>
          <a:xfrm>
            <a:off x="8477360" y="1979127"/>
            <a:ext cx="3111733" cy="2207737"/>
            <a:chOff x="4019518" y="5767069"/>
            <a:chExt cx="2704531" cy="1809257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86919F9C-BBFD-4B20-8785-DAF64B8A62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9518" y="5767069"/>
              <a:ext cx="2704531" cy="1526751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D971061B-EF35-42C3-8563-AC7D9C82F592}"/>
                </a:ext>
              </a:extLst>
            </p:cNvPr>
            <p:cNvSpPr txBox="1"/>
            <p:nvPr/>
          </p:nvSpPr>
          <p:spPr>
            <a:xfrm>
              <a:off x="4990122" y="7273656"/>
              <a:ext cx="1280168" cy="302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err="1" smtClean="0"/>
                <a:t>Buncher</a:t>
              </a:r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76A8F61-D2F9-4040-982F-E1C80C821C30}"/>
              </a:ext>
            </a:extLst>
          </p:cNvPr>
          <p:cNvGrpSpPr/>
          <p:nvPr/>
        </p:nvGrpSpPr>
        <p:grpSpPr>
          <a:xfrm>
            <a:off x="690836" y="2626263"/>
            <a:ext cx="3347531" cy="3121201"/>
            <a:chOff x="5316021" y="2125522"/>
            <a:chExt cx="3661214" cy="4407797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A917499A-DD17-4648-A7FB-71EBDAED4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6021" y="2125522"/>
              <a:ext cx="3661214" cy="3808268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57C6168B-C308-4A30-93A4-18CA2033FFB0}"/>
                </a:ext>
              </a:extLst>
            </p:cNvPr>
            <p:cNvSpPr txBox="1"/>
            <p:nvPr/>
          </p:nvSpPr>
          <p:spPr>
            <a:xfrm>
              <a:off x="6261089" y="6011744"/>
              <a:ext cx="1988495" cy="52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HEPS </a:t>
              </a:r>
              <a:r>
                <a:rPr lang="en-US" altLang="zh-CN" dirty="0" err="1"/>
                <a:t>linac</a:t>
              </a:r>
              <a:r>
                <a:rPr lang="en-US" altLang="zh-CN" dirty="0"/>
                <a:t> tunnel</a:t>
              </a: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EE17B472-37E0-4D91-B527-45635246A1BC}"/>
              </a:ext>
            </a:extLst>
          </p:cNvPr>
          <p:cNvGrpSpPr/>
          <p:nvPr/>
        </p:nvGrpSpPr>
        <p:grpSpPr>
          <a:xfrm>
            <a:off x="5099559" y="4160325"/>
            <a:ext cx="2778161" cy="2471514"/>
            <a:chOff x="8462573" y="2105232"/>
            <a:chExt cx="2778161" cy="247151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9C2037DB-2167-4B86-B074-C38D2726B456}"/>
                </a:ext>
              </a:extLst>
            </p:cNvPr>
            <p:cNvSpPr txBox="1"/>
            <p:nvPr/>
          </p:nvSpPr>
          <p:spPr>
            <a:xfrm>
              <a:off x="8588871" y="4238192"/>
              <a:ext cx="2525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SLAC type pulse compressor</a:t>
              </a:r>
              <a:endParaRPr lang="zh-CN" altLang="en-US" sz="1600" dirty="0"/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39B14AAD-2ADE-486E-B4F3-93441BD3E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62573" y="2105232"/>
              <a:ext cx="2778161" cy="2082806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5B033AB-28ED-436F-B793-B46D374D51EC}"/>
              </a:ext>
            </a:extLst>
          </p:cNvPr>
          <p:cNvSpPr txBox="1"/>
          <p:nvPr/>
        </p:nvSpPr>
        <p:spPr>
          <a:xfrm>
            <a:off x="8369950" y="6159358"/>
            <a:ext cx="3075219" cy="410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S-band accelerating structure</a:t>
            </a:r>
            <a:endParaRPr lang="zh-CN" altLang="en-US" dirty="0"/>
          </a:p>
        </p:txBody>
      </p:sp>
      <p:sp>
        <p:nvSpPr>
          <p:cNvPr id="22" name="内容占位符 1"/>
          <p:cNvSpPr>
            <a:spLocks noGrp="1"/>
          </p:cNvSpPr>
          <p:nvPr>
            <p:ph idx="1"/>
          </p:nvPr>
        </p:nvSpPr>
        <p:spPr>
          <a:xfrm>
            <a:off x="609600" y="1114731"/>
            <a:ext cx="10972800" cy="5011434"/>
          </a:xfrm>
        </p:spPr>
        <p:txBody>
          <a:bodyPr/>
          <a:lstStyle/>
          <a:p>
            <a:r>
              <a:rPr lang="en-US" altLang="zh-CN" dirty="0" smtClean="0"/>
              <a:t>The HEPS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is a 500MeV S-band normal conducting RF system</a:t>
            </a:r>
          </a:p>
          <a:p>
            <a:r>
              <a:rPr lang="en-US" altLang="zh-CN" dirty="0" smtClean="0"/>
              <a:t>It has</a:t>
            </a:r>
            <a:r>
              <a:rPr lang="en-US" altLang="zh-CN" dirty="0"/>
              <a:t> been successfully operated </a:t>
            </a:r>
            <a:r>
              <a:rPr lang="en-US" altLang="zh-CN" dirty="0" smtClean="0"/>
              <a:t>recently 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="" xmlns:lc="http://schemas.openxmlformats.org/drawingml/2006/lockedCanvas" xmlns:a16="http://schemas.microsoft.com/office/drawing/2014/main" id="{5992E746-2448-452C-A36A-84B7B856DD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913" y="4171125"/>
            <a:ext cx="3416210" cy="192910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64528" y="2245593"/>
            <a:ext cx="2272500" cy="1752673"/>
            <a:chOff x="4051308" y="2164341"/>
            <a:chExt cx="2272500" cy="1752673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1F06B2E8-C6AF-48BF-810C-B706D8BA2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1308" y="2164341"/>
              <a:ext cx="2272500" cy="1307002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BF79D15A-2999-4754-8733-BDC8DE18F90B}"/>
                </a:ext>
              </a:extLst>
            </p:cNvPr>
            <p:cNvSpPr txBox="1"/>
            <p:nvPr/>
          </p:nvSpPr>
          <p:spPr>
            <a:xfrm>
              <a:off x="4525455" y="3547682"/>
              <a:ext cx="15229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Electron gun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991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BEF73415-E194-4589-8AC3-82C9357C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7142584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400" dirty="0"/>
              <a:t>Traditional thermionic triode gun</a:t>
            </a:r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A 1.5 </a:t>
            </a:r>
            <a:r>
              <a:rPr lang="en-US" altLang="zh-CN" sz="2400" dirty="0" err="1"/>
              <a:t>nC</a:t>
            </a:r>
            <a:r>
              <a:rPr lang="en-US" altLang="zh-CN" sz="2400" dirty="0"/>
              <a:t> bunch charge for electron injection, and a 10 </a:t>
            </a:r>
            <a:r>
              <a:rPr lang="en-US" altLang="zh-CN" sz="2400" dirty="0" err="1"/>
              <a:t>nC</a:t>
            </a:r>
            <a:r>
              <a:rPr lang="en-US" altLang="zh-CN" sz="2400" dirty="0"/>
              <a:t> bunch charge for positron production</a:t>
            </a:r>
          </a:p>
          <a:p>
            <a:pPr algn="just">
              <a:lnSpc>
                <a:spcPct val="100000"/>
              </a:lnSpc>
            </a:pPr>
            <a:r>
              <a:rPr lang="en-US" altLang="zh-CN" sz="2400" dirty="0"/>
              <a:t>The parameters is similar to HEPS and BEPCII electron gun at IHEP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C31933CC-C4A3-4025-93D1-A39DD467B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Electron gun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FE8BEC5-DC80-4155-85ED-19582932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61411E3-D6B3-4D3B-AA81-CDD3E0785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6" name="图片 5" descr="https://docimg10.docs.qq.com/image/o899Ks4RLfYDZSDlZtntLw.jpeg?w=831&amp;h=433">
            <a:extLst>
              <a:ext uri="{FF2B5EF4-FFF2-40B4-BE49-F238E27FC236}">
                <a16:creationId xmlns:a16="http://schemas.microsoft.com/office/drawing/2014/main" xmlns="" id="{A05E3FC2-BEDF-484D-A0AC-85AD49ABF1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951" y="3617919"/>
            <a:ext cx="5523976" cy="2601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B91DD03D-5844-47D7-B449-0BF4CBA19C11}"/>
              </a:ext>
            </a:extLst>
          </p:cNvPr>
          <p:cNvSpPr txBox="1"/>
          <p:nvPr/>
        </p:nvSpPr>
        <p:spPr>
          <a:xfrm>
            <a:off x="-31510" y="6260167"/>
            <a:ext cx="511179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1600" dirty="0"/>
              <a:t>The parameters and design of the electron gun </a:t>
            </a:r>
            <a:endParaRPr lang="en-US" altLang="zh-CN" sz="2000" b="1" dirty="0">
              <a:solidFill>
                <a:srgbClr val="C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B555EBB-7597-4E86-91A8-9FF28F2D1A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9398" y="1273507"/>
            <a:ext cx="36504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D4489165-6651-4983-8014-053C7D18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3721"/>
              </p:ext>
            </p:extLst>
          </p:nvPr>
        </p:nvGraphicFramePr>
        <p:xfrm>
          <a:off x="312384" y="3687000"/>
          <a:ext cx="5523977" cy="243916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04077">
                  <a:extLst>
                    <a:ext uri="{9D8B030D-6E8A-4147-A177-3AD203B41FA5}">
                      <a16:colId xmlns:a16="http://schemas.microsoft.com/office/drawing/2014/main" xmlns="" val="1458921406"/>
                    </a:ext>
                  </a:extLst>
                </a:gridCol>
                <a:gridCol w="803019">
                  <a:extLst>
                    <a:ext uri="{9D8B030D-6E8A-4147-A177-3AD203B41FA5}">
                      <a16:colId xmlns:a16="http://schemas.microsoft.com/office/drawing/2014/main" xmlns="" val="31014583"/>
                    </a:ext>
                  </a:extLst>
                </a:gridCol>
                <a:gridCol w="2316881">
                  <a:extLst>
                    <a:ext uri="{9D8B030D-6E8A-4147-A177-3AD203B41FA5}">
                      <a16:colId xmlns:a16="http://schemas.microsoft.com/office/drawing/2014/main" xmlns="" val="2445767737"/>
                    </a:ext>
                  </a:extLst>
                </a:gridCol>
              </a:tblGrid>
              <a:tr h="271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Parameter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Unit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Value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15375303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Type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-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Thermionic Triode Gun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4770954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Cathode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-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Dispenser cathode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30204032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Beam current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A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&gt; 10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11177139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High voltage of anode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kV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150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2258230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Bunch charge 1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nC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3.3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(e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–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injection)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80940589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Bunch charge 2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j-lt"/>
                        </a:rPr>
                        <a:t>nC</a:t>
                      </a:r>
                      <a:endParaRPr lang="zh-CN" sz="160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j-lt"/>
                        </a:rPr>
                        <a:t>11 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(e</a:t>
                      </a:r>
                      <a:r>
                        <a:rPr lang="en-GB" sz="1600" baseline="30000" dirty="0">
                          <a:effectLst/>
                          <a:latin typeface="+mj-lt"/>
                        </a:rPr>
                        <a:t>+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production)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38874175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Repetition rate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Hz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100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91273084"/>
                  </a:ext>
                </a:extLst>
              </a:tr>
              <a:tr h="2710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Pulse duration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ns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+mj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dirty="0">
                        <a:effectLst/>
                        <a:latin typeface="+mj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3475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9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f1a6fd0-f202-49d6-9b2f-a31a5603129b}"/>
  <p:tag name="TABLE_ENDDRAG_ORIGIN_RECT" val="331*222"/>
  <p:tag name="TABLE_ENDDRAG_RECT" val="350*265*331*2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755,&quot;width&quot;:7196}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23dc12-2ac2-4d59-b8f8-a0e99b6bd041}"/>
  <p:tag name="TABLE_ENDDRAG_ORIGIN_RECT" val="526*313"/>
  <p:tag name="TABLE_ENDDRAG_RECT" val="92*192*526*3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35306</TotalTime>
  <Words>2548</Words>
  <Application>Microsoft Office PowerPoint</Application>
  <PresentationFormat>宽屏</PresentationFormat>
  <Paragraphs>669</Paragraphs>
  <Slides>32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MS Mincho</vt:lpstr>
      <vt:lpstr>等线</vt:lpstr>
      <vt:lpstr>楷体</vt:lpstr>
      <vt:lpstr>宋体</vt:lpstr>
      <vt:lpstr>微软雅黑</vt:lpstr>
      <vt:lpstr>Arial</vt:lpstr>
      <vt:lpstr>Arial Black</vt:lpstr>
      <vt:lpstr>Calibri</vt:lpstr>
      <vt:lpstr>Segoe Script</vt:lpstr>
      <vt:lpstr>Symbol</vt:lpstr>
      <vt:lpstr>Times New Roman</vt:lpstr>
      <vt:lpstr>Wingdings</vt:lpstr>
      <vt:lpstr>Office 主题</vt:lpstr>
      <vt:lpstr>Visio.Drawing.15</vt:lpstr>
      <vt:lpstr>Equation.KSEE3</vt:lpstr>
      <vt:lpstr>PowerPoint 演示文稿</vt:lpstr>
      <vt:lpstr>Content</vt:lpstr>
      <vt:lpstr>PowerPoint 演示文稿</vt:lpstr>
      <vt:lpstr>PowerPoint 演示文稿</vt:lpstr>
      <vt:lpstr>Design Parameters / Requirement List</vt:lpstr>
      <vt:lpstr>Design Parameters / Requirement List</vt:lpstr>
      <vt:lpstr>Design Parameters / Requirement List</vt:lpstr>
      <vt:lpstr>Successful key technology for HEPS (S-band)</vt:lpstr>
      <vt:lpstr>Electron gun</vt:lpstr>
      <vt:lpstr>Electron gun</vt:lpstr>
      <vt:lpstr>Positron Source</vt:lpstr>
      <vt:lpstr>Positron Source</vt:lpstr>
      <vt:lpstr>Bunching system </vt:lpstr>
      <vt:lpstr>S-band accelerating structure</vt:lpstr>
      <vt:lpstr>S-band accelerating structure</vt:lpstr>
      <vt:lpstr>S-band pulse compressor</vt:lpstr>
      <vt:lpstr>S-band waveguides </vt:lpstr>
      <vt:lpstr>C-band RF system</vt:lpstr>
      <vt:lpstr>C-band RF system at SINAP</vt:lpstr>
      <vt:lpstr>C-band RF system at Spring81,2</vt:lpstr>
      <vt:lpstr>C-band accelerating structure </vt:lpstr>
      <vt:lpstr>C-band accelerating structure </vt:lpstr>
      <vt:lpstr>C-band pulse compressor</vt:lpstr>
      <vt:lpstr>Damping Ring RF cavity</vt:lpstr>
      <vt:lpstr>Damping Ring RF cavity</vt:lpstr>
      <vt:lpstr>Damping Ring RF cavity</vt:lpstr>
      <vt:lpstr>LLRF and phase reference line</vt:lpstr>
      <vt:lpstr>LLRF and phase reference line</vt:lpstr>
      <vt:lpstr>PowerPoint 演示文稿</vt:lpstr>
      <vt:lpstr>PowerPoint 演示文稿</vt:lpstr>
      <vt:lpstr>Summary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23192</cp:lastModifiedBy>
  <cp:revision>2220</cp:revision>
  <cp:lastPrinted>2022-11-06T05:19:21Z</cp:lastPrinted>
  <dcterms:created xsi:type="dcterms:W3CDTF">2012-09-04T11:33:36Z</dcterms:created>
  <dcterms:modified xsi:type="dcterms:W3CDTF">2023-06-13T04:19:48Z</dcterms:modified>
</cp:coreProperties>
</file>