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953" r:id="rId2"/>
    <p:sldId id="907" r:id="rId3"/>
    <p:sldId id="946" r:id="rId4"/>
    <p:sldId id="397" r:id="rId5"/>
    <p:sldId id="396" r:id="rId6"/>
    <p:sldId id="474" r:id="rId7"/>
    <p:sldId id="423" r:id="rId8"/>
    <p:sldId id="491" r:id="rId9"/>
    <p:sldId id="456" r:id="rId10"/>
    <p:sldId id="494" r:id="rId11"/>
    <p:sldId id="495" r:id="rId12"/>
    <p:sldId id="496" r:id="rId13"/>
    <p:sldId id="497" r:id="rId14"/>
    <p:sldId id="498" r:id="rId15"/>
    <p:sldId id="292" r:id="rId16"/>
    <p:sldId id="501" r:id="rId17"/>
    <p:sldId id="444" r:id="rId18"/>
    <p:sldId id="502" r:id="rId19"/>
    <p:sldId id="451" r:id="rId20"/>
    <p:sldId id="954" r:id="rId21"/>
    <p:sldId id="955" r:id="rId22"/>
    <p:sldId id="315" r:id="rId23"/>
    <p:sldId id="273" r:id="rId24"/>
    <p:sldId id="905" r:id="rId25"/>
    <p:sldId id="395" r:id="rId26"/>
    <p:sldId id="260" r:id="rId27"/>
    <p:sldId id="264" r:id="rId28"/>
    <p:sldId id="266" r:id="rId29"/>
    <p:sldId id="503" r:id="rId30"/>
    <p:sldId id="1412" r:id="rId31"/>
    <p:sldId id="492" r:id="rId32"/>
    <p:sldId id="1395" r:id="rId33"/>
    <p:sldId id="1027" r:id="rId34"/>
    <p:sldId id="1401" r:id="rId35"/>
    <p:sldId id="1408" r:id="rId36"/>
    <p:sldId id="1057" r:id="rId37"/>
    <p:sldId id="1396" r:id="rId38"/>
    <p:sldId id="297" r:id="rId39"/>
    <p:sldId id="298" r:id="rId40"/>
    <p:sldId id="840" r:id="rId41"/>
    <p:sldId id="1411" r:id="rId42"/>
    <p:sldId id="902" r:id="rId43"/>
    <p:sldId id="465" r:id="rId44"/>
    <p:sldId id="904" r:id="rId45"/>
    <p:sldId id="903" r:id="rId4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03399"/>
    <a:srgbClr val="E6E6E6"/>
    <a:srgbClr val="0070C0"/>
    <a:srgbClr val="4D8357"/>
    <a:srgbClr val="005800"/>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3" autoAdjust="0"/>
    <p:restoredTop sz="91732" autoAdjust="0"/>
  </p:normalViewPr>
  <p:slideViewPr>
    <p:cSldViewPr>
      <p:cViewPr varScale="1">
        <p:scale>
          <a:sx n="64" d="100"/>
          <a:sy n="64" d="100"/>
        </p:scale>
        <p:origin x="608" y="18"/>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2023/6/14</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2023/6/14</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268055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377277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22</a:t>
            </a:fld>
            <a:endParaRPr lang="zh-CN" altLang="en-US"/>
          </a:p>
        </p:txBody>
      </p:sp>
    </p:spTree>
    <p:extLst>
      <p:ext uri="{BB962C8B-B14F-4D97-AF65-F5344CB8AC3E}">
        <p14:creationId xmlns:p14="http://schemas.microsoft.com/office/powerpoint/2010/main" val="356078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The temperature difference with /without beam is 2 </a:t>
            </a:r>
            <a:r>
              <a:rPr lang="zh-CN" altLang="en-US" sz="1000" dirty="0"/>
              <a:t>℃</a:t>
            </a:r>
            <a:r>
              <a:rPr lang="en-US" altLang="zh-CN" sz="1000" dirty="0"/>
              <a:t>, the difference is much smaller for different current, the position difference is 15 </a:t>
            </a:r>
            <a:r>
              <a:rPr lang="en-US" altLang="zh-CN" sz="1000" dirty="0" err="1"/>
              <a:t>μm</a:t>
            </a:r>
            <a:r>
              <a:rPr lang="en-US" altLang="zh-CN" sz="1000" dirty="0"/>
              <a:t> in a run (150~250 mA)</a:t>
            </a:r>
          </a:p>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24</a:t>
            </a:fld>
            <a:endParaRPr lang="zh-CN" altLang="en-US"/>
          </a:p>
        </p:txBody>
      </p:sp>
    </p:spTree>
    <p:extLst>
      <p:ext uri="{BB962C8B-B14F-4D97-AF65-F5344CB8AC3E}">
        <p14:creationId xmlns:p14="http://schemas.microsoft.com/office/powerpoint/2010/main" val="68587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33</a:t>
            </a:fld>
            <a:endParaRPr lang="zh-CN" altLang="en-US"/>
          </a:p>
        </p:txBody>
      </p:sp>
    </p:spTree>
    <p:extLst>
      <p:ext uri="{BB962C8B-B14F-4D97-AF65-F5344CB8AC3E}">
        <p14:creationId xmlns:p14="http://schemas.microsoft.com/office/powerpoint/2010/main" val="415027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34</a:t>
            </a:fld>
            <a:endParaRPr lang="zh-CN" altLang="en-US"/>
          </a:p>
        </p:txBody>
      </p:sp>
    </p:spTree>
    <p:extLst>
      <p:ext uri="{BB962C8B-B14F-4D97-AF65-F5344CB8AC3E}">
        <p14:creationId xmlns:p14="http://schemas.microsoft.com/office/powerpoint/2010/main" val="99694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41</a:t>
            </a:fld>
            <a:endParaRPr lang="zh-CN" altLang="en-US"/>
          </a:p>
        </p:txBody>
      </p:sp>
    </p:spTree>
    <p:extLst>
      <p:ext uri="{BB962C8B-B14F-4D97-AF65-F5344CB8AC3E}">
        <p14:creationId xmlns:p14="http://schemas.microsoft.com/office/powerpoint/2010/main" val="259444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2023/6/14</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2023/6/14</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2023/6/14</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2023/6/14</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2023/6/14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8.emf"/><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98342" y="2480570"/>
            <a:ext cx="11974322"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rPr>
              <a:t>CEPC instrumentation and beam diagnostics development</a:t>
            </a:r>
            <a:endParaRPr lang="zh-CN" altLang="en-US" sz="60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21737" y="4242209"/>
            <a:ext cx="6769500" cy="954107"/>
          </a:xfrm>
          <a:prstGeom prst="rect">
            <a:avLst/>
          </a:prstGeom>
          <a:noFill/>
        </p:spPr>
        <p:txBody>
          <a:bodyPr wrap="square" rtlCol="0">
            <a:spAutoFit/>
          </a:bodyPr>
          <a:lstStyle/>
          <a:p>
            <a:pPr algn="ctr"/>
            <a:r>
              <a:rPr lang="en-US" altLang="zh-CN" sz="2800" dirty="0">
                <a:latin typeface="Times New Roman" panose="02020603050405020304" pitchFamily="18" charset="0"/>
                <a:ea typeface="微软雅黑" panose="020B0503020204020204" pitchFamily="34" charset="-122"/>
              </a:rPr>
              <a:t>Yanfeng Sui</a:t>
            </a:r>
          </a:p>
          <a:p>
            <a:pPr algn="ctr"/>
            <a:r>
              <a:rPr lang="en-US" altLang="zh-CN" sz="2800" dirty="0">
                <a:latin typeface="Times New Roman" panose="02020603050405020304" pitchFamily="18" charset="0"/>
                <a:ea typeface="微软雅黑" panose="020B0503020204020204" pitchFamily="34" charset="-122"/>
              </a:rPr>
              <a:t>On behalf of CEPC BI group </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12-16. June. 2023, </a:t>
            </a:r>
            <a:r>
              <a:rPr lang="en-US" altLang="zh-CN" dirty="0" err="1">
                <a:solidFill>
                  <a:schemeClr val="bg1"/>
                </a:solidFill>
              </a:rPr>
              <a:t>Hongkong</a:t>
            </a:r>
            <a:r>
              <a:rPr lang="en-US" altLang="zh-CN" dirty="0">
                <a:solidFill>
                  <a:schemeClr val="bg1"/>
                </a:solidFill>
              </a:rPr>
              <a:t>, CEPC Accelerator TDR International Review</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1636"/>
    </mc:Choice>
    <mc:Fallback xmlns="">
      <p:transition spd="slow" advTm="163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C57414-1B50-4630-8DA0-9D8CA52C9089}"/>
              </a:ext>
            </a:extLst>
          </p:cNvPr>
          <p:cNvSpPr>
            <a:spLocks noGrp="1"/>
          </p:cNvSpPr>
          <p:nvPr>
            <p:ph type="title"/>
          </p:nvPr>
        </p:nvSpPr>
        <p:spPr/>
        <p:txBody>
          <a:bodyPr/>
          <a:lstStyle/>
          <a:p>
            <a:r>
              <a:rPr lang="en-US" altLang="zh-CN" dirty="0"/>
              <a:t>Beam current monitor</a:t>
            </a:r>
            <a:endParaRPr lang="zh-CN" altLang="en-US" dirty="0"/>
          </a:p>
        </p:txBody>
      </p:sp>
      <p:sp>
        <p:nvSpPr>
          <p:cNvPr id="3" name="内容占位符 2">
            <a:extLst>
              <a:ext uri="{FF2B5EF4-FFF2-40B4-BE49-F238E27FC236}">
                <a16:creationId xmlns:a16="http://schemas.microsoft.com/office/drawing/2014/main" id="{F290E078-47E9-4DA8-857C-8179C1E637DF}"/>
              </a:ext>
            </a:extLst>
          </p:cNvPr>
          <p:cNvSpPr>
            <a:spLocks noGrp="1"/>
          </p:cNvSpPr>
          <p:nvPr>
            <p:ph idx="1"/>
          </p:nvPr>
        </p:nvSpPr>
        <p:spPr>
          <a:xfrm>
            <a:off x="479376" y="1001907"/>
            <a:ext cx="11521280" cy="2735634"/>
          </a:xfrm>
        </p:spPr>
        <p:txBody>
          <a:bodyPr>
            <a:normAutofit fontScale="92500"/>
          </a:bodyPr>
          <a:lstStyle/>
          <a:p>
            <a:r>
              <a:rPr lang="en-US" altLang="zh-CN" dirty="0"/>
              <a:t>Two types of beam current measurement systems are utilized: average beam current measurement and bunch current measurement. </a:t>
            </a:r>
          </a:p>
          <a:p>
            <a:r>
              <a:rPr lang="en-US" altLang="zh-CN" dirty="0"/>
              <a:t>The average current monitor employs </a:t>
            </a:r>
            <a:r>
              <a:rPr lang="en-US" altLang="zh-CN" dirty="0" err="1"/>
              <a:t>Bergoz</a:t>
            </a:r>
            <a:r>
              <a:rPr lang="en-US" altLang="zh-CN" dirty="0"/>
              <a:t> type DCCT (Direct-current current transformer) sensors. </a:t>
            </a:r>
          </a:p>
          <a:p>
            <a:r>
              <a:rPr lang="en-US" altLang="zh-CN" dirty="0"/>
              <a:t>Bunch by bunch electronics are used for measuring each bunch current.</a:t>
            </a:r>
            <a:endParaRPr lang="zh-CN" altLang="en-US" dirty="0"/>
          </a:p>
        </p:txBody>
      </p:sp>
      <p:sp>
        <p:nvSpPr>
          <p:cNvPr id="4" name="日期占位符 3">
            <a:extLst>
              <a:ext uri="{FF2B5EF4-FFF2-40B4-BE49-F238E27FC236}">
                <a16:creationId xmlns:a16="http://schemas.microsoft.com/office/drawing/2014/main" id="{64E43F88-6E7A-4952-A124-4A9DF867F99D}"/>
              </a:ext>
            </a:extLst>
          </p:cNvPr>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a:extLst>
              <a:ext uri="{FF2B5EF4-FFF2-40B4-BE49-F238E27FC236}">
                <a16:creationId xmlns:a16="http://schemas.microsoft.com/office/drawing/2014/main" id="{9E62D986-E53A-4407-9874-196FA721CD8F}"/>
              </a:ext>
            </a:extLst>
          </p:cNvPr>
          <p:cNvSpPr>
            <a:spLocks noGrp="1"/>
          </p:cNvSpPr>
          <p:nvPr>
            <p:ph type="sldNum" sz="quarter" idx="12"/>
          </p:nvPr>
        </p:nvSpPr>
        <p:spPr/>
        <p:txBody>
          <a:bodyPr/>
          <a:lstStyle/>
          <a:p>
            <a:fld id="{32913243-E730-472E-A005-6BE97143DD99}" type="slidenum">
              <a:rPr lang="zh-CN" altLang="en-US" smtClean="0"/>
              <a:pPr/>
              <a:t>10</a:t>
            </a:fld>
            <a:endParaRPr lang="zh-CN" altLang="en-US"/>
          </a:p>
        </p:txBody>
      </p:sp>
      <p:pic>
        <p:nvPicPr>
          <p:cNvPr id="6" name="图片 5">
            <a:extLst>
              <a:ext uri="{FF2B5EF4-FFF2-40B4-BE49-F238E27FC236}">
                <a16:creationId xmlns:a16="http://schemas.microsoft.com/office/drawing/2014/main" id="{B32E503A-04FC-4E24-ABD4-C3DA83B8726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706" y="4785894"/>
            <a:ext cx="4572001" cy="1596897"/>
          </a:xfrm>
          <a:prstGeom prst="rect">
            <a:avLst/>
          </a:prstGeom>
          <a:noFill/>
          <a:ln>
            <a:noFill/>
          </a:ln>
        </p:spPr>
      </p:pic>
      <p:sp>
        <p:nvSpPr>
          <p:cNvPr id="8" name="文本框 7">
            <a:extLst>
              <a:ext uri="{FF2B5EF4-FFF2-40B4-BE49-F238E27FC236}">
                <a16:creationId xmlns:a16="http://schemas.microsoft.com/office/drawing/2014/main" id="{2D30C58E-8C72-47CA-B0CB-64124DEF3218}"/>
              </a:ext>
            </a:extLst>
          </p:cNvPr>
          <p:cNvSpPr txBox="1"/>
          <p:nvPr/>
        </p:nvSpPr>
        <p:spPr>
          <a:xfrm>
            <a:off x="3835021" y="6354133"/>
            <a:ext cx="4572000" cy="369332"/>
          </a:xfrm>
          <a:prstGeom prst="rect">
            <a:avLst/>
          </a:prstGeom>
          <a:noFill/>
        </p:spPr>
        <p:txBody>
          <a:bodyPr wrap="square">
            <a:spAutoFit/>
          </a:bodyPr>
          <a:lstStyle/>
          <a:p>
            <a:r>
              <a:rPr lang="en-GB" altLang="zh-CN" dirty="0" err="1">
                <a:latin typeface="Times New Roman" panose="02020603050405020304" pitchFamily="18" charset="0"/>
                <a:ea typeface="MS Mincho" panose="02020609040205080304" pitchFamily="49" charset="-128"/>
              </a:rPr>
              <a:t>Bergoz</a:t>
            </a:r>
            <a:r>
              <a:rPr lang="en-GB" altLang="zh-CN" dirty="0">
                <a:latin typeface="Times New Roman" panose="02020603050405020304" pitchFamily="18" charset="0"/>
                <a:ea typeface="MS Mincho" panose="02020609040205080304" pitchFamily="49" charset="-128"/>
              </a:rPr>
              <a:t> NPCT senor and front-end electronics</a:t>
            </a:r>
            <a:endParaRPr lang="zh-CN" altLang="en-US" dirty="0"/>
          </a:p>
        </p:txBody>
      </p:sp>
      <p:graphicFrame>
        <p:nvGraphicFramePr>
          <p:cNvPr id="9" name="表格 8">
            <a:extLst>
              <a:ext uri="{FF2B5EF4-FFF2-40B4-BE49-F238E27FC236}">
                <a16:creationId xmlns:a16="http://schemas.microsoft.com/office/drawing/2014/main" id="{A3825B98-0428-4929-A791-8EAFA090B5A4}"/>
              </a:ext>
            </a:extLst>
          </p:cNvPr>
          <p:cNvGraphicFramePr>
            <a:graphicFrameLocks noGrp="1"/>
          </p:cNvGraphicFramePr>
          <p:nvPr>
            <p:custDataLst>
              <p:tags r:id="rId1"/>
            </p:custDataLst>
            <p:extLst>
              <p:ext uri="{D42A27DB-BD31-4B8C-83A1-F6EECF244321}">
                <p14:modId xmlns:p14="http://schemas.microsoft.com/office/powerpoint/2010/main" val="1386894296"/>
              </p:ext>
            </p:extLst>
          </p:nvPr>
        </p:nvGraphicFramePr>
        <p:xfrm>
          <a:off x="3215681" y="3484914"/>
          <a:ext cx="6263146" cy="1240231"/>
        </p:xfrm>
        <a:graphic>
          <a:graphicData uri="http://schemas.openxmlformats.org/drawingml/2006/table">
            <a:tbl>
              <a:tblPr firstRow="1" bandRow="1"/>
              <a:tblGrid>
                <a:gridCol w="2332474">
                  <a:extLst>
                    <a:ext uri="{9D8B030D-6E8A-4147-A177-3AD203B41FA5}">
                      <a16:colId xmlns:a16="http://schemas.microsoft.com/office/drawing/2014/main" val="20000"/>
                    </a:ext>
                  </a:extLst>
                </a:gridCol>
                <a:gridCol w="972043">
                  <a:extLst>
                    <a:ext uri="{9D8B030D-6E8A-4147-A177-3AD203B41FA5}">
                      <a16:colId xmlns:a16="http://schemas.microsoft.com/office/drawing/2014/main" val="20001"/>
                    </a:ext>
                  </a:extLst>
                </a:gridCol>
                <a:gridCol w="1093079">
                  <a:extLst>
                    <a:ext uri="{9D8B030D-6E8A-4147-A177-3AD203B41FA5}">
                      <a16:colId xmlns:a16="http://schemas.microsoft.com/office/drawing/2014/main" val="20002"/>
                    </a:ext>
                  </a:extLst>
                </a:gridCol>
                <a:gridCol w="932775">
                  <a:extLst>
                    <a:ext uri="{9D8B030D-6E8A-4147-A177-3AD203B41FA5}">
                      <a16:colId xmlns:a16="http://schemas.microsoft.com/office/drawing/2014/main" val="20003"/>
                    </a:ext>
                  </a:extLst>
                </a:gridCol>
                <a:gridCol w="932775">
                  <a:extLst>
                    <a:ext uri="{9D8B030D-6E8A-4147-A177-3AD203B41FA5}">
                      <a16:colId xmlns:a16="http://schemas.microsoft.com/office/drawing/2014/main" val="20004"/>
                    </a:ext>
                  </a:extLst>
                </a:gridCol>
              </a:tblGrid>
              <a:tr h="412475">
                <a:tc>
                  <a:txBody>
                    <a:bodyPr/>
                    <a:lstStyle/>
                    <a:p>
                      <a:pPr algn="l" fontAlgn="b"/>
                      <a:endParaRPr lang="zh-CN" alt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ttbar</a:t>
                      </a:r>
                      <a:endParaRPr 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Higgs</a:t>
                      </a:r>
                      <a:endParaRPr 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W</a:t>
                      </a:r>
                      <a:endParaRPr 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Z</a:t>
                      </a:r>
                      <a:endParaRPr 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5953" marR="5953" marT="5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3878">
                <a:tc>
                  <a:txBody>
                    <a:bodyPr/>
                    <a:lstStyle/>
                    <a:p>
                      <a:pPr marL="0" marR="0" indent="0" algn="l" defTabSz="914400" rtl="0" eaLnBrk="1" fontAlgn="b" latinLnBrk="0" hangingPunct="1">
                        <a:lnSpc>
                          <a:spcPct val="100000"/>
                        </a:lnSpc>
                        <a:spcBef>
                          <a:spcPts val="0"/>
                        </a:spcBef>
                        <a:spcAft>
                          <a:spcPts val="0"/>
                        </a:spcAft>
                        <a:buClrTx/>
                        <a:buSzTx/>
                        <a:buFontTx/>
                        <a:buNone/>
                        <a:defRPr/>
                      </a:pPr>
                      <a:r>
                        <a:rPr lang="en-US" altLang="zh-CN" sz="1600" b="0" u="none" strike="noStrike" kern="1200" dirty="0">
                          <a:solidFill>
                            <a:srgbClr val="FF0000"/>
                          </a:solidFill>
                          <a:effectLst/>
                          <a:latin typeface="Times New Roman" panose="02020603050405020304" pitchFamily="18" charset="0"/>
                          <a:ea typeface="+mn-ea"/>
                          <a:cs typeface="Times New Roman" panose="02020603050405020304" pitchFamily="18" charset="0"/>
                        </a:rPr>
                        <a:t>Energy [GeV]</a:t>
                      </a:r>
                      <a:endParaRPr lang="en-US" sz="1600" b="0" u="none" strike="noStrike" kern="1200" dirty="0">
                        <a:solidFill>
                          <a:srgbClr val="FF0000"/>
                        </a:solidFill>
                        <a:effectLst/>
                        <a:latin typeface="Times New Roman" panose="02020603050405020304" pitchFamily="18" charset="0"/>
                        <a:ea typeface="+mn-ea"/>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rgbClr val="FF0000"/>
                          </a:solidFill>
                          <a:effectLst/>
                          <a:latin typeface="Times New Roman" panose="02020603050405020304" pitchFamily="18" charset="0"/>
                          <a:cs typeface="Times New Roman" panose="02020603050405020304" pitchFamily="18" charset="0"/>
                        </a:rPr>
                        <a:t>180</a:t>
                      </a:r>
                      <a:endParaRPr lang="en-US" altLang="zh-CN" sz="1600" b="0" i="0" u="none" strike="noStrike" dirty="0">
                        <a:solidFill>
                          <a:srgbClr val="FF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rgbClr val="FF0000"/>
                          </a:solidFill>
                          <a:effectLst/>
                          <a:latin typeface="Times New Roman" panose="02020603050405020304" pitchFamily="18" charset="0"/>
                          <a:cs typeface="Times New Roman" panose="02020603050405020304" pitchFamily="18" charset="0"/>
                        </a:rPr>
                        <a:t>120</a:t>
                      </a:r>
                      <a:endParaRPr lang="en-US" altLang="zh-CN" sz="1600" b="0" i="0" u="none" strike="noStrike" dirty="0">
                        <a:solidFill>
                          <a:srgbClr val="FF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rgbClr val="FF0000"/>
                          </a:solidFill>
                          <a:effectLst/>
                          <a:latin typeface="Times New Roman" panose="02020603050405020304" pitchFamily="18" charset="0"/>
                          <a:cs typeface="Times New Roman" panose="02020603050405020304" pitchFamily="18" charset="0"/>
                        </a:rPr>
                        <a:t>80</a:t>
                      </a:r>
                      <a:endParaRPr lang="en-US" altLang="zh-CN" sz="1600" b="0" i="0" u="none" strike="noStrike" dirty="0">
                        <a:solidFill>
                          <a:srgbClr val="FF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rgbClr val="FF0000"/>
                          </a:solidFill>
                          <a:effectLst/>
                          <a:latin typeface="Times New Roman" panose="02020603050405020304" pitchFamily="18" charset="0"/>
                          <a:cs typeface="Times New Roman" panose="02020603050405020304" pitchFamily="18" charset="0"/>
                        </a:rPr>
                        <a:t>45.5</a:t>
                      </a:r>
                      <a:endParaRPr lang="en-US" altLang="zh-CN" sz="1600" b="0" i="0" u="none" strike="noStrike" dirty="0">
                        <a:solidFill>
                          <a:srgbClr val="FF0000"/>
                        </a:solidFill>
                        <a:effectLst/>
                        <a:latin typeface="Times New Roman" panose="02020603050405020304" pitchFamily="18" charset="0"/>
                        <a:ea typeface="等线" panose="02010600030101010101" charset="-122"/>
                        <a:cs typeface="Times New Roman" panose="02020603050405020304" pitchFamily="18" charset="0"/>
                      </a:endParaRPr>
                    </a:p>
                  </a:txBody>
                  <a:tcPr marL="5953" marR="5953" marT="5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3878">
                <a:tc>
                  <a:txBody>
                    <a:bodyPr/>
                    <a:lstStyle/>
                    <a:p>
                      <a:pPr marL="0" algn="l" defTabSz="914400" rtl="0" eaLnBrk="1" fontAlgn="b" latinLnBrk="0" hangingPunct="1"/>
                      <a:r>
                        <a:rPr lang="en-US" sz="1600" b="0" u="none" strike="noStrike" kern="1200" dirty="0">
                          <a:solidFill>
                            <a:schemeClr val="dk1"/>
                          </a:solidFill>
                          <a:effectLst/>
                          <a:latin typeface="Times New Roman" panose="02020603050405020304" pitchFamily="18" charset="0"/>
                          <a:ea typeface="+mn-ea"/>
                          <a:cs typeface="Times New Roman" panose="02020603050405020304" pitchFamily="18" charset="0"/>
                        </a:rPr>
                        <a:t>Beam current [mA]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3.3</a:t>
                      </a:r>
                      <a:endParaRPr lang="en-US" altLang="zh-CN" sz="1600" b="0" i="0" u="none" strike="noStrike"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16.7</a:t>
                      </a:r>
                      <a:endParaRPr lang="en-US" altLang="zh-CN" sz="1600" b="0" i="0" u="none" strike="noStrike"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altLang="zh-CN" sz="1600" u="none" strike="noStrike" kern="1200" dirty="0">
                          <a:solidFill>
                            <a:schemeClr val="tx1"/>
                          </a:solidFill>
                          <a:effectLst/>
                          <a:latin typeface="Times New Roman" panose="02020603050405020304" pitchFamily="18" charset="0"/>
                          <a:ea typeface="+mn-ea"/>
                          <a:cs typeface="Times New Roman" panose="02020603050405020304" pitchFamily="18" charset="0"/>
                        </a:rPr>
                        <a:t>84.1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chemeClr val="tx1"/>
                          </a:solidFill>
                          <a:effectLst/>
                          <a:latin typeface="Times New Roman" panose="02020603050405020304" pitchFamily="18" charset="0"/>
                          <a:cs typeface="Times New Roman" panose="02020603050405020304" pitchFamily="18" charset="0"/>
                        </a:rPr>
                        <a:t>803.5</a:t>
                      </a:r>
                      <a:endParaRPr lang="en-US" altLang="zh-CN" sz="1600" b="0" i="0" u="none" strike="noStrike"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5953" marR="5953" marT="5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84277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3E2091-FF91-4CCF-B337-0F286CCD9B22}"/>
              </a:ext>
            </a:extLst>
          </p:cNvPr>
          <p:cNvSpPr>
            <a:spLocks noGrp="1"/>
          </p:cNvSpPr>
          <p:nvPr>
            <p:ph type="title"/>
          </p:nvPr>
        </p:nvSpPr>
        <p:spPr/>
        <p:txBody>
          <a:bodyPr/>
          <a:lstStyle/>
          <a:p>
            <a:r>
              <a:rPr lang="en-US" altLang="zh-CN" dirty="0"/>
              <a:t>Beam current monitor</a:t>
            </a:r>
            <a:endParaRPr lang="zh-CN" altLang="en-US" dirty="0"/>
          </a:p>
        </p:txBody>
      </p:sp>
      <p:sp>
        <p:nvSpPr>
          <p:cNvPr id="3" name="内容占位符 2">
            <a:extLst>
              <a:ext uri="{FF2B5EF4-FFF2-40B4-BE49-F238E27FC236}">
                <a16:creationId xmlns:a16="http://schemas.microsoft.com/office/drawing/2014/main" id="{FA09C6C3-F21C-497A-B26E-F74F29748CAF}"/>
              </a:ext>
            </a:extLst>
          </p:cNvPr>
          <p:cNvSpPr>
            <a:spLocks noGrp="1"/>
          </p:cNvSpPr>
          <p:nvPr>
            <p:ph idx="1"/>
          </p:nvPr>
        </p:nvSpPr>
        <p:spPr>
          <a:xfrm>
            <a:off x="609600" y="3429001"/>
            <a:ext cx="11175032" cy="2816225"/>
          </a:xfrm>
        </p:spPr>
        <p:txBody>
          <a:bodyPr>
            <a:normAutofit fontScale="85000" lnSpcReduction="20000"/>
          </a:bodyPr>
          <a:lstStyle/>
          <a:p>
            <a:r>
              <a:rPr lang="en-US" altLang="zh-CN"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The ceramic gap functions as a capacitor to cut off wall current. The capacitor determines the cut-off frequency, restricting high-frequency signals through the sensor. </a:t>
            </a:r>
          </a:p>
          <a:p>
            <a:r>
              <a:rPr lang="en-US" altLang="zh-CN"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Loss factor and longitudinal impedance are simulated by CST Particle Studio for different gap sizes.</a:t>
            </a:r>
            <a:endParaRPr lang="zh-CN" altLang="zh-CN" dirty="0">
              <a:effectLst/>
              <a:latin typeface="等线" panose="02010600030101010101" pitchFamily="2" charset="-122"/>
              <a:ea typeface="等线" panose="02010600030101010101" pitchFamily="2" charset="-122"/>
              <a:cs typeface="Times New Roman" panose="02020603050405020304" pitchFamily="18" charset="0"/>
            </a:endParaRPr>
          </a:p>
          <a:p>
            <a:r>
              <a:rPr lang="en-GB" altLang="zh-CN" dirty="0">
                <a:solidFill>
                  <a:srgbClr val="000000"/>
                </a:solidFill>
                <a:effectLst/>
                <a:latin typeface="Times New Roman" panose="02020603050405020304" pitchFamily="18" charset="0"/>
                <a:ea typeface="MS Mincho" panose="02020609040205080304" pitchFamily="49" charset="-128"/>
              </a:rPr>
              <a:t>The simulation reveals that a 2 mm gap results in low impedance at around 0.3 GHz, while a 10 mm gap produces high impedance at about 1 GHz. In this case, 2mm gap is chosen for the structure.</a:t>
            </a:r>
            <a:endParaRPr lang="zh-CN" altLang="en-US" dirty="0"/>
          </a:p>
        </p:txBody>
      </p:sp>
      <p:sp>
        <p:nvSpPr>
          <p:cNvPr id="4" name="日期占位符 3">
            <a:extLst>
              <a:ext uri="{FF2B5EF4-FFF2-40B4-BE49-F238E27FC236}">
                <a16:creationId xmlns:a16="http://schemas.microsoft.com/office/drawing/2014/main" id="{836C3A4E-BEF0-4602-8998-C53A9063E008}"/>
              </a:ext>
            </a:extLst>
          </p:cNvPr>
          <p:cNvSpPr>
            <a:spLocks noGrp="1"/>
          </p:cNvSpPr>
          <p:nvPr>
            <p:ph type="dt" sz="half" idx="10"/>
          </p:nvPr>
        </p:nvSpPr>
        <p:spPr/>
        <p:txBody>
          <a:bodyPr/>
          <a:lstStyle/>
          <a:p>
            <a:fld id="{B245D528-5DC1-43AE-A3BF-8656839858CE}" type="datetime1">
              <a:rPr lang="en-US" altLang="zh-CN" smtClean="0"/>
              <a:t>6/14/2023</a:t>
            </a:fld>
            <a:endParaRPr lang="zh-CN" altLang="en-US" dirty="0"/>
          </a:p>
        </p:txBody>
      </p:sp>
      <p:sp>
        <p:nvSpPr>
          <p:cNvPr id="5" name="灯片编号占位符 4">
            <a:extLst>
              <a:ext uri="{FF2B5EF4-FFF2-40B4-BE49-F238E27FC236}">
                <a16:creationId xmlns:a16="http://schemas.microsoft.com/office/drawing/2014/main" id="{A40616DD-59B7-4AB9-9DBD-C81E99A6BB7F}"/>
              </a:ext>
            </a:extLst>
          </p:cNvPr>
          <p:cNvSpPr>
            <a:spLocks noGrp="1"/>
          </p:cNvSpPr>
          <p:nvPr>
            <p:ph type="sldNum" sz="quarter" idx="12"/>
          </p:nvPr>
        </p:nvSpPr>
        <p:spPr/>
        <p:txBody>
          <a:bodyPr/>
          <a:lstStyle/>
          <a:p>
            <a:fld id="{32913243-E730-472E-A005-6BE97143DD99}" type="slidenum">
              <a:rPr lang="zh-CN" altLang="en-US" smtClean="0"/>
              <a:pPr/>
              <a:t>11</a:t>
            </a:fld>
            <a:endParaRPr lang="zh-CN" altLang="en-US"/>
          </a:p>
        </p:txBody>
      </p:sp>
      <p:pic>
        <p:nvPicPr>
          <p:cNvPr id="1026" name="图片 30" descr="https://docimg5.docs.qq.com/image/XJNPQ1MN38iRlqbrYnGZRg.png?w=838&amp;h=513">
            <a:extLst>
              <a:ext uri="{FF2B5EF4-FFF2-40B4-BE49-F238E27FC236}">
                <a16:creationId xmlns:a16="http://schemas.microsoft.com/office/drawing/2014/main" id="{F149713A-8B5D-412E-A2C0-C755150EE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623" y="1196754"/>
            <a:ext cx="2393230" cy="1461811"/>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图片 29" descr="https://docimg4.docs.qq.com/image/6VVZKLtyTqbDTwNbuWskkQ.png?w=771&amp;h=261">
            <a:extLst>
              <a:ext uri="{FF2B5EF4-FFF2-40B4-BE49-F238E27FC236}">
                <a16:creationId xmlns:a16="http://schemas.microsoft.com/office/drawing/2014/main" id="{2CB909CC-DB2F-4D26-93EF-D69006493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1" y="1281113"/>
            <a:ext cx="5158995" cy="1787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63CB522-9821-4C28-A374-FA617EBD4C9C}"/>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4">
            <a:extLst>
              <a:ext uri="{FF2B5EF4-FFF2-40B4-BE49-F238E27FC236}">
                <a16:creationId xmlns:a16="http://schemas.microsoft.com/office/drawing/2014/main" id="{4D16D738-B85B-4D16-96FD-3B68C4CCA03C}"/>
              </a:ext>
            </a:extLst>
          </p:cNvPr>
          <p:cNvSpPr>
            <a:spLocks noChangeArrowheads="1"/>
          </p:cNvSpPr>
          <p:nvPr/>
        </p:nvSpPr>
        <p:spPr bwMode="auto">
          <a:xfrm>
            <a:off x="1524001" y="24537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文本框 11">
            <a:extLst>
              <a:ext uri="{FF2B5EF4-FFF2-40B4-BE49-F238E27FC236}">
                <a16:creationId xmlns:a16="http://schemas.microsoft.com/office/drawing/2014/main" id="{7226F016-4DE0-4870-8797-F0DBE05CE103}"/>
              </a:ext>
            </a:extLst>
          </p:cNvPr>
          <p:cNvSpPr txBox="1"/>
          <p:nvPr/>
        </p:nvSpPr>
        <p:spPr>
          <a:xfrm>
            <a:off x="1770348" y="2967260"/>
            <a:ext cx="8363272" cy="369332"/>
          </a:xfrm>
          <a:prstGeom prst="rect">
            <a:avLst/>
          </a:prstGeom>
          <a:noFill/>
        </p:spPr>
        <p:txBody>
          <a:bodyPr wrap="square">
            <a:spAutoFit/>
          </a:bodyPr>
          <a:lstStyle/>
          <a:p>
            <a:r>
              <a:rPr lang="en-GB" altLang="zh-CN" dirty="0">
                <a:latin typeface="Times New Roman" panose="02020603050405020304" pitchFamily="18" charset="0"/>
                <a:ea typeface="MS Mincho" panose="02020609040205080304" pitchFamily="49" charset="-128"/>
              </a:rPr>
              <a:t>Structure of DCCT vacuum chamber and  longitudinal wake impedance of the structure</a:t>
            </a:r>
            <a:endParaRPr lang="zh-CN" altLang="en-US" dirty="0"/>
          </a:p>
        </p:txBody>
      </p:sp>
    </p:spTree>
    <p:extLst>
      <p:ext uri="{BB962C8B-B14F-4D97-AF65-F5344CB8AC3E}">
        <p14:creationId xmlns:p14="http://schemas.microsoft.com/office/powerpoint/2010/main" val="339316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F250E-0F47-43BE-A2A9-0DA2F2C3BDAF}"/>
              </a:ext>
            </a:extLst>
          </p:cNvPr>
          <p:cNvSpPr>
            <a:spLocks noGrp="1"/>
          </p:cNvSpPr>
          <p:nvPr>
            <p:ph type="title"/>
          </p:nvPr>
        </p:nvSpPr>
        <p:spPr/>
        <p:txBody>
          <a:bodyPr/>
          <a:lstStyle/>
          <a:p>
            <a:r>
              <a:rPr lang="en-US" altLang="zh-CN" dirty="0"/>
              <a:t>Beam current monitor</a:t>
            </a:r>
            <a:endParaRPr lang="zh-CN" altLang="en-US" dirty="0"/>
          </a:p>
        </p:txBody>
      </p:sp>
      <p:sp>
        <p:nvSpPr>
          <p:cNvPr id="3" name="内容占位符 2">
            <a:extLst>
              <a:ext uri="{FF2B5EF4-FFF2-40B4-BE49-F238E27FC236}">
                <a16:creationId xmlns:a16="http://schemas.microsoft.com/office/drawing/2014/main" id="{A51D97D0-60BE-40F6-AB4C-7FD2B3CE1246}"/>
              </a:ext>
            </a:extLst>
          </p:cNvPr>
          <p:cNvSpPr>
            <a:spLocks noGrp="1"/>
          </p:cNvSpPr>
          <p:nvPr>
            <p:ph idx="1"/>
          </p:nvPr>
        </p:nvSpPr>
        <p:spPr>
          <a:xfrm>
            <a:off x="191344" y="996314"/>
            <a:ext cx="11881320" cy="4032448"/>
          </a:xfrm>
        </p:spPr>
        <p:txBody>
          <a:bodyPr>
            <a:normAutofit fontScale="92500" lnSpcReduction="20000"/>
          </a:bodyPr>
          <a:lstStyle/>
          <a:p>
            <a:r>
              <a:rPr lang="en-US" altLang="zh-CN" dirty="0"/>
              <a:t>A bunch current monitor equipped with a fast ADC sampling BPM sum signal is utilized to measure the bunch current and share the data with the injection control system for bucket selection.</a:t>
            </a:r>
          </a:p>
          <a:p>
            <a:r>
              <a:rPr lang="en-US" altLang="zh-CN" dirty="0"/>
              <a:t>To improve the luminosity, it is necessary to accurately measure and control the charge of each bunch, ensuring that the charge of each bunch in the storage ring is equal.</a:t>
            </a:r>
          </a:p>
          <a:p>
            <a:r>
              <a:rPr lang="en-US" altLang="zh-CN" dirty="0"/>
              <a:t>The core part of the AFE is its high-speed ADC. The front-end circuit receives the sum signal from BPM. The signal is sampled at a frequency of 650MHz.</a:t>
            </a:r>
            <a:r>
              <a:rPr lang="zh-CN" altLang="en-US" dirty="0"/>
              <a:t> </a:t>
            </a:r>
            <a:r>
              <a:rPr lang="en-US" altLang="zh-CN" dirty="0"/>
              <a:t>The digitized data is instantly transferred to the DFE.</a:t>
            </a:r>
          </a:p>
          <a:p>
            <a:endParaRPr lang="zh-CN" altLang="en-US" dirty="0"/>
          </a:p>
        </p:txBody>
      </p:sp>
      <p:sp>
        <p:nvSpPr>
          <p:cNvPr id="4" name="日期占位符 3">
            <a:extLst>
              <a:ext uri="{FF2B5EF4-FFF2-40B4-BE49-F238E27FC236}">
                <a16:creationId xmlns:a16="http://schemas.microsoft.com/office/drawing/2014/main" id="{9F446D5E-B50B-4313-BB23-BAD86E8834E2}"/>
              </a:ext>
            </a:extLst>
          </p:cNvPr>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a:extLst>
              <a:ext uri="{FF2B5EF4-FFF2-40B4-BE49-F238E27FC236}">
                <a16:creationId xmlns:a16="http://schemas.microsoft.com/office/drawing/2014/main" id="{F49112D3-3103-41A1-B810-626677B24514}"/>
              </a:ext>
            </a:extLst>
          </p:cNvPr>
          <p:cNvSpPr>
            <a:spLocks noGrp="1"/>
          </p:cNvSpPr>
          <p:nvPr>
            <p:ph type="sldNum" sz="quarter" idx="12"/>
          </p:nvPr>
        </p:nvSpPr>
        <p:spPr/>
        <p:txBody>
          <a:bodyPr/>
          <a:lstStyle/>
          <a:p>
            <a:fld id="{32913243-E730-472E-A005-6BE97143DD99}" type="slidenum">
              <a:rPr lang="zh-CN" altLang="en-US" smtClean="0"/>
              <a:pPr/>
              <a:t>12</a:t>
            </a:fld>
            <a:endParaRPr lang="zh-CN" altLang="en-US"/>
          </a:p>
        </p:txBody>
      </p:sp>
      <p:pic>
        <p:nvPicPr>
          <p:cNvPr id="6" name="图片 5">
            <a:extLst>
              <a:ext uri="{FF2B5EF4-FFF2-40B4-BE49-F238E27FC236}">
                <a16:creationId xmlns:a16="http://schemas.microsoft.com/office/drawing/2014/main" id="{0AC2ACAC-388A-4B6B-8977-86BC07E03E8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1408" y="4725144"/>
            <a:ext cx="5256583" cy="1702791"/>
          </a:xfrm>
          <a:prstGeom prst="rect">
            <a:avLst/>
          </a:prstGeom>
          <a:noFill/>
          <a:ln>
            <a:noFill/>
          </a:ln>
        </p:spPr>
      </p:pic>
      <p:pic>
        <p:nvPicPr>
          <p:cNvPr id="7" name="图片 6">
            <a:extLst>
              <a:ext uri="{FF2B5EF4-FFF2-40B4-BE49-F238E27FC236}">
                <a16:creationId xmlns:a16="http://schemas.microsoft.com/office/drawing/2014/main" id="{3103C02B-78C9-4A22-A300-63FCDD7F94E8}"/>
              </a:ext>
            </a:extLst>
          </p:cNvPr>
          <p:cNvPicPr>
            <a:picLocks noChangeAspect="1"/>
          </p:cNvPicPr>
          <p:nvPr/>
        </p:nvPicPr>
        <p:blipFill>
          <a:blip r:embed="rId3"/>
          <a:stretch>
            <a:fillRect/>
          </a:stretch>
        </p:blipFill>
        <p:spPr>
          <a:xfrm>
            <a:off x="5474839" y="4656272"/>
            <a:ext cx="3079747" cy="2040160"/>
          </a:xfrm>
          <a:prstGeom prst="rect">
            <a:avLst/>
          </a:prstGeom>
        </p:spPr>
      </p:pic>
      <p:pic>
        <p:nvPicPr>
          <p:cNvPr id="8" name="图片 7">
            <a:extLst>
              <a:ext uri="{FF2B5EF4-FFF2-40B4-BE49-F238E27FC236}">
                <a16:creationId xmlns:a16="http://schemas.microsoft.com/office/drawing/2014/main" id="{849E2584-C2C0-4396-9431-7EEECB42CA01}"/>
              </a:ext>
            </a:extLst>
          </p:cNvPr>
          <p:cNvPicPr>
            <a:picLocks noChangeAspect="1"/>
          </p:cNvPicPr>
          <p:nvPr/>
        </p:nvPicPr>
        <p:blipFill>
          <a:blip r:embed="rId4"/>
          <a:stretch>
            <a:fillRect/>
          </a:stretch>
        </p:blipFill>
        <p:spPr>
          <a:xfrm>
            <a:off x="8904312" y="4749253"/>
            <a:ext cx="3400311" cy="1711093"/>
          </a:xfrm>
          <a:prstGeom prst="rect">
            <a:avLst/>
          </a:prstGeom>
        </p:spPr>
      </p:pic>
    </p:spTree>
    <p:extLst>
      <p:ext uri="{BB962C8B-B14F-4D97-AF65-F5344CB8AC3E}">
        <p14:creationId xmlns:p14="http://schemas.microsoft.com/office/powerpoint/2010/main" val="379726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Beam size measurement</a:t>
            </a:r>
            <a:endParaRPr lang="zh-CN" altLang="en-US" dirty="0"/>
          </a:p>
        </p:txBody>
      </p:sp>
      <p:sp>
        <p:nvSpPr>
          <p:cNvPr id="3" name="内容占位符 2"/>
          <p:cNvSpPr>
            <a:spLocks noGrp="1"/>
          </p:cNvSpPr>
          <p:nvPr>
            <p:ph idx="1"/>
          </p:nvPr>
        </p:nvSpPr>
        <p:spPr>
          <a:xfrm>
            <a:off x="119337" y="1085739"/>
            <a:ext cx="7488832" cy="3139052"/>
          </a:xfrm>
        </p:spPr>
        <p:txBody>
          <a:bodyPr>
            <a:normAutofit fontScale="70000" lnSpcReduction="20000"/>
          </a:bodyPr>
          <a:lstStyle/>
          <a:p>
            <a:r>
              <a:rPr lang="en-US" altLang="zh-CN" dirty="0"/>
              <a:t>For a storage ring with high beam energy and a long bending radius, it can be challenging to separate SR light from the beam over a long distance. This makes it difficult to place diagnostic elements close enough to the source point. To overcome this challenge, the X-ray double slit interferometer is considered the best option for beam size measurement.</a:t>
            </a:r>
          </a:p>
          <a:p>
            <a:r>
              <a:rPr lang="en-GB" altLang="zh-CN" sz="2900" dirty="0"/>
              <a:t>In the booster, </a:t>
            </a:r>
            <a:r>
              <a:rPr lang="en-US" altLang="zh-CN" sz="2900" dirty="0"/>
              <a:t>b</a:t>
            </a:r>
            <a:r>
              <a:rPr lang="en-GB" altLang="zh-CN" sz="2900" dirty="0" err="1"/>
              <a:t>eam</a:t>
            </a:r>
            <a:r>
              <a:rPr lang="en-GB" altLang="zh-CN" sz="2900" dirty="0"/>
              <a:t> sizes ranging from several hundreds of microns up to </a:t>
            </a:r>
            <a:r>
              <a:rPr lang="en-GB" altLang="zh-CN" sz="2900" dirty="0" err="1"/>
              <a:t>millimeters</a:t>
            </a:r>
            <a:r>
              <a:rPr lang="en-GB" altLang="zh-CN" sz="2900" dirty="0"/>
              <a:t> in both x and y directions. A visible light beam line will be constructed for beam </a:t>
            </a:r>
            <a:r>
              <a:rPr lang="en-US" altLang="zh-CN" sz="2900" dirty="0"/>
              <a:t>s</a:t>
            </a:r>
            <a:r>
              <a:rPr lang="en-GB" altLang="zh-CN" sz="2900" dirty="0" err="1"/>
              <a:t>ize</a:t>
            </a:r>
            <a:r>
              <a:rPr lang="en-GB" altLang="zh-CN" sz="2900" dirty="0"/>
              <a:t> measurement</a:t>
            </a:r>
            <a:endParaRPr lang="zh-CN" altLang="en-US" sz="2900" dirty="0"/>
          </a:p>
        </p:txBody>
      </p:sp>
      <p:sp>
        <p:nvSpPr>
          <p:cNvPr id="4" name="日期占位符 3"/>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13</a:t>
            </a:fld>
            <a:endParaRPr lang="zh-CN" altLang="en-US"/>
          </a:p>
        </p:txBody>
      </p:sp>
      <p:sp>
        <p:nvSpPr>
          <p:cNvPr id="6" name="文本框 5">
            <a:extLst>
              <a:ext uri="{FF2B5EF4-FFF2-40B4-BE49-F238E27FC236}">
                <a16:creationId xmlns:a16="http://schemas.microsoft.com/office/drawing/2014/main" id="{26C9DF5B-37D6-4AF1-A5DA-313F2993C6D0}"/>
              </a:ext>
            </a:extLst>
          </p:cNvPr>
          <p:cNvSpPr txBox="1"/>
          <p:nvPr/>
        </p:nvSpPr>
        <p:spPr>
          <a:xfrm>
            <a:off x="7446702" y="1222099"/>
            <a:ext cx="4222106" cy="1323439"/>
          </a:xfrm>
          <a:prstGeom prst="rect">
            <a:avLst/>
          </a:prstGeom>
          <a:noFill/>
        </p:spPr>
        <p:txBody>
          <a:bodyPr wrap="square">
            <a:spAutoFit/>
          </a:bodyPr>
          <a:lstStyle/>
          <a:p>
            <a:r>
              <a:rPr lang="en-US" altLang="zh-CN" sz="1600" dirty="0"/>
              <a:t>X ray</a:t>
            </a:r>
            <a:r>
              <a:rPr lang="zh-CN" altLang="en-US" sz="1600" dirty="0"/>
              <a:t> </a:t>
            </a:r>
            <a:r>
              <a:rPr lang="en-US" altLang="zh-CN" sz="1600" dirty="0"/>
              <a:t>energy</a:t>
            </a:r>
            <a:r>
              <a:rPr lang="zh-CN" altLang="en-US" sz="1600" dirty="0"/>
              <a:t>：</a:t>
            </a:r>
            <a:r>
              <a:rPr lang="en-US" altLang="zh-CN" sz="1600" dirty="0"/>
              <a:t>12keV</a:t>
            </a:r>
          </a:p>
          <a:p>
            <a:r>
              <a:rPr lang="en-US" altLang="zh-CN" sz="1600" dirty="0"/>
              <a:t>Light spot size</a:t>
            </a:r>
            <a:r>
              <a:rPr lang="zh-CN" altLang="en-US" sz="1600" dirty="0"/>
              <a:t>：</a:t>
            </a:r>
            <a:r>
              <a:rPr lang="en-US" altLang="zh-CN" sz="1600" dirty="0"/>
              <a:t>x  40e-6m   y  5e-6m</a:t>
            </a:r>
          </a:p>
          <a:p>
            <a:r>
              <a:rPr lang="en-US" altLang="zh-CN" sz="1600" dirty="0"/>
              <a:t>Slits</a:t>
            </a:r>
            <a:r>
              <a:rPr lang="zh-CN" altLang="en-US" sz="1600" dirty="0"/>
              <a:t>：</a:t>
            </a:r>
            <a:r>
              <a:rPr lang="en-US" altLang="zh-CN" sz="1600" dirty="0"/>
              <a:t>Distance:</a:t>
            </a:r>
            <a:r>
              <a:rPr lang="zh-CN" altLang="en-US" sz="1600" dirty="0"/>
              <a:t> </a:t>
            </a:r>
            <a:r>
              <a:rPr lang="en-US" altLang="zh-CN" sz="1600" dirty="0"/>
              <a:t>d=200µm  Width: a=8µm</a:t>
            </a:r>
          </a:p>
          <a:p>
            <a:r>
              <a:rPr lang="en-US" altLang="zh-CN" sz="1600" dirty="0"/>
              <a:t>Distance from source to slit: R=100m</a:t>
            </a:r>
          </a:p>
          <a:p>
            <a:r>
              <a:rPr lang="en-US" altLang="zh-CN" sz="1600" dirty="0"/>
              <a:t>Distance between observation point to slit 75m</a:t>
            </a:r>
          </a:p>
        </p:txBody>
      </p:sp>
      <p:pic>
        <p:nvPicPr>
          <p:cNvPr id="14" name="图片 13">
            <a:extLst>
              <a:ext uri="{FF2B5EF4-FFF2-40B4-BE49-F238E27FC236}">
                <a16:creationId xmlns:a16="http://schemas.microsoft.com/office/drawing/2014/main" id="{091EAEE4-90F4-4CF0-9DE7-DD99EEF16B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8" y="2654247"/>
            <a:ext cx="3899173" cy="1212062"/>
          </a:xfrm>
          <a:prstGeom prst="rect">
            <a:avLst/>
          </a:prstGeom>
          <a:noFill/>
          <a:ln>
            <a:noFill/>
          </a:ln>
        </p:spPr>
      </p:pic>
      <p:sp>
        <p:nvSpPr>
          <p:cNvPr id="15" name="文本框 14">
            <a:extLst>
              <a:ext uri="{FF2B5EF4-FFF2-40B4-BE49-F238E27FC236}">
                <a16:creationId xmlns:a16="http://schemas.microsoft.com/office/drawing/2014/main" id="{BE779489-61EA-48AC-9E47-3CD108A08E07}"/>
              </a:ext>
            </a:extLst>
          </p:cNvPr>
          <p:cNvSpPr txBox="1"/>
          <p:nvPr/>
        </p:nvSpPr>
        <p:spPr>
          <a:xfrm>
            <a:off x="7425679" y="3767718"/>
            <a:ext cx="4766321" cy="338554"/>
          </a:xfrm>
          <a:prstGeom prst="rect">
            <a:avLst/>
          </a:prstGeom>
          <a:noFill/>
        </p:spPr>
        <p:txBody>
          <a:bodyPr wrap="square">
            <a:spAutoFit/>
          </a:bodyPr>
          <a:lstStyle/>
          <a:p>
            <a:r>
              <a:rPr lang="en-GB" altLang="zh-CN" sz="1600" dirty="0">
                <a:latin typeface="Times New Roman" panose="02020603050405020304" pitchFamily="18" charset="0"/>
                <a:ea typeface="MS Mincho" panose="02020609040205080304" pitchFamily="49" charset="-128"/>
              </a:rPr>
              <a:t>Configuration for double slit X-ray interferometer</a:t>
            </a:r>
            <a:endParaRPr lang="zh-CN" altLang="en-US" sz="1600" dirty="0"/>
          </a:p>
        </p:txBody>
      </p:sp>
      <p:pic>
        <p:nvPicPr>
          <p:cNvPr id="17" name="图片 16">
            <a:extLst>
              <a:ext uri="{FF2B5EF4-FFF2-40B4-BE49-F238E27FC236}">
                <a16:creationId xmlns:a16="http://schemas.microsoft.com/office/drawing/2014/main" id="{1E072192-DE3B-4FBB-816F-FB8B8BEAE2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100" y="4162525"/>
            <a:ext cx="4305300" cy="2247900"/>
          </a:xfrm>
          <a:prstGeom prst="rect">
            <a:avLst/>
          </a:prstGeom>
          <a:noFill/>
          <a:ln>
            <a:noFill/>
          </a:ln>
        </p:spPr>
      </p:pic>
      <p:sp>
        <p:nvSpPr>
          <p:cNvPr id="19" name="文本框 18">
            <a:extLst>
              <a:ext uri="{FF2B5EF4-FFF2-40B4-BE49-F238E27FC236}">
                <a16:creationId xmlns:a16="http://schemas.microsoft.com/office/drawing/2014/main" id="{53304606-E512-41F3-8AFB-F7F7E09F7485}"/>
              </a:ext>
            </a:extLst>
          </p:cNvPr>
          <p:cNvSpPr txBox="1"/>
          <p:nvPr/>
        </p:nvSpPr>
        <p:spPr>
          <a:xfrm>
            <a:off x="5735960" y="6410425"/>
            <a:ext cx="6624228"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Typical interferogram and the intensity distribution curve in vertical direction </a:t>
            </a:r>
            <a:endParaRPr lang="zh-CN" altLang="en-US" sz="16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814B6066-4BCE-4AD2-9E1A-052989B6E388}"/>
              </a:ext>
            </a:extLst>
          </p:cNvPr>
          <p:cNvSpPr txBox="1"/>
          <p:nvPr/>
        </p:nvSpPr>
        <p:spPr>
          <a:xfrm>
            <a:off x="1824457" y="6181764"/>
            <a:ext cx="4177569" cy="338554"/>
          </a:xfrm>
          <a:prstGeom prst="rect">
            <a:avLst/>
          </a:prstGeom>
          <a:noFill/>
        </p:spPr>
        <p:txBody>
          <a:bodyPr wrap="square">
            <a:spAutoFit/>
          </a:bodyPr>
          <a:lstStyle/>
          <a:p>
            <a:r>
              <a:rPr lang="en-GB" altLang="zh-CN" sz="1600" dirty="0">
                <a:latin typeface="Times New Roman" panose="02020603050405020304" pitchFamily="18" charset="0"/>
                <a:ea typeface="MS Mincho" panose="02020609040205080304" pitchFamily="49" charset="-128"/>
              </a:rPr>
              <a:t>The synchrotron light diagnostic beamlines</a:t>
            </a:r>
            <a:endParaRPr lang="zh-CN" altLang="en-US" sz="1600" dirty="0"/>
          </a:p>
        </p:txBody>
      </p:sp>
      <p:grpSp>
        <p:nvGrpSpPr>
          <p:cNvPr id="13" name="组合 12">
            <a:extLst>
              <a:ext uri="{FF2B5EF4-FFF2-40B4-BE49-F238E27FC236}">
                <a16:creationId xmlns:a16="http://schemas.microsoft.com/office/drawing/2014/main" id="{581507AE-3213-4A88-8F40-AF28D1683A89}"/>
              </a:ext>
            </a:extLst>
          </p:cNvPr>
          <p:cNvGrpSpPr/>
          <p:nvPr/>
        </p:nvGrpSpPr>
        <p:grpSpPr>
          <a:xfrm>
            <a:off x="2567608" y="3733413"/>
            <a:ext cx="3106699" cy="2475822"/>
            <a:chOff x="1856169" y="768027"/>
            <a:chExt cx="5653124" cy="5099396"/>
          </a:xfrm>
        </p:grpSpPr>
        <p:pic>
          <p:nvPicPr>
            <p:cNvPr id="18" name="图片 17">
              <a:extLst>
                <a:ext uri="{FF2B5EF4-FFF2-40B4-BE49-F238E27FC236}">
                  <a16:creationId xmlns:a16="http://schemas.microsoft.com/office/drawing/2014/main" id="{69D32BDD-92C9-48BF-AE4D-E70992AF94A2}"/>
                </a:ext>
              </a:extLst>
            </p:cNvPr>
            <p:cNvPicPr>
              <a:picLocks noChangeAspect="1"/>
            </p:cNvPicPr>
            <p:nvPr/>
          </p:nvPicPr>
          <p:blipFill rotWithShape="1">
            <a:blip r:embed="rId4">
              <a:extLst>
                <a:ext uri="{28A0092B-C50C-407E-A947-70E740481C1C}">
                  <a14:useLocalDpi xmlns:a14="http://schemas.microsoft.com/office/drawing/2010/main" val="0"/>
                </a:ext>
              </a:extLst>
            </a:blip>
            <a:srcRect b="13126"/>
            <a:stretch/>
          </p:blipFill>
          <p:spPr>
            <a:xfrm>
              <a:off x="1856169" y="768027"/>
              <a:ext cx="5514449" cy="5099396"/>
            </a:xfrm>
            <a:prstGeom prst="rect">
              <a:avLst/>
            </a:prstGeom>
          </p:spPr>
        </p:pic>
        <p:cxnSp>
          <p:nvCxnSpPr>
            <p:cNvPr id="20" name="直接箭头连接符 19">
              <a:extLst>
                <a:ext uri="{FF2B5EF4-FFF2-40B4-BE49-F238E27FC236}">
                  <a16:creationId xmlns:a16="http://schemas.microsoft.com/office/drawing/2014/main" id="{A12BE6E7-5C65-4341-9EB6-17F44E061744}"/>
                </a:ext>
              </a:extLst>
            </p:cNvPr>
            <p:cNvCxnSpPr>
              <a:cxnSpLocks/>
            </p:cNvCxnSpPr>
            <p:nvPr/>
          </p:nvCxnSpPr>
          <p:spPr>
            <a:xfrm>
              <a:off x="6410226" y="1508289"/>
              <a:ext cx="744718" cy="6410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9BC11FC6-7A66-41AF-A78F-FEA3FA2C6B43}"/>
                </a:ext>
              </a:extLst>
            </p:cNvPr>
            <p:cNvCxnSpPr>
              <a:cxnSpLocks/>
            </p:cNvCxnSpPr>
            <p:nvPr/>
          </p:nvCxnSpPr>
          <p:spPr>
            <a:xfrm flipV="1">
              <a:off x="6321117" y="4499273"/>
              <a:ext cx="721499" cy="66663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D1031D7-A01C-431F-BC1F-09BC141949A0}"/>
                </a:ext>
              </a:extLst>
            </p:cNvPr>
            <p:cNvSpPr txBox="1"/>
            <p:nvPr/>
          </p:nvSpPr>
          <p:spPr>
            <a:xfrm rot="19079930">
              <a:off x="6503890" y="4647922"/>
              <a:ext cx="1005403" cy="369332"/>
            </a:xfrm>
            <a:prstGeom prst="rect">
              <a:avLst/>
            </a:prstGeom>
            <a:noFill/>
          </p:spPr>
          <p:txBody>
            <a:bodyPr wrap="none" rtlCol="0">
              <a:spAutoFit/>
            </a:bodyPr>
            <a:lstStyle/>
            <a:p>
              <a:r>
                <a:rPr lang="en-US" altLang="zh-CN" b="1" i="1" dirty="0">
                  <a:latin typeface="Times New Roman" panose="02020603050405020304" pitchFamily="18" charset="0"/>
                  <a:cs typeface="Times New Roman" panose="02020603050405020304" pitchFamily="18" charset="0"/>
                </a:rPr>
                <a:t>SLDB-E</a:t>
              </a:r>
              <a:endParaRPr lang="zh-CN" altLang="en-US" b="1" i="1"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832C9FEE-B6A3-45DC-B773-78E6BB75BD35}"/>
                </a:ext>
              </a:extLst>
            </p:cNvPr>
            <p:cNvSpPr txBox="1"/>
            <p:nvPr/>
          </p:nvSpPr>
          <p:spPr>
            <a:xfrm rot="2155401">
              <a:off x="6467290" y="1493307"/>
              <a:ext cx="992579" cy="369332"/>
            </a:xfrm>
            <a:prstGeom prst="rect">
              <a:avLst/>
            </a:prstGeom>
            <a:noFill/>
          </p:spPr>
          <p:txBody>
            <a:bodyPr wrap="none" rtlCol="0">
              <a:spAutoFit/>
            </a:bodyPr>
            <a:lstStyle/>
            <a:p>
              <a:r>
                <a:rPr lang="en-US" altLang="zh-CN" b="1" i="1" dirty="0">
                  <a:latin typeface="Times New Roman" panose="02020603050405020304" pitchFamily="18" charset="0"/>
                  <a:cs typeface="Times New Roman" panose="02020603050405020304" pitchFamily="18" charset="0"/>
                </a:rPr>
                <a:t>SLDB-P</a:t>
              </a:r>
              <a:endParaRPr lang="zh-CN" altLang="en-US" b="1"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29729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Bunch length measurement</a:t>
            </a:r>
            <a:endParaRPr lang="zh-CN" altLang="en-US" dirty="0"/>
          </a:p>
        </p:txBody>
      </p:sp>
      <p:sp>
        <p:nvSpPr>
          <p:cNvPr id="3" name="内容占位符 2"/>
          <p:cNvSpPr>
            <a:spLocks noGrp="1"/>
          </p:cNvSpPr>
          <p:nvPr>
            <p:ph idx="1"/>
          </p:nvPr>
        </p:nvSpPr>
        <p:spPr>
          <a:xfrm>
            <a:off x="263352" y="2613149"/>
            <a:ext cx="11809312" cy="4259786"/>
          </a:xfrm>
        </p:spPr>
        <p:txBody>
          <a:bodyPr>
            <a:normAutofit/>
          </a:bodyPr>
          <a:lstStyle/>
          <a:p>
            <a:r>
              <a:rPr lang="en-US" altLang="zh-CN" dirty="0"/>
              <a:t>Bunch by bunch measurement system to monitor the bunch length and its lengthening. Visible SR beam line should be necessary. </a:t>
            </a:r>
          </a:p>
          <a:p>
            <a:r>
              <a:rPr lang="en-US" altLang="zh-CN" dirty="0"/>
              <a:t>Resolution about 1ps</a:t>
            </a:r>
            <a:r>
              <a:rPr lang="zh-CN" altLang="en-US" dirty="0"/>
              <a:t>（</a:t>
            </a:r>
            <a:r>
              <a:rPr lang="en-US" altLang="zh-CN" dirty="0"/>
              <a:t>~10% of bunch length</a:t>
            </a:r>
            <a:r>
              <a:rPr lang="zh-CN" altLang="en-US" dirty="0"/>
              <a:t>）</a:t>
            </a:r>
            <a:r>
              <a:rPr lang="en-US" altLang="zh-CN" dirty="0"/>
              <a:t>, streak camera based on visible light will be used.</a:t>
            </a:r>
          </a:p>
          <a:p>
            <a:r>
              <a:rPr lang="en-US" altLang="zh-CN" dirty="0"/>
              <a:t>In order to protect the extraction mirror from the incidence SR power, only half upper visible light is reflected</a:t>
            </a:r>
          </a:p>
          <a:p>
            <a:r>
              <a:rPr lang="en-US" altLang="zh-CN" dirty="0"/>
              <a:t>The distance from the mirror to the dipole source is about 98m.</a:t>
            </a:r>
          </a:p>
        </p:txBody>
      </p:sp>
      <p:sp>
        <p:nvSpPr>
          <p:cNvPr id="4" name="日期占位符 3"/>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14</a:t>
            </a:fld>
            <a:endParaRPr lang="zh-CN" altLang="en-US"/>
          </a:p>
        </p:txBody>
      </p:sp>
      <p:graphicFrame>
        <p:nvGraphicFramePr>
          <p:cNvPr id="6" name="表格 5"/>
          <p:cNvGraphicFramePr>
            <a:graphicFrameLocks noGrp="1"/>
          </p:cNvGraphicFramePr>
          <p:nvPr>
            <p:custDataLst>
              <p:tags r:id="rId1"/>
            </p:custDataLst>
            <p:extLst>
              <p:ext uri="{D42A27DB-BD31-4B8C-83A1-F6EECF244321}">
                <p14:modId xmlns:p14="http://schemas.microsoft.com/office/powerpoint/2010/main" val="1101848613"/>
              </p:ext>
            </p:extLst>
          </p:nvPr>
        </p:nvGraphicFramePr>
        <p:xfrm>
          <a:off x="2279576" y="1268760"/>
          <a:ext cx="7128791" cy="1065186"/>
        </p:xfrm>
        <a:graphic>
          <a:graphicData uri="http://schemas.openxmlformats.org/drawingml/2006/table">
            <a:tbl>
              <a:tblPr firstRow="1" bandRow="1"/>
              <a:tblGrid>
                <a:gridCol w="2830763">
                  <a:extLst>
                    <a:ext uri="{9D8B030D-6E8A-4147-A177-3AD203B41FA5}">
                      <a16:colId xmlns:a16="http://schemas.microsoft.com/office/drawing/2014/main" val="20000"/>
                    </a:ext>
                  </a:extLst>
                </a:gridCol>
                <a:gridCol w="1179703">
                  <a:extLst>
                    <a:ext uri="{9D8B030D-6E8A-4147-A177-3AD203B41FA5}">
                      <a16:colId xmlns:a16="http://schemas.microsoft.com/office/drawing/2014/main" val="20001"/>
                    </a:ext>
                  </a:extLst>
                </a:gridCol>
                <a:gridCol w="1326594">
                  <a:extLst>
                    <a:ext uri="{9D8B030D-6E8A-4147-A177-3AD203B41FA5}">
                      <a16:colId xmlns:a16="http://schemas.microsoft.com/office/drawing/2014/main" val="20002"/>
                    </a:ext>
                  </a:extLst>
                </a:gridCol>
                <a:gridCol w="659686">
                  <a:extLst>
                    <a:ext uri="{9D8B030D-6E8A-4147-A177-3AD203B41FA5}">
                      <a16:colId xmlns:a16="http://schemas.microsoft.com/office/drawing/2014/main" val="20003"/>
                    </a:ext>
                  </a:extLst>
                </a:gridCol>
                <a:gridCol w="1132045">
                  <a:extLst>
                    <a:ext uri="{9D8B030D-6E8A-4147-A177-3AD203B41FA5}">
                      <a16:colId xmlns:a16="http://schemas.microsoft.com/office/drawing/2014/main" val="20004"/>
                    </a:ext>
                  </a:extLst>
                </a:gridCol>
              </a:tblGrid>
              <a:tr h="353662">
                <a:tc>
                  <a:txBody>
                    <a:bodyPr/>
                    <a:lstStyle/>
                    <a:p>
                      <a:pPr algn="l" fontAlgn="b"/>
                      <a:endParaRPr lang="zh-CN" alt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ttbar</a:t>
                      </a:r>
                      <a:endParaRPr 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Higgs</a:t>
                      </a:r>
                      <a:endParaRPr 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W</a:t>
                      </a:r>
                      <a:endParaRPr lang="en-US" sz="1600" b="1" i="0" u="none" strike="noStrike" dirty="0">
                        <a:solidFill>
                          <a:srgbClr val="00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rPr>
                        <a:t>Z</a:t>
                      </a:r>
                    </a:p>
                  </a:txBody>
                  <a:tcPr marL="5953" marR="5953" marT="5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4866">
                <a:tc>
                  <a:txBody>
                    <a:bodyPr/>
                    <a:lstStyle/>
                    <a:p>
                      <a:pPr marL="0" marR="0" indent="0" algn="l" defTabSz="914400" rtl="0" eaLnBrk="1" fontAlgn="b" latinLnBrk="0" hangingPunct="1">
                        <a:lnSpc>
                          <a:spcPct val="100000"/>
                        </a:lnSpc>
                        <a:spcBef>
                          <a:spcPts val="0"/>
                        </a:spcBef>
                        <a:spcAft>
                          <a:spcPts val="0"/>
                        </a:spcAft>
                        <a:buClrTx/>
                        <a:buSzTx/>
                        <a:buFontTx/>
                        <a:buNone/>
                        <a:defRPr/>
                      </a:pPr>
                      <a:r>
                        <a:rPr lang="en-US" altLang="zh-CN" sz="1600" b="0" u="none" strike="noStrike" kern="1200" dirty="0">
                          <a:solidFill>
                            <a:srgbClr val="FF0000"/>
                          </a:solidFill>
                          <a:effectLst/>
                          <a:latin typeface="Times New Roman" panose="02020603050405020304" pitchFamily="18" charset="0"/>
                          <a:ea typeface="+mn-ea"/>
                          <a:cs typeface="Times New Roman" panose="02020603050405020304" pitchFamily="18" charset="0"/>
                        </a:rPr>
                        <a:t>Energy [GeV]</a:t>
                      </a:r>
                      <a:endParaRPr lang="en-US" sz="1600" b="0" u="none" strike="noStrike" kern="1200" dirty="0">
                        <a:solidFill>
                          <a:srgbClr val="FF0000"/>
                        </a:solidFill>
                        <a:effectLst/>
                        <a:latin typeface="Times New Roman" panose="02020603050405020304" pitchFamily="18" charset="0"/>
                        <a:ea typeface="+mn-ea"/>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rgbClr val="FF0000"/>
                          </a:solidFill>
                          <a:effectLst/>
                          <a:latin typeface="Times New Roman" panose="02020603050405020304" pitchFamily="18" charset="0"/>
                          <a:cs typeface="Times New Roman" panose="02020603050405020304" pitchFamily="18" charset="0"/>
                        </a:rPr>
                        <a:t>180</a:t>
                      </a:r>
                      <a:endParaRPr lang="en-US" altLang="zh-CN" sz="1600" b="0" i="0" u="none" strike="noStrike" dirty="0">
                        <a:solidFill>
                          <a:srgbClr val="FF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rgbClr val="FF0000"/>
                          </a:solidFill>
                          <a:effectLst/>
                          <a:latin typeface="Times New Roman" panose="02020603050405020304" pitchFamily="18" charset="0"/>
                          <a:cs typeface="Times New Roman" panose="02020603050405020304" pitchFamily="18" charset="0"/>
                        </a:rPr>
                        <a:t>120</a:t>
                      </a:r>
                      <a:endParaRPr lang="en-US" altLang="zh-CN" sz="1600" b="0" i="0" u="none" strike="noStrike" dirty="0">
                        <a:solidFill>
                          <a:srgbClr val="FF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altLang="zh-CN" sz="1600" u="none" strike="noStrike" dirty="0">
                          <a:solidFill>
                            <a:srgbClr val="FF0000"/>
                          </a:solidFill>
                          <a:effectLst/>
                          <a:latin typeface="Times New Roman" panose="02020603050405020304" pitchFamily="18" charset="0"/>
                          <a:cs typeface="Times New Roman" panose="02020603050405020304" pitchFamily="18" charset="0"/>
                        </a:rPr>
                        <a:t>80</a:t>
                      </a:r>
                      <a:endParaRPr lang="en-US" altLang="zh-CN" sz="1600" b="0" i="0" u="none" strike="noStrike" dirty="0">
                        <a:solidFill>
                          <a:srgbClr val="FF0000"/>
                        </a:solidFill>
                        <a:effectLst/>
                        <a:latin typeface="Times New Roman" panose="02020603050405020304" pitchFamily="18" charset="0"/>
                        <a:ea typeface="等线" panose="02010600030101010101" charset="-122"/>
                        <a:cs typeface="Times New Roman" panose="02020603050405020304" pitchFamily="18" charset="0"/>
                      </a:endParaRPr>
                    </a:p>
                  </a:txBody>
                  <a:tcPr marL="6767" marR="6767" marT="676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altLang="zh-CN" sz="1600" u="none" strike="noStrike" kern="1200" dirty="0">
                          <a:solidFill>
                            <a:srgbClr val="FF0000"/>
                          </a:solidFill>
                          <a:effectLst/>
                          <a:latin typeface="Times New Roman" panose="02020603050405020304" pitchFamily="18" charset="0"/>
                          <a:ea typeface="+mn-ea"/>
                          <a:cs typeface="Times New Roman" panose="02020603050405020304" pitchFamily="18" charset="0"/>
                        </a:rPr>
                        <a:t>45.5</a:t>
                      </a:r>
                    </a:p>
                  </a:txBody>
                  <a:tcPr marL="5953" marR="5953" marT="5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56658">
                <a:tc>
                  <a:txBody>
                    <a:bodyPr/>
                    <a:lstStyle/>
                    <a:p>
                      <a:pPr marL="0" algn="l" defTabSz="914400" rtl="0" eaLnBrk="1" fontAlgn="b" latinLnBrk="0" hangingPunct="1"/>
                      <a:r>
                        <a:rPr lang="en-US" sz="1600" b="0" u="none" strike="noStrike" kern="1200" dirty="0">
                          <a:solidFill>
                            <a:schemeClr val="dk1"/>
                          </a:solidFill>
                          <a:effectLst/>
                          <a:latin typeface="Times New Roman" panose="02020603050405020304" pitchFamily="18" charset="0"/>
                          <a:ea typeface="+mn-ea"/>
                          <a:cs typeface="Times New Roman" panose="02020603050405020304" pitchFamily="18" charset="0"/>
                        </a:rPr>
                        <a:t>Bunch length (SR/total) [mm]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600" dirty="0">
                          <a:solidFill>
                            <a:schemeClr val="tx1"/>
                          </a:solidFill>
                          <a:effectLst/>
                          <a:latin typeface="Times New Roman" panose="02020603050405020304" pitchFamily="18" charset="0"/>
                          <a:ea typeface="Times New Roman" panose="02020603050405020304" pitchFamily="18" charset="0"/>
                        </a:rPr>
                        <a:t>2.2</a:t>
                      </a:r>
                      <a:r>
                        <a:rPr lang="en-US" sz="1600" dirty="0">
                          <a:solidFill>
                            <a:schemeClr val="tx1"/>
                          </a:solidFill>
                          <a:effectLst/>
                          <a:latin typeface="Times New Roman" panose="02020603050405020304" pitchFamily="18" charset="0"/>
                          <a:ea typeface="Times New Roman" panose="02020603050405020304" pitchFamily="18" charset="0"/>
                        </a:rPr>
                        <a:t>/2.9</a:t>
                      </a:r>
                      <a:endParaRPr lang="zh-CN" sz="1600" dirty="0">
                        <a:solidFill>
                          <a:schemeClr val="tx1"/>
                        </a:solidFill>
                        <a:effectLst/>
                        <a:latin typeface="Times New Roman" panose="02020603050405020304" pitchFamily="18" charset="0"/>
                        <a:ea typeface="MS Mincho" panose="02020609040205080304" pitchFamily="49" charset="-128"/>
                      </a:endParaRPr>
                    </a:p>
                  </a:txBody>
                  <a:tcPr marL="8890" marR="889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600" dirty="0">
                          <a:solidFill>
                            <a:schemeClr val="tx1"/>
                          </a:solidFill>
                          <a:effectLst/>
                          <a:latin typeface="Times New Roman" panose="02020603050405020304" pitchFamily="18" charset="0"/>
                          <a:ea typeface="Times New Roman" panose="02020603050405020304" pitchFamily="18" charset="0"/>
                        </a:rPr>
                        <a:t>2.3/4.1</a:t>
                      </a:r>
                      <a:endParaRPr lang="zh-CN" sz="1600" dirty="0">
                        <a:solidFill>
                          <a:schemeClr val="tx1"/>
                        </a:solidFill>
                        <a:effectLst/>
                        <a:latin typeface="Times New Roman" panose="02020603050405020304" pitchFamily="18" charset="0"/>
                        <a:ea typeface="MS Mincho" panose="02020609040205080304" pitchFamily="49"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GB" sz="1600" dirty="0">
                          <a:solidFill>
                            <a:schemeClr val="tx1"/>
                          </a:solidFill>
                          <a:effectLst/>
                          <a:latin typeface="Times New Roman" panose="02020603050405020304" pitchFamily="18" charset="0"/>
                          <a:ea typeface="Times New Roman" panose="02020603050405020304" pitchFamily="18" charset="0"/>
                        </a:rPr>
                        <a:t>2.5/4.9</a:t>
                      </a:r>
                      <a:endParaRPr lang="zh-CN" sz="1600" dirty="0">
                        <a:solidFill>
                          <a:schemeClr val="tx1"/>
                        </a:solidFill>
                        <a:effectLst/>
                        <a:latin typeface="Times New Roman" panose="02020603050405020304" pitchFamily="18" charset="0"/>
                        <a:ea typeface="MS Mincho" panose="02020609040205080304" pitchFamily="49" charset="-128"/>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spcAft>
                          <a:spcPts val="0"/>
                        </a:spcAft>
                      </a:pPr>
                      <a:r>
                        <a:rPr lang="en-GB" sz="1600" u="none" strike="noStrike" kern="1200" dirty="0">
                          <a:solidFill>
                            <a:schemeClr val="tx1"/>
                          </a:solidFill>
                          <a:effectLst/>
                          <a:latin typeface="Times New Roman" panose="02020603050405020304" pitchFamily="18" charset="0"/>
                          <a:ea typeface="+mn-ea"/>
                          <a:cs typeface="Times New Roman" panose="02020603050405020304" pitchFamily="18" charset="0"/>
                        </a:rPr>
                        <a:t>2.7/10.6</a:t>
                      </a:r>
                      <a:endParaRPr lang="zh-CN" altLang="en-US" sz="160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8890" marR="889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219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82908" y="116633"/>
            <a:ext cx="838955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400">
                <a:solidFill>
                  <a:schemeClr val="tx1"/>
                </a:solidFill>
                <a:latin typeface="Times New Roman" pitchFamily="18" charset="0"/>
                <a:ea typeface="宋体" pitchFamily="2" charset="-122"/>
              </a:defRPr>
            </a:lvl1pPr>
            <a:lvl2pPr>
              <a:defRPr kumimoji="1" sz="2400">
                <a:solidFill>
                  <a:schemeClr val="tx1"/>
                </a:solidFill>
                <a:latin typeface="Times New Roman" pitchFamily="18" charset="0"/>
                <a:ea typeface="宋体" pitchFamily="2" charset="-122"/>
              </a:defRPr>
            </a:lvl2pPr>
            <a:lvl3pPr>
              <a:defRPr kumimoji="1" sz="2400">
                <a:solidFill>
                  <a:schemeClr val="tx1"/>
                </a:solidFill>
                <a:latin typeface="Times New Roman" pitchFamily="18" charset="0"/>
                <a:ea typeface="宋体" pitchFamily="2" charset="-122"/>
              </a:defRPr>
            </a:lvl3pPr>
            <a:lvl4pPr>
              <a:defRPr kumimoji="1" sz="2400">
                <a:solidFill>
                  <a:schemeClr val="tx1"/>
                </a:solidFill>
                <a:latin typeface="Times New Roman" pitchFamily="18" charset="0"/>
                <a:ea typeface="宋体" pitchFamily="2" charset="-122"/>
              </a:defRPr>
            </a:lvl4pPr>
            <a:lvl5pPr>
              <a:defRPr kumimoji="1" sz="2400">
                <a:solidFill>
                  <a:schemeClr val="tx1"/>
                </a:solidFill>
                <a:latin typeface="Times New Roman" pitchFamily="18" charset="0"/>
                <a:ea typeface="宋体" pitchFamily="2" charset="-122"/>
              </a:defRPr>
            </a:lvl5pPr>
            <a:lvl6pPr marL="457200" fontAlgn="base">
              <a:spcBef>
                <a:spcPct val="0"/>
              </a:spcBef>
              <a:spcAft>
                <a:spcPct val="0"/>
              </a:spcAft>
              <a:defRPr kumimoji="1" sz="2400">
                <a:solidFill>
                  <a:schemeClr val="tx1"/>
                </a:solidFill>
                <a:latin typeface="Times New Roman" pitchFamily="18" charset="0"/>
                <a:ea typeface="宋体" pitchFamily="2" charset="-122"/>
              </a:defRPr>
            </a:lvl6pPr>
            <a:lvl7pPr marL="914400" fontAlgn="base">
              <a:spcBef>
                <a:spcPct val="0"/>
              </a:spcBef>
              <a:spcAft>
                <a:spcPct val="0"/>
              </a:spcAft>
              <a:defRPr kumimoji="1" sz="2400">
                <a:solidFill>
                  <a:schemeClr val="tx1"/>
                </a:solidFill>
                <a:latin typeface="Times New Roman" pitchFamily="18" charset="0"/>
                <a:ea typeface="宋体" pitchFamily="2" charset="-122"/>
              </a:defRPr>
            </a:lvl7pPr>
            <a:lvl8pPr marL="1371600" fontAlgn="base">
              <a:spcBef>
                <a:spcPct val="0"/>
              </a:spcBef>
              <a:spcAft>
                <a:spcPct val="0"/>
              </a:spcAft>
              <a:defRPr kumimoji="1" sz="2400">
                <a:solidFill>
                  <a:schemeClr val="tx1"/>
                </a:solidFill>
                <a:latin typeface="Times New Roman" pitchFamily="18" charset="0"/>
                <a:ea typeface="宋体" pitchFamily="2" charset="-122"/>
              </a:defRPr>
            </a:lvl8pPr>
            <a:lvl9pPr marL="1828800" fontAlgn="base">
              <a:spcBef>
                <a:spcPct val="0"/>
              </a:spcBef>
              <a:spcAft>
                <a:spcPct val="0"/>
              </a:spcAft>
              <a:defRPr kumimoji="1" sz="2400">
                <a:solidFill>
                  <a:schemeClr val="tx1"/>
                </a:solidFill>
                <a:latin typeface="Times New Roman" pitchFamily="18" charset="0"/>
                <a:ea typeface="宋体" pitchFamily="2" charset="-122"/>
              </a:defRPr>
            </a:lvl9pPr>
          </a:lstStyle>
          <a:p>
            <a:pPr algn="ctr" eaLnBrk="1" hangingPunct="1">
              <a:lnSpc>
                <a:spcPct val="80000"/>
              </a:lnSpc>
              <a:defRPr/>
            </a:pPr>
            <a:r>
              <a:rPr lang="en-US" altLang="zh-CN" sz="4000" b="1" spc="-60" dirty="0">
                <a:solidFill>
                  <a:srgbClr val="C00000"/>
                </a:solidFill>
                <a:latin typeface="+mj-lt"/>
                <a:ea typeface="+mj-ea"/>
                <a:cs typeface="+mj-cs"/>
              </a:rPr>
              <a:t>Feedback system</a:t>
            </a:r>
            <a:endParaRPr lang="zh-CN" altLang="en-US" sz="4000" b="1" spc="-60" dirty="0">
              <a:solidFill>
                <a:srgbClr val="C00000"/>
              </a:solidFill>
              <a:latin typeface="+mj-lt"/>
              <a:ea typeface="+mj-ea"/>
              <a:cs typeface="+mj-cs"/>
            </a:endParaRPr>
          </a:p>
        </p:txBody>
      </p:sp>
      <p:sp>
        <p:nvSpPr>
          <p:cNvPr id="5" name="矩形 6"/>
          <p:cNvSpPr>
            <a:spLocks noChangeArrowheads="1"/>
          </p:cNvSpPr>
          <p:nvPr/>
        </p:nvSpPr>
        <p:spPr bwMode="auto">
          <a:xfrm>
            <a:off x="47328" y="1117899"/>
            <a:ext cx="12241360" cy="238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200"/>
              </a:spcBef>
              <a:buSzPct val="60000"/>
              <a:buFont typeface="Wingdings" panose="05000000000000000000" pitchFamily="2" charset="2"/>
              <a:buChar char="l"/>
              <a:defRPr sz="2800">
                <a:solidFill>
                  <a:schemeClr val="tx1"/>
                </a:solidFill>
                <a:latin typeface="Calibri" panose="020F0502020204030204" pitchFamily="34" charset="0"/>
                <a:ea typeface="微软雅黑" panose="020B0503020204020204" pitchFamily="34" charset="-122"/>
              </a:defRPr>
            </a:lvl1pPr>
            <a:lvl2pPr marL="742950" indent="-285750">
              <a:spcBef>
                <a:spcPts val="1200"/>
              </a:spcBef>
              <a:buSzPct val="60000"/>
              <a:buFont typeface="Wingdings" panose="05000000000000000000" pitchFamily="2" charset="2"/>
              <a:buChar char="n"/>
              <a:defRPr sz="2400">
                <a:solidFill>
                  <a:schemeClr val="tx1"/>
                </a:solidFill>
                <a:latin typeface="Calibri" panose="020F0502020204030204" pitchFamily="34" charset="0"/>
                <a:ea typeface="微软雅黑" panose="020B0503020204020204" pitchFamily="34" charset="-122"/>
              </a:defRPr>
            </a:lvl2pPr>
            <a:lvl3pPr marL="1143000" indent="-228600">
              <a:spcBef>
                <a:spcPts val="1200"/>
              </a:spcBef>
              <a:buSzPct val="60000"/>
              <a:buFont typeface="Wingdings" panose="05000000000000000000" pitchFamily="2" charset="2"/>
              <a:buChar char="u"/>
              <a:defRPr>
                <a:solidFill>
                  <a:schemeClr val="tx1"/>
                </a:solidFill>
                <a:latin typeface="Calibri" panose="020F0502020204030204" pitchFamily="34" charset="0"/>
                <a:ea typeface="微软雅黑" panose="020B0503020204020204" pitchFamily="34" charset="-122"/>
              </a:defRPr>
            </a:lvl3pPr>
            <a:lvl4pPr marL="1600200" indent="-228600">
              <a:spcBef>
                <a:spcPts val="1200"/>
              </a:spcBef>
              <a:buSzPct val="60000"/>
              <a:buFont typeface="Wingdings" panose="05000000000000000000" pitchFamily="2" charset="2"/>
              <a:buChar char="Ø"/>
              <a:defRPr>
                <a:solidFill>
                  <a:schemeClr val="tx1"/>
                </a:solidFill>
                <a:latin typeface="Calibri" panose="020F0502020204030204" pitchFamily="34" charset="0"/>
                <a:ea typeface="微软雅黑" panose="020B0503020204020204" pitchFamily="34" charset="-122"/>
              </a:defRPr>
            </a:lvl4pPr>
            <a:lvl5pPr marL="2057400" indent="-228600">
              <a:spcBef>
                <a:spcPts val="1200"/>
              </a:spcBef>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9pPr>
          </a:lstStyle>
          <a:p>
            <a:pPr marL="342900" indent="-342900">
              <a:lnSpc>
                <a:spcPct val="110000"/>
              </a:lnSpc>
              <a:spcBef>
                <a:spcPts val="0"/>
              </a:spcBef>
              <a:spcAft>
                <a:spcPts val="1000"/>
              </a:spcAft>
              <a:buClr>
                <a:srgbClr val="FFC000"/>
              </a:buClr>
              <a:buSzPct val="80000"/>
              <a:buFont typeface="Wingdings" pitchFamily="2" charset="2"/>
              <a:buChar char="n"/>
            </a:pPr>
            <a:r>
              <a:rPr lang="en-US" altLang="zh-CN" sz="1800" dirty="0">
                <a:solidFill>
                  <a:srgbClr val="000000"/>
                </a:solidFill>
                <a:ea typeface="宋体" panose="02010600030101010101" pitchFamily="2" charset="-122"/>
              </a:rPr>
              <a:t> </a:t>
            </a:r>
            <a:r>
              <a:rPr lang="en-US" altLang="zh-CN" sz="2600" dirty="0">
                <a:latin typeface="Arial" panose="020B0604020202020204" pitchFamily="34" charset="0"/>
              </a:rPr>
              <a:t>Bunch by bunch system including frontend/backend electronics, digital signal processing electronics, amplifier and kicker. There are 3-directions feedback system in storage ring and booster.</a:t>
            </a:r>
          </a:p>
          <a:p>
            <a:pPr marL="342900" indent="-342900">
              <a:lnSpc>
                <a:spcPct val="110000"/>
              </a:lnSpc>
              <a:spcBef>
                <a:spcPts val="0"/>
              </a:spcBef>
              <a:spcAft>
                <a:spcPts val="1000"/>
              </a:spcAft>
              <a:buClr>
                <a:srgbClr val="FFC000"/>
              </a:buClr>
              <a:buSzPct val="80000"/>
              <a:buFont typeface="Wingdings" pitchFamily="2" charset="2"/>
              <a:buChar char="n"/>
            </a:pPr>
            <a:r>
              <a:rPr lang="en-US" altLang="zh-CN" sz="2600" dirty="0">
                <a:latin typeface="Arial" panose="020B0604020202020204" pitchFamily="34" charset="0"/>
              </a:rPr>
              <a:t>Frontend electronics are frequency down-convert electronics to fit ADC. And back end electronics are frequency up-convert electronics to fit LFB kicker.</a:t>
            </a:r>
          </a:p>
        </p:txBody>
      </p:sp>
      <p:sp>
        <p:nvSpPr>
          <p:cNvPr id="6" name="TextBox 1"/>
          <p:cNvSpPr txBox="1">
            <a:spLocks noChangeArrowheads="1"/>
          </p:cNvSpPr>
          <p:nvPr/>
        </p:nvSpPr>
        <p:spPr bwMode="auto">
          <a:xfrm>
            <a:off x="1487488" y="5867980"/>
            <a:ext cx="4464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SzPct val="60000"/>
              <a:buFont typeface="Wingdings" panose="05000000000000000000" pitchFamily="2" charset="2"/>
              <a:buChar char="l"/>
              <a:defRPr sz="2800">
                <a:solidFill>
                  <a:schemeClr val="tx1"/>
                </a:solidFill>
                <a:latin typeface="Calibri" panose="020F0502020204030204" pitchFamily="34" charset="0"/>
                <a:ea typeface="微软雅黑" panose="020B0503020204020204" pitchFamily="34" charset="-122"/>
              </a:defRPr>
            </a:lvl1pPr>
            <a:lvl2pPr marL="742950" indent="-285750">
              <a:spcBef>
                <a:spcPts val="1200"/>
              </a:spcBef>
              <a:buSzPct val="60000"/>
              <a:buFont typeface="Wingdings" panose="05000000000000000000" pitchFamily="2" charset="2"/>
              <a:buChar char="n"/>
              <a:defRPr sz="2400">
                <a:solidFill>
                  <a:schemeClr val="tx1"/>
                </a:solidFill>
                <a:latin typeface="Calibri" panose="020F0502020204030204" pitchFamily="34" charset="0"/>
                <a:ea typeface="微软雅黑" panose="020B0503020204020204" pitchFamily="34" charset="-122"/>
              </a:defRPr>
            </a:lvl2pPr>
            <a:lvl3pPr marL="1143000" indent="-228600">
              <a:spcBef>
                <a:spcPts val="1200"/>
              </a:spcBef>
              <a:buSzPct val="60000"/>
              <a:buFont typeface="Wingdings" panose="05000000000000000000" pitchFamily="2" charset="2"/>
              <a:buChar char="u"/>
              <a:defRPr>
                <a:solidFill>
                  <a:schemeClr val="tx1"/>
                </a:solidFill>
                <a:latin typeface="Calibri" panose="020F0502020204030204" pitchFamily="34" charset="0"/>
                <a:ea typeface="微软雅黑" panose="020B0503020204020204" pitchFamily="34" charset="-122"/>
              </a:defRPr>
            </a:lvl3pPr>
            <a:lvl4pPr marL="1600200" indent="-228600">
              <a:spcBef>
                <a:spcPts val="1200"/>
              </a:spcBef>
              <a:buSzPct val="60000"/>
              <a:buFont typeface="Wingdings" panose="05000000000000000000" pitchFamily="2" charset="2"/>
              <a:buChar char="Ø"/>
              <a:defRPr>
                <a:solidFill>
                  <a:schemeClr val="tx1"/>
                </a:solidFill>
                <a:latin typeface="Calibri" panose="020F0502020204030204" pitchFamily="34" charset="0"/>
                <a:ea typeface="微软雅黑" panose="020B0503020204020204" pitchFamily="34" charset="-122"/>
              </a:defRPr>
            </a:lvl4pPr>
            <a:lvl5pPr marL="2057400" indent="-228600">
              <a:spcBef>
                <a:spcPts val="1200"/>
              </a:spcBef>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ts val="1200"/>
              </a:spcBef>
              <a:spcAft>
                <a:spcPct val="0"/>
              </a:spcAft>
              <a:buSzPct val="60000"/>
              <a:buFont typeface="Wingdings" panose="05000000000000000000" pitchFamily="2" charset="2"/>
              <a:buChar char="ü"/>
              <a:defRPr>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SzTx/>
              <a:buFontTx/>
              <a:buNone/>
            </a:pPr>
            <a:r>
              <a:rPr lang="en-US" altLang="zh-CN" sz="1800" dirty="0">
                <a:solidFill>
                  <a:srgbClr val="000000"/>
                </a:solidFill>
                <a:ea typeface="宋体" panose="02010600030101010101" pitchFamily="2" charset="-122"/>
              </a:rPr>
              <a:t>Schematic diagram of Feedback system</a:t>
            </a:r>
            <a:endParaRPr lang="en-US" altLang="en-US" sz="1800" dirty="0">
              <a:solidFill>
                <a:srgbClr val="000000"/>
              </a:solidFill>
              <a:ea typeface="宋体" panose="02010600030101010101" pitchFamily="2" charset="-122"/>
            </a:endParaRPr>
          </a:p>
        </p:txBody>
      </p:sp>
      <p:pic>
        <p:nvPicPr>
          <p:cNvPr id="7"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159" y="3939184"/>
            <a:ext cx="4852808" cy="19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8088" y="4198277"/>
            <a:ext cx="1928753" cy="1446565"/>
          </a:xfrm>
          <a:prstGeom prst="rect">
            <a:avLst/>
          </a:prstGeom>
        </p:spPr>
      </p:pic>
      <p:pic>
        <p:nvPicPr>
          <p:cNvPr id="12" name="图片 11"/>
          <p:cNvPicPr/>
          <p:nvPr/>
        </p:nvPicPr>
        <p:blipFill>
          <a:blip r:embed="rId4"/>
          <a:stretch>
            <a:fillRect/>
          </a:stretch>
        </p:blipFill>
        <p:spPr>
          <a:xfrm>
            <a:off x="6240016" y="4195681"/>
            <a:ext cx="2592288" cy="1399394"/>
          </a:xfrm>
          <a:prstGeom prst="rect">
            <a:avLst/>
          </a:prstGeom>
        </p:spPr>
      </p:pic>
    </p:spTree>
    <p:extLst>
      <p:ext uri="{BB962C8B-B14F-4D97-AF65-F5344CB8AC3E}">
        <p14:creationId xmlns:p14="http://schemas.microsoft.com/office/powerpoint/2010/main" val="39322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F4F0FD-C9AB-48D4-B680-6508A3E036E6}"/>
              </a:ext>
            </a:extLst>
          </p:cNvPr>
          <p:cNvSpPr>
            <a:spLocks noGrp="1"/>
          </p:cNvSpPr>
          <p:nvPr>
            <p:ph type="title"/>
          </p:nvPr>
        </p:nvSpPr>
        <p:spPr/>
        <p:txBody>
          <a:bodyPr/>
          <a:lstStyle/>
          <a:p>
            <a:r>
              <a:rPr lang="en-US" altLang="zh-CN" dirty="0"/>
              <a:t>Feedback system</a:t>
            </a:r>
            <a:endParaRPr lang="zh-CN" altLang="en-US" dirty="0"/>
          </a:p>
        </p:txBody>
      </p:sp>
      <p:sp>
        <p:nvSpPr>
          <p:cNvPr id="4" name="日期占位符 3">
            <a:extLst>
              <a:ext uri="{FF2B5EF4-FFF2-40B4-BE49-F238E27FC236}">
                <a16:creationId xmlns:a16="http://schemas.microsoft.com/office/drawing/2014/main" id="{6A9DA059-3DEC-4671-B7BE-92B2D60D0DDA}"/>
              </a:ext>
            </a:extLst>
          </p:cNvPr>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a:extLst>
              <a:ext uri="{FF2B5EF4-FFF2-40B4-BE49-F238E27FC236}">
                <a16:creationId xmlns:a16="http://schemas.microsoft.com/office/drawing/2014/main" id="{7FB90FB8-06C3-45B8-9171-9F4400B633DE}"/>
              </a:ext>
            </a:extLst>
          </p:cNvPr>
          <p:cNvSpPr>
            <a:spLocks noGrp="1"/>
          </p:cNvSpPr>
          <p:nvPr>
            <p:ph type="sldNum" sz="quarter" idx="12"/>
          </p:nvPr>
        </p:nvSpPr>
        <p:spPr/>
        <p:txBody>
          <a:bodyPr/>
          <a:lstStyle/>
          <a:p>
            <a:fld id="{32913243-E730-472E-A005-6BE97143DD99}" type="slidenum">
              <a:rPr lang="zh-CN" altLang="en-US" smtClean="0"/>
              <a:pPr/>
              <a:t>16</a:t>
            </a:fld>
            <a:endParaRPr lang="zh-CN" altLang="en-US"/>
          </a:p>
        </p:txBody>
      </p:sp>
      <p:pic>
        <p:nvPicPr>
          <p:cNvPr id="6" name="图片 5">
            <a:extLst>
              <a:ext uri="{FF2B5EF4-FFF2-40B4-BE49-F238E27FC236}">
                <a16:creationId xmlns:a16="http://schemas.microsoft.com/office/drawing/2014/main" id="{B247123A-94DF-4EE6-89B7-FB0A0D48D40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7634" y="1275428"/>
            <a:ext cx="4019550" cy="1676400"/>
          </a:xfrm>
          <a:prstGeom prst="rect">
            <a:avLst/>
          </a:prstGeom>
          <a:noFill/>
          <a:ln>
            <a:noFill/>
          </a:ln>
        </p:spPr>
      </p:pic>
      <p:pic>
        <p:nvPicPr>
          <p:cNvPr id="7" name="图片 6">
            <a:extLst>
              <a:ext uri="{FF2B5EF4-FFF2-40B4-BE49-F238E27FC236}">
                <a16:creationId xmlns:a16="http://schemas.microsoft.com/office/drawing/2014/main" id="{AEC3EE3D-BBBC-4F76-B1AA-09859875DCA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9416" y="3435479"/>
            <a:ext cx="4392487" cy="2304255"/>
          </a:xfrm>
          <a:prstGeom prst="rect">
            <a:avLst/>
          </a:prstGeom>
          <a:noFill/>
          <a:ln>
            <a:noFill/>
          </a:ln>
        </p:spPr>
      </p:pic>
      <p:pic>
        <p:nvPicPr>
          <p:cNvPr id="8" name="内容占位符 7">
            <a:extLst>
              <a:ext uri="{FF2B5EF4-FFF2-40B4-BE49-F238E27FC236}">
                <a16:creationId xmlns:a16="http://schemas.microsoft.com/office/drawing/2014/main" id="{FA96A799-096B-4E93-8092-E998BD2F1606}"/>
              </a:ext>
            </a:extLst>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807969" y="3435480"/>
            <a:ext cx="4968551" cy="2315102"/>
          </a:xfrm>
          <a:prstGeom prst="rect">
            <a:avLst/>
          </a:prstGeom>
          <a:noFill/>
          <a:ln>
            <a:noFill/>
          </a:ln>
        </p:spPr>
      </p:pic>
      <p:sp>
        <p:nvSpPr>
          <p:cNvPr id="10" name="文本框 9">
            <a:extLst>
              <a:ext uri="{FF2B5EF4-FFF2-40B4-BE49-F238E27FC236}">
                <a16:creationId xmlns:a16="http://schemas.microsoft.com/office/drawing/2014/main" id="{EE54E481-2448-498B-B8BF-6DF07024296A}"/>
              </a:ext>
            </a:extLst>
          </p:cNvPr>
          <p:cNvSpPr txBox="1"/>
          <p:nvPr/>
        </p:nvSpPr>
        <p:spPr>
          <a:xfrm>
            <a:off x="3224808" y="3046391"/>
            <a:ext cx="5166320"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The basic structure of transverse feedback kicker</a:t>
            </a:r>
            <a:endParaRPr lang="zh-CN" altLang="en-US" sz="16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8A93D49-B58F-42BA-A787-406CBBE1C35E}"/>
              </a:ext>
            </a:extLst>
          </p:cNvPr>
          <p:cNvSpPr txBox="1"/>
          <p:nvPr/>
        </p:nvSpPr>
        <p:spPr>
          <a:xfrm>
            <a:off x="1127448" y="5902443"/>
            <a:ext cx="4572000"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Reflection parameter S11 of the TFB kicker</a:t>
            </a:r>
            <a:endParaRPr lang="zh-CN" altLang="en-US" sz="16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FFD9C49C-4C89-4BE5-946C-02E436AE5F8A}"/>
              </a:ext>
            </a:extLst>
          </p:cNvPr>
          <p:cNvSpPr txBox="1"/>
          <p:nvPr/>
        </p:nvSpPr>
        <p:spPr>
          <a:xfrm>
            <a:off x="5699448" y="5779333"/>
            <a:ext cx="5653136" cy="338554"/>
          </a:xfrm>
          <a:prstGeom prst="rect">
            <a:avLst/>
          </a:prstGeom>
          <a:noFill/>
        </p:spPr>
        <p:txBody>
          <a:bodyPr wrap="square">
            <a:spAutoFit/>
          </a:bodyPr>
          <a:lstStyle/>
          <a:p>
            <a:r>
              <a:rPr lang="en-GB" altLang="zh-CN" sz="1600" dirty="0">
                <a:latin typeface="Times New Roman" panose="02020603050405020304" pitchFamily="18" charset="0"/>
                <a:ea typeface="MS Mincho" panose="02020609040205080304" pitchFamily="49" charset="-128"/>
              </a:rPr>
              <a:t>Transverse shunt impedance versus frequency. </a:t>
            </a:r>
            <a:r>
              <a:rPr lang="en-GB" altLang="zh-CN" sz="1600" dirty="0">
                <a:solidFill>
                  <a:srgbClr val="FF0000"/>
                </a:solidFill>
                <a:latin typeface="Times New Roman" panose="02020603050405020304" pitchFamily="18" charset="0"/>
                <a:ea typeface="MS Mincho" panose="02020609040205080304" pitchFamily="49" charset="-128"/>
              </a:rPr>
              <a:t>~140K</a:t>
            </a:r>
            <a:r>
              <a:rPr lang="en-US" altLang="zh-CN" sz="1600" dirty="0">
                <a:solidFill>
                  <a:srgbClr val="FF0000"/>
                </a:solidFill>
                <a:latin typeface="Times New Roman" panose="02020603050405020304" pitchFamily="18" charset="0"/>
                <a:ea typeface="MS Mincho" panose="02020609040205080304" pitchFamily="49" charset="-128"/>
              </a:rPr>
              <a:t>Ω</a:t>
            </a:r>
            <a:r>
              <a:rPr lang="en-US" altLang="zh-CN" sz="1600" dirty="0">
                <a:latin typeface="Times New Roman" panose="02020603050405020304" pitchFamily="18" charset="0"/>
                <a:ea typeface="MS Mincho" panose="02020609040205080304" pitchFamily="49" charset="-128"/>
              </a:rPr>
              <a:t>@25MHz</a:t>
            </a:r>
            <a:endParaRPr lang="zh-CN" altLang="en-US" sz="1600" dirty="0"/>
          </a:p>
        </p:txBody>
      </p:sp>
    </p:spTree>
    <p:extLst>
      <p:ext uri="{BB962C8B-B14F-4D97-AF65-F5344CB8AC3E}">
        <p14:creationId xmlns:p14="http://schemas.microsoft.com/office/powerpoint/2010/main" val="3060040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80" y="1196753"/>
            <a:ext cx="2435882" cy="1048739"/>
          </a:xfrm>
          <a:prstGeom prst="rect">
            <a:avLst/>
          </a:prstGeom>
          <a:noFill/>
          <a:ln>
            <a:noFill/>
          </a:ln>
        </p:spPr>
      </p:pic>
      <p:pic>
        <p:nvPicPr>
          <p:cNvPr id="7" name="图片 6"/>
          <p:cNvPicPr/>
          <p:nvPr/>
        </p:nvPicPr>
        <p:blipFill>
          <a:blip r:embed="rId3" cstate="print"/>
          <a:srcRect/>
          <a:stretch>
            <a:fillRect/>
          </a:stretch>
        </p:blipFill>
        <p:spPr bwMode="auto">
          <a:xfrm>
            <a:off x="6888089" y="1196753"/>
            <a:ext cx="1548189" cy="1048739"/>
          </a:xfrm>
          <a:prstGeom prst="rect">
            <a:avLst/>
          </a:prstGeom>
          <a:noFill/>
          <a:ln w="9525">
            <a:noFill/>
            <a:miter lim="800000"/>
            <a:headEnd/>
            <a:tailEnd/>
          </a:ln>
        </p:spPr>
      </p:pic>
      <p:graphicFrame>
        <p:nvGraphicFramePr>
          <p:cNvPr id="2" name="表格 1">
            <a:extLst>
              <a:ext uri="{FF2B5EF4-FFF2-40B4-BE49-F238E27FC236}">
                <a16:creationId xmlns:a16="http://schemas.microsoft.com/office/drawing/2014/main" id="{B8E379D7-322D-49C9-BE98-AAAD7527D91A}"/>
              </a:ext>
            </a:extLst>
          </p:cNvPr>
          <p:cNvGraphicFramePr>
            <a:graphicFrameLocks noGrp="1"/>
          </p:cNvGraphicFramePr>
          <p:nvPr/>
        </p:nvGraphicFramePr>
        <p:xfrm>
          <a:off x="1919536" y="2316638"/>
          <a:ext cx="7848872" cy="3702378"/>
        </p:xfrm>
        <a:graphic>
          <a:graphicData uri="http://schemas.openxmlformats.org/drawingml/2006/table">
            <a:tbl>
              <a:tblPr firstRow="1" bandRow="1">
                <a:tableStyleId>{5C22544A-7EE6-4342-B048-85BDC9FD1C3A}</a:tableStyleId>
              </a:tblPr>
              <a:tblGrid>
                <a:gridCol w="3456384">
                  <a:extLst>
                    <a:ext uri="{9D8B030D-6E8A-4147-A177-3AD203B41FA5}">
                      <a16:colId xmlns:a16="http://schemas.microsoft.com/office/drawing/2014/main" val="1296587171"/>
                    </a:ext>
                  </a:extLst>
                </a:gridCol>
                <a:gridCol w="1843229">
                  <a:extLst>
                    <a:ext uri="{9D8B030D-6E8A-4147-A177-3AD203B41FA5}">
                      <a16:colId xmlns:a16="http://schemas.microsoft.com/office/drawing/2014/main" val="1687803130"/>
                    </a:ext>
                  </a:extLst>
                </a:gridCol>
                <a:gridCol w="2549259">
                  <a:extLst>
                    <a:ext uri="{9D8B030D-6E8A-4147-A177-3AD203B41FA5}">
                      <a16:colId xmlns:a16="http://schemas.microsoft.com/office/drawing/2014/main" val="3937642875"/>
                    </a:ext>
                  </a:extLst>
                </a:gridCol>
              </a:tblGrid>
              <a:tr h="307970">
                <a:tc>
                  <a:txBody>
                    <a:bodyPr/>
                    <a:lstStyle/>
                    <a:p>
                      <a:pPr algn="ctr"/>
                      <a:r>
                        <a:rPr lang="en-GB" sz="1600">
                          <a:effectLst/>
                        </a:rPr>
                        <a:t>Parameter</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Higgs</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dirty="0">
                          <a:effectLst/>
                        </a:rPr>
                        <a:t>Z</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143148740"/>
                  </a:ext>
                </a:extLst>
              </a:tr>
              <a:tr h="307970">
                <a:tc>
                  <a:txBody>
                    <a:bodyPr/>
                    <a:lstStyle/>
                    <a:p>
                      <a:pPr algn="ctr"/>
                      <a:r>
                        <a:rPr lang="en-GB" sz="1600">
                          <a:effectLst/>
                        </a:rPr>
                        <a:t>Energy</a:t>
                      </a:r>
                      <a:r>
                        <a:rPr lang="ja-JP" sz="1600">
                          <a:effectLst/>
                        </a:rPr>
                        <a:t>（</a:t>
                      </a:r>
                      <a:r>
                        <a:rPr lang="en-GB" sz="1600">
                          <a:effectLst/>
                        </a:rPr>
                        <a:t>GeV</a:t>
                      </a:r>
                      <a:r>
                        <a:rPr lang="ja-JP" sz="1600">
                          <a:effectLst/>
                        </a:rPr>
                        <a:t>）</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120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45.5</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102337426"/>
                  </a:ext>
                </a:extLst>
              </a:tr>
              <a:tr h="307970">
                <a:tc>
                  <a:txBody>
                    <a:bodyPr/>
                    <a:lstStyle/>
                    <a:p>
                      <a:pPr algn="ctr"/>
                      <a:r>
                        <a:rPr lang="en-GB" sz="1600">
                          <a:effectLst/>
                        </a:rPr>
                        <a:t>Beta functions at pickup (m)</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250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250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883910598"/>
                  </a:ext>
                </a:extLst>
              </a:tr>
              <a:tr h="307970">
                <a:tc>
                  <a:txBody>
                    <a:bodyPr/>
                    <a:lstStyle/>
                    <a:p>
                      <a:pPr algn="ctr"/>
                      <a:r>
                        <a:rPr lang="en-GB" sz="1600">
                          <a:effectLst/>
                        </a:rPr>
                        <a:t>Beta function at kicker</a:t>
                      </a:r>
                      <a:r>
                        <a:rPr lang="ja-JP" sz="1600">
                          <a:effectLst/>
                        </a:rPr>
                        <a:t>（</a:t>
                      </a:r>
                      <a:r>
                        <a:rPr lang="en-GB" sz="1600">
                          <a:effectLst/>
                        </a:rPr>
                        <a:t>m</a:t>
                      </a:r>
                      <a:r>
                        <a:rPr lang="ja-JP" sz="1600">
                          <a:effectLst/>
                        </a:rPr>
                        <a:t>）</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250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250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071356246"/>
                  </a:ext>
                </a:extLst>
              </a:tr>
              <a:tr h="307970">
                <a:tc>
                  <a:txBody>
                    <a:bodyPr/>
                    <a:lstStyle/>
                    <a:p>
                      <a:pPr algn="ctr"/>
                      <a:r>
                        <a:rPr lang="en-GB" sz="1600">
                          <a:effectLst/>
                        </a:rPr>
                        <a:t>Number of kickers</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4</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4</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65801582"/>
                  </a:ext>
                </a:extLst>
              </a:tr>
              <a:tr h="307970">
                <a:tc>
                  <a:txBody>
                    <a:bodyPr/>
                    <a:lstStyle/>
                    <a:p>
                      <a:pPr algn="ctr"/>
                      <a:r>
                        <a:rPr lang="en-GB" sz="1600">
                          <a:effectLst/>
                        </a:rPr>
                        <a:t>Revolution time</a:t>
                      </a:r>
                      <a:r>
                        <a:rPr lang="ja-JP" sz="1600">
                          <a:effectLst/>
                        </a:rPr>
                        <a:t>（</a:t>
                      </a:r>
                      <a:r>
                        <a:rPr lang="en-GB" sz="1600">
                          <a:effectLst/>
                        </a:rPr>
                        <a:t>ms</a:t>
                      </a:r>
                      <a:r>
                        <a:rPr lang="ja-JP" sz="1600">
                          <a:effectLst/>
                        </a:rPr>
                        <a:t>）</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0.33</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0.33</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759761971"/>
                  </a:ext>
                </a:extLst>
              </a:tr>
              <a:tr h="307970">
                <a:tc>
                  <a:txBody>
                    <a:bodyPr/>
                    <a:lstStyle/>
                    <a:p>
                      <a:pPr algn="ctr"/>
                      <a:r>
                        <a:rPr lang="en-GB" sz="1600">
                          <a:effectLst/>
                        </a:rPr>
                        <a:t>RF frequency</a:t>
                      </a:r>
                      <a:r>
                        <a:rPr lang="ja-JP" sz="1600">
                          <a:effectLst/>
                        </a:rPr>
                        <a:t>（</a:t>
                      </a:r>
                      <a:r>
                        <a:rPr lang="en-GB" sz="1600">
                          <a:effectLst/>
                        </a:rPr>
                        <a:t>MHz</a:t>
                      </a:r>
                      <a:r>
                        <a:rPr lang="ja-JP" sz="1600">
                          <a:effectLst/>
                        </a:rPr>
                        <a:t>）</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650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650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516903229"/>
                  </a:ext>
                </a:extLst>
              </a:tr>
              <a:tr h="349578">
                <a:tc>
                  <a:txBody>
                    <a:bodyPr/>
                    <a:lstStyle/>
                    <a:p>
                      <a:pPr algn="ctr"/>
                      <a:r>
                        <a:rPr lang="en-GB" sz="1600" dirty="0">
                          <a:effectLst/>
                        </a:rPr>
                        <a:t>Kicker shunt impedance</a:t>
                      </a:r>
                      <a:r>
                        <a:rPr lang="ja-JP" sz="1600" dirty="0">
                          <a:effectLst/>
                        </a:rPr>
                        <a:t>（</a:t>
                      </a:r>
                      <a:r>
                        <a:rPr lang="en-GB" sz="1600" dirty="0">
                          <a:effectLst/>
                        </a:rPr>
                        <a:t>k</a:t>
                      </a:r>
                      <a:r>
                        <a:rPr lang="el-GR" sz="1600" dirty="0">
                          <a:effectLst/>
                        </a:rPr>
                        <a:t>Ω</a:t>
                      </a:r>
                      <a:r>
                        <a:rPr lang="ja-JP" sz="1600" dirty="0">
                          <a:effectLst/>
                        </a:rPr>
                        <a:t>）</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dirty="0">
                          <a:effectLst/>
                        </a:rPr>
                        <a:t>140 </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dirty="0">
                          <a:effectLst/>
                        </a:rPr>
                        <a:t>140</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63460404"/>
                  </a:ext>
                </a:extLst>
              </a:tr>
              <a:tr h="307970">
                <a:tc>
                  <a:txBody>
                    <a:bodyPr/>
                    <a:lstStyle/>
                    <a:p>
                      <a:pPr algn="ctr"/>
                      <a:r>
                        <a:rPr lang="en-GB" sz="1600">
                          <a:effectLst/>
                        </a:rPr>
                        <a:t>Amplitude of oscillation</a:t>
                      </a:r>
                      <a:r>
                        <a:rPr lang="ja-JP" sz="1600">
                          <a:effectLst/>
                        </a:rPr>
                        <a:t>（</a:t>
                      </a:r>
                      <a:r>
                        <a:rPr lang="en-GB" sz="1600">
                          <a:effectLst/>
                        </a:rPr>
                        <a:t>mm</a:t>
                      </a:r>
                      <a:r>
                        <a:rPr lang="ja-JP" sz="1600">
                          <a:effectLst/>
                        </a:rPr>
                        <a:t>）</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a:effectLst/>
                        </a:rPr>
                        <a:t>0.2</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0.2</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3257879806"/>
                  </a:ext>
                </a:extLst>
              </a:tr>
              <a:tr h="307970">
                <a:tc>
                  <a:txBody>
                    <a:bodyPr/>
                    <a:lstStyle/>
                    <a:p>
                      <a:pPr algn="ctr"/>
                      <a:r>
                        <a:rPr lang="en-GB" sz="1600" dirty="0">
                          <a:effectLst/>
                        </a:rPr>
                        <a:t>Damping time</a:t>
                      </a:r>
                      <a:r>
                        <a:rPr lang="ja-JP" sz="1600" dirty="0">
                          <a:effectLst/>
                        </a:rPr>
                        <a:t>（</a:t>
                      </a:r>
                      <a:r>
                        <a:rPr lang="en-GB" sz="1600" dirty="0" err="1">
                          <a:effectLst/>
                        </a:rPr>
                        <a:t>ms</a:t>
                      </a:r>
                      <a:r>
                        <a:rPr lang="ja-JP" sz="1600" dirty="0">
                          <a:effectLst/>
                        </a:rPr>
                        <a:t>）</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dirty="0">
                          <a:effectLst/>
                        </a:rPr>
                        <a:t>-</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a:effectLst/>
                        </a:rPr>
                        <a:t>1.0</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568914212"/>
                  </a:ext>
                </a:extLst>
              </a:tr>
              <a:tr h="307970">
                <a:tc>
                  <a:txBody>
                    <a:bodyPr/>
                    <a:lstStyle/>
                    <a:p>
                      <a:pPr algn="ctr"/>
                      <a:r>
                        <a:rPr lang="en-GB" sz="1600">
                          <a:effectLst/>
                        </a:rPr>
                        <a:t>Power(w)</a:t>
                      </a:r>
                      <a:endParaRPr lang="zh-CN"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600" dirty="0">
                          <a:effectLst/>
                        </a:rPr>
                        <a:t>-</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600" dirty="0">
                          <a:effectLst/>
                        </a:rPr>
                        <a:t>1460</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839922782"/>
                  </a:ext>
                </a:extLst>
              </a:tr>
            </a:tbl>
          </a:graphicData>
        </a:graphic>
      </p:graphicFrame>
      <p:sp>
        <p:nvSpPr>
          <p:cNvPr id="3" name="标题 2">
            <a:extLst>
              <a:ext uri="{FF2B5EF4-FFF2-40B4-BE49-F238E27FC236}">
                <a16:creationId xmlns:a16="http://schemas.microsoft.com/office/drawing/2014/main" id="{0E6D02C4-5EF6-4A23-B5A9-BEFDAF0A7E0E}"/>
              </a:ext>
            </a:extLst>
          </p:cNvPr>
          <p:cNvSpPr>
            <a:spLocks noGrp="1"/>
          </p:cNvSpPr>
          <p:nvPr>
            <p:ph type="title"/>
          </p:nvPr>
        </p:nvSpPr>
        <p:spPr>
          <a:xfrm>
            <a:off x="269899" y="141521"/>
            <a:ext cx="10763325" cy="725470"/>
          </a:xfrm>
        </p:spPr>
        <p:txBody>
          <a:bodyPr/>
          <a:lstStyle/>
          <a:p>
            <a:r>
              <a:rPr lang="en-US" altLang="zh-CN" dirty="0"/>
              <a:t>The power of transverse feedback</a:t>
            </a:r>
            <a:endParaRPr lang="zh-CN" altLang="en-US" dirty="0"/>
          </a:p>
        </p:txBody>
      </p:sp>
      <p:sp>
        <p:nvSpPr>
          <p:cNvPr id="4" name="内容占位符 3">
            <a:extLst>
              <a:ext uri="{FF2B5EF4-FFF2-40B4-BE49-F238E27FC236}">
                <a16:creationId xmlns:a16="http://schemas.microsoft.com/office/drawing/2014/main" id="{7A042B44-DAF3-402C-BA2F-ED289F26105A}"/>
              </a:ext>
            </a:extLst>
          </p:cNvPr>
          <p:cNvSpPr>
            <a:spLocks noGrp="1"/>
          </p:cNvSpPr>
          <p:nvPr>
            <p:ph idx="1"/>
          </p:nvPr>
        </p:nvSpPr>
        <p:spPr/>
        <p:txBody>
          <a:bodyPr/>
          <a:lstStyle/>
          <a:p>
            <a:endParaRPr lang="zh-CN" altLang="en-US" dirty="0"/>
          </a:p>
        </p:txBody>
      </p:sp>
    </p:spTree>
    <p:extLst>
      <p:ext uri="{BB962C8B-B14F-4D97-AF65-F5344CB8AC3E}">
        <p14:creationId xmlns:p14="http://schemas.microsoft.com/office/powerpoint/2010/main" val="409990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991356-9396-4961-9ECA-3654EE1BD382}"/>
              </a:ext>
            </a:extLst>
          </p:cNvPr>
          <p:cNvSpPr>
            <a:spLocks noGrp="1"/>
          </p:cNvSpPr>
          <p:nvPr>
            <p:ph type="title"/>
          </p:nvPr>
        </p:nvSpPr>
        <p:spPr/>
        <p:txBody>
          <a:bodyPr/>
          <a:lstStyle/>
          <a:p>
            <a:r>
              <a:rPr lang="en-US" altLang="zh-CN" dirty="0"/>
              <a:t>Feedback system</a:t>
            </a:r>
            <a:endParaRPr lang="zh-CN" altLang="en-US" dirty="0"/>
          </a:p>
        </p:txBody>
      </p:sp>
      <p:graphicFrame>
        <p:nvGraphicFramePr>
          <p:cNvPr id="9" name="内容占位符 8">
            <a:extLst>
              <a:ext uri="{FF2B5EF4-FFF2-40B4-BE49-F238E27FC236}">
                <a16:creationId xmlns:a16="http://schemas.microsoft.com/office/drawing/2014/main" id="{19AAA11A-3269-4732-B276-D8556D93921F}"/>
              </a:ext>
            </a:extLst>
          </p:cNvPr>
          <p:cNvGraphicFramePr>
            <a:graphicFrameLocks noGrp="1"/>
          </p:cNvGraphicFramePr>
          <p:nvPr>
            <p:ph idx="1"/>
            <p:extLst>
              <p:ext uri="{D42A27DB-BD31-4B8C-83A1-F6EECF244321}">
                <p14:modId xmlns:p14="http://schemas.microsoft.com/office/powerpoint/2010/main" val="826937230"/>
              </p:ext>
            </p:extLst>
          </p:nvPr>
        </p:nvGraphicFramePr>
        <p:xfrm>
          <a:off x="6471320" y="1161975"/>
          <a:ext cx="4608510" cy="2083390"/>
        </p:xfrm>
        <a:graphic>
          <a:graphicData uri="http://schemas.openxmlformats.org/drawingml/2006/table">
            <a:tbl>
              <a:tblPr firstRow="1" firstCol="1" bandRow="1">
                <a:tableStyleId>{5C22544A-7EE6-4342-B048-85BDC9FD1C3A}</a:tableStyleId>
              </a:tblPr>
              <a:tblGrid>
                <a:gridCol w="1718428">
                  <a:extLst>
                    <a:ext uri="{9D8B030D-6E8A-4147-A177-3AD203B41FA5}">
                      <a16:colId xmlns:a16="http://schemas.microsoft.com/office/drawing/2014/main" val="75176078"/>
                    </a:ext>
                  </a:extLst>
                </a:gridCol>
                <a:gridCol w="859214">
                  <a:extLst>
                    <a:ext uri="{9D8B030D-6E8A-4147-A177-3AD203B41FA5}">
                      <a16:colId xmlns:a16="http://schemas.microsoft.com/office/drawing/2014/main" val="944353736"/>
                    </a:ext>
                  </a:extLst>
                </a:gridCol>
                <a:gridCol w="1327876">
                  <a:extLst>
                    <a:ext uri="{9D8B030D-6E8A-4147-A177-3AD203B41FA5}">
                      <a16:colId xmlns:a16="http://schemas.microsoft.com/office/drawing/2014/main" val="3513392880"/>
                    </a:ext>
                  </a:extLst>
                </a:gridCol>
                <a:gridCol w="702992">
                  <a:extLst>
                    <a:ext uri="{9D8B030D-6E8A-4147-A177-3AD203B41FA5}">
                      <a16:colId xmlns:a16="http://schemas.microsoft.com/office/drawing/2014/main" val="2650441284"/>
                    </a:ext>
                  </a:extLst>
                </a:gridCol>
              </a:tblGrid>
              <a:tr h="274380">
                <a:tc>
                  <a:txBody>
                    <a:bodyPr/>
                    <a:lstStyle/>
                    <a:p>
                      <a:pPr algn="ctr">
                        <a:lnSpc>
                          <a:spcPct val="80000"/>
                        </a:lnSpc>
                        <a:spcBef>
                          <a:spcPts val="300"/>
                        </a:spcBef>
                        <a:spcAft>
                          <a:spcPts val="300"/>
                        </a:spcAft>
                      </a:pPr>
                      <a:r>
                        <a:rPr lang="en-US" sz="1100">
                          <a:effectLst/>
                        </a:rPr>
                        <a:t>Parameter</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Value</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Parameter</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Value</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00636194"/>
                  </a:ext>
                </a:extLst>
              </a:tr>
              <a:tr h="290097">
                <a:tc>
                  <a:txBody>
                    <a:bodyPr/>
                    <a:lstStyle/>
                    <a:p>
                      <a:pPr algn="ctr">
                        <a:lnSpc>
                          <a:spcPct val="80000"/>
                        </a:lnSpc>
                        <a:spcBef>
                          <a:spcPts val="300"/>
                        </a:spcBef>
                        <a:spcAft>
                          <a:spcPts val="300"/>
                        </a:spcAft>
                      </a:pPr>
                      <a:r>
                        <a:rPr lang="en-US" sz="1100">
                          <a:effectLst/>
                        </a:rPr>
                        <a:t>Beampipe radius R</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28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Back cavity length</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27.44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16570377"/>
                  </a:ext>
                </a:extLst>
              </a:tr>
              <a:tr h="274380">
                <a:tc>
                  <a:txBody>
                    <a:bodyPr/>
                    <a:lstStyle/>
                    <a:p>
                      <a:pPr algn="ctr">
                        <a:lnSpc>
                          <a:spcPct val="80000"/>
                        </a:lnSpc>
                        <a:spcBef>
                          <a:spcPts val="300"/>
                        </a:spcBef>
                        <a:spcAft>
                          <a:spcPts val="300"/>
                        </a:spcAft>
                      </a:pPr>
                      <a:r>
                        <a:rPr lang="en-US" sz="1100">
                          <a:effectLst/>
                        </a:rPr>
                        <a:t>Back cavity radius</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56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Cavity length</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303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58032539"/>
                  </a:ext>
                </a:extLst>
              </a:tr>
              <a:tr h="274380">
                <a:tc>
                  <a:txBody>
                    <a:bodyPr/>
                    <a:lstStyle/>
                    <a:p>
                      <a:pPr algn="ctr">
                        <a:lnSpc>
                          <a:spcPct val="80000"/>
                        </a:lnSpc>
                        <a:spcBef>
                          <a:spcPts val="300"/>
                        </a:spcBef>
                        <a:spcAft>
                          <a:spcPts val="300"/>
                        </a:spcAft>
                      </a:pPr>
                      <a:r>
                        <a:rPr lang="en-US" sz="1100" dirty="0">
                          <a:effectLst/>
                        </a:rPr>
                        <a:t>Ridge radius</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82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dirty="0">
                          <a:effectLst/>
                        </a:rPr>
                        <a:t>Port angle</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15.3 deg</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926114395"/>
                  </a:ext>
                </a:extLst>
              </a:tr>
              <a:tr h="274380">
                <a:tc>
                  <a:txBody>
                    <a:bodyPr/>
                    <a:lstStyle/>
                    <a:p>
                      <a:pPr algn="ctr">
                        <a:lnSpc>
                          <a:spcPct val="80000"/>
                        </a:lnSpc>
                        <a:spcBef>
                          <a:spcPts val="300"/>
                        </a:spcBef>
                        <a:spcAft>
                          <a:spcPts val="300"/>
                        </a:spcAft>
                      </a:pPr>
                      <a:r>
                        <a:rPr lang="en-US" sz="1100">
                          <a:effectLst/>
                        </a:rPr>
                        <a:t>Pillbox cavity radius</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90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dirty="0">
                          <a:effectLst/>
                        </a:rPr>
                        <a:t>Port base angle</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6.7 deg</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05889514"/>
                  </a:ext>
                </a:extLst>
              </a:tr>
              <a:tr h="274380">
                <a:tc>
                  <a:txBody>
                    <a:bodyPr/>
                    <a:lstStyle/>
                    <a:p>
                      <a:pPr algn="ctr">
                        <a:lnSpc>
                          <a:spcPct val="80000"/>
                        </a:lnSpc>
                        <a:spcBef>
                          <a:spcPts val="300"/>
                        </a:spcBef>
                        <a:spcAft>
                          <a:spcPts val="300"/>
                        </a:spcAft>
                      </a:pPr>
                      <a:r>
                        <a:rPr lang="en-US" sz="1100">
                          <a:effectLst/>
                        </a:rPr>
                        <a:t>Cavity gap</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91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Barrier angle</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61 deg</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75110012"/>
                  </a:ext>
                </a:extLst>
              </a:tr>
              <a:tr h="274380">
                <a:tc>
                  <a:txBody>
                    <a:bodyPr/>
                    <a:lstStyle/>
                    <a:p>
                      <a:pPr algn="ctr">
                        <a:lnSpc>
                          <a:spcPct val="80000"/>
                        </a:lnSpc>
                        <a:spcBef>
                          <a:spcPts val="300"/>
                        </a:spcBef>
                        <a:spcAft>
                          <a:spcPts val="300"/>
                        </a:spcAft>
                      </a:pPr>
                      <a:r>
                        <a:rPr lang="en-US" sz="1100">
                          <a:effectLst/>
                        </a:rPr>
                        <a:t>Distance of feedthrough</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5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dirty="0">
                          <a:effectLst/>
                        </a:rPr>
                        <a:t>Nose cone radius</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6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06414279"/>
                  </a:ext>
                </a:extLst>
              </a:tr>
              <a:tr h="147013">
                <a:tc>
                  <a:txBody>
                    <a:bodyPr/>
                    <a:lstStyle/>
                    <a:p>
                      <a:pPr algn="ctr">
                        <a:lnSpc>
                          <a:spcPct val="80000"/>
                        </a:lnSpc>
                        <a:spcBef>
                          <a:spcPts val="300"/>
                        </a:spcBef>
                        <a:spcAft>
                          <a:spcPts val="300"/>
                        </a:spcAft>
                      </a:pPr>
                      <a:r>
                        <a:rPr lang="en-US" sz="1100">
                          <a:effectLst/>
                        </a:rPr>
                        <a:t>Ridge length</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a:effectLst/>
                        </a:rPr>
                        <a:t>53.56 mm</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dirty="0">
                          <a:effectLst/>
                        </a:rPr>
                        <a:t>Nose cone length</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80000"/>
                        </a:lnSpc>
                        <a:spcBef>
                          <a:spcPts val="300"/>
                        </a:spcBef>
                        <a:spcAft>
                          <a:spcPts val="300"/>
                        </a:spcAft>
                      </a:pPr>
                      <a:r>
                        <a:rPr lang="en-US" sz="1100" dirty="0">
                          <a:effectLst/>
                        </a:rPr>
                        <a:t>7 mm</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36439862"/>
                  </a:ext>
                </a:extLst>
              </a:tr>
            </a:tbl>
          </a:graphicData>
        </a:graphic>
      </p:graphicFrame>
      <p:sp>
        <p:nvSpPr>
          <p:cNvPr id="4" name="日期占位符 3">
            <a:extLst>
              <a:ext uri="{FF2B5EF4-FFF2-40B4-BE49-F238E27FC236}">
                <a16:creationId xmlns:a16="http://schemas.microsoft.com/office/drawing/2014/main" id="{A04234D0-98B1-4E42-9F00-FBE1DDDA770B}"/>
              </a:ext>
            </a:extLst>
          </p:cNvPr>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a:extLst>
              <a:ext uri="{FF2B5EF4-FFF2-40B4-BE49-F238E27FC236}">
                <a16:creationId xmlns:a16="http://schemas.microsoft.com/office/drawing/2014/main" id="{8829DFC1-4A87-4E75-9D7B-6C06EA1C7175}"/>
              </a:ext>
            </a:extLst>
          </p:cNvPr>
          <p:cNvSpPr>
            <a:spLocks noGrp="1"/>
          </p:cNvSpPr>
          <p:nvPr>
            <p:ph type="sldNum" sz="quarter" idx="12"/>
          </p:nvPr>
        </p:nvSpPr>
        <p:spPr/>
        <p:txBody>
          <a:bodyPr/>
          <a:lstStyle/>
          <a:p>
            <a:fld id="{32913243-E730-472E-A005-6BE97143DD99}" type="slidenum">
              <a:rPr lang="zh-CN" altLang="en-US" smtClean="0"/>
              <a:pPr/>
              <a:t>18</a:t>
            </a:fld>
            <a:endParaRPr lang="zh-CN" altLang="en-US"/>
          </a:p>
        </p:txBody>
      </p:sp>
      <p:pic>
        <p:nvPicPr>
          <p:cNvPr id="6" name="图片 5">
            <a:extLst>
              <a:ext uri="{FF2B5EF4-FFF2-40B4-BE49-F238E27FC236}">
                <a16:creationId xmlns:a16="http://schemas.microsoft.com/office/drawing/2014/main" id="{6A6338DC-97FF-4575-8B6B-0428276B8C8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220264"/>
            <a:ext cx="4572001" cy="1533525"/>
          </a:xfrm>
          <a:prstGeom prst="rect">
            <a:avLst/>
          </a:prstGeom>
          <a:noFill/>
          <a:ln>
            <a:noFill/>
          </a:ln>
        </p:spPr>
      </p:pic>
      <p:sp>
        <p:nvSpPr>
          <p:cNvPr id="8" name="文本框 7">
            <a:extLst>
              <a:ext uri="{FF2B5EF4-FFF2-40B4-BE49-F238E27FC236}">
                <a16:creationId xmlns:a16="http://schemas.microsoft.com/office/drawing/2014/main" id="{844154B3-20A5-49D8-A225-D45023AC8E56}"/>
              </a:ext>
            </a:extLst>
          </p:cNvPr>
          <p:cNvSpPr txBox="1"/>
          <p:nvPr/>
        </p:nvSpPr>
        <p:spPr>
          <a:xfrm>
            <a:off x="1665519" y="2918167"/>
            <a:ext cx="4572000" cy="338554"/>
          </a:xfrm>
          <a:prstGeom prst="rect">
            <a:avLst/>
          </a:prstGeom>
          <a:noFill/>
        </p:spPr>
        <p:txBody>
          <a:bodyPr wrap="square">
            <a:spAutoFit/>
          </a:bodyPr>
          <a:lstStyle/>
          <a:p>
            <a:r>
              <a:rPr lang="en-GB" altLang="zh-CN" sz="1600" dirty="0">
                <a:latin typeface="Times New Roman" panose="02020603050405020304" pitchFamily="18" charset="0"/>
                <a:ea typeface="MS Mincho" panose="02020609040205080304" pitchFamily="49" charset="-128"/>
              </a:rPr>
              <a:t>The schematic of the longitudinal feedback kicker</a:t>
            </a:r>
            <a:endParaRPr lang="zh-CN" altLang="en-US" sz="1600" dirty="0"/>
          </a:p>
        </p:txBody>
      </p:sp>
      <p:pic>
        <p:nvPicPr>
          <p:cNvPr id="10" name="图片 9">
            <a:extLst>
              <a:ext uri="{FF2B5EF4-FFF2-40B4-BE49-F238E27FC236}">
                <a16:creationId xmlns:a16="http://schemas.microsoft.com/office/drawing/2014/main" id="{767D6DDF-30A3-478C-8A3D-7F2C07C0502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72072" y="3623692"/>
            <a:ext cx="3505200" cy="1905000"/>
          </a:xfrm>
          <a:prstGeom prst="rect">
            <a:avLst/>
          </a:prstGeom>
          <a:noFill/>
          <a:ln>
            <a:noFill/>
          </a:ln>
        </p:spPr>
      </p:pic>
      <p:pic>
        <p:nvPicPr>
          <p:cNvPr id="11" name="图片 10">
            <a:extLst>
              <a:ext uri="{FF2B5EF4-FFF2-40B4-BE49-F238E27FC236}">
                <a16:creationId xmlns:a16="http://schemas.microsoft.com/office/drawing/2014/main" id="{6AF74337-1D31-46A4-8442-6270C96BB53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69942" y="3356992"/>
            <a:ext cx="3676650" cy="2171700"/>
          </a:xfrm>
          <a:prstGeom prst="rect">
            <a:avLst/>
          </a:prstGeom>
          <a:noFill/>
          <a:ln>
            <a:noFill/>
          </a:ln>
        </p:spPr>
      </p:pic>
      <p:sp>
        <p:nvSpPr>
          <p:cNvPr id="13" name="文本框 12">
            <a:extLst>
              <a:ext uri="{FF2B5EF4-FFF2-40B4-BE49-F238E27FC236}">
                <a16:creationId xmlns:a16="http://schemas.microsoft.com/office/drawing/2014/main" id="{FF0E19EA-D287-4A88-B624-37761D9C6AB5}"/>
              </a:ext>
            </a:extLst>
          </p:cNvPr>
          <p:cNvSpPr txBox="1"/>
          <p:nvPr/>
        </p:nvSpPr>
        <p:spPr>
          <a:xfrm>
            <a:off x="1919536" y="5622408"/>
            <a:ext cx="4572000" cy="338554"/>
          </a:xfrm>
          <a:prstGeom prst="rect">
            <a:avLst/>
          </a:prstGeom>
          <a:noFill/>
        </p:spPr>
        <p:txBody>
          <a:bodyPr wrap="square">
            <a:spAutoFit/>
          </a:bodyPr>
          <a:lstStyle/>
          <a:p>
            <a:r>
              <a:rPr lang="en-GB" altLang="zh-CN" sz="1600" dirty="0">
                <a:latin typeface="Times New Roman" panose="02020603050405020304" pitchFamily="18" charset="0"/>
                <a:ea typeface="MS Mincho" panose="02020609040205080304" pitchFamily="49" charset="-128"/>
              </a:rPr>
              <a:t>The reflection parameter </a:t>
            </a:r>
            <a:r>
              <a:rPr lang="en-GB" altLang="zh-CN" sz="1600" i="1" dirty="0">
                <a:latin typeface="Times New Roman" panose="02020603050405020304" pitchFamily="18" charset="0"/>
                <a:ea typeface="MS Mincho" panose="02020609040205080304" pitchFamily="49" charset="-128"/>
              </a:rPr>
              <a:t>S</a:t>
            </a:r>
            <a:r>
              <a:rPr lang="en-GB" altLang="zh-CN" sz="1600" i="1" baseline="-25000" dirty="0">
                <a:latin typeface="Times New Roman" panose="02020603050405020304" pitchFamily="18" charset="0"/>
                <a:ea typeface="MS Mincho" panose="02020609040205080304" pitchFamily="49" charset="-128"/>
              </a:rPr>
              <a:t>11</a:t>
            </a:r>
            <a:r>
              <a:rPr lang="en-GB" altLang="zh-CN" sz="1600" dirty="0">
                <a:latin typeface="Times New Roman" panose="02020603050405020304" pitchFamily="18" charset="0"/>
                <a:ea typeface="MS Mincho" panose="02020609040205080304" pitchFamily="49" charset="-128"/>
              </a:rPr>
              <a:t> of the LFB kicker</a:t>
            </a:r>
            <a:endParaRPr lang="zh-CN" altLang="en-US" sz="1600" dirty="0"/>
          </a:p>
        </p:txBody>
      </p:sp>
      <p:sp>
        <p:nvSpPr>
          <p:cNvPr id="14" name="文本框 13">
            <a:extLst>
              <a:ext uri="{FF2B5EF4-FFF2-40B4-BE49-F238E27FC236}">
                <a16:creationId xmlns:a16="http://schemas.microsoft.com/office/drawing/2014/main" id="{6E0A9EE7-EE43-4A56-8339-C4A94EE6609F}"/>
              </a:ext>
            </a:extLst>
          </p:cNvPr>
          <p:cNvSpPr txBox="1"/>
          <p:nvPr/>
        </p:nvSpPr>
        <p:spPr>
          <a:xfrm>
            <a:off x="6816080" y="5622408"/>
            <a:ext cx="3672408" cy="338554"/>
          </a:xfrm>
          <a:prstGeom prst="rect">
            <a:avLst/>
          </a:prstGeom>
          <a:noFill/>
        </p:spPr>
        <p:txBody>
          <a:bodyPr wrap="square">
            <a:spAutoFit/>
          </a:bodyPr>
          <a:lstStyle/>
          <a:p>
            <a:r>
              <a:rPr lang="en-GB" altLang="zh-CN" sz="1600" dirty="0">
                <a:latin typeface="Times New Roman" panose="02020603050405020304" pitchFamily="18" charset="0"/>
                <a:ea typeface="MS Mincho" panose="02020609040205080304" pitchFamily="49" charset="-128"/>
              </a:rPr>
              <a:t>The shunt impedance of the LFB kicker</a:t>
            </a:r>
            <a:endParaRPr lang="zh-CN" altLang="en-US" sz="1600" dirty="0"/>
          </a:p>
        </p:txBody>
      </p:sp>
    </p:spTree>
    <p:extLst>
      <p:ext uri="{BB962C8B-B14F-4D97-AF65-F5344CB8AC3E}">
        <p14:creationId xmlns:p14="http://schemas.microsoft.com/office/powerpoint/2010/main" val="506133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E4EFE2D2-CF41-4EE4-9108-237BA21B8394}"/>
              </a:ext>
            </a:extLst>
          </p:cNvPr>
          <p:cNvSpPr txBox="1">
            <a:spLocks/>
          </p:cNvSpPr>
          <p:nvPr/>
        </p:nvSpPr>
        <p:spPr>
          <a:xfrm>
            <a:off x="407368" y="178994"/>
            <a:ext cx="7567813" cy="63817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altLang="zh-CN" sz="3000" b="1" dirty="0">
                <a:solidFill>
                  <a:srgbClr val="FF0000"/>
                </a:solidFill>
                <a:effectLst>
                  <a:outerShdw blurRad="38100" dist="38100" dir="2700000" algn="tl">
                    <a:srgbClr val="000000">
                      <a:alpha val="43137"/>
                    </a:srgbClr>
                  </a:outerShdw>
                </a:effectLst>
                <a:latin typeface="Arial Black" pitchFamily="34" charset="0"/>
                <a:ea typeface="微软雅黑" pitchFamily="34" charset="-122"/>
              </a:rPr>
              <a:t>The power of longitudinal feedback</a:t>
            </a:r>
            <a:endParaRPr lang="zh-CN" altLang="en-US" sz="3000" b="1" dirty="0">
              <a:solidFill>
                <a:srgbClr val="FF0000"/>
              </a:solidFill>
              <a:effectLst>
                <a:outerShdw blurRad="38100" dist="38100" dir="2700000" algn="tl">
                  <a:srgbClr val="000000">
                    <a:alpha val="43137"/>
                  </a:srgbClr>
                </a:outerShdw>
              </a:effectLst>
              <a:latin typeface="Arial Black" pitchFamily="34" charset="0"/>
              <a:ea typeface="微软雅黑" pitchFamily="34" charset="-122"/>
            </a:endParaRPr>
          </a:p>
        </p:txBody>
      </p:sp>
      <p:pic>
        <p:nvPicPr>
          <p:cNvPr id="6" name="图片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81" y="1399748"/>
            <a:ext cx="2396794" cy="1165157"/>
          </a:xfrm>
          <a:prstGeom prst="rect">
            <a:avLst/>
          </a:prstGeom>
          <a:noFill/>
          <a:ln>
            <a:noFill/>
          </a:ln>
        </p:spPr>
      </p:pic>
      <p:pic>
        <p:nvPicPr>
          <p:cNvPr id="8" name="图片 7"/>
          <p:cNvPicPr/>
          <p:nvPr/>
        </p:nvPicPr>
        <p:blipFill>
          <a:blip r:embed="rId3" cstate="print"/>
          <a:srcRect/>
          <a:stretch>
            <a:fillRect/>
          </a:stretch>
        </p:blipFill>
        <p:spPr bwMode="auto">
          <a:xfrm>
            <a:off x="6433664" y="1399748"/>
            <a:ext cx="1894584" cy="1165157"/>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4" name="表格 3">
                <a:extLst>
                  <a:ext uri="{FF2B5EF4-FFF2-40B4-BE49-F238E27FC236}">
                    <a16:creationId xmlns:a16="http://schemas.microsoft.com/office/drawing/2014/main" id="{955B131D-1C1F-4178-B300-20F4A7E00E58}"/>
                  </a:ext>
                </a:extLst>
              </p:cNvPr>
              <p:cNvGraphicFramePr>
                <a:graphicFrameLocks noGrp="1"/>
              </p:cNvGraphicFramePr>
              <p:nvPr/>
            </p:nvGraphicFramePr>
            <p:xfrm>
              <a:off x="2072402" y="2564905"/>
              <a:ext cx="7344816" cy="3989949"/>
            </p:xfrm>
            <a:graphic>
              <a:graphicData uri="http://schemas.openxmlformats.org/drawingml/2006/table">
                <a:tbl>
                  <a:tblPr firstRow="1" bandRow="1">
                    <a:tableStyleId>{5C22544A-7EE6-4342-B048-85BDC9FD1C3A}</a:tableStyleId>
                  </a:tblPr>
                  <a:tblGrid>
                    <a:gridCol w="3452063">
                      <a:extLst>
                        <a:ext uri="{9D8B030D-6E8A-4147-A177-3AD203B41FA5}">
                          <a16:colId xmlns:a16="http://schemas.microsoft.com/office/drawing/2014/main" val="2210614768"/>
                        </a:ext>
                      </a:extLst>
                    </a:gridCol>
                    <a:gridCol w="1861190">
                      <a:extLst>
                        <a:ext uri="{9D8B030D-6E8A-4147-A177-3AD203B41FA5}">
                          <a16:colId xmlns:a16="http://schemas.microsoft.com/office/drawing/2014/main" val="739349760"/>
                        </a:ext>
                      </a:extLst>
                    </a:gridCol>
                    <a:gridCol w="2031563">
                      <a:extLst>
                        <a:ext uri="{9D8B030D-6E8A-4147-A177-3AD203B41FA5}">
                          <a16:colId xmlns:a16="http://schemas.microsoft.com/office/drawing/2014/main" val="2808188168"/>
                        </a:ext>
                      </a:extLst>
                    </a:gridCol>
                  </a:tblGrid>
                  <a:tr h="379456">
                    <a:tc>
                      <a:txBody>
                        <a:bodyPr/>
                        <a:lstStyle/>
                        <a:p>
                          <a:pPr algn="ctr"/>
                          <a:r>
                            <a:rPr lang="en-GB" sz="1800">
                              <a:effectLst/>
                            </a:rPr>
                            <a:t>Parameter</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Higgs</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Z</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5145016"/>
                      </a:ext>
                    </a:extLst>
                  </a:tr>
                  <a:tr h="379456">
                    <a:tc>
                      <a:txBody>
                        <a:bodyPr/>
                        <a:lstStyle/>
                        <a:p>
                          <a:pPr algn="ctr"/>
                          <a:r>
                            <a:rPr lang="en-GB" sz="1800">
                              <a:effectLst/>
                            </a:rPr>
                            <a:t>Energy</a:t>
                          </a:r>
                          <a:r>
                            <a:rPr lang="ja-JP" sz="1800">
                              <a:effectLst/>
                            </a:rPr>
                            <a:t>（</a:t>
                          </a:r>
                          <a:r>
                            <a:rPr lang="en-GB" sz="1800">
                              <a:effectLst/>
                            </a:rPr>
                            <a:t>GeV</a:t>
                          </a:r>
                          <a:r>
                            <a:rPr lang="ja-JP"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120</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45.5</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687274333"/>
                      </a:ext>
                    </a:extLst>
                  </a:tr>
                  <a:tr h="417032">
                    <a:tc>
                      <a:txBody>
                        <a:bodyPr/>
                        <a:lstStyle/>
                        <a:p>
                          <a:pPr algn="ctr"/>
                          <a:r>
                            <a:rPr lang="en-GB" sz="1800" dirty="0">
                              <a:effectLst/>
                            </a:rPr>
                            <a:t>Momentum compaction</a:t>
                          </a:r>
                          <a:r>
                            <a:rPr lang="ja-JP" sz="1800" dirty="0">
                              <a:effectLst/>
                            </a:rPr>
                            <a:t>（</a:t>
                          </a:r>
                          <a14:m>
                            <m:oMath xmlns:m="http://schemas.openxmlformats.org/officeDocument/2006/math">
                              <m:sSup>
                                <m:sSupPr>
                                  <m:ctrlPr>
                                    <a:rPr lang="zh-CN" sz="1800" i="1">
                                      <a:effectLst/>
                                      <a:latin typeface="Cambria Math" panose="02040503050406030204" pitchFamily="18" charset="0"/>
                                    </a:rPr>
                                  </m:ctrlPr>
                                </m:sSupPr>
                                <m:e>
                                  <m:r>
                                    <a:rPr lang="en-GB" sz="1800">
                                      <a:effectLst/>
                                      <a:latin typeface="Cambria Math" panose="02040503050406030204" pitchFamily="18" charset="0"/>
                                    </a:rPr>
                                    <m:t>10</m:t>
                                  </m:r>
                                </m:e>
                                <m:sup>
                                  <m:r>
                                    <a:rPr lang="ja-JP" altLang="en-US" sz="1800">
                                      <a:effectLst/>
                                      <a:latin typeface="Cambria Math" panose="02040503050406030204" pitchFamily="18" charset="0"/>
                                    </a:rPr>
                                    <m:t>−</m:t>
                                  </m:r>
                                  <m:r>
                                    <a:rPr lang="en-GB" sz="1800">
                                      <a:effectLst/>
                                      <a:latin typeface="Cambria Math" panose="02040503050406030204" pitchFamily="18" charset="0"/>
                                    </a:rPr>
                                    <m:t>5</m:t>
                                  </m:r>
                                </m:sup>
                              </m:sSup>
                            </m:oMath>
                          </a14:m>
                          <a:r>
                            <a:rPr lang="ja-JP" sz="1800" dirty="0">
                              <a:effectLst/>
                            </a:rPr>
                            <a:t>）</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0.71</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1.43</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695138001"/>
                      </a:ext>
                    </a:extLst>
                  </a:tr>
                  <a:tr h="411560">
                    <a:tc>
                      <a:txBody>
                        <a:bodyPr/>
                        <a:lstStyle/>
                        <a:p>
                          <a:pPr algn="ctr"/>
                          <a:r>
                            <a:rPr lang="en-GB" sz="1800" dirty="0">
                              <a:effectLst/>
                            </a:rPr>
                            <a:t>Longitudinal tune</a:t>
                          </a:r>
                          <a:r>
                            <a:rPr lang="ja-JP" sz="1800" dirty="0">
                              <a:effectLst/>
                            </a:rPr>
                            <a:t>（</a:t>
                          </a:r>
                          <a:r>
                            <a:rPr lang="en-GB" sz="1800" dirty="0">
                              <a:effectLst/>
                            </a:rPr>
                            <a:t>m</a:t>
                          </a:r>
                          <a:r>
                            <a:rPr lang="ja-JP" sz="1800" dirty="0">
                              <a:effectLst/>
                            </a:rPr>
                            <a:t>）</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dirty="0">
                              <a:effectLst/>
                            </a:rPr>
                            <a:t>0.049</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0.035</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359518689"/>
                      </a:ext>
                    </a:extLst>
                  </a:tr>
                  <a:tr h="411560">
                    <a:tc>
                      <a:txBody>
                        <a:bodyPr/>
                        <a:lstStyle/>
                        <a:p>
                          <a:pPr algn="ctr"/>
                          <a:r>
                            <a:rPr lang="en-GB" sz="1800">
                              <a:effectLst/>
                            </a:rPr>
                            <a:t>Phase acceptance</a:t>
                          </a:r>
                          <a:r>
                            <a:rPr lang="ja-JP" sz="1800">
                              <a:effectLst/>
                            </a:rPr>
                            <a:t>（</a:t>
                          </a:r>
                          <a:r>
                            <a:rPr lang="en-GB" sz="1800">
                              <a:effectLst/>
                            </a:rPr>
                            <a:t>mrad)</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1.7</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1.7</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476312792"/>
                      </a:ext>
                    </a:extLst>
                  </a:tr>
                  <a:tr h="379456">
                    <a:tc>
                      <a:txBody>
                        <a:bodyPr/>
                        <a:lstStyle/>
                        <a:p>
                          <a:pPr algn="ctr"/>
                          <a:r>
                            <a:rPr lang="en-GB" sz="1800">
                              <a:effectLst/>
                            </a:rPr>
                            <a:t>RF frequency</a:t>
                          </a:r>
                          <a:r>
                            <a:rPr lang="ja-JP" sz="1800">
                              <a:effectLst/>
                            </a:rPr>
                            <a:t>（</a:t>
                          </a:r>
                          <a:r>
                            <a:rPr lang="en-GB" sz="1800">
                              <a:effectLst/>
                            </a:rPr>
                            <a:t>MHz</a:t>
                          </a:r>
                          <a:r>
                            <a:rPr lang="ja-JP"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650</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650</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837098265"/>
                      </a:ext>
                    </a:extLst>
                  </a:tr>
                  <a:tr h="411560">
                    <a:tc>
                      <a:txBody>
                        <a:bodyPr/>
                        <a:lstStyle/>
                        <a:p>
                          <a:pPr algn="ctr"/>
                          <a:r>
                            <a:rPr lang="en-GB" sz="1800" dirty="0">
                              <a:effectLst/>
                            </a:rPr>
                            <a:t>Kicker shunt impedance</a:t>
                          </a:r>
                          <a:r>
                            <a:rPr lang="ja-JP" sz="1800" dirty="0">
                              <a:effectLst/>
                            </a:rPr>
                            <a:t>（</a:t>
                          </a:r>
                          <a:r>
                            <a:rPr lang="en-GB" sz="1800" dirty="0">
                              <a:effectLst/>
                            </a:rPr>
                            <a:t>k</a:t>
                          </a:r>
                          <a:r>
                            <a:rPr lang="el-GR" sz="1800" dirty="0">
                              <a:effectLst/>
                            </a:rPr>
                            <a:t>Ω</a:t>
                          </a:r>
                          <a:r>
                            <a:rPr lang="ja-JP" sz="1800" dirty="0">
                              <a:effectLst/>
                            </a:rPr>
                            <a:t>）</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2.6</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2.6</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48520388"/>
                      </a:ext>
                    </a:extLst>
                  </a:tr>
                  <a:tr h="379456">
                    <a:tc>
                      <a:txBody>
                        <a:bodyPr/>
                        <a:lstStyle/>
                        <a:p>
                          <a:pPr algn="ctr"/>
                          <a:r>
                            <a:rPr lang="en-GB" sz="1800" dirty="0">
                              <a:effectLst/>
                            </a:rPr>
                            <a:t>Number of kicker</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dirty="0">
                              <a:effectLst/>
                            </a:rPr>
                            <a:t>4</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dirty="0">
                              <a:effectLst/>
                            </a:rPr>
                            <a:t>4</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858133105"/>
                      </a:ext>
                    </a:extLst>
                  </a:tr>
                  <a:tr h="379456">
                    <a:tc>
                      <a:txBody>
                        <a:bodyPr/>
                        <a:lstStyle/>
                        <a:p>
                          <a:pPr algn="ctr"/>
                          <a:r>
                            <a:rPr lang="en-GB" sz="1800">
                              <a:effectLst/>
                            </a:rPr>
                            <a:t>Damping time</a:t>
                          </a:r>
                          <a:r>
                            <a:rPr lang="ja-JP" sz="1800">
                              <a:effectLst/>
                            </a:rPr>
                            <a:t>（</a:t>
                          </a:r>
                          <a:r>
                            <a:rPr lang="en-GB" sz="1800">
                              <a:effectLst/>
                            </a:rPr>
                            <a:t>ms</a:t>
                          </a:r>
                          <a:r>
                            <a:rPr lang="ja-JP"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65</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596769034"/>
                      </a:ext>
                    </a:extLst>
                  </a:tr>
                  <a:tr h="440957">
                    <a:tc>
                      <a:txBody>
                        <a:bodyPr/>
                        <a:lstStyle/>
                        <a:p>
                          <a:pPr algn="ctr"/>
                          <a:r>
                            <a:rPr lang="en-GB" sz="1800" dirty="0">
                              <a:effectLst/>
                            </a:rPr>
                            <a:t>Power(w)</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dirty="0">
                              <a:effectLst/>
                            </a:rPr>
                            <a:t>-</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dirty="0">
                              <a:effectLst/>
                            </a:rPr>
                            <a:t>7720</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387950994"/>
                      </a:ext>
                    </a:extLst>
                  </a:tr>
                </a:tbl>
              </a:graphicData>
            </a:graphic>
          </p:graphicFrame>
        </mc:Choice>
        <mc:Fallback xmlns="">
          <p:graphicFrame>
            <p:nvGraphicFramePr>
              <p:cNvPr id="4" name="表格 3">
                <a:extLst>
                  <a:ext uri="{FF2B5EF4-FFF2-40B4-BE49-F238E27FC236}">
                    <a16:creationId xmlns:a16="http://schemas.microsoft.com/office/drawing/2014/main" id="{955B131D-1C1F-4178-B300-20F4A7E00E58}"/>
                  </a:ext>
                </a:extLst>
              </p:cNvPr>
              <p:cNvGraphicFramePr>
                <a:graphicFrameLocks noGrp="1"/>
              </p:cNvGraphicFramePr>
              <p:nvPr/>
            </p:nvGraphicFramePr>
            <p:xfrm>
              <a:off x="2072402" y="2564905"/>
              <a:ext cx="7344816" cy="3989949"/>
            </p:xfrm>
            <a:graphic>
              <a:graphicData uri="http://schemas.openxmlformats.org/drawingml/2006/table">
                <a:tbl>
                  <a:tblPr firstRow="1" bandRow="1">
                    <a:tableStyleId>{5C22544A-7EE6-4342-B048-85BDC9FD1C3A}</a:tableStyleId>
                  </a:tblPr>
                  <a:tblGrid>
                    <a:gridCol w="3452063">
                      <a:extLst>
                        <a:ext uri="{9D8B030D-6E8A-4147-A177-3AD203B41FA5}">
                          <a16:colId xmlns:a16="http://schemas.microsoft.com/office/drawing/2014/main" val="2210614768"/>
                        </a:ext>
                      </a:extLst>
                    </a:gridCol>
                    <a:gridCol w="1861190">
                      <a:extLst>
                        <a:ext uri="{9D8B030D-6E8A-4147-A177-3AD203B41FA5}">
                          <a16:colId xmlns:a16="http://schemas.microsoft.com/office/drawing/2014/main" val="739349760"/>
                        </a:ext>
                      </a:extLst>
                    </a:gridCol>
                    <a:gridCol w="2031563">
                      <a:extLst>
                        <a:ext uri="{9D8B030D-6E8A-4147-A177-3AD203B41FA5}">
                          <a16:colId xmlns:a16="http://schemas.microsoft.com/office/drawing/2014/main" val="2808188168"/>
                        </a:ext>
                      </a:extLst>
                    </a:gridCol>
                  </a:tblGrid>
                  <a:tr h="379456">
                    <a:tc>
                      <a:txBody>
                        <a:bodyPr/>
                        <a:lstStyle/>
                        <a:p>
                          <a:pPr algn="ctr"/>
                          <a:r>
                            <a:rPr lang="en-GB" sz="1800">
                              <a:effectLst/>
                            </a:rPr>
                            <a:t>Parameter</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Higgs</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Z</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5145016"/>
                      </a:ext>
                    </a:extLst>
                  </a:tr>
                  <a:tr h="379456">
                    <a:tc>
                      <a:txBody>
                        <a:bodyPr/>
                        <a:lstStyle/>
                        <a:p>
                          <a:pPr algn="ctr"/>
                          <a:r>
                            <a:rPr lang="en-GB" sz="1800">
                              <a:effectLst/>
                            </a:rPr>
                            <a:t>Energy</a:t>
                          </a:r>
                          <a:r>
                            <a:rPr lang="ja-JP" sz="1800">
                              <a:effectLst/>
                            </a:rPr>
                            <a:t>（</a:t>
                          </a:r>
                          <a:r>
                            <a:rPr lang="en-GB" sz="1800">
                              <a:effectLst/>
                            </a:rPr>
                            <a:t>GeV</a:t>
                          </a:r>
                          <a:r>
                            <a:rPr lang="ja-JP"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120</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45.5</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687274333"/>
                      </a:ext>
                    </a:extLst>
                  </a:tr>
                  <a:tr h="417032">
                    <a:tc>
                      <a:txBody>
                        <a:bodyPr/>
                        <a:lstStyle/>
                        <a:p>
                          <a:endParaRPr lang="zh-CN"/>
                        </a:p>
                      </a:txBody>
                      <a:tcPr>
                        <a:blipFill>
                          <a:blip r:embed="rId4"/>
                          <a:stretch>
                            <a:fillRect l="-176" t="-201471" r="-113404" b="-685294"/>
                          </a:stretch>
                        </a:blipFill>
                      </a:tcPr>
                    </a:tc>
                    <a:tc>
                      <a:txBody>
                        <a:bodyPr/>
                        <a:lstStyle/>
                        <a:p>
                          <a:pPr algn="ctr"/>
                          <a:r>
                            <a:rPr lang="en-GB" sz="1800">
                              <a:effectLst/>
                            </a:rPr>
                            <a:t>0.71</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1.43</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695138001"/>
                      </a:ext>
                    </a:extLst>
                  </a:tr>
                  <a:tr h="411560">
                    <a:tc>
                      <a:txBody>
                        <a:bodyPr/>
                        <a:lstStyle/>
                        <a:p>
                          <a:pPr algn="ctr"/>
                          <a:r>
                            <a:rPr lang="en-GB" sz="1800" dirty="0">
                              <a:effectLst/>
                            </a:rPr>
                            <a:t>Longitudinal tune</a:t>
                          </a:r>
                          <a:r>
                            <a:rPr lang="ja-JP" sz="1800" dirty="0">
                              <a:effectLst/>
                            </a:rPr>
                            <a:t>（</a:t>
                          </a:r>
                          <a:r>
                            <a:rPr lang="en-GB" sz="1800" dirty="0">
                              <a:effectLst/>
                            </a:rPr>
                            <a:t>m</a:t>
                          </a:r>
                          <a:r>
                            <a:rPr lang="ja-JP" sz="1800" dirty="0">
                              <a:effectLst/>
                            </a:rPr>
                            <a:t>）</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dirty="0">
                              <a:effectLst/>
                            </a:rPr>
                            <a:t>0.049</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0.035</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2359518689"/>
                      </a:ext>
                    </a:extLst>
                  </a:tr>
                  <a:tr h="411560">
                    <a:tc>
                      <a:txBody>
                        <a:bodyPr/>
                        <a:lstStyle/>
                        <a:p>
                          <a:pPr algn="ctr"/>
                          <a:r>
                            <a:rPr lang="en-GB" sz="1800">
                              <a:effectLst/>
                            </a:rPr>
                            <a:t>Phase acceptance</a:t>
                          </a:r>
                          <a:r>
                            <a:rPr lang="ja-JP" sz="1800">
                              <a:effectLst/>
                            </a:rPr>
                            <a:t>（</a:t>
                          </a:r>
                          <a:r>
                            <a:rPr lang="en-GB" sz="1800">
                              <a:effectLst/>
                            </a:rPr>
                            <a:t>mrad)</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1.7</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1.7</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476312792"/>
                      </a:ext>
                    </a:extLst>
                  </a:tr>
                  <a:tr h="379456">
                    <a:tc>
                      <a:txBody>
                        <a:bodyPr/>
                        <a:lstStyle/>
                        <a:p>
                          <a:pPr algn="ctr"/>
                          <a:r>
                            <a:rPr lang="en-GB" sz="1800">
                              <a:effectLst/>
                            </a:rPr>
                            <a:t>RF frequency</a:t>
                          </a:r>
                          <a:r>
                            <a:rPr lang="ja-JP" sz="1800">
                              <a:effectLst/>
                            </a:rPr>
                            <a:t>（</a:t>
                          </a:r>
                          <a:r>
                            <a:rPr lang="en-GB" sz="1800">
                              <a:effectLst/>
                            </a:rPr>
                            <a:t>MHz</a:t>
                          </a:r>
                          <a:r>
                            <a:rPr lang="ja-JP"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650</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650</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837098265"/>
                      </a:ext>
                    </a:extLst>
                  </a:tr>
                  <a:tr h="411560">
                    <a:tc>
                      <a:txBody>
                        <a:bodyPr/>
                        <a:lstStyle/>
                        <a:p>
                          <a:pPr algn="ctr"/>
                          <a:r>
                            <a:rPr lang="en-GB" sz="1800">
                              <a:effectLst/>
                            </a:rPr>
                            <a:t>Kicker shunt impedance</a:t>
                          </a:r>
                          <a:r>
                            <a:rPr lang="ja-JP" sz="1800">
                              <a:effectLst/>
                            </a:rPr>
                            <a:t>（</a:t>
                          </a:r>
                          <a:r>
                            <a:rPr lang="en-GB" sz="1800">
                              <a:effectLst/>
                            </a:rPr>
                            <a:t>k</a:t>
                          </a:r>
                          <a:r>
                            <a:rPr lang="el-GR" sz="1800">
                              <a:effectLst/>
                            </a:rPr>
                            <a:t>Ω</a:t>
                          </a:r>
                          <a:r>
                            <a:rPr lang="ja-JP"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2.6</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2.6</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48520388"/>
                      </a:ext>
                    </a:extLst>
                  </a:tr>
                  <a:tr h="379456">
                    <a:tc>
                      <a:txBody>
                        <a:bodyPr/>
                        <a:lstStyle/>
                        <a:p>
                          <a:pPr algn="ctr"/>
                          <a:r>
                            <a:rPr lang="en-GB" sz="1800" dirty="0">
                              <a:effectLst/>
                            </a:rPr>
                            <a:t>Number of kicker</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dirty="0">
                              <a:effectLst/>
                            </a:rPr>
                            <a:t>4</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dirty="0">
                              <a:effectLst/>
                            </a:rPr>
                            <a:t>4</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858133105"/>
                      </a:ext>
                    </a:extLst>
                  </a:tr>
                  <a:tr h="379456">
                    <a:tc>
                      <a:txBody>
                        <a:bodyPr/>
                        <a:lstStyle/>
                        <a:p>
                          <a:pPr algn="ctr"/>
                          <a:r>
                            <a:rPr lang="en-GB" sz="1800">
                              <a:effectLst/>
                            </a:rPr>
                            <a:t>Damping time</a:t>
                          </a:r>
                          <a:r>
                            <a:rPr lang="ja-JP" sz="1800">
                              <a:effectLst/>
                            </a:rPr>
                            <a:t>（</a:t>
                          </a:r>
                          <a:r>
                            <a:rPr lang="en-GB" sz="1800">
                              <a:effectLst/>
                            </a:rPr>
                            <a:t>ms</a:t>
                          </a:r>
                          <a:r>
                            <a:rPr lang="ja-JP"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a:effectLst/>
                            </a:rPr>
                            <a:t>-</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a:effectLst/>
                            </a:rPr>
                            <a:t>65</a:t>
                          </a:r>
                          <a:endParaRPr lang="zh-CN"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596769034"/>
                      </a:ext>
                    </a:extLst>
                  </a:tr>
                  <a:tr h="440957">
                    <a:tc>
                      <a:txBody>
                        <a:bodyPr/>
                        <a:lstStyle/>
                        <a:p>
                          <a:pPr algn="ctr"/>
                          <a:r>
                            <a:rPr lang="en-GB" sz="1800" dirty="0">
                              <a:effectLst/>
                            </a:rPr>
                            <a:t>Power(w)</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tc>
                      <a:txBody>
                        <a:bodyPr/>
                        <a:lstStyle/>
                        <a:p>
                          <a:pPr algn="ctr"/>
                          <a:r>
                            <a:rPr lang="en-GB" sz="1800" dirty="0">
                              <a:effectLst/>
                            </a:rPr>
                            <a:t>-</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tc>
                    <a:tc>
                      <a:txBody>
                        <a:bodyPr/>
                        <a:lstStyle/>
                        <a:p>
                          <a:pPr algn="ctr"/>
                          <a:r>
                            <a:rPr lang="en-GB" sz="1800" dirty="0">
                              <a:effectLst/>
                            </a:rPr>
                            <a:t>7720</a:t>
                          </a:r>
                          <a:endParaRPr lang="zh-CN"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a:tc>
                    <a:extLst>
                      <a:ext uri="{0D108BD9-81ED-4DB2-BD59-A6C34878D82A}">
                        <a16:rowId xmlns:a16="http://schemas.microsoft.com/office/drawing/2014/main" val="1387950994"/>
                      </a:ext>
                    </a:extLst>
                  </a:tr>
                </a:tbl>
              </a:graphicData>
            </a:graphic>
          </p:graphicFrame>
        </mc:Fallback>
      </mc:AlternateContent>
    </p:spTree>
    <p:extLst>
      <p:ext uri="{BB962C8B-B14F-4D97-AF65-F5344CB8AC3E}">
        <p14:creationId xmlns:p14="http://schemas.microsoft.com/office/powerpoint/2010/main" val="297837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4000" kern="0" dirty="0">
                <a:latin typeface="Arial Black" panose="020B0A04020102020204" pitchFamily="34" charset="0"/>
              </a:rPr>
              <a:t>Content</a:t>
            </a:r>
            <a:endParaRPr lang="zh-CN" altLang="en-US" sz="4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The design of CEPC beam instrumentation</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Booster and collider ring beam instrumentation </a:t>
            </a:r>
          </a:p>
          <a:p>
            <a:pPr lvl="1">
              <a:lnSpc>
                <a:spcPct val="120000"/>
              </a:lnSpc>
            </a:pPr>
            <a:r>
              <a:rPr lang="en-US" altLang="zh-CN" sz="2000" dirty="0" err="1">
                <a:solidFill>
                  <a:srgbClr val="0000FF"/>
                </a:solidFill>
                <a:latin typeface="Arial" panose="020B0604020202020204" pitchFamily="34" charset="0"/>
                <a:ea typeface="微软雅黑" panose="020B0503020204020204" pitchFamily="34" charset="-122"/>
                <a:cs typeface="Arial" panose="020B0604020202020204" pitchFamily="34" charset="0"/>
              </a:rPr>
              <a:t>Linac</a:t>
            </a: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 and damping ring beam instrumentation </a:t>
            </a:r>
          </a:p>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The related R&amp;D of beam instrumentation in IHEP </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Beam position monitor </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Feedback system</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Tune monitor </a:t>
            </a:r>
          </a:p>
          <a:p>
            <a:pPr lvl="1">
              <a:lnSpc>
                <a:spcPct val="120000"/>
              </a:lnSpc>
            </a:pPr>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a:t>
            </a:r>
          </a:p>
          <a:p>
            <a:pPr>
              <a:lnSpc>
                <a:spcPct val="120000"/>
              </a:lnSpc>
            </a:pP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24C0119-D09B-4374-A561-884945667A65}"/>
              </a:ext>
            </a:extLst>
          </p:cNvPr>
          <p:cNvSpPr>
            <a:spLocks noGrp="1"/>
          </p:cNvSpPr>
          <p:nvPr>
            <p:ph idx="1"/>
          </p:nvPr>
        </p:nvSpPr>
        <p:spPr>
          <a:xfrm>
            <a:off x="609600" y="908720"/>
            <a:ext cx="10972800" cy="4840303"/>
          </a:xfrm>
        </p:spPr>
        <p:txBody>
          <a:bodyPr/>
          <a:lstStyle/>
          <a:p>
            <a:r>
              <a:rPr lang="en-US" altLang="zh-CN" dirty="0"/>
              <a:t>As the beam pipe in booster has same size as it in collider, the design of TFB kicker for booster is the same as for collider. The required working bandwidth of feedback kicker is 20MHz, and the minimum shunt impedance within bandwidth is roughly 150kΩ.</a:t>
            </a:r>
            <a:endParaRPr lang="zh-CN" altLang="en-US" dirty="0"/>
          </a:p>
        </p:txBody>
      </p:sp>
      <p:sp>
        <p:nvSpPr>
          <p:cNvPr id="3" name="标题 2">
            <a:extLst>
              <a:ext uri="{FF2B5EF4-FFF2-40B4-BE49-F238E27FC236}">
                <a16:creationId xmlns:a16="http://schemas.microsoft.com/office/drawing/2014/main" id="{D420CA2B-651A-4324-BC23-9D323FA2E76A}"/>
              </a:ext>
            </a:extLst>
          </p:cNvPr>
          <p:cNvSpPr>
            <a:spLocks noGrp="1"/>
          </p:cNvSpPr>
          <p:nvPr>
            <p:ph type="title"/>
          </p:nvPr>
        </p:nvSpPr>
        <p:spPr/>
        <p:txBody>
          <a:bodyPr/>
          <a:lstStyle/>
          <a:p>
            <a:r>
              <a:rPr lang="en-US" altLang="zh-CN" dirty="0"/>
              <a:t>Feedback system in the booster</a:t>
            </a:r>
            <a:endParaRPr lang="zh-CN" altLang="en-US" dirty="0"/>
          </a:p>
        </p:txBody>
      </p:sp>
      <p:sp>
        <p:nvSpPr>
          <p:cNvPr id="4" name="页脚占位符 3">
            <a:extLst>
              <a:ext uri="{FF2B5EF4-FFF2-40B4-BE49-F238E27FC236}">
                <a16:creationId xmlns:a16="http://schemas.microsoft.com/office/drawing/2014/main" id="{4857C4AC-23AA-4FE4-ADBF-AAFDDF0F8DF1}"/>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15144280-34C6-439C-9795-041C4278EC6B}"/>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graphicFrame>
        <p:nvGraphicFramePr>
          <p:cNvPr id="6" name="表格 5">
            <a:extLst>
              <a:ext uri="{FF2B5EF4-FFF2-40B4-BE49-F238E27FC236}">
                <a16:creationId xmlns:a16="http://schemas.microsoft.com/office/drawing/2014/main" id="{9BFAD649-8D4C-40CB-8CB0-858AB1284EFC}"/>
              </a:ext>
            </a:extLst>
          </p:cNvPr>
          <p:cNvGraphicFramePr>
            <a:graphicFrameLocks noGrp="1"/>
          </p:cNvGraphicFramePr>
          <p:nvPr>
            <p:extLst>
              <p:ext uri="{D42A27DB-BD31-4B8C-83A1-F6EECF244321}">
                <p14:modId xmlns:p14="http://schemas.microsoft.com/office/powerpoint/2010/main" val="3623837859"/>
              </p:ext>
            </p:extLst>
          </p:nvPr>
        </p:nvGraphicFramePr>
        <p:xfrm>
          <a:off x="1343472" y="3706012"/>
          <a:ext cx="8280920" cy="3108960"/>
        </p:xfrm>
        <a:graphic>
          <a:graphicData uri="http://schemas.openxmlformats.org/drawingml/2006/table">
            <a:tbl>
              <a:tblPr firstRow="1" bandRow="1">
                <a:tableStyleId>{5C22544A-7EE6-4342-B048-85BDC9FD1C3A}</a:tableStyleId>
              </a:tblPr>
              <a:tblGrid>
                <a:gridCol w="2416849">
                  <a:extLst>
                    <a:ext uri="{9D8B030D-6E8A-4147-A177-3AD203B41FA5}">
                      <a16:colId xmlns:a16="http://schemas.microsoft.com/office/drawing/2014/main" val="1486872987"/>
                    </a:ext>
                  </a:extLst>
                </a:gridCol>
                <a:gridCol w="2817994">
                  <a:extLst>
                    <a:ext uri="{9D8B030D-6E8A-4147-A177-3AD203B41FA5}">
                      <a16:colId xmlns:a16="http://schemas.microsoft.com/office/drawing/2014/main" val="3841154434"/>
                    </a:ext>
                  </a:extLst>
                </a:gridCol>
                <a:gridCol w="3046077">
                  <a:extLst>
                    <a:ext uri="{9D8B030D-6E8A-4147-A177-3AD203B41FA5}">
                      <a16:colId xmlns:a16="http://schemas.microsoft.com/office/drawing/2014/main" val="1862119495"/>
                    </a:ext>
                  </a:extLst>
                </a:gridCol>
              </a:tblGrid>
              <a:tr h="215900">
                <a:tc>
                  <a:txBody>
                    <a:bodyPr/>
                    <a:lstStyle/>
                    <a:p>
                      <a:pPr algn="ctr">
                        <a:spcAft>
                          <a:spcPts val="0"/>
                        </a:spcAft>
                      </a:pPr>
                      <a:r>
                        <a:rPr lang="en-GB" sz="1200" dirty="0">
                          <a:effectLst/>
                        </a:rPr>
                        <a:t>Parameter</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Value (z-injection)</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Value (z-extraction)</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836665903"/>
                  </a:ext>
                </a:extLst>
              </a:tr>
              <a:tr h="215900">
                <a:tc>
                  <a:txBody>
                    <a:bodyPr/>
                    <a:lstStyle/>
                    <a:p>
                      <a:pPr algn="ctr">
                        <a:spcAft>
                          <a:spcPts val="0"/>
                        </a:spcAft>
                      </a:pPr>
                      <a:r>
                        <a:rPr lang="en-GB" sz="1200">
                          <a:effectLst/>
                        </a:rPr>
                        <a:t>Energy</a:t>
                      </a:r>
                      <a:r>
                        <a:rPr lang="ja-JP" sz="1200">
                          <a:effectLst/>
                        </a:rPr>
                        <a:t>（</a:t>
                      </a:r>
                      <a:r>
                        <a:rPr lang="en-GB" sz="1200">
                          <a:effectLst/>
                        </a:rPr>
                        <a:t>GeV</a:t>
                      </a:r>
                      <a:r>
                        <a:rPr lang="ja-JP" sz="1200">
                          <a:effectLst/>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30</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45.5</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3941327719"/>
                  </a:ext>
                </a:extLst>
              </a:tr>
              <a:tr h="215900">
                <a:tc>
                  <a:txBody>
                    <a:bodyPr/>
                    <a:lstStyle/>
                    <a:p>
                      <a:pPr algn="ctr">
                        <a:spcAft>
                          <a:spcPts val="0"/>
                        </a:spcAft>
                      </a:pPr>
                      <a:r>
                        <a:rPr lang="en-GB" sz="1200">
                          <a:effectLst/>
                        </a:rPr>
                        <a:t> Beta functions at pickup (m)</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120</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120</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3499580275"/>
                  </a:ext>
                </a:extLst>
              </a:tr>
              <a:tr h="215900">
                <a:tc>
                  <a:txBody>
                    <a:bodyPr/>
                    <a:lstStyle/>
                    <a:p>
                      <a:pPr algn="ctr">
                        <a:spcAft>
                          <a:spcPts val="0"/>
                        </a:spcAft>
                      </a:pPr>
                      <a:r>
                        <a:rPr lang="en-GB" sz="1200">
                          <a:effectLst/>
                        </a:rPr>
                        <a:t>Beta function at kicker</a:t>
                      </a:r>
                      <a:r>
                        <a:rPr lang="ja-JP" sz="1200">
                          <a:effectLst/>
                        </a:rPr>
                        <a:t>（</a:t>
                      </a:r>
                      <a:r>
                        <a:rPr lang="en-GB" sz="1200">
                          <a:effectLst/>
                        </a:rPr>
                        <a:t>m</a:t>
                      </a:r>
                      <a:r>
                        <a:rPr lang="ja-JP" sz="1200">
                          <a:effectLst/>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120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120</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265525530"/>
                  </a:ext>
                </a:extLst>
              </a:tr>
              <a:tr h="215900">
                <a:tc>
                  <a:txBody>
                    <a:bodyPr/>
                    <a:lstStyle/>
                    <a:p>
                      <a:pPr algn="ctr">
                        <a:spcAft>
                          <a:spcPts val="0"/>
                        </a:spcAft>
                      </a:pPr>
                      <a:r>
                        <a:rPr lang="en-GB" sz="1200">
                          <a:effectLst/>
                        </a:rPr>
                        <a:t>Number of kickers</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2</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2</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692183533"/>
                  </a:ext>
                </a:extLst>
              </a:tr>
              <a:tr h="215900">
                <a:tc>
                  <a:txBody>
                    <a:bodyPr/>
                    <a:lstStyle/>
                    <a:p>
                      <a:pPr algn="ctr">
                        <a:spcAft>
                          <a:spcPts val="0"/>
                        </a:spcAft>
                      </a:pPr>
                      <a:r>
                        <a:rPr lang="en-GB" sz="1200">
                          <a:effectLst/>
                        </a:rPr>
                        <a:t>Revolution time</a:t>
                      </a:r>
                      <a:r>
                        <a:rPr lang="ja-JP" sz="1200">
                          <a:effectLst/>
                        </a:rPr>
                        <a:t>（</a:t>
                      </a:r>
                      <a:r>
                        <a:rPr lang="en-GB" sz="1200">
                          <a:effectLst/>
                        </a:rPr>
                        <a:t>ms</a:t>
                      </a:r>
                      <a:r>
                        <a:rPr lang="ja-JP" sz="1200">
                          <a:effectLst/>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0.33</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0.33</a:t>
                      </a:r>
                      <a:endParaRPr lang="zh-CN" sz="1200" dirty="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012177972"/>
                  </a:ext>
                </a:extLst>
              </a:tr>
              <a:tr h="215900">
                <a:tc>
                  <a:txBody>
                    <a:bodyPr/>
                    <a:lstStyle/>
                    <a:p>
                      <a:pPr algn="ctr">
                        <a:spcAft>
                          <a:spcPts val="0"/>
                        </a:spcAft>
                      </a:pPr>
                      <a:r>
                        <a:rPr lang="en-GB" sz="1200">
                          <a:effectLst/>
                        </a:rPr>
                        <a:t>RF frequency</a:t>
                      </a:r>
                      <a:r>
                        <a:rPr lang="ja-JP" sz="1200">
                          <a:effectLst/>
                        </a:rPr>
                        <a:t>（</a:t>
                      </a:r>
                      <a:r>
                        <a:rPr lang="en-GB" sz="1200">
                          <a:effectLst/>
                        </a:rPr>
                        <a:t>MHz</a:t>
                      </a:r>
                      <a:r>
                        <a:rPr lang="ja-JP" sz="1200">
                          <a:effectLst/>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650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650</a:t>
                      </a:r>
                      <a:endParaRPr lang="zh-CN" sz="1200" dirty="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628487484"/>
                  </a:ext>
                </a:extLst>
              </a:tr>
              <a:tr h="215900">
                <a:tc>
                  <a:txBody>
                    <a:bodyPr/>
                    <a:lstStyle/>
                    <a:p>
                      <a:pPr algn="ctr">
                        <a:spcAft>
                          <a:spcPts val="0"/>
                        </a:spcAft>
                      </a:pPr>
                      <a:r>
                        <a:rPr lang="en-GB" sz="1200">
                          <a:effectLst/>
                        </a:rPr>
                        <a:t>Kicker shunt impedance</a:t>
                      </a:r>
                      <a:r>
                        <a:rPr lang="ja-JP" sz="1200">
                          <a:effectLst/>
                        </a:rPr>
                        <a:t>（</a:t>
                      </a:r>
                      <a:r>
                        <a:rPr lang="en-GB" sz="1200">
                          <a:effectLst/>
                        </a:rPr>
                        <a:t>k</a:t>
                      </a:r>
                      <a:r>
                        <a:rPr lang="el-GR" sz="1200">
                          <a:effectLst/>
                        </a:rPr>
                        <a:t>Ω</a:t>
                      </a:r>
                      <a:r>
                        <a:rPr lang="ja-JP" sz="1200">
                          <a:effectLst/>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150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150</a:t>
                      </a:r>
                      <a:endParaRPr lang="zh-CN" sz="1200">
                        <a:effectLst/>
                      </a:endParaRPr>
                    </a:p>
                    <a:p>
                      <a:pPr algn="ctr">
                        <a:spcAft>
                          <a:spcPts val="0"/>
                        </a:spcAft>
                      </a:pPr>
                      <a:r>
                        <a:rPr lang="en-GB" sz="1200">
                          <a:effectLst/>
                        </a:rPr>
                        <a:t> </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550981711"/>
                  </a:ext>
                </a:extLst>
              </a:tr>
              <a:tr h="215900">
                <a:tc>
                  <a:txBody>
                    <a:bodyPr/>
                    <a:lstStyle/>
                    <a:p>
                      <a:pPr algn="ctr">
                        <a:spcAft>
                          <a:spcPts val="0"/>
                        </a:spcAft>
                      </a:pPr>
                      <a:r>
                        <a:rPr lang="en-GB" sz="1200">
                          <a:effectLst/>
                        </a:rPr>
                        <a:t>Amplitude of oscillation</a:t>
                      </a:r>
                      <a:r>
                        <a:rPr lang="ja-JP" sz="1200">
                          <a:effectLst/>
                        </a:rPr>
                        <a:t>（</a:t>
                      </a:r>
                      <a:r>
                        <a:rPr lang="en-GB" sz="1200">
                          <a:effectLst/>
                        </a:rPr>
                        <a:t>mm</a:t>
                      </a:r>
                      <a:r>
                        <a:rPr lang="ja-JP" sz="1200">
                          <a:effectLst/>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0.3</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0.3</a:t>
                      </a:r>
                      <a:endParaRPr lang="zh-CN" sz="1200" dirty="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3756453493"/>
                  </a:ext>
                </a:extLst>
              </a:tr>
              <a:tr h="215900">
                <a:tc>
                  <a:txBody>
                    <a:bodyPr/>
                    <a:lstStyle/>
                    <a:p>
                      <a:pPr algn="ctr">
                        <a:spcAft>
                          <a:spcPts val="0"/>
                        </a:spcAft>
                      </a:pPr>
                      <a:r>
                        <a:rPr lang="en-GB" sz="1200">
                          <a:effectLst/>
                        </a:rPr>
                        <a:t>Damping time</a:t>
                      </a:r>
                      <a:r>
                        <a:rPr lang="ja-JP" sz="1200">
                          <a:effectLst/>
                        </a:rPr>
                        <a:t>（</a:t>
                      </a:r>
                      <a:r>
                        <a:rPr lang="en-GB" sz="1200">
                          <a:effectLst/>
                        </a:rPr>
                        <a:t>ms</a:t>
                      </a:r>
                      <a:r>
                        <a:rPr lang="ja-JP" sz="1200">
                          <a:effectLst/>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10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10</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157540351"/>
                  </a:ext>
                </a:extLst>
              </a:tr>
              <a:tr h="215900">
                <a:tc>
                  <a:txBody>
                    <a:bodyPr/>
                    <a:lstStyle/>
                    <a:p>
                      <a:pPr algn="ctr">
                        <a:spcAft>
                          <a:spcPts val="0"/>
                        </a:spcAft>
                      </a:pPr>
                      <a:r>
                        <a:rPr lang="en-GB" sz="1200">
                          <a:effectLst/>
                        </a:rPr>
                        <a:t>Power(w)</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81.7</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188</a:t>
                      </a:r>
                      <a:endParaRPr lang="zh-CN" sz="1200" dirty="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3927596484"/>
                  </a:ext>
                </a:extLst>
              </a:tr>
            </a:tbl>
          </a:graphicData>
        </a:graphic>
      </p:graphicFrame>
      <p:pic>
        <p:nvPicPr>
          <p:cNvPr id="7" name="图片 6">
            <a:extLst>
              <a:ext uri="{FF2B5EF4-FFF2-40B4-BE49-F238E27FC236}">
                <a16:creationId xmlns:a16="http://schemas.microsoft.com/office/drawing/2014/main" id="{22798F0F-40F4-49B6-B082-4E84CDF4669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2708920"/>
            <a:ext cx="2435882" cy="1048739"/>
          </a:xfrm>
          <a:prstGeom prst="rect">
            <a:avLst/>
          </a:prstGeom>
          <a:noFill/>
          <a:ln>
            <a:noFill/>
          </a:ln>
        </p:spPr>
      </p:pic>
      <p:pic>
        <p:nvPicPr>
          <p:cNvPr id="8" name="图片 7">
            <a:extLst>
              <a:ext uri="{FF2B5EF4-FFF2-40B4-BE49-F238E27FC236}">
                <a16:creationId xmlns:a16="http://schemas.microsoft.com/office/drawing/2014/main" id="{C18AB34F-2AAC-4343-892E-A9B65F2C5AD0}"/>
              </a:ext>
            </a:extLst>
          </p:cNvPr>
          <p:cNvPicPr/>
          <p:nvPr/>
        </p:nvPicPr>
        <p:blipFill>
          <a:blip r:embed="rId3" cstate="print"/>
          <a:srcRect/>
          <a:stretch>
            <a:fillRect/>
          </a:stretch>
        </p:blipFill>
        <p:spPr bwMode="auto">
          <a:xfrm>
            <a:off x="6744073" y="2708920"/>
            <a:ext cx="1548189" cy="1048739"/>
          </a:xfrm>
          <a:prstGeom prst="rect">
            <a:avLst/>
          </a:prstGeom>
          <a:noFill/>
          <a:ln w="9525">
            <a:noFill/>
            <a:miter lim="800000"/>
            <a:headEnd/>
            <a:tailEnd/>
          </a:ln>
        </p:spPr>
      </p:pic>
    </p:spTree>
    <p:extLst>
      <p:ext uri="{BB962C8B-B14F-4D97-AF65-F5344CB8AC3E}">
        <p14:creationId xmlns:p14="http://schemas.microsoft.com/office/powerpoint/2010/main" val="2166353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FA10151-4CAA-4412-997B-89E6E420C772}"/>
              </a:ext>
            </a:extLst>
          </p:cNvPr>
          <p:cNvSpPr>
            <a:spLocks noGrp="1"/>
          </p:cNvSpPr>
          <p:nvPr>
            <p:ph idx="1"/>
          </p:nvPr>
        </p:nvSpPr>
        <p:spPr>
          <a:xfrm>
            <a:off x="457237" y="1025666"/>
            <a:ext cx="10972800" cy="4840303"/>
          </a:xfrm>
        </p:spPr>
        <p:txBody>
          <a:bodyPr>
            <a:normAutofit/>
          </a:bodyPr>
          <a:lstStyle/>
          <a:p>
            <a:r>
              <a:rPr lang="en-US" altLang="zh-CN" sz="2400" dirty="0"/>
              <a:t>After optimization, the longitudinal shunt impedance within the required bandwidth of 1.615~1.635GHz for the RF frequency of 1.3GHz in the booster is approximately 1800Ω, with a central frequency of 1.625GHz</a:t>
            </a:r>
            <a:endParaRPr lang="zh-CN" altLang="en-US" sz="2400" dirty="0"/>
          </a:p>
        </p:txBody>
      </p:sp>
      <p:sp>
        <p:nvSpPr>
          <p:cNvPr id="3" name="标题 2">
            <a:extLst>
              <a:ext uri="{FF2B5EF4-FFF2-40B4-BE49-F238E27FC236}">
                <a16:creationId xmlns:a16="http://schemas.microsoft.com/office/drawing/2014/main" id="{385123BC-9F77-4BB8-98E5-5C053CA62E6F}"/>
              </a:ext>
            </a:extLst>
          </p:cNvPr>
          <p:cNvSpPr>
            <a:spLocks noGrp="1"/>
          </p:cNvSpPr>
          <p:nvPr>
            <p:ph type="title"/>
          </p:nvPr>
        </p:nvSpPr>
        <p:spPr/>
        <p:txBody>
          <a:bodyPr/>
          <a:lstStyle/>
          <a:p>
            <a:r>
              <a:rPr lang="en-US" altLang="zh-CN" dirty="0"/>
              <a:t>Feedback system in the booster</a:t>
            </a:r>
            <a:endParaRPr lang="zh-CN" altLang="en-US" dirty="0"/>
          </a:p>
        </p:txBody>
      </p:sp>
      <p:sp>
        <p:nvSpPr>
          <p:cNvPr id="4" name="页脚占位符 3">
            <a:extLst>
              <a:ext uri="{FF2B5EF4-FFF2-40B4-BE49-F238E27FC236}">
                <a16:creationId xmlns:a16="http://schemas.microsoft.com/office/drawing/2014/main" id="{185E1468-9C70-469E-9B25-245361BC62B9}"/>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4F3E98F5-97E9-4DF6-A953-622C07932359}"/>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pic>
        <p:nvPicPr>
          <p:cNvPr id="7" name="图片 6">
            <a:extLst>
              <a:ext uri="{FF2B5EF4-FFF2-40B4-BE49-F238E27FC236}">
                <a16:creationId xmlns:a16="http://schemas.microsoft.com/office/drawing/2014/main" id="{ED4D55F8-30B9-40B6-8677-E58E901D521F}"/>
              </a:ext>
            </a:extLst>
          </p:cNvPr>
          <p:cNvPicPr>
            <a:picLocks noChangeAspect="1"/>
          </p:cNvPicPr>
          <p:nvPr/>
        </p:nvPicPr>
        <p:blipFill>
          <a:blip r:embed="rId2"/>
          <a:stretch>
            <a:fillRect/>
          </a:stretch>
        </p:blipFill>
        <p:spPr>
          <a:xfrm>
            <a:off x="-96688" y="3501008"/>
            <a:ext cx="6310314" cy="2976303"/>
          </a:xfrm>
          <a:prstGeom prst="rect">
            <a:avLst/>
          </a:prstGeom>
        </p:spPr>
      </p:pic>
      <mc:AlternateContent xmlns:mc="http://schemas.openxmlformats.org/markup-compatibility/2006">
        <mc:Choice xmlns:a14="http://schemas.microsoft.com/office/drawing/2010/main" Requires="a14">
          <p:graphicFrame>
            <p:nvGraphicFramePr>
              <p:cNvPr id="8" name="表格 7">
                <a:extLst>
                  <a:ext uri="{FF2B5EF4-FFF2-40B4-BE49-F238E27FC236}">
                    <a16:creationId xmlns:a16="http://schemas.microsoft.com/office/drawing/2014/main" id="{420C9D7D-3A1A-4A27-9478-6B993EFCEB00}"/>
                  </a:ext>
                </a:extLst>
              </p:cNvPr>
              <p:cNvGraphicFramePr>
                <a:graphicFrameLocks noGrp="1"/>
              </p:cNvGraphicFramePr>
              <p:nvPr>
                <p:extLst>
                  <p:ext uri="{D42A27DB-BD31-4B8C-83A1-F6EECF244321}">
                    <p14:modId xmlns:p14="http://schemas.microsoft.com/office/powerpoint/2010/main" val="634015935"/>
                  </p:ext>
                </p:extLst>
              </p:nvPr>
            </p:nvGraphicFramePr>
            <p:xfrm>
              <a:off x="5879976" y="3247390"/>
              <a:ext cx="6134472" cy="2989923"/>
            </p:xfrm>
            <a:graphic>
              <a:graphicData uri="http://schemas.openxmlformats.org/drawingml/2006/table">
                <a:tbl>
                  <a:tblPr firstRow="1" bandRow="1">
                    <a:tableStyleId>{5C22544A-7EE6-4342-B048-85BDC9FD1C3A}</a:tableStyleId>
                  </a:tblPr>
                  <a:tblGrid>
                    <a:gridCol w="2841668">
                      <a:extLst>
                        <a:ext uri="{9D8B030D-6E8A-4147-A177-3AD203B41FA5}">
                          <a16:colId xmlns:a16="http://schemas.microsoft.com/office/drawing/2014/main" val="1290478135"/>
                        </a:ext>
                      </a:extLst>
                    </a:gridCol>
                    <a:gridCol w="1675856">
                      <a:extLst>
                        <a:ext uri="{9D8B030D-6E8A-4147-A177-3AD203B41FA5}">
                          <a16:colId xmlns:a16="http://schemas.microsoft.com/office/drawing/2014/main" val="3857041637"/>
                        </a:ext>
                      </a:extLst>
                    </a:gridCol>
                    <a:gridCol w="1616948">
                      <a:extLst>
                        <a:ext uri="{9D8B030D-6E8A-4147-A177-3AD203B41FA5}">
                          <a16:colId xmlns:a16="http://schemas.microsoft.com/office/drawing/2014/main" val="2125237614"/>
                        </a:ext>
                      </a:extLst>
                    </a:gridCol>
                  </a:tblGrid>
                  <a:tr h="298764">
                    <a:tc>
                      <a:txBody>
                        <a:bodyPr/>
                        <a:lstStyle/>
                        <a:p>
                          <a:pPr algn="ctr">
                            <a:spcAft>
                              <a:spcPts val="0"/>
                            </a:spcAft>
                          </a:pPr>
                          <a:r>
                            <a:rPr lang="en-GB" sz="1200" dirty="0">
                              <a:effectLst/>
                            </a:rPr>
                            <a:t>Parameter</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Value (z-injection)</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Value (z-extraction)</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628564419"/>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Energy</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GeV</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30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45.5</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500786583"/>
                      </a:ext>
                    </a:extLst>
                  </a:tr>
                  <a:tr h="301047">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momentum compaction</a:t>
                          </a:r>
                          <a:r>
                            <a:rPr lang="ja-JP" sz="1200">
                              <a:effectLst/>
                              <a:latin typeface="Times New Roman" panose="02020603050405020304" pitchFamily="18" charset="0"/>
                              <a:ea typeface="MS Mincho"/>
                              <a:cs typeface="Times New Roman" panose="02020603050405020304" pitchFamily="18" charset="0"/>
                            </a:rPr>
                            <a:t>（</a:t>
                          </a:r>
                          <a14:m>
                            <m:oMath xmlns:m="http://schemas.openxmlformats.org/officeDocument/2006/math">
                              <m:sSup>
                                <m:sSupPr>
                                  <m:ctrlPr>
                                    <a:rPr lang="zh-CN" sz="12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GB" sz="1200" i="1">
                                      <a:effectLst/>
                                      <a:latin typeface="Cambria Math" panose="02040503050406030204" pitchFamily="18" charset="0"/>
                                      <a:ea typeface="MS Mincho"/>
                                      <a:cs typeface="Times New Roman" panose="02020603050405020304" pitchFamily="18" charset="0"/>
                                    </a:rPr>
                                    <m:t>10</m:t>
                                  </m:r>
                                </m:e>
                                <m:sup>
                                  <m:r>
                                    <a:rPr lang="ja-JP" altLang="en-US" sz="1200" i="1">
                                      <a:effectLst/>
                                      <a:latin typeface="Cambria Math" panose="02040503050406030204" pitchFamily="18" charset="0"/>
                                      <a:ea typeface="微软雅黑" panose="020B0503020204020204" pitchFamily="34" charset="-122"/>
                                      <a:cs typeface="微软雅黑" panose="020B0503020204020204" pitchFamily="34" charset="-122"/>
                                    </a:rPr>
                                    <m:t>−</m:t>
                                  </m:r>
                                  <m:r>
                                    <a:rPr lang="en-GB" sz="1200" i="1">
                                      <a:effectLst/>
                                      <a:latin typeface="Cambria Math" panose="02040503050406030204" pitchFamily="18" charset="0"/>
                                      <a:ea typeface="MS Mincho"/>
                                      <a:cs typeface="Times New Roman" panose="02020603050405020304" pitchFamily="18" charset="0"/>
                                    </a:rPr>
                                    <m:t>5</m:t>
                                  </m:r>
                                </m:sup>
                              </m:sSup>
                            </m:oMath>
                          </a14:m>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1.12</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1.12</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3281363772"/>
                      </a:ext>
                    </a:extLst>
                  </a:tr>
                  <a:tr h="298764">
                    <a:tc>
                      <a:txBody>
                        <a:bodyPr/>
                        <a:lstStyle/>
                        <a:p>
                          <a:pPr algn="ctr">
                            <a:spcAft>
                              <a:spcPts val="0"/>
                            </a:spcAft>
                          </a:pPr>
                          <a:r>
                            <a:rPr lang="en-GB" sz="1200" dirty="0">
                              <a:effectLst/>
                              <a:latin typeface="Times New Roman" panose="02020603050405020304" pitchFamily="18" charset="0"/>
                              <a:ea typeface="MS Mincho"/>
                              <a:cs typeface="Times New Roman" panose="02020603050405020304" pitchFamily="18" charset="0"/>
                            </a:rPr>
                            <a:t>Longitudinal tune</a:t>
                          </a:r>
                          <a:r>
                            <a:rPr lang="en-US" altLang="zh-CN" sz="1200" dirty="0">
                              <a:effectLst/>
                              <a:latin typeface="Times New Roman" panose="02020603050405020304" pitchFamily="18" charset="0"/>
                              <a:ea typeface="MS Mincho"/>
                              <a:cs typeface="Times New Roman" panose="02020603050405020304" pitchFamily="18" charset="0"/>
                            </a:rPr>
                            <a:t>(m)</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0.0879</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0.0879</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995721325"/>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Phase acceptance</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mrad</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1.7</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1.7</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059039672"/>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RF frequency</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MHz</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1300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1300</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791360787"/>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Kicker shunt impedance</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k</a:t>
                          </a:r>
                          <a:r>
                            <a:rPr lang="el-GR" sz="1200">
                              <a:effectLst/>
                              <a:latin typeface="Times New Roman" panose="02020603050405020304" pitchFamily="18" charset="0"/>
                              <a:ea typeface="MS Mincho"/>
                              <a:cs typeface="Times New Roman" panose="02020603050405020304" pitchFamily="18" charset="0"/>
                            </a:rPr>
                            <a:t>Ω</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1.8</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1.8</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540669786"/>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Damping time</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ms</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200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200</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701710192"/>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Number of kicker</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4</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4</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4121584718"/>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Power(w)</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1320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latin typeface="Times New Roman" panose="02020603050405020304" pitchFamily="18" charset="0"/>
                              <a:ea typeface="MS Mincho"/>
                              <a:cs typeface="Times New Roman" panose="02020603050405020304" pitchFamily="18" charset="0"/>
                            </a:rPr>
                            <a:t>3030</a:t>
                          </a:r>
                          <a:endParaRPr lang="zh-CN" sz="1200" dirty="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705209838"/>
                      </a:ext>
                    </a:extLst>
                  </a:tr>
                </a:tbl>
              </a:graphicData>
            </a:graphic>
          </p:graphicFrame>
        </mc:Choice>
        <mc:Fallback>
          <p:graphicFrame>
            <p:nvGraphicFramePr>
              <p:cNvPr id="8" name="表格 7">
                <a:extLst>
                  <a:ext uri="{FF2B5EF4-FFF2-40B4-BE49-F238E27FC236}">
                    <a16:creationId xmlns:a16="http://schemas.microsoft.com/office/drawing/2014/main" id="{420C9D7D-3A1A-4A27-9478-6B993EFCEB00}"/>
                  </a:ext>
                </a:extLst>
              </p:cNvPr>
              <p:cNvGraphicFramePr>
                <a:graphicFrameLocks noGrp="1"/>
              </p:cNvGraphicFramePr>
              <p:nvPr>
                <p:extLst>
                  <p:ext uri="{D42A27DB-BD31-4B8C-83A1-F6EECF244321}">
                    <p14:modId xmlns:p14="http://schemas.microsoft.com/office/powerpoint/2010/main" val="634015935"/>
                  </p:ext>
                </p:extLst>
              </p:nvPr>
            </p:nvGraphicFramePr>
            <p:xfrm>
              <a:off x="5879976" y="3247390"/>
              <a:ext cx="6134472" cy="2989923"/>
            </p:xfrm>
            <a:graphic>
              <a:graphicData uri="http://schemas.openxmlformats.org/drawingml/2006/table">
                <a:tbl>
                  <a:tblPr firstRow="1" bandRow="1">
                    <a:tableStyleId>{5C22544A-7EE6-4342-B048-85BDC9FD1C3A}</a:tableStyleId>
                  </a:tblPr>
                  <a:tblGrid>
                    <a:gridCol w="2841668">
                      <a:extLst>
                        <a:ext uri="{9D8B030D-6E8A-4147-A177-3AD203B41FA5}">
                          <a16:colId xmlns:a16="http://schemas.microsoft.com/office/drawing/2014/main" val="1290478135"/>
                        </a:ext>
                      </a:extLst>
                    </a:gridCol>
                    <a:gridCol w="1675856">
                      <a:extLst>
                        <a:ext uri="{9D8B030D-6E8A-4147-A177-3AD203B41FA5}">
                          <a16:colId xmlns:a16="http://schemas.microsoft.com/office/drawing/2014/main" val="3857041637"/>
                        </a:ext>
                      </a:extLst>
                    </a:gridCol>
                    <a:gridCol w="1616948">
                      <a:extLst>
                        <a:ext uri="{9D8B030D-6E8A-4147-A177-3AD203B41FA5}">
                          <a16:colId xmlns:a16="http://schemas.microsoft.com/office/drawing/2014/main" val="2125237614"/>
                        </a:ext>
                      </a:extLst>
                    </a:gridCol>
                  </a:tblGrid>
                  <a:tr h="298764">
                    <a:tc>
                      <a:txBody>
                        <a:bodyPr/>
                        <a:lstStyle/>
                        <a:p>
                          <a:pPr algn="ctr">
                            <a:spcAft>
                              <a:spcPts val="0"/>
                            </a:spcAft>
                          </a:pPr>
                          <a:r>
                            <a:rPr lang="en-GB" sz="1200" dirty="0">
                              <a:effectLst/>
                            </a:rPr>
                            <a:t>Parameter</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rPr>
                            <a:t>Value (z-injection)</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rPr>
                            <a:t>Value (z-extraction)</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628564419"/>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Energy</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GeV</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30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45.5</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500786583"/>
                      </a:ext>
                    </a:extLst>
                  </a:tr>
                  <a:tr h="301047">
                    <a:tc>
                      <a:txBody>
                        <a:bodyPr/>
                        <a:lstStyle/>
                        <a:p>
                          <a:endParaRPr lang="zh-CN"/>
                        </a:p>
                      </a:txBody>
                      <a:tcPr>
                        <a:blipFill>
                          <a:blip r:embed="rId3"/>
                          <a:stretch>
                            <a:fillRect l="-215" t="-208000" r="-117167" b="-694000"/>
                          </a:stretch>
                        </a:blipFill>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1.12</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1.12</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3281363772"/>
                      </a:ext>
                    </a:extLst>
                  </a:tr>
                  <a:tr h="298764">
                    <a:tc>
                      <a:txBody>
                        <a:bodyPr/>
                        <a:lstStyle/>
                        <a:p>
                          <a:pPr algn="ctr">
                            <a:spcAft>
                              <a:spcPts val="0"/>
                            </a:spcAft>
                          </a:pPr>
                          <a:r>
                            <a:rPr lang="en-GB" sz="1200" dirty="0">
                              <a:effectLst/>
                              <a:latin typeface="Times New Roman" panose="02020603050405020304" pitchFamily="18" charset="0"/>
                              <a:ea typeface="MS Mincho"/>
                              <a:cs typeface="Times New Roman" panose="02020603050405020304" pitchFamily="18" charset="0"/>
                            </a:rPr>
                            <a:t>Longitudinal tune</a:t>
                          </a:r>
                          <a:r>
                            <a:rPr lang="en-US" altLang="zh-CN" sz="1200" dirty="0">
                              <a:effectLst/>
                              <a:latin typeface="Times New Roman" panose="02020603050405020304" pitchFamily="18" charset="0"/>
                              <a:ea typeface="MS Mincho"/>
                              <a:cs typeface="Times New Roman" panose="02020603050405020304" pitchFamily="18" charset="0"/>
                            </a:rPr>
                            <a:t>(m)</a:t>
                          </a:r>
                          <a:endParaRPr lang="zh-CN" sz="1200" dirty="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0.0879</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0.0879</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995721325"/>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Phase acceptance</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mrad</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1.7</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1.7</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059039672"/>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RF frequency</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MHz</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1300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1300</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791360787"/>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Kicker shunt impedance</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k</a:t>
                          </a:r>
                          <a:r>
                            <a:rPr lang="el-GR" sz="1200">
                              <a:effectLst/>
                              <a:latin typeface="Times New Roman" panose="02020603050405020304" pitchFamily="18" charset="0"/>
                              <a:ea typeface="MS Mincho"/>
                              <a:cs typeface="Times New Roman" panose="02020603050405020304" pitchFamily="18" charset="0"/>
                            </a:rPr>
                            <a:t>Ω</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1.8</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1.8</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1540669786"/>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Damping time</a:t>
                          </a:r>
                          <a:r>
                            <a:rPr lang="ja-JP" sz="1200">
                              <a:effectLst/>
                              <a:latin typeface="Times New Roman" panose="02020603050405020304" pitchFamily="18" charset="0"/>
                              <a:ea typeface="MS Mincho"/>
                              <a:cs typeface="Times New Roman" panose="02020603050405020304" pitchFamily="18" charset="0"/>
                            </a:rPr>
                            <a:t>（</a:t>
                          </a:r>
                          <a:r>
                            <a:rPr lang="en-GB" sz="1200">
                              <a:effectLst/>
                              <a:latin typeface="Times New Roman" panose="02020603050405020304" pitchFamily="18" charset="0"/>
                              <a:ea typeface="MS Mincho"/>
                              <a:cs typeface="Times New Roman" panose="02020603050405020304" pitchFamily="18" charset="0"/>
                            </a:rPr>
                            <a:t>ms</a:t>
                          </a:r>
                          <a:r>
                            <a:rPr lang="ja-JP" sz="1200">
                              <a:effectLst/>
                              <a:latin typeface="Times New Roman" panose="02020603050405020304" pitchFamily="18" charset="0"/>
                              <a:ea typeface="MS Mincho"/>
                              <a:cs typeface="Times New Roman" panose="02020603050405020304" pitchFamily="18" charset="0"/>
                            </a:rPr>
                            <a:t>）</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200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200</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701710192"/>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Number of kicker</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4</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4</a:t>
                          </a:r>
                          <a:endParaRPr lang="zh-CN" sz="120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4121584718"/>
                      </a:ext>
                    </a:extLst>
                  </a:tr>
                  <a:tr h="298764">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Power(w)</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a:effectLst/>
                              <a:latin typeface="Times New Roman" panose="02020603050405020304" pitchFamily="18" charset="0"/>
                              <a:ea typeface="MS Mincho"/>
                              <a:cs typeface="Times New Roman" panose="02020603050405020304" pitchFamily="18" charset="0"/>
                            </a:rPr>
                            <a:t>1320</a:t>
                          </a:r>
                          <a:endParaRPr lang="zh-CN" sz="1200">
                            <a:effectLst/>
                            <a:latin typeface="Times New Roman" panose="02020603050405020304" pitchFamily="18" charset="0"/>
                            <a:ea typeface="MS Mincho"/>
                            <a:cs typeface="Times New Roman" panose="02020603050405020304" pitchFamily="18" charset="0"/>
                          </a:endParaRPr>
                        </a:p>
                      </a:txBody>
                      <a:tcPr/>
                    </a:tc>
                    <a:tc>
                      <a:txBody>
                        <a:bodyPr/>
                        <a:lstStyle/>
                        <a:p>
                          <a:pPr algn="ctr">
                            <a:spcAft>
                              <a:spcPts val="0"/>
                            </a:spcAft>
                          </a:pPr>
                          <a:r>
                            <a:rPr lang="en-GB" sz="1200" dirty="0">
                              <a:effectLst/>
                              <a:latin typeface="Times New Roman" panose="02020603050405020304" pitchFamily="18" charset="0"/>
                              <a:ea typeface="MS Mincho"/>
                              <a:cs typeface="Times New Roman" panose="02020603050405020304" pitchFamily="18" charset="0"/>
                            </a:rPr>
                            <a:t>3030</a:t>
                          </a:r>
                          <a:endParaRPr lang="zh-CN" sz="1200" dirty="0">
                            <a:effectLst/>
                            <a:latin typeface="Times New Roman" panose="02020603050405020304" pitchFamily="18" charset="0"/>
                            <a:ea typeface="MS Mincho"/>
                            <a:cs typeface="Times New Roman" panose="02020603050405020304" pitchFamily="18" charset="0"/>
                          </a:endParaRPr>
                        </a:p>
                      </a:txBody>
                      <a:tcPr marL="0" marR="0" marT="0" marB="0"/>
                    </a:tc>
                    <a:extLst>
                      <a:ext uri="{0D108BD9-81ED-4DB2-BD59-A6C34878D82A}">
                        <a16:rowId xmlns:a16="http://schemas.microsoft.com/office/drawing/2014/main" val="2705209838"/>
                      </a:ext>
                    </a:extLst>
                  </a:tr>
                </a:tbl>
              </a:graphicData>
            </a:graphic>
          </p:graphicFrame>
        </mc:Fallback>
      </mc:AlternateContent>
      <p:pic>
        <p:nvPicPr>
          <p:cNvPr id="9" name="图片 8">
            <a:extLst>
              <a:ext uri="{FF2B5EF4-FFF2-40B4-BE49-F238E27FC236}">
                <a16:creationId xmlns:a16="http://schemas.microsoft.com/office/drawing/2014/main" id="{39A74664-7ECF-4FDD-85EA-33B08445C9DE}"/>
              </a:ext>
            </a:extLst>
          </p:cNvPr>
          <p:cNvPicPr>
            <a:picLocks noChangeAspect="1"/>
          </p:cNvPicPr>
          <p:nvPr/>
        </p:nvPicPr>
        <p:blipFill>
          <a:blip r:embed="rId4"/>
          <a:stretch>
            <a:fillRect/>
          </a:stretch>
        </p:blipFill>
        <p:spPr>
          <a:xfrm>
            <a:off x="2855640" y="2341062"/>
            <a:ext cx="4532827" cy="1033138"/>
          </a:xfrm>
          <a:prstGeom prst="rect">
            <a:avLst/>
          </a:prstGeom>
        </p:spPr>
      </p:pic>
    </p:spTree>
    <p:extLst>
      <p:ext uri="{BB962C8B-B14F-4D97-AF65-F5344CB8AC3E}">
        <p14:creationId xmlns:p14="http://schemas.microsoft.com/office/powerpoint/2010/main" val="2408810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p:cNvSpPr>
          <p:nvPr>
            <p:ph type="title"/>
          </p:nvPr>
        </p:nvSpPr>
        <p:spPr/>
        <p:txBody>
          <a:bodyPr/>
          <a:lstStyle/>
          <a:p>
            <a:pPr algn="l"/>
            <a:r>
              <a:rPr kumimoji="1" lang="en-US" altLang="zh-CN" dirty="0"/>
              <a:t>Beam loss monitor</a:t>
            </a:r>
            <a:endParaRPr kumimoji="1" lang="zh-CN" altLang="en-US" dirty="0"/>
          </a:p>
        </p:txBody>
      </p:sp>
      <p:sp>
        <p:nvSpPr>
          <p:cNvPr id="7" name="内容占位符 2"/>
          <p:cNvSpPr txBox="1">
            <a:spLocks/>
          </p:cNvSpPr>
          <p:nvPr/>
        </p:nvSpPr>
        <p:spPr>
          <a:xfrm>
            <a:off x="119336" y="1196753"/>
            <a:ext cx="11377264" cy="45259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l"/>
              <a:defRPr/>
            </a:pPr>
            <a:r>
              <a:rPr lang="en-US" altLang="zh-CN" sz="2400" dirty="0">
                <a:solidFill>
                  <a:sysClr val="windowText" lastClr="000000"/>
                </a:solidFill>
                <a:latin typeface="Times New Roman" panose="02020603050405020304" pitchFamily="18" charset="0"/>
                <a:ea typeface="宋体"/>
                <a:cs typeface="Times New Roman" panose="02020603050405020304" pitchFamily="18" charset="0"/>
              </a:rPr>
              <a:t>This system can be used to study the beam loss and to understand the beam behavior.</a:t>
            </a:r>
          </a:p>
          <a:p>
            <a:pPr algn="just">
              <a:spcBef>
                <a:spcPts val="0"/>
              </a:spcBef>
              <a:buFont typeface="Wingdings" panose="05000000000000000000" pitchFamily="2" charset="2"/>
              <a:buChar char="l"/>
            </a:pPr>
            <a:r>
              <a:rPr lang="en-US" sz="2400" kern="100" dirty="0">
                <a:latin typeface="Times New Roman" panose="02020603050405020304" pitchFamily="18" charset="0"/>
                <a:ea typeface="宋体"/>
                <a:cs typeface="Times New Roman" panose="02020603050405020304" pitchFamily="18" charset="0"/>
              </a:rPr>
              <a:t>The following important factors are focused for selecting the right type of BLM for a specific application in CEPC: intrinsic sensitivity, dynamic range, radiation hardness, response time and sensitivity to synchrotron radiation (SR). </a:t>
            </a:r>
          </a:p>
          <a:p>
            <a:pPr algn="just">
              <a:spcBef>
                <a:spcPts val="0"/>
              </a:spcBef>
              <a:buFont typeface="Wingdings" panose="05000000000000000000" pitchFamily="2" charset="2"/>
              <a:buChar char="l"/>
            </a:pPr>
            <a:r>
              <a:rPr lang="en-US" altLang="zh-CN" sz="2400" kern="100" dirty="0">
                <a:latin typeface="Times New Roman"/>
                <a:ea typeface="宋体"/>
              </a:rPr>
              <a:t>The </a:t>
            </a:r>
            <a:r>
              <a:rPr lang="en-US" altLang="zh-CN" sz="2400" kern="100" dirty="0">
                <a:solidFill>
                  <a:srgbClr val="FF0000"/>
                </a:solidFill>
                <a:latin typeface="Times New Roman"/>
                <a:ea typeface="宋体"/>
              </a:rPr>
              <a:t>improved PIN-photodiode</a:t>
            </a:r>
            <a:r>
              <a:rPr lang="en-US" altLang="zh-CN" sz="2400" kern="100" dirty="0">
                <a:latin typeface="Times New Roman"/>
                <a:ea typeface="宋体"/>
              </a:rPr>
              <a:t> in storage ring and the </a:t>
            </a:r>
            <a:r>
              <a:rPr lang="en-GB" altLang="zh-CN" sz="2400" kern="100" dirty="0">
                <a:solidFill>
                  <a:srgbClr val="FF0000"/>
                </a:solidFill>
                <a:latin typeface="Times New Roman"/>
                <a:ea typeface="宋体"/>
              </a:rPr>
              <a:t>Quartz </a:t>
            </a:r>
            <a:r>
              <a:rPr lang="en-GB" altLang="zh-CN" sz="2400" kern="100" dirty="0" err="1">
                <a:solidFill>
                  <a:srgbClr val="FF0000"/>
                </a:solidFill>
                <a:latin typeface="Times New Roman"/>
                <a:ea typeface="宋体"/>
              </a:rPr>
              <a:t>Fiber</a:t>
            </a:r>
            <a:r>
              <a:rPr lang="en-GB" altLang="zh-CN" sz="2400" kern="100" dirty="0">
                <a:solidFill>
                  <a:srgbClr val="FF0000"/>
                </a:solidFill>
                <a:latin typeface="Times New Roman"/>
                <a:ea typeface="宋体"/>
              </a:rPr>
              <a:t> </a:t>
            </a:r>
            <a:r>
              <a:rPr lang="en-GB" altLang="zh-CN" sz="2400" kern="100" dirty="0">
                <a:latin typeface="Times New Roman"/>
                <a:ea typeface="宋体"/>
              </a:rPr>
              <a:t>in booster  for large range of beam energy</a:t>
            </a:r>
            <a:endParaRPr lang="en-US" altLang="zh-CN" sz="2400" kern="100" dirty="0">
              <a:latin typeface="Times New Roman"/>
              <a:ea typeface="宋体"/>
            </a:endParaRPr>
          </a:p>
          <a:p>
            <a:pPr algn="just">
              <a:spcBef>
                <a:spcPts val="0"/>
              </a:spcBef>
              <a:buFont typeface="Wingdings" panose="05000000000000000000" pitchFamily="2" charset="2"/>
              <a:buChar char="l"/>
            </a:pPr>
            <a:endParaRPr lang="en-US" altLang="zh-CN" sz="2400" dirty="0">
              <a:latin typeface="Times New Roman" panose="02020603050405020304" pitchFamily="18" charset="0"/>
              <a:ea typeface="宋体"/>
              <a:cs typeface="Times New Roman" panose="02020603050405020304" pitchFamily="18" charset="0"/>
            </a:endParaRPr>
          </a:p>
        </p:txBody>
      </p:sp>
      <p:sp>
        <p:nvSpPr>
          <p:cNvPr id="2" name="日期占位符 1"/>
          <p:cNvSpPr>
            <a:spLocks noGrp="1"/>
          </p:cNvSpPr>
          <p:nvPr>
            <p:ph type="dt" sz="half" idx="10"/>
          </p:nvPr>
        </p:nvSpPr>
        <p:spPr/>
        <p:txBody>
          <a:bodyPr/>
          <a:lstStyle/>
          <a:p>
            <a:fld id="{DE5E0BEC-EE87-4010-ADFE-013E0F6C1958}" type="datetime1">
              <a:rPr lang="en-US" altLang="zh-CN" smtClean="0"/>
              <a:t>6/14/2023</a:t>
            </a:fld>
            <a:endParaRPr lang="zh-CN" altLang="en-US"/>
          </a:p>
        </p:txBody>
      </p:sp>
      <p:sp>
        <p:nvSpPr>
          <p:cNvPr id="3" name="灯片编号占位符 2"/>
          <p:cNvSpPr>
            <a:spLocks noGrp="1"/>
          </p:cNvSpPr>
          <p:nvPr>
            <p:ph type="sldNum" sz="quarter" idx="12"/>
          </p:nvPr>
        </p:nvSpPr>
        <p:spPr/>
        <p:txBody>
          <a:bodyPr/>
          <a:lstStyle/>
          <a:p>
            <a:fld id="{32913243-E730-472E-A005-6BE97143DD99}" type="slidenum">
              <a:rPr lang="zh-CN" altLang="en-US" smtClean="0"/>
              <a:pPr/>
              <a:t>22</a:t>
            </a:fld>
            <a:endParaRPr lang="zh-CN" altLang="en-US"/>
          </a:p>
        </p:txBody>
      </p:sp>
      <p:pic>
        <p:nvPicPr>
          <p:cNvPr id="6" name="图片 5">
            <a:extLst>
              <a:ext uri="{FF2B5EF4-FFF2-40B4-BE49-F238E27FC236}">
                <a16:creationId xmlns:a16="http://schemas.microsoft.com/office/drawing/2014/main" id="{48F7472E-5D32-4945-B222-D9E62727B2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50" y="3717032"/>
            <a:ext cx="2476500" cy="2209800"/>
          </a:xfrm>
          <a:prstGeom prst="rect">
            <a:avLst/>
          </a:prstGeom>
          <a:noFill/>
          <a:ln>
            <a:noFill/>
          </a:ln>
        </p:spPr>
      </p:pic>
      <p:pic>
        <p:nvPicPr>
          <p:cNvPr id="9" name="图片 8" descr="https://docimg8.docs.qq.com/image/AgAACElrogdtmGA9T6pBYIO6xoWzsRJ4.png?w=554&amp;h=111">
            <a:extLst>
              <a:ext uri="{FF2B5EF4-FFF2-40B4-BE49-F238E27FC236}">
                <a16:creationId xmlns:a16="http://schemas.microsoft.com/office/drawing/2014/main" id="{8618CC2F-FB27-45F5-BD8E-DBD97CA135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08785" y="4001341"/>
            <a:ext cx="6523682" cy="17497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Tune monitor</a:t>
            </a:r>
            <a:endParaRPr lang="zh-CN" altLang="en-US" dirty="0"/>
          </a:p>
        </p:txBody>
      </p:sp>
      <p:sp>
        <p:nvSpPr>
          <p:cNvPr id="4" name="Rectangle 2"/>
          <p:cNvSpPr>
            <a:spLocks noChangeArrowheads="1"/>
          </p:cNvSpPr>
          <p:nvPr/>
        </p:nvSpPr>
        <p:spPr bwMode="auto">
          <a:xfrm>
            <a:off x="1703513" y="41084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 name="图片 5"/>
          <p:cNvPicPr>
            <a:picLocks noChangeAspect="1"/>
          </p:cNvPicPr>
          <p:nvPr/>
        </p:nvPicPr>
        <p:blipFill>
          <a:blip r:embed="rId2"/>
          <a:stretch>
            <a:fillRect/>
          </a:stretch>
        </p:blipFill>
        <p:spPr>
          <a:xfrm>
            <a:off x="6600056" y="4133539"/>
            <a:ext cx="4903929" cy="2497144"/>
          </a:xfrm>
          <a:prstGeom prst="rect">
            <a:avLst/>
          </a:prstGeom>
        </p:spPr>
      </p:pic>
      <p:pic>
        <p:nvPicPr>
          <p:cNvPr id="7" name="图片 6"/>
          <p:cNvPicPr/>
          <p:nvPr/>
        </p:nvPicPr>
        <p:blipFill>
          <a:blip r:embed="rId3" cstate="print"/>
          <a:stretch>
            <a:fillRect/>
          </a:stretch>
        </p:blipFill>
        <p:spPr>
          <a:xfrm>
            <a:off x="623392" y="2724460"/>
            <a:ext cx="5981879" cy="2171237"/>
          </a:xfrm>
          <a:prstGeom prst="rect">
            <a:avLst/>
          </a:prstGeom>
        </p:spPr>
      </p:pic>
      <p:sp>
        <p:nvSpPr>
          <p:cNvPr id="8" name="矩形 7"/>
          <p:cNvSpPr/>
          <p:nvPr/>
        </p:nvSpPr>
        <p:spPr>
          <a:xfrm>
            <a:off x="7729370" y="2852936"/>
            <a:ext cx="4752528" cy="1107996"/>
          </a:xfrm>
          <a:prstGeom prst="rect">
            <a:avLst/>
          </a:prstGeom>
        </p:spPr>
        <p:txBody>
          <a:bodyPr wrap="square">
            <a:spAutoFit/>
          </a:bodyPr>
          <a:lstStyle/>
          <a:p>
            <a:r>
              <a:rPr lang="en-US" altLang="zh-CN" dirty="0"/>
              <a:t>Direct Diode Detection method invented by Marek </a:t>
            </a:r>
            <a:r>
              <a:rPr lang="en-US" altLang="zh-CN" dirty="0" err="1"/>
              <a:t>Gasior</a:t>
            </a:r>
            <a:r>
              <a:rPr lang="en-US" altLang="zh-CN" dirty="0"/>
              <a:t> will be taken.</a:t>
            </a:r>
          </a:p>
          <a:p>
            <a:r>
              <a:rPr lang="en-US" altLang="zh-CN" dirty="0"/>
              <a:t>Sub-micrometer oscillation will be detected.</a:t>
            </a:r>
          </a:p>
          <a:p>
            <a:endParaRPr lang="en-US" altLang="zh-CN" sz="1200" dirty="0">
              <a:latin typeface="Times New Roman" panose="02020603050405020304" pitchFamily="18" charset="0"/>
            </a:endParaRPr>
          </a:p>
        </p:txBody>
      </p:sp>
      <p:sp>
        <p:nvSpPr>
          <p:cNvPr id="10" name="文本框 9"/>
          <p:cNvSpPr txBox="1"/>
          <p:nvPr/>
        </p:nvSpPr>
        <p:spPr>
          <a:xfrm>
            <a:off x="263352" y="4869160"/>
            <a:ext cx="5343876" cy="1754326"/>
          </a:xfrm>
          <a:prstGeom prst="rect">
            <a:avLst/>
          </a:prstGeom>
          <a:noFill/>
        </p:spPr>
        <p:txBody>
          <a:bodyPr wrap="square" rtlCol="0">
            <a:spAutoFit/>
          </a:bodyPr>
          <a:lstStyle/>
          <a:p>
            <a:r>
              <a:rPr lang="en-US" altLang="zh-CN" dirty="0"/>
              <a:t>Pilot bunch exciting method will also be used to measure the tune. </a:t>
            </a:r>
          </a:p>
          <a:p>
            <a:r>
              <a:rPr lang="en-US" altLang="zh-CN" dirty="0"/>
              <a:t>One method is to </a:t>
            </a:r>
            <a:r>
              <a:rPr lang="en-US" altLang="zh-CN" dirty="0">
                <a:solidFill>
                  <a:srgbClr val="FF0000"/>
                </a:solidFill>
              </a:rPr>
              <a:t>change the phase </a:t>
            </a:r>
            <a:r>
              <a:rPr lang="en-US" altLang="zh-CN" dirty="0"/>
              <a:t>in Bunch by bunch feedback filter.</a:t>
            </a:r>
          </a:p>
          <a:p>
            <a:r>
              <a:rPr lang="en-US" altLang="zh-CN" dirty="0"/>
              <a:t>The other is to </a:t>
            </a:r>
            <a:r>
              <a:rPr lang="en-US" altLang="zh-CN" dirty="0">
                <a:solidFill>
                  <a:srgbClr val="FF0000"/>
                </a:solidFill>
              </a:rPr>
              <a:t>kick the appointed bunch </a:t>
            </a:r>
            <a:r>
              <a:rPr lang="en-US" altLang="zh-CN" dirty="0"/>
              <a:t>to get the tune.</a:t>
            </a:r>
            <a:endParaRPr lang="zh-CN" altLang="en-US" dirty="0"/>
          </a:p>
        </p:txBody>
      </p:sp>
      <p:sp>
        <p:nvSpPr>
          <p:cNvPr id="9" name="矩形 9">
            <a:extLst>
              <a:ext uri="{FF2B5EF4-FFF2-40B4-BE49-F238E27FC236}">
                <a16:creationId xmlns:a16="http://schemas.microsoft.com/office/drawing/2014/main" id="{7635A144-E043-46E5-9C00-A64DA3E6B1AD}"/>
              </a:ext>
            </a:extLst>
          </p:cNvPr>
          <p:cNvSpPr>
            <a:spLocks noChangeArrowheads="1"/>
          </p:cNvSpPr>
          <p:nvPr/>
        </p:nvSpPr>
        <p:spPr bwMode="auto">
          <a:xfrm>
            <a:off x="479376" y="1108318"/>
            <a:ext cx="108869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l"/>
            </a:pPr>
            <a:r>
              <a:rPr lang="en-US" altLang="zh-CN" dirty="0">
                <a:latin typeface="+mn-lt"/>
              </a:rPr>
              <a:t>Frequency sweeping method with gated pulse or FFT analyzing to the data from the digital BPM. </a:t>
            </a:r>
          </a:p>
          <a:p>
            <a:pPr>
              <a:buFont typeface="Wingdings" panose="05000000000000000000" pitchFamily="2" charset="2"/>
              <a:buChar char="l"/>
            </a:pPr>
            <a:r>
              <a:rPr lang="en-US" altLang="zh-CN" dirty="0">
                <a:latin typeface="+mn-lt"/>
              </a:rPr>
              <a:t>The BPM monitor, signal processing unit and the kicker form the entire system.</a:t>
            </a:r>
          </a:p>
          <a:p>
            <a:pPr>
              <a:buFont typeface="Wingdings" panose="05000000000000000000" pitchFamily="2" charset="2"/>
              <a:buChar char="l"/>
            </a:pPr>
            <a:r>
              <a:rPr lang="en-US" altLang="zh-CN" dirty="0">
                <a:latin typeface="+mn-lt"/>
              </a:rPr>
              <a:t>Direct Diode Detection</a:t>
            </a:r>
            <a:r>
              <a:rPr lang="zh-CN" altLang="en-US" dirty="0">
                <a:latin typeface="+mn-lt"/>
              </a:rPr>
              <a:t>（</a:t>
            </a:r>
            <a:r>
              <a:rPr lang="en-US" altLang="zh-CN" dirty="0">
                <a:latin typeface="+mn-lt"/>
              </a:rPr>
              <a:t>3D</a:t>
            </a:r>
            <a:r>
              <a:rPr lang="zh-CN" altLang="en-US" dirty="0">
                <a:latin typeface="+mn-lt"/>
              </a:rPr>
              <a:t>）</a:t>
            </a:r>
            <a:r>
              <a:rPr lang="en-US" altLang="zh-CN" dirty="0">
                <a:latin typeface="+mn-lt"/>
              </a:rPr>
              <a:t>is another choice for tune monitor</a:t>
            </a:r>
          </a:p>
        </p:txBody>
      </p:sp>
    </p:spTree>
    <p:extLst>
      <p:ext uri="{BB962C8B-B14F-4D97-AF65-F5344CB8AC3E}">
        <p14:creationId xmlns:p14="http://schemas.microsoft.com/office/powerpoint/2010/main" val="689721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55D45E-1DD5-4DC2-B991-2F70180BFA53}"/>
              </a:ext>
            </a:extLst>
          </p:cNvPr>
          <p:cNvSpPr>
            <a:spLocks noGrp="1"/>
          </p:cNvSpPr>
          <p:nvPr>
            <p:ph type="title"/>
          </p:nvPr>
        </p:nvSpPr>
        <p:spPr/>
        <p:txBody>
          <a:bodyPr/>
          <a:lstStyle/>
          <a:p>
            <a:r>
              <a:rPr lang="en-US" altLang="zh-CN" dirty="0"/>
              <a:t>Other systems</a:t>
            </a:r>
            <a:endParaRPr lang="zh-CN" altLang="en-US" dirty="0"/>
          </a:p>
        </p:txBody>
      </p:sp>
      <p:sp>
        <p:nvSpPr>
          <p:cNvPr id="7" name="内容占位符 6">
            <a:extLst>
              <a:ext uri="{FF2B5EF4-FFF2-40B4-BE49-F238E27FC236}">
                <a16:creationId xmlns:a16="http://schemas.microsoft.com/office/drawing/2014/main" id="{F3E71ABE-5943-4816-AD1D-F9F3DC06CDD9}"/>
              </a:ext>
            </a:extLst>
          </p:cNvPr>
          <p:cNvSpPr>
            <a:spLocks noGrp="1"/>
          </p:cNvSpPr>
          <p:nvPr>
            <p:ph idx="1"/>
          </p:nvPr>
        </p:nvSpPr>
        <p:spPr>
          <a:xfrm>
            <a:off x="227348" y="957951"/>
            <a:ext cx="11737304" cy="4536504"/>
          </a:xfrm>
        </p:spPr>
        <p:txBody>
          <a:bodyPr/>
          <a:lstStyle/>
          <a:p>
            <a:r>
              <a:rPr lang="en-GB" altLang="ja-JP" dirty="0"/>
              <a:t>Vacuum Chamber Displacement Measurement</a:t>
            </a:r>
          </a:p>
          <a:p>
            <a:pPr lvl="1"/>
            <a:r>
              <a:rPr lang="en-US" altLang="ja-JP" sz="2000" dirty="0"/>
              <a:t>Due to heat effects caused by synchrotron radiation and beam loss, the vacuum chamber will be displaced. </a:t>
            </a:r>
            <a:r>
              <a:rPr lang="en-US" altLang="zh-CN" sz="2000" dirty="0"/>
              <a:t>I</a:t>
            </a:r>
            <a:r>
              <a:rPr lang="en-US" altLang="ja-JP" sz="2000" dirty="0"/>
              <a:t>n order to calibrate the BPMs, the displacement need to be measured.</a:t>
            </a:r>
          </a:p>
          <a:p>
            <a:pPr lvl="1"/>
            <a:r>
              <a:rPr lang="en-US" altLang="ja-JP" sz="2000" dirty="0"/>
              <a:t>The entire system includes Linear Variable Differential Transformer (LVDT), signal processing unit, computer and network.</a:t>
            </a:r>
          </a:p>
          <a:p>
            <a:pPr lvl="1"/>
            <a:r>
              <a:rPr lang="en-US" altLang="ja-JP" sz="2000" dirty="0"/>
              <a:t>Relevant research </a:t>
            </a:r>
            <a:r>
              <a:rPr lang="en-US" altLang="zh-CN" sz="2000" dirty="0"/>
              <a:t>h</a:t>
            </a:r>
            <a:r>
              <a:rPr lang="en-US" altLang="ja-JP" sz="2000" dirty="0"/>
              <a:t>as been carried out on BEPCII. The displacement detector uses the DL6230 of Micro with dynamic range 500 μ m and accuracy 1 nm.</a:t>
            </a:r>
          </a:p>
          <a:p>
            <a:pPr lvl="1"/>
            <a:r>
              <a:rPr lang="en-US" altLang="zh-CN" sz="2000" dirty="0"/>
              <a:t>Beam test has been carried out in BEPCII</a:t>
            </a:r>
            <a:endParaRPr lang="en-GB" altLang="ja-JP" sz="2000" dirty="0"/>
          </a:p>
          <a:p>
            <a:pPr marL="0" indent="0">
              <a:buNone/>
            </a:pPr>
            <a:endParaRPr lang="zh-CN" altLang="en-US" dirty="0"/>
          </a:p>
        </p:txBody>
      </p:sp>
      <p:sp>
        <p:nvSpPr>
          <p:cNvPr id="5" name="日期占位符 4">
            <a:extLst>
              <a:ext uri="{FF2B5EF4-FFF2-40B4-BE49-F238E27FC236}">
                <a16:creationId xmlns:a16="http://schemas.microsoft.com/office/drawing/2014/main" id="{3FA2D8F1-6A47-47B0-AB53-03E5864985DB}"/>
              </a:ext>
            </a:extLst>
          </p:cNvPr>
          <p:cNvSpPr>
            <a:spLocks noGrp="1"/>
          </p:cNvSpPr>
          <p:nvPr>
            <p:ph type="dt" sz="half" idx="10"/>
          </p:nvPr>
        </p:nvSpPr>
        <p:spPr/>
        <p:txBody>
          <a:bodyPr/>
          <a:lstStyle/>
          <a:p>
            <a:fld id="{CE1F22E7-42A2-4287-93EC-8CAE85DFDD9B}" type="datetime1">
              <a:rPr lang="en-US" altLang="zh-CN" smtClean="0"/>
              <a:t>6/14/2023</a:t>
            </a:fld>
            <a:endParaRPr lang="zh-CN" altLang="en-US" dirty="0"/>
          </a:p>
        </p:txBody>
      </p:sp>
      <p:sp>
        <p:nvSpPr>
          <p:cNvPr id="6" name="灯片编号占位符 5">
            <a:extLst>
              <a:ext uri="{FF2B5EF4-FFF2-40B4-BE49-F238E27FC236}">
                <a16:creationId xmlns:a16="http://schemas.microsoft.com/office/drawing/2014/main" id="{0ADDC679-2AD9-4354-94BF-532AD8BB0004}"/>
              </a:ext>
            </a:extLst>
          </p:cNvPr>
          <p:cNvSpPr>
            <a:spLocks noGrp="1"/>
          </p:cNvSpPr>
          <p:nvPr>
            <p:ph type="sldNum" sz="quarter" idx="12"/>
          </p:nvPr>
        </p:nvSpPr>
        <p:spPr/>
        <p:txBody>
          <a:bodyPr/>
          <a:lstStyle/>
          <a:p>
            <a:fld id="{8522C74F-DBEA-49F0-B5C8-9876D81A3337}" type="slidenum">
              <a:rPr lang="zh-CN" altLang="en-US" smtClean="0"/>
              <a:pPr/>
              <a:t>24</a:t>
            </a:fld>
            <a:endParaRPr lang="zh-CN" altLang="en-US"/>
          </a:p>
        </p:txBody>
      </p:sp>
      <p:pic>
        <p:nvPicPr>
          <p:cNvPr id="9" name="图片 8">
            <a:extLst>
              <a:ext uri="{FF2B5EF4-FFF2-40B4-BE49-F238E27FC236}">
                <a16:creationId xmlns:a16="http://schemas.microsoft.com/office/drawing/2014/main" id="{C9E19BF2-982D-4350-9C4B-A76C86391299}"/>
              </a:ext>
            </a:extLst>
          </p:cNvPr>
          <p:cNvPicPr/>
          <p:nvPr/>
        </p:nvPicPr>
        <p:blipFill>
          <a:blip r:embed="rId3"/>
          <a:stretch>
            <a:fillRect/>
          </a:stretch>
        </p:blipFill>
        <p:spPr>
          <a:xfrm>
            <a:off x="-76663" y="4224440"/>
            <a:ext cx="2222698" cy="1919665"/>
          </a:xfrm>
          <a:prstGeom prst="rect">
            <a:avLst/>
          </a:prstGeom>
        </p:spPr>
      </p:pic>
      <p:pic>
        <p:nvPicPr>
          <p:cNvPr id="8" name="图片 7">
            <a:extLst>
              <a:ext uri="{FF2B5EF4-FFF2-40B4-BE49-F238E27FC236}">
                <a16:creationId xmlns:a16="http://schemas.microsoft.com/office/drawing/2014/main" id="{52184777-F9C8-4A9E-AFD0-ABD8C78C210A}"/>
              </a:ext>
            </a:extLst>
          </p:cNvPr>
          <p:cNvPicPr>
            <a:picLocks noChangeAspect="1"/>
          </p:cNvPicPr>
          <p:nvPr/>
        </p:nvPicPr>
        <p:blipFill>
          <a:blip r:embed="rId4"/>
          <a:stretch>
            <a:fillRect/>
          </a:stretch>
        </p:blipFill>
        <p:spPr>
          <a:xfrm>
            <a:off x="5031591" y="4177063"/>
            <a:ext cx="2748890" cy="1953422"/>
          </a:xfrm>
          <a:prstGeom prst="rect">
            <a:avLst/>
          </a:prstGeom>
          <a:ln w="19050">
            <a:solidFill>
              <a:schemeClr val="tx2">
                <a:lumMod val="60000"/>
                <a:lumOff val="40000"/>
              </a:schemeClr>
            </a:solidFill>
          </a:ln>
        </p:spPr>
      </p:pic>
      <p:pic>
        <p:nvPicPr>
          <p:cNvPr id="11" name="图片 10">
            <a:extLst>
              <a:ext uri="{FF2B5EF4-FFF2-40B4-BE49-F238E27FC236}">
                <a16:creationId xmlns:a16="http://schemas.microsoft.com/office/drawing/2014/main" id="{0E66D625-0CC6-4E94-BBD9-30CC5FAD6A36}"/>
              </a:ext>
            </a:extLst>
          </p:cNvPr>
          <p:cNvPicPr>
            <a:picLocks noChangeAspect="1"/>
          </p:cNvPicPr>
          <p:nvPr/>
        </p:nvPicPr>
        <p:blipFill>
          <a:blip r:embed="rId5"/>
          <a:stretch>
            <a:fillRect/>
          </a:stretch>
        </p:blipFill>
        <p:spPr>
          <a:xfrm>
            <a:off x="2206540" y="4161163"/>
            <a:ext cx="2748890" cy="1991247"/>
          </a:xfrm>
          <a:prstGeom prst="rect">
            <a:avLst/>
          </a:prstGeom>
          <a:ln w="19050">
            <a:solidFill>
              <a:schemeClr val="tx2">
                <a:lumMod val="60000"/>
                <a:lumOff val="40000"/>
              </a:schemeClr>
            </a:solidFill>
          </a:ln>
        </p:spPr>
      </p:pic>
      <p:sp>
        <p:nvSpPr>
          <p:cNvPr id="12" name="文本框 11">
            <a:extLst>
              <a:ext uri="{FF2B5EF4-FFF2-40B4-BE49-F238E27FC236}">
                <a16:creationId xmlns:a16="http://schemas.microsoft.com/office/drawing/2014/main" id="{CB939E71-5F88-450D-A980-280D140584A3}"/>
              </a:ext>
            </a:extLst>
          </p:cNvPr>
          <p:cNvSpPr txBox="1"/>
          <p:nvPr/>
        </p:nvSpPr>
        <p:spPr>
          <a:xfrm>
            <a:off x="2351584" y="6195379"/>
            <a:ext cx="7668851" cy="338554"/>
          </a:xfrm>
          <a:prstGeom prst="rect">
            <a:avLst/>
          </a:prstGeom>
          <a:noFill/>
        </p:spPr>
        <p:txBody>
          <a:bodyPr wrap="square" rtlCol="0">
            <a:spAutoFit/>
          </a:bodyPr>
          <a:lstStyle/>
          <a:p>
            <a:r>
              <a:rPr lang="en-US" altLang="zh-CN" sz="1600" dirty="0">
                <a:solidFill>
                  <a:srgbClr val="FF0000"/>
                </a:solidFill>
              </a:rPr>
              <a:t>BPM reading </a:t>
            </a:r>
            <a:r>
              <a:rPr lang="el-GR" altLang="zh-CN" sz="1600" dirty="0">
                <a:solidFill>
                  <a:srgbClr val="FF0000"/>
                </a:solidFill>
              </a:rPr>
              <a:t>Δ</a:t>
            </a:r>
            <a:r>
              <a:rPr lang="en-US" altLang="zh-CN" sz="1600" dirty="0">
                <a:solidFill>
                  <a:srgbClr val="FF0000"/>
                </a:solidFill>
              </a:rPr>
              <a:t>40</a:t>
            </a:r>
            <a:r>
              <a:rPr lang="el-GR" altLang="zh-CN" sz="1600" dirty="0">
                <a:solidFill>
                  <a:srgbClr val="FF0000"/>
                </a:solidFill>
              </a:rPr>
              <a:t>μ</a:t>
            </a:r>
            <a:r>
              <a:rPr lang="en-US" altLang="zh-CN" sz="1600" dirty="0">
                <a:solidFill>
                  <a:srgbClr val="FF0000"/>
                </a:solidFill>
              </a:rPr>
              <a:t>m </a:t>
            </a:r>
            <a:r>
              <a:rPr lang="en-US" altLang="zh-CN" sz="1600" dirty="0">
                <a:solidFill>
                  <a:srgbClr val="3333FF"/>
                </a:solidFill>
              </a:rPr>
              <a:t>~ displacement  sensor reading </a:t>
            </a:r>
            <a:r>
              <a:rPr lang="el-GR" altLang="zh-CN" sz="1600" dirty="0">
                <a:solidFill>
                  <a:srgbClr val="3333FF"/>
                </a:solidFill>
              </a:rPr>
              <a:t>Δ </a:t>
            </a:r>
            <a:r>
              <a:rPr lang="en-US" altLang="zh-CN" sz="1600" dirty="0">
                <a:solidFill>
                  <a:srgbClr val="3333FF"/>
                </a:solidFill>
              </a:rPr>
              <a:t>15</a:t>
            </a:r>
            <a:r>
              <a:rPr lang="el-GR" altLang="zh-CN" sz="1600" dirty="0">
                <a:solidFill>
                  <a:srgbClr val="3333FF"/>
                </a:solidFill>
              </a:rPr>
              <a:t> μ</a:t>
            </a:r>
            <a:r>
              <a:rPr lang="en-US" altLang="zh-CN" sz="1600" dirty="0">
                <a:solidFill>
                  <a:srgbClr val="3333FF"/>
                </a:solidFill>
              </a:rPr>
              <a:t>m ~ </a:t>
            </a:r>
            <a:r>
              <a:rPr lang="en-US" altLang="zh-CN" sz="1600" dirty="0"/>
              <a:t>Temperature 0.5 </a:t>
            </a:r>
            <a:r>
              <a:rPr lang="zh-CN" altLang="en-US" sz="1600" dirty="0"/>
              <a:t>℃</a:t>
            </a:r>
          </a:p>
        </p:txBody>
      </p:sp>
      <p:grpSp>
        <p:nvGrpSpPr>
          <p:cNvPr id="13" name="组合 12">
            <a:extLst>
              <a:ext uri="{FF2B5EF4-FFF2-40B4-BE49-F238E27FC236}">
                <a16:creationId xmlns:a16="http://schemas.microsoft.com/office/drawing/2014/main" id="{8020768A-BE3E-499D-B38F-F373BBF01857}"/>
              </a:ext>
            </a:extLst>
          </p:cNvPr>
          <p:cNvGrpSpPr/>
          <p:nvPr/>
        </p:nvGrpSpPr>
        <p:grpSpPr>
          <a:xfrm>
            <a:off x="7968208" y="3789040"/>
            <a:ext cx="3135902" cy="2265258"/>
            <a:chOff x="1763688" y="760146"/>
            <a:chExt cx="5002051" cy="4220774"/>
          </a:xfrm>
        </p:grpSpPr>
        <p:pic>
          <p:nvPicPr>
            <p:cNvPr id="14" name="图片 13">
              <a:extLst>
                <a:ext uri="{FF2B5EF4-FFF2-40B4-BE49-F238E27FC236}">
                  <a16:creationId xmlns:a16="http://schemas.microsoft.com/office/drawing/2014/main" id="{23EC5344-3B65-4B10-BE2F-73BDF9B3AA59}"/>
                </a:ext>
              </a:extLst>
            </p:cNvPr>
            <p:cNvPicPr>
              <a:picLocks noChangeAspect="1"/>
            </p:cNvPicPr>
            <p:nvPr/>
          </p:nvPicPr>
          <p:blipFill>
            <a:blip r:embed="rId6"/>
            <a:stretch>
              <a:fillRect/>
            </a:stretch>
          </p:blipFill>
          <p:spPr>
            <a:xfrm>
              <a:off x="1763688" y="1455812"/>
              <a:ext cx="5002051" cy="3525108"/>
            </a:xfrm>
            <a:prstGeom prst="rect">
              <a:avLst/>
            </a:prstGeom>
            <a:ln w="19050">
              <a:solidFill>
                <a:schemeClr val="tx2">
                  <a:lumMod val="60000"/>
                  <a:lumOff val="40000"/>
                </a:schemeClr>
              </a:solidFill>
            </a:ln>
          </p:spPr>
        </p:pic>
        <p:cxnSp>
          <p:nvCxnSpPr>
            <p:cNvPr id="15" name="直接箭头连接符 14">
              <a:extLst>
                <a:ext uri="{FF2B5EF4-FFF2-40B4-BE49-F238E27FC236}">
                  <a16:creationId xmlns:a16="http://schemas.microsoft.com/office/drawing/2014/main" id="{6C32516F-5501-4F8A-900D-414F36A6BD00}"/>
                </a:ext>
              </a:extLst>
            </p:cNvPr>
            <p:cNvCxnSpPr>
              <a:cxnSpLocks/>
            </p:cNvCxnSpPr>
            <p:nvPr/>
          </p:nvCxnSpPr>
          <p:spPr>
            <a:xfrm flipV="1">
              <a:off x="4860032" y="3356992"/>
              <a:ext cx="0" cy="7200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82EE637D-EBC2-4195-9B15-AB0B1B457A1A}"/>
                </a:ext>
              </a:extLst>
            </p:cNvPr>
            <p:cNvSpPr txBox="1"/>
            <p:nvPr/>
          </p:nvSpPr>
          <p:spPr>
            <a:xfrm>
              <a:off x="3712850" y="4005064"/>
              <a:ext cx="2316863" cy="818275"/>
            </a:xfrm>
            <a:prstGeom prst="rect">
              <a:avLst/>
            </a:prstGeom>
            <a:noFill/>
            <a:ln w="19050">
              <a:solidFill>
                <a:schemeClr val="bg1"/>
              </a:solidFill>
            </a:ln>
          </p:spPr>
          <p:txBody>
            <a:bodyPr wrap="none" rtlCol="0">
              <a:spAutoFit/>
            </a:bodyPr>
            <a:lstStyle/>
            <a:p>
              <a:r>
                <a:rPr lang="en-US" altLang="zh-CN" sz="2400" dirty="0"/>
                <a:t>Shut down</a:t>
              </a:r>
              <a:endParaRPr lang="zh-CN" altLang="en-US" sz="2400" dirty="0"/>
            </a:p>
          </p:txBody>
        </p:sp>
        <p:sp>
          <p:nvSpPr>
            <p:cNvPr id="17" name="文本框 16">
              <a:extLst>
                <a:ext uri="{FF2B5EF4-FFF2-40B4-BE49-F238E27FC236}">
                  <a16:creationId xmlns:a16="http://schemas.microsoft.com/office/drawing/2014/main" id="{186C0ECE-99FA-412A-95F1-DEC5BF8ABA55}"/>
                </a:ext>
              </a:extLst>
            </p:cNvPr>
            <p:cNvSpPr txBox="1"/>
            <p:nvPr/>
          </p:nvSpPr>
          <p:spPr>
            <a:xfrm>
              <a:off x="4087389" y="760146"/>
              <a:ext cx="2586577" cy="818275"/>
            </a:xfrm>
            <a:prstGeom prst="rect">
              <a:avLst/>
            </a:prstGeom>
            <a:noFill/>
            <a:ln w="19050">
              <a:solidFill>
                <a:schemeClr val="bg2"/>
              </a:solidFill>
            </a:ln>
          </p:spPr>
          <p:txBody>
            <a:bodyPr wrap="none" rtlCol="0">
              <a:spAutoFit/>
            </a:bodyPr>
            <a:lstStyle/>
            <a:p>
              <a:r>
                <a:rPr lang="en-US" altLang="zh-CN" sz="2400"/>
                <a:t>Re-injection</a:t>
              </a:r>
              <a:endParaRPr lang="zh-CN" altLang="en-US" sz="2400" dirty="0"/>
            </a:p>
          </p:txBody>
        </p:sp>
        <p:cxnSp>
          <p:nvCxnSpPr>
            <p:cNvPr id="18" name="直接箭头连接符 17">
              <a:extLst>
                <a:ext uri="{FF2B5EF4-FFF2-40B4-BE49-F238E27FC236}">
                  <a16:creationId xmlns:a16="http://schemas.microsoft.com/office/drawing/2014/main" id="{AA1FADD5-EA00-4FD5-880A-E124E918D642}"/>
                </a:ext>
              </a:extLst>
            </p:cNvPr>
            <p:cNvCxnSpPr>
              <a:cxnSpLocks/>
              <a:stCxn id="17" idx="2"/>
            </p:cNvCxnSpPr>
            <p:nvPr/>
          </p:nvCxnSpPr>
          <p:spPr>
            <a:xfrm>
              <a:off x="5380677" y="1578421"/>
              <a:ext cx="0" cy="11012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340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8000" y="136524"/>
            <a:ext cx="8229600" cy="850900"/>
          </a:xfrm>
        </p:spPr>
        <p:txBody>
          <a:bodyPr>
            <a:normAutofit fontScale="90000"/>
          </a:bodyPr>
          <a:lstStyle/>
          <a:p>
            <a:pPr algn="l">
              <a:defRPr/>
            </a:pPr>
            <a:r>
              <a:rPr kumimoji="1" lang="en-US" altLang="zh-CN" dirty="0"/>
              <a:t>The beam instrumentation in CEPC </a:t>
            </a:r>
            <a:r>
              <a:rPr kumimoji="1" lang="en-US" altLang="zh-CN" dirty="0" err="1"/>
              <a:t>Linac</a:t>
            </a:r>
            <a:endParaRPr kumimoji="1" lang="zh-CN" altLang="en-US" dirty="0"/>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25</a:t>
            </a:fld>
            <a:endParaRPr lang="zh-CN" altLang="en-US"/>
          </a:p>
        </p:txBody>
      </p:sp>
      <p:graphicFrame>
        <p:nvGraphicFramePr>
          <p:cNvPr id="7" name="表格 6"/>
          <p:cNvGraphicFramePr>
            <a:graphicFrameLocks noGrp="1"/>
          </p:cNvGraphicFramePr>
          <p:nvPr>
            <p:extLst>
              <p:ext uri="{D42A27DB-BD31-4B8C-83A1-F6EECF244321}">
                <p14:modId xmlns:p14="http://schemas.microsoft.com/office/powerpoint/2010/main" val="2267604052"/>
              </p:ext>
            </p:extLst>
          </p:nvPr>
        </p:nvGraphicFramePr>
        <p:xfrm>
          <a:off x="479376" y="1196752"/>
          <a:ext cx="10945216" cy="4032451"/>
        </p:xfrm>
        <a:graphic>
          <a:graphicData uri="http://schemas.openxmlformats.org/drawingml/2006/table">
            <a:tbl>
              <a:tblPr firstRow="1" bandRow="1">
                <a:tableStyleId>{5C22544A-7EE6-4342-B048-85BDC9FD1C3A}</a:tableStyleId>
              </a:tblPr>
              <a:tblGrid>
                <a:gridCol w="1355123">
                  <a:extLst>
                    <a:ext uri="{9D8B030D-6E8A-4147-A177-3AD203B41FA5}">
                      <a16:colId xmlns:a16="http://schemas.microsoft.com/office/drawing/2014/main" val="20000"/>
                    </a:ext>
                  </a:extLst>
                </a:gridCol>
                <a:gridCol w="2455488">
                  <a:extLst>
                    <a:ext uri="{9D8B030D-6E8A-4147-A177-3AD203B41FA5}">
                      <a16:colId xmlns:a16="http://schemas.microsoft.com/office/drawing/2014/main" val="20001"/>
                    </a:ext>
                  </a:extLst>
                </a:gridCol>
                <a:gridCol w="2268220">
                  <a:extLst>
                    <a:ext uri="{9D8B030D-6E8A-4147-A177-3AD203B41FA5}">
                      <a16:colId xmlns:a16="http://schemas.microsoft.com/office/drawing/2014/main" val="20002"/>
                    </a:ext>
                  </a:extLst>
                </a:gridCol>
                <a:gridCol w="3541859">
                  <a:extLst>
                    <a:ext uri="{9D8B030D-6E8A-4147-A177-3AD203B41FA5}">
                      <a16:colId xmlns:a16="http://schemas.microsoft.com/office/drawing/2014/main" val="20003"/>
                    </a:ext>
                  </a:extLst>
                </a:gridCol>
                <a:gridCol w="1324526">
                  <a:extLst>
                    <a:ext uri="{9D8B030D-6E8A-4147-A177-3AD203B41FA5}">
                      <a16:colId xmlns:a16="http://schemas.microsoft.com/office/drawing/2014/main" val="20004"/>
                    </a:ext>
                  </a:extLst>
                </a:gridCol>
              </a:tblGrid>
              <a:tr h="454513">
                <a:tc>
                  <a:txBody>
                    <a:bodyPr/>
                    <a:lstStyle/>
                    <a:p>
                      <a:endParaRPr lang="zh-CN" altLang="en-US" dirty="0">
                        <a:solidFill>
                          <a:srgbClr val="3333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Item</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Method</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Parameter</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a:solidFill>
                            <a:schemeClr val="tx1"/>
                          </a:solidFill>
                        </a:rPr>
                        <a:t>Amounts</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8749">
                <a:tc rowSpan="5">
                  <a:txBody>
                    <a:bodyPr/>
                    <a:lstStyle/>
                    <a:p>
                      <a:pPr marL="0" marR="0" algn="ctr"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Linac</a:t>
                      </a:r>
                      <a:endParaRPr lang="zh-CN" altLang="en-US" sz="14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solidFill>
                            <a:schemeClr val="tx1"/>
                          </a:solidFill>
                          <a:effectLst/>
                          <a:latin typeface="Times New Roman"/>
                          <a:ea typeface="宋体"/>
                          <a:cs typeface="Times New Roman"/>
                        </a:rPr>
                        <a:t>Beam position</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err="1">
                          <a:solidFill>
                            <a:schemeClr val="tx1"/>
                          </a:solidFill>
                          <a:effectLst/>
                          <a:latin typeface="Times New Roman"/>
                          <a:ea typeface="宋体"/>
                          <a:cs typeface="Times New Roman"/>
                        </a:rPr>
                        <a:t>Stripline</a:t>
                      </a:r>
                      <a:r>
                        <a:rPr lang="en-US" altLang="zh-CN" sz="1400" b="1" kern="100" dirty="0">
                          <a:solidFill>
                            <a:schemeClr val="tx1"/>
                          </a:solidFill>
                          <a:effectLst/>
                          <a:latin typeface="Times New Roman"/>
                          <a:ea typeface="宋体"/>
                          <a:cs typeface="Times New Roman"/>
                        </a:rPr>
                        <a:t> BPM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Resolution</a:t>
                      </a:r>
                      <a:r>
                        <a:rPr lang="en-US" altLang="zh-CN" sz="1400" b="1" kern="100" baseline="0" dirty="0">
                          <a:solidFill>
                            <a:schemeClr val="tx1"/>
                          </a:solidFill>
                          <a:effectLst/>
                          <a:latin typeface="Times New Roman"/>
                          <a:ea typeface="宋体"/>
                          <a:cs typeface="Times New Roman"/>
                        </a:rPr>
                        <a:t> </a:t>
                      </a:r>
                      <a:r>
                        <a:rPr lang="zh-CN" altLang="en-US" sz="1400" b="1" kern="100" baseline="0" dirty="0">
                          <a:solidFill>
                            <a:schemeClr val="tx1"/>
                          </a:solidFill>
                          <a:effectLst/>
                          <a:latin typeface="Times New Roman"/>
                          <a:ea typeface="宋体"/>
                          <a:cs typeface="Times New Roman"/>
                        </a:rPr>
                        <a:t>：</a:t>
                      </a:r>
                      <a:r>
                        <a:rPr lang="en-US" altLang="zh-CN" sz="1400" b="1" kern="100" baseline="0" dirty="0">
                          <a:solidFill>
                            <a:schemeClr val="tx1"/>
                          </a:solidFill>
                          <a:effectLst/>
                          <a:latin typeface="Times New Roman"/>
                          <a:ea typeface="宋体"/>
                          <a:cs typeface="Times New Roman"/>
                        </a:rPr>
                        <a:t>30um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140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current </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ICT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2.5%@1nC-10nC</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42</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62111">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profile</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YAG/OTR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solidFill>
                            <a:schemeClr val="tx1"/>
                          </a:solidFill>
                          <a:effectLst/>
                          <a:latin typeface="Times New Roman"/>
                          <a:ea typeface="宋体"/>
                          <a:cs typeface="Times New Roman"/>
                        </a:rPr>
                        <a:t>Resolution:</a:t>
                      </a:r>
                      <a:r>
                        <a:rPr lang="en-US" altLang="zh-CN" sz="1400" b="1" kern="100" baseline="0" dirty="0">
                          <a:solidFill>
                            <a:schemeClr val="tx1"/>
                          </a:solidFill>
                          <a:effectLst/>
                          <a:latin typeface="Times New Roman"/>
                          <a:ea typeface="宋体"/>
                          <a:cs typeface="Times New Roman"/>
                        </a:rPr>
                        <a:t> 30um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80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a:t>
                      </a:r>
                      <a:r>
                        <a:rPr lang="en-US" altLang="zh-CN" sz="1400" b="1" kern="100" dirty="0" err="1">
                          <a:solidFill>
                            <a:schemeClr val="tx1"/>
                          </a:solidFill>
                          <a:effectLst/>
                          <a:latin typeface="Times New Roman"/>
                          <a:ea typeface="宋体"/>
                          <a:cs typeface="Times New Roman"/>
                        </a:rPr>
                        <a:t>emittance</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Q+PR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3</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energy &amp; spread</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AM+PR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0.1%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3</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4513">
                <a:tc rowSpan="3">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Damping ring</a:t>
                      </a:r>
                      <a:endParaRPr lang="zh-CN" altLang="en-US" sz="14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Average</a:t>
                      </a:r>
                      <a:r>
                        <a:rPr lang="en-US" altLang="zh-CN" sz="1400" b="1" kern="100" baseline="0" dirty="0">
                          <a:solidFill>
                            <a:schemeClr val="tx1"/>
                          </a:solidFill>
                          <a:effectLst/>
                          <a:latin typeface="Times New Roman"/>
                          <a:ea typeface="宋体"/>
                          <a:cs typeface="Times New Roman"/>
                        </a:rPr>
                        <a:t> current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DCCT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Resolution</a:t>
                      </a:r>
                      <a:r>
                        <a:rPr lang="en-US" altLang="zh-CN" sz="1400" b="1" kern="100" baseline="0" dirty="0">
                          <a:solidFill>
                            <a:schemeClr val="tx1"/>
                          </a:solidFill>
                          <a:effectLst/>
                          <a:latin typeface="Times New Roman"/>
                          <a:ea typeface="宋体"/>
                          <a:cs typeface="Times New Roman"/>
                        </a:rPr>
                        <a:t> :50uA@0.1mA-30mA</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Beam position</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Button BPM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Resolution : 20um @ 5mA TBT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40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4513">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effectLst/>
                          <a:latin typeface="Times New Roman"/>
                          <a:ea typeface="宋体"/>
                        </a:rPr>
                        <a:t>Tune measurement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effectLst/>
                          <a:latin typeface="Times New Roman"/>
                          <a:ea typeface="宋体"/>
                        </a:rPr>
                        <a:t>Frequency sweeping </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a:effectLst/>
                          <a:latin typeface="Times New Roman"/>
                          <a:ea typeface="宋体"/>
                        </a:rPr>
                        <a:t>Resolution:0.001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a:solidFill>
                            <a:schemeClr val="tx1"/>
                          </a:solidFill>
                          <a:effectLst/>
                          <a:latin typeface="Times New Roman"/>
                          <a:ea typeface="宋体"/>
                          <a:cs typeface="Times New Roman"/>
                        </a:rPr>
                        <a:t>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12162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52" y="101972"/>
            <a:ext cx="7886700" cy="994172"/>
          </a:xfrm>
        </p:spPr>
        <p:txBody>
          <a:bodyPr/>
          <a:lstStyle/>
          <a:p>
            <a:r>
              <a:rPr lang="en-US" altLang="zh-CN" dirty="0"/>
              <a:t>Beam position monitor</a:t>
            </a:r>
            <a:endParaRPr lang="zh-CN" altLang="en-US" dirty="0"/>
          </a:p>
        </p:txBody>
      </p:sp>
      <p:sp>
        <p:nvSpPr>
          <p:cNvPr id="3" name="内容占位符 2"/>
          <p:cNvSpPr>
            <a:spLocks noGrp="1"/>
          </p:cNvSpPr>
          <p:nvPr>
            <p:ph idx="1"/>
          </p:nvPr>
        </p:nvSpPr>
        <p:spPr>
          <a:xfrm>
            <a:off x="296336" y="1096144"/>
            <a:ext cx="11737304" cy="3263504"/>
          </a:xfrm>
        </p:spPr>
        <p:txBody>
          <a:bodyPr>
            <a:normAutofit fontScale="92500"/>
          </a:bodyPr>
          <a:lstStyle/>
          <a:p>
            <a:r>
              <a:rPr lang="en-US" altLang="zh-CN" dirty="0"/>
              <a:t>There are a total of 150 </a:t>
            </a:r>
            <a:r>
              <a:rPr lang="en-US" altLang="zh-CN" dirty="0" err="1"/>
              <a:t>stripline</a:t>
            </a:r>
            <a:r>
              <a:rPr lang="en-US" altLang="zh-CN" dirty="0"/>
              <a:t> BPMs in the </a:t>
            </a:r>
            <a:r>
              <a:rPr lang="en-US" altLang="zh-CN" dirty="0" err="1"/>
              <a:t>Linac</a:t>
            </a:r>
            <a:r>
              <a:rPr lang="en-US" altLang="zh-CN" dirty="0"/>
              <a:t> and its transport lines, which are divided into two groups based on the size of the beam-stay-clear area. The beam-stay-clear area with a diameter of 30 mm and 20 mm.</a:t>
            </a:r>
          </a:p>
          <a:p>
            <a:r>
              <a:rPr lang="en-US" altLang="zh-CN" dirty="0"/>
              <a:t>BPM electronics hardware is the same as that of collider ring</a:t>
            </a:r>
            <a:r>
              <a:rPr lang="zh-CN" altLang="en-US" dirty="0"/>
              <a:t>，</a:t>
            </a:r>
            <a:r>
              <a:rPr lang="en-US" altLang="zh-CN" dirty="0"/>
              <a:t>but the algorithm is specifically tailored for </a:t>
            </a:r>
            <a:r>
              <a:rPr lang="en-US" altLang="zh-CN" dirty="0" err="1"/>
              <a:t>Linac</a:t>
            </a:r>
            <a:r>
              <a:rPr lang="en-US" altLang="zh-CN" dirty="0"/>
              <a:t>. Bunch by bunch electronics is adopted for double-bunch acceleration</a:t>
            </a:r>
          </a:p>
          <a:p>
            <a:endParaRPr lang="en-US" altLang="zh-CN" dirty="0"/>
          </a:p>
          <a:p>
            <a:endParaRPr lang="zh-CN" altLang="en-US" dirty="0"/>
          </a:p>
        </p:txBody>
      </p:sp>
      <p:sp>
        <p:nvSpPr>
          <p:cNvPr id="4" name="矩形 3"/>
          <p:cNvSpPr/>
          <p:nvPr/>
        </p:nvSpPr>
        <p:spPr>
          <a:xfrm>
            <a:off x="6005110" y="3290501"/>
            <a:ext cx="242374" cy="369332"/>
          </a:xfrm>
          <a:prstGeom prst="rect">
            <a:avLst/>
          </a:prstGeom>
        </p:spPr>
        <p:txBody>
          <a:bodyPr wrap="none">
            <a:spAutoFit/>
          </a:bodyPr>
          <a:lstStyle/>
          <a:p>
            <a:r>
              <a:rPr lang="zh-CN" altLang="en-US" dirty="0">
                <a:solidFill>
                  <a:srgbClr val="333333"/>
                </a:solidFill>
                <a:latin typeface="Times New Roman" panose="02020603050405020304" pitchFamily="18" charset="0"/>
                <a:ea typeface="DengXian" panose="02010600030101010101" pitchFamily="2" charset="-122"/>
              </a:rPr>
              <a:t> </a:t>
            </a:r>
            <a:endParaRPr lang="zh-CN" altLang="en-US" dirty="0"/>
          </a:p>
        </p:txBody>
      </p:sp>
      <p:pic>
        <p:nvPicPr>
          <p:cNvPr id="5" name="图片 4"/>
          <p:cNvPicPr>
            <a:picLocks noChangeAspect="1"/>
          </p:cNvPicPr>
          <p:nvPr/>
        </p:nvPicPr>
        <p:blipFill>
          <a:blip r:embed="rId2"/>
          <a:stretch>
            <a:fillRect/>
          </a:stretch>
        </p:blipFill>
        <p:spPr>
          <a:xfrm>
            <a:off x="-96688" y="4259177"/>
            <a:ext cx="6890180" cy="2372093"/>
          </a:xfrm>
          <a:prstGeom prst="rect">
            <a:avLst/>
          </a:prstGeom>
        </p:spPr>
      </p:pic>
      <p:pic>
        <p:nvPicPr>
          <p:cNvPr id="6" name="图片 5">
            <a:extLst>
              <a:ext uri="{FF2B5EF4-FFF2-40B4-BE49-F238E27FC236}">
                <a16:creationId xmlns:a16="http://schemas.microsoft.com/office/drawing/2014/main" id="{85235E2C-48B9-4B9D-B93B-765673959095}"/>
              </a:ext>
            </a:extLst>
          </p:cNvPr>
          <p:cNvPicPr>
            <a:picLocks noChangeAspect="1"/>
          </p:cNvPicPr>
          <p:nvPr/>
        </p:nvPicPr>
        <p:blipFill>
          <a:blip r:embed="rId3"/>
          <a:stretch>
            <a:fillRect/>
          </a:stretch>
        </p:blipFill>
        <p:spPr>
          <a:xfrm>
            <a:off x="6312024" y="4509120"/>
            <a:ext cx="5785903" cy="2031113"/>
          </a:xfrm>
          <a:prstGeom prst="rect">
            <a:avLst/>
          </a:prstGeom>
        </p:spPr>
      </p:pic>
    </p:spTree>
    <p:extLst>
      <p:ext uri="{BB962C8B-B14F-4D97-AF65-F5344CB8AC3E}">
        <p14:creationId xmlns:p14="http://schemas.microsoft.com/office/powerpoint/2010/main" val="2439089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52" y="-18741"/>
            <a:ext cx="7886700" cy="994172"/>
          </a:xfrm>
        </p:spPr>
        <p:txBody>
          <a:bodyPr/>
          <a:lstStyle/>
          <a:p>
            <a:r>
              <a:rPr lang="en-US" altLang="zh-CN" dirty="0"/>
              <a:t>Beam current measurement</a:t>
            </a:r>
            <a:endParaRPr lang="zh-CN" altLang="en-US" dirty="0"/>
          </a:p>
        </p:txBody>
      </p:sp>
      <p:sp>
        <p:nvSpPr>
          <p:cNvPr id="3" name="内容占位符 2"/>
          <p:cNvSpPr>
            <a:spLocks noGrp="1"/>
          </p:cNvSpPr>
          <p:nvPr>
            <p:ph idx="1"/>
          </p:nvPr>
        </p:nvSpPr>
        <p:spPr>
          <a:xfrm>
            <a:off x="129804" y="1072841"/>
            <a:ext cx="11932392" cy="3649373"/>
          </a:xfrm>
        </p:spPr>
        <p:txBody>
          <a:bodyPr>
            <a:normAutofit fontScale="92500" lnSpcReduction="10000"/>
          </a:bodyPr>
          <a:lstStyle/>
          <a:p>
            <a:r>
              <a:rPr lang="en-GB" altLang="zh-CN" dirty="0"/>
              <a:t>In total, there are 42 ICTs installed in the </a:t>
            </a:r>
            <a:r>
              <a:rPr lang="en-GB" altLang="zh-CN" dirty="0" err="1"/>
              <a:t>Linac</a:t>
            </a:r>
            <a:r>
              <a:rPr lang="en-GB" altLang="zh-CN" dirty="0"/>
              <a:t> to monitor beam intensity and calculate transmission efficiency. </a:t>
            </a:r>
          </a:p>
          <a:p>
            <a:r>
              <a:rPr lang="en-US" altLang="zh-CN" dirty="0"/>
              <a:t> An in-house signal processing electronics system is designed to adjust the signal from the ICT, performing the functions of filtering and amplification.</a:t>
            </a:r>
          </a:p>
          <a:p>
            <a:r>
              <a:rPr lang="en-US" altLang="zh-CN" dirty="0"/>
              <a:t>The sensitivity of the ICT sensor must take into account the attenuation caused by the transmission cable to ensure accurate measurement results. For this reason, an on-line functional examination and re-calibration can be carried out using the Cali-winding within the sensor.</a:t>
            </a:r>
            <a:endParaRPr lang="zh-CN" altLang="zh-CN" dirty="0"/>
          </a:p>
          <a:p>
            <a:endParaRPr lang="zh-CN" altLang="en-US" dirty="0"/>
          </a:p>
        </p:txBody>
      </p:sp>
      <p:pic>
        <p:nvPicPr>
          <p:cNvPr id="4" name="图片 3">
            <a:extLst>
              <a:ext uri="{FF2B5EF4-FFF2-40B4-BE49-F238E27FC236}">
                <a16:creationId xmlns:a16="http://schemas.microsoft.com/office/drawing/2014/main" id="{162256B7-E60E-4EA6-8E05-246C989FE444}"/>
              </a:ext>
            </a:extLst>
          </p:cNvPr>
          <p:cNvPicPr>
            <a:picLocks noChangeAspect="1"/>
          </p:cNvPicPr>
          <p:nvPr/>
        </p:nvPicPr>
        <p:blipFill>
          <a:blip r:embed="rId2"/>
          <a:stretch>
            <a:fillRect/>
          </a:stretch>
        </p:blipFill>
        <p:spPr>
          <a:xfrm>
            <a:off x="113294" y="4819624"/>
            <a:ext cx="4750968" cy="1849378"/>
          </a:xfrm>
          <a:prstGeom prst="rect">
            <a:avLst/>
          </a:prstGeom>
        </p:spPr>
      </p:pic>
      <p:sp>
        <p:nvSpPr>
          <p:cNvPr id="5" name="矩形 4">
            <a:extLst>
              <a:ext uri="{FF2B5EF4-FFF2-40B4-BE49-F238E27FC236}">
                <a16:creationId xmlns:a16="http://schemas.microsoft.com/office/drawing/2014/main" id="{3B451F96-BE97-4F80-904D-AA262820D47F}"/>
              </a:ext>
            </a:extLst>
          </p:cNvPr>
          <p:cNvSpPr/>
          <p:nvPr/>
        </p:nvSpPr>
        <p:spPr>
          <a:xfrm>
            <a:off x="7399236" y="5289988"/>
            <a:ext cx="1377685" cy="30008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350" dirty="0">
                <a:solidFill>
                  <a:prstClr val="black"/>
                </a:solidFill>
                <a:latin typeface="Times New Roman" panose="02020603050405020304" pitchFamily="18" charset="0"/>
                <a:cs typeface="Times New Roman" panose="02020603050405020304" pitchFamily="18" charset="0"/>
              </a:rPr>
              <a:t>ICT </a:t>
            </a:r>
            <a:r>
              <a:rPr lang="zh-CN" altLang="en-US" sz="1350" dirty="0">
                <a:solidFill>
                  <a:prstClr val="black"/>
                </a:solidFill>
                <a:latin typeface="Times New Roman" panose="02020603050405020304" pitchFamily="18" charset="0"/>
                <a:cs typeface="Times New Roman" panose="02020603050405020304" pitchFamily="18" charset="0"/>
              </a:rPr>
              <a:t>（</a:t>
            </a:r>
            <a:r>
              <a:rPr lang="en-US" altLang="zh-CN" sz="1350" dirty="0">
                <a:solidFill>
                  <a:prstClr val="black"/>
                </a:solidFill>
                <a:latin typeface="Times New Roman" panose="02020603050405020304" pitchFamily="18" charset="0"/>
                <a:cs typeface="Times New Roman" panose="02020603050405020304" pitchFamily="18" charset="0"/>
              </a:rPr>
              <a:t>Tunnel</a:t>
            </a:r>
            <a:r>
              <a:rPr lang="zh-CN" altLang="en-US" sz="1350" dirty="0">
                <a:solidFill>
                  <a:prstClr val="black"/>
                </a:solidFill>
                <a:latin typeface="Times New Roman" panose="02020603050405020304" pitchFamily="18" charset="0"/>
                <a:cs typeface="Times New Roman" panose="02020603050405020304" pitchFamily="18" charset="0"/>
              </a:rPr>
              <a:t>）</a:t>
            </a:r>
            <a:r>
              <a:rPr lang="en-US" altLang="zh-CN" sz="135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zh-CN" altLang="en-US" sz="1350" dirty="0">
              <a:solidFill>
                <a:prstClr val="black"/>
              </a:solidFill>
            </a:endParaRPr>
          </a:p>
        </p:txBody>
      </p:sp>
      <p:sp>
        <p:nvSpPr>
          <p:cNvPr id="6" name="圆角矩形 2">
            <a:extLst>
              <a:ext uri="{FF2B5EF4-FFF2-40B4-BE49-F238E27FC236}">
                <a16:creationId xmlns:a16="http://schemas.microsoft.com/office/drawing/2014/main" id="{E8437840-37DC-4549-A89A-A26BF2F78C90}"/>
              </a:ext>
            </a:extLst>
          </p:cNvPr>
          <p:cNvSpPr/>
          <p:nvPr/>
        </p:nvSpPr>
        <p:spPr>
          <a:xfrm>
            <a:off x="7477388" y="5323515"/>
            <a:ext cx="1057827" cy="2338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 name="文本框 43">
            <a:extLst>
              <a:ext uri="{FF2B5EF4-FFF2-40B4-BE49-F238E27FC236}">
                <a16:creationId xmlns:a16="http://schemas.microsoft.com/office/drawing/2014/main" id="{81233364-124A-4088-9071-DDC03944CA54}"/>
              </a:ext>
            </a:extLst>
          </p:cNvPr>
          <p:cNvSpPr txBox="1"/>
          <p:nvPr/>
        </p:nvSpPr>
        <p:spPr>
          <a:xfrm>
            <a:off x="8941683" y="5029842"/>
            <a:ext cx="1516762" cy="113107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350" dirty="0">
                <a:solidFill>
                  <a:prstClr val="black"/>
                </a:solidFill>
                <a:latin typeface="Times New Roman" panose="02020603050405020304" pitchFamily="18" charset="0"/>
                <a:cs typeface="Times New Roman" panose="02020603050405020304" pitchFamily="18" charset="0"/>
              </a:rPr>
              <a:t>BCM</a:t>
            </a:r>
            <a:r>
              <a:rPr lang="zh-CN" altLang="en-US" sz="1350" dirty="0">
                <a:solidFill>
                  <a:prstClr val="black"/>
                </a:solidFill>
                <a:latin typeface="Times New Roman" panose="02020603050405020304" pitchFamily="18" charset="0"/>
                <a:cs typeface="Times New Roman" panose="02020603050405020304" pitchFamily="18" charset="0"/>
              </a:rPr>
              <a:t> </a:t>
            </a:r>
            <a:r>
              <a:rPr lang="en-US" altLang="zh-CN" sz="1350" dirty="0">
                <a:solidFill>
                  <a:prstClr val="black"/>
                </a:solidFill>
                <a:latin typeface="Times New Roman" panose="02020603050405020304" pitchFamily="18" charset="0"/>
                <a:cs typeface="Times New Roman" panose="02020603050405020304" pitchFamily="18" charset="0"/>
              </a:rPr>
              <a:t>electronics</a:t>
            </a:r>
          </a:p>
          <a:p>
            <a:pPr algn="ctr"/>
            <a:endParaRPr lang="en-US" altLang="zh-CN" sz="1350" dirty="0">
              <a:solidFill>
                <a:prstClr val="black"/>
              </a:solidFill>
              <a:latin typeface="Times New Roman" panose="02020603050405020304" pitchFamily="18" charset="0"/>
              <a:cs typeface="Times New Roman" panose="02020603050405020304" pitchFamily="18" charset="0"/>
            </a:endParaRPr>
          </a:p>
          <a:p>
            <a:pPr algn="ctr"/>
            <a:r>
              <a:rPr lang="en-US" altLang="zh-CN" sz="1350" dirty="0">
                <a:solidFill>
                  <a:prstClr val="black"/>
                </a:solidFill>
                <a:latin typeface="Times New Roman" panose="02020603050405020304" pitchFamily="18" charset="0"/>
                <a:cs typeface="Times New Roman" panose="02020603050405020304" pitchFamily="18" charset="0"/>
              </a:rPr>
              <a:t>A/D</a:t>
            </a:r>
          </a:p>
          <a:p>
            <a:r>
              <a:rPr lang="zh-CN" altLang="en-US" sz="1350" dirty="0">
                <a:solidFill>
                  <a:prstClr val="black"/>
                </a:solidFill>
                <a:latin typeface="Times New Roman" panose="02020603050405020304" pitchFamily="18" charset="0"/>
                <a:cs typeface="Times New Roman" panose="02020603050405020304" pitchFamily="18" charset="0"/>
              </a:rPr>
              <a:t>  （</a:t>
            </a:r>
            <a:r>
              <a:rPr lang="en-US" altLang="zh-CN" sz="1350" dirty="0">
                <a:solidFill>
                  <a:prstClr val="black"/>
                </a:solidFill>
                <a:latin typeface="Times New Roman" panose="02020603050405020304" pitchFamily="18" charset="0"/>
                <a:cs typeface="Times New Roman" panose="02020603050405020304" pitchFamily="18" charset="0"/>
              </a:rPr>
              <a:t>Local station</a:t>
            </a:r>
            <a:r>
              <a:rPr lang="zh-CN" altLang="en-US" sz="1350" dirty="0">
                <a:solidFill>
                  <a:prstClr val="black"/>
                </a:solidFill>
                <a:latin typeface="Times New Roman" panose="02020603050405020304" pitchFamily="18" charset="0"/>
                <a:cs typeface="Times New Roman" panose="02020603050405020304" pitchFamily="18" charset="0"/>
              </a:rPr>
              <a:t>）</a:t>
            </a:r>
            <a:endParaRPr lang="en-US" altLang="zh-CN" sz="1350" dirty="0">
              <a:solidFill>
                <a:prstClr val="black"/>
              </a:solidFill>
              <a:latin typeface="Times New Roman" panose="02020603050405020304" pitchFamily="18" charset="0"/>
              <a:cs typeface="Times New Roman" panose="02020603050405020304" pitchFamily="18" charset="0"/>
            </a:endParaRPr>
          </a:p>
          <a:p>
            <a:endParaRPr lang="en-US" altLang="zh-CN" sz="1350" dirty="0">
              <a:solidFill>
                <a:prstClr val="black"/>
              </a:solidFill>
              <a:latin typeface="Times New Roman" panose="02020603050405020304" pitchFamily="18" charset="0"/>
              <a:cs typeface="Times New Roman" panose="02020603050405020304" pitchFamily="18" charset="0"/>
            </a:endParaRPr>
          </a:p>
        </p:txBody>
      </p:sp>
      <p:sp>
        <p:nvSpPr>
          <p:cNvPr id="8" name="圆角矩形 1">
            <a:extLst>
              <a:ext uri="{FF2B5EF4-FFF2-40B4-BE49-F238E27FC236}">
                <a16:creationId xmlns:a16="http://schemas.microsoft.com/office/drawing/2014/main" id="{5A1CB004-A895-4D26-91A1-EA28A8BFD868}"/>
              </a:ext>
            </a:extLst>
          </p:cNvPr>
          <p:cNvSpPr/>
          <p:nvPr/>
        </p:nvSpPr>
        <p:spPr>
          <a:xfrm>
            <a:off x="9175321" y="5014411"/>
            <a:ext cx="1169544" cy="963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9" name="圆角矩形 4">
            <a:extLst>
              <a:ext uri="{FF2B5EF4-FFF2-40B4-BE49-F238E27FC236}">
                <a16:creationId xmlns:a16="http://schemas.microsoft.com/office/drawing/2014/main" id="{1C1AAEFF-E426-4A66-9C06-B005596D12A2}"/>
              </a:ext>
            </a:extLst>
          </p:cNvPr>
          <p:cNvSpPr/>
          <p:nvPr/>
        </p:nvSpPr>
        <p:spPr>
          <a:xfrm>
            <a:off x="10972924" y="5278303"/>
            <a:ext cx="658681" cy="3015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prstClr val="white"/>
              </a:solidFill>
            </a:endParaRPr>
          </a:p>
        </p:txBody>
      </p:sp>
      <p:sp>
        <p:nvSpPr>
          <p:cNvPr id="10" name="矩形 9">
            <a:extLst>
              <a:ext uri="{FF2B5EF4-FFF2-40B4-BE49-F238E27FC236}">
                <a16:creationId xmlns:a16="http://schemas.microsoft.com/office/drawing/2014/main" id="{FE8BEFAF-8E32-4F43-B013-B1D1A4005059}"/>
              </a:ext>
            </a:extLst>
          </p:cNvPr>
          <p:cNvSpPr/>
          <p:nvPr/>
        </p:nvSpPr>
        <p:spPr>
          <a:xfrm>
            <a:off x="10871303" y="5305057"/>
            <a:ext cx="862737" cy="30008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350" dirty="0">
                <a:solidFill>
                  <a:prstClr val="black"/>
                </a:solidFill>
                <a:latin typeface="Times New Roman" panose="02020603050405020304" pitchFamily="18" charset="0"/>
                <a:cs typeface="Times New Roman" panose="02020603050405020304" pitchFamily="18" charset="0"/>
              </a:rPr>
              <a:t>Data base</a:t>
            </a:r>
          </a:p>
        </p:txBody>
      </p:sp>
      <p:sp>
        <p:nvSpPr>
          <p:cNvPr id="11" name="箭头: 右 10">
            <a:extLst>
              <a:ext uri="{FF2B5EF4-FFF2-40B4-BE49-F238E27FC236}">
                <a16:creationId xmlns:a16="http://schemas.microsoft.com/office/drawing/2014/main" id="{FDA16BE1-80F3-4A2C-BA42-3643E9E117A7}"/>
              </a:ext>
            </a:extLst>
          </p:cNvPr>
          <p:cNvSpPr/>
          <p:nvPr/>
        </p:nvSpPr>
        <p:spPr>
          <a:xfrm>
            <a:off x="8645918" y="5440030"/>
            <a:ext cx="543590" cy="34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2" name="箭头: 右 11">
            <a:extLst>
              <a:ext uri="{FF2B5EF4-FFF2-40B4-BE49-F238E27FC236}">
                <a16:creationId xmlns:a16="http://schemas.microsoft.com/office/drawing/2014/main" id="{D252A803-579E-40C4-A076-A48409E12A02}"/>
              </a:ext>
            </a:extLst>
          </p:cNvPr>
          <p:cNvSpPr/>
          <p:nvPr/>
        </p:nvSpPr>
        <p:spPr>
          <a:xfrm>
            <a:off x="10344865" y="5422886"/>
            <a:ext cx="543590" cy="34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pic>
        <p:nvPicPr>
          <p:cNvPr id="13" name="图片 12">
            <a:extLst>
              <a:ext uri="{FF2B5EF4-FFF2-40B4-BE49-F238E27FC236}">
                <a16:creationId xmlns:a16="http://schemas.microsoft.com/office/drawing/2014/main" id="{E8EF69C5-F6B9-4F77-84A8-751C22FA1AC1}"/>
              </a:ext>
            </a:extLst>
          </p:cNvPr>
          <p:cNvPicPr/>
          <p:nvPr/>
        </p:nvPicPr>
        <p:blipFill rotWithShape="1">
          <a:blip r:embed="rId3" cstate="print">
            <a:extLst>
              <a:ext uri="{28A0092B-C50C-407E-A947-70E740481C1C}">
                <a14:useLocalDpi xmlns:a14="http://schemas.microsoft.com/office/drawing/2010/main" val="0"/>
              </a:ext>
            </a:extLst>
          </a:blip>
          <a:srcRect l="2193" r="2370"/>
          <a:stretch/>
        </p:blipFill>
        <p:spPr bwMode="auto">
          <a:xfrm>
            <a:off x="4734026" y="5036132"/>
            <a:ext cx="2330504" cy="14980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7114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5360" y="20016"/>
            <a:ext cx="7886700" cy="994172"/>
          </a:xfrm>
        </p:spPr>
        <p:txBody>
          <a:bodyPr/>
          <a:lstStyle/>
          <a:p>
            <a:r>
              <a:rPr lang="en-GB" altLang="zh-CN" dirty="0"/>
              <a:t>Beam Profile Measurement</a:t>
            </a:r>
            <a:endParaRPr lang="zh-CN" altLang="en-US" sz="2400" dirty="0"/>
          </a:p>
        </p:txBody>
      </p:sp>
      <p:sp>
        <p:nvSpPr>
          <p:cNvPr id="3" name="内容占位符 2"/>
          <p:cNvSpPr>
            <a:spLocks noGrp="1"/>
          </p:cNvSpPr>
          <p:nvPr>
            <p:ph idx="1"/>
          </p:nvPr>
        </p:nvSpPr>
        <p:spPr>
          <a:xfrm>
            <a:off x="407368" y="3068960"/>
            <a:ext cx="11521280" cy="3044366"/>
          </a:xfrm>
        </p:spPr>
        <p:txBody>
          <a:bodyPr>
            <a:normAutofit fontScale="92500" lnSpcReduction="20000"/>
          </a:bodyPr>
          <a:lstStyle/>
          <a:p>
            <a:r>
              <a:rPr lang="en-US" altLang="zh-CN" dirty="0"/>
              <a:t>The beam profile monitor is designed with three position screens for testing. a </a:t>
            </a:r>
            <a:r>
              <a:rPr lang="en-US" altLang="zh-CN" dirty="0" err="1"/>
              <a:t>YAG:Ce</a:t>
            </a:r>
            <a:r>
              <a:rPr lang="en-US" altLang="zh-CN" dirty="0"/>
              <a:t> crystal plate for low current commissioning, 100 nm aluminum(OTR) for high energy and calibration screen . </a:t>
            </a:r>
          </a:p>
          <a:p>
            <a:r>
              <a:rPr lang="en-US" altLang="zh-CN" dirty="0"/>
              <a:t>The control system software for the beam profile monitors is based on EPICS</a:t>
            </a:r>
          </a:p>
          <a:p>
            <a:r>
              <a:rPr lang="en-US" altLang="zh-CN" dirty="0"/>
              <a:t>Beam emittance and</a:t>
            </a:r>
            <a:r>
              <a:rPr lang="zh-CN" altLang="en-US" dirty="0"/>
              <a:t> </a:t>
            </a:r>
            <a:r>
              <a:rPr lang="en-US" altLang="zh-CN" dirty="0"/>
              <a:t>beam energy &amp; spread measurement are both based beam profile measurement</a:t>
            </a:r>
            <a:endParaRPr lang="zh-CN" altLang="en-US" dirty="0"/>
          </a:p>
          <a:p>
            <a:endParaRPr lang="zh-CN" altLang="en-US" dirty="0"/>
          </a:p>
        </p:txBody>
      </p:sp>
      <p:pic>
        <p:nvPicPr>
          <p:cNvPr id="4" name="图片 3" descr="https://docimg6.docs.qq.com/image/YNezocl2PLUJNwKPDb_cAQ.jpeg?w=674&amp;h=400"/>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196752"/>
            <a:ext cx="3704291" cy="1904110"/>
          </a:xfrm>
          <a:prstGeom prst="rect">
            <a:avLst/>
          </a:prstGeom>
          <a:noFill/>
          <a:ln>
            <a:noFill/>
          </a:ln>
        </p:spPr>
      </p:pic>
      <p:pic>
        <p:nvPicPr>
          <p:cNvPr id="5" name="图片 4" descr="https://docimg10.docs.qq.com/image/LYRCIBl3uDlWpS5cjjBTsQ.jpeg?w=556&amp;h=254">
            <a:extLst>
              <a:ext uri="{FF2B5EF4-FFF2-40B4-BE49-F238E27FC236}">
                <a16:creationId xmlns:a16="http://schemas.microsoft.com/office/drawing/2014/main" id="{BA558EF3-7259-4045-89F0-7E214727F0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56941" y="1125149"/>
            <a:ext cx="4572701" cy="2047315"/>
          </a:xfrm>
          <a:prstGeom prst="rect">
            <a:avLst/>
          </a:prstGeom>
          <a:noFill/>
          <a:ln>
            <a:noFill/>
          </a:ln>
        </p:spPr>
      </p:pic>
    </p:spTree>
    <p:extLst>
      <p:ext uri="{BB962C8B-B14F-4D97-AF65-F5344CB8AC3E}">
        <p14:creationId xmlns:p14="http://schemas.microsoft.com/office/powerpoint/2010/main" val="3715993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1BED0-655B-4A51-88A7-FF4C311AEF84}"/>
              </a:ext>
            </a:extLst>
          </p:cNvPr>
          <p:cNvSpPr>
            <a:spLocks noGrp="1"/>
          </p:cNvSpPr>
          <p:nvPr>
            <p:ph type="title"/>
          </p:nvPr>
        </p:nvSpPr>
        <p:spPr>
          <a:xfrm>
            <a:off x="263352" y="66236"/>
            <a:ext cx="10763325" cy="725470"/>
          </a:xfrm>
        </p:spPr>
        <p:txBody>
          <a:bodyPr/>
          <a:lstStyle/>
          <a:p>
            <a:r>
              <a:rPr lang="en-US" altLang="zh-CN" dirty="0"/>
              <a:t>Beam instrumentation related R&amp;D </a:t>
            </a:r>
            <a:endParaRPr lang="zh-CN" altLang="en-US" dirty="0"/>
          </a:p>
        </p:txBody>
      </p:sp>
      <p:sp>
        <p:nvSpPr>
          <p:cNvPr id="3" name="内容占位符 2">
            <a:extLst>
              <a:ext uri="{FF2B5EF4-FFF2-40B4-BE49-F238E27FC236}">
                <a16:creationId xmlns:a16="http://schemas.microsoft.com/office/drawing/2014/main" id="{DBDBD0D1-DFCF-484C-9252-AE5254620BF9}"/>
              </a:ext>
            </a:extLst>
          </p:cNvPr>
          <p:cNvSpPr>
            <a:spLocks noGrp="1"/>
          </p:cNvSpPr>
          <p:nvPr>
            <p:ph idx="1"/>
          </p:nvPr>
        </p:nvSpPr>
        <p:spPr>
          <a:xfrm>
            <a:off x="599815" y="1124744"/>
            <a:ext cx="11233248" cy="4391818"/>
          </a:xfrm>
        </p:spPr>
        <p:txBody>
          <a:bodyPr/>
          <a:lstStyle/>
          <a:p>
            <a:r>
              <a:rPr lang="en-US" altLang="zh-CN" b="0" i="0" dirty="0">
                <a:solidFill>
                  <a:srgbClr val="24292F"/>
                </a:solidFill>
                <a:effectLst/>
                <a:latin typeface="-apple-system"/>
              </a:rPr>
              <a:t>The R&amp;D activities based on lepton accelerator beam measurement mainly include the following three aspects.</a:t>
            </a:r>
            <a:endParaRPr lang="en-US" altLang="zh-CN" dirty="0"/>
          </a:p>
          <a:p>
            <a:pPr lvl="1"/>
            <a:r>
              <a:rPr lang="en-US" altLang="zh-CN" dirty="0"/>
              <a:t>The design and fabrication of HEPS beam instrumentation</a:t>
            </a:r>
          </a:p>
          <a:p>
            <a:pPr lvl="1"/>
            <a:r>
              <a:rPr lang="en-US" altLang="zh-CN" dirty="0"/>
              <a:t>The maintenance and upgrade of BEPCII beam instrumentation</a:t>
            </a:r>
          </a:p>
          <a:p>
            <a:pPr lvl="1"/>
            <a:r>
              <a:rPr lang="en-US" altLang="zh-CN" dirty="0"/>
              <a:t>The R&amp;D of CEPC beam instrumentation</a:t>
            </a:r>
          </a:p>
          <a:p>
            <a:endParaRPr lang="zh-CN" altLang="en-US" dirty="0"/>
          </a:p>
        </p:txBody>
      </p:sp>
      <p:sp>
        <p:nvSpPr>
          <p:cNvPr id="4" name="日期占位符 3">
            <a:extLst>
              <a:ext uri="{FF2B5EF4-FFF2-40B4-BE49-F238E27FC236}">
                <a16:creationId xmlns:a16="http://schemas.microsoft.com/office/drawing/2014/main" id="{0327B34C-6E74-4DC3-B312-5B6A4A820C8E}"/>
              </a:ext>
            </a:extLst>
          </p:cNvPr>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a:extLst>
              <a:ext uri="{FF2B5EF4-FFF2-40B4-BE49-F238E27FC236}">
                <a16:creationId xmlns:a16="http://schemas.microsoft.com/office/drawing/2014/main" id="{9444E400-00AC-4744-A22F-4C22FA489307}"/>
              </a:ext>
            </a:extLst>
          </p:cNvPr>
          <p:cNvSpPr>
            <a:spLocks noGrp="1"/>
          </p:cNvSpPr>
          <p:nvPr>
            <p:ph type="sldNum" sz="quarter" idx="12"/>
          </p:nvPr>
        </p:nvSpPr>
        <p:spPr/>
        <p:txBody>
          <a:bodyPr/>
          <a:lstStyle/>
          <a:p>
            <a:fld id="{32913243-E730-472E-A005-6BE97143DD99}" type="slidenum">
              <a:rPr lang="zh-CN" altLang="en-US" smtClean="0"/>
              <a:pPr/>
              <a:t>29</a:t>
            </a:fld>
            <a:endParaRPr lang="zh-CN" altLang="en-US"/>
          </a:p>
        </p:txBody>
      </p:sp>
    </p:spTree>
    <p:extLst>
      <p:ext uri="{BB962C8B-B14F-4D97-AF65-F5344CB8AC3E}">
        <p14:creationId xmlns:p14="http://schemas.microsoft.com/office/powerpoint/2010/main" val="2490056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3</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335360" y="81557"/>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Introduction</a:t>
            </a:r>
            <a:endParaRPr lang="zh-CN" altLang="en-US" b="1" dirty="0">
              <a:solidFill>
                <a:srgbClr val="C00000"/>
              </a:solidFill>
            </a:endParaRPr>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14" name="Content Placeholder 2"/>
          <p:cNvSpPr>
            <a:spLocks noGrp="1"/>
          </p:cNvSpPr>
          <p:nvPr>
            <p:ph idx="1"/>
          </p:nvPr>
        </p:nvSpPr>
        <p:spPr>
          <a:xfrm>
            <a:off x="263352" y="1412776"/>
            <a:ext cx="11834668" cy="3619401"/>
          </a:xfrm>
        </p:spPr>
        <p:txBody>
          <a:bodyPr>
            <a:normAutofit lnSpcReduction="10000"/>
          </a:bodyPr>
          <a:lstStyle/>
          <a:p>
            <a:r>
              <a:rPr lang="en-US" dirty="0">
                <a:solidFill>
                  <a:srgbClr val="0070C0"/>
                </a:solidFill>
                <a:latin typeface="Times New Roman" panose="02020603050405020304" pitchFamily="18" charset="0"/>
                <a:cs typeface="Times New Roman" panose="02020603050405020304" pitchFamily="18" charset="0"/>
              </a:rPr>
              <a:t>This talk is about CEPC beam instrumentation system</a:t>
            </a:r>
          </a:p>
          <a:p>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This talk relate</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 to the TDR ch4.3.7, ch5.3.6, ch6.3.8 and ch6.4.6</a:t>
            </a:r>
          </a:p>
          <a:p>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The content relates to the “charge letter” item 3 </a:t>
            </a:r>
            <a:r>
              <a:rPr lang="en-US" altLang="zh-CN"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and 6</a:t>
            </a:r>
            <a:endPar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1"/>
            <a:r>
              <a:rPr lang="en-US" altLang="zh-CN" sz="1800" dirty="0">
                <a:solidFill>
                  <a:srgbClr val="000000"/>
                </a:solidFill>
                <a:effectLst/>
                <a:latin typeface="Times New Roman" panose="02020603050405020304" pitchFamily="18" charset="0"/>
                <a:ea typeface="宋体" panose="02010600030101010101" pitchFamily="2" charset="-122"/>
              </a:rPr>
              <a:t>3.</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US" altLang="zh-CN" sz="1800" dirty="0">
                <a:solidFill>
                  <a:srgbClr val="000000"/>
                </a:solidFill>
                <a:latin typeface="Times New Roman" panose="02020603050405020304" pitchFamily="18" charset="0"/>
                <a:ea typeface="宋体" panose="02010600030101010101" pitchFamily="2" charset="-122"/>
              </a:rPr>
              <a:t>Are the accelerator complex design, the key technologies adopted, and the conventional facilities effective for achieving the performance goals?</a:t>
            </a:r>
          </a:p>
          <a:p>
            <a:pPr lvl="1"/>
            <a:r>
              <a:rPr lang="en-US" altLang="zh-CN" sz="1800" dirty="0">
                <a:solidFill>
                  <a:srgbClr val="000000"/>
                </a:solidFill>
                <a:effectLst/>
                <a:latin typeface="Times New Roman" panose="02020603050405020304" pitchFamily="18" charset="0"/>
                <a:ea typeface="宋体" panose="02010600030101010101" pitchFamily="2" charset="-122"/>
              </a:rPr>
              <a:t>6.Regarding the key technology research and development, are critical technologies and components of the CEPC accelerator ready or will they be ready before 2026, through the R&amp;D program being carried out, or achieved with the Light Source project undertaken by IHEP, for the eventual realization of the CEPC?</a:t>
            </a:r>
            <a:endParaRPr lang="zh-CN" altLang="zh-CN" sz="1800" dirty="0">
              <a:solidFill>
                <a:srgbClr val="000000"/>
              </a:solidFill>
              <a:effectLst/>
              <a:latin typeface="Times New Roman" panose="02020603050405020304" pitchFamily="18" charset="0"/>
              <a:ea typeface="宋体" panose="02010600030101010101" pitchFamily="2" charset="-122"/>
            </a:endParaRPr>
          </a:p>
          <a:p>
            <a:pPr lvl="1"/>
            <a:r>
              <a:rPr lang="en-US"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977743"/>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C9D51BD-E8DE-413F-A0BD-6C329BD84398}"/>
              </a:ext>
            </a:extLst>
          </p:cNvPr>
          <p:cNvSpPr>
            <a:spLocks noGrp="1"/>
          </p:cNvSpPr>
          <p:nvPr>
            <p:ph idx="1"/>
          </p:nvPr>
        </p:nvSpPr>
        <p:spPr>
          <a:xfrm>
            <a:off x="191345" y="1124744"/>
            <a:ext cx="11881320" cy="4840303"/>
          </a:xfrm>
        </p:spPr>
        <p:txBody>
          <a:bodyPr>
            <a:normAutofit/>
          </a:bodyPr>
          <a:lstStyle/>
          <a:p>
            <a:r>
              <a:rPr lang="en-US" altLang="zh-CN" sz="2400" dirty="0"/>
              <a:t>We designed, manufactured, and calibrated the whole beam diagnostics system for HEPS, including the </a:t>
            </a:r>
            <a:r>
              <a:rPr lang="en-US" altLang="zh-CN" sz="2400" dirty="0" err="1"/>
              <a:t>linac</a:t>
            </a:r>
            <a:r>
              <a:rPr lang="en-US" altLang="zh-CN" sz="2400" dirty="0"/>
              <a:t>, booster, and storage ring.</a:t>
            </a:r>
          </a:p>
          <a:p>
            <a:r>
              <a:rPr lang="en-US" altLang="zh-CN" sz="2400" dirty="0"/>
              <a:t>In particular, we performed a detailed analysis of factors affecting the resolution of beam position monitor, and through various measures, we achieved the design goals for HEPS BPM, which are higher than those for CEPC.</a:t>
            </a:r>
            <a:endParaRPr lang="zh-CN" altLang="en-US" sz="2400" dirty="0"/>
          </a:p>
        </p:txBody>
      </p:sp>
      <p:sp>
        <p:nvSpPr>
          <p:cNvPr id="3" name="标题 2">
            <a:extLst>
              <a:ext uri="{FF2B5EF4-FFF2-40B4-BE49-F238E27FC236}">
                <a16:creationId xmlns:a16="http://schemas.microsoft.com/office/drawing/2014/main" id="{3E6E3B1A-D269-4FEC-AE26-D75C3ED91073}"/>
              </a:ext>
            </a:extLst>
          </p:cNvPr>
          <p:cNvSpPr>
            <a:spLocks noGrp="1"/>
          </p:cNvSpPr>
          <p:nvPr>
            <p:ph type="title"/>
          </p:nvPr>
        </p:nvSpPr>
        <p:spPr/>
        <p:txBody>
          <a:bodyPr/>
          <a:lstStyle/>
          <a:p>
            <a:r>
              <a:rPr lang="en-US" altLang="zh-CN" dirty="0"/>
              <a:t>Beam instrumentation related R&amp;D</a:t>
            </a:r>
            <a:endParaRPr lang="zh-CN" altLang="en-US" dirty="0"/>
          </a:p>
        </p:txBody>
      </p:sp>
      <p:sp>
        <p:nvSpPr>
          <p:cNvPr id="4" name="页脚占位符 3">
            <a:extLst>
              <a:ext uri="{FF2B5EF4-FFF2-40B4-BE49-F238E27FC236}">
                <a16:creationId xmlns:a16="http://schemas.microsoft.com/office/drawing/2014/main" id="{E4A257D4-19B4-4512-8B29-CF7317FAF72C}"/>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F7B289A7-CE71-415F-AD1E-A9BFDB36D5D1}"/>
              </a:ext>
            </a:extLst>
          </p:cNvPr>
          <p:cNvSpPr>
            <a:spLocks noGrp="1"/>
          </p:cNvSpPr>
          <p:nvPr>
            <p:ph type="sldNum" sz="quarter" idx="12"/>
          </p:nvPr>
        </p:nvSpPr>
        <p:spPr/>
        <p:txBody>
          <a:bodyPr/>
          <a:lstStyle/>
          <a:p>
            <a:fld id="{F15E9139-A00B-4B2A-98A6-095DC08F1345}" type="slidenum">
              <a:rPr lang="zh-CN" altLang="en-US" smtClean="0"/>
              <a:pPr/>
              <a:t>30</a:t>
            </a:fld>
            <a:endParaRPr lang="zh-CN" altLang="en-US"/>
          </a:p>
        </p:txBody>
      </p:sp>
      <p:pic>
        <p:nvPicPr>
          <p:cNvPr id="90" name="图片 89">
            <a:extLst>
              <a:ext uri="{FF2B5EF4-FFF2-40B4-BE49-F238E27FC236}">
                <a16:creationId xmlns:a16="http://schemas.microsoft.com/office/drawing/2014/main" id="{A8A8F1CD-EE26-457C-ACF6-5FDA289433AB}"/>
              </a:ext>
            </a:extLst>
          </p:cNvPr>
          <p:cNvPicPr>
            <a:picLocks noChangeAspect="1"/>
          </p:cNvPicPr>
          <p:nvPr/>
        </p:nvPicPr>
        <p:blipFill>
          <a:blip r:embed="rId2"/>
          <a:stretch>
            <a:fillRect/>
          </a:stretch>
        </p:blipFill>
        <p:spPr>
          <a:xfrm>
            <a:off x="6245355" y="3178132"/>
            <a:ext cx="5946645" cy="3563236"/>
          </a:xfrm>
          <a:prstGeom prst="rect">
            <a:avLst/>
          </a:prstGeom>
        </p:spPr>
      </p:pic>
      <p:pic>
        <p:nvPicPr>
          <p:cNvPr id="91" name="图片 90">
            <a:extLst>
              <a:ext uri="{FF2B5EF4-FFF2-40B4-BE49-F238E27FC236}">
                <a16:creationId xmlns:a16="http://schemas.microsoft.com/office/drawing/2014/main" id="{178AA343-F9CE-4F04-9455-326B7A025855}"/>
              </a:ext>
            </a:extLst>
          </p:cNvPr>
          <p:cNvPicPr>
            <a:picLocks noChangeAspect="1"/>
          </p:cNvPicPr>
          <p:nvPr/>
        </p:nvPicPr>
        <p:blipFill>
          <a:blip r:embed="rId3"/>
          <a:stretch>
            <a:fillRect/>
          </a:stretch>
        </p:blipFill>
        <p:spPr>
          <a:xfrm>
            <a:off x="119335" y="3789041"/>
            <a:ext cx="6037307" cy="2783246"/>
          </a:xfrm>
          <a:prstGeom prst="rect">
            <a:avLst/>
          </a:prstGeom>
        </p:spPr>
      </p:pic>
    </p:spTree>
    <p:extLst>
      <p:ext uri="{BB962C8B-B14F-4D97-AF65-F5344CB8AC3E}">
        <p14:creationId xmlns:p14="http://schemas.microsoft.com/office/powerpoint/2010/main" val="2591135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A33E02-4E94-4713-962B-4BCD53D20390}"/>
              </a:ext>
            </a:extLst>
          </p:cNvPr>
          <p:cNvSpPr>
            <a:spLocks noGrp="1"/>
          </p:cNvSpPr>
          <p:nvPr>
            <p:ph type="title"/>
          </p:nvPr>
        </p:nvSpPr>
        <p:spPr>
          <a:xfrm>
            <a:off x="263352" y="44624"/>
            <a:ext cx="8229600" cy="850900"/>
          </a:xfrm>
        </p:spPr>
        <p:txBody>
          <a:bodyPr/>
          <a:lstStyle/>
          <a:p>
            <a:r>
              <a:rPr lang="en-US" altLang="zh-CN" dirty="0"/>
              <a:t>Beam instrumentation related R&amp;D</a:t>
            </a:r>
            <a:endParaRPr lang="zh-CN" altLang="en-US" dirty="0"/>
          </a:p>
        </p:txBody>
      </p:sp>
      <p:sp>
        <p:nvSpPr>
          <p:cNvPr id="3" name="内容占位符 2">
            <a:extLst>
              <a:ext uri="{FF2B5EF4-FFF2-40B4-BE49-F238E27FC236}">
                <a16:creationId xmlns:a16="http://schemas.microsoft.com/office/drawing/2014/main" id="{E715A63A-EDC9-41AC-8CED-3751F67B69DA}"/>
              </a:ext>
            </a:extLst>
          </p:cNvPr>
          <p:cNvSpPr>
            <a:spLocks noGrp="1"/>
          </p:cNvSpPr>
          <p:nvPr>
            <p:ph idx="1"/>
          </p:nvPr>
        </p:nvSpPr>
        <p:spPr>
          <a:xfrm>
            <a:off x="767408" y="5562767"/>
            <a:ext cx="10814991" cy="1103928"/>
          </a:xfrm>
        </p:spPr>
        <p:txBody>
          <a:bodyPr>
            <a:normAutofit fontScale="92500"/>
          </a:bodyPr>
          <a:lstStyle/>
          <a:p>
            <a:r>
              <a:rPr lang="en-US" altLang="zh-CN" dirty="0"/>
              <a:t>We have developed button pick-ups BPM  for HEPS.</a:t>
            </a:r>
          </a:p>
          <a:p>
            <a:r>
              <a:rPr lang="en-US" altLang="zh-CN" dirty="0" err="1"/>
              <a:t>Goubau</a:t>
            </a:r>
            <a:r>
              <a:rPr lang="en-US" altLang="zh-CN" dirty="0"/>
              <a:t> line based wire calibration system were set to check BPM PU</a:t>
            </a:r>
          </a:p>
        </p:txBody>
      </p:sp>
      <p:sp>
        <p:nvSpPr>
          <p:cNvPr id="5" name="灯片编号占位符 4">
            <a:extLst>
              <a:ext uri="{FF2B5EF4-FFF2-40B4-BE49-F238E27FC236}">
                <a16:creationId xmlns:a16="http://schemas.microsoft.com/office/drawing/2014/main" id="{B849A39C-29F6-4585-A31A-A4928A2289FD}"/>
              </a:ext>
            </a:extLst>
          </p:cNvPr>
          <p:cNvSpPr>
            <a:spLocks noGrp="1"/>
          </p:cNvSpPr>
          <p:nvPr>
            <p:ph type="sldNum" sz="quarter" idx="12"/>
          </p:nvPr>
        </p:nvSpPr>
        <p:spPr/>
        <p:txBody>
          <a:bodyPr/>
          <a:lstStyle/>
          <a:p>
            <a:fld id="{32913243-E730-472E-A005-6BE97143DD99}" type="slidenum">
              <a:rPr lang="zh-CN" altLang="en-US" smtClean="0"/>
              <a:pPr/>
              <a:t>31</a:t>
            </a:fld>
            <a:endParaRPr lang="zh-CN" altLang="en-US" dirty="0"/>
          </a:p>
        </p:txBody>
      </p:sp>
      <p:pic>
        <p:nvPicPr>
          <p:cNvPr id="7" name="图片 6">
            <a:extLst>
              <a:ext uri="{FF2B5EF4-FFF2-40B4-BE49-F238E27FC236}">
                <a16:creationId xmlns:a16="http://schemas.microsoft.com/office/drawing/2014/main" id="{287CE99E-9F47-4A14-AD3A-33EA4AD1020B}"/>
              </a:ext>
            </a:extLst>
          </p:cNvPr>
          <p:cNvPicPr>
            <a:picLocks noChangeAspect="1"/>
          </p:cNvPicPr>
          <p:nvPr/>
        </p:nvPicPr>
        <p:blipFill>
          <a:blip r:embed="rId2"/>
          <a:stretch>
            <a:fillRect/>
          </a:stretch>
        </p:blipFill>
        <p:spPr>
          <a:xfrm>
            <a:off x="6262263" y="3420011"/>
            <a:ext cx="2858072" cy="2133240"/>
          </a:xfrm>
          <a:prstGeom prst="rect">
            <a:avLst/>
          </a:prstGeom>
          <a:ln w="19050">
            <a:solidFill>
              <a:schemeClr val="bg2"/>
            </a:solidFill>
          </a:ln>
        </p:spPr>
      </p:pic>
      <p:pic>
        <p:nvPicPr>
          <p:cNvPr id="8" name="图片 7">
            <a:extLst>
              <a:ext uri="{FF2B5EF4-FFF2-40B4-BE49-F238E27FC236}">
                <a16:creationId xmlns:a16="http://schemas.microsoft.com/office/drawing/2014/main" id="{C1B085A6-1446-4B4D-B7FD-1599234883CD}"/>
              </a:ext>
            </a:extLst>
          </p:cNvPr>
          <p:cNvPicPr>
            <a:picLocks noChangeAspect="1"/>
          </p:cNvPicPr>
          <p:nvPr/>
        </p:nvPicPr>
        <p:blipFill>
          <a:blip r:embed="rId3"/>
          <a:stretch>
            <a:fillRect/>
          </a:stretch>
        </p:blipFill>
        <p:spPr>
          <a:xfrm>
            <a:off x="145874" y="3509374"/>
            <a:ext cx="2906167" cy="2006833"/>
          </a:xfrm>
          <a:prstGeom prst="rect">
            <a:avLst/>
          </a:prstGeom>
          <a:ln w="19050">
            <a:solidFill>
              <a:schemeClr val="tx2">
                <a:lumMod val="60000"/>
                <a:lumOff val="40000"/>
              </a:schemeClr>
            </a:solidFill>
          </a:ln>
        </p:spPr>
      </p:pic>
      <p:pic>
        <p:nvPicPr>
          <p:cNvPr id="12" name="图片 11">
            <a:extLst>
              <a:ext uri="{FF2B5EF4-FFF2-40B4-BE49-F238E27FC236}">
                <a16:creationId xmlns:a16="http://schemas.microsoft.com/office/drawing/2014/main" id="{B3296315-A789-4B47-80E7-91A6DE9E4699}"/>
              </a:ext>
            </a:extLst>
          </p:cNvPr>
          <p:cNvPicPr>
            <a:picLocks noChangeAspect="1"/>
          </p:cNvPicPr>
          <p:nvPr/>
        </p:nvPicPr>
        <p:blipFill>
          <a:blip r:embed="rId4"/>
          <a:stretch>
            <a:fillRect/>
          </a:stretch>
        </p:blipFill>
        <p:spPr>
          <a:xfrm>
            <a:off x="3143974" y="3441595"/>
            <a:ext cx="2934423" cy="2168327"/>
          </a:xfrm>
          <a:prstGeom prst="rect">
            <a:avLst/>
          </a:prstGeom>
        </p:spPr>
      </p:pic>
      <p:pic>
        <p:nvPicPr>
          <p:cNvPr id="13" name="图片 12">
            <a:extLst>
              <a:ext uri="{FF2B5EF4-FFF2-40B4-BE49-F238E27FC236}">
                <a16:creationId xmlns:a16="http://schemas.microsoft.com/office/drawing/2014/main" id="{6953D51C-B7FD-4EEA-84FE-EF7B8C561CC0}"/>
              </a:ext>
            </a:extLst>
          </p:cNvPr>
          <p:cNvPicPr>
            <a:picLocks noChangeAspect="1"/>
          </p:cNvPicPr>
          <p:nvPr/>
        </p:nvPicPr>
        <p:blipFill>
          <a:blip r:embed="rId5"/>
          <a:stretch>
            <a:fillRect/>
          </a:stretch>
        </p:blipFill>
        <p:spPr>
          <a:xfrm rot="5400000">
            <a:off x="9477164" y="3023736"/>
            <a:ext cx="2212133" cy="2925790"/>
          </a:xfrm>
          <a:prstGeom prst="rect">
            <a:avLst/>
          </a:prstGeom>
          <a:ln w="19050">
            <a:solidFill>
              <a:schemeClr val="bg2"/>
            </a:solidFill>
          </a:ln>
        </p:spPr>
      </p:pic>
      <p:pic>
        <p:nvPicPr>
          <p:cNvPr id="4" name="图片 3">
            <a:extLst>
              <a:ext uri="{FF2B5EF4-FFF2-40B4-BE49-F238E27FC236}">
                <a16:creationId xmlns:a16="http://schemas.microsoft.com/office/drawing/2014/main" id="{B344455E-C4EB-48B3-9403-2E77B27C01DB}"/>
              </a:ext>
            </a:extLst>
          </p:cNvPr>
          <p:cNvPicPr>
            <a:picLocks noChangeAspect="1"/>
          </p:cNvPicPr>
          <p:nvPr/>
        </p:nvPicPr>
        <p:blipFill rotWithShape="1">
          <a:blip r:embed="rId6"/>
          <a:srcRect r="1176" b="10064"/>
          <a:stretch/>
        </p:blipFill>
        <p:spPr>
          <a:xfrm>
            <a:off x="4164184" y="924788"/>
            <a:ext cx="3527115" cy="2407397"/>
          </a:xfrm>
          <a:prstGeom prst="rect">
            <a:avLst/>
          </a:prstGeom>
        </p:spPr>
      </p:pic>
      <p:pic>
        <p:nvPicPr>
          <p:cNvPr id="6" name="图片 5">
            <a:extLst>
              <a:ext uri="{FF2B5EF4-FFF2-40B4-BE49-F238E27FC236}">
                <a16:creationId xmlns:a16="http://schemas.microsoft.com/office/drawing/2014/main" id="{27B48AB6-6251-4185-9220-7C4691F9A836}"/>
              </a:ext>
            </a:extLst>
          </p:cNvPr>
          <p:cNvPicPr>
            <a:picLocks noChangeAspect="1"/>
          </p:cNvPicPr>
          <p:nvPr/>
        </p:nvPicPr>
        <p:blipFill rotWithShape="1">
          <a:blip r:embed="rId7"/>
          <a:srcRect r="1180" b="5904"/>
          <a:stretch/>
        </p:blipFill>
        <p:spPr>
          <a:xfrm>
            <a:off x="407368" y="831854"/>
            <a:ext cx="3595866" cy="2567963"/>
          </a:xfrm>
          <a:prstGeom prst="rect">
            <a:avLst/>
          </a:prstGeom>
        </p:spPr>
      </p:pic>
      <p:pic>
        <p:nvPicPr>
          <p:cNvPr id="14" name="Picture 9">
            <a:extLst>
              <a:ext uri="{FF2B5EF4-FFF2-40B4-BE49-F238E27FC236}">
                <a16:creationId xmlns:a16="http://schemas.microsoft.com/office/drawing/2014/main" id="{1D7B153B-29D2-4025-91AF-A63F8712D1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4099" y="798853"/>
            <a:ext cx="1874613" cy="2567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a:extLst>
              <a:ext uri="{FF2B5EF4-FFF2-40B4-BE49-F238E27FC236}">
                <a16:creationId xmlns:a16="http://schemas.microsoft.com/office/drawing/2014/main" id="{C272BE42-0D85-4300-930F-EC5B26D058E6}"/>
              </a:ext>
            </a:extLst>
          </p:cNvPr>
          <p:cNvPicPr>
            <a:picLocks noChangeAspect="1"/>
          </p:cNvPicPr>
          <p:nvPr/>
        </p:nvPicPr>
        <p:blipFill>
          <a:blip r:embed="rId9"/>
          <a:stretch>
            <a:fillRect/>
          </a:stretch>
        </p:blipFill>
        <p:spPr>
          <a:xfrm>
            <a:off x="10171513" y="851075"/>
            <a:ext cx="1874613" cy="2497678"/>
          </a:xfrm>
          <a:prstGeom prst="rect">
            <a:avLst/>
          </a:prstGeom>
        </p:spPr>
      </p:pic>
    </p:spTree>
    <p:extLst>
      <p:ext uri="{BB962C8B-B14F-4D97-AF65-F5344CB8AC3E}">
        <p14:creationId xmlns:p14="http://schemas.microsoft.com/office/powerpoint/2010/main" val="2302198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9C1857B-840E-4713-B1C9-6EBEC34536A9}"/>
              </a:ext>
            </a:extLst>
          </p:cNvPr>
          <p:cNvSpPr>
            <a:spLocks noGrp="1"/>
          </p:cNvSpPr>
          <p:nvPr>
            <p:ph type="title"/>
          </p:nvPr>
        </p:nvSpPr>
        <p:spPr/>
        <p:txBody>
          <a:bodyPr/>
          <a:lstStyle/>
          <a:p>
            <a:r>
              <a:rPr lang="en-US" altLang="zh-CN" dirty="0">
                <a:solidFill>
                  <a:srgbClr val="000000"/>
                </a:solidFill>
                <a:latin typeface="Arial Narrow"/>
              </a:rPr>
              <a:t>Digital Front End Board (DFE)</a:t>
            </a:r>
            <a:endParaRPr lang="zh-CN" altLang="en-US" dirty="0"/>
          </a:p>
        </p:txBody>
      </p:sp>
      <p:pic>
        <p:nvPicPr>
          <p:cNvPr id="4" name="图片 3">
            <a:extLst>
              <a:ext uri="{FF2B5EF4-FFF2-40B4-BE49-F238E27FC236}">
                <a16:creationId xmlns:a16="http://schemas.microsoft.com/office/drawing/2014/main" id="{5E60EE5C-55F7-474C-9B2A-EBBD1C23A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088" y="1081430"/>
            <a:ext cx="4007350" cy="5294962"/>
          </a:xfrm>
          <a:prstGeom prst="rect">
            <a:avLst/>
          </a:prstGeom>
        </p:spPr>
      </p:pic>
      <p:sp>
        <p:nvSpPr>
          <p:cNvPr id="5" name="CustomShape 3">
            <a:extLst>
              <a:ext uri="{FF2B5EF4-FFF2-40B4-BE49-F238E27FC236}">
                <a16:creationId xmlns:a16="http://schemas.microsoft.com/office/drawing/2014/main" id="{B080E33A-67BB-422B-B96C-621048A7714D}"/>
              </a:ext>
            </a:extLst>
          </p:cNvPr>
          <p:cNvSpPr/>
          <p:nvPr/>
        </p:nvSpPr>
        <p:spPr>
          <a:xfrm>
            <a:off x="7172530" y="3696533"/>
            <a:ext cx="138479" cy="1160573"/>
          </a:xfrm>
          <a:prstGeom prst="leftBrace">
            <a:avLst>
              <a:gd name="adj1" fmla="val 61901"/>
              <a:gd name="adj2" fmla="val 49685"/>
            </a:avLst>
          </a:prstGeom>
          <a:noFill/>
          <a:ln w="6480">
            <a:solidFill>
              <a:srgbClr val="000000"/>
            </a:solidFill>
            <a:round/>
          </a:ln>
        </p:spPr>
      </p:sp>
      <p:sp>
        <p:nvSpPr>
          <p:cNvPr id="6" name="CustomShape 4">
            <a:extLst>
              <a:ext uri="{FF2B5EF4-FFF2-40B4-BE49-F238E27FC236}">
                <a16:creationId xmlns:a16="http://schemas.microsoft.com/office/drawing/2014/main" id="{64FFD97E-E66B-4F09-A9EE-C9B57D155911}"/>
              </a:ext>
            </a:extLst>
          </p:cNvPr>
          <p:cNvSpPr/>
          <p:nvPr/>
        </p:nvSpPr>
        <p:spPr>
          <a:xfrm>
            <a:off x="6786141" y="4202844"/>
            <a:ext cx="488335" cy="147950"/>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4 SFP +</a:t>
            </a:r>
            <a:endParaRPr sz="800" dirty="0">
              <a:latin typeface="Arial Narrow" panose="020B0606020202030204" pitchFamily="34" charset="0"/>
            </a:endParaRPr>
          </a:p>
        </p:txBody>
      </p:sp>
      <p:sp>
        <p:nvSpPr>
          <p:cNvPr id="7" name="CustomShape 5">
            <a:extLst>
              <a:ext uri="{FF2B5EF4-FFF2-40B4-BE49-F238E27FC236}">
                <a16:creationId xmlns:a16="http://schemas.microsoft.com/office/drawing/2014/main" id="{8D142601-DD45-42FD-80B7-F0BA5B6A30F0}"/>
              </a:ext>
            </a:extLst>
          </p:cNvPr>
          <p:cNvSpPr/>
          <p:nvPr/>
        </p:nvSpPr>
        <p:spPr>
          <a:xfrm>
            <a:off x="6908882" y="1931773"/>
            <a:ext cx="418076" cy="294104"/>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Gigabit Ethernet</a:t>
            </a:r>
            <a:endParaRPr sz="800" dirty="0">
              <a:latin typeface="Arial Narrow" panose="020B0606020202030204" pitchFamily="34" charset="0"/>
            </a:endParaRPr>
          </a:p>
        </p:txBody>
      </p:sp>
      <p:sp>
        <p:nvSpPr>
          <p:cNvPr id="8" name="CustomShape 6">
            <a:extLst>
              <a:ext uri="{FF2B5EF4-FFF2-40B4-BE49-F238E27FC236}">
                <a16:creationId xmlns:a16="http://schemas.microsoft.com/office/drawing/2014/main" id="{A513D18B-4391-4618-835E-91651392583C}"/>
              </a:ext>
            </a:extLst>
          </p:cNvPr>
          <p:cNvSpPr/>
          <p:nvPr/>
        </p:nvSpPr>
        <p:spPr>
          <a:xfrm>
            <a:off x="6914966" y="1700057"/>
            <a:ext cx="477183" cy="149322"/>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RS-232-C</a:t>
            </a:r>
            <a:endParaRPr sz="800" dirty="0">
              <a:latin typeface="Arial Narrow" panose="020B0606020202030204" pitchFamily="34" charset="0"/>
            </a:endParaRPr>
          </a:p>
        </p:txBody>
      </p:sp>
      <p:sp>
        <p:nvSpPr>
          <p:cNvPr id="9" name="CustomShape 7">
            <a:extLst>
              <a:ext uri="{FF2B5EF4-FFF2-40B4-BE49-F238E27FC236}">
                <a16:creationId xmlns:a16="http://schemas.microsoft.com/office/drawing/2014/main" id="{9EF3541E-DF30-443D-A5A3-4950E55F38D9}"/>
              </a:ext>
            </a:extLst>
          </p:cNvPr>
          <p:cNvSpPr/>
          <p:nvPr/>
        </p:nvSpPr>
        <p:spPr>
          <a:xfrm>
            <a:off x="6926578" y="3180894"/>
            <a:ext cx="414395" cy="218852"/>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JTAG</a:t>
            </a:r>
            <a:endParaRPr sz="800" dirty="0">
              <a:latin typeface="Arial Narrow" panose="020B0606020202030204" pitchFamily="34" charset="0"/>
            </a:endParaRPr>
          </a:p>
        </p:txBody>
      </p:sp>
      <p:sp>
        <p:nvSpPr>
          <p:cNvPr id="10" name="CustomShape 8">
            <a:extLst>
              <a:ext uri="{FF2B5EF4-FFF2-40B4-BE49-F238E27FC236}">
                <a16:creationId xmlns:a16="http://schemas.microsoft.com/office/drawing/2014/main" id="{EEF0DF2C-1741-4124-91AA-E7C6346B0612}"/>
              </a:ext>
            </a:extLst>
          </p:cNvPr>
          <p:cNvSpPr/>
          <p:nvPr/>
        </p:nvSpPr>
        <p:spPr>
          <a:xfrm>
            <a:off x="7455025" y="6144805"/>
            <a:ext cx="792088" cy="216024"/>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+12V Power Input</a:t>
            </a:r>
            <a:endParaRPr sz="800" dirty="0">
              <a:latin typeface="Arial Narrow" panose="020B0606020202030204" pitchFamily="34" charset="0"/>
            </a:endParaRPr>
          </a:p>
        </p:txBody>
      </p:sp>
      <p:sp>
        <p:nvSpPr>
          <p:cNvPr id="11" name="CustomShape 9">
            <a:extLst>
              <a:ext uri="{FF2B5EF4-FFF2-40B4-BE49-F238E27FC236}">
                <a16:creationId xmlns:a16="http://schemas.microsoft.com/office/drawing/2014/main" id="{2E44CF90-D848-47EF-9A2E-4C5152DBE9E7}"/>
              </a:ext>
            </a:extLst>
          </p:cNvPr>
          <p:cNvSpPr/>
          <p:nvPr/>
        </p:nvSpPr>
        <p:spPr>
          <a:xfrm flipH="1">
            <a:off x="10596045" y="2217493"/>
            <a:ext cx="193962" cy="2236630"/>
          </a:xfrm>
          <a:prstGeom prst="leftBrace">
            <a:avLst>
              <a:gd name="adj1" fmla="val 94198"/>
              <a:gd name="adj2" fmla="val 49685"/>
            </a:avLst>
          </a:prstGeom>
          <a:noFill/>
          <a:ln w="3240">
            <a:solidFill>
              <a:srgbClr val="000000"/>
            </a:solidFill>
            <a:round/>
          </a:ln>
        </p:spPr>
      </p:sp>
      <p:sp>
        <p:nvSpPr>
          <p:cNvPr id="12" name="CustomShape 10">
            <a:extLst>
              <a:ext uri="{FF2B5EF4-FFF2-40B4-BE49-F238E27FC236}">
                <a16:creationId xmlns:a16="http://schemas.microsoft.com/office/drawing/2014/main" id="{CA424626-0856-4C2A-9C96-B0EA8C0FEBAA}"/>
              </a:ext>
            </a:extLst>
          </p:cNvPr>
          <p:cNvSpPr/>
          <p:nvPr/>
        </p:nvSpPr>
        <p:spPr>
          <a:xfrm>
            <a:off x="10772512" y="3180894"/>
            <a:ext cx="550281" cy="255758"/>
          </a:xfrm>
          <a:prstGeom prst="rect">
            <a:avLst/>
          </a:prstGeom>
          <a:noFill/>
          <a:ln>
            <a:noFill/>
          </a:ln>
        </p:spPr>
        <p:txBody>
          <a:bodyPr lIns="50625" tIns="25313" rIns="50625" bIns="25313"/>
          <a:lstStyle/>
          <a:p>
            <a:pPr>
              <a:lnSpc>
                <a:spcPct val="100000"/>
              </a:lnSpc>
            </a:pPr>
            <a:r>
              <a:rPr lang="en-US" sz="800" dirty="0">
                <a:solidFill>
                  <a:srgbClr val="000000"/>
                </a:solidFill>
                <a:latin typeface="Arial"/>
                <a:ea typeface="Osaka"/>
              </a:rPr>
              <a:t>ADF Interface</a:t>
            </a:r>
            <a:endParaRPr sz="800" dirty="0"/>
          </a:p>
        </p:txBody>
      </p:sp>
      <p:sp>
        <p:nvSpPr>
          <p:cNvPr id="13" name="CustomShape 11">
            <a:extLst>
              <a:ext uri="{FF2B5EF4-FFF2-40B4-BE49-F238E27FC236}">
                <a16:creationId xmlns:a16="http://schemas.microsoft.com/office/drawing/2014/main" id="{2871D52B-531B-4FA4-8B7B-1A4F2DF3058B}"/>
              </a:ext>
            </a:extLst>
          </p:cNvPr>
          <p:cNvSpPr/>
          <p:nvPr/>
        </p:nvSpPr>
        <p:spPr>
          <a:xfrm>
            <a:off x="8319121" y="1190773"/>
            <a:ext cx="951798" cy="199576"/>
          </a:xfrm>
          <a:prstGeom prst="rect">
            <a:avLst/>
          </a:prstGeom>
          <a:noFill/>
          <a:ln>
            <a:noFill/>
          </a:ln>
        </p:spPr>
        <p:txBody>
          <a:bodyPr lIns="50625" tIns="25313" rIns="50625" bIns="25313"/>
          <a:lstStyle/>
          <a:p>
            <a:pPr>
              <a:lnSpc>
                <a:spcPct val="100000"/>
              </a:lnSpc>
            </a:pPr>
            <a:r>
              <a:rPr lang="en-US" sz="800" dirty="0">
                <a:solidFill>
                  <a:srgbClr val="000000"/>
                </a:solidFill>
                <a:latin typeface="Arial"/>
                <a:ea typeface="Osaka"/>
              </a:rPr>
              <a:t>2 </a:t>
            </a:r>
            <a:r>
              <a:rPr lang="en-US" sz="800" dirty="0" err="1">
                <a:solidFill>
                  <a:srgbClr val="000000"/>
                </a:solidFill>
                <a:latin typeface="Arial"/>
                <a:ea typeface="Osaka"/>
              </a:rPr>
              <a:t>Gbytes</a:t>
            </a:r>
            <a:r>
              <a:rPr lang="en-US" sz="800" dirty="0">
                <a:solidFill>
                  <a:srgbClr val="000000"/>
                </a:solidFill>
                <a:latin typeface="Arial"/>
                <a:ea typeface="Osaka"/>
              </a:rPr>
              <a:t> DDR3</a:t>
            </a:r>
            <a:endParaRPr sz="800" dirty="0"/>
          </a:p>
        </p:txBody>
      </p:sp>
      <p:sp>
        <p:nvSpPr>
          <p:cNvPr id="14" name="Line 12">
            <a:extLst>
              <a:ext uri="{FF2B5EF4-FFF2-40B4-BE49-F238E27FC236}">
                <a16:creationId xmlns:a16="http://schemas.microsoft.com/office/drawing/2014/main" id="{738EEB11-6B98-44DD-90D5-8508ABCAEFD3}"/>
              </a:ext>
            </a:extLst>
          </p:cNvPr>
          <p:cNvSpPr/>
          <p:nvPr/>
        </p:nvSpPr>
        <p:spPr>
          <a:xfrm flipH="1">
            <a:off x="8666281" y="1390349"/>
            <a:ext cx="12880" cy="1303051"/>
          </a:xfrm>
          <a:prstGeom prst="line">
            <a:avLst/>
          </a:prstGeom>
          <a:ln>
            <a:tailEnd type="triangle" w="med" len="med"/>
          </a:ln>
        </p:spPr>
        <p:style>
          <a:lnRef idx="3">
            <a:schemeClr val="accent2"/>
          </a:lnRef>
          <a:fillRef idx="0">
            <a:schemeClr val="accent2"/>
          </a:fillRef>
          <a:effectRef idx="2">
            <a:schemeClr val="accent2"/>
          </a:effectRef>
          <a:fontRef idx="minor">
            <a:schemeClr val="tx1"/>
          </a:fontRef>
        </p:style>
      </p:sp>
      <p:sp>
        <p:nvSpPr>
          <p:cNvPr id="15" name="CustomShape 7">
            <a:extLst>
              <a:ext uri="{FF2B5EF4-FFF2-40B4-BE49-F238E27FC236}">
                <a16:creationId xmlns:a16="http://schemas.microsoft.com/office/drawing/2014/main" id="{1718954E-3FBA-4FF0-BDA9-00E362443EC5}"/>
              </a:ext>
            </a:extLst>
          </p:cNvPr>
          <p:cNvSpPr/>
          <p:nvPr/>
        </p:nvSpPr>
        <p:spPr>
          <a:xfrm>
            <a:off x="6914966" y="2374766"/>
            <a:ext cx="440874" cy="193089"/>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SD Card</a:t>
            </a:r>
            <a:endParaRPr sz="800" dirty="0">
              <a:latin typeface="Arial Narrow" panose="020B0606020202030204" pitchFamily="34" charset="0"/>
            </a:endParaRPr>
          </a:p>
        </p:txBody>
      </p:sp>
      <p:sp>
        <p:nvSpPr>
          <p:cNvPr id="16" name="CustomShape 7">
            <a:extLst>
              <a:ext uri="{FF2B5EF4-FFF2-40B4-BE49-F238E27FC236}">
                <a16:creationId xmlns:a16="http://schemas.microsoft.com/office/drawing/2014/main" id="{328DDB3C-5952-476D-B857-E80487B4AFAC}"/>
              </a:ext>
            </a:extLst>
          </p:cNvPr>
          <p:cNvSpPr/>
          <p:nvPr/>
        </p:nvSpPr>
        <p:spPr>
          <a:xfrm>
            <a:off x="6684196" y="2638105"/>
            <a:ext cx="590280" cy="193089"/>
          </a:xfrm>
          <a:prstGeom prst="rect">
            <a:avLst/>
          </a:prstGeom>
          <a:noFill/>
          <a:ln>
            <a:noFill/>
          </a:ln>
        </p:spPr>
        <p:txBody>
          <a:bodyPr lIns="50625" tIns="25313" rIns="50625" bIns="25313"/>
          <a:lstStyle/>
          <a:p>
            <a:pPr>
              <a:lnSpc>
                <a:spcPct val="100000"/>
              </a:lnSpc>
            </a:pPr>
            <a:r>
              <a:rPr lang="en-US" sz="800" dirty="0" err="1">
                <a:solidFill>
                  <a:srgbClr val="000000"/>
                </a:solidFill>
                <a:latin typeface="Arial Narrow" panose="020B0606020202030204" pitchFamily="34" charset="0"/>
                <a:ea typeface="Osaka"/>
              </a:rPr>
              <a:t>I</a:t>
            </a:r>
            <a:r>
              <a:rPr lang="en-US" altLang="zh-CN" sz="800" dirty="0" err="1">
                <a:solidFill>
                  <a:srgbClr val="000000"/>
                </a:solidFill>
                <a:latin typeface="Arial Narrow" panose="020B0606020202030204" pitchFamily="34" charset="0"/>
                <a:ea typeface="Osaka"/>
              </a:rPr>
              <a:t>nterLock</a:t>
            </a:r>
            <a:r>
              <a:rPr lang="en-US" altLang="zh-CN" sz="800" dirty="0">
                <a:solidFill>
                  <a:srgbClr val="000000"/>
                </a:solidFill>
                <a:latin typeface="Arial Narrow" panose="020B0606020202030204" pitchFamily="34" charset="0"/>
                <a:ea typeface="Osaka"/>
              </a:rPr>
              <a:t> IN</a:t>
            </a:r>
            <a:endParaRPr sz="800" dirty="0">
              <a:latin typeface="Arial Narrow" panose="020B0606020202030204" pitchFamily="34" charset="0"/>
            </a:endParaRPr>
          </a:p>
        </p:txBody>
      </p:sp>
      <p:sp>
        <p:nvSpPr>
          <p:cNvPr id="17" name="CustomShape 7">
            <a:extLst>
              <a:ext uri="{FF2B5EF4-FFF2-40B4-BE49-F238E27FC236}">
                <a16:creationId xmlns:a16="http://schemas.microsoft.com/office/drawing/2014/main" id="{34479F18-1321-4370-ACEF-EE526D3B3516}"/>
              </a:ext>
            </a:extLst>
          </p:cNvPr>
          <p:cNvSpPr/>
          <p:nvPr/>
        </p:nvSpPr>
        <p:spPr>
          <a:xfrm>
            <a:off x="6684195" y="2821010"/>
            <a:ext cx="656777" cy="193089"/>
          </a:xfrm>
          <a:prstGeom prst="rect">
            <a:avLst/>
          </a:prstGeom>
          <a:noFill/>
          <a:ln>
            <a:noFill/>
          </a:ln>
        </p:spPr>
        <p:txBody>
          <a:bodyPr lIns="50625" tIns="25313" rIns="50625" bIns="25313"/>
          <a:lstStyle/>
          <a:p>
            <a:pPr>
              <a:lnSpc>
                <a:spcPct val="100000"/>
              </a:lnSpc>
            </a:pPr>
            <a:r>
              <a:rPr lang="en-US" sz="800" dirty="0" err="1">
                <a:solidFill>
                  <a:srgbClr val="000000"/>
                </a:solidFill>
                <a:latin typeface="Arial Narrow" panose="020B0606020202030204" pitchFamily="34" charset="0"/>
                <a:ea typeface="Osaka"/>
              </a:rPr>
              <a:t>I</a:t>
            </a:r>
            <a:r>
              <a:rPr lang="en-US" altLang="zh-CN" sz="800" dirty="0" err="1">
                <a:solidFill>
                  <a:srgbClr val="000000"/>
                </a:solidFill>
                <a:latin typeface="Arial Narrow" panose="020B0606020202030204" pitchFamily="34" charset="0"/>
                <a:ea typeface="Osaka"/>
              </a:rPr>
              <a:t>nterLock</a:t>
            </a:r>
            <a:r>
              <a:rPr lang="en-US" altLang="zh-CN" sz="800" dirty="0">
                <a:solidFill>
                  <a:srgbClr val="000000"/>
                </a:solidFill>
                <a:latin typeface="Arial Narrow" panose="020B0606020202030204" pitchFamily="34" charset="0"/>
                <a:ea typeface="Osaka"/>
              </a:rPr>
              <a:t> OUT</a:t>
            </a:r>
            <a:endParaRPr sz="800" dirty="0">
              <a:latin typeface="Arial Narrow" panose="020B0606020202030204" pitchFamily="34" charset="0"/>
            </a:endParaRPr>
          </a:p>
        </p:txBody>
      </p:sp>
      <p:sp>
        <p:nvSpPr>
          <p:cNvPr id="18" name="CustomShape 4">
            <a:extLst>
              <a:ext uri="{FF2B5EF4-FFF2-40B4-BE49-F238E27FC236}">
                <a16:creationId xmlns:a16="http://schemas.microsoft.com/office/drawing/2014/main" id="{EB9E5DDE-529A-48FC-A66C-2B878CAF68F2}"/>
              </a:ext>
            </a:extLst>
          </p:cNvPr>
          <p:cNvSpPr/>
          <p:nvPr/>
        </p:nvSpPr>
        <p:spPr>
          <a:xfrm>
            <a:off x="6684195" y="5035875"/>
            <a:ext cx="590281" cy="147950"/>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M</a:t>
            </a:r>
            <a:r>
              <a:rPr lang="en-US" altLang="zh-CN" sz="800" dirty="0">
                <a:solidFill>
                  <a:srgbClr val="000000"/>
                </a:solidFill>
                <a:latin typeface="Arial Narrow" panose="020B0606020202030204" pitchFamily="34" charset="0"/>
                <a:ea typeface="Osaka"/>
              </a:rPr>
              <a:t>achine </a:t>
            </a:r>
            <a:r>
              <a:rPr lang="en-US" sz="800" dirty="0" err="1">
                <a:solidFill>
                  <a:srgbClr val="000000"/>
                </a:solidFill>
                <a:latin typeface="Arial Narrow" panose="020B0606020202030204" pitchFamily="34" charset="0"/>
                <a:ea typeface="Osaka"/>
              </a:rPr>
              <a:t>C</a:t>
            </a:r>
            <a:r>
              <a:rPr lang="en-US" altLang="zh-CN" sz="800" dirty="0" err="1">
                <a:solidFill>
                  <a:srgbClr val="000000"/>
                </a:solidFill>
                <a:latin typeface="Arial Narrow" panose="020B0606020202030204" pitchFamily="34" charset="0"/>
                <a:ea typeface="Osaka"/>
              </a:rPr>
              <a:t>lk</a:t>
            </a:r>
            <a:endParaRPr sz="800" dirty="0">
              <a:latin typeface="Arial Narrow" panose="020B0606020202030204" pitchFamily="34" charset="0"/>
            </a:endParaRPr>
          </a:p>
        </p:txBody>
      </p:sp>
      <p:sp>
        <p:nvSpPr>
          <p:cNvPr id="19" name="CustomShape 4">
            <a:extLst>
              <a:ext uri="{FF2B5EF4-FFF2-40B4-BE49-F238E27FC236}">
                <a16:creationId xmlns:a16="http://schemas.microsoft.com/office/drawing/2014/main" id="{8A5E825D-1331-4A64-8813-4A6FC599630D}"/>
              </a:ext>
            </a:extLst>
          </p:cNvPr>
          <p:cNvSpPr/>
          <p:nvPr/>
        </p:nvSpPr>
        <p:spPr>
          <a:xfrm>
            <a:off x="6684195" y="5229084"/>
            <a:ext cx="590281" cy="147950"/>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T</a:t>
            </a:r>
            <a:r>
              <a:rPr lang="en-US" altLang="zh-CN" sz="800" dirty="0">
                <a:solidFill>
                  <a:srgbClr val="000000"/>
                </a:solidFill>
                <a:latin typeface="Arial Narrow" panose="020B0606020202030204" pitchFamily="34" charset="0"/>
                <a:ea typeface="Osaka"/>
              </a:rPr>
              <a:t>rigger IN</a:t>
            </a:r>
            <a:endParaRPr sz="800" dirty="0">
              <a:latin typeface="Arial Narrow" panose="020B0606020202030204" pitchFamily="34" charset="0"/>
            </a:endParaRPr>
          </a:p>
        </p:txBody>
      </p:sp>
      <p:sp>
        <p:nvSpPr>
          <p:cNvPr id="20" name="CustomShape 4">
            <a:extLst>
              <a:ext uri="{FF2B5EF4-FFF2-40B4-BE49-F238E27FC236}">
                <a16:creationId xmlns:a16="http://schemas.microsoft.com/office/drawing/2014/main" id="{3952FF53-BE65-4C62-8E16-2E7ECACE4A34}"/>
              </a:ext>
            </a:extLst>
          </p:cNvPr>
          <p:cNvSpPr/>
          <p:nvPr/>
        </p:nvSpPr>
        <p:spPr>
          <a:xfrm>
            <a:off x="6794992" y="5412315"/>
            <a:ext cx="479484" cy="157927"/>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SYNC</a:t>
            </a:r>
            <a:endParaRPr sz="800" dirty="0">
              <a:latin typeface="Arial Narrow" panose="020B0606020202030204" pitchFamily="34" charset="0"/>
            </a:endParaRPr>
          </a:p>
        </p:txBody>
      </p:sp>
      <p:sp>
        <p:nvSpPr>
          <p:cNvPr id="21" name="CustomShape 11">
            <a:extLst>
              <a:ext uri="{FF2B5EF4-FFF2-40B4-BE49-F238E27FC236}">
                <a16:creationId xmlns:a16="http://schemas.microsoft.com/office/drawing/2014/main" id="{2242EF1A-7DBE-4BF3-92D7-69577A3ACC5A}"/>
              </a:ext>
            </a:extLst>
          </p:cNvPr>
          <p:cNvSpPr/>
          <p:nvPr/>
        </p:nvSpPr>
        <p:spPr>
          <a:xfrm>
            <a:off x="9161704" y="1190773"/>
            <a:ext cx="741593" cy="129496"/>
          </a:xfrm>
          <a:prstGeom prst="rect">
            <a:avLst/>
          </a:prstGeom>
          <a:noFill/>
          <a:ln>
            <a:noFill/>
          </a:ln>
        </p:spPr>
        <p:txBody>
          <a:bodyPr lIns="50625" tIns="25313" rIns="50625" bIns="25313"/>
          <a:lstStyle/>
          <a:p>
            <a:pPr>
              <a:lnSpc>
                <a:spcPct val="100000"/>
              </a:lnSpc>
            </a:pPr>
            <a:r>
              <a:rPr lang="en-US" sz="800" b="1" dirty="0">
                <a:solidFill>
                  <a:srgbClr val="000000"/>
                </a:solidFill>
                <a:latin typeface="Arial"/>
                <a:ea typeface="Osaka"/>
              </a:rPr>
              <a:t>ZYNQ 7Z100</a:t>
            </a:r>
            <a:endParaRPr sz="800" b="1" dirty="0"/>
          </a:p>
        </p:txBody>
      </p:sp>
      <p:sp>
        <p:nvSpPr>
          <p:cNvPr id="22" name="Line 12">
            <a:extLst>
              <a:ext uri="{FF2B5EF4-FFF2-40B4-BE49-F238E27FC236}">
                <a16:creationId xmlns:a16="http://schemas.microsoft.com/office/drawing/2014/main" id="{2549FB7E-9C6E-4D75-9094-52025D7D86FC}"/>
              </a:ext>
            </a:extLst>
          </p:cNvPr>
          <p:cNvSpPr/>
          <p:nvPr/>
        </p:nvSpPr>
        <p:spPr>
          <a:xfrm flipH="1">
            <a:off x="9052669" y="1352995"/>
            <a:ext cx="209402" cy="1767474"/>
          </a:xfrm>
          <a:prstGeom prst="line">
            <a:avLst/>
          </a:prstGeom>
          <a:ln>
            <a:tailEnd type="triangle" w="med" len="med"/>
          </a:ln>
        </p:spPr>
        <p:style>
          <a:lnRef idx="3">
            <a:schemeClr val="accent2"/>
          </a:lnRef>
          <a:fillRef idx="0">
            <a:schemeClr val="accent2"/>
          </a:fillRef>
          <a:effectRef idx="2">
            <a:schemeClr val="accent2"/>
          </a:effectRef>
          <a:fontRef idx="minor">
            <a:schemeClr val="tx1"/>
          </a:fontRef>
        </p:style>
      </p:sp>
      <p:sp>
        <p:nvSpPr>
          <p:cNvPr id="23" name="TextShape 2">
            <a:extLst>
              <a:ext uri="{FF2B5EF4-FFF2-40B4-BE49-F238E27FC236}">
                <a16:creationId xmlns:a16="http://schemas.microsoft.com/office/drawing/2014/main" id="{CE25F542-989B-4DFB-B046-96A11B376463}"/>
              </a:ext>
            </a:extLst>
          </p:cNvPr>
          <p:cNvSpPr txBox="1"/>
          <p:nvPr/>
        </p:nvSpPr>
        <p:spPr>
          <a:xfrm>
            <a:off x="938939" y="1149703"/>
            <a:ext cx="4708538" cy="5263856"/>
          </a:xfrm>
          <a:prstGeom prst="rect">
            <a:avLst/>
          </a:prstGeom>
        </p:spPr>
        <p:txBody>
          <a:bodyPr lIns="50828" tIns="24908" rIns="50828" bIns="24908"/>
          <a:lstStyle/>
          <a:p>
            <a:r>
              <a:rPr lang="en-US" b="1" dirty="0">
                <a:solidFill>
                  <a:srgbClr val="000000"/>
                </a:solidFill>
                <a:latin typeface="Arial" panose="020B0604020202020204" pitchFamily="34" charset="0"/>
                <a:ea typeface="Osaka"/>
                <a:cs typeface="Arial" panose="020B0604020202020204" pitchFamily="34" charset="0"/>
              </a:rPr>
              <a:t>Features:</a:t>
            </a:r>
          </a:p>
          <a:p>
            <a:endParaRPr lang="en-US" b="1" dirty="0">
              <a:solidFill>
                <a:srgbClr val="000000"/>
              </a:solidFill>
              <a:latin typeface="Arial Narrow"/>
              <a:ea typeface="Osaka"/>
            </a:endParaRP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Xilinx ZYNQ FPGA (XZ7100)</a:t>
            </a:r>
          </a:p>
          <a:p>
            <a:pPr marL="353616" lvl="1" indent="-96441">
              <a:lnSpc>
                <a:spcPct val="150000"/>
              </a:lnSpc>
              <a:buSzPct val="135000"/>
              <a:buFont typeface="Arial" charset="0"/>
              <a:buChar char="•"/>
            </a:pPr>
            <a:r>
              <a:rPr lang="en-US" altLang="zh-CN" sz="1600" b="1" dirty="0">
                <a:solidFill>
                  <a:srgbClr val="000000"/>
                </a:solidFill>
                <a:latin typeface="Arial Narrow" panose="020B0606020202030204" pitchFamily="34" charset="0"/>
              </a:rPr>
              <a:t>Hard dual-core ARM A9 processor</a:t>
            </a:r>
            <a:endParaRPr lang="en-US" sz="1600" b="1" dirty="0">
              <a:solidFill>
                <a:srgbClr val="000000"/>
              </a:solidFill>
              <a:latin typeface="Arial Narrow" panose="020B0606020202030204" pitchFamily="34" charset="0"/>
            </a:endParaRPr>
          </a:p>
          <a:p>
            <a:pPr marL="160735" lvl="1" indent="-160735">
              <a:lnSpc>
                <a:spcPct val="150000"/>
              </a:lnSpc>
              <a:buSzPct val="135000"/>
              <a:buFont typeface="Wingdings" charset="2"/>
              <a:buChar char="Ø"/>
            </a:pPr>
            <a:r>
              <a:rPr lang="en-US" sz="1600" b="1" dirty="0">
                <a:solidFill>
                  <a:srgbClr val="000000"/>
                </a:solidFill>
                <a:latin typeface="Arial Narrow" panose="020B0606020202030204" pitchFamily="34" charset="0"/>
              </a:rPr>
              <a:t>Beam signal processing </a:t>
            </a:r>
            <a:r>
              <a:rPr lang="en-US" altLang="zh-CN" sz="1600" b="1" dirty="0">
                <a:solidFill>
                  <a:srgbClr val="000000"/>
                </a:solidFill>
                <a:latin typeface="Arial Narrow" panose="020B0606020202030204" pitchFamily="34" charset="0"/>
              </a:rPr>
              <a:t>with </a:t>
            </a:r>
            <a:r>
              <a:rPr lang="en-US" sz="1600" b="1" dirty="0">
                <a:solidFill>
                  <a:srgbClr val="000000"/>
                </a:solidFill>
                <a:latin typeface="Arial Narrow" panose="020B0606020202030204" pitchFamily="34" charset="0"/>
              </a:rPr>
              <a:t>DDC+CIC+FIR</a:t>
            </a:r>
          </a:p>
          <a:p>
            <a:pPr marL="160735" lvl="1" indent="-160735">
              <a:lnSpc>
                <a:spcPct val="150000"/>
              </a:lnSpc>
              <a:buSzPct val="135000"/>
              <a:buFont typeface="Wingdings" charset="2"/>
              <a:buChar char="Ø"/>
            </a:pPr>
            <a:r>
              <a:rPr lang="en-US" altLang="zh-CN" sz="1600" b="1" dirty="0">
                <a:solidFill>
                  <a:srgbClr val="000000"/>
                </a:solidFill>
                <a:latin typeface="Arial Narrow" panose="020B0606020202030204" pitchFamily="34" charset="0"/>
              </a:rPr>
              <a:t>Runs standard </a:t>
            </a:r>
            <a:r>
              <a:rPr lang="en-US" altLang="zh-CN" sz="1600" b="1" dirty="0">
                <a:solidFill>
                  <a:srgbClr val="0000FF"/>
                </a:solidFill>
                <a:latin typeface="Arial Narrow" panose="020B0606020202030204" pitchFamily="34" charset="0"/>
              </a:rPr>
              <a:t>Debian</a:t>
            </a:r>
            <a:r>
              <a:rPr lang="en-US" altLang="zh-CN" sz="1600" b="1" dirty="0">
                <a:solidFill>
                  <a:srgbClr val="000000"/>
                </a:solidFill>
                <a:latin typeface="Arial Narrow" panose="020B0606020202030204" pitchFamily="34" charset="0"/>
              </a:rPr>
              <a:t> based Linux Operating System</a:t>
            </a:r>
          </a:p>
          <a:p>
            <a:pPr marL="160735" lvl="1" indent="-160735">
              <a:lnSpc>
                <a:spcPct val="150000"/>
              </a:lnSpc>
              <a:buSzPct val="135000"/>
              <a:buFont typeface="Wingdings" charset="2"/>
              <a:buChar char="Ø"/>
            </a:pPr>
            <a:r>
              <a:rPr lang="en-US" altLang="zh-CN" sz="1600" b="1" dirty="0">
                <a:solidFill>
                  <a:srgbClr val="000000"/>
                </a:solidFill>
                <a:latin typeface="Arial Narrow" panose="020B0606020202030204" pitchFamily="34" charset="0"/>
              </a:rPr>
              <a:t>Embedded IOC </a:t>
            </a:r>
          </a:p>
          <a:p>
            <a:pPr marL="160735" indent="-160735">
              <a:lnSpc>
                <a:spcPct val="150000"/>
              </a:lnSpc>
              <a:buSzPct val="135000"/>
              <a:buFont typeface="Wingdings" charset="2"/>
              <a:buChar char="Ø"/>
            </a:pPr>
            <a:r>
              <a:rPr lang="en-US" altLang="zh-CN" sz="1600" b="1" dirty="0">
                <a:solidFill>
                  <a:srgbClr val="000000"/>
                </a:solidFill>
                <a:latin typeface="Arial Narrow" panose="020B0606020202030204" pitchFamily="34" charset="0"/>
              </a:rPr>
              <a:t>Boot via 32Gbyte micro SD-Card</a:t>
            </a: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Gigabit Ethernet </a:t>
            </a:r>
            <a:endParaRPr sz="1600" b="1" dirty="0">
              <a:latin typeface="Arial Narrow" panose="020B0606020202030204" pitchFamily="34" charset="0"/>
            </a:endParaRP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2Gbyte DDR3 Memory (SO-DIMM Module)</a:t>
            </a:r>
            <a:endParaRPr sz="1600" b="1" dirty="0">
              <a:latin typeface="Arial Narrow" panose="020B0606020202030204" pitchFamily="34" charset="0"/>
            </a:endParaRPr>
          </a:p>
          <a:p>
            <a:pPr marL="160735" lvl="1" indent="-160735">
              <a:lnSpc>
                <a:spcPct val="150000"/>
              </a:lnSpc>
              <a:buSzPct val="135000"/>
              <a:buFont typeface="Wingdings" charset="2"/>
              <a:buChar char="Ø"/>
            </a:pPr>
            <a:r>
              <a:rPr lang="en-US" sz="1600" b="1" dirty="0">
                <a:solidFill>
                  <a:srgbClr val="000000"/>
                </a:solidFill>
                <a:latin typeface="Arial Narrow" panose="020B0606020202030204" pitchFamily="34" charset="0"/>
              </a:rPr>
              <a:t>F</a:t>
            </a:r>
            <a:r>
              <a:rPr lang="en-US" altLang="zh-CN" sz="1600" b="1" dirty="0">
                <a:solidFill>
                  <a:srgbClr val="000000"/>
                </a:solidFill>
                <a:latin typeface="Arial Narrow" panose="020B0606020202030204" pitchFamily="34" charset="0"/>
              </a:rPr>
              <a:t>our</a:t>
            </a:r>
            <a:r>
              <a:rPr lang="en-US" sz="1600" b="1" dirty="0">
                <a:solidFill>
                  <a:srgbClr val="000000"/>
                </a:solidFill>
                <a:latin typeface="Arial Narrow" panose="020B0606020202030204" pitchFamily="34" charset="0"/>
              </a:rPr>
              <a:t> 6.6Gbps SFP modules</a:t>
            </a:r>
          </a:p>
          <a:p>
            <a:pPr marL="353616" lvl="1" indent="-96441">
              <a:lnSpc>
                <a:spcPct val="150000"/>
              </a:lnSpc>
              <a:buFont typeface="Arial" charset="0"/>
              <a:buChar char="•"/>
            </a:pPr>
            <a:r>
              <a:rPr lang="en-US" sz="1600" b="1" dirty="0">
                <a:solidFill>
                  <a:srgbClr val="000000"/>
                </a:solidFill>
                <a:latin typeface="Arial Narrow" panose="020B0606020202030204" pitchFamily="34" charset="0"/>
                <a:ea typeface="Osaka"/>
              </a:rPr>
              <a:t>Embedded Event Receiver</a:t>
            </a:r>
            <a:endParaRPr sz="1600" b="1" dirty="0">
              <a:latin typeface="Arial Narrow" panose="020B0606020202030204" pitchFamily="34" charset="0"/>
            </a:endParaRPr>
          </a:p>
          <a:p>
            <a:pPr marL="353616" lvl="1" indent="-96441">
              <a:lnSpc>
                <a:spcPct val="150000"/>
              </a:lnSpc>
              <a:buFont typeface="Arial" charset="0"/>
              <a:buChar char="•"/>
            </a:pPr>
            <a:r>
              <a:rPr lang="en-US" sz="1600" b="1" dirty="0">
                <a:solidFill>
                  <a:srgbClr val="000000"/>
                </a:solidFill>
                <a:latin typeface="Arial Narrow" panose="020B0606020202030204" pitchFamily="34" charset="0"/>
                <a:ea typeface="Osaka"/>
              </a:rPr>
              <a:t>Fast Orbit Feedback</a:t>
            </a:r>
            <a:endParaRPr sz="1600" b="1" dirty="0">
              <a:latin typeface="Arial Narrow" panose="020B0606020202030204" pitchFamily="34" charset="0"/>
            </a:endParaRP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 </a:t>
            </a:r>
            <a:r>
              <a:rPr lang="en-US" altLang="zh-CN" sz="1600" b="1" dirty="0">
                <a:solidFill>
                  <a:srgbClr val="000000"/>
                </a:solidFill>
                <a:latin typeface="Arial Narrow" panose="020B0606020202030204" pitchFamily="34" charset="0"/>
                <a:ea typeface="Osaka"/>
              </a:rPr>
              <a:t>32M</a:t>
            </a:r>
            <a:r>
              <a:rPr lang="en-US" sz="1600" b="1" dirty="0">
                <a:solidFill>
                  <a:srgbClr val="000000"/>
                </a:solidFill>
                <a:latin typeface="Arial Narrow" panose="020B0606020202030204" pitchFamily="34" charset="0"/>
                <a:ea typeface="Osaka"/>
              </a:rPr>
              <a:t>bit FLASH memory</a:t>
            </a:r>
            <a:endParaRPr sz="1600" b="1" dirty="0">
              <a:latin typeface="Arial Narrow" panose="020B0606020202030204" pitchFamily="34" charset="0"/>
            </a:endParaRPr>
          </a:p>
        </p:txBody>
      </p:sp>
    </p:spTree>
    <p:extLst>
      <p:ext uri="{BB962C8B-B14F-4D97-AF65-F5344CB8AC3E}">
        <p14:creationId xmlns:p14="http://schemas.microsoft.com/office/powerpoint/2010/main" val="540699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56E89342-4C8E-4777-A6FD-8723AE0A3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472" y="3408211"/>
            <a:ext cx="4127500" cy="3095625"/>
          </a:xfrm>
          <a:prstGeom prst="rect">
            <a:avLst/>
          </a:prstGeom>
        </p:spPr>
      </p:pic>
      <p:pic>
        <p:nvPicPr>
          <p:cNvPr id="8" name="图片 7">
            <a:extLst>
              <a:ext uri="{FF2B5EF4-FFF2-40B4-BE49-F238E27FC236}">
                <a16:creationId xmlns:a16="http://schemas.microsoft.com/office/drawing/2014/main" id="{59F327EF-C28F-4AD3-AA4C-301DA40351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93" b="13107"/>
          <a:stretch/>
        </p:blipFill>
        <p:spPr>
          <a:xfrm>
            <a:off x="1200896" y="1052737"/>
            <a:ext cx="5044668" cy="5328592"/>
          </a:xfrm>
          <a:prstGeom prst="rect">
            <a:avLst/>
          </a:prstGeom>
        </p:spPr>
      </p:pic>
      <p:sp>
        <p:nvSpPr>
          <p:cNvPr id="3" name="标题 2">
            <a:extLst>
              <a:ext uri="{FF2B5EF4-FFF2-40B4-BE49-F238E27FC236}">
                <a16:creationId xmlns:a16="http://schemas.microsoft.com/office/drawing/2014/main" id="{E6CB598F-D7A1-4F11-AD1B-F0AEA958CC3D}"/>
              </a:ext>
            </a:extLst>
          </p:cNvPr>
          <p:cNvSpPr>
            <a:spLocks noGrp="1"/>
          </p:cNvSpPr>
          <p:nvPr>
            <p:ph type="title"/>
          </p:nvPr>
        </p:nvSpPr>
        <p:spPr/>
        <p:txBody>
          <a:bodyPr/>
          <a:lstStyle/>
          <a:p>
            <a:pPr>
              <a:lnSpc>
                <a:spcPct val="100000"/>
              </a:lnSpc>
            </a:pPr>
            <a:r>
              <a:rPr lang="en-US" altLang="zh-CN" dirty="0">
                <a:solidFill>
                  <a:srgbClr val="000000"/>
                </a:solidFill>
                <a:latin typeface="Arial Narrow"/>
              </a:rPr>
              <a:t>Analog Front End Board (AFE)</a:t>
            </a:r>
            <a:endParaRPr lang="en-US" altLang="zh-CN" dirty="0"/>
          </a:p>
        </p:txBody>
      </p:sp>
      <p:sp>
        <p:nvSpPr>
          <p:cNvPr id="83" name="矩形 82">
            <a:extLst>
              <a:ext uri="{FF2B5EF4-FFF2-40B4-BE49-F238E27FC236}">
                <a16:creationId xmlns:a16="http://schemas.microsoft.com/office/drawing/2014/main" id="{609C6BB2-B83E-4977-9B54-10A28520B175}"/>
              </a:ext>
            </a:extLst>
          </p:cNvPr>
          <p:cNvSpPr/>
          <p:nvPr/>
        </p:nvSpPr>
        <p:spPr>
          <a:xfrm>
            <a:off x="6806230" y="982320"/>
            <a:ext cx="3977891" cy="2462213"/>
          </a:xfrm>
          <a:prstGeom prst="rect">
            <a:avLst/>
          </a:prstGeom>
        </p:spPr>
        <p:txBody>
          <a:bodyPr wrap="square">
            <a:spAutoFit/>
          </a:bodyPr>
          <a:lstStyle/>
          <a:p>
            <a:r>
              <a:rPr lang="zh-CN" altLang="en-US" sz="2800" b="1" dirty="0">
                <a:solidFill>
                  <a:srgbClr val="000099"/>
                </a:solidFill>
                <a:latin typeface="Arial Narrow" panose="020B0606020202030204" pitchFamily="34" charset="0"/>
              </a:rPr>
              <a:t>Performance Features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P1dB = +</a:t>
            </a:r>
            <a:r>
              <a:rPr lang="en-US" altLang="zh-CN" b="1" dirty="0">
                <a:latin typeface="Arial Narrow" panose="020B0606020202030204" pitchFamily="34" charset="0"/>
              </a:rPr>
              <a:t>18.5</a:t>
            </a:r>
            <a:r>
              <a:rPr lang="zh-CN" altLang="en-US" b="1" dirty="0">
                <a:latin typeface="Arial Narrow" panose="020B0606020202030204" pitchFamily="34" charset="0"/>
              </a:rPr>
              <a:t>dBm (at ADC Input)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IP3 = +</a:t>
            </a:r>
            <a:r>
              <a:rPr lang="en-US" altLang="zh-CN" b="1" dirty="0">
                <a:latin typeface="Arial Narrow" panose="020B0606020202030204" pitchFamily="34" charset="0"/>
              </a:rPr>
              <a:t>39 </a:t>
            </a:r>
            <a:r>
              <a:rPr lang="zh-CN" altLang="en-US" b="1" dirty="0">
                <a:latin typeface="Arial Narrow" panose="020B0606020202030204" pitchFamily="34" charset="0"/>
              </a:rPr>
              <a:t>dBm  (at ADC input)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NF =</a:t>
            </a:r>
            <a:r>
              <a:rPr lang="en-US" altLang="zh-CN" b="1" dirty="0">
                <a:latin typeface="Arial Narrow" panose="020B0606020202030204" pitchFamily="34" charset="0"/>
              </a:rPr>
              <a:t>6.0</a:t>
            </a:r>
            <a:r>
              <a:rPr lang="zh-CN" altLang="en-US" b="1" dirty="0">
                <a:latin typeface="Arial Narrow" panose="020B0606020202030204" pitchFamily="34" charset="0"/>
              </a:rPr>
              <a:t>dB (LPF and SAW Filter)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Channel to Channel Isolation </a:t>
            </a:r>
            <a:r>
              <a:rPr lang="en-US" altLang="zh-CN" b="1" dirty="0">
                <a:latin typeface="Arial Narrow" panose="020B0606020202030204" pitchFamily="34" charset="0"/>
              </a:rPr>
              <a:t>&gt; </a:t>
            </a:r>
            <a:r>
              <a:rPr lang="en-US" altLang="zh-CN" b="1" dirty="0">
                <a:solidFill>
                  <a:srgbClr val="FF0000"/>
                </a:solidFill>
                <a:latin typeface="Arial Narrow" panose="020B0606020202030204" pitchFamily="34" charset="0"/>
              </a:rPr>
              <a:t>40</a:t>
            </a:r>
            <a:r>
              <a:rPr lang="zh-CN" altLang="en-US" b="1" dirty="0">
                <a:solidFill>
                  <a:srgbClr val="FF0000"/>
                </a:solidFill>
                <a:latin typeface="Arial Narrow" panose="020B0606020202030204" pitchFamily="34" charset="0"/>
              </a:rPr>
              <a:t>dB</a:t>
            </a:r>
            <a:endParaRPr lang="en-US" altLang="zh-CN" b="1" dirty="0">
              <a:solidFill>
                <a:srgbClr val="FF0000"/>
              </a:solidFill>
              <a:latin typeface="Arial Narrow" panose="020B0606020202030204" pitchFamily="34" charset="0"/>
            </a:endParaRPr>
          </a:p>
          <a:p>
            <a:pPr marL="342900" indent="-342900">
              <a:buClr>
                <a:srgbClr val="C00000"/>
              </a:buClr>
              <a:buFont typeface="Wingdings" panose="05000000000000000000" pitchFamily="2" charset="2"/>
              <a:buChar char="þ"/>
            </a:pPr>
            <a:r>
              <a:rPr lang="en-US" altLang="zh-CN" b="1" dirty="0">
                <a:latin typeface="Arial Narrow" panose="020B0606020202030204" pitchFamily="34" charset="0"/>
              </a:rPr>
              <a:t>Phase difference  &lt; 10°</a:t>
            </a:r>
          </a:p>
          <a:p>
            <a:pPr marL="342900" indent="-342900">
              <a:buClr>
                <a:srgbClr val="C00000"/>
              </a:buClr>
              <a:buFont typeface="Wingdings" panose="05000000000000000000" pitchFamily="2" charset="2"/>
              <a:buChar char="þ"/>
            </a:pPr>
            <a:r>
              <a:rPr lang="en-US" altLang="zh-CN" b="1" dirty="0">
                <a:latin typeface="Arial Narrow" panose="020B0606020202030204" pitchFamily="34" charset="0"/>
              </a:rPr>
              <a:t>Amplitude difference &lt; 5%</a:t>
            </a:r>
          </a:p>
          <a:p>
            <a:pPr marL="342900" indent="-342900">
              <a:buClr>
                <a:srgbClr val="C00000"/>
              </a:buClr>
              <a:buFont typeface="Wingdings" panose="05000000000000000000" pitchFamily="2" charset="2"/>
              <a:buChar char="þ"/>
            </a:pPr>
            <a:r>
              <a:rPr lang="en-US" altLang="zh-CN" b="1" dirty="0">
                <a:latin typeface="Arial Narrow" panose="020B0606020202030204" pitchFamily="34" charset="0"/>
              </a:rPr>
              <a:t>-3dB Bandwidth </a:t>
            </a:r>
            <a:r>
              <a:rPr lang="zh-CN" altLang="en-US" b="1" dirty="0">
                <a:latin typeface="Arial Narrow" panose="020B0606020202030204" pitchFamily="34" charset="0"/>
              </a:rPr>
              <a:t>≈ </a:t>
            </a:r>
            <a:r>
              <a:rPr lang="en-US" altLang="zh-CN" b="1" dirty="0">
                <a:latin typeface="Arial Narrow" panose="020B0606020202030204" pitchFamily="34" charset="0"/>
              </a:rPr>
              <a:t>20MHz</a:t>
            </a:r>
          </a:p>
        </p:txBody>
      </p:sp>
      <p:sp>
        <p:nvSpPr>
          <p:cNvPr id="101" name="TextBox 2">
            <a:extLst>
              <a:ext uri="{FF2B5EF4-FFF2-40B4-BE49-F238E27FC236}">
                <a16:creationId xmlns:a16="http://schemas.microsoft.com/office/drawing/2014/main" id="{D44A1F04-3662-4D98-938C-0C6ADA66920C}"/>
              </a:ext>
            </a:extLst>
          </p:cNvPr>
          <p:cNvSpPr txBox="1">
            <a:spLocks noChangeArrowheads="1"/>
          </p:cNvSpPr>
          <p:nvPr/>
        </p:nvSpPr>
        <p:spPr bwMode="auto">
          <a:xfrm>
            <a:off x="6919166" y="6489700"/>
            <a:ext cx="375201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panose="020B0606020202030204" pitchFamily="34" charset="0"/>
                <a:ea typeface="Osaka" charset="-128"/>
                <a:cs typeface="Osaka" charset="-128"/>
              </a:defRPr>
            </a:lvl1pPr>
            <a:lvl2pPr marL="742950" indent="-285750" eaLnBrk="0" hangingPunct="0">
              <a:defRPr sz="2400">
                <a:solidFill>
                  <a:schemeClr val="tx1"/>
                </a:solidFill>
                <a:latin typeface="Arial Narrow" panose="020B0606020202030204" pitchFamily="34" charset="0"/>
                <a:ea typeface="Osaka" charset="-128"/>
                <a:cs typeface="Osaka" charset="-128"/>
              </a:defRPr>
            </a:lvl2pPr>
            <a:lvl3pPr marL="1143000" indent="-228600" eaLnBrk="0" hangingPunct="0">
              <a:defRPr sz="2400">
                <a:solidFill>
                  <a:schemeClr val="tx1"/>
                </a:solidFill>
                <a:latin typeface="Arial Narrow" panose="020B0606020202030204" pitchFamily="34" charset="0"/>
                <a:ea typeface="Osaka" charset="-128"/>
                <a:cs typeface="Osaka" charset="-128"/>
              </a:defRPr>
            </a:lvl3pPr>
            <a:lvl4pPr marL="1600200" indent="-228600" eaLnBrk="0" hangingPunct="0">
              <a:defRPr sz="2400">
                <a:solidFill>
                  <a:schemeClr val="tx1"/>
                </a:solidFill>
                <a:latin typeface="Arial Narrow" panose="020B0606020202030204" pitchFamily="34" charset="0"/>
                <a:ea typeface="Osaka" charset="-128"/>
                <a:cs typeface="Osaka" charset="-128"/>
              </a:defRPr>
            </a:lvl4pPr>
            <a:lvl5pPr marL="2057400" indent="-228600" eaLnBrk="0" hangingPunct="0">
              <a:defRPr sz="2400">
                <a:solidFill>
                  <a:schemeClr val="tx1"/>
                </a:solidFill>
                <a:latin typeface="Arial Narrow" panose="020B0606020202030204" pitchFamily="34" charset="0"/>
                <a:ea typeface="Osaka" charset="-128"/>
                <a:cs typeface="Osaka"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9pPr>
          </a:lstStyle>
          <a:p>
            <a:pPr eaLnBrk="1" hangingPunct="1"/>
            <a:r>
              <a:rPr lang="en-US" altLang="en-US" sz="1800" b="1" dirty="0">
                <a:solidFill>
                  <a:srgbClr val="C00000"/>
                </a:solidFill>
              </a:rPr>
              <a:t>Receiver S-Parameter Characterization</a:t>
            </a:r>
          </a:p>
        </p:txBody>
      </p:sp>
      <p:cxnSp>
        <p:nvCxnSpPr>
          <p:cNvPr id="21" name="直接箭头连接符 20">
            <a:extLst>
              <a:ext uri="{FF2B5EF4-FFF2-40B4-BE49-F238E27FC236}">
                <a16:creationId xmlns:a16="http://schemas.microsoft.com/office/drawing/2014/main" id="{7FC06546-9E1C-4254-A760-2A6AB6BB4725}"/>
              </a:ext>
            </a:extLst>
          </p:cNvPr>
          <p:cNvCxnSpPr/>
          <p:nvPr/>
        </p:nvCxnSpPr>
        <p:spPr>
          <a:xfrm>
            <a:off x="717080" y="2556475"/>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直接箭头连接符 21">
            <a:extLst>
              <a:ext uri="{FF2B5EF4-FFF2-40B4-BE49-F238E27FC236}">
                <a16:creationId xmlns:a16="http://schemas.microsoft.com/office/drawing/2014/main" id="{0B680B2E-5539-4C98-89C0-5D72C2E002B3}"/>
              </a:ext>
            </a:extLst>
          </p:cNvPr>
          <p:cNvCxnSpPr/>
          <p:nvPr/>
        </p:nvCxnSpPr>
        <p:spPr>
          <a:xfrm>
            <a:off x="717080" y="5069532"/>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直接箭头连接符 22">
            <a:extLst>
              <a:ext uri="{FF2B5EF4-FFF2-40B4-BE49-F238E27FC236}">
                <a16:creationId xmlns:a16="http://schemas.microsoft.com/office/drawing/2014/main" id="{4AEB2D6F-30AA-4CEC-B6E9-FECE5AEE7A99}"/>
              </a:ext>
            </a:extLst>
          </p:cNvPr>
          <p:cNvCxnSpPr/>
          <p:nvPr/>
        </p:nvCxnSpPr>
        <p:spPr>
          <a:xfrm>
            <a:off x="717080" y="5645596"/>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4" name="直接箭头连接符 23">
            <a:extLst>
              <a:ext uri="{FF2B5EF4-FFF2-40B4-BE49-F238E27FC236}">
                <a16:creationId xmlns:a16="http://schemas.microsoft.com/office/drawing/2014/main" id="{DB4AA263-E87C-4766-8CFD-0D7F5DE2A86A}"/>
              </a:ext>
            </a:extLst>
          </p:cNvPr>
          <p:cNvCxnSpPr/>
          <p:nvPr/>
        </p:nvCxnSpPr>
        <p:spPr>
          <a:xfrm>
            <a:off x="717080" y="3824885"/>
            <a:ext cx="544520" cy="0"/>
          </a:xfrm>
          <a:prstGeom prst="straightConnector1">
            <a:avLst/>
          </a:prstGeom>
          <a:ln>
            <a:solidFill>
              <a:srgbClr val="9933FF"/>
            </a:solidFill>
            <a:tailEnd type="triangle"/>
          </a:ln>
        </p:spPr>
        <p:style>
          <a:lnRef idx="3">
            <a:schemeClr val="accent2"/>
          </a:lnRef>
          <a:fillRef idx="0">
            <a:schemeClr val="accent2"/>
          </a:fillRef>
          <a:effectRef idx="2">
            <a:schemeClr val="accent2"/>
          </a:effectRef>
          <a:fontRef idx="minor">
            <a:schemeClr val="tx1"/>
          </a:fontRef>
        </p:style>
      </p:cxnSp>
      <p:cxnSp>
        <p:nvCxnSpPr>
          <p:cNvPr id="25" name="直接箭头连接符 24">
            <a:extLst>
              <a:ext uri="{FF2B5EF4-FFF2-40B4-BE49-F238E27FC236}">
                <a16:creationId xmlns:a16="http://schemas.microsoft.com/office/drawing/2014/main" id="{C4CBBBF8-834D-47AB-8A70-BE130EEA6C4D}"/>
              </a:ext>
            </a:extLst>
          </p:cNvPr>
          <p:cNvCxnSpPr/>
          <p:nvPr/>
        </p:nvCxnSpPr>
        <p:spPr>
          <a:xfrm flipH="1">
            <a:off x="717080" y="4212659"/>
            <a:ext cx="544520" cy="0"/>
          </a:xfrm>
          <a:prstGeom prst="straightConnector1">
            <a:avLst/>
          </a:prstGeom>
          <a:ln>
            <a:solidFill>
              <a:srgbClr val="0000FF"/>
            </a:solidFill>
            <a:tailEnd type="triangle"/>
          </a:ln>
        </p:spPr>
        <p:style>
          <a:lnRef idx="3">
            <a:schemeClr val="accent2"/>
          </a:lnRef>
          <a:fillRef idx="0">
            <a:schemeClr val="accent2"/>
          </a:fillRef>
          <a:effectRef idx="2">
            <a:schemeClr val="accent2"/>
          </a:effectRef>
          <a:fontRef idx="minor">
            <a:schemeClr val="tx1"/>
          </a:fontRef>
        </p:style>
      </p:cxnSp>
      <p:cxnSp>
        <p:nvCxnSpPr>
          <p:cNvPr id="26" name="直接箭头连接符 25">
            <a:extLst>
              <a:ext uri="{FF2B5EF4-FFF2-40B4-BE49-F238E27FC236}">
                <a16:creationId xmlns:a16="http://schemas.microsoft.com/office/drawing/2014/main" id="{0DEC8140-4414-4AFC-81E4-CE469B3BCDEE}"/>
              </a:ext>
            </a:extLst>
          </p:cNvPr>
          <p:cNvCxnSpPr/>
          <p:nvPr/>
        </p:nvCxnSpPr>
        <p:spPr>
          <a:xfrm>
            <a:off x="717080" y="3188871"/>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27" name="矩形 26">
            <a:extLst>
              <a:ext uri="{FF2B5EF4-FFF2-40B4-BE49-F238E27FC236}">
                <a16:creationId xmlns:a16="http://schemas.microsoft.com/office/drawing/2014/main" id="{F55F5782-313F-478D-8D02-486343959208}"/>
              </a:ext>
            </a:extLst>
          </p:cNvPr>
          <p:cNvSpPr/>
          <p:nvPr/>
        </p:nvSpPr>
        <p:spPr>
          <a:xfrm>
            <a:off x="342505" y="2356419"/>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A </a:t>
            </a:r>
          </a:p>
        </p:txBody>
      </p:sp>
      <p:sp>
        <p:nvSpPr>
          <p:cNvPr id="28" name="矩形 27">
            <a:extLst>
              <a:ext uri="{FF2B5EF4-FFF2-40B4-BE49-F238E27FC236}">
                <a16:creationId xmlns:a16="http://schemas.microsoft.com/office/drawing/2014/main" id="{E7D7B4B3-77F5-47FD-A3B8-3330A13AA643}"/>
              </a:ext>
            </a:extLst>
          </p:cNvPr>
          <p:cNvSpPr/>
          <p:nvPr/>
        </p:nvSpPr>
        <p:spPr>
          <a:xfrm>
            <a:off x="342505" y="2975948"/>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B </a:t>
            </a:r>
          </a:p>
        </p:txBody>
      </p:sp>
      <p:sp>
        <p:nvSpPr>
          <p:cNvPr id="29" name="矩形 28">
            <a:extLst>
              <a:ext uri="{FF2B5EF4-FFF2-40B4-BE49-F238E27FC236}">
                <a16:creationId xmlns:a16="http://schemas.microsoft.com/office/drawing/2014/main" id="{A092F9F3-2F09-48F8-B752-AC2A35846988}"/>
              </a:ext>
            </a:extLst>
          </p:cNvPr>
          <p:cNvSpPr/>
          <p:nvPr/>
        </p:nvSpPr>
        <p:spPr>
          <a:xfrm>
            <a:off x="342505" y="4869477"/>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C </a:t>
            </a:r>
          </a:p>
        </p:txBody>
      </p:sp>
      <p:sp>
        <p:nvSpPr>
          <p:cNvPr id="30" name="矩形 29">
            <a:extLst>
              <a:ext uri="{FF2B5EF4-FFF2-40B4-BE49-F238E27FC236}">
                <a16:creationId xmlns:a16="http://schemas.microsoft.com/office/drawing/2014/main" id="{88C0DE11-4CF2-4F7E-B368-A1B2D499ED81}"/>
              </a:ext>
            </a:extLst>
          </p:cNvPr>
          <p:cNvSpPr/>
          <p:nvPr/>
        </p:nvSpPr>
        <p:spPr>
          <a:xfrm>
            <a:off x="342505" y="5461510"/>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D </a:t>
            </a:r>
          </a:p>
        </p:txBody>
      </p:sp>
      <p:sp>
        <p:nvSpPr>
          <p:cNvPr id="31" name="矩形 30">
            <a:extLst>
              <a:ext uri="{FF2B5EF4-FFF2-40B4-BE49-F238E27FC236}">
                <a16:creationId xmlns:a16="http://schemas.microsoft.com/office/drawing/2014/main" id="{19F0B771-49D1-41C4-B8D5-F8552394C785}"/>
              </a:ext>
            </a:extLst>
          </p:cNvPr>
          <p:cNvSpPr/>
          <p:nvPr/>
        </p:nvSpPr>
        <p:spPr>
          <a:xfrm>
            <a:off x="349945" y="4286214"/>
            <a:ext cx="1268095" cy="337185"/>
          </a:xfrm>
          <a:prstGeom prst="rect">
            <a:avLst/>
          </a:prstGeom>
        </p:spPr>
        <p:txBody>
          <a:bodyPr wrap="square">
            <a:spAutoFit/>
          </a:bodyPr>
          <a:lstStyle/>
          <a:p>
            <a:pPr>
              <a:spcBef>
                <a:spcPct val="0"/>
              </a:spcBef>
              <a:buClrTx/>
              <a:buSzTx/>
              <a:buFontTx/>
              <a:buNone/>
            </a:pPr>
            <a:r>
              <a:rPr lang="en-US" altLang="zh-CN" sz="1600" b="1" dirty="0">
                <a:solidFill>
                  <a:srgbClr val="0000FF"/>
                </a:solidFill>
                <a:latin typeface="Arial Narrow" panose="020B0606020202030204" pitchFamily="34" charset="0"/>
                <a:ea typeface="微软雅黑" panose="020B0503020204020204" pitchFamily="34" charset="-122"/>
                <a:cs typeface="Arial" panose="020B0604020202020204" pitchFamily="34" charset="0"/>
              </a:rPr>
              <a:t>Pilot Tone </a:t>
            </a:r>
          </a:p>
        </p:txBody>
      </p:sp>
      <p:sp>
        <p:nvSpPr>
          <p:cNvPr id="32" name="矩形 31">
            <a:extLst>
              <a:ext uri="{FF2B5EF4-FFF2-40B4-BE49-F238E27FC236}">
                <a16:creationId xmlns:a16="http://schemas.microsoft.com/office/drawing/2014/main" id="{1E9FFD21-D61B-4094-B4A3-10D7CCA255E4}"/>
              </a:ext>
            </a:extLst>
          </p:cNvPr>
          <p:cNvSpPr/>
          <p:nvPr/>
        </p:nvSpPr>
        <p:spPr>
          <a:xfrm>
            <a:off x="280931" y="5939010"/>
            <a:ext cx="1239442" cy="338554"/>
          </a:xfrm>
          <a:prstGeom prst="rect">
            <a:avLst/>
          </a:prstGeom>
        </p:spPr>
        <p:txBody>
          <a:bodyPr wrap="none">
            <a:spAutoFit/>
          </a:bodyPr>
          <a:lstStyle/>
          <a:p>
            <a:pPr>
              <a:spcBef>
                <a:spcPct val="0"/>
              </a:spcBef>
              <a:buClrTx/>
              <a:buSzTx/>
              <a:buFontTx/>
              <a:buNone/>
            </a:pPr>
            <a:r>
              <a:rPr lang="en-US" altLang="zh-CN" sz="1600" b="1" dirty="0">
                <a:solidFill>
                  <a:srgbClr val="C00000"/>
                </a:solidFill>
                <a:latin typeface="Arial Narrow" panose="020B0606020202030204" pitchFamily="34" charset="0"/>
                <a:ea typeface="微软雅黑" panose="020B0503020204020204" pitchFamily="34" charset="-122"/>
              </a:rPr>
              <a:t>Cross-switch</a:t>
            </a:r>
          </a:p>
        </p:txBody>
      </p:sp>
      <p:sp>
        <p:nvSpPr>
          <p:cNvPr id="33" name="矩形 32">
            <a:extLst>
              <a:ext uri="{FF2B5EF4-FFF2-40B4-BE49-F238E27FC236}">
                <a16:creationId xmlns:a16="http://schemas.microsoft.com/office/drawing/2014/main" id="{F215E733-5011-41E5-A485-52BCDB69031C}"/>
              </a:ext>
            </a:extLst>
          </p:cNvPr>
          <p:cNvSpPr/>
          <p:nvPr/>
        </p:nvSpPr>
        <p:spPr>
          <a:xfrm>
            <a:off x="133023" y="3405955"/>
            <a:ext cx="1624330" cy="337185"/>
          </a:xfrm>
          <a:prstGeom prst="rect">
            <a:avLst/>
          </a:prstGeom>
        </p:spPr>
        <p:txBody>
          <a:bodyPr wrap="square">
            <a:spAutoFit/>
          </a:bodyPr>
          <a:lstStyle/>
          <a:p>
            <a:pPr>
              <a:spcBef>
                <a:spcPct val="0"/>
              </a:spcBef>
              <a:buClrTx/>
              <a:buSzTx/>
              <a:buFontTx/>
              <a:buNone/>
            </a:pPr>
            <a:r>
              <a:rPr lang="en-US" altLang="zh-CN" sz="1600" b="1" dirty="0">
                <a:latin typeface="Arial Narrow" panose="020B0606020202030204" pitchFamily="34" charset="0"/>
                <a:ea typeface="微软雅黑" panose="020B0503020204020204" pitchFamily="34" charset="-122"/>
                <a:cs typeface="Arial" panose="020B0604020202020204" pitchFamily="34" charset="0"/>
              </a:rPr>
              <a:t>Machine </a:t>
            </a:r>
            <a:r>
              <a:rPr lang="en-US" altLang="zh-CN" sz="1600" b="1" dirty="0" err="1">
                <a:latin typeface="Arial Narrow" panose="020B0606020202030204" pitchFamily="34" charset="0"/>
                <a:ea typeface="微软雅黑" panose="020B0503020204020204" pitchFamily="34" charset="-122"/>
                <a:cs typeface="Arial" panose="020B0604020202020204" pitchFamily="34" charset="0"/>
              </a:rPr>
              <a:t>Clk</a:t>
            </a:r>
            <a:endParaRPr lang="en-US" altLang="zh-CN" sz="1600" b="1" dirty="0">
              <a:latin typeface="Arial Narrow" panose="020B060602020203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06832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AE697732-EA93-47B6-AA5D-5E42BD55B2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93" b="13107"/>
          <a:stretch/>
        </p:blipFill>
        <p:spPr>
          <a:xfrm>
            <a:off x="1200896" y="1052737"/>
            <a:ext cx="5044668" cy="5328592"/>
          </a:xfrm>
          <a:prstGeom prst="rect">
            <a:avLst/>
          </a:prstGeom>
        </p:spPr>
      </p:pic>
      <p:pic>
        <p:nvPicPr>
          <p:cNvPr id="34" name="图片 33">
            <a:extLst>
              <a:ext uri="{FF2B5EF4-FFF2-40B4-BE49-F238E27FC236}">
                <a16:creationId xmlns:a16="http://schemas.microsoft.com/office/drawing/2014/main" id="{4A57973C-9D82-4B02-9934-82B6B6C7F55C}"/>
              </a:ext>
            </a:extLst>
          </p:cNvPr>
          <p:cNvPicPr>
            <a:picLocks noChangeAspect="1"/>
          </p:cNvPicPr>
          <p:nvPr/>
        </p:nvPicPr>
        <p:blipFill>
          <a:blip r:embed="rId4"/>
          <a:stretch>
            <a:fillRect/>
          </a:stretch>
        </p:blipFill>
        <p:spPr>
          <a:xfrm>
            <a:off x="6914594" y="3629921"/>
            <a:ext cx="2130117" cy="1819393"/>
          </a:xfrm>
          <a:prstGeom prst="rect">
            <a:avLst/>
          </a:prstGeom>
        </p:spPr>
      </p:pic>
      <p:sp>
        <p:nvSpPr>
          <p:cNvPr id="3" name="标题 2">
            <a:extLst>
              <a:ext uri="{FF2B5EF4-FFF2-40B4-BE49-F238E27FC236}">
                <a16:creationId xmlns:a16="http://schemas.microsoft.com/office/drawing/2014/main" id="{E6CB598F-D7A1-4F11-AD1B-F0AEA958CC3D}"/>
              </a:ext>
            </a:extLst>
          </p:cNvPr>
          <p:cNvSpPr>
            <a:spLocks noGrp="1"/>
          </p:cNvSpPr>
          <p:nvPr>
            <p:ph type="title"/>
          </p:nvPr>
        </p:nvSpPr>
        <p:spPr/>
        <p:txBody>
          <a:bodyPr/>
          <a:lstStyle/>
          <a:p>
            <a:pPr>
              <a:lnSpc>
                <a:spcPct val="100000"/>
              </a:lnSpc>
            </a:pPr>
            <a:r>
              <a:rPr lang="en-US" altLang="zh-CN" dirty="0">
                <a:solidFill>
                  <a:srgbClr val="000000"/>
                </a:solidFill>
                <a:latin typeface="Arial Narrow"/>
              </a:rPr>
              <a:t>Analog Front End Board (AFE)</a:t>
            </a:r>
            <a:endParaRPr lang="en-US" altLang="zh-CN" dirty="0"/>
          </a:p>
        </p:txBody>
      </p:sp>
      <p:cxnSp>
        <p:nvCxnSpPr>
          <p:cNvPr id="21" name="直接箭头连接符 20">
            <a:extLst>
              <a:ext uri="{FF2B5EF4-FFF2-40B4-BE49-F238E27FC236}">
                <a16:creationId xmlns:a16="http://schemas.microsoft.com/office/drawing/2014/main" id="{7FC06546-9E1C-4254-A760-2A6AB6BB4725}"/>
              </a:ext>
            </a:extLst>
          </p:cNvPr>
          <p:cNvCxnSpPr/>
          <p:nvPr/>
        </p:nvCxnSpPr>
        <p:spPr>
          <a:xfrm>
            <a:off x="717080" y="2556475"/>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直接箭头连接符 21">
            <a:extLst>
              <a:ext uri="{FF2B5EF4-FFF2-40B4-BE49-F238E27FC236}">
                <a16:creationId xmlns:a16="http://schemas.microsoft.com/office/drawing/2014/main" id="{0B680B2E-5539-4C98-89C0-5D72C2E002B3}"/>
              </a:ext>
            </a:extLst>
          </p:cNvPr>
          <p:cNvCxnSpPr/>
          <p:nvPr/>
        </p:nvCxnSpPr>
        <p:spPr>
          <a:xfrm>
            <a:off x="717080" y="5069532"/>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直接箭头连接符 22">
            <a:extLst>
              <a:ext uri="{FF2B5EF4-FFF2-40B4-BE49-F238E27FC236}">
                <a16:creationId xmlns:a16="http://schemas.microsoft.com/office/drawing/2014/main" id="{4AEB2D6F-30AA-4CEC-B6E9-FECE5AEE7A99}"/>
              </a:ext>
            </a:extLst>
          </p:cNvPr>
          <p:cNvCxnSpPr/>
          <p:nvPr/>
        </p:nvCxnSpPr>
        <p:spPr>
          <a:xfrm>
            <a:off x="717080" y="5645596"/>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4" name="直接箭头连接符 23">
            <a:extLst>
              <a:ext uri="{FF2B5EF4-FFF2-40B4-BE49-F238E27FC236}">
                <a16:creationId xmlns:a16="http://schemas.microsoft.com/office/drawing/2014/main" id="{DB4AA263-E87C-4766-8CFD-0D7F5DE2A86A}"/>
              </a:ext>
            </a:extLst>
          </p:cNvPr>
          <p:cNvCxnSpPr/>
          <p:nvPr/>
        </p:nvCxnSpPr>
        <p:spPr>
          <a:xfrm>
            <a:off x="717080" y="3824885"/>
            <a:ext cx="544520" cy="0"/>
          </a:xfrm>
          <a:prstGeom prst="straightConnector1">
            <a:avLst/>
          </a:prstGeom>
          <a:ln>
            <a:solidFill>
              <a:srgbClr val="9933FF"/>
            </a:solidFill>
            <a:tailEnd type="triangle"/>
          </a:ln>
        </p:spPr>
        <p:style>
          <a:lnRef idx="3">
            <a:schemeClr val="accent2"/>
          </a:lnRef>
          <a:fillRef idx="0">
            <a:schemeClr val="accent2"/>
          </a:fillRef>
          <a:effectRef idx="2">
            <a:schemeClr val="accent2"/>
          </a:effectRef>
          <a:fontRef idx="minor">
            <a:schemeClr val="tx1"/>
          </a:fontRef>
        </p:style>
      </p:cxnSp>
      <p:cxnSp>
        <p:nvCxnSpPr>
          <p:cNvPr id="25" name="直接箭头连接符 24">
            <a:extLst>
              <a:ext uri="{FF2B5EF4-FFF2-40B4-BE49-F238E27FC236}">
                <a16:creationId xmlns:a16="http://schemas.microsoft.com/office/drawing/2014/main" id="{C4CBBBF8-834D-47AB-8A70-BE130EEA6C4D}"/>
              </a:ext>
            </a:extLst>
          </p:cNvPr>
          <p:cNvCxnSpPr/>
          <p:nvPr/>
        </p:nvCxnSpPr>
        <p:spPr>
          <a:xfrm flipH="1">
            <a:off x="717080" y="4212659"/>
            <a:ext cx="544520" cy="0"/>
          </a:xfrm>
          <a:prstGeom prst="straightConnector1">
            <a:avLst/>
          </a:prstGeom>
          <a:ln>
            <a:solidFill>
              <a:srgbClr val="0000FF"/>
            </a:solidFill>
            <a:tailEnd type="triangle"/>
          </a:ln>
        </p:spPr>
        <p:style>
          <a:lnRef idx="3">
            <a:schemeClr val="accent2"/>
          </a:lnRef>
          <a:fillRef idx="0">
            <a:schemeClr val="accent2"/>
          </a:fillRef>
          <a:effectRef idx="2">
            <a:schemeClr val="accent2"/>
          </a:effectRef>
          <a:fontRef idx="minor">
            <a:schemeClr val="tx1"/>
          </a:fontRef>
        </p:style>
      </p:cxnSp>
      <p:cxnSp>
        <p:nvCxnSpPr>
          <p:cNvPr id="26" name="直接箭头连接符 25">
            <a:extLst>
              <a:ext uri="{FF2B5EF4-FFF2-40B4-BE49-F238E27FC236}">
                <a16:creationId xmlns:a16="http://schemas.microsoft.com/office/drawing/2014/main" id="{0DEC8140-4414-4AFC-81E4-CE469B3BCDEE}"/>
              </a:ext>
            </a:extLst>
          </p:cNvPr>
          <p:cNvCxnSpPr/>
          <p:nvPr/>
        </p:nvCxnSpPr>
        <p:spPr>
          <a:xfrm>
            <a:off x="717080" y="3188871"/>
            <a:ext cx="544520" cy="0"/>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27" name="矩形 26">
            <a:extLst>
              <a:ext uri="{FF2B5EF4-FFF2-40B4-BE49-F238E27FC236}">
                <a16:creationId xmlns:a16="http://schemas.microsoft.com/office/drawing/2014/main" id="{F55F5782-313F-478D-8D02-486343959208}"/>
              </a:ext>
            </a:extLst>
          </p:cNvPr>
          <p:cNvSpPr/>
          <p:nvPr/>
        </p:nvSpPr>
        <p:spPr>
          <a:xfrm>
            <a:off x="342505" y="2356419"/>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A </a:t>
            </a:r>
          </a:p>
        </p:txBody>
      </p:sp>
      <p:sp>
        <p:nvSpPr>
          <p:cNvPr id="28" name="矩形 27">
            <a:extLst>
              <a:ext uri="{FF2B5EF4-FFF2-40B4-BE49-F238E27FC236}">
                <a16:creationId xmlns:a16="http://schemas.microsoft.com/office/drawing/2014/main" id="{E7D7B4B3-77F5-47FD-A3B8-3330A13AA643}"/>
              </a:ext>
            </a:extLst>
          </p:cNvPr>
          <p:cNvSpPr/>
          <p:nvPr/>
        </p:nvSpPr>
        <p:spPr>
          <a:xfrm>
            <a:off x="342505" y="2975948"/>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B </a:t>
            </a:r>
          </a:p>
        </p:txBody>
      </p:sp>
      <p:sp>
        <p:nvSpPr>
          <p:cNvPr id="29" name="矩形 28">
            <a:extLst>
              <a:ext uri="{FF2B5EF4-FFF2-40B4-BE49-F238E27FC236}">
                <a16:creationId xmlns:a16="http://schemas.microsoft.com/office/drawing/2014/main" id="{A092F9F3-2F09-48F8-B752-AC2A35846988}"/>
              </a:ext>
            </a:extLst>
          </p:cNvPr>
          <p:cNvSpPr/>
          <p:nvPr/>
        </p:nvSpPr>
        <p:spPr>
          <a:xfrm>
            <a:off x="342505" y="4869477"/>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C </a:t>
            </a:r>
          </a:p>
        </p:txBody>
      </p:sp>
      <p:sp>
        <p:nvSpPr>
          <p:cNvPr id="30" name="矩形 29">
            <a:extLst>
              <a:ext uri="{FF2B5EF4-FFF2-40B4-BE49-F238E27FC236}">
                <a16:creationId xmlns:a16="http://schemas.microsoft.com/office/drawing/2014/main" id="{88C0DE11-4CF2-4F7E-B368-A1B2D499ED81}"/>
              </a:ext>
            </a:extLst>
          </p:cNvPr>
          <p:cNvSpPr/>
          <p:nvPr/>
        </p:nvSpPr>
        <p:spPr>
          <a:xfrm>
            <a:off x="342505" y="5461510"/>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D </a:t>
            </a:r>
          </a:p>
        </p:txBody>
      </p:sp>
      <p:sp>
        <p:nvSpPr>
          <p:cNvPr id="31" name="矩形 30">
            <a:extLst>
              <a:ext uri="{FF2B5EF4-FFF2-40B4-BE49-F238E27FC236}">
                <a16:creationId xmlns:a16="http://schemas.microsoft.com/office/drawing/2014/main" id="{19F0B771-49D1-41C4-B8D5-F8552394C785}"/>
              </a:ext>
            </a:extLst>
          </p:cNvPr>
          <p:cNvSpPr/>
          <p:nvPr/>
        </p:nvSpPr>
        <p:spPr>
          <a:xfrm>
            <a:off x="349945" y="4286214"/>
            <a:ext cx="1268095" cy="337185"/>
          </a:xfrm>
          <a:prstGeom prst="rect">
            <a:avLst/>
          </a:prstGeom>
        </p:spPr>
        <p:txBody>
          <a:bodyPr wrap="square">
            <a:spAutoFit/>
          </a:bodyPr>
          <a:lstStyle/>
          <a:p>
            <a:pPr>
              <a:spcBef>
                <a:spcPct val="0"/>
              </a:spcBef>
              <a:buClrTx/>
              <a:buSzTx/>
              <a:buFontTx/>
              <a:buNone/>
            </a:pPr>
            <a:r>
              <a:rPr lang="en-US" altLang="zh-CN" sz="1600" b="1" dirty="0">
                <a:solidFill>
                  <a:srgbClr val="0000FF"/>
                </a:solidFill>
                <a:latin typeface="Arial Narrow" panose="020B0606020202030204" pitchFamily="34" charset="0"/>
                <a:ea typeface="微软雅黑" panose="020B0503020204020204" pitchFamily="34" charset="-122"/>
                <a:cs typeface="Arial" panose="020B0604020202020204" pitchFamily="34" charset="0"/>
              </a:rPr>
              <a:t>Pilot Tone </a:t>
            </a:r>
          </a:p>
        </p:txBody>
      </p:sp>
      <p:sp>
        <p:nvSpPr>
          <p:cNvPr id="32" name="矩形 31">
            <a:extLst>
              <a:ext uri="{FF2B5EF4-FFF2-40B4-BE49-F238E27FC236}">
                <a16:creationId xmlns:a16="http://schemas.microsoft.com/office/drawing/2014/main" id="{1E9FFD21-D61B-4094-B4A3-10D7CCA255E4}"/>
              </a:ext>
            </a:extLst>
          </p:cNvPr>
          <p:cNvSpPr/>
          <p:nvPr/>
        </p:nvSpPr>
        <p:spPr>
          <a:xfrm>
            <a:off x="280931" y="5939010"/>
            <a:ext cx="1239442" cy="338554"/>
          </a:xfrm>
          <a:prstGeom prst="rect">
            <a:avLst/>
          </a:prstGeom>
        </p:spPr>
        <p:txBody>
          <a:bodyPr wrap="none">
            <a:spAutoFit/>
          </a:bodyPr>
          <a:lstStyle/>
          <a:p>
            <a:pPr>
              <a:spcBef>
                <a:spcPct val="0"/>
              </a:spcBef>
              <a:buClrTx/>
              <a:buSzTx/>
              <a:buFontTx/>
              <a:buNone/>
            </a:pPr>
            <a:r>
              <a:rPr lang="en-US" altLang="zh-CN" sz="1600" b="1" dirty="0">
                <a:solidFill>
                  <a:srgbClr val="C00000"/>
                </a:solidFill>
                <a:latin typeface="Arial Narrow" panose="020B0606020202030204" pitchFamily="34" charset="0"/>
                <a:ea typeface="微软雅黑" panose="020B0503020204020204" pitchFamily="34" charset="-122"/>
              </a:rPr>
              <a:t>Cross-switch</a:t>
            </a:r>
          </a:p>
        </p:txBody>
      </p:sp>
      <p:sp>
        <p:nvSpPr>
          <p:cNvPr id="33" name="矩形 32">
            <a:extLst>
              <a:ext uri="{FF2B5EF4-FFF2-40B4-BE49-F238E27FC236}">
                <a16:creationId xmlns:a16="http://schemas.microsoft.com/office/drawing/2014/main" id="{F215E733-5011-41E5-A485-52BCDB69031C}"/>
              </a:ext>
            </a:extLst>
          </p:cNvPr>
          <p:cNvSpPr/>
          <p:nvPr/>
        </p:nvSpPr>
        <p:spPr>
          <a:xfrm>
            <a:off x="133023" y="3405955"/>
            <a:ext cx="1624330" cy="337185"/>
          </a:xfrm>
          <a:prstGeom prst="rect">
            <a:avLst/>
          </a:prstGeom>
        </p:spPr>
        <p:txBody>
          <a:bodyPr wrap="square">
            <a:spAutoFit/>
          </a:bodyPr>
          <a:lstStyle/>
          <a:p>
            <a:pPr>
              <a:spcBef>
                <a:spcPct val="0"/>
              </a:spcBef>
              <a:buClrTx/>
              <a:buSzTx/>
              <a:buFontTx/>
              <a:buNone/>
            </a:pPr>
            <a:r>
              <a:rPr lang="en-US" altLang="zh-CN" sz="1600" b="1" dirty="0">
                <a:latin typeface="Arial Narrow" panose="020B0606020202030204" pitchFamily="34" charset="0"/>
                <a:ea typeface="微软雅黑" panose="020B0503020204020204" pitchFamily="34" charset="-122"/>
                <a:cs typeface="Arial" panose="020B0604020202020204" pitchFamily="34" charset="0"/>
              </a:rPr>
              <a:t>Machine </a:t>
            </a:r>
            <a:r>
              <a:rPr lang="en-US" altLang="zh-CN" sz="1600" b="1" dirty="0" err="1">
                <a:latin typeface="Arial Narrow" panose="020B0606020202030204" pitchFamily="34" charset="0"/>
                <a:ea typeface="微软雅黑" panose="020B0503020204020204" pitchFamily="34" charset="-122"/>
                <a:cs typeface="Arial" panose="020B0604020202020204" pitchFamily="34" charset="0"/>
              </a:rPr>
              <a:t>Clk</a:t>
            </a:r>
            <a:endParaRPr lang="en-US" altLang="zh-CN" sz="1600" b="1" dirty="0">
              <a:latin typeface="Arial Narrow" panose="020B0606020202030204" pitchFamily="34" charset="0"/>
              <a:ea typeface="微软雅黑" panose="020B0503020204020204" pitchFamily="34" charset="-122"/>
              <a:cs typeface="Arial" panose="020B0604020202020204" pitchFamily="34" charset="0"/>
            </a:endParaRPr>
          </a:p>
        </p:txBody>
      </p:sp>
      <p:sp>
        <p:nvSpPr>
          <p:cNvPr id="35" name="矩形 34">
            <a:extLst>
              <a:ext uri="{FF2B5EF4-FFF2-40B4-BE49-F238E27FC236}">
                <a16:creationId xmlns:a16="http://schemas.microsoft.com/office/drawing/2014/main" id="{7A8256BD-1E28-4BAB-BD65-21B3C351EF95}"/>
              </a:ext>
            </a:extLst>
          </p:cNvPr>
          <p:cNvSpPr/>
          <p:nvPr/>
        </p:nvSpPr>
        <p:spPr>
          <a:xfrm>
            <a:off x="7115478" y="5074991"/>
            <a:ext cx="1731564" cy="265457"/>
          </a:xfrm>
          <a:prstGeom prst="rect">
            <a:avLst/>
          </a:prstGeom>
        </p:spPr>
        <p:txBody>
          <a:bodyPr wrap="none">
            <a:spAutoFit/>
          </a:bodyPr>
          <a:lstStyle/>
          <a:p>
            <a:r>
              <a:rPr lang="en-US" altLang="zh-CN" sz="1125" b="1" dirty="0">
                <a:solidFill>
                  <a:srgbClr val="FF0000"/>
                </a:solidFill>
              </a:rPr>
              <a:t>Hole space: </a:t>
            </a:r>
            <a:r>
              <a:rPr lang="zh-CN" altLang="en-US" sz="1125" b="1" i="1" dirty="0">
                <a:solidFill>
                  <a:srgbClr val="FF0000"/>
                </a:solidFill>
              </a:rPr>
              <a:t>S ≈ 4D to 10D </a:t>
            </a:r>
          </a:p>
        </p:txBody>
      </p:sp>
      <p:sp>
        <p:nvSpPr>
          <p:cNvPr id="36" name="矩形 35">
            <a:extLst>
              <a:ext uri="{FF2B5EF4-FFF2-40B4-BE49-F238E27FC236}">
                <a16:creationId xmlns:a16="http://schemas.microsoft.com/office/drawing/2014/main" id="{2A080FD4-D61A-4DA8-BF56-74620A8EE818}"/>
              </a:ext>
            </a:extLst>
          </p:cNvPr>
          <p:cNvSpPr/>
          <p:nvPr/>
        </p:nvSpPr>
        <p:spPr>
          <a:xfrm>
            <a:off x="6849992" y="5269587"/>
            <a:ext cx="4624928" cy="1200329"/>
          </a:xfrm>
          <a:prstGeom prst="rect">
            <a:avLst/>
          </a:prstGeom>
        </p:spPr>
        <p:txBody>
          <a:bodyPr wrap="square">
            <a:spAutoFit/>
          </a:bodyPr>
          <a:lstStyle/>
          <a:p>
            <a:pPr marL="192881" indent="-192881">
              <a:buFont typeface="Wingdings" panose="05000000000000000000" pitchFamily="2" charset="2"/>
              <a:buChar char="è"/>
            </a:pP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More than 2 rows Ground Via needed; </a:t>
            </a:r>
            <a:r>
              <a:rPr lang="zh-CN" altLang="en-US"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  </a:t>
            </a:r>
          </a:p>
          <a:p>
            <a:pPr marL="192881" indent="-192881">
              <a:buFont typeface="Wingdings" panose="05000000000000000000" pitchFamily="2" charset="2"/>
              <a:buChar char="è"/>
            </a:pP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Vias on Adjacent rows are interlaced placed; </a:t>
            </a:r>
          </a:p>
          <a:p>
            <a:pPr marL="192881" indent="-192881">
              <a:buFont typeface="Wingdings" panose="05000000000000000000" pitchFamily="2" charset="2"/>
              <a:buChar char="è"/>
            </a:pP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Less </a:t>
            </a:r>
            <a:r>
              <a:rPr lang="zh-CN" altLang="en-US"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λ /</a:t>
            </a: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4  Via to Via space in one row.</a:t>
            </a:r>
          </a:p>
          <a:p>
            <a:pPr marL="192881" indent="-192881">
              <a:buFont typeface="Wingdings" panose="05000000000000000000" pitchFamily="2" charset="2"/>
              <a:buChar char="è"/>
            </a:pPr>
            <a:r>
              <a:rPr lang="en-US" altLang="zh-CN" b="1" dirty="0">
                <a:solidFill>
                  <a:srgbClr val="C00000"/>
                </a:solidFill>
                <a:latin typeface="Arial Narrow" panose="020B0606020202030204" pitchFamily="34" charset="0"/>
                <a:ea typeface="微软雅黑" panose="020B0503020204020204" pitchFamily="34" charset="-122"/>
                <a:cs typeface="Times New Roman" panose="02020603050405020304" pitchFamily="18" charset="0"/>
              </a:rPr>
              <a:t>Clock Power Supply factors cannot be ignored</a:t>
            </a:r>
            <a:r>
              <a:rPr lang="zh-CN" altLang="en-US" b="1" dirty="0">
                <a:solidFill>
                  <a:srgbClr val="C00000"/>
                </a:solidFill>
                <a:latin typeface="Arial Narrow" panose="020B0606020202030204" pitchFamily="34" charset="0"/>
                <a:ea typeface="微软雅黑" panose="020B0503020204020204" pitchFamily="34" charset="-122"/>
                <a:cs typeface="Times New Roman" panose="02020603050405020304" pitchFamily="18" charset="0"/>
              </a:rPr>
              <a:t>！</a:t>
            </a:r>
          </a:p>
        </p:txBody>
      </p:sp>
      <p:pic>
        <p:nvPicPr>
          <p:cNvPr id="37" name="图片 36">
            <a:extLst>
              <a:ext uri="{FF2B5EF4-FFF2-40B4-BE49-F238E27FC236}">
                <a16:creationId xmlns:a16="http://schemas.microsoft.com/office/drawing/2014/main" id="{A51979CA-C802-4BF4-A5EE-85430DC20809}"/>
              </a:ext>
            </a:extLst>
          </p:cNvPr>
          <p:cNvPicPr>
            <a:picLocks noChangeAspect="1"/>
          </p:cNvPicPr>
          <p:nvPr/>
        </p:nvPicPr>
        <p:blipFill>
          <a:blip r:embed="rId5"/>
          <a:stretch>
            <a:fillRect/>
          </a:stretch>
        </p:blipFill>
        <p:spPr>
          <a:xfrm>
            <a:off x="9213867" y="4098961"/>
            <a:ext cx="2169500" cy="591997"/>
          </a:xfrm>
          <a:prstGeom prst="rect">
            <a:avLst/>
          </a:prstGeom>
        </p:spPr>
      </p:pic>
      <p:cxnSp>
        <p:nvCxnSpPr>
          <p:cNvPr id="38" name="直接箭头连接符 37">
            <a:extLst>
              <a:ext uri="{FF2B5EF4-FFF2-40B4-BE49-F238E27FC236}">
                <a16:creationId xmlns:a16="http://schemas.microsoft.com/office/drawing/2014/main" id="{84180A3B-2828-4C56-8028-5D895916F8AA}"/>
              </a:ext>
            </a:extLst>
          </p:cNvPr>
          <p:cNvCxnSpPr>
            <a:cxnSpLocks/>
          </p:cNvCxnSpPr>
          <p:nvPr/>
        </p:nvCxnSpPr>
        <p:spPr>
          <a:xfrm>
            <a:off x="4059341" y="4121625"/>
            <a:ext cx="2633313" cy="3085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矩形: 圆角 38">
            <a:extLst>
              <a:ext uri="{FF2B5EF4-FFF2-40B4-BE49-F238E27FC236}">
                <a16:creationId xmlns:a16="http://schemas.microsoft.com/office/drawing/2014/main" id="{5460EAB0-7529-4CC3-BF71-769080327C11}"/>
              </a:ext>
            </a:extLst>
          </p:cNvPr>
          <p:cNvSpPr/>
          <p:nvPr/>
        </p:nvSpPr>
        <p:spPr>
          <a:xfrm>
            <a:off x="3503712" y="3838137"/>
            <a:ext cx="555629" cy="5986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2" name="图片 41">
            <a:extLst>
              <a:ext uri="{FF2B5EF4-FFF2-40B4-BE49-F238E27FC236}">
                <a16:creationId xmlns:a16="http://schemas.microsoft.com/office/drawing/2014/main" id="{4C872D58-BE3F-49D8-8FC1-CFA8E2E90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5572" y="591030"/>
            <a:ext cx="5201342" cy="3188959"/>
          </a:xfrm>
          <a:prstGeom prst="rect">
            <a:avLst/>
          </a:prstGeom>
        </p:spPr>
      </p:pic>
      <p:sp>
        <p:nvSpPr>
          <p:cNvPr id="43" name="文本框 42">
            <a:extLst>
              <a:ext uri="{FF2B5EF4-FFF2-40B4-BE49-F238E27FC236}">
                <a16:creationId xmlns:a16="http://schemas.microsoft.com/office/drawing/2014/main" id="{6FCAA92E-C998-4E76-B44D-EA1E7493A35E}"/>
              </a:ext>
            </a:extLst>
          </p:cNvPr>
          <p:cNvSpPr txBox="1"/>
          <p:nvPr/>
        </p:nvSpPr>
        <p:spPr>
          <a:xfrm>
            <a:off x="8760295" y="2033253"/>
            <a:ext cx="2010679" cy="646331"/>
          </a:xfrm>
          <a:prstGeom prst="rect">
            <a:avLst/>
          </a:prstGeom>
          <a:noFill/>
        </p:spPr>
        <p:txBody>
          <a:bodyPr wrap="square" rtlCol="0">
            <a:spAutoFit/>
          </a:bodyPr>
          <a:lstStyle/>
          <a:p>
            <a:r>
              <a:rPr lang="en-US" altLang="zh-CN" dirty="0">
                <a:solidFill>
                  <a:srgbClr val="FFFF00"/>
                </a:solidFill>
              </a:rPr>
              <a:t>Rms jitter = 174fs</a:t>
            </a:r>
          </a:p>
          <a:p>
            <a:r>
              <a:rPr lang="en-US" altLang="zh-CN" dirty="0">
                <a:solidFill>
                  <a:srgbClr val="FFFF00"/>
                </a:solidFill>
              </a:rPr>
              <a:t>(10Hz-10MHz)</a:t>
            </a:r>
            <a:endParaRPr lang="zh-CN" altLang="en-US" dirty="0">
              <a:solidFill>
                <a:srgbClr val="FFFF00"/>
              </a:solidFill>
            </a:endParaRPr>
          </a:p>
        </p:txBody>
      </p:sp>
    </p:spTree>
    <p:extLst>
      <p:ext uri="{BB962C8B-B14F-4D97-AF65-F5344CB8AC3E}">
        <p14:creationId xmlns:p14="http://schemas.microsoft.com/office/powerpoint/2010/main" val="566331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4FE9F17-8456-4039-8E58-D5749E4C25CA}"/>
              </a:ext>
            </a:extLst>
          </p:cNvPr>
          <p:cNvSpPr>
            <a:spLocks noGrp="1"/>
          </p:cNvSpPr>
          <p:nvPr>
            <p:ph type="title"/>
          </p:nvPr>
        </p:nvSpPr>
        <p:spPr/>
        <p:txBody>
          <a:bodyPr>
            <a:normAutofit/>
          </a:bodyPr>
          <a:lstStyle/>
          <a:p>
            <a:r>
              <a:rPr lang="en-US" altLang="zh-CN" dirty="0">
                <a:latin typeface="Arial Narrow" panose="020B0606020202030204" pitchFamily="34" charset="0"/>
              </a:rPr>
              <a:t>Digital Signal Processing Block </a:t>
            </a:r>
            <a:endParaRPr lang="zh-CN" altLang="en-US" dirty="0"/>
          </a:p>
        </p:txBody>
      </p:sp>
      <p:sp>
        <p:nvSpPr>
          <p:cNvPr id="5" name="矩形 4">
            <a:extLst>
              <a:ext uri="{FF2B5EF4-FFF2-40B4-BE49-F238E27FC236}">
                <a16:creationId xmlns:a16="http://schemas.microsoft.com/office/drawing/2014/main" id="{D7ECC698-20EE-4CEB-84FE-5ECE9DA95449}"/>
              </a:ext>
            </a:extLst>
          </p:cNvPr>
          <p:cNvSpPr/>
          <p:nvPr/>
        </p:nvSpPr>
        <p:spPr>
          <a:xfrm>
            <a:off x="1679214" y="5229200"/>
            <a:ext cx="3428244" cy="1077218"/>
          </a:xfrm>
          <a:prstGeom prst="rect">
            <a:avLst/>
          </a:prstGeom>
        </p:spPr>
        <p:txBody>
          <a:bodyPr wrap="square">
            <a:spAutoFit/>
          </a:bodyPr>
          <a:lstStyle/>
          <a:p>
            <a:r>
              <a:rPr lang="en-US" altLang="zh-CN" sz="1600" dirty="0">
                <a:latin typeface="Arial Narrow" panose="020B0606020202030204" pitchFamily="34" charset="0"/>
                <a:cs typeface="Arial" panose="020B0604020202020204" pitchFamily="34" charset="0"/>
              </a:rPr>
              <a:t>LFSR: Linear Feed-back Shift-Register</a:t>
            </a:r>
          </a:p>
          <a:p>
            <a:r>
              <a:rPr lang="en-US" altLang="zh-CN" sz="1600" dirty="0">
                <a:latin typeface="Arial Narrow" panose="020B0606020202030204" pitchFamily="34" charset="0"/>
                <a:cs typeface="Arial" panose="020B0604020202020204" pitchFamily="34" charset="0"/>
              </a:rPr>
              <a:t>FIR filter : Finite Impulse Response filter</a:t>
            </a:r>
          </a:p>
          <a:p>
            <a:r>
              <a:rPr lang="en-US" altLang="zh-CN" sz="1600" dirty="0">
                <a:latin typeface="Arial Narrow" panose="020B0606020202030204" pitchFamily="34" charset="0"/>
                <a:cs typeface="Arial" panose="020B0604020202020204" pitchFamily="34" charset="0"/>
              </a:rPr>
              <a:t>CIC filter : Cascaded Integrator-Comb filter</a:t>
            </a:r>
          </a:p>
          <a:p>
            <a:r>
              <a:rPr lang="en-US" altLang="zh-CN" sz="1600" dirty="0">
                <a:latin typeface="Arial Narrow" panose="020B0606020202030204" pitchFamily="34" charset="0"/>
                <a:cs typeface="Arial" panose="020B0604020202020204" pitchFamily="34" charset="0"/>
              </a:rPr>
              <a:t>DDS : Direct Digital Synthesis</a:t>
            </a:r>
            <a:endParaRPr lang="zh-CN" altLang="en-US" sz="1600" dirty="0">
              <a:latin typeface="Arial Narrow" panose="020B060602020203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9CAE9CC0-C290-4586-9217-105745DC3D33}"/>
              </a:ext>
            </a:extLst>
          </p:cNvPr>
          <p:cNvGrpSpPr/>
          <p:nvPr/>
        </p:nvGrpSpPr>
        <p:grpSpPr>
          <a:xfrm>
            <a:off x="1937905" y="1207730"/>
            <a:ext cx="8555417" cy="3449985"/>
            <a:chOff x="1516645" y="2132781"/>
            <a:chExt cx="6095403" cy="2177106"/>
          </a:xfrm>
        </p:grpSpPr>
        <p:grpSp>
          <p:nvGrpSpPr>
            <p:cNvPr id="7" name="组合 6">
              <a:extLst>
                <a:ext uri="{FF2B5EF4-FFF2-40B4-BE49-F238E27FC236}">
                  <a16:creationId xmlns:a16="http://schemas.microsoft.com/office/drawing/2014/main" id="{236EA412-C0D0-499A-826F-387523D911AC}"/>
                </a:ext>
              </a:extLst>
            </p:cNvPr>
            <p:cNvGrpSpPr/>
            <p:nvPr/>
          </p:nvGrpSpPr>
          <p:grpSpPr>
            <a:xfrm>
              <a:off x="1692273" y="2187871"/>
              <a:ext cx="5919775" cy="1901946"/>
              <a:chOff x="1692273" y="2187871"/>
              <a:chExt cx="5919775" cy="1901946"/>
            </a:xfrm>
          </p:grpSpPr>
          <p:sp>
            <p:nvSpPr>
              <p:cNvPr id="12" name="矩形 11">
                <a:extLst>
                  <a:ext uri="{FF2B5EF4-FFF2-40B4-BE49-F238E27FC236}">
                    <a16:creationId xmlns:a16="http://schemas.microsoft.com/office/drawing/2014/main" id="{0144F9E7-914E-4018-B3CF-EE7F33D1A052}"/>
                  </a:ext>
                </a:extLst>
              </p:cNvPr>
              <p:cNvSpPr/>
              <p:nvPr/>
            </p:nvSpPr>
            <p:spPr>
              <a:xfrm>
                <a:off x="1692273" y="2646971"/>
                <a:ext cx="364696"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200" dirty="0">
                    <a:solidFill>
                      <a:schemeClr val="bg1"/>
                    </a:solidFill>
                    <a:latin typeface="Arial Narrow" panose="020B0606020202030204" pitchFamily="34" charset="0"/>
                    <a:cs typeface="Arial" panose="020B0604020202020204" pitchFamily="34" charset="0"/>
                  </a:rPr>
                  <a:t>RAW</a:t>
                </a:r>
              </a:p>
              <a:p>
                <a:pPr algn="ctr"/>
                <a:r>
                  <a:rPr lang="en-US" altLang="zh-CN" sz="1200" dirty="0">
                    <a:solidFill>
                      <a:schemeClr val="bg1"/>
                    </a:solidFill>
                    <a:latin typeface="Arial Narrow" panose="020B0606020202030204" pitchFamily="34" charset="0"/>
                    <a:cs typeface="Arial" panose="020B0604020202020204" pitchFamily="34" charset="0"/>
                  </a:rPr>
                  <a:t>ADC</a:t>
                </a:r>
                <a:endParaRPr lang="zh-CN" altLang="en-US" sz="1200" dirty="0">
                  <a:solidFill>
                    <a:schemeClr val="bg1"/>
                  </a:solidFill>
                  <a:latin typeface="Arial Narrow" panose="020B0606020202030204" pitchFamily="34" charset="0"/>
                  <a:cs typeface="Arial" panose="020B0604020202020204" pitchFamily="34" charset="0"/>
                </a:endParaRPr>
              </a:p>
            </p:txBody>
          </p:sp>
          <p:sp>
            <p:nvSpPr>
              <p:cNvPr id="13" name="流程图: 接点 12">
                <a:extLst>
                  <a:ext uri="{FF2B5EF4-FFF2-40B4-BE49-F238E27FC236}">
                    <a16:creationId xmlns:a16="http://schemas.microsoft.com/office/drawing/2014/main" id="{8B2D2EA0-4992-4FF0-8D3B-0ACD29E4AD93}"/>
                  </a:ext>
                </a:extLst>
              </p:cNvPr>
              <p:cNvSpPr/>
              <p:nvPr/>
            </p:nvSpPr>
            <p:spPr>
              <a:xfrm>
                <a:off x="2910927" y="2646972"/>
                <a:ext cx="303166" cy="274296"/>
              </a:xfrm>
              <a:prstGeom prst="flowChartConnector">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2400" dirty="0">
                    <a:solidFill>
                      <a:schemeClr val="bg1"/>
                    </a:solidFill>
                    <a:latin typeface="Arial Narrow" panose="020B0606020202030204" pitchFamily="34" charset="0"/>
                    <a:cs typeface="Arial" panose="020B0604020202020204" pitchFamily="34" charset="0"/>
                  </a:rPr>
                  <a:t>×</a:t>
                </a:r>
                <a:endParaRPr lang="zh-CN" altLang="en-US" sz="2400" dirty="0">
                  <a:solidFill>
                    <a:schemeClr val="bg1"/>
                  </a:solidFill>
                  <a:latin typeface="Arial Narrow" panose="020B0606020202030204" pitchFamily="34" charset="0"/>
                  <a:cs typeface="Arial" panose="020B0604020202020204" pitchFamily="34" charset="0"/>
                </a:endParaRPr>
              </a:p>
            </p:txBody>
          </p:sp>
          <p:sp>
            <p:nvSpPr>
              <p:cNvPr id="14" name="矩形 13">
                <a:extLst>
                  <a:ext uri="{FF2B5EF4-FFF2-40B4-BE49-F238E27FC236}">
                    <a16:creationId xmlns:a16="http://schemas.microsoft.com/office/drawing/2014/main" id="{903602A0-AB8B-4D4B-B053-E131C1D333B0}"/>
                  </a:ext>
                </a:extLst>
              </p:cNvPr>
              <p:cNvSpPr/>
              <p:nvPr/>
            </p:nvSpPr>
            <p:spPr>
              <a:xfrm>
                <a:off x="2284671" y="2187871"/>
                <a:ext cx="453185"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200" dirty="0">
                    <a:solidFill>
                      <a:schemeClr val="bg1"/>
                    </a:solidFill>
                    <a:latin typeface="Arial Narrow" panose="020B0606020202030204" pitchFamily="34" charset="0"/>
                    <a:cs typeface="Arial" panose="020B0604020202020204" pitchFamily="34" charset="0"/>
                  </a:rPr>
                  <a:t>DDS</a:t>
                </a:r>
                <a:endParaRPr lang="zh-CN" altLang="en-US" sz="1200" dirty="0">
                  <a:solidFill>
                    <a:schemeClr val="bg1"/>
                  </a:solidFill>
                  <a:latin typeface="Arial Narrow" panose="020B0606020202030204" pitchFamily="34" charset="0"/>
                  <a:cs typeface="Arial" panose="020B0604020202020204" pitchFamily="34" charset="0"/>
                </a:endParaRPr>
              </a:p>
            </p:txBody>
          </p:sp>
          <p:sp>
            <p:nvSpPr>
              <p:cNvPr id="15" name="矩形 14">
                <a:extLst>
                  <a:ext uri="{FF2B5EF4-FFF2-40B4-BE49-F238E27FC236}">
                    <a16:creationId xmlns:a16="http://schemas.microsoft.com/office/drawing/2014/main" id="{4A44213D-A90A-485B-849E-26EBEED02242}"/>
                  </a:ext>
                </a:extLst>
              </p:cNvPr>
              <p:cNvSpPr/>
              <p:nvPr/>
            </p:nvSpPr>
            <p:spPr>
              <a:xfrm>
                <a:off x="3370242" y="2646972"/>
                <a:ext cx="430808"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100" dirty="0">
                    <a:solidFill>
                      <a:schemeClr val="bg1"/>
                    </a:solidFill>
                    <a:latin typeface="Arial Narrow" panose="020B0606020202030204" pitchFamily="34" charset="0"/>
                    <a:cs typeface="Arial" panose="020B0604020202020204" pitchFamily="34" charset="0"/>
                  </a:rPr>
                  <a:t>IQ Data</a:t>
                </a:r>
                <a:endParaRPr lang="zh-CN" altLang="en-US" sz="1100" dirty="0">
                  <a:solidFill>
                    <a:schemeClr val="bg1"/>
                  </a:solidFill>
                  <a:latin typeface="Arial Narrow" panose="020B0606020202030204" pitchFamily="34" charset="0"/>
                  <a:cs typeface="Arial" panose="020B0604020202020204" pitchFamily="34" charset="0"/>
                </a:endParaRPr>
              </a:p>
            </p:txBody>
          </p:sp>
          <p:sp>
            <p:nvSpPr>
              <p:cNvPr id="16" name="矩形 15">
                <a:extLst>
                  <a:ext uri="{FF2B5EF4-FFF2-40B4-BE49-F238E27FC236}">
                    <a16:creationId xmlns:a16="http://schemas.microsoft.com/office/drawing/2014/main" id="{126214B2-77F5-45D6-B0D1-06E312B843C9}"/>
                  </a:ext>
                </a:extLst>
              </p:cNvPr>
              <p:cNvSpPr/>
              <p:nvPr/>
            </p:nvSpPr>
            <p:spPr>
              <a:xfrm>
                <a:off x="2281262" y="2646972"/>
                <a:ext cx="453185"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900" dirty="0">
                    <a:solidFill>
                      <a:schemeClr val="bg1"/>
                    </a:solidFill>
                    <a:latin typeface="Arial Narrow" panose="020B0606020202030204" pitchFamily="34" charset="0"/>
                    <a:cs typeface="Arial" panose="020B0604020202020204" pitchFamily="34" charset="0"/>
                  </a:rPr>
                  <a:t>FIR Filter</a:t>
                </a:r>
              </a:p>
              <a:p>
                <a:pPr algn="ctr"/>
                <a:r>
                  <a:rPr lang="en-US" altLang="zh-CN" sz="900" dirty="0">
                    <a:solidFill>
                      <a:schemeClr val="bg1"/>
                    </a:solidFill>
                    <a:latin typeface="Arial Narrow" panose="020B0606020202030204" pitchFamily="34" charset="0"/>
                    <a:cs typeface="Arial" panose="020B0604020202020204" pitchFamily="34" charset="0"/>
                  </a:rPr>
                  <a:t>Bandpass</a:t>
                </a:r>
                <a:endParaRPr lang="zh-CN" altLang="en-US" sz="900" dirty="0">
                  <a:solidFill>
                    <a:schemeClr val="bg1"/>
                  </a:solidFill>
                  <a:latin typeface="Arial Narrow" panose="020B0606020202030204" pitchFamily="34" charset="0"/>
                  <a:cs typeface="Arial" panose="020B0604020202020204" pitchFamily="34" charset="0"/>
                </a:endParaRPr>
              </a:p>
            </p:txBody>
          </p:sp>
          <p:sp>
            <p:nvSpPr>
              <p:cNvPr id="17" name="矩形 16">
                <a:extLst>
                  <a:ext uri="{FF2B5EF4-FFF2-40B4-BE49-F238E27FC236}">
                    <a16:creationId xmlns:a16="http://schemas.microsoft.com/office/drawing/2014/main" id="{689F0096-70AC-42BF-85E8-5779E2BE87D6}"/>
                  </a:ext>
                </a:extLst>
              </p:cNvPr>
              <p:cNvSpPr/>
              <p:nvPr/>
            </p:nvSpPr>
            <p:spPr>
              <a:xfrm>
                <a:off x="4252162" y="2642579"/>
                <a:ext cx="629666"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b="1" dirty="0">
                    <a:solidFill>
                      <a:schemeClr val="bg1"/>
                    </a:solidFill>
                    <a:latin typeface="Arial Narrow" panose="020B0606020202030204" pitchFamily="34" charset="0"/>
                    <a:cs typeface="Arial" panose="020B0604020202020204" pitchFamily="34" charset="0"/>
                  </a:rPr>
                  <a:t>CIC Filter</a:t>
                </a:r>
              </a:p>
              <a:p>
                <a:pPr algn="ctr"/>
                <a:r>
                  <a:rPr lang="en-US" altLang="zh-CN" sz="1100" b="1" dirty="0">
                    <a:solidFill>
                      <a:schemeClr val="bg1"/>
                    </a:solidFill>
                    <a:latin typeface="Arial Narrow" panose="020B0606020202030204" pitchFamily="34" charset="0"/>
                    <a:cs typeface="Arial" panose="020B0604020202020204" pitchFamily="34" charset="0"/>
                  </a:rPr>
                  <a:t>Decimator</a:t>
                </a:r>
                <a:endParaRPr lang="zh-CN" altLang="en-US" sz="1100" b="1" dirty="0">
                  <a:solidFill>
                    <a:schemeClr val="bg1"/>
                  </a:solidFill>
                  <a:latin typeface="Arial Narrow" panose="020B0606020202030204" pitchFamily="34" charset="0"/>
                  <a:cs typeface="Arial" panose="020B0604020202020204" pitchFamily="34" charset="0"/>
                </a:endParaRPr>
              </a:p>
            </p:txBody>
          </p:sp>
          <p:sp>
            <p:nvSpPr>
              <p:cNvPr id="18" name="矩形 17">
                <a:extLst>
                  <a:ext uri="{FF2B5EF4-FFF2-40B4-BE49-F238E27FC236}">
                    <a16:creationId xmlns:a16="http://schemas.microsoft.com/office/drawing/2014/main" id="{1296CA95-BB3B-4E2D-933B-5B8318DF93A9}"/>
                  </a:ext>
                </a:extLst>
              </p:cNvPr>
              <p:cNvSpPr/>
              <p:nvPr/>
            </p:nvSpPr>
            <p:spPr>
              <a:xfrm>
                <a:off x="5037976" y="2642579"/>
                <a:ext cx="653132"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Compensating</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19" name="矩形 18">
                <a:extLst>
                  <a:ext uri="{FF2B5EF4-FFF2-40B4-BE49-F238E27FC236}">
                    <a16:creationId xmlns:a16="http://schemas.microsoft.com/office/drawing/2014/main" id="{886B1E8D-59F8-43A3-8AE4-012795A88C91}"/>
                  </a:ext>
                </a:extLst>
              </p:cNvPr>
              <p:cNvSpPr/>
              <p:nvPr/>
            </p:nvSpPr>
            <p:spPr>
              <a:xfrm>
                <a:off x="5847256" y="2642579"/>
                <a:ext cx="597032"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solidFill>
                      <a:schemeClr val="bg1"/>
                    </a:solidFill>
                    <a:latin typeface="Arial Narrow" panose="020B0606020202030204" pitchFamily="34" charset="0"/>
                    <a:cs typeface="Arial" panose="020B0604020202020204" pitchFamily="34" charset="0"/>
                  </a:rPr>
                  <a:t>CORDIC</a:t>
                </a:r>
              </a:p>
            </p:txBody>
          </p:sp>
          <p:sp>
            <p:nvSpPr>
              <p:cNvPr id="20" name="矩形 19">
                <a:extLst>
                  <a:ext uri="{FF2B5EF4-FFF2-40B4-BE49-F238E27FC236}">
                    <a16:creationId xmlns:a16="http://schemas.microsoft.com/office/drawing/2014/main" id="{A200D61D-60FA-4DF6-837F-D1A2FB7362F8}"/>
                  </a:ext>
                </a:extLst>
              </p:cNvPr>
              <p:cNvSpPr/>
              <p:nvPr/>
            </p:nvSpPr>
            <p:spPr>
              <a:xfrm>
                <a:off x="4252162" y="3224586"/>
                <a:ext cx="632386"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200" b="1" dirty="0">
                    <a:solidFill>
                      <a:schemeClr val="bg1"/>
                    </a:solidFill>
                    <a:latin typeface="Arial Narrow" panose="020B0606020202030204" pitchFamily="34" charset="0"/>
                    <a:cs typeface="Arial" panose="020B0604020202020204" pitchFamily="34" charset="0"/>
                  </a:rPr>
                  <a:t>CIC Filter</a:t>
                </a:r>
              </a:p>
              <a:p>
                <a:pPr algn="ctr"/>
                <a:r>
                  <a:rPr lang="en-US" altLang="zh-CN" sz="1200" b="1" dirty="0">
                    <a:solidFill>
                      <a:schemeClr val="bg1"/>
                    </a:solidFill>
                    <a:latin typeface="Arial Narrow" panose="020B0606020202030204" pitchFamily="34" charset="0"/>
                    <a:cs typeface="Arial" panose="020B0604020202020204" pitchFamily="34" charset="0"/>
                  </a:rPr>
                  <a:t>Decimator</a:t>
                </a:r>
                <a:endParaRPr lang="zh-CN" altLang="en-US" sz="1200" b="1" dirty="0">
                  <a:solidFill>
                    <a:schemeClr val="bg1"/>
                  </a:solidFill>
                  <a:latin typeface="Arial Narrow" panose="020B0606020202030204" pitchFamily="34" charset="0"/>
                  <a:cs typeface="Arial" panose="020B0604020202020204" pitchFamily="34" charset="0"/>
                </a:endParaRPr>
              </a:p>
            </p:txBody>
          </p:sp>
          <p:sp>
            <p:nvSpPr>
              <p:cNvPr id="21" name="矩形 20">
                <a:extLst>
                  <a:ext uri="{FF2B5EF4-FFF2-40B4-BE49-F238E27FC236}">
                    <a16:creationId xmlns:a16="http://schemas.microsoft.com/office/drawing/2014/main" id="{8EFBE434-E904-45B3-883F-531AD7C187B2}"/>
                  </a:ext>
                </a:extLst>
              </p:cNvPr>
              <p:cNvSpPr/>
              <p:nvPr/>
            </p:nvSpPr>
            <p:spPr>
              <a:xfrm>
                <a:off x="5037976" y="3224586"/>
                <a:ext cx="653132"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Compensating</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22" name="矩形 21">
                <a:extLst>
                  <a:ext uri="{FF2B5EF4-FFF2-40B4-BE49-F238E27FC236}">
                    <a16:creationId xmlns:a16="http://schemas.microsoft.com/office/drawing/2014/main" id="{DD57521C-1031-40DB-9EC3-B1B0E365EAC7}"/>
                  </a:ext>
                </a:extLst>
              </p:cNvPr>
              <p:cNvSpPr/>
              <p:nvPr/>
            </p:nvSpPr>
            <p:spPr>
              <a:xfrm>
                <a:off x="5819912" y="3224586"/>
                <a:ext cx="653132"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Programmable</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23" name="矩形 22">
                <a:extLst>
                  <a:ext uri="{FF2B5EF4-FFF2-40B4-BE49-F238E27FC236}">
                    <a16:creationId xmlns:a16="http://schemas.microsoft.com/office/drawing/2014/main" id="{D11EC650-AF58-4CA7-A8DF-8E1EA079CB13}"/>
                  </a:ext>
                </a:extLst>
              </p:cNvPr>
              <p:cNvSpPr/>
              <p:nvPr/>
            </p:nvSpPr>
            <p:spPr>
              <a:xfrm>
                <a:off x="4252162" y="3806591"/>
                <a:ext cx="632386"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b="1" dirty="0">
                    <a:solidFill>
                      <a:schemeClr val="bg1"/>
                    </a:solidFill>
                    <a:latin typeface="Arial Narrow" panose="020B0606020202030204" pitchFamily="34" charset="0"/>
                    <a:cs typeface="Arial" panose="020B0604020202020204" pitchFamily="34" charset="0"/>
                  </a:rPr>
                  <a:t>CIC Filter</a:t>
                </a:r>
              </a:p>
              <a:p>
                <a:pPr algn="ctr"/>
                <a:r>
                  <a:rPr lang="en-US" altLang="zh-CN" sz="1200" b="1" dirty="0">
                    <a:solidFill>
                      <a:schemeClr val="bg1"/>
                    </a:solidFill>
                    <a:latin typeface="Arial Narrow" panose="020B0606020202030204" pitchFamily="34" charset="0"/>
                    <a:cs typeface="Arial" panose="020B0604020202020204" pitchFamily="34" charset="0"/>
                  </a:rPr>
                  <a:t>Decimator</a:t>
                </a:r>
                <a:endParaRPr lang="zh-CN" altLang="en-US" sz="1200" b="1" dirty="0">
                  <a:solidFill>
                    <a:schemeClr val="bg1"/>
                  </a:solidFill>
                  <a:latin typeface="Arial Narrow" panose="020B0606020202030204" pitchFamily="34" charset="0"/>
                  <a:cs typeface="Arial" panose="020B0604020202020204" pitchFamily="34" charset="0"/>
                </a:endParaRPr>
              </a:p>
            </p:txBody>
          </p:sp>
          <p:sp>
            <p:nvSpPr>
              <p:cNvPr id="24" name="矩形 23">
                <a:extLst>
                  <a:ext uri="{FF2B5EF4-FFF2-40B4-BE49-F238E27FC236}">
                    <a16:creationId xmlns:a16="http://schemas.microsoft.com/office/drawing/2014/main" id="{405BA7AD-0E86-4AFE-A180-689027885008}"/>
                  </a:ext>
                </a:extLst>
              </p:cNvPr>
              <p:cNvSpPr/>
              <p:nvPr/>
            </p:nvSpPr>
            <p:spPr>
              <a:xfrm>
                <a:off x="5037976" y="3806591"/>
                <a:ext cx="653132"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Compensating</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25" name="矩形 24">
                <a:extLst>
                  <a:ext uri="{FF2B5EF4-FFF2-40B4-BE49-F238E27FC236}">
                    <a16:creationId xmlns:a16="http://schemas.microsoft.com/office/drawing/2014/main" id="{6EF93FE1-EA24-43E8-9796-006C252F63DC}"/>
                  </a:ext>
                </a:extLst>
              </p:cNvPr>
              <p:cNvSpPr/>
              <p:nvPr/>
            </p:nvSpPr>
            <p:spPr>
              <a:xfrm>
                <a:off x="5818526" y="3806591"/>
                <a:ext cx="653132"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Programmable</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26" name="矩形 25">
                <a:extLst>
                  <a:ext uri="{FF2B5EF4-FFF2-40B4-BE49-F238E27FC236}">
                    <a16:creationId xmlns:a16="http://schemas.microsoft.com/office/drawing/2014/main" id="{5A49E0EB-BF97-410A-85D7-BEB11E84DA10}"/>
                  </a:ext>
                </a:extLst>
              </p:cNvPr>
              <p:cNvSpPr/>
              <p:nvPr/>
            </p:nvSpPr>
            <p:spPr>
              <a:xfrm>
                <a:off x="2284671" y="3106074"/>
                <a:ext cx="430807"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200" dirty="0">
                    <a:solidFill>
                      <a:schemeClr val="bg1"/>
                    </a:solidFill>
                    <a:latin typeface="Arial Narrow" panose="020B0606020202030204" pitchFamily="34" charset="0"/>
                    <a:cs typeface="Arial" panose="020B0604020202020204" pitchFamily="34" charset="0"/>
                  </a:rPr>
                  <a:t>LFSR</a:t>
                </a:r>
                <a:endParaRPr lang="zh-CN" altLang="en-US" sz="1200" dirty="0">
                  <a:solidFill>
                    <a:schemeClr val="bg1"/>
                  </a:solidFill>
                  <a:latin typeface="Arial Narrow" panose="020B0606020202030204" pitchFamily="34" charset="0"/>
                  <a:cs typeface="Arial" panose="020B0604020202020204" pitchFamily="34" charset="0"/>
                </a:endParaRPr>
              </a:p>
            </p:txBody>
          </p:sp>
          <p:cxnSp>
            <p:nvCxnSpPr>
              <p:cNvPr id="27" name="连接符: 肘形 26">
                <a:extLst>
                  <a:ext uri="{FF2B5EF4-FFF2-40B4-BE49-F238E27FC236}">
                    <a16:creationId xmlns:a16="http://schemas.microsoft.com/office/drawing/2014/main" id="{A6219CBF-E141-4346-A316-D484EC7AFF1F}"/>
                  </a:ext>
                </a:extLst>
              </p:cNvPr>
              <p:cNvCxnSpPr>
                <a:cxnSpLocks/>
                <a:stCxn id="14" idx="3"/>
                <a:endCxn id="13" idx="0"/>
              </p:cNvCxnSpPr>
              <p:nvPr/>
            </p:nvCxnSpPr>
            <p:spPr>
              <a:xfrm>
                <a:off x="2737856" y="2325019"/>
                <a:ext cx="324654" cy="321953"/>
              </a:xfrm>
              <a:prstGeom prst="bentConnector2">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28" name="连接符: 肘形 27">
                <a:extLst>
                  <a:ext uri="{FF2B5EF4-FFF2-40B4-BE49-F238E27FC236}">
                    <a16:creationId xmlns:a16="http://schemas.microsoft.com/office/drawing/2014/main" id="{5F1B4C5D-6479-464B-A52F-678F99B017AE}"/>
                  </a:ext>
                </a:extLst>
              </p:cNvPr>
              <p:cNvCxnSpPr>
                <a:cxnSpLocks/>
                <a:stCxn id="26" idx="3"/>
                <a:endCxn id="13" idx="4"/>
              </p:cNvCxnSpPr>
              <p:nvPr/>
            </p:nvCxnSpPr>
            <p:spPr>
              <a:xfrm flipV="1">
                <a:off x="2715478" y="2921267"/>
                <a:ext cx="347033" cy="321955"/>
              </a:xfrm>
              <a:prstGeom prst="bentConnector2">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29" name="直接箭头连接符 28">
                <a:extLst>
                  <a:ext uri="{FF2B5EF4-FFF2-40B4-BE49-F238E27FC236}">
                    <a16:creationId xmlns:a16="http://schemas.microsoft.com/office/drawing/2014/main" id="{2A3ABA6A-05BB-4914-ADB2-C80711115DE5}"/>
                  </a:ext>
                </a:extLst>
              </p:cNvPr>
              <p:cNvCxnSpPr>
                <a:cxnSpLocks/>
                <a:stCxn id="16" idx="3"/>
                <a:endCxn id="13" idx="2"/>
              </p:cNvCxnSpPr>
              <p:nvPr/>
            </p:nvCxnSpPr>
            <p:spPr>
              <a:xfrm>
                <a:off x="2734447" y="2784120"/>
                <a:ext cx="176480" cy="0"/>
              </a:xfrm>
              <a:prstGeom prst="straightConnector1">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30" name="直接箭头连接符 29">
                <a:extLst>
                  <a:ext uri="{FF2B5EF4-FFF2-40B4-BE49-F238E27FC236}">
                    <a16:creationId xmlns:a16="http://schemas.microsoft.com/office/drawing/2014/main" id="{A7A8266E-66FE-4B03-96D2-179CC9250AEA}"/>
                  </a:ext>
                </a:extLst>
              </p:cNvPr>
              <p:cNvCxnSpPr>
                <a:cxnSpLocks/>
                <a:stCxn id="13" idx="6"/>
                <a:endCxn id="15" idx="1"/>
              </p:cNvCxnSpPr>
              <p:nvPr/>
            </p:nvCxnSpPr>
            <p:spPr>
              <a:xfrm>
                <a:off x="3214093" y="2784120"/>
                <a:ext cx="156149" cy="0"/>
              </a:xfrm>
              <a:prstGeom prst="straightConnector1">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31" name="直接箭头连接符 30">
                <a:extLst>
                  <a:ext uri="{FF2B5EF4-FFF2-40B4-BE49-F238E27FC236}">
                    <a16:creationId xmlns:a16="http://schemas.microsoft.com/office/drawing/2014/main" id="{54BF47A8-4E96-4DC4-80F3-3971E89019BB}"/>
                  </a:ext>
                </a:extLst>
              </p:cNvPr>
              <p:cNvCxnSpPr>
                <a:stCxn id="12" idx="3"/>
                <a:endCxn id="16" idx="1"/>
              </p:cNvCxnSpPr>
              <p:nvPr/>
            </p:nvCxnSpPr>
            <p:spPr>
              <a:xfrm>
                <a:off x="2056969" y="2784120"/>
                <a:ext cx="224293" cy="0"/>
              </a:xfrm>
              <a:prstGeom prst="straightConnector1">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32" name="直接箭头连接符 31">
                <a:extLst>
                  <a:ext uri="{FF2B5EF4-FFF2-40B4-BE49-F238E27FC236}">
                    <a16:creationId xmlns:a16="http://schemas.microsoft.com/office/drawing/2014/main" id="{0A8C3160-D542-4B82-A2EA-AD824A6838BD}"/>
                  </a:ext>
                </a:extLst>
              </p:cNvPr>
              <p:cNvCxnSpPr>
                <a:stCxn id="15" idx="3"/>
                <a:endCxn id="17" idx="1"/>
              </p:cNvCxnSpPr>
              <p:nvPr/>
            </p:nvCxnSpPr>
            <p:spPr>
              <a:xfrm flipV="1">
                <a:off x="3801049" y="2779727"/>
                <a:ext cx="451113" cy="4393"/>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sp>
            <p:nvSpPr>
              <p:cNvPr id="33" name="矩形 32">
                <a:extLst>
                  <a:ext uri="{FF2B5EF4-FFF2-40B4-BE49-F238E27FC236}">
                    <a16:creationId xmlns:a16="http://schemas.microsoft.com/office/drawing/2014/main" id="{91DF03F9-51DD-4F31-9731-D56127BC8540}"/>
                  </a:ext>
                </a:extLst>
              </p:cNvPr>
              <p:cNvSpPr/>
              <p:nvPr/>
            </p:nvSpPr>
            <p:spPr>
              <a:xfrm>
                <a:off x="6600436" y="2642579"/>
                <a:ext cx="505909"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b="1" dirty="0">
                    <a:solidFill>
                      <a:schemeClr val="bg1"/>
                    </a:solidFill>
                    <a:latin typeface="Arial Narrow" panose="020B0606020202030204" pitchFamily="34" charset="0"/>
                    <a:cs typeface="Arial" panose="020B0604020202020204" pitchFamily="34" charset="0"/>
                  </a:rPr>
                  <a:t>BPM Calc.</a:t>
                </a:r>
              </a:p>
            </p:txBody>
          </p:sp>
          <p:sp>
            <p:nvSpPr>
              <p:cNvPr id="34" name="矩形 33">
                <a:extLst>
                  <a:ext uri="{FF2B5EF4-FFF2-40B4-BE49-F238E27FC236}">
                    <a16:creationId xmlns:a16="http://schemas.microsoft.com/office/drawing/2014/main" id="{73094174-7A2A-44A8-AA79-A1A3ECC52F0D}"/>
                  </a:ext>
                </a:extLst>
              </p:cNvPr>
              <p:cNvSpPr/>
              <p:nvPr/>
            </p:nvSpPr>
            <p:spPr>
              <a:xfrm>
                <a:off x="6600436" y="3224586"/>
                <a:ext cx="505909"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BPM Calc.</a:t>
                </a:r>
              </a:p>
            </p:txBody>
          </p:sp>
          <p:sp>
            <p:nvSpPr>
              <p:cNvPr id="35" name="矩形 34">
                <a:extLst>
                  <a:ext uri="{FF2B5EF4-FFF2-40B4-BE49-F238E27FC236}">
                    <a16:creationId xmlns:a16="http://schemas.microsoft.com/office/drawing/2014/main" id="{475430C9-B813-437B-A94C-FF7F6BD5BBE7}"/>
                  </a:ext>
                </a:extLst>
              </p:cNvPr>
              <p:cNvSpPr/>
              <p:nvPr/>
            </p:nvSpPr>
            <p:spPr>
              <a:xfrm>
                <a:off x="6600436" y="3806591"/>
                <a:ext cx="505909"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BPM Calc.</a:t>
                </a:r>
              </a:p>
            </p:txBody>
          </p:sp>
          <p:cxnSp>
            <p:nvCxnSpPr>
              <p:cNvPr id="36" name="直接箭头连接符 35">
                <a:extLst>
                  <a:ext uri="{FF2B5EF4-FFF2-40B4-BE49-F238E27FC236}">
                    <a16:creationId xmlns:a16="http://schemas.microsoft.com/office/drawing/2014/main" id="{3C4CC61E-6492-442C-8120-9456DBCDE9DD}"/>
                  </a:ext>
                </a:extLst>
              </p:cNvPr>
              <p:cNvCxnSpPr>
                <a:cxnSpLocks/>
                <a:stCxn id="17" idx="3"/>
                <a:endCxn id="18" idx="1"/>
              </p:cNvCxnSpPr>
              <p:nvPr/>
            </p:nvCxnSpPr>
            <p:spPr>
              <a:xfrm>
                <a:off x="4881828" y="2779727"/>
                <a:ext cx="156148" cy="0"/>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37" name="直接箭头连接符 36">
                <a:extLst>
                  <a:ext uri="{FF2B5EF4-FFF2-40B4-BE49-F238E27FC236}">
                    <a16:creationId xmlns:a16="http://schemas.microsoft.com/office/drawing/2014/main" id="{EB6B1531-E9A3-44B2-840A-FC3D82BB724B}"/>
                  </a:ext>
                </a:extLst>
              </p:cNvPr>
              <p:cNvCxnSpPr>
                <a:cxnSpLocks/>
                <a:stCxn id="18" idx="3"/>
                <a:endCxn id="19" idx="1"/>
              </p:cNvCxnSpPr>
              <p:nvPr/>
            </p:nvCxnSpPr>
            <p:spPr>
              <a:xfrm>
                <a:off x="5691108" y="2779727"/>
                <a:ext cx="156148" cy="0"/>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38" name="直接箭头连接符 37">
                <a:extLst>
                  <a:ext uri="{FF2B5EF4-FFF2-40B4-BE49-F238E27FC236}">
                    <a16:creationId xmlns:a16="http://schemas.microsoft.com/office/drawing/2014/main" id="{96DA47C9-F753-43BA-A0A5-25084496E919}"/>
                  </a:ext>
                </a:extLst>
              </p:cNvPr>
              <p:cNvCxnSpPr>
                <a:stCxn id="19" idx="3"/>
                <a:endCxn id="33" idx="1"/>
              </p:cNvCxnSpPr>
              <p:nvPr/>
            </p:nvCxnSpPr>
            <p:spPr>
              <a:xfrm>
                <a:off x="6444288" y="2779727"/>
                <a:ext cx="156147" cy="0"/>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39" name="连接符: 肘形 38">
                <a:extLst>
                  <a:ext uri="{FF2B5EF4-FFF2-40B4-BE49-F238E27FC236}">
                    <a16:creationId xmlns:a16="http://schemas.microsoft.com/office/drawing/2014/main" id="{AFBB93C0-663A-49EA-A1A6-9EFEA1A8F59D}"/>
                  </a:ext>
                </a:extLst>
              </p:cNvPr>
              <p:cNvCxnSpPr>
                <a:stCxn id="19" idx="2"/>
                <a:endCxn id="20" idx="1"/>
              </p:cNvCxnSpPr>
              <p:nvPr/>
            </p:nvCxnSpPr>
            <p:spPr>
              <a:xfrm rot="5400000">
                <a:off x="4976539" y="2192499"/>
                <a:ext cx="444858" cy="1893610"/>
              </a:xfrm>
              <a:prstGeom prst="bentConnector4">
                <a:avLst>
                  <a:gd name="adj1" fmla="val 34585"/>
                  <a:gd name="adj2" fmla="val 107068"/>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40" name="直接箭头连接符 39">
                <a:extLst>
                  <a:ext uri="{FF2B5EF4-FFF2-40B4-BE49-F238E27FC236}">
                    <a16:creationId xmlns:a16="http://schemas.microsoft.com/office/drawing/2014/main" id="{9AF281E5-9C3A-4AE2-BB36-00C6E2A26694}"/>
                  </a:ext>
                </a:extLst>
              </p:cNvPr>
              <p:cNvCxnSpPr>
                <a:cxnSpLocks/>
                <a:stCxn id="20" idx="3"/>
                <a:endCxn id="21" idx="1"/>
              </p:cNvCxnSpPr>
              <p:nvPr/>
            </p:nvCxnSpPr>
            <p:spPr>
              <a:xfrm>
                <a:off x="4884548" y="3361734"/>
                <a:ext cx="153428" cy="0"/>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41" name="直接箭头连接符 40">
                <a:extLst>
                  <a:ext uri="{FF2B5EF4-FFF2-40B4-BE49-F238E27FC236}">
                    <a16:creationId xmlns:a16="http://schemas.microsoft.com/office/drawing/2014/main" id="{2E7A9D9C-C321-49C6-9738-9F78217A0138}"/>
                  </a:ext>
                </a:extLst>
              </p:cNvPr>
              <p:cNvCxnSpPr>
                <a:cxnSpLocks/>
                <a:stCxn id="21" idx="3"/>
                <a:endCxn id="22" idx="1"/>
              </p:cNvCxnSpPr>
              <p:nvPr/>
            </p:nvCxnSpPr>
            <p:spPr>
              <a:xfrm>
                <a:off x="5691108" y="3361734"/>
                <a:ext cx="128804" cy="0"/>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42" name="直接箭头连接符 41">
                <a:extLst>
                  <a:ext uri="{FF2B5EF4-FFF2-40B4-BE49-F238E27FC236}">
                    <a16:creationId xmlns:a16="http://schemas.microsoft.com/office/drawing/2014/main" id="{456B360C-D51F-4A90-A724-7D22EAA09251}"/>
                  </a:ext>
                </a:extLst>
              </p:cNvPr>
              <p:cNvCxnSpPr>
                <a:cxnSpLocks/>
                <a:stCxn id="22" idx="3"/>
                <a:endCxn id="34" idx="1"/>
              </p:cNvCxnSpPr>
              <p:nvPr/>
            </p:nvCxnSpPr>
            <p:spPr>
              <a:xfrm>
                <a:off x="6473044" y="3361734"/>
                <a:ext cx="127392" cy="0"/>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43" name="直接箭头连接符 42">
                <a:extLst>
                  <a:ext uri="{FF2B5EF4-FFF2-40B4-BE49-F238E27FC236}">
                    <a16:creationId xmlns:a16="http://schemas.microsoft.com/office/drawing/2014/main" id="{B7A4005A-D3CC-498B-BB1A-787236CAD7B6}"/>
                  </a:ext>
                </a:extLst>
              </p:cNvPr>
              <p:cNvCxnSpPr>
                <a:cxnSpLocks/>
                <a:stCxn id="23" idx="3"/>
                <a:endCxn id="24" idx="1"/>
              </p:cNvCxnSpPr>
              <p:nvPr/>
            </p:nvCxnSpPr>
            <p:spPr>
              <a:xfrm>
                <a:off x="4884548" y="3943739"/>
                <a:ext cx="153428" cy="0"/>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cxnSp>
            <p:nvCxnSpPr>
              <p:cNvPr id="44" name="直接箭头连接符 43">
                <a:extLst>
                  <a:ext uri="{FF2B5EF4-FFF2-40B4-BE49-F238E27FC236}">
                    <a16:creationId xmlns:a16="http://schemas.microsoft.com/office/drawing/2014/main" id="{3DE27AC2-F8BE-46AD-9F5E-40FF2B79A1ED}"/>
                  </a:ext>
                </a:extLst>
              </p:cNvPr>
              <p:cNvCxnSpPr>
                <a:cxnSpLocks/>
                <a:stCxn id="24" idx="3"/>
                <a:endCxn id="25" idx="1"/>
              </p:cNvCxnSpPr>
              <p:nvPr/>
            </p:nvCxnSpPr>
            <p:spPr>
              <a:xfrm>
                <a:off x="5691108" y="3943739"/>
                <a:ext cx="127418" cy="0"/>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cxnSp>
            <p:nvCxnSpPr>
              <p:cNvPr id="45" name="直接箭头连接符 44">
                <a:extLst>
                  <a:ext uri="{FF2B5EF4-FFF2-40B4-BE49-F238E27FC236}">
                    <a16:creationId xmlns:a16="http://schemas.microsoft.com/office/drawing/2014/main" id="{1341CEC4-29BF-4267-8218-32B5CB95F9C5}"/>
                  </a:ext>
                </a:extLst>
              </p:cNvPr>
              <p:cNvCxnSpPr>
                <a:cxnSpLocks/>
                <a:stCxn id="25" idx="3"/>
                <a:endCxn id="35" idx="1"/>
              </p:cNvCxnSpPr>
              <p:nvPr/>
            </p:nvCxnSpPr>
            <p:spPr>
              <a:xfrm>
                <a:off x="6471658" y="3943739"/>
                <a:ext cx="128778" cy="0"/>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cxnSp>
            <p:nvCxnSpPr>
              <p:cNvPr id="46" name="连接符: 肘形 45">
                <a:extLst>
                  <a:ext uri="{FF2B5EF4-FFF2-40B4-BE49-F238E27FC236}">
                    <a16:creationId xmlns:a16="http://schemas.microsoft.com/office/drawing/2014/main" id="{D72B7467-2547-427D-9613-72CFEE3FD1F8}"/>
                  </a:ext>
                </a:extLst>
              </p:cNvPr>
              <p:cNvCxnSpPr>
                <a:cxnSpLocks/>
                <a:stCxn id="21" idx="2"/>
                <a:endCxn id="23" idx="1"/>
              </p:cNvCxnSpPr>
              <p:nvPr/>
            </p:nvCxnSpPr>
            <p:spPr>
              <a:xfrm rot="5400000">
                <a:off x="4585923" y="3165120"/>
                <a:ext cx="444858" cy="1112380"/>
              </a:xfrm>
              <a:prstGeom prst="bentConnector4">
                <a:avLst>
                  <a:gd name="adj1" fmla="val 34585"/>
                  <a:gd name="adj2" fmla="val 110942"/>
                </a:avLst>
              </a:prstGeom>
              <a:ln w="19050">
                <a:tailEnd type="triangle"/>
              </a:ln>
            </p:spPr>
            <p:style>
              <a:lnRef idx="1">
                <a:schemeClr val="accent5"/>
              </a:lnRef>
              <a:fillRef idx="3">
                <a:schemeClr val="accent5"/>
              </a:fillRef>
              <a:effectRef idx="2">
                <a:schemeClr val="accent5"/>
              </a:effectRef>
              <a:fontRef idx="minor">
                <a:schemeClr val="lt1"/>
              </a:fontRef>
            </p:style>
          </p:cxnSp>
          <p:sp>
            <p:nvSpPr>
              <p:cNvPr id="47" name="文本框 46">
                <a:extLst>
                  <a:ext uri="{FF2B5EF4-FFF2-40B4-BE49-F238E27FC236}">
                    <a16:creationId xmlns:a16="http://schemas.microsoft.com/office/drawing/2014/main" id="{FE9208C3-DDF1-4880-A830-BE42E18B70ED}"/>
                  </a:ext>
                </a:extLst>
              </p:cNvPr>
              <p:cNvSpPr txBox="1"/>
              <p:nvPr/>
            </p:nvSpPr>
            <p:spPr>
              <a:xfrm>
                <a:off x="7096012" y="2634060"/>
                <a:ext cx="516036" cy="291333"/>
              </a:xfrm>
              <a:prstGeom prst="rect">
                <a:avLst/>
              </a:prstGeom>
              <a:noFill/>
            </p:spPr>
            <p:txBody>
              <a:bodyPr wrap="none" rtlCol="0">
                <a:spAutoFit/>
              </a:bodyPr>
              <a:lstStyle/>
              <a:p>
                <a:r>
                  <a:rPr lang="en-US" altLang="zh-CN" sz="1200" dirty="0">
                    <a:latin typeface="Arial Narrow" panose="020B0606020202030204" pitchFamily="34" charset="0"/>
                  </a:rPr>
                  <a:t>TBT Data</a:t>
                </a:r>
              </a:p>
              <a:p>
                <a:r>
                  <a:rPr lang="en-US" altLang="zh-CN" sz="1200" dirty="0">
                    <a:latin typeface="Arial Narrow" panose="020B0606020202030204" pitchFamily="34" charset="0"/>
                  </a:rPr>
                  <a:t>220 kHz</a:t>
                </a:r>
                <a:endParaRPr lang="zh-CN" altLang="en-US" sz="1200" dirty="0">
                  <a:latin typeface="Arial Narrow" panose="020B0606020202030204" pitchFamily="34" charset="0"/>
                </a:endParaRPr>
              </a:p>
            </p:txBody>
          </p:sp>
          <p:cxnSp>
            <p:nvCxnSpPr>
              <p:cNvPr id="48" name="直接箭头连接符 47">
                <a:extLst>
                  <a:ext uri="{FF2B5EF4-FFF2-40B4-BE49-F238E27FC236}">
                    <a16:creationId xmlns:a16="http://schemas.microsoft.com/office/drawing/2014/main" id="{C2F71940-34A8-4FDD-AE5A-4A7B5FB72A89}"/>
                  </a:ext>
                </a:extLst>
              </p:cNvPr>
              <p:cNvCxnSpPr/>
              <p:nvPr/>
            </p:nvCxnSpPr>
            <p:spPr>
              <a:xfrm>
                <a:off x="7097930" y="2779727"/>
                <a:ext cx="379431" cy="4393"/>
              </a:xfrm>
              <a:prstGeom prst="straightConnector1">
                <a:avLst/>
              </a:prstGeom>
              <a:ln w="12700">
                <a:tailEnd type="triangle"/>
              </a:ln>
            </p:spPr>
            <p:style>
              <a:lnRef idx="1">
                <a:schemeClr val="accent1"/>
              </a:lnRef>
              <a:fillRef idx="3">
                <a:schemeClr val="accent1"/>
              </a:fillRef>
              <a:effectRef idx="2">
                <a:schemeClr val="accent1"/>
              </a:effectRef>
              <a:fontRef idx="minor">
                <a:schemeClr val="lt1"/>
              </a:fontRef>
            </p:style>
          </p:cxnSp>
          <p:sp>
            <p:nvSpPr>
              <p:cNvPr id="49" name="文本框 48">
                <a:extLst>
                  <a:ext uri="{FF2B5EF4-FFF2-40B4-BE49-F238E27FC236}">
                    <a16:creationId xmlns:a16="http://schemas.microsoft.com/office/drawing/2014/main" id="{C7FAF4A9-03AB-4D8E-87C4-2110BA86F179}"/>
                  </a:ext>
                </a:extLst>
              </p:cNvPr>
              <p:cNvSpPr txBox="1"/>
              <p:nvPr/>
            </p:nvSpPr>
            <p:spPr>
              <a:xfrm>
                <a:off x="7069608" y="3205117"/>
                <a:ext cx="452902" cy="291333"/>
              </a:xfrm>
              <a:prstGeom prst="rect">
                <a:avLst/>
              </a:prstGeom>
              <a:noFill/>
            </p:spPr>
            <p:txBody>
              <a:bodyPr wrap="none" rtlCol="0">
                <a:spAutoFit/>
              </a:bodyPr>
              <a:lstStyle/>
              <a:p>
                <a:r>
                  <a:rPr lang="en-US" altLang="zh-CN" sz="1200" dirty="0">
                    <a:latin typeface="Arial Narrow" panose="020B0606020202030204" pitchFamily="34" charset="0"/>
                  </a:rPr>
                  <a:t>FA Data</a:t>
                </a:r>
              </a:p>
              <a:p>
                <a:r>
                  <a:rPr lang="en-US" altLang="zh-CN" sz="1200" dirty="0">
                    <a:latin typeface="Arial Narrow" panose="020B0606020202030204" pitchFamily="34" charset="0"/>
                  </a:rPr>
                  <a:t>22 kHz</a:t>
                </a:r>
                <a:endParaRPr lang="zh-CN" altLang="en-US" sz="1200" dirty="0">
                  <a:latin typeface="Arial Narrow" panose="020B0606020202030204" pitchFamily="34" charset="0"/>
                </a:endParaRPr>
              </a:p>
            </p:txBody>
          </p:sp>
          <p:sp>
            <p:nvSpPr>
              <p:cNvPr id="50" name="文本框 49">
                <a:extLst>
                  <a:ext uri="{FF2B5EF4-FFF2-40B4-BE49-F238E27FC236}">
                    <a16:creationId xmlns:a16="http://schemas.microsoft.com/office/drawing/2014/main" id="{76BC73E0-F4CA-4AA4-A4B0-781180D00B31}"/>
                  </a:ext>
                </a:extLst>
              </p:cNvPr>
              <p:cNvSpPr txBox="1"/>
              <p:nvPr/>
            </p:nvSpPr>
            <p:spPr>
              <a:xfrm>
                <a:off x="7084029" y="3798484"/>
                <a:ext cx="463547" cy="291333"/>
              </a:xfrm>
              <a:prstGeom prst="rect">
                <a:avLst/>
              </a:prstGeom>
              <a:noFill/>
            </p:spPr>
            <p:txBody>
              <a:bodyPr wrap="none" rtlCol="0">
                <a:spAutoFit/>
              </a:bodyPr>
              <a:lstStyle/>
              <a:p>
                <a:r>
                  <a:rPr lang="en-US" altLang="zh-CN" sz="1200" dirty="0">
                    <a:latin typeface="Arial Narrow" panose="020B0606020202030204" pitchFamily="34" charset="0"/>
                  </a:rPr>
                  <a:t>SA Data</a:t>
                </a:r>
              </a:p>
              <a:p>
                <a:r>
                  <a:rPr lang="en-US" altLang="zh-CN" sz="1200" dirty="0">
                    <a:latin typeface="Arial Narrow" panose="020B0606020202030204" pitchFamily="34" charset="0"/>
                  </a:rPr>
                  <a:t>10 Hz</a:t>
                </a:r>
                <a:endParaRPr lang="zh-CN" altLang="en-US" sz="1200" dirty="0">
                  <a:latin typeface="Arial Narrow" panose="020B0606020202030204" pitchFamily="34" charset="0"/>
                </a:endParaRPr>
              </a:p>
            </p:txBody>
          </p:sp>
          <p:cxnSp>
            <p:nvCxnSpPr>
              <p:cNvPr id="51" name="直接箭头连接符 50">
                <a:extLst>
                  <a:ext uri="{FF2B5EF4-FFF2-40B4-BE49-F238E27FC236}">
                    <a16:creationId xmlns:a16="http://schemas.microsoft.com/office/drawing/2014/main" id="{A9A46BFA-0859-47C5-8395-DF651AEF04BB}"/>
                  </a:ext>
                </a:extLst>
              </p:cNvPr>
              <p:cNvCxnSpPr/>
              <p:nvPr/>
            </p:nvCxnSpPr>
            <p:spPr>
              <a:xfrm>
                <a:off x="7106344" y="3360183"/>
                <a:ext cx="379431" cy="4393"/>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52" name="直接箭头连接符 51">
                <a:extLst>
                  <a:ext uri="{FF2B5EF4-FFF2-40B4-BE49-F238E27FC236}">
                    <a16:creationId xmlns:a16="http://schemas.microsoft.com/office/drawing/2014/main" id="{FADC159E-9199-4A33-8AB4-FB038C164C2C}"/>
                  </a:ext>
                </a:extLst>
              </p:cNvPr>
              <p:cNvCxnSpPr/>
              <p:nvPr/>
            </p:nvCxnSpPr>
            <p:spPr>
              <a:xfrm>
                <a:off x="7106344" y="3940641"/>
                <a:ext cx="379431" cy="4393"/>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grpSp>
        <p:sp>
          <p:nvSpPr>
            <p:cNvPr id="8" name="矩形 7">
              <a:extLst>
                <a:ext uri="{FF2B5EF4-FFF2-40B4-BE49-F238E27FC236}">
                  <a16:creationId xmlns:a16="http://schemas.microsoft.com/office/drawing/2014/main" id="{BBA740A5-E13E-453B-9AB0-126E9121DAA8}"/>
                </a:ext>
              </a:extLst>
            </p:cNvPr>
            <p:cNvSpPr/>
            <p:nvPr/>
          </p:nvSpPr>
          <p:spPr>
            <a:xfrm>
              <a:off x="1516645" y="2132858"/>
              <a:ext cx="2438680" cy="1334339"/>
            </a:xfrm>
            <a:prstGeom prst="rect">
              <a:avLst/>
            </a:pr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a:extLst>
                <a:ext uri="{FF2B5EF4-FFF2-40B4-BE49-F238E27FC236}">
                  <a16:creationId xmlns:a16="http://schemas.microsoft.com/office/drawing/2014/main" id="{9D6CBB76-4C72-4FE6-8101-0E5ED2821064}"/>
                </a:ext>
              </a:extLst>
            </p:cNvPr>
            <p:cNvSpPr/>
            <p:nvPr/>
          </p:nvSpPr>
          <p:spPr>
            <a:xfrm>
              <a:off x="4050519" y="2132857"/>
              <a:ext cx="3497057" cy="2177030"/>
            </a:xfrm>
            <a:prstGeom prst="rect">
              <a:avLst/>
            </a:pr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sp>
          <p:nvSpPr>
            <p:cNvPr id="10" name="矩形 9">
              <a:extLst>
                <a:ext uri="{FF2B5EF4-FFF2-40B4-BE49-F238E27FC236}">
                  <a16:creationId xmlns:a16="http://schemas.microsoft.com/office/drawing/2014/main" id="{34097A50-FF82-4D05-ABE5-54505AF0A2B8}"/>
                </a:ext>
              </a:extLst>
            </p:cNvPr>
            <p:cNvSpPr/>
            <p:nvPr/>
          </p:nvSpPr>
          <p:spPr>
            <a:xfrm>
              <a:off x="6302044" y="2144697"/>
              <a:ext cx="966427" cy="174800"/>
            </a:xfrm>
            <a:prstGeom prst="rect">
              <a:avLst/>
            </a:prstGeom>
          </p:spPr>
          <p:txBody>
            <a:bodyPr wrap="none">
              <a:spAutoFit/>
            </a:bodyPr>
            <a:lstStyle/>
            <a:p>
              <a:r>
                <a:rPr lang="en-US" altLang="zh-CN" sz="1200" b="1" dirty="0">
                  <a:latin typeface="Arial" panose="020B0604020202020204" pitchFamily="34" charset="0"/>
                  <a:cs typeface="Arial" panose="020B0604020202020204" pitchFamily="34" charset="0"/>
                </a:rPr>
                <a:t>COD BPM block</a:t>
              </a:r>
              <a:endParaRPr lang="zh-CN" altLang="en-US" sz="1200" b="1" dirty="0"/>
            </a:p>
          </p:txBody>
        </p:sp>
        <p:sp>
          <p:nvSpPr>
            <p:cNvPr id="11" name="矩形 10">
              <a:extLst>
                <a:ext uri="{FF2B5EF4-FFF2-40B4-BE49-F238E27FC236}">
                  <a16:creationId xmlns:a16="http://schemas.microsoft.com/office/drawing/2014/main" id="{499835BC-7547-4B1D-B75B-C02C9B55C966}"/>
                </a:ext>
              </a:extLst>
            </p:cNvPr>
            <p:cNvSpPr/>
            <p:nvPr/>
          </p:nvSpPr>
          <p:spPr>
            <a:xfrm>
              <a:off x="2905084" y="2132781"/>
              <a:ext cx="959574" cy="174800"/>
            </a:xfrm>
            <a:prstGeom prst="rect">
              <a:avLst/>
            </a:prstGeom>
          </p:spPr>
          <p:txBody>
            <a:bodyPr wrap="none">
              <a:spAutoFit/>
            </a:bodyPr>
            <a:lstStyle/>
            <a:p>
              <a:r>
                <a:rPr lang="en-US" altLang="zh-CN" sz="1200" b="1" dirty="0">
                  <a:latin typeface="Arial" panose="020B0604020202020204" pitchFamily="34" charset="0"/>
                  <a:cs typeface="Arial" panose="020B0604020202020204" pitchFamily="34" charset="0"/>
                </a:rPr>
                <a:t>DDC BPM block</a:t>
              </a:r>
              <a:endParaRPr lang="zh-CN" altLang="en-US" sz="1200" b="1" dirty="0"/>
            </a:p>
          </p:txBody>
        </p:sp>
      </p:grpSp>
      <p:sp>
        <p:nvSpPr>
          <p:cNvPr id="54" name="矩形 53">
            <a:extLst>
              <a:ext uri="{FF2B5EF4-FFF2-40B4-BE49-F238E27FC236}">
                <a16:creationId xmlns:a16="http://schemas.microsoft.com/office/drawing/2014/main" id="{DAA82F8C-7C28-4AFF-A87A-C9A7899EC30A}"/>
              </a:ext>
            </a:extLst>
          </p:cNvPr>
          <p:cNvSpPr/>
          <p:nvPr/>
        </p:nvSpPr>
        <p:spPr>
          <a:xfrm>
            <a:off x="5224532" y="4702834"/>
            <a:ext cx="6704116" cy="1754326"/>
          </a:xfrm>
          <a:prstGeom prst="rect">
            <a:avLst/>
          </a:prstGeom>
        </p:spPr>
        <p:txBody>
          <a:bodyPr wrap="square">
            <a:spAutoFit/>
          </a:bodyPr>
          <a:lstStyle/>
          <a:p>
            <a:r>
              <a:rPr lang="en-US" altLang="zh-CN" b="0" i="0" dirty="0">
                <a:solidFill>
                  <a:srgbClr val="353740"/>
                </a:solidFill>
                <a:effectLst/>
                <a:latin typeface="ColfaxAI"/>
              </a:rPr>
              <a:t>The DDC algorithm module mainly consists of modules such as NCO, CIC, and FIR. In the first stage, a BPF is used to remove the baseline of ADC data and reduce the difference between the four channels of data. The algorithm module mainly generates </a:t>
            </a:r>
            <a:r>
              <a:rPr lang="en-US" altLang="zh-CN" b="0" i="0" dirty="0" err="1">
                <a:solidFill>
                  <a:srgbClr val="353740"/>
                </a:solidFill>
                <a:effectLst/>
                <a:latin typeface="ColfaxAI"/>
              </a:rPr>
              <a:t>TbT</a:t>
            </a:r>
            <a:r>
              <a:rPr lang="en-US" altLang="zh-CN" b="0" i="0" dirty="0">
                <a:solidFill>
                  <a:srgbClr val="353740"/>
                </a:solidFill>
                <a:effectLst/>
                <a:latin typeface="ColfaxAI"/>
              </a:rPr>
              <a:t>, FA, and SA data. The digital signal filtering mainly consists of an extraction filter composed of CIC and FIR</a:t>
            </a:r>
            <a:endParaRPr lang="zh-CN" altLang="en-US" b="1" dirty="0">
              <a:latin typeface="微软雅黑" panose="020B0503020204020204" pitchFamily="34" charset="-122"/>
              <a:ea typeface="微软雅黑" panose="020B0503020204020204" pitchFamily="34" charset="-122"/>
            </a:endParaRPr>
          </a:p>
        </p:txBody>
      </p:sp>
      <p:graphicFrame>
        <p:nvGraphicFramePr>
          <p:cNvPr id="56" name="表格 55">
            <a:extLst>
              <a:ext uri="{FF2B5EF4-FFF2-40B4-BE49-F238E27FC236}">
                <a16:creationId xmlns:a16="http://schemas.microsoft.com/office/drawing/2014/main" id="{67266A1B-9755-4358-B1FD-3FAEEE6A9CA3}"/>
              </a:ext>
            </a:extLst>
          </p:cNvPr>
          <p:cNvGraphicFramePr>
            <a:graphicFrameLocks noGrp="1"/>
          </p:cNvGraphicFramePr>
          <p:nvPr>
            <p:extLst/>
          </p:nvPr>
        </p:nvGraphicFramePr>
        <p:xfrm>
          <a:off x="1919536" y="3429000"/>
          <a:ext cx="3452804" cy="1259696"/>
        </p:xfrm>
        <a:graphic>
          <a:graphicData uri="http://schemas.openxmlformats.org/drawingml/2006/table">
            <a:tbl>
              <a:tblPr firstRow="1" bandRow="1">
                <a:tableStyleId>{21E4AEA4-8DFA-4A89-87EB-49C32662AFE0}</a:tableStyleId>
              </a:tblPr>
              <a:tblGrid>
                <a:gridCol w="1131132">
                  <a:extLst>
                    <a:ext uri="{9D8B030D-6E8A-4147-A177-3AD203B41FA5}">
                      <a16:colId xmlns:a16="http://schemas.microsoft.com/office/drawing/2014/main" val="20000"/>
                    </a:ext>
                  </a:extLst>
                </a:gridCol>
                <a:gridCol w="1160836">
                  <a:extLst>
                    <a:ext uri="{9D8B030D-6E8A-4147-A177-3AD203B41FA5}">
                      <a16:colId xmlns:a16="http://schemas.microsoft.com/office/drawing/2014/main" val="20001"/>
                    </a:ext>
                  </a:extLst>
                </a:gridCol>
                <a:gridCol w="1160836">
                  <a:extLst>
                    <a:ext uri="{9D8B030D-6E8A-4147-A177-3AD203B41FA5}">
                      <a16:colId xmlns:a16="http://schemas.microsoft.com/office/drawing/2014/main" val="20002"/>
                    </a:ext>
                  </a:extLst>
                </a:gridCol>
              </a:tblGrid>
              <a:tr h="314924">
                <a:tc>
                  <a:txBody>
                    <a:bodyPr/>
                    <a:lstStyle/>
                    <a:p>
                      <a:pPr algn="ctr"/>
                      <a:endParaRPr lang="zh-CN" altLang="en-US" sz="1200" b="1" dirty="0">
                        <a:latin typeface="Arial Narrow" panose="020B0606020202030204" pitchFamily="34" charset="0"/>
                      </a:endParaRPr>
                    </a:p>
                  </a:txBody>
                  <a:tcPr marL="51435" marR="51435" marT="25718" marB="25718" anchor="ctr"/>
                </a:tc>
                <a:tc>
                  <a:txBody>
                    <a:bodyPr/>
                    <a:lstStyle/>
                    <a:p>
                      <a:pPr algn="ctr"/>
                      <a:r>
                        <a:rPr lang="en-US" altLang="zh-CN" sz="1200" b="1" dirty="0">
                          <a:latin typeface="Arial Narrow" panose="020B0606020202030204" pitchFamily="34" charset="0"/>
                        </a:rPr>
                        <a:t>DBPM@BEPCII</a:t>
                      </a:r>
                      <a:endParaRPr lang="zh-CN" altLang="en-US" sz="1200" b="1" dirty="0">
                        <a:latin typeface="Arial Narrow" panose="020B0606020202030204" pitchFamily="34"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Arial Narrow" panose="020B0606020202030204" pitchFamily="34" charset="0"/>
                        </a:rPr>
                        <a:t>DBPM@HEPS</a:t>
                      </a:r>
                      <a:endParaRPr lang="zh-CN" altLang="en-US" sz="1200" b="1" dirty="0">
                        <a:latin typeface="Arial Narrow" panose="020B0606020202030204" pitchFamily="34" charset="0"/>
                      </a:endParaRPr>
                    </a:p>
                  </a:txBody>
                  <a:tcPr marL="51435" marR="51435" marT="25718" marB="25718" anchor="ctr"/>
                </a:tc>
                <a:extLst>
                  <a:ext uri="{0D108BD9-81ED-4DB2-BD59-A6C34878D82A}">
                    <a16:rowId xmlns:a16="http://schemas.microsoft.com/office/drawing/2014/main" val="10000"/>
                  </a:ext>
                </a:extLst>
              </a:tr>
              <a:tr h="314924">
                <a:tc>
                  <a:txBody>
                    <a:bodyPr/>
                    <a:lstStyle/>
                    <a:p>
                      <a:pPr algn="ctr"/>
                      <a:r>
                        <a:rPr lang="en-US" altLang="zh-CN" sz="1200" b="1" dirty="0" err="1">
                          <a:latin typeface="Arial Narrow" panose="020B0606020202030204" pitchFamily="34" charset="0"/>
                        </a:rPr>
                        <a:t>TbT</a:t>
                      </a:r>
                      <a:r>
                        <a:rPr lang="en-US" altLang="zh-CN" sz="1200" b="1" dirty="0">
                          <a:latin typeface="Arial Narrow" panose="020B0606020202030204" pitchFamily="34" charset="0"/>
                        </a:rPr>
                        <a:t> Data</a:t>
                      </a:r>
                      <a:endParaRPr lang="zh-CN" altLang="en-US" sz="1200" b="1" dirty="0">
                        <a:latin typeface="Arial Narrow" panose="020B0606020202030204" pitchFamily="34" charset="0"/>
                      </a:endParaRPr>
                    </a:p>
                  </a:txBody>
                  <a:tcPr marL="51435" marR="51435" marT="25718" marB="25718" anchor="ctr"/>
                </a:tc>
                <a:tc>
                  <a:txBody>
                    <a:bodyPr/>
                    <a:lstStyle/>
                    <a:p>
                      <a:pPr algn="ctr"/>
                      <a:r>
                        <a:rPr lang="en-US" altLang="zh-CN" sz="1200" b="1" dirty="0">
                          <a:latin typeface="Arial Narrow" panose="020B0606020202030204" pitchFamily="34" charset="0"/>
                        </a:rPr>
                        <a:t>1.2621MHz</a:t>
                      </a:r>
                      <a:endParaRPr lang="zh-CN" altLang="en-US" sz="1200" b="1" dirty="0">
                        <a:latin typeface="Arial Narrow" panose="020B0606020202030204" pitchFamily="34" charset="0"/>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Arial Narrow" panose="020B0606020202030204" pitchFamily="34" charset="0"/>
                        </a:rPr>
                        <a:t>220kHz</a:t>
                      </a:r>
                      <a:endParaRPr lang="zh-CN" altLang="en-US" sz="1200" b="1" dirty="0">
                        <a:latin typeface="Arial Narrow" panose="020B0606020202030204" pitchFamily="34" charset="0"/>
                      </a:endParaRPr>
                    </a:p>
                  </a:txBody>
                  <a:tcPr marL="51435" marR="51435" marT="25718" marB="25718" anchor="ctr"/>
                </a:tc>
                <a:extLst>
                  <a:ext uri="{0D108BD9-81ED-4DB2-BD59-A6C34878D82A}">
                    <a16:rowId xmlns:a16="http://schemas.microsoft.com/office/drawing/2014/main" val="10001"/>
                  </a:ext>
                </a:extLst>
              </a:tr>
              <a:tr h="314924">
                <a:tc>
                  <a:txBody>
                    <a:bodyPr/>
                    <a:lstStyle/>
                    <a:p>
                      <a:pPr algn="ctr"/>
                      <a:r>
                        <a:rPr lang="en-US" altLang="zh-CN" sz="1200" b="1" dirty="0">
                          <a:latin typeface="Arial Narrow" panose="020B0606020202030204" pitchFamily="34" charset="0"/>
                        </a:rPr>
                        <a:t>FA data</a:t>
                      </a:r>
                      <a:endParaRPr lang="zh-CN" altLang="en-US" sz="1200" b="1" dirty="0">
                        <a:latin typeface="Arial Narrow" panose="020B0606020202030204" pitchFamily="34" charset="0"/>
                      </a:endParaRPr>
                    </a:p>
                  </a:txBody>
                  <a:tcPr marL="51435" marR="51435" marT="25718" marB="25718" anchor="ctr"/>
                </a:tc>
                <a:tc>
                  <a:txBody>
                    <a:bodyPr/>
                    <a:lstStyle/>
                    <a:p>
                      <a:pPr algn="ctr"/>
                      <a:r>
                        <a:rPr lang="en-US" altLang="zh-CN" sz="1200" b="1" dirty="0">
                          <a:latin typeface="Arial Narrow" panose="020B0606020202030204" pitchFamily="34" charset="0"/>
                        </a:rPr>
                        <a:t>10kHz</a:t>
                      </a:r>
                      <a:endParaRPr lang="zh-CN" altLang="en-US" sz="1200" b="1" dirty="0">
                        <a:latin typeface="Arial Narrow" panose="020B0606020202030204" pitchFamily="34" charset="0"/>
                      </a:endParaRPr>
                    </a:p>
                  </a:txBody>
                  <a:tcPr marL="51435" marR="51435" marT="25718" marB="25718" anchor="ctr"/>
                </a:tc>
                <a:tc>
                  <a:txBody>
                    <a:bodyPr/>
                    <a:lstStyle/>
                    <a:p>
                      <a:pPr algn="ctr"/>
                      <a:r>
                        <a:rPr lang="en-US" altLang="zh-CN" sz="1200" b="1" dirty="0">
                          <a:latin typeface="Arial Narrow" panose="020B0606020202030204" pitchFamily="34" charset="0"/>
                        </a:rPr>
                        <a:t>22kHz</a:t>
                      </a:r>
                      <a:endParaRPr lang="zh-CN" altLang="en-US" sz="1200" b="1" dirty="0">
                        <a:latin typeface="Arial Narrow" panose="020B0606020202030204" pitchFamily="34" charset="0"/>
                      </a:endParaRPr>
                    </a:p>
                  </a:txBody>
                  <a:tcPr marL="51435" marR="51435" marT="25718" marB="25718" anchor="ctr"/>
                </a:tc>
                <a:extLst>
                  <a:ext uri="{0D108BD9-81ED-4DB2-BD59-A6C34878D82A}">
                    <a16:rowId xmlns:a16="http://schemas.microsoft.com/office/drawing/2014/main" val="10002"/>
                  </a:ext>
                </a:extLst>
              </a:tr>
              <a:tr h="314924">
                <a:tc>
                  <a:txBody>
                    <a:bodyPr/>
                    <a:lstStyle/>
                    <a:p>
                      <a:pPr algn="ctr"/>
                      <a:r>
                        <a:rPr lang="en-US" altLang="zh-CN" sz="1200" b="1" dirty="0">
                          <a:latin typeface="Arial Narrow" panose="020B0606020202030204" pitchFamily="34" charset="0"/>
                        </a:rPr>
                        <a:t>COD data(SA)</a:t>
                      </a:r>
                      <a:endParaRPr lang="zh-CN" altLang="en-US" sz="1200" b="1" dirty="0">
                        <a:latin typeface="Arial Narrow" panose="020B0606020202030204" pitchFamily="34" charset="0"/>
                      </a:endParaRPr>
                    </a:p>
                  </a:txBody>
                  <a:tcPr marL="51435" marR="51435" marT="25718" marB="25718" anchor="ctr"/>
                </a:tc>
                <a:tc>
                  <a:txBody>
                    <a:bodyPr/>
                    <a:lstStyle/>
                    <a:p>
                      <a:pPr algn="ctr"/>
                      <a:r>
                        <a:rPr lang="en-US" altLang="zh-CN" sz="1200" b="1" dirty="0">
                          <a:latin typeface="Arial Narrow" panose="020B0606020202030204" pitchFamily="34" charset="0"/>
                        </a:rPr>
                        <a:t>10Hz</a:t>
                      </a:r>
                      <a:endParaRPr lang="zh-CN" altLang="en-US" sz="1200" b="1" dirty="0">
                        <a:latin typeface="Arial Narrow" panose="020B0606020202030204" pitchFamily="34" charset="0"/>
                      </a:endParaRPr>
                    </a:p>
                  </a:txBody>
                  <a:tcPr marL="51435" marR="51435" marT="25718" marB="25718" anchor="ctr"/>
                </a:tc>
                <a:tc>
                  <a:txBody>
                    <a:bodyPr/>
                    <a:lstStyle/>
                    <a:p>
                      <a:pPr algn="ctr"/>
                      <a:r>
                        <a:rPr lang="en-US" altLang="zh-CN" sz="1200" b="1" dirty="0">
                          <a:latin typeface="Arial Narrow" panose="020B0606020202030204" pitchFamily="34" charset="0"/>
                        </a:rPr>
                        <a:t>10Hz</a:t>
                      </a:r>
                      <a:endParaRPr lang="zh-CN" altLang="en-US" sz="1200" b="1" dirty="0">
                        <a:latin typeface="Arial Narrow" panose="020B0606020202030204" pitchFamily="34" charset="0"/>
                      </a:endParaRPr>
                    </a:p>
                  </a:txBody>
                  <a:tcPr marL="51435" marR="51435" marT="25718" marB="25718"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45274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0962" y="1235752"/>
            <a:ext cx="4849659" cy="3836409"/>
          </a:xfrm>
        </p:spPr>
        <p:txBody>
          <a:bodyPr>
            <a:normAutofit lnSpcReduction="10000"/>
          </a:bodyPr>
          <a:lstStyle/>
          <a:p>
            <a:pPr>
              <a:lnSpc>
                <a:spcPct val="150000"/>
              </a:lnSpc>
            </a:pPr>
            <a:r>
              <a:rPr lang="en-US" altLang="zh-CN" b="1" dirty="0">
                <a:latin typeface="Arial Narrow" panose="020B0606020202030204" pitchFamily="34" charset="0"/>
              </a:rPr>
              <a:t>Data Acquisition function block</a:t>
            </a:r>
            <a:r>
              <a:rPr lang="en-US" altLang="zh-CN" b="1" dirty="0"/>
              <a:t>.</a:t>
            </a:r>
          </a:p>
          <a:p>
            <a:pPr lvl="1">
              <a:lnSpc>
                <a:spcPct val="150000"/>
              </a:lnSpc>
            </a:pPr>
            <a:r>
              <a:rPr lang="en-US" altLang="zh-CN" sz="2000" dirty="0">
                <a:latin typeface="Arial Narrow" panose="020B0606020202030204" pitchFamily="34" charset="0"/>
              </a:rPr>
              <a:t>EPICS Device Driver</a:t>
            </a:r>
          </a:p>
          <a:p>
            <a:pPr lvl="1">
              <a:lnSpc>
                <a:spcPct val="150000"/>
              </a:lnSpc>
            </a:pPr>
            <a:r>
              <a:rPr lang="en-US" altLang="zh-CN" sz="2000" dirty="0">
                <a:latin typeface="Arial Narrow" panose="020B0606020202030204" pitchFamily="34" charset="0"/>
              </a:rPr>
              <a:t>Linux Kernel Driver</a:t>
            </a:r>
          </a:p>
          <a:p>
            <a:pPr lvl="1">
              <a:lnSpc>
                <a:spcPct val="150000"/>
              </a:lnSpc>
            </a:pPr>
            <a:r>
              <a:rPr lang="en-US" altLang="zh-CN" sz="2000" dirty="0">
                <a:latin typeface="Arial Narrow" panose="020B0606020202030204" pitchFamily="34" charset="0"/>
              </a:rPr>
              <a:t>Data Acquisition DMA/FIFO</a:t>
            </a:r>
          </a:p>
          <a:p>
            <a:pPr lvl="1">
              <a:lnSpc>
                <a:spcPct val="150000"/>
              </a:lnSpc>
            </a:pPr>
            <a:r>
              <a:rPr lang="en-US" altLang="zh-CN" sz="2000" dirty="0">
                <a:latin typeface="Arial Narrow" panose="020B0606020202030204" pitchFamily="34" charset="0"/>
              </a:rPr>
              <a:t>Data base logic</a:t>
            </a:r>
          </a:p>
          <a:p>
            <a:pPr lvl="1">
              <a:lnSpc>
                <a:spcPct val="150000"/>
              </a:lnSpc>
            </a:pPr>
            <a:r>
              <a:rPr lang="en-US" altLang="zh-CN" sz="2000" dirty="0">
                <a:latin typeface="Arial Narrow" panose="020B0606020202030204" pitchFamily="34" charset="0"/>
              </a:rPr>
              <a:t>Graphical User Interface</a:t>
            </a:r>
          </a:p>
        </p:txBody>
      </p:sp>
      <p:sp>
        <p:nvSpPr>
          <p:cNvPr id="4" name="标题 3">
            <a:extLst>
              <a:ext uri="{FF2B5EF4-FFF2-40B4-BE49-F238E27FC236}">
                <a16:creationId xmlns:a16="http://schemas.microsoft.com/office/drawing/2014/main" id="{5FB680CD-8616-4D6A-BB23-42138152A116}"/>
              </a:ext>
            </a:extLst>
          </p:cNvPr>
          <p:cNvSpPr>
            <a:spLocks noGrp="1"/>
          </p:cNvSpPr>
          <p:nvPr>
            <p:ph type="title"/>
          </p:nvPr>
        </p:nvSpPr>
        <p:spPr/>
        <p:txBody>
          <a:bodyPr/>
          <a:lstStyle/>
          <a:p>
            <a:r>
              <a:rPr lang="en-US" altLang="zh-CN" dirty="0">
                <a:solidFill>
                  <a:srgbClr val="C00000"/>
                </a:solidFill>
              </a:rPr>
              <a:t>Data Acquisition Module</a:t>
            </a:r>
            <a:endParaRPr lang="zh-CN" altLang="en-US" dirty="0"/>
          </a:p>
        </p:txBody>
      </p:sp>
      <p:grpSp>
        <p:nvGrpSpPr>
          <p:cNvPr id="191" name="组合 190">
            <a:extLst>
              <a:ext uri="{FF2B5EF4-FFF2-40B4-BE49-F238E27FC236}">
                <a16:creationId xmlns:a16="http://schemas.microsoft.com/office/drawing/2014/main" id="{453C6DDA-E425-4813-A657-710A1AA82E95}"/>
              </a:ext>
            </a:extLst>
          </p:cNvPr>
          <p:cNvGrpSpPr/>
          <p:nvPr/>
        </p:nvGrpSpPr>
        <p:grpSpPr>
          <a:xfrm>
            <a:off x="5663952" y="1367724"/>
            <a:ext cx="5624551" cy="3670898"/>
            <a:chOff x="1777471" y="1741778"/>
            <a:chExt cx="5624551" cy="3670898"/>
          </a:xfrm>
        </p:grpSpPr>
        <p:sp>
          <p:nvSpPr>
            <p:cNvPr id="192" name="Rectangle 77">
              <a:extLst>
                <a:ext uri="{FF2B5EF4-FFF2-40B4-BE49-F238E27FC236}">
                  <a16:creationId xmlns:a16="http://schemas.microsoft.com/office/drawing/2014/main" id="{168D62D8-B9F5-42F4-8A67-D11F45CB204F}"/>
                </a:ext>
              </a:extLst>
            </p:cNvPr>
            <p:cNvSpPr>
              <a:spLocks noChangeArrowheads="1"/>
            </p:cNvSpPr>
            <p:nvPr/>
          </p:nvSpPr>
          <p:spPr bwMode="auto">
            <a:xfrm>
              <a:off x="3237040" y="1741778"/>
              <a:ext cx="2699405" cy="551276"/>
            </a:xfrm>
            <a:prstGeom prst="rect">
              <a:avLst/>
            </a:pr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zh-CN" altLang="zh-CN" sz="1600" dirty="0">
                  <a:solidFill>
                    <a:srgbClr val="FEFFFF"/>
                  </a:solidFill>
                  <a:latin typeface="Arial Narrow" panose="020B0606020202030204" pitchFamily="34" charset="0"/>
                </a:rPr>
                <a:t>EPICS BPMApp IOC</a:t>
              </a:r>
              <a:endParaRPr lang="zh-CN" altLang="zh-CN" sz="1600" dirty="0">
                <a:solidFill>
                  <a:schemeClr val="tx1"/>
                </a:solidFill>
                <a:latin typeface="Arial Narrow" panose="020B0606020202030204" pitchFamily="34" charset="0"/>
              </a:endParaRPr>
            </a:p>
          </p:txBody>
        </p:sp>
        <p:grpSp>
          <p:nvGrpSpPr>
            <p:cNvPr id="193" name="组合 192">
              <a:extLst>
                <a:ext uri="{FF2B5EF4-FFF2-40B4-BE49-F238E27FC236}">
                  <a16:creationId xmlns:a16="http://schemas.microsoft.com/office/drawing/2014/main" id="{6663CC22-29F5-4E8C-A26F-F07FE329FD56}"/>
                </a:ext>
              </a:extLst>
            </p:cNvPr>
            <p:cNvGrpSpPr/>
            <p:nvPr/>
          </p:nvGrpSpPr>
          <p:grpSpPr>
            <a:xfrm>
              <a:off x="1777471" y="2926305"/>
              <a:ext cx="1245846" cy="2486371"/>
              <a:chOff x="755576" y="2456724"/>
              <a:chExt cx="1245846" cy="2486371"/>
            </a:xfrm>
          </p:grpSpPr>
          <p:sp>
            <p:nvSpPr>
              <p:cNvPr id="225" name="Rectangle 57">
                <a:extLst>
                  <a:ext uri="{FF2B5EF4-FFF2-40B4-BE49-F238E27FC236}">
                    <a16:creationId xmlns:a16="http://schemas.microsoft.com/office/drawing/2014/main" id="{C3174835-D0D7-4DED-B557-03554D90128A}"/>
                  </a:ext>
                </a:extLst>
              </p:cNvPr>
              <p:cNvSpPr>
                <a:spLocks noChangeArrowheads="1"/>
              </p:cNvSpPr>
              <p:nvPr/>
            </p:nvSpPr>
            <p:spPr bwMode="auto">
              <a:xfrm>
                <a:off x="755576" y="245672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a:r>
                  <a:rPr lang="zh-CN" altLang="zh-CN" sz="1000" b="1" dirty="0">
                    <a:solidFill>
                      <a:srgbClr val="FEFFFF"/>
                    </a:solidFill>
                    <a:latin typeface="Arial Narrow" panose="020B0606020202030204" pitchFamily="34" charset="0"/>
                  </a:rPr>
                  <a:t>EPICS Device </a:t>
                </a:r>
                <a:r>
                  <a:rPr lang="en-US" altLang="zh-CN" sz="1000" b="1" dirty="0">
                    <a:solidFill>
                      <a:srgbClr val="FEFFFF"/>
                    </a:solidFill>
                    <a:latin typeface="Arial Narrow" panose="020B0606020202030204" pitchFamily="34" charset="0"/>
                  </a:rPr>
                  <a:t>D</a:t>
                </a:r>
                <a:r>
                  <a:rPr lang="zh-CN" altLang="zh-CN" sz="1000" b="1" dirty="0">
                    <a:solidFill>
                      <a:srgbClr val="FEFFFF"/>
                    </a:solidFill>
                    <a:latin typeface="Arial Narrow" panose="020B0606020202030204" pitchFamily="34" charset="0"/>
                  </a:rPr>
                  <a:t>river</a:t>
                </a:r>
                <a:endParaRPr lang="zh-CN" altLang="zh-CN" sz="1000" b="1" dirty="0">
                  <a:latin typeface="Arial Narrow" panose="020B0606020202030204" pitchFamily="34" charset="0"/>
                </a:endParaRPr>
              </a:p>
            </p:txBody>
          </p:sp>
          <p:sp>
            <p:nvSpPr>
              <p:cNvPr id="226" name="Rectangle 57">
                <a:extLst>
                  <a:ext uri="{FF2B5EF4-FFF2-40B4-BE49-F238E27FC236}">
                    <a16:creationId xmlns:a16="http://schemas.microsoft.com/office/drawing/2014/main" id="{EE95FE53-9B86-45D9-B6AA-5FBAE8A0BF16}"/>
                  </a:ext>
                </a:extLst>
              </p:cNvPr>
              <p:cNvSpPr>
                <a:spLocks noChangeArrowheads="1"/>
              </p:cNvSpPr>
              <p:nvPr/>
            </p:nvSpPr>
            <p:spPr bwMode="auto">
              <a:xfrm>
                <a:off x="761584" y="318951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zh-CN" altLang="zh-CN" sz="1000" b="1" dirty="0">
                    <a:solidFill>
                      <a:srgbClr val="FEFFFF"/>
                    </a:solidFill>
                    <a:latin typeface="Arial Narrow" panose="020B0606020202030204" pitchFamily="34" charset="0"/>
                  </a:rPr>
                  <a:t>Linux Kernel Driver</a:t>
                </a:r>
                <a:endParaRPr lang="zh-CN" altLang="zh-CN" sz="1000" b="1" dirty="0">
                  <a:solidFill>
                    <a:schemeClr val="tx1"/>
                  </a:solidFill>
                  <a:latin typeface="Arial Narrow" panose="020B0606020202030204" pitchFamily="34" charset="0"/>
                </a:endParaRPr>
              </a:p>
            </p:txBody>
          </p:sp>
          <p:sp>
            <p:nvSpPr>
              <p:cNvPr id="227" name="Rectangle 57">
                <a:extLst>
                  <a:ext uri="{FF2B5EF4-FFF2-40B4-BE49-F238E27FC236}">
                    <a16:creationId xmlns:a16="http://schemas.microsoft.com/office/drawing/2014/main" id="{2DDAF046-E066-4A65-902D-43990557C250}"/>
                  </a:ext>
                </a:extLst>
              </p:cNvPr>
              <p:cNvSpPr>
                <a:spLocks noChangeArrowheads="1"/>
              </p:cNvSpPr>
              <p:nvPr/>
            </p:nvSpPr>
            <p:spPr bwMode="auto">
              <a:xfrm>
                <a:off x="755576" y="392230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DMA</a:t>
                </a:r>
                <a:endParaRPr lang="zh-CN" altLang="zh-CN" sz="1000" b="1" dirty="0">
                  <a:solidFill>
                    <a:schemeClr val="tx1"/>
                  </a:solidFill>
                  <a:latin typeface="Arial Narrow" panose="020B0606020202030204" pitchFamily="34" charset="0"/>
                </a:endParaRPr>
              </a:p>
            </p:txBody>
          </p:sp>
          <p:sp>
            <p:nvSpPr>
              <p:cNvPr id="228" name="Rectangle 57">
                <a:extLst>
                  <a:ext uri="{FF2B5EF4-FFF2-40B4-BE49-F238E27FC236}">
                    <a16:creationId xmlns:a16="http://schemas.microsoft.com/office/drawing/2014/main" id="{0DC4C40F-F5AF-427B-9D23-CBA540999175}"/>
                  </a:ext>
                </a:extLst>
              </p:cNvPr>
              <p:cNvSpPr>
                <a:spLocks noChangeArrowheads="1"/>
              </p:cNvSpPr>
              <p:nvPr/>
            </p:nvSpPr>
            <p:spPr bwMode="auto">
              <a:xfrm>
                <a:off x="755576" y="4655095"/>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ADC </a:t>
                </a:r>
                <a:r>
                  <a:rPr lang="en-US" altLang="zh-CN" sz="1000" b="1" dirty="0" err="1">
                    <a:solidFill>
                      <a:srgbClr val="FEFFFF"/>
                    </a:solidFill>
                    <a:latin typeface="Arial Narrow" panose="020B0606020202030204" pitchFamily="34" charset="0"/>
                  </a:rPr>
                  <a:t>RawData</a:t>
                </a:r>
                <a:endParaRPr lang="zh-CN" altLang="zh-CN" sz="1000" b="1" dirty="0">
                  <a:solidFill>
                    <a:schemeClr val="tx1"/>
                  </a:solidFill>
                  <a:latin typeface="Arial Narrow" panose="020B0606020202030204" pitchFamily="34" charset="0"/>
                </a:endParaRPr>
              </a:p>
            </p:txBody>
          </p:sp>
        </p:grpSp>
        <p:grpSp>
          <p:nvGrpSpPr>
            <p:cNvPr id="194" name="组合 193">
              <a:extLst>
                <a:ext uri="{FF2B5EF4-FFF2-40B4-BE49-F238E27FC236}">
                  <a16:creationId xmlns:a16="http://schemas.microsoft.com/office/drawing/2014/main" id="{B2039C66-A80A-46FA-9BF9-31DC904EB96F}"/>
                </a:ext>
              </a:extLst>
            </p:cNvPr>
            <p:cNvGrpSpPr/>
            <p:nvPr/>
          </p:nvGrpSpPr>
          <p:grpSpPr>
            <a:xfrm>
              <a:off x="3237039" y="2924783"/>
              <a:ext cx="1245846" cy="2486371"/>
              <a:chOff x="755576" y="2456724"/>
              <a:chExt cx="1245846" cy="2486371"/>
            </a:xfrm>
          </p:grpSpPr>
          <p:sp>
            <p:nvSpPr>
              <p:cNvPr id="221" name="Rectangle 57">
                <a:extLst>
                  <a:ext uri="{FF2B5EF4-FFF2-40B4-BE49-F238E27FC236}">
                    <a16:creationId xmlns:a16="http://schemas.microsoft.com/office/drawing/2014/main" id="{7B6BF55E-9EDB-4AC6-BC38-1C0666981609}"/>
                  </a:ext>
                </a:extLst>
              </p:cNvPr>
              <p:cNvSpPr>
                <a:spLocks noChangeAspect="1" noChangeArrowheads="1"/>
              </p:cNvSpPr>
              <p:nvPr/>
            </p:nvSpPr>
            <p:spPr bwMode="auto">
              <a:xfrm>
                <a:off x="755576" y="245672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a:r>
                  <a:rPr lang="zh-CN" altLang="zh-CN" sz="1000" b="1" dirty="0">
                    <a:solidFill>
                      <a:srgbClr val="FEFFFF"/>
                    </a:solidFill>
                    <a:latin typeface="Arial Narrow" panose="020B0606020202030204" pitchFamily="34" charset="0"/>
                  </a:rPr>
                  <a:t>EPICS Device </a:t>
                </a:r>
                <a:r>
                  <a:rPr lang="en-US" altLang="zh-CN" sz="1000" b="1" dirty="0">
                    <a:solidFill>
                      <a:srgbClr val="FEFFFF"/>
                    </a:solidFill>
                    <a:latin typeface="Arial Narrow" panose="020B0606020202030204" pitchFamily="34" charset="0"/>
                  </a:rPr>
                  <a:t>D</a:t>
                </a:r>
                <a:r>
                  <a:rPr lang="zh-CN" altLang="zh-CN" sz="1000" b="1" dirty="0">
                    <a:solidFill>
                      <a:srgbClr val="FEFFFF"/>
                    </a:solidFill>
                    <a:latin typeface="Arial Narrow" panose="020B0606020202030204" pitchFamily="34" charset="0"/>
                  </a:rPr>
                  <a:t>river</a:t>
                </a:r>
                <a:endParaRPr lang="zh-CN" altLang="zh-CN" sz="1000" b="1" dirty="0">
                  <a:latin typeface="Arial Narrow" panose="020B0606020202030204" pitchFamily="34" charset="0"/>
                </a:endParaRPr>
              </a:p>
            </p:txBody>
          </p:sp>
          <p:sp>
            <p:nvSpPr>
              <p:cNvPr id="222" name="Rectangle 57">
                <a:extLst>
                  <a:ext uri="{FF2B5EF4-FFF2-40B4-BE49-F238E27FC236}">
                    <a16:creationId xmlns:a16="http://schemas.microsoft.com/office/drawing/2014/main" id="{3DA69397-56F2-4D1F-8022-D3770932CD1B}"/>
                  </a:ext>
                </a:extLst>
              </p:cNvPr>
              <p:cNvSpPr>
                <a:spLocks noChangeAspect="1" noChangeArrowheads="1"/>
              </p:cNvSpPr>
              <p:nvPr/>
            </p:nvSpPr>
            <p:spPr bwMode="auto">
              <a:xfrm>
                <a:off x="761584" y="318951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zh-CN" altLang="zh-CN" sz="1000" b="1" dirty="0">
                    <a:solidFill>
                      <a:srgbClr val="FEFFFF"/>
                    </a:solidFill>
                    <a:latin typeface="Arial Narrow" panose="020B0606020202030204" pitchFamily="34" charset="0"/>
                  </a:rPr>
                  <a:t>Linux Kernel Driver</a:t>
                </a:r>
                <a:endParaRPr lang="zh-CN" altLang="zh-CN" sz="1000" b="1" dirty="0">
                  <a:solidFill>
                    <a:schemeClr val="tx1"/>
                  </a:solidFill>
                  <a:latin typeface="Arial Narrow" panose="020B0606020202030204" pitchFamily="34" charset="0"/>
                </a:endParaRPr>
              </a:p>
            </p:txBody>
          </p:sp>
          <p:sp>
            <p:nvSpPr>
              <p:cNvPr id="223" name="Rectangle 57">
                <a:extLst>
                  <a:ext uri="{FF2B5EF4-FFF2-40B4-BE49-F238E27FC236}">
                    <a16:creationId xmlns:a16="http://schemas.microsoft.com/office/drawing/2014/main" id="{CC9C9339-4BBD-4782-840D-7483030D5303}"/>
                  </a:ext>
                </a:extLst>
              </p:cNvPr>
              <p:cNvSpPr>
                <a:spLocks noChangeAspect="1" noChangeArrowheads="1"/>
              </p:cNvSpPr>
              <p:nvPr/>
            </p:nvSpPr>
            <p:spPr bwMode="auto">
              <a:xfrm>
                <a:off x="755576" y="392230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FIFO</a:t>
                </a:r>
                <a:endParaRPr lang="zh-CN" altLang="zh-CN" sz="1000" b="1" dirty="0">
                  <a:solidFill>
                    <a:schemeClr val="tx1"/>
                  </a:solidFill>
                  <a:latin typeface="Arial Narrow" panose="020B0606020202030204" pitchFamily="34" charset="0"/>
                </a:endParaRPr>
              </a:p>
            </p:txBody>
          </p:sp>
          <p:sp>
            <p:nvSpPr>
              <p:cNvPr id="224" name="Rectangle 57">
                <a:extLst>
                  <a:ext uri="{FF2B5EF4-FFF2-40B4-BE49-F238E27FC236}">
                    <a16:creationId xmlns:a16="http://schemas.microsoft.com/office/drawing/2014/main" id="{37A25C28-D78E-4410-AA3A-116B357EAAEC}"/>
                  </a:ext>
                </a:extLst>
              </p:cNvPr>
              <p:cNvSpPr>
                <a:spLocks noChangeAspect="1" noChangeArrowheads="1"/>
              </p:cNvSpPr>
              <p:nvPr/>
            </p:nvSpPr>
            <p:spPr bwMode="auto">
              <a:xfrm>
                <a:off x="755576" y="4655095"/>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TBT Data</a:t>
                </a:r>
                <a:endParaRPr lang="zh-CN" altLang="zh-CN" sz="1000" b="1" dirty="0">
                  <a:solidFill>
                    <a:schemeClr val="tx1"/>
                  </a:solidFill>
                  <a:latin typeface="Arial Narrow" panose="020B0606020202030204" pitchFamily="34" charset="0"/>
                </a:endParaRPr>
              </a:p>
            </p:txBody>
          </p:sp>
        </p:grpSp>
        <p:grpSp>
          <p:nvGrpSpPr>
            <p:cNvPr id="195" name="组合 194">
              <a:extLst>
                <a:ext uri="{FF2B5EF4-FFF2-40B4-BE49-F238E27FC236}">
                  <a16:creationId xmlns:a16="http://schemas.microsoft.com/office/drawing/2014/main" id="{50A05C61-6652-4502-9997-21F0B0DE350B}"/>
                </a:ext>
              </a:extLst>
            </p:cNvPr>
            <p:cNvGrpSpPr/>
            <p:nvPr/>
          </p:nvGrpSpPr>
          <p:grpSpPr>
            <a:xfrm>
              <a:off x="4696607" y="2924783"/>
              <a:ext cx="1245846" cy="2486371"/>
              <a:chOff x="755576" y="2456724"/>
              <a:chExt cx="1245846" cy="2486371"/>
            </a:xfrm>
          </p:grpSpPr>
          <p:sp>
            <p:nvSpPr>
              <p:cNvPr id="217" name="Rectangle 57">
                <a:extLst>
                  <a:ext uri="{FF2B5EF4-FFF2-40B4-BE49-F238E27FC236}">
                    <a16:creationId xmlns:a16="http://schemas.microsoft.com/office/drawing/2014/main" id="{79EDE0D4-B250-4955-BA60-395397D80148}"/>
                  </a:ext>
                </a:extLst>
              </p:cNvPr>
              <p:cNvSpPr>
                <a:spLocks noChangeAspect="1" noChangeArrowheads="1"/>
              </p:cNvSpPr>
              <p:nvPr/>
            </p:nvSpPr>
            <p:spPr bwMode="auto">
              <a:xfrm>
                <a:off x="755576" y="245672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a:r>
                  <a:rPr lang="zh-CN" altLang="zh-CN" sz="1000" b="1" dirty="0">
                    <a:solidFill>
                      <a:srgbClr val="FEFFFF"/>
                    </a:solidFill>
                    <a:latin typeface="Arial Narrow" panose="020B0606020202030204" pitchFamily="34" charset="0"/>
                  </a:rPr>
                  <a:t>EPICS Device </a:t>
                </a:r>
                <a:r>
                  <a:rPr lang="en-US" altLang="zh-CN" sz="1000" b="1" dirty="0">
                    <a:solidFill>
                      <a:srgbClr val="FEFFFF"/>
                    </a:solidFill>
                    <a:latin typeface="Arial Narrow" panose="020B0606020202030204" pitchFamily="34" charset="0"/>
                  </a:rPr>
                  <a:t>D</a:t>
                </a:r>
                <a:r>
                  <a:rPr lang="zh-CN" altLang="zh-CN" sz="1000" b="1" dirty="0">
                    <a:solidFill>
                      <a:srgbClr val="FEFFFF"/>
                    </a:solidFill>
                    <a:latin typeface="Arial Narrow" panose="020B0606020202030204" pitchFamily="34" charset="0"/>
                  </a:rPr>
                  <a:t>river</a:t>
                </a:r>
                <a:endParaRPr lang="zh-CN" altLang="zh-CN" sz="1000" b="1" dirty="0">
                  <a:latin typeface="Arial Narrow" panose="020B0606020202030204" pitchFamily="34" charset="0"/>
                </a:endParaRPr>
              </a:p>
            </p:txBody>
          </p:sp>
          <p:sp>
            <p:nvSpPr>
              <p:cNvPr id="218" name="Rectangle 57">
                <a:extLst>
                  <a:ext uri="{FF2B5EF4-FFF2-40B4-BE49-F238E27FC236}">
                    <a16:creationId xmlns:a16="http://schemas.microsoft.com/office/drawing/2014/main" id="{68D6CD2E-3701-475A-B422-9E3AD2C78F41}"/>
                  </a:ext>
                </a:extLst>
              </p:cNvPr>
              <p:cNvSpPr>
                <a:spLocks noChangeAspect="1" noChangeArrowheads="1"/>
              </p:cNvSpPr>
              <p:nvPr/>
            </p:nvSpPr>
            <p:spPr bwMode="auto">
              <a:xfrm>
                <a:off x="761584" y="318951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zh-CN" altLang="zh-CN" sz="1000" b="1" dirty="0">
                    <a:solidFill>
                      <a:srgbClr val="FEFFFF"/>
                    </a:solidFill>
                    <a:latin typeface="Arial Narrow" panose="020B0606020202030204" pitchFamily="34" charset="0"/>
                  </a:rPr>
                  <a:t>Linux Kernel Driver</a:t>
                </a:r>
                <a:endParaRPr lang="zh-CN" altLang="zh-CN" sz="1000" b="1" dirty="0">
                  <a:solidFill>
                    <a:schemeClr val="tx1"/>
                  </a:solidFill>
                  <a:latin typeface="Arial Narrow" panose="020B0606020202030204" pitchFamily="34" charset="0"/>
                </a:endParaRPr>
              </a:p>
            </p:txBody>
          </p:sp>
          <p:sp>
            <p:nvSpPr>
              <p:cNvPr id="219" name="Rectangle 57">
                <a:extLst>
                  <a:ext uri="{FF2B5EF4-FFF2-40B4-BE49-F238E27FC236}">
                    <a16:creationId xmlns:a16="http://schemas.microsoft.com/office/drawing/2014/main" id="{B9C8B944-04C2-4D86-8B54-913A29344A45}"/>
                  </a:ext>
                </a:extLst>
              </p:cNvPr>
              <p:cNvSpPr>
                <a:spLocks noChangeAspect="1" noChangeArrowheads="1"/>
              </p:cNvSpPr>
              <p:nvPr/>
            </p:nvSpPr>
            <p:spPr bwMode="auto">
              <a:xfrm>
                <a:off x="755576" y="392230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FIFO</a:t>
                </a:r>
                <a:endParaRPr lang="zh-CN" altLang="zh-CN" sz="1000" b="1" dirty="0">
                  <a:solidFill>
                    <a:schemeClr val="tx1"/>
                  </a:solidFill>
                  <a:latin typeface="Arial Narrow" panose="020B0606020202030204" pitchFamily="34" charset="0"/>
                </a:endParaRPr>
              </a:p>
            </p:txBody>
          </p:sp>
          <p:sp>
            <p:nvSpPr>
              <p:cNvPr id="220" name="Rectangle 57">
                <a:extLst>
                  <a:ext uri="{FF2B5EF4-FFF2-40B4-BE49-F238E27FC236}">
                    <a16:creationId xmlns:a16="http://schemas.microsoft.com/office/drawing/2014/main" id="{2C59D621-C00F-4F94-A479-8CEF77E7158B}"/>
                  </a:ext>
                </a:extLst>
              </p:cNvPr>
              <p:cNvSpPr>
                <a:spLocks noChangeAspect="1" noChangeArrowheads="1"/>
              </p:cNvSpPr>
              <p:nvPr/>
            </p:nvSpPr>
            <p:spPr bwMode="auto">
              <a:xfrm>
                <a:off x="755576" y="4655095"/>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FA Data</a:t>
                </a:r>
                <a:endParaRPr lang="zh-CN" altLang="zh-CN" sz="1000" b="1" dirty="0">
                  <a:solidFill>
                    <a:schemeClr val="tx1"/>
                  </a:solidFill>
                  <a:latin typeface="Arial Narrow" panose="020B0606020202030204" pitchFamily="34" charset="0"/>
                </a:endParaRPr>
              </a:p>
            </p:txBody>
          </p:sp>
        </p:grpSp>
        <p:grpSp>
          <p:nvGrpSpPr>
            <p:cNvPr id="196" name="组合 195">
              <a:extLst>
                <a:ext uri="{FF2B5EF4-FFF2-40B4-BE49-F238E27FC236}">
                  <a16:creationId xmlns:a16="http://schemas.microsoft.com/office/drawing/2014/main" id="{20450BC7-5C87-4345-9684-5D0E882D47F7}"/>
                </a:ext>
              </a:extLst>
            </p:cNvPr>
            <p:cNvGrpSpPr/>
            <p:nvPr/>
          </p:nvGrpSpPr>
          <p:grpSpPr>
            <a:xfrm>
              <a:off x="6156176" y="2924783"/>
              <a:ext cx="1245846" cy="2486371"/>
              <a:chOff x="755576" y="2456724"/>
              <a:chExt cx="1245846" cy="2486371"/>
            </a:xfrm>
          </p:grpSpPr>
          <p:sp>
            <p:nvSpPr>
              <p:cNvPr id="213" name="Rectangle 57">
                <a:extLst>
                  <a:ext uri="{FF2B5EF4-FFF2-40B4-BE49-F238E27FC236}">
                    <a16:creationId xmlns:a16="http://schemas.microsoft.com/office/drawing/2014/main" id="{1C75230F-CBBF-4FBE-8C19-503DB45CEFCB}"/>
                  </a:ext>
                </a:extLst>
              </p:cNvPr>
              <p:cNvSpPr>
                <a:spLocks noChangeAspect="1" noChangeArrowheads="1"/>
              </p:cNvSpPr>
              <p:nvPr/>
            </p:nvSpPr>
            <p:spPr bwMode="auto">
              <a:xfrm>
                <a:off x="755576" y="245672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a:r>
                  <a:rPr lang="zh-CN" altLang="zh-CN" sz="1000" b="1" dirty="0">
                    <a:solidFill>
                      <a:srgbClr val="FEFFFF"/>
                    </a:solidFill>
                    <a:latin typeface="Arial Narrow" panose="020B0606020202030204" pitchFamily="34" charset="0"/>
                  </a:rPr>
                  <a:t>EPICS Device </a:t>
                </a:r>
                <a:r>
                  <a:rPr lang="en-US" altLang="zh-CN" sz="1000" b="1" dirty="0">
                    <a:solidFill>
                      <a:srgbClr val="FEFFFF"/>
                    </a:solidFill>
                    <a:latin typeface="Arial Narrow" panose="020B0606020202030204" pitchFamily="34" charset="0"/>
                  </a:rPr>
                  <a:t>D</a:t>
                </a:r>
                <a:r>
                  <a:rPr lang="zh-CN" altLang="zh-CN" sz="1000" b="1" dirty="0">
                    <a:solidFill>
                      <a:srgbClr val="FEFFFF"/>
                    </a:solidFill>
                    <a:latin typeface="Arial Narrow" panose="020B0606020202030204" pitchFamily="34" charset="0"/>
                  </a:rPr>
                  <a:t>river</a:t>
                </a:r>
                <a:endParaRPr lang="zh-CN" altLang="zh-CN" sz="1000" b="1" dirty="0">
                  <a:latin typeface="Arial Narrow" panose="020B0606020202030204" pitchFamily="34" charset="0"/>
                </a:endParaRPr>
              </a:p>
            </p:txBody>
          </p:sp>
          <p:sp>
            <p:nvSpPr>
              <p:cNvPr id="214" name="Rectangle 57">
                <a:extLst>
                  <a:ext uri="{FF2B5EF4-FFF2-40B4-BE49-F238E27FC236}">
                    <a16:creationId xmlns:a16="http://schemas.microsoft.com/office/drawing/2014/main" id="{2F0310B0-3206-461B-A539-B76EDD437FBE}"/>
                  </a:ext>
                </a:extLst>
              </p:cNvPr>
              <p:cNvSpPr>
                <a:spLocks noChangeAspect="1" noChangeArrowheads="1"/>
              </p:cNvSpPr>
              <p:nvPr/>
            </p:nvSpPr>
            <p:spPr bwMode="auto">
              <a:xfrm>
                <a:off x="761584" y="318951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zh-CN" altLang="zh-CN" sz="1000" b="1" dirty="0">
                    <a:solidFill>
                      <a:srgbClr val="FEFFFF"/>
                    </a:solidFill>
                    <a:latin typeface="Arial Narrow" panose="020B0606020202030204" pitchFamily="34" charset="0"/>
                  </a:rPr>
                  <a:t>Linux Kernel Driver</a:t>
                </a:r>
                <a:endParaRPr lang="zh-CN" altLang="zh-CN" sz="1000" b="1" dirty="0">
                  <a:solidFill>
                    <a:schemeClr val="tx1"/>
                  </a:solidFill>
                  <a:latin typeface="Arial Narrow" panose="020B0606020202030204" pitchFamily="34" charset="0"/>
                </a:endParaRPr>
              </a:p>
            </p:txBody>
          </p:sp>
          <p:sp>
            <p:nvSpPr>
              <p:cNvPr id="215" name="Rectangle 57">
                <a:extLst>
                  <a:ext uri="{FF2B5EF4-FFF2-40B4-BE49-F238E27FC236}">
                    <a16:creationId xmlns:a16="http://schemas.microsoft.com/office/drawing/2014/main" id="{93AC71D4-594A-4757-9CC9-B60982BD5B15}"/>
                  </a:ext>
                </a:extLst>
              </p:cNvPr>
              <p:cNvSpPr>
                <a:spLocks noChangeAspect="1" noChangeArrowheads="1"/>
              </p:cNvSpPr>
              <p:nvPr/>
            </p:nvSpPr>
            <p:spPr bwMode="auto">
              <a:xfrm>
                <a:off x="755576" y="3922304"/>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FIFO</a:t>
                </a:r>
                <a:endParaRPr lang="zh-CN" altLang="zh-CN" sz="1000" b="1" dirty="0">
                  <a:solidFill>
                    <a:schemeClr val="tx1"/>
                  </a:solidFill>
                  <a:latin typeface="Arial Narrow" panose="020B0606020202030204" pitchFamily="34" charset="0"/>
                </a:endParaRPr>
              </a:p>
            </p:txBody>
          </p:sp>
          <p:sp>
            <p:nvSpPr>
              <p:cNvPr id="216" name="Rectangle 57">
                <a:extLst>
                  <a:ext uri="{FF2B5EF4-FFF2-40B4-BE49-F238E27FC236}">
                    <a16:creationId xmlns:a16="http://schemas.microsoft.com/office/drawing/2014/main" id="{D884DF07-8E94-4A2E-8889-3B2FBA048902}"/>
                  </a:ext>
                </a:extLst>
              </p:cNvPr>
              <p:cNvSpPr>
                <a:spLocks noChangeAspect="1" noChangeArrowheads="1"/>
              </p:cNvSpPr>
              <p:nvPr/>
            </p:nvSpPr>
            <p:spPr bwMode="auto">
              <a:xfrm>
                <a:off x="755576" y="4655095"/>
                <a:ext cx="1239838" cy="28800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zh-CN" sz="1000" b="1" dirty="0">
                    <a:solidFill>
                      <a:srgbClr val="FEFFFF"/>
                    </a:solidFill>
                    <a:latin typeface="Arial Narrow" panose="020B0606020202030204" pitchFamily="34" charset="0"/>
                  </a:rPr>
                  <a:t>SA Data</a:t>
                </a:r>
                <a:endParaRPr lang="zh-CN" altLang="zh-CN" sz="1000" b="1" dirty="0">
                  <a:solidFill>
                    <a:schemeClr val="tx1"/>
                  </a:solidFill>
                  <a:latin typeface="Arial Narrow" panose="020B0606020202030204" pitchFamily="34" charset="0"/>
                </a:endParaRPr>
              </a:p>
            </p:txBody>
          </p:sp>
        </p:grpSp>
        <p:cxnSp>
          <p:nvCxnSpPr>
            <p:cNvPr id="197" name="直接箭头连接符 196">
              <a:extLst>
                <a:ext uri="{FF2B5EF4-FFF2-40B4-BE49-F238E27FC236}">
                  <a16:creationId xmlns:a16="http://schemas.microsoft.com/office/drawing/2014/main" id="{59C0BEEE-4BFC-4070-8483-6B6E76A7CC5B}"/>
                </a:ext>
              </a:extLst>
            </p:cNvPr>
            <p:cNvCxnSpPr>
              <a:cxnSpLocks/>
            </p:cNvCxnSpPr>
            <p:nvPr/>
          </p:nvCxnSpPr>
          <p:spPr>
            <a:xfrm flipV="1">
              <a:off x="2397390" y="4672939"/>
              <a:ext cx="0" cy="4502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8" name="直接箭头连接符 197">
              <a:extLst>
                <a:ext uri="{FF2B5EF4-FFF2-40B4-BE49-F238E27FC236}">
                  <a16:creationId xmlns:a16="http://schemas.microsoft.com/office/drawing/2014/main" id="{08C59EA6-6C73-46A0-AF74-DB010BDB7454}"/>
                </a:ext>
              </a:extLst>
            </p:cNvPr>
            <p:cNvCxnSpPr>
              <a:stCxn id="227" idx="0"/>
              <a:endCxn id="226" idx="2"/>
            </p:cNvCxnSpPr>
            <p:nvPr/>
          </p:nvCxnSpPr>
          <p:spPr>
            <a:xfrm flipV="1">
              <a:off x="2397390" y="3947095"/>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9" name="直接箭头连接符 198">
              <a:extLst>
                <a:ext uri="{FF2B5EF4-FFF2-40B4-BE49-F238E27FC236}">
                  <a16:creationId xmlns:a16="http://schemas.microsoft.com/office/drawing/2014/main" id="{E2EA7EFF-0989-4F29-BB51-DD89F3B5A970}"/>
                </a:ext>
              </a:extLst>
            </p:cNvPr>
            <p:cNvCxnSpPr>
              <a:stCxn id="226" idx="0"/>
              <a:endCxn id="225" idx="2"/>
            </p:cNvCxnSpPr>
            <p:nvPr/>
          </p:nvCxnSpPr>
          <p:spPr>
            <a:xfrm flipH="1" flipV="1">
              <a:off x="2397390" y="3214305"/>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0" name="直接箭头连接符 199">
              <a:extLst>
                <a:ext uri="{FF2B5EF4-FFF2-40B4-BE49-F238E27FC236}">
                  <a16:creationId xmlns:a16="http://schemas.microsoft.com/office/drawing/2014/main" id="{95F00685-568B-40E9-B99F-E698F05F5EE7}"/>
                </a:ext>
              </a:extLst>
            </p:cNvPr>
            <p:cNvCxnSpPr>
              <a:cxnSpLocks/>
              <a:stCxn id="224" idx="0"/>
              <a:endCxn id="223" idx="2"/>
            </p:cNvCxnSpPr>
            <p:nvPr/>
          </p:nvCxnSpPr>
          <p:spPr>
            <a:xfrm flipV="1">
              <a:off x="3856958" y="4678363"/>
              <a:ext cx="0" cy="4447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1" name="直接箭头连接符 200">
              <a:extLst>
                <a:ext uri="{FF2B5EF4-FFF2-40B4-BE49-F238E27FC236}">
                  <a16:creationId xmlns:a16="http://schemas.microsoft.com/office/drawing/2014/main" id="{3671F750-9B01-4A20-AD42-DF93FC0A42A1}"/>
                </a:ext>
              </a:extLst>
            </p:cNvPr>
            <p:cNvCxnSpPr>
              <a:cxnSpLocks/>
              <a:stCxn id="223" idx="0"/>
              <a:endCxn id="222" idx="2"/>
            </p:cNvCxnSpPr>
            <p:nvPr/>
          </p:nvCxnSpPr>
          <p:spPr>
            <a:xfrm flipV="1">
              <a:off x="3856958" y="3945573"/>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2" name="直接箭头连接符 201">
              <a:extLst>
                <a:ext uri="{FF2B5EF4-FFF2-40B4-BE49-F238E27FC236}">
                  <a16:creationId xmlns:a16="http://schemas.microsoft.com/office/drawing/2014/main" id="{CFC3A9D6-F6D9-4B3E-BC56-AC7D32FA3D6D}"/>
                </a:ext>
              </a:extLst>
            </p:cNvPr>
            <p:cNvCxnSpPr>
              <a:cxnSpLocks/>
              <a:stCxn id="222" idx="0"/>
              <a:endCxn id="221" idx="2"/>
            </p:cNvCxnSpPr>
            <p:nvPr/>
          </p:nvCxnSpPr>
          <p:spPr>
            <a:xfrm flipH="1" flipV="1">
              <a:off x="3856958" y="3212783"/>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3" name="直接箭头连接符 202">
              <a:extLst>
                <a:ext uri="{FF2B5EF4-FFF2-40B4-BE49-F238E27FC236}">
                  <a16:creationId xmlns:a16="http://schemas.microsoft.com/office/drawing/2014/main" id="{0A8E1A75-CD1F-47F2-BF74-B143EC30EDC3}"/>
                </a:ext>
              </a:extLst>
            </p:cNvPr>
            <p:cNvCxnSpPr>
              <a:cxnSpLocks/>
              <a:stCxn id="220" idx="0"/>
              <a:endCxn id="219" idx="2"/>
            </p:cNvCxnSpPr>
            <p:nvPr/>
          </p:nvCxnSpPr>
          <p:spPr>
            <a:xfrm flipV="1">
              <a:off x="5316526" y="4678363"/>
              <a:ext cx="0" cy="4447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4" name="直接箭头连接符 203">
              <a:extLst>
                <a:ext uri="{FF2B5EF4-FFF2-40B4-BE49-F238E27FC236}">
                  <a16:creationId xmlns:a16="http://schemas.microsoft.com/office/drawing/2014/main" id="{6E58648A-4252-4C98-A52F-BA3E82462D03}"/>
                </a:ext>
              </a:extLst>
            </p:cNvPr>
            <p:cNvCxnSpPr>
              <a:cxnSpLocks/>
              <a:stCxn id="219" idx="0"/>
              <a:endCxn id="218" idx="2"/>
            </p:cNvCxnSpPr>
            <p:nvPr/>
          </p:nvCxnSpPr>
          <p:spPr>
            <a:xfrm flipV="1">
              <a:off x="5316526" y="3945573"/>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5" name="直接箭头连接符 204">
              <a:extLst>
                <a:ext uri="{FF2B5EF4-FFF2-40B4-BE49-F238E27FC236}">
                  <a16:creationId xmlns:a16="http://schemas.microsoft.com/office/drawing/2014/main" id="{EEC6127D-FEE1-4ACC-968F-BB7ADA189763}"/>
                </a:ext>
              </a:extLst>
            </p:cNvPr>
            <p:cNvCxnSpPr>
              <a:cxnSpLocks/>
              <a:stCxn id="218" idx="0"/>
              <a:endCxn id="217" idx="2"/>
            </p:cNvCxnSpPr>
            <p:nvPr/>
          </p:nvCxnSpPr>
          <p:spPr>
            <a:xfrm flipH="1" flipV="1">
              <a:off x="5316526" y="3212783"/>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6" name="直接箭头连接符 205">
              <a:extLst>
                <a:ext uri="{FF2B5EF4-FFF2-40B4-BE49-F238E27FC236}">
                  <a16:creationId xmlns:a16="http://schemas.microsoft.com/office/drawing/2014/main" id="{F2E8D594-0628-47CC-904E-201641B0B80F}"/>
                </a:ext>
              </a:extLst>
            </p:cNvPr>
            <p:cNvCxnSpPr>
              <a:stCxn id="216" idx="0"/>
              <a:endCxn id="215" idx="2"/>
            </p:cNvCxnSpPr>
            <p:nvPr/>
          </p:nvCxnSpPr>
          <p:spPr>
            <a:xfrm flipV="1">
              <a:off x="6776095" y="4678363"/>
              <a:ext cx="0" cy="4447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7" name="直接箭头连接符 206">
              <a:extLst>
                <a:ext uri="{FF2B5EF4-FFF2-40B4-BE49-F238E27FC236}">
                  <a16:creationId xmlns:a16="http://schemas.microsoft.com/office/drawing/2014/main" id="{B7867085-2A6F-495A-8247-A1FC40259805}"/>
                </a:ext>
              </a:extLst>
            </p:cNvPr>
            <p:cNvCxnSpPr>
              <a:stCxn id="215" idx="0"/>
              <a:endCxn id="214" idx="2"/>
            </p:cNvCxnSpPr>
            <p:nvPr/>
          </p:nvCxnSpPr>
          <p:spPr>
            <a:xfrm flipV="1">
              <a:off x="6776095" y="3945573"/>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8" name="直接箭头连接符 207">
              <a:extLst>
                <a:ext uri="{FF2B5EF4-FFF2-40B4-BE49-F238E27FC236}">
                  <a16:creationId xmlns:a16="http://schemas.microsoft.com/office/drawing/2014/main" id="{51511DA3-2FEB-47D9-BAD4-9A6BEEB2F123}"/>
                </a:ext>
              </a:extLst>
            </p:cNvPr>
            <p:cNvCxnSpPr>
              <a:stCxn id="214" idx="0"/>
              <a:endCxn id="213" idx="2"/>
            </p:cNvCxnSpPr>
            <p:nvPr/>
          </p:nvCxnSpPr>
          <p:spPr>
            <a:xfrm flipH="1" flipV="1">
              <a:off x="6776095" y="3212783"/>
              <a:ext cx="6008" cy="4447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9" name="连接符: 肘形 208">
              <a:extLst>
                <a:ext uri="{FF2B5EF4-FFF2-40B4-BE49-F238E27FC236}">
                  <a16:creationId xmlns:a16="http://schemas.microsoft.com/office/drawing/2014/main" id="{27B5264F-CD1E-414F-9A0C-654F160E8D61}"/>
                </a:ext>
              </a:extLst>
            </p:cNvPr>
            <p:cNvCxnSpPr>
              <a:cxnSpLocks/>
              <a:stCxn id="225" idx="0"/>
              <a:endCxn id="192" idx="1"/>
            </p:cNvCxnSpPr>
            <p:nvPr/>
          </p:nvCxnSpPr>
          <p:spPr>
            <a:xfrm rot="5400000" flipH="1" flipV="1">
              <a:off x="2362771" y="2052036"/>
              <a:ext cx="908889" cy="839650"/>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0" name="连接符: 肘形 209">
              <a:extLst>
                <a:ext uri="{FF2B5EF4-FFF2-40B4-BE49-F238E27FC236}">
                  <a16:creationId xmlns:a16="http://schemas.microsoft.com/office/drawing/2014/main" id="{101F5DE8-A050-4759-9B50-914BFC4D8900}"/>
                </a:ext>
              </a:extLst>
            </p:cNvPr>
            <p:cNvCxnSpPr>
              <a:cxnSpLocks/>
              <a:stCxn id="221" idx="0"/>
              <a:endCxn id="192" idx="2"/>
            </p:cNvCxnSpPr>
            <p:nvPr/>
          </p:nvCxnSpPr>
          <p:spPr>
            <a:xfrm rot="5400000" flipH="1" flipV="1">
              <a:off x="3905986" y="2244027"/>
              <a:ext cx="631729" cy="729785"/>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1" name="连接符: 肘形 210">
              <a:extLst>
                <a:ext uri="{FF2B5EF4-FFF2-40B4-BE49-F238E27FC236}">
                  <a16:creationId xmlns:a16="http://schemas.microsoft.com/office/drawing/2014/main" id="{CE7E7E4E-E5F6-4576-A69D-4A4A59249A3C}"/>
                </a:ext>
              </a:extLst>
            </p:cNvPr>
            <p:cNvCxnSpPr>
              <a:cxnSpLocks/>
              <a:stCxn id="217" idx="0"/>
              <a:endCxn id="192" idx="2"/>
            </p:cNvCxnSpPr>
            <p:nvPr/>
          </p:nvCxnSpPr>
          <p:spPr>
            <a:xfrm rot="16200000" flipV="1">
              <a:off x="4635771" y="2244027"/>
              <a:ext cx="631729" cy="729783"/>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2" name="连接符: 肘形 211">
              <a:extLst>
                <a:ext uri="{FF2B5EF4-FFF2-40B4-BE49-F238E27FC236}">
                  <a16:creationId xmlns:a16="http://schemas.microsoft.com/office/drawing/2014/main" id="{EB98D73C-45A7-4B36-9A79-51F7EE65E8FD}"/>
                </a:ext>
              </a:extLst>
            </p:cNvPr>
            <p:cNvCxnSpPr>
              <a:cxnSpLocks/>
              <a:stCxn id="213" idx="0"/>
              <a:endCxn id="192" idx="3"/>
            </p:cNvCxnSpPr>
            <p:nvPr/>
          </p:nvCxnSpPr>
          <p:spPr>
            <a:xfrm rot="16200000" flipV="1">
              <a:off x="5902587" y="2051275"/>
              <a:ext cx="907367" cy="839650"/>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802460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7D25B03-5134-44CE-AC03-26ACAF2F8BD5}"/>
              </a:ext>
            </a:extLst>
          </p:cNvPr>
          <p:cNvSpPr>
            <a:spLocks noGrp="1"/>
          </p:cNvSpPr>
          <p:nvPr>
            <p:ph type="title"/>
          </p:nvPr>
        </p:nvSpPr>
        <p:spPr/>
        <p:txBody>
          <a:bodyPr/>
          <a:lstStyle/>
          <a:p>
            <a:r>
              <a:rPr lang="en-US" altLang="zh-CN" dirty="0"/>
              <a:t>ADC</a:t>
            </a:r>
            <a:r>
              <a:rPr lang="zh-CN" altLang="en-US" dirty="0"/>
              <a:t> </a:t>
            </a:r>
            <a:r>
              <a:rPr lang="en-US" altLang="zh-CN" dirty="0"/>
              <a:t>Performance Analysis </a:t>
            </a:r>
            <a:endParaRPr lang="zh-CN" altLang="en-US" dirty="0"/>
          </a:p>
        </p:txBody>
      </p:sp>
      <p:sp>
        <p:nvSpPr>
          <p:cNvPr id="4" name="Rectangle 4">
            <a:extLst>
              <a:ext uri="{FF2B5EF4-FFF2-40B4-BE49-F238E27FC236}">
                <a16:creationId xmlns:a16="http://schemas.microsoft.com/office/drawing/2014/main" id="{F2B4BEDC-7E3A-49DC-BEFC-8894A72F76B2}"/>
              </a:ext>
            </a:extLst>
          </p:cNvPr>
          <p:cNvSpPr>
            <a:spLocks noChangeArrowheads="1"/>
          </p:cNvSpPr>
          <p:nvPr/>
        </p:nvSpPr>
        <p:spPr bwMode="auto">
          <a:xfrm>
            <a:off x="2110933" y="1467615"/>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spAutoFit/>
          </a:bodyPr>
          <a:lstStyle/>
          <a:p>
            <a:endParaRPr lang="zh-CN" altLang="en-US" sz="1013"/>
          </a:p>
        </p:txBody>
      </p:sp>
      <p:pic>
        <p:nvPicPr>
          <p:cNvPr id="5" name="图片 4">
            <a:extLst>
              <a:ext uri="{FF2B5EF4-FFF2-40B4-BE49-F238E27FC236}">
                <a16:creationId xmlns:a16="http://schemas.microsoft.com/office/drawing/2014/main" id="{C68676F8-D89D-4617-969B-6012D65ADD37}"/>
              </a:ext>
            </a:extLst>
          </p:cNvPr>
          <p:cNvPicPr>
            <a:picLocks noChangeAspect="1"/>
          </p:cNvPicPr>
          <p:nvPr/>
        </p:nvPicPr>
        <p:blipFill>
          <a:blip r:embed="rId3"/>
          <a:stretch>
            <a:fillRect/>
          </a:stretch>
        </p:blipFill>
        <p:spPr>
          <a:xfrm>
            <a:off x="1183943" y="1128748"/>
            <a:ext cx="4633167" cy="3555947"/>
          </a:xfrm>
          <a:prstGeom prst="rect">
            <a:avLst/>
          </a:prstGeom>
        </p:spPr>
      </p:pic>
      <p:graphicFrame>
        <p:nvGraphicFramePr>
          <p:cNvPr id="6" name="表格 5">
            <a:extLst>
              <a:ext uri="{FF2B5EF4-FFF2-40B4-BE49-F238E27FC236}">
                <a16:creationId xmlns:a16="http://schemas.microsoft.com/office/drawing/2014/main" id="{0BF8FFB9-7076-4D1E-A45C-3E54EBEAB4F1}"/>
              </a:ext>
            </a:extLst>
          </p:cNvPr>
          <p:cNvGraphicFramePr>
            <a:graphicFrameLocks noGrp="1"/>
          </p:cNvGraphicFramePr>
          <p:nvPr>
            <p:custDataLst>
              <p:tags r:id="rId1"/>
            </p:custDataLst>
            <p:extLst/>
          </p:nvPr>
        </p:nvGraphicFramePr>
        <p:xfrm>
          <a:off x="1245458" y="5138477"/>
          <a:ext cx="4571652" cy="789152"/>
        </p:xfrm>
        <a:graphic>
          <a:graphicData uri="http://schemas.openxmlformats.org/drawingml/2006/table">
            <a:tbl>
              <a:tblPr firstRow="1" firstCol="1" bandRow="1">
                <a:tableStyleId>{5C22544A-7EE6-4342-B048-85BDC9FD1C3A}</a:tableStyleId>
              </a:tblPr>
              <a:tblGrid>
                <a:gridCol w="761808">
                  <a:extLst>
                    <a:ext uri="{9D8B030D-6E8A-4147-A177-3AD203B41FA5}">
                      <a16:colId xmlns:a16="http://schemas.microsoft.com/office/drawing/2014/main" val="20000"/>
                    </a:ext>
                  </a:extLst>
                </a:gridCol>
                <a:gridCol w="761808">
                  <a:extLst>
                    <a:ext uri="{9D8B030D-6E8A-4147-A177-3AD203B41FA5}">
                      <a16:colId xmlns:a16="http://schemas.microsoft.com/office/drawing/2014/main" val="20001"/>
                    </a:ext>
                  </a:extLst>
                </a:gridCol>
                <a:gridCol w="761808">
                  <a:extLst>
                    <a:ext uri="{9D8B030D-6E8A-4147-A177-3AD203B41FA5}">
                      <a16:colId xmlns:a16="http://schemas.microsoft.com/office/drawing/2014/main" val="20002"/>
                    </a:ext>
                  </a:extLst>
                </a:gridCol>
                <a:gridCol w="761808">
                  <a:extLst>
                    <a:ext uri="{9D8B030D-6E8A-4147-A177-3AD203B41FA5}">
                      <a16:colId xmlns:a16="http://schemas.microsoft.com/office/drawing/2014/main" val="20003"/>
                    </a:ext>
                  </a:extLst>
                </a:gridCol>
                <a:gridCol w="761808">
                  <a:extLst>
                    <a:ext uri="{9D8B030D-6E8A-4147-A177-3AD203B41FA5}">
                      <a16:colId xmlns:a16="http://schemas.microsoft.com/office/drawing/2014/main" val="20004"/>
                    </a:ext>
                  </a:extLst>
                </a:gridCol>
                <a:gridCol w="762612">
                  <a:extLst>
                    <a:ext uri="{9D8B030D-6E8A-4147-A177-3AD203B41FA5}">
                      <a16:colId xmlns:a16="http://schemas.microsoft.com/office/drawing/2014/main" val="20005"/>
                    </a:ext>
                  </a:extLst>
                </a:gridCol>
              </a:tblGrid>
              <a:tr h="394444">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 </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SNR</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ENOB</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SFDR</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SINAD</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THD</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extLst>
                  <a:ext uri="{0D108BD9-81ED-4DB2-BD59-A6C34878D82A}">
                    <a16:rowId xmlns:a16="http://schemas.microsoft.com/office/drawing/2014/main" val="10000"/>
                  </a:ext>
                </a:extLst>
              </a:tr>
              <a:tr h="394708">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ADC</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60.3</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12.2</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75.5</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52.2</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-56.1</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extLst>
                  <a:ext uri="{0D108BD9-81ED-4DB2-BD59-A6C34878D82A}">
                    <a16:rowId xmlns:a16="http://schemas.microsoft.com/office/drawing/2014/main" val="10001"/>
                  </a:ext>
                </a:extLst>
              </a:tr>
            </a:tbl>
          </a:graphicData>
        </a:graphic>
      </p:graphicFrame>
      <p:pic>
        <p:nvPicPr>
          <p:cNvPr id="7" name="图片 6">
            <a:extLst>
              <a:ext uri="{FF2B5EF4-FFF2-40B4-BE49-F238E27FC236}">
                <a16:creationId xmlns:a16="http://schemas.microsoft.com/office/drawing/2014/main" id="{10EFD9F6-20BD-426C-AAF3-7BC4EFC95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186" y="3749101"/>
            <a:ext cx="4007387" cy="2470600"/>
          </a:xfrm>
          <a:prstGeom prst="rect">
            <a:avLst/>
          </a:prstGeom>
        </p:spPr>
      </p:pic>
      <p:sp>
        <p:nvSpPr>
          <p:cNvPr id="8" name="文本框 7">
            <a:extLst>
              <a:ext uri="{FF2B5EF4-FFF2-40B4-BE49-F238E27FC236}">
                <a16:creationId xmlns:a16="http://schemas.microsoft.com/office/drawing/2014/main" id="{B29CE565-BADE-4385-BE09-6A84C9766ED8}"/>
              </a:ext>
            </a:extLst>
          </p:cNvPr>
          <p:cNvSpPr txBox="1"/>
          <p:nvPr/>
        </p:nvSpPr>
        <p:spPr>
          <a:xfrm>
            <a:off x="7842492" y="3986806"/>
            <a:ext cx="260008" cy="248209"/>
          </a:xfrm>
          <a:prstGeom prst="rect">
            <a:avLst/>
          </a:prstGeom>
          <a:noFill/>
        </p:spPr>
        <p:txBody>
          <a:bodyPr wrap="none" rtlCol="0">
            <a:spAutoFit/>
          </a:bodyPr>
          <a:lstStyle/>
          <a:p>
            <a:r>
              <a:rPr lang="en-US" altLang="zh-CN" sz="1013" dirty="0">
                <a:solidFill>
                  <a:srgbClr val="0000FF"/>
                </a:solidFill>
              </a:rPr>
              <a:t>A</a:t>
            </a:r>
            <a:endParaRPr lang="zh-CN" altLang="en-US" sz="1013" dirty="0">
              <a:solidFill>
                <a:srgbClr val="0000FF"/>
              </a:solidFill>
            </a:endParaRPr>
          </a:p>
        </p:txBody>
      </p:sp>
      <p:sp>
        <p:nvSpPr>
          <p:cNvPr id="9" name="文本框 8">
            <a:extLst>
              <a:ext uri="{FF2B5EF4-FFF2-40B4-BE49-F238E27FC236}">
                <a16:creationId xmlns:a16="http://schemas.microsoft.com/office/drawing/2014/main" id="{423FED39-D2E9-4E21-A8B0-E39812701A20}"/>
              </a:ext>
            </a:extLst>
          </p:cNvPr>
          <p:cNvSpPr txBox="1"/>
          <p:nvPr/>
        </p:nvSpPr>
        <p:spPr>
          <a:xfrm>
            <a:off x="9931780" y="3986806"/>
            <a:ext cx="255198" cy="248209"/>
          </a:xfrm>
          <a:prstGeom prst="rect">
            <a:avLst/>
          </a:prstGeom>
          <a:noFill/>
        </p:spPr>
        <p:txBody>
          <a:bodyPr wrap="none" rtlCol="0">
            <a:spAutoFit/>
          </a:bodyPr>
          <a:lstStyle/>
          <a:p>
            <a:r>
              <a:rPr lang="en-US" altLang="zh-CN" sz="1013" dirty="0">
                <a:solidFill>
                  <a:srgbClr val="0000FF"/>
                </a:solidFill>
              </a:rPr>
              <a:t>B</a:t>
            </a:r>
            <a:endParaRPr lang="zh-CN" altLang="en-US" sz="1013" dirty="0">
              <a:solidFill>
                <a:srgbClr val="0000FF"/>
              </a:solidFill>
            </a:endParaRPr>
          </a:p>
        </p:txBody>
      </p:sp>
      <p:sp>
        <p:nvSpPr>
          <p:cNvPr id="10" name="文本框 9">
            <a:extLst>
              <a:ext uri="{FF2B5EF4-FFF2-40B4-BE49-F238E27FC236}">
                <a16:creationId xmlns:a16="http://schemas.microsoft.com/office/drawing/2014/main" id="{24485BBA-75D0-4105-966E-B7D1AB244A44}"/>
              </a:ext>
            </a:extLst>
          </p:cNvPr>
          <p:cNvSpPr txBox="1"/>
          <p:nvPr/>
        </p:nvSpPr>
        <p:spPr>
          <a:xfrm>
            <a:off x="7842492" y="5230854"/>
            <a:ext cx="178715" cy="248209"/>
          </a:xfrm>
          <a:prstGeom prst="rect">
            <a:avLst/>
          </a:prstGeom>
          <a:noFill/>
        </p:spPr>
        <p:txBody>
          <a:bodyPr wrap="square" rtlCol="0">
            <a:spAutoFit/>
          </a:bodyPr>
          <a:lstStyle/>
          <a:p>
            <a:r>
              <a:rPr lang="en-US" altLang="zh-CN" sz="1013" dirty="0">
                <a:solidFill>
                  <a:srgbClr val="0000FF"/>
                </a:solidFill>
              </a:rPr>
              <a:t>C</a:t>
            </a:r>
            <a:endParaRPr lang="zh-CN" altLang="en-US" sz="1013" dirty="0">
              <a:solidFill>
                <a:srgbClr val="0000FF"/>
              </a:solidFill>
            </a:endParaRPr>
          </a:p>
        </p:txBody>
      </p:sp>
      <p:sp>
        <p:nvSpPr>
          <p:cNvPr id="11" name="文本框 10">
            <a:extLst>
              <a:ext uri="{FF2B5EF4-FFF2-40B4-BE49-F238E27FC236}">
                <a16:creationId xmlns:a16="http://schemas.microsoft.com/office/drawing/2014/main" id="{477E92F2-A074-47EB-B5D1-40E2E0FBB3AB}"/>
              </a:ext>
            </a:extLst>
          </p:cNvPr>
          <p:cNvSpPr txBox="1"/>
          <p:nvPr/>
        </p:nvSpPr>
        <p:spPr>
          <a:xfrm>
            <a:off x="9892203" y="5203717"/>
            <a:ext cx="264816" cy="248209"/>
          </a:xfrm>
          <a:prstGeom prst="rect">
            <a:avLst/>
          </a:prstGeom>
          <a:noFill/>
        </p:spPr>
        <p:txBody>
          <a:bodyPr wrap="none" rtlCol="0">
            <a:spAutoFit/>
          </a:bodyPr>
          <a:lstStyle/>
          <a:p>
            <a:r>
              <a:rPr lang="en-US" altLang="zh-CN" sz="1013" dirty="0">
                <a:solidFill>
                  <a:srgbClr val="0000FF"/>
                </a:solidFill>
              </a:rPr>
              <a:t>D</a:t>
            </a:r>
            <a:endParaRPr lang="zh-CN" altLang="en-US" sz="1013" dirty="0">
              <a:solidFill>
                <a:srgbClr val="0000FF"/>
              </a:solidFill>
            </a:endParaRPr>
          </a:p>
        </p:txBody>
      </p:sp>
      <p:sp>
        <p:nvSpPr>
          <p:cNvPr id="12" name="矩形 7">
            <a:extLst>
              <a:ext uri="{FF2B5EF4-FFF2-40B4-BE49-F238E27FC236}">
                <a16:creationId xmlns:a16="http://schemas.microsoft.com/office/drawing/2014/main" id="{B5125665-D859-47D4-8904-B2B268697940}"/>
              </a:ext>
            </a:extLst>
          </p:cNvPr>
          <p:cNvSpPr>
            <a:spLocks noChangeArrowheads="1"/>
          </p:cNvSpPr>
          <p:nvPr/>
        </p:nvSpPr>
        <p:spPr bwMode="auto">
          <a:xfrm>
            <a:off x="8498677" y="6193506"/>
            <a:ext cx="1387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rPr>
              <a:t>histogram</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5321093A-ABC7-441C-9D06-F6DE607E81BF}"/>
              </a:ext>
            </a:extLst>
          </p:cNvPr>
          <p:cNvPicPr>
            <a:picLocks noChangeAspect="1"/>
          </p:cNvPicPr>
          <p:nvPr/>
        </p:nvPicPr>
        <p:blipFill>
          <a:blip r:embed="rId5"/>
          <a:stretch>
            <a:fillRect/>
          </a:stretch>
        </p:blipFill>
        <p:spPr>
          <a:xfrm>
            <a:off x="7220565" y="1132320"/>
            <a:ext cx="3592628" cy="2271083"/>
          </a:xfrm>
          <a:prstGeom prst="rect">
            <a:avLst/>
          </a:prstGeom>
        </p:spPr>
      </p:pic>
      <p:sp>
        <p:nvSpPr>
          <p:cNvPr id="14" name="矩形 7">
            <a:extLst>
              <a:ext uri="{FF2B5EF4-FFF2-40B4-BE49-F238E27FC236}">
                <a16:creationId xmlns:a16="http://schemas.microsoft.com/office/drawing/2014/main" id="{019C0B81-D87C-474D-A346-01986943F129}"/>
              </a:ext>
            </a:extLst>
          </p:cNvPr>
          <p:cNvSpPr>
            <a:spLocks noChangeArrowheads="1"/>
          </p:cNvSpPr>
          <p:nvPr/>
        </p:nvSpPr>
        <p:spPr bwMode="auto">
          <a:xfrm>
            <a:off x="7514446" y="3436846"/>
            <a:ext cx="34973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rPr>
              <a:t>SNR vs Input Frequency vs Clock Jitter</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A8826F87-CD13-4851-9D9D-7C641C520EAA}"/>
              </a:ext>
            </a:extLst>
          </p:cNvPr>
          <p:cNvPicPr>
            <a:picLocks noChangeAspect="1"/>
          </p:cNvPicPr>
          <p:nvPr/>
        </p:nvPicPr>
        <p:blipFill>
          <a:blip r:embed="rId6"/>
          <a:stretch>
            <a:fillRect/>
          </a:stretch>
        </p:blipFill>
        <p:spPr>
          <a:xfrm>
            <a:off x="7783979" y="2753263"/>
            <a:ext cx="1473225" cy="402002"/>
          </a:xfrm>
          <a:prstGeom prst="rect">
            <a:avLst/>
          </a:prstGeom>
        </p:spPr>
      </p:pic>
      <p:sp>
        <p:nvSpPr>
          <p:cNvPr id="16" name="矩形 7">
            <a:extLst>
              <a:ext uri="{FF2B5EF4-FFF2-40B4-BE49-F238E27FC236}">
                <a16:creationId xmlns:a16="http://schemas.microsoft.com/office/drawing/2014/main" id="{9F032D5E-788B-4D84-BA83-BAA7F7F58BC1}"/>
              </a:ext>
            </a:extLst>
          </p:cNvPr>
          <p:cNvSpPr>
            <a:spLocks noChangeArrowheads="1"/>
          </p:cNvSpPr>
          <p:nvPr/>
        </p:nvSpPr>
        <p:spPr bwMode="auto">
          <a:xfrm>
            <a:off x="3046063" y="6033069"/>
            <a:ext cx="1387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test results</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sp>
        <p:nvSpPr>
          <p:cNvPr id="17" name="矩形 7">
            <a:extLst>
              <a:ext uri="{FF2B5EF4-FFF2-40B4-BE49-F238E27FC236}">
                <a16:creationId xmlns:a16="http://schemas.microsoft.com/office/drawing/2014/main" id="{AA791D88-DCF5-4196-8A55-F6C92229D3FC}"/>
              </a:ext>
            </a:extLst>
          </p:cNvPr>
          <p:cNvSpPr>
            <a:spLocks noChangeArrowheads="1"/>
          </p:cNvSpPr>
          <p:nvPr/>
        </p:nvSpPr>
        <p:spPr bwMode="auto">
          <a:xfrm>
            <a:off x="3137939" y="4643881"/>
            <a:ext cx="1203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Raw 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FFT</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pic>
        <p:nvPicPr>
          <p:cNvPr id="18" name="Picture 8" descr="j0295480[1]">
            <a:extLst>
              <a:ext uri="{FF2B5EF4-FFF2-40B4-BE49-F238E27FC236}">
                <a16:creationId xmlns:a16="http://schemas.microsoft.com/office/drawing/2014/main" id="{112C86B1-198D-431F-97D9-4F6E51EEF8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6480" y="56795"/>
            <a:ext cx="1432903" cy="945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166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A775AE6-B24F-47EF-8A46-CE682ADB7C4B}"/>
              </a:ext>
            </a:extLst>
          </p:cNvPr>
          <p:cNvSpPr>
            <a:spLocks noGrp="1"/>
          </p:cNvSpPr>
          <p:nvPr>
            <p:ph type="title"/>
          </p:nvPr>
        </p:nvSpPr>
        <p:spPr>
          <a:xfrm>
            <a:off x="406152" y="-675"/>
            <a:ext cx="10515600" cy="1325563"/>
          </a:xfrm>
        </p:spPr>
        <p:txBody>
          <a:bodyPr>
            <a:normAutofit/>
          </a:bodyPr>
          <a:lstStyle/>
          <a:p>
            <a:r>
              <a:rPr lang="en-US" altLang="zh-CN" dirty="0"/>
              <a:t>BPM</a:t>
            </a:r>
            <a:r>
              <a:rPr lang="zh-CN" altLang="en-US" dirty="0"/>
              <a:t> </a:t>
            </a:r>
            <a:r>
              <a:rPr lang="en-US" altLang="zh-CN" dirty="0"/>
              <a:t>electronics test in Lab</a:t>
            </a:r>
            <a:endParaRPr lang="zh-CN" altLang="en-US" dirty="0"/>
          </a:p>
        </p:txBody>
      </p:sp>
      <p:sp>
        <p:nvSpPr>
          <p:cNvPr id="2" name="内容占位符 1"/>
          <p:cNvSpPr>
            <a:spLocks noGrp="1"/>
          </p:cNvSpPr>
          <p:nvPr>
            <p:ph idx="1"/>
          </p:nvPr>
        </p:nvSpPr>
        <p:spPr/>
        <p:txBody>
          <a:bodyPr/>
          <a:lstStyle/>
          <a:p>
            <a:endParaRPr lang="zh-CN" altLang="en-US" dirty="0"/>
          </a:p>
        </p:txBody>
      </p:sp>
      <p:pic>
        <p:nvPicPr>
          <p:cNvPr id="10" name="图片 9">
            <a:extLst>
              <a:ext uri="{FF2B5EF4-FFF2-40B4-BE49-F238E27FC236}">
                <a16:creationId xmlns:a16="http://schemas.microsoft.com/office/drawing/2014/main" id="{72608CA5-C0F8-436B-B7D2-3B85D3CCA0D6}"/>
              </a:ext>
            </a:extLst>
          </p:cNvPr>
          <p:cNvPicPr>
            <a:picLocks noChangeAspect="1"/>
          </p:cNvPicPr>
          <p:nvPr/>
        </p:nvPicPr>
        <p:blipFill>
          <a:blip r:embed="rId2"/>
          <a:stretch>
            <a:fillRect/>
          </a:stretch>
        </p:blipFill>
        <p:spPr>
          <a:xfrm>
            <a:off x="1127448" y="979899"/>
            <a:ext cx="3600400" cy="2389274"/>
          </a:xfrm>
          <a:prstGeom prst="rect">
            <a:avLst/>
          </a:prstGeom>
        </p:spPr>
      </p:pic>
      <p:pic>
        <p:nvPicPr>
          <p:cNvPr id="11" name="图片 10">
            <a:extLst>
              <a:ext uri="{FF2B5EF4-FFF2-40B4-BE49-F238E27FC236}">
                <a16:creationId xmlns:a16="http://schemas.microsoft.com/office/drawing/2014/main" id="{80DBEE62-BF16-4759-9C19-375EEAB3FD50}"/>
              </a:ext>
            </a:extLst>
          </p:cNvPr>
          <p:cNvPicPr>
            <a:picLocks noChangeAspect="1"/>
          </p:cNvPicPr>
          <p:nvPr/>
        </p:nvPicPr>
        <p:blipFill>
          <a:blip r:embed="rId3"/>
          <a:stretch>
            <a:fillRect/>
          </a:stretch>
        </p:blipFill>
        <p:spPr>
          <a:xfrm>
            <a:off x="1207993" y="3663870"/>
            <a:ext cx="3581425" cy="2462294"/>
          </a:xfrm>
          <a:prstGeom prst="rect">
            <a:avLst/>
          </a:prstGeom>
        </p:spPr>
      </p:pic>
      <p:sp>
        <p:nvSpPr>
          <p:cNvPr id="12" name="矩形 11">
            <a:extLst>
              <a:ext uri="{FF2B5EF4-FFF2-40B4-BE49-F238E27FC236}">
                <a16:creationId xmlns:a16="http://schemas.microsoft.com/office/drawing/2014/main" id="{41D5F452-23A3-4410-9EF2-CC0BA8621F9C}"/>
              </a:ext>
            </a:extLst>
          </p:cNvPr>
          <p:cNvSpPr/>
          <p:nvPr/>
        </p:nvSpPr>
        <p:spPr>
          <a:xfrm>
            <a:off x="1381206" y="3344765"/>
            <a:ext cx="2911374" cy="369332"/>
          </a:xfrm>
          <a:prstGeom prst="rect">
            <a:avLst/>
          </a:prstGeom>
        </p:spPr>
        <p:txBody>
          <a:bodyPr wrap="none">
            <a:spAutoFit/>
          </a:bodyPr>
          <a:lstStyle/>
          <a:p>
            <a:r>
              <a:rPr lang="en-US" altLang="zh-CN" b="1" dirty="0">
                <a:solidFill>
                  <a:srgbClr val="0000FF"/>
                </a:solidFill>
                <a:latin typeface="Arial Narrow" panose="020B0606020202030204" pitchFamily="34" charset="0"/>
                <a:cs typeface="Arial" panose="020B0604020202020204" pitchFamily="34" charset="0"/>
              </a:rPr>
              <a:t>TBT RMS (X=767nm,y=786nm)</a:t>
            </a:r>
          </a:p>
        </p:txBody>
      </p:sp>
      <p:pic>
        <p:nvPicPr>
          <p:cNvPr id="14" name="图片 13">
            <a:extLst>
              <a:ext uri="{FF2B5EF4-FFF2-40B4-BE49-F238E27FC236}">
                <a16:creationId xmlns:a16="http://schemas.microsoft.com/office/drawing/2014/main" id="{EEF05C21-1898-4055-A879-19FF437B3CD8}"/>
              </a:ext>
            </a:extLst>
          </p:cNvPr>
          <p:cNvPicPr>
            <a:picLocks noChangeAspect="1"/>
          </p:cNvPicPr>
          <p:nvPr/>
        </p:nvPicPr>
        <p:blipFill>
          <a:blip r:embed="rId4"/>
          <a:stretch>
            <a:fillRect/>
          </a:stretch>
        </p:blipFill>
        <p:spPr>
          <a:xfrm>
            <a:off x="5663952" y="1084527"/>
            <a:ext cx="4645772" cy="2995905"/>
          </a:xfrm>
          <a:prstGeom prst="rect">
            <a:avLst/>
          </a:prstGeom>
        </p:spPr>
      </p:pic>
      <p:sp>
        <p:nvSpPr>
          <p:cNvPr id="15" name="矩形 14">
            <a:extLst>
              <a:ext uri="{FF2B5EF4-FFF2-40B4-BE49-F238E27FC236}">
                <a16:creationId xmlns:a16="http://schemas.microsoft.com/office/drawing/2014/main" id="{DAB287C0-D1C2-4109-9A71-1BC1B28760EB}"/>
              </a:ext>
            </a:extLst>
          </p:cNvPr>
          <p:cNvSpPr/>
          <p:nvPr/>
        </p:nvSpPr>
        <p:spPr>
          <a:xfrm>
            <a:off x="6050475" y="4082445"/>
            <a:ext cx="3872727" cy="369332"/>
          </a:xfrm>
          <a:prstGeom prst="rect">
            <a:avLst/>
          </a:prstGeom>
        </p:spPr>
        <p:txBody>
          <a:bodyPr wrap="none">
            <a:spAutoFit/>
          </a:bodyPr>
          <a:lstStyle/>
          <a:p>
            <a:r>
              <a:rPr lang="en-US" altLang="zh-CN" b="1" dirty="0">
                <a:solidFill>
                  <a:prstClr val="black"/>
                </a:solidFill>
                <a:latin typeface="Arial Narrow" panose="020B0606020202030204" pitchFamily="34" charset="0"/>
                <a:cs typeface="Arial" panose="020B0604020202020204" pitchFamily="34" charset="0"/>
              </a:rPr>
              <a:t>SA RMS(X=30nm,Y=38nm)  10points STD</a:t>
            </a:r>
          </a:p>
        </p:txBody>
      </p:sp>
      <p:sp>
        <p:nvSpPr>
          <p:cNvPr id="16" name="矩形 15">
            <a:extLst>
              <a:ext uri="{FF2B5EF4-FFF2-40B4-BE49-F238E27FC236}">
                <a16:creationId xmlns:a16="http://schemas.microsoft.com/office/drawing/2014/main" id="{978F98C5-C717-4AAB-8197-EC9AB62CC16F}"/>
              </a:ext>
            </a:extLst>
          </p:cNvPr>
          <p:cNvSpPr/>
          <p:nvPr/>
        </p:nvSpPr>
        <p:spPr>
          <a:xfrm>
            <a:off x="1455346" y="6014285"/>
            <a:ext cx="2672911" cy="369332"/>
          </a:xfrm>
          <a:prstGeom prst="rect">
            <a:avLst/>
          </a:prstGeom>
        </p:spPr>
        <p:txBody>
          <a:bodyPr wrap="none">
            <a:spAutoFit/>
          </a:bodyPr>
          <a:lstStyle/>
          <a:p>
            <a:r>
              <a:rPr lang="en-US" altLang="zh-CN" b="1" dirty="0">
                <a:solidFill>
                  <a:srgbClr val="0000FF"/>
                </a:solidFill>
                <a:latin typeface="Arial Narrow" panose="020B0606020202030204" pitchFamily="34" charset="0"/>
                <a:cs typeface="Arial" panose="020B0604020202020204" pitchFamily="34" charset="0"/>
              </a:rPr>
              <a:t>FA RMS (X=103nm,y=98nm)</a:t>
            </a:r>
          </a:p>
        </p:txBody>
      </p:sp>
      <p:sp>
        <p:nvSpPr>
          <p:cNvPr id="17" name="矩形 16">
            <a:extLst>
              <a:ext uri="{FF2B5EF4-FFF2-40B4-BE49-F238E27FC236}">
                <a16:creationId xmlns:a16="http://schemas.microsoft.com/office/drawing/2014/main" id="{706EFEB9-5286-42F2-9C57-7452B6798166}"/>
              </a:ext>
            </a:extLst>
          </p:cNvPr>
          <p:cNvSpPr/>
          <p:nvPr/>
        </p:nvSpPr>
        <p:spPr>
          <a:xfrm>
            <a:off x="5544010" y="4506180"/>
            <a:ext cx="5188166" cy="1508105"/>
          </a:xfrm>
          <a:prstGeom prst="rect">
            <a:avLst/>
          </a:prstGeom>
        </p:spPr>
        <p:txBody>
          <a:bodyPr wrap="square">
            <a:spAutoFit/>
          </a:bodyPr>
          <a:lstStyle/>
          <a:p>
            <a:r>
              <a:rPr lang="en-US" altLang="zh-CN" sz="2000" b="1" dirty="0">
                <a:solidFill>
                  <a:prstClr val="black"/>
                </a:solidFill>
                <a:latin typeface="微软雅黑" panose="020B0503020204020204" pitchFamily="34" charset="-122"/>
                <a:ea typeface="微软雅黑" panose="020B0503020204020204" pitchFamily="34" charset="-122"/>
              </a:rPr>
              <a:t>Performance</a:t>
            </a:r>
          </a:p>
          <a:p>
            <a:pPr marL="285750" indent="-285750">
              <a:buFont typeface="Wingdings" panose="05000000000000000000" pitchFamily="2" charset="2"/>
              <a:buChar char="l"/>
            </a:pPr>
            <a:r>
              <a:rPr lang="en-US" altLang="zh-CN" dirty="0">
                <a:solidFill>
                  <a:prstClr val="black"/>
                </a:solidFill>
                <a:latin typeface="微软雅黑" panose="020B0503020204020204" pitchFamily="34" charset="-122"/>
                <a:ea typeface="微软雅黑" panose="020B0503020204020204" pitchFamily="34" charset="-122"/>
              </a:rPr>
              <a:t>TBT data rms </a:t>
            </a:r>
            <a:r>
              <a:rPr lang="en-US" altLang="zh-CN" dirty="0" err="1">
                <a:solidFill>
                  <a:prstClr val="black"/>
                </a:solidFill>
                <a:latin typeface="微软雅黑" panose="020B0503020204020204" pitchFamily="34" charset="-122"/>
                <a:ea typeface="微软雅黑" panose="020B0503020204020204" pitchFamily="34" charset="-122"/>
              </a:rPr>
              <a:t>xpos</a:t>
            </a:r>
            <a:r>
              <a:rPr lang="en-US" altLang="zh-CN" dirty="0">
                <a:solidFill>
                  <a:prstClr val="black"/>
                </a:solidFill>
                <a:latin typeface="微软雅黑" panose="020B0503020204020204" pitchFamily="34" charset="-122"/>
                <a:ea typeface="微软雅黑" panose="020B0503020204020204" pitchFamily="34" charset="-122"/>
              </a:rPr>
              <a:t> </a:t>
            </a:r>
            <a:r>
              <a:rPr lang="zh-CN" altLang="en-US" dirty="0">
                <a:solidFill>
                  <a:prstClr val="black"/>
                </a:solidFill>
                <a:latin typeface="微软雅黑" panose="020B0503020204020204" pitchFamily="34" charset="-122"/>
                <a:ea typeface="微软雅黑" panose="020B0503020204020204" pitchFamily="34" charset="-122"/>
              </a:rPr>
              <a:t>≈</a:t>
            </a:r>
            <a:r>
              <a:rPr lang="en-US" altLang="zh-CN" dirty="0">
                <a:solidFill>
                  <a:prstClr val="black"/>
                </a:solidFill>
                <a:latin typeface="微软雅黑" panose="020B0503020204020204" pitchFamily="34" charset="-122"/>
                <a:ea typeface="微软雅黑" panose="020B0503020204020204" pitchFamily="34" charset="-122"/>
              </a:rPr>
              <a:t>767nm,</a:t>
            </a:r>
            <a:r>
              <a:rPr lang="zh-CN" altLang="en-US" dirty="0">
                <a:solidFill>
                  <a:prstClr val="black"/>
                </a:solidFill>
                <a:latin typeface="微软雅黑" panose="020B0503020204020204" pitchFamily="34" charset="-122"/>
                <a:ea typeface="微软雅黑" panose="020B0503020204020204" pitchFamily="34" charset="-122"/>
              </a:rPr>
              <a:t> </a:t>
            </a:r>
            <a:r>
              <a:rPr lang="en-US" altLang="zh-CN" dirty="0" err="1">
                <a:solidFill>
                  <a:prstClr val="black"/>
                </a:solidFill>
                <a:latin typeface="微软雅黑" panose="020B0503020204020204" pitchFamily="34" charset="-122"/>
                <a:ea typeface="微软雅黑" panose="020B0503020204020204" pitchFamily="34" charset="-122"/>
              </a:rPr>
              <a:t>ypos</a:t>
            </a:r>
            <a:r>
              <a:rPr lang="zh-CN" altLang="en-US" dirty="0">
                <a:solidFill>
                  <a:prstClr val="black"/>
                </a:solidFill>
                <a:latin typeface="微软雅黑" panose="020B0503020204020204" pitchFamily="34" charset="-122"/>
                <a:ea typeface="微软雅黑" panose="020B0503020204020204" pitchFamily="34" charset="-122"/>
              </a:rPr>
              <a:t> ≈</a:t>
            </a:r>
            <a:r>
              <a:rPr lang="en-US" altLang="zh-CN" dirty="0">
                <a:solidFill>
                  <a:prstClr val="black"/>
                </a:solidFill>
                <a:latin typeface="微软雅黑" panose="020B0503020204020204" pitchFamily="34" charset="-122"/>
                <a:ea typeface="微软雅黑" panose="020B0503020204020204" pitchFamily="34" charset="-122"/>
              </a:rPr>
              <a:t>786nm;</a:t>
            </a:r>
          </a:p>
          <a:p>
            <a:pPr marL="285750" indent="-285750">
              <a:buFont typeface="Wingdings" panose="05000000000000000000" pitchFamily="2" charset="2"/>
              <a:buChar char="l"/>
            </a:pPr>
            <a:r>
              <a:rPr lang="en-US" altLang="zh-CN" dirty="0">
                <a:solidFill>
                  <a:prstClr val="black"/>
                </a:solidFill>
                <a:latin typeface="微软雅黑" panose="020B0503020204020204" pitchFamily="34" charset="-122"/>
                <a:ea typeface="微软雅黑" panose="020B0503020204020204" pitchFamily="34" charset="-122"/>
              </a:rPr>
              <a:t>FA data rms </a:t>
            </a:r>
            <a:r>
              <a:rPr lang="en-US" altLang="zh-CN" dirty="0" err="1">
                <a:solidFill>
                  <a:prstClr val="black"/>
                </a:solidFill>
                <a:latin typeface="微软雅黑" panose="020B0503020204020204" pitchFamily="34" charset="-122"/>
                <a:ea typeface="微软雅黑" panose="020B0503020204020204" pitchFamily="34" charset="-122"/>
              </a:rPr>
              <a:t>xpos</a:t>
            </a:r>
            <a:r>
              <a:rPr lang="en-US" altLang="zh-CN" dirty="0">
                <a:solidFill>
                  <a:prstClr val="black"/>
                </a:solidFill>
                <a:latin typeface="微软雅黑" panose="020B0503020204020204" pitchFamily="34" charset="-122"/>
                <a:ea typeface="微软雅黑" panose="020B0503020204020204" pitchFamily="34" charset="-122"/>
              </a:rPr>
              <a:t> </a:t>
            </a:r>
            <a:r>
              <a:rPr lang="zh-CN" altLang="en-US" dirty="0">
                <a:solidFill>
                  <a:prstClr val="black"/>
                </a:solidFill>
                <a:latin typeface="微软雅黑" panose="020B0503020204020204" pitchFamily="34" charset="-122"/>
                <a:ea typeface="微软雅黑" panose="020B0503020204020204" pitchFamily="34" charset="-122"/>
              </a:rPr>
              <a:t>≈</a:t>
            </a:r>
            <a:r>
              <a:rPr lang="en-US" altLang="zh-CN" dirty="0">
                <a:solidFill>
                  <a:prstClr val="black"/>
                </a:solidFill>
                <a:latin typeface="微软雅黑" panose="020B0503020204020204" pitchFamily="34" charset="-122"/>
                <a:ea typeface="微软雅黑" panose="020B0503020204020204" pitchFamily="34" charset="-122"/>
              </a:rPr>
              <a:t>103nm,</a:t>
            </a:r>
            <a:r>
              <a:rPr lang="zh-CN" altLang="en-US" dirty="0">
                <a:solidFill>
                  <a:prstClr val="black"/>
                </a:solidFill>
                <a:latin typeface="微软雅黑" panose="020B0503020204020204" pitchFamily="34" charset="-122"/>
                <a:ea typeface="微软雅黑" panose="020B0503020204020204" pitchFamily="34" charset="-122"/>
              </a:rPr>
              <a:t> </a:t>
            </a:r>
            <a:r>
              <a:rPr lang="en-US" altLang="zh-CN" dirty="0" err="1">
                <a:solidFill>
                  <a:prstClr val="black"/>
                </a:solidFill>
                <a:latin typeface="微软雅黑" panose="020B0503020204020204" pitchFamily="34" charset="-122"/>
                <a:ea typeface="微软雅黑" panose="020B0503020204020204" pitchFamily="34" charset="-122"/>
              </a:rPr>
              <a:t>ypos</a:t>
            </a:r>
            <a:r>
              <a:rPr lang="zh-CN" altLang="en-US" dirty="0">
                <a:solidFill>
                  <a:prstClr val="black"/>
                </a:solidFill>
                <a:latin typeface="微软雅黑" panose="020B0503020204020204" pitchFamily="34" charset="-122"/>
                <a:ea typeface="微软雅黑" panose="020B0503020204020204" pitchFamily="34" charset="-122"/>
              </a:rPr>
              <a:t> ≈</a:t>
            </a:r>
            <a:r>
              <a:rPr lang="en-US" altLang="zh-CN" dirty="0">
                <a:solidFill>
                  <a:prstClr val="black"/>
                </a:solidFill>
                <a:latin typeface="微软雅黑" panose="020B0503020204020204" pitchFamily="34" charset="-122"/>
                <a:ea typeface="微软雅黑" panose="020B0503020204020204" pitchFamily="34" charset="-122"/>
              </a:rPr>
              <a:t>98nm;</a:t>
            </a:r>
          </a:p>
          <a:p>
            <a:pPr marL="285750" indent="-285750">
              <a:buFont typeface="Wingdings" panose="05000000000000000000" pitchFamily="2" charset="2"/>
              <a:buChar char="l"/>
            </a:pPr>
            <a:r>
              <a:rPr lang="en-US" altLang="zh-CN" dirty="0">
                <a:solidFill>
                  <a:prstClr val="black"/>
                </a:solidFill>
                <a:latin typeface="微软雅黑" panose="020B0503020204020204" pitchFamily="34" charset="-122"/>
                <a:ea typeface="微软雅黑" panose="020B0503020204020204" pitchFamily="34" charset="-122"/>
              </a:rPr>
              <a:t>SA data rms </a:t>
            </a:r>
            <a:r>
              <a:rPr lang="en-US" altLang="zh-CN" dirty="0" err="1">
                <a:solidFill>
                  <a:prstClr val="black"/>
                </a:solidFill>
                <a:latin typeface="微软雅黑" panose="020B0503020204020204" pitchFamily="34" charset="-122"/>
                <a:ea typeface="微软雅黑" panose="020B0503020204020204" pitchFamily="34" charset="-122"/>
              </a:rPr>
              <a:t>xpos</a:t>
            </a:r>
            <a:r>
              <a:rPr lang="en-US" altLang="zh-CN" dirty="0">
                <a:solidFill>
                  <a:prstClr val="black"/>
                </a:solidFill>
                <a:latin typeface="微软雅黑" panose="020B0503020204020204" pitchFamily="34" charset="-122"/>
                <a:ea typeface="微软雅黑" panose="020B0503020204020204" pitchFamily="34" charset="-122"/>
              </a:rPr>
              <a:t> </a:t>
            </a:r>
            <a:r>
              <a:rPr lang="zh-CN" altLang="en-US" dirty="0">
                <a:solidFill>
                  <a:prstClr val="black"/>
                </a:solidFill>
                <a:latin typeface="微软雅黑" panose="020B0503020204020204" pitchFamily="34" charset="-122"/>
                <a:ea typeface="微软雅黑" panose="020B0503020204020204" pitchFamily="34" charset="-122"/>
              </a:rPr>
              <a:t>≈</a:t>
            </a:r>
            <a:r>
              <a:rPr lang="en-US" altLang="zh-CN" dirty="0">
                <a:solidFill>
                  <a:prstClr val="black"/>
                </a:solidFill>
                <a:latin typeface="微软雅黑" panose="020B0503020204020204" pitchFamily="34" charset="-122"/>
                <a:ea typeface="微软雅黑" panose="020B0503020204020204" pitchFamily="34" charset="-122"/>
              </a:rPr>
              <a:t>30nm,</a:t>
            </a:r>
            <a:r>
              <a:rPr lang="zh-CN" altLang="en-US" dirty="0">
                <a:solidFill>
                  <a:prstClr val="black"/>
                </a:solidFill>
                <a:latin typeface="微软雅黑" panose="020B0503020204020204" pitchFamily="34" charset="-122"/>
                <a:ea typeface="微软雅黑" panose="020B0503020204020204" pitchFamily="34" charset="-122"/>
              </a:rPr>
              <a:t> </a:t>
            </a:r>
            <a:r>
              <a:rPr lang="en-US" altLang="zh-CN" dirty="0" err="1">
                <a:solidFill>
                  <a:prstClr val="black"/>
                </a:solidFill>
                <a:latin typeface="微软雅黑" panose="020B0503020204020204" pitchFamily="34" charset="-122"/>
                <a:ea typeface="微软雅黑" panose="020B0503020204020204" pitchFamily="34" charset="-122"/>
              </a:rPr>
              <a:t>ypos</a:t>
            </a:r>
            <a:r>
              <a:rPr lang="zh-CN" altLang="en-US" dirty="0">
                <a:solidFill>
                  <a:prstClr val="black"/>
                </a:solidFill>
                <a:latin typeface="微软雅黑" panose="020B0503020204020204" pitchFamily="34" charset="-122"/>
                <a:ea typeface="微软雅黑" panose="020B0503020204020204" pitchFamily="34" charset="-122"/>
              </a:rPr>
              <a:t> ≈</a:t>
            </a:r>
            <a:r>
              <a:rPr lang="en-US" altLang="zh-CN" dirty="0">
                <a:solidFill>
                  <a:prstClr val="black"/>
                </a:solidFill>
                <a:latin typeface="微软雅黑" panose="020B0503020204020204" pitchFamily="34" charset="-122"/>
                <a:ea typeface="微软雅黑" panose="020B0503020204020204" pitchFamily="34" charset="-122"/>
              </a:rPr>
              <a:t>38nm;</a:t>
            </a:r>
          </a:p>
          <a:p>
            <a:pPr marL="285750" indent="-285750">
              <a:buFont typeface="Wingdings" panose="05000000000000000000" pitchFamily="2" charset="2"/>
              <a:buChar char="l"/>
            </a:pPr>
            <a:r>
              <a:rPr lang="en-US" altLang="zh-CN" dirty="0" err="1">
                <a:solidFill>
                  <a:prstClr val="black"/>
                </a:solidFill>
                <a:latin typeface="微软雅黑" panose="020B0503020204020204" pitchFamily="34" charset="-122"/>
                <a:ea typeface="微软雅黑" panose="020B0503020204020204" pitchFamily="34" charset="-122"/>
              </a:rPr>
              <a:t>Kx</a:t>
            </a:r>
            <a:r>
              <a:rPr lang="en-US" altLang="zh-CN" dirty="0">
                <a:solidFill>
                  <a:prstClr val="black"/>
                </a:solidFill>
                <a:latin typeface="微软雅黑" panose="020B0503020204020204" pitchFamily="34" charset="-122"/>
                <a:ea typeface="微软雅黑" panose="020B0503020204020204" pitchFamily="34" charset="-122"/>
              </a:rPr>
              <a:t>=Ky=8.26mm;</a:t>
            </a:r>
            <a:endParaRPr lang="zh-CN" altLang="en-US"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84159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7691" y="20672"/>
            <a:ext cx="10515600" cy="1325563"/>
          </a:xfrm>
        </p:spPr>
        <p:txBody>
          <a:bodyPr/>
          <a:lstStyle/>
          <a:p>
            <a:r>
              <a:rPr lang="en-US" altLang="zh-CN" dirty="0"/>
              <a:t>BPM Processor Performance Testing</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775" y="1649522"/>
            <a:ext cx="7835206" cy="4144130"/>
          </a:xfrm>
        </p:spPr>
      </p:pic>
      <p:sp>
        <p:nvSpPr>
          <p:cNvPr id="6" name="矩形 5"/>
          <p:cNvSpPr/>
          <p:nvPr/>
        </p:nvSpPr>
        <p:spPr>
          <a:xfrm>
            <a:off x="2175201" y="5437053"/>
            <a:ext cx="2345963"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BPM</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electronics</a:t>
            </a:r>
            <a:endPar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201" y="1636789"/>
            <a:ext cx="6127750" cy="4144129"/>
          </a:xfrm>
          <a:prstGeom prst="rect">
            <a:avLst/>
          </a:prstGeom>
        </p:spPr>
      </p:pic>
      <p:sp>
        <p:nvSpPr>
          <p:cNvPr id="9" name="矩形 8"/>
          <p:cNvSpPr/>
          <p:nvPr/>
        </p:nvSpPr>
        <p:spPr>
          <a:xfrm>
            <a:off x="7896201" y="5437053"/>
            <a:ext cx="3921402" cy="369332"/>
          </a:xfrm>
          <a:prstGeom prst="rect">
            <a:avLst/>
          </a:prstGeom>
        </p:spPr>
        <p:txBody>
          <a:bodyPr wrap="square">
            <a:spAutoFit/>
          </a:bodyPr>
          <a:lstStyle/>
          <a:p>
            <a:r>
              <a:rPr lang="en-US" altLang="zh-CN"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IHEP BPM electronics</a:t>
            </a:r>
            <a:endParaRPr lang="zh-CN" altLang="en-US"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nvSpPr>
        <p:spPr>
          <a:xfrm>
            <a:off x="2031812" y="1942808"/>
            <a:ext cx="748923" cy="369332"/>
          </a:xfrm>
          <a:prstGeom prst="rect">
            <a:avLst/>
          </a:prstGeom>
        </p:spPr>
        <p:txBody>
          <a:bodyPr wrap="none">
            <a:spAutoFit/>
          </a:bodyPr>
          <a:lstStyle/>
          <a:p>
            <a:r>
              <a:rPr lang="en-US" altLang="zh-CN" dirty="0">
                <a:solidFill>
                  <a:srgbClr val="C00000"/>
                </a:solidFill>
              </a:rPr>
              <a:t>40nm</a:t>
            </a:r>
            <a:endParaRPr lang="zh-CN" altLang="en-US" dirty="0">
              <a:solidFill>
                <a:srgbClr val="C00000"/>
              </a:solidFill>
            </a:endParaRPr>
          </a:p>
        </p:txBody>
      </p:sp>
      <p:sp>
        <p:nvSpPr>
          <p:cNvPr id="11" name="矩形 10"/>
          <p:cNvSpPr/>
          <p:nvPr/>
        </p:nvSpPr>
        <p:spPr>
          <a:xfrm>
            <a:off x="2031811" y="3826773"/>
            <a:ext cx="748923" cy="369332"/>
          </a:xfrm>
          <a:prstGeom prst="rect">
            <a:avLst/>
          </a:prstGeom>
        </p:spPr>
        <p:txBody>
          <a:bodyPr wrap="none">
            <a:spAutoFit/>
          </a:bodyPr>
          <a:lstStyle/>
          <a:p>
            <a:r>
              <a:rPr lang="en-US" altLang="zh-CN" dirty="0">
                <a:solidFill>
                  <a:srgbClr val="C00000"/>
                </a:solidFill>
              </a:rPr>
              <a:t>40nm</a:t>
            </a:r>
            <a:endParaRPr lang="zh-CN" altLang="en-US" dirty="0">
              <a:solidFill>
                <a:srgbClr val="C00000"/>
              </a:solidFill>
            </a:endParaRPr>
          </a:p>
        </p:txBody>
      </p:sp>
      <p:sp>
        <p:nvSpPr>
          <p:cNvPr id="12" name="矩形 11"/>
          <p:cNvSpPr/>
          <p:nvPr/>
        </p:nvSpPr>
        <p:spPr>
          <a:xfrm>
            <a:off x="9004623" y="3874576"/>
            <a:ext cx="748923" cy="369332"/>
          </a:xfrm>
          <a:prstGeom prst="rect">
            <a:avLst/>
          </a:prstGeom>
        </p:spPr>
        <p:txBody>
          <a:bodyPr wrap="none">
            <a:spAutoFit/>
          </a:bodyPr>
          <a:lstStyle/>
          <a:p>
            <a:r>
              <a:rPr lang="en-US" altLang="zh-CN" dirty="0">
                <a:solidFill>
                  <a:srgbClr val="0000FF"/>
                </a:solidFill>
              </a:rPr>
              <a:t>40nm</a:t>
            </a:r>
            <a:endParaRPr lang="zh-CN" altLang="en-US" dirty="0">
              <a:solidFill>
                <a:srgbClr val="0000FF"/>
              </a:solidFill>
            </a:endParaRPr>
          </a:p>
        </p:txBody>
      </p:sp>
      <p:sp>
        <p:nvSpPr>
          <p:cNvPr id="13" name="矩形 12"/>
          <p:cNvSpPr/>
          <p:nvPr/>
        </p:nvSpPr>
        <p:spPr>
          <a:xfrm>
            <a:off x="9004624" y="2038415"/>
            <a:ext cx="748923" cy="369332"/>
          </a:xfrm>
          <a:prstGeom prst="rect">
            <a:avLst/>
          </a:prstGeom>
        </p:spPr>
        <p:txBody>
          <a:bodyPr wrap="none">
            <a:spAutoFit/>
          </a:bodyPr>
          <a:lstStyle/>
          <a:p>
            <a:r>
              <a:rPr lang="en-US" altLang="zh-CN" dirty="0">
                <a:solidFill>
                  <a:srgbClr val="0000FF"/>
                </a:solidFill>
              </a:rPr>
              <a:t>35nm</a:t>
            </a:r>
            <a:endParaRPr lang="zh-CN" altLang="en-US" dirty="0">
              <a:solidFill>
                <a:srgbClr val="0000FF"/>
              </a:solidFill>
            </a:endParaRPr>
          </a:p>
        </p:txBody>
      </p:sp>
      <p:sp>
        <p:nvSpPr>
          <p:cNvPr id="4" name="矩形 3"/>
          <p:cNvSpPr/>
          <p:nvPr/>
        </p:nvSpPr>
        <p:spPr>
          <a:xfrm>
            <a:off x="382102" y="1130504"/>
            <a:ext cx="7186595" cy="430887"/>
          </a:xfrm>
          <a:prstGeom prst="rect">
            <a:avLst/>
          </a:prstGeom>
        </p:spPr>
        <p:txBody>
          <a:bodyPr wrap="square">
            <a:spAutoFit/>
          </a:bodyPr>
          <a:lstStyle/>
          <a:p>
            <a:r>
              <a:rPr lang="en-US" altLang="zh-CN" sz="2200" b="1" dirty="0">
                <a:solidFill>
                  <a:prstClr val="black"/>
                </a:solidFill>
                <a:latin typeface="微软雅黑" panose="020B0503020204020204" pitchFamily="34" charset="-122"/>
                <a:ea typeface="微软雅黑" panose="020B0503020204020204" pitchFamily="34" charset="-122"/>
              </a:rPr>
              <a:t>(IHEP&amp;&amp;commercial products)</a:t>
            </a:r>
          </a:p>
        </p:txBody>
      </p:sp>
    </p:spTree>
    <p:extLst>
      <p:ext uri="{BB962C8B-B14F-4D97-AF65-F5344CB8AC3E}">
        <p14:creationId xmlns:p14="http://schemas.microsoft.com/office/powerpoint/2010/main" val="3911015497"/>
      </p:ext>
    </p:extLst>
  </p:cSld>
  <p:clrMapOvr>
    <a:masterClrMapping/>
  </p:clrMapOvr>
  <mc:AlternateContent xmlns:mc="http://schemas.openxmlformats.org/markup-compatibility/2006" xmlns:p14="http://schemas.microsoft.com/office/powerpoint/2010/main">
    <mc:Choice Requires="p14">
      <p:transition spd="slow" p14:dur="2000" advTm="22110"/>
    </mc:Choice>
    <mc:Fallback xmlns="">
      <p:transition spd="slow" advTm="221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1689398678"/>
              </p:ext>
            </p:extLst>
          </p:nvPr>
        </p:nvGraphicFramePr>
        <p:xfrm>
          <a:off x="1415480" y="1052737"/>
          <a:ext cx="8928991" cy="5507453"/>
        </p:xfrm>
        <a:graphic>
          <a:graphicData uri="http://schemas.openxmlformats.org/drawingml/2006/table">
            <a:tbl>
              <a:tblPr firstRow="1" firstCol="1" lastRow="1" lastCol="1" bandRow="1" bandCol="1"/>
              <a:tblGrid>
                <a:gridCol w="1006307">
                  <a:extLst>
                    <a:ext uri="{9D8B030D-6E8A-4147-A177-3AD203B41FA5}">
                      <a16:colId xmlns:a16="http://schemas.microsoft.com/office/drawing/2014/main" val="20001"/>
                    </a:ext>
                  </a:extLst>
                </a:gridCol>
                <a:gridCol w="1006307">
                  <a:extLst>
                    <a:ext uri="{9D8B030D-6E8A-4147-A177-3AD203B41FA5}">
                      <a16:colId xmlns:a16="http://schemas.microsoft.com/office/drawing/2014/main" val="20002"/>
                    </a:ext>
                  </a:extLst>
                </a:gridCol>
                <a:gridCol w="2378545">
                  <a:extLst>
                    <a:ext uri="{9D8B030D-6E8A-4147-A177-3AD203B41FA5}">
                      <a16:colId xmlns:a16="http://schemas.microsoft.com/office/drawing/2014/main" val="20003"/>
                    </a:ext>
                  </a:extLst>
                </a:gridCol>
                <a:gridCol w="3201887">
                  <a:extLst>
                    <a:ext uri="{9D8B030D-6E8A-4147-A177-3AD203B41FA5}">
                      <a16:colId xmlns:a16="http://schemas.microsoft.com/office/drawing/2014/main" val="20004"/>
                    </a:ext>
                  </a:extLst>
                </a:gridCol>
                <a:gridCol w="1335945">
                  <a:extLst>
                    <a:ext uri="{9D8B030D-6E8A-4147-A177-3AD203B41FA5}">
                      <a16:colId xmlns:a16="http://schemas.microsoft.com/office/drawing/2014/main" val="20005"/>
                    </a:ext>
                  </a:extLst>
                </a:gridCol>
              </a:tblGrid>
              <a:tr h="385955">
                <a:tc gridSpan="2">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Item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Parameter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Amounts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1852">
                <a:tc rowSpan="2">
                  <a:txBody>
                    <a:bodyPr/>
                    <a:lstStyle/>
                    <a:p>
                      <a:pPr marL="0" marR="0" algn="ctr">
                        <a:lnSpc>
                          <a:spcPct val="115000"/>
                        </a:lnSpc>
                        <a:spcBef>
                          <a:spcPts val="0"/>
                        </a:spcBef>
                        <a:spcAft>
                          <a:spcPts val="0"/>
                        </a:spcAft>
                      </a:pPr>
                      <a:r>
                        <a:rPr lang="en-US" sz="1200" b="1" kern="100" dirty="0">
                          <a:effectLst/>
                          <a:latin typeface="Times New Roman"/>
                          <a:ea typeface="宋体"/>
                        </a:rPr>
                        <a:t>Beam position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Closed orbit</a:t>
                      </a: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000000"/>
                          </a:solidFill>
                          <a:effectLst/>
                          <a:uLnTx/>
                          <a:uFillTx/>
                          <a:latin typeface="Times New Roman"/>
                          <a:ea typeface="宋体"/>
                          <a:cs typeface="+mn-cs"/>
                        </a:rPr>
                        <a:t>Button electrode BPM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Measurement area (x </a:t>
                      </a:r>
                      <a:r>
                        <a:rPr lang="en-US" sz="1200" b="1" kern="100" dirty="0">
                          <a:effectLst/>
                          <a:latin typeface="Times New Roman"/>
                          <a:ea typeface="宋体"/>
                          <a:cs typeface="Times New Roman"/>
                          <a:sym typeface="Symbol"/>
                        </a:rPr>
                        <a:t></a:t>
                      </a:r>
                      <a:r>
                        <a:rPr lang="en-US" sz="1200" b="1" kern="100" dirty="0">
                          <a:effectLst/>
                          <a:latin typeface="Times New Roman"/>
                          <a:ea typeface="宋体"/>
                          <a:cs typeface="Times New Roman"/>
                        </a:rPr>
                        <a:t> y)</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±20mm×±10mm</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Resolution</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&lt;1um</a:t>
                      </a:r>
                      <a:endParaRPr lang="en-US" sz="1200" b="1" dirty="0">
                        <a:effectLst/>
                        <a:latin typeface="+mn-lt"/>
                        <a:ea typeface="宋体"/>
                        <a:cs typeface="Times New Roman"/>
                      </a:endParaRPr>
                    </a:p>
                    <a:p>
                      <a:r>
                        <a:rPr lang="en-US" sz="1200" b="1" kern="100" dirty="0">
                          <a:effectLst/>
                          <a:latin typeface="Times New Roman"/>
                          <a:ea typeface="宋体"/>
                        </a:rPr>
                        <a:t>Measurement time of COD</a:t>
                      </a:r>
                      <a:r>
                        <a:rPr lang="zh-CN" altLang="en-US" sz="1200" b="1" kern="100" dirty="0">
                          <a:effectLst/>
                          <a:latin typeface="Times New Roman"/>
                          <a:ea typeface="宋体"/>
                          <a:cs typeface="Times New Roman"/>
                        </a:rPr>
                        <a:t>：</a:t>
                      </a:r>
                      <a:r>
                        <a:rPr lang="en-US" sz="1200" b="1" kern="100" dirty="0">
                          <a:effectLst/>
                          <a:latin typeface="Times New Roman"/>
                          <a:ea typeface="宋体"/>
                        </a:rPr>
                        <a:t>&lt; 4 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4252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1692">
                <a:tc vMerge="1">
                  <a:txBody>
                    <a:bodyPr/>
                    <a:lstStyle/>
                    <a:p>
                      <a:pPr marL="0" marR="0" algn="ctr">
                        <a:lnSpc>
                          <a:spcPct val="115000"/>
                        </a:lnSpc>
                        <a:spcBef>
                          <a:spcPts val="0"/>
                        </a:spcBef>
                        <a:spcAft>
                          <a:spcPts val="0"/>
                        </a:spcAft>
                      </a:pPr>
                      <a:endParaRPr lang="en-US" sz="8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Bunch by bunch</a:t>
                      </a: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Button electrode BPM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Measurement area (x </a:t>
                      </a:r>
                      <a:r>
                        <a:rPr lang="en-US" sz="1200" b="1" kern="100" dirty="0">
                          <a:effectLst/>
                          <a:latin typeface="Times New Roman"/>
                          <a:ea typeface="宋体"/>
                          <a:cs typeface="Times New Roman"/>
                          <a:sym typeface="Symbol"/>
                        </a:rPr>
                        <a:t></a:t>
                      </a:r>
                      <a:r>
                        <a:rPr lang="en-US" sz="1200" b="1" kern="100" dirty="0">
                          <a:effectLst/>
                          <a:latin typeface="Times New Roman"/>
                          <a:ea typeface="宋体"/>
                          <a:cs typeface="Times New Roman"/>
                        </a:rPr>
                        <a:t> y)</a:t>
                      </a:r>
                      <a:r>
                        <a:rPr lang="zh-CN" altLang="en-US" sz="1200" b="1" kern="100" dirty="0">
                          <a:effectLst/>
                          <a:latin typeface="Times New Roman"/>
                          <a:ea typeface="宋体"/>
                          <a:cs typeface="Times New Roman"/>
                        </a:rPr>
                        <a:t>：</a:t>
                      </a:r>
                      <a:r>
                        <a:rPr lang="en-GB" sz="1200" b="1" kern="100" dirty="0">
                          <a:effectLst/>
                          <a:latin typeface="Times New Roman"/>
                          <a:ea typeface="宋体"/>
                          <a:cs typeface="Times New Roman"/>
                        </a:rPr>
                        <a:t>±</a:t>
                      </a:r>
                      <a:r>
                        <a:rPr lang="en-US" sz="1200" b="1" kern="100" dirty="0">
                          <a:effectLst/>
                          <a:latin typeface="Times New Roman"/>
                          <a:ea typeface="宋体"/>
                          <a:cs typeface="Times New Roman"/>
                        </a:rPr>
                        <a:t>40mm</a:t>
                      </a:r>
                      <a:r>
                        <a:rPr lang="en-GB" sz="1200" b="1" kern="100" dirty="0">
                          <a:effectLst/>
                          <a:latin typeface="Times New Roman"/>
                          <a:ea typeface="宋体"/>
                          <a:cs typeface="Times New Roman"/>
                        </a:rPr>
                        <a:t>×±</a:t>
                      </a:r>
                      <a:r>
                        <a:rPr lang="en-US" sz="1200" b="1" kern="100" dirty="0">
                          <a:effectLst/>
                          <a:latin typeface="Times New Roman"/>
                          <a:ea typeface="宋体"/>
                          <a:cs typeface="Times New Roman"/>
                        </a:rPr>
                        <a:t>20mm</a:t>
                      </a:r>
                      <a:endParaRPr lang="en-US" sz="1200" b="1" dirty="0">
                        <a:effectLst/>
                        <a:latin typeface="+mn-lt"/>
                        <a:ea typeface="宋体"/>
                        <a:cs typeface="Times New Roman"/>
                      </a:endParaRPr>
                    </a:p>
                    <a:p>
                      <a:r>
                        <a:rPr lang="en-US" sz="1200" b="1" kern="100" dirty="0">
                          <a:effectLst/>
                          <a:latin typeface="Times New Roman"/>
                          <a:ea typeface="宋体"/>
                        </a:rPr>
                        <a:t>Resolution</a:t>
                      </a:r>
                      <a:r>
                        <a:rPr lang="zh-CN" altLang="en-US" sz="1200" b="1" kern="100" dirty="0">
                          <a:effectLst/>
                          <a:latin typeface="Times New Roman"/>
                          <a:ea typeface="宋体"/>
                          <a:cs typeface="Times New Roman"/>
                        </a:rPr>
                        <a:t>：</a:t>
                      </a:r>
                      <a:r>
                        <a:rPr lang="en-US" sz="1200" b="1" kern="100" dirty="0">
                          <a:effectLst/>
                          <a:latin typeface="Times New Roman"/>
                          <a:ea typeface="宋体"/>
                        </a:rPr>
                        <a:t>0.1mm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200" b="1" kern="100" dirty="0">
                        <a:solidFill>
                          <a:srgbClr val="FF0000"/>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4849">
                <a:tc gridSpan="2">
                  <a:txBody>
                    <a:bodyPr/>
                    <a:lstStyle/>
                    <a:p>
                      <a:pPr marL="0" marR="0" algn="ctr">
                        <a:lnSpc>
                          <a:spcPct val="115000"/>
                        </a:lnSpc>
                        <a:spcBef>
                          <a:spcPts val="0"/>
                        </a:spcBef>
                        <a:spcAft>
                          <a:spcPts val="0"/>
                        </a:spcAft>
                      </a:pPr>
                      <a:r>
                        <a:rPr lang="en-US" sz="1200" b="1" kern="100" dirty="0">
                          <a:effectLst/>
                          <a:latin typeface="Times New Roman"/>
                          <a:ea typeface="宋体"/>
                        </a:rPr>
                        <a:t>Bunch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BCM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Measurement range</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10mA / per bunch</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Relatively </a:t>
                      </a:r>
                      <a:r>
                        <a:rPr lang="en-US" sz="1200" b="1" kern="100" dirty="0">
                          <a:solidFill>
                            <a:srgbClr val="000000"/>
                          </a:solidFill>
                          <a:effectLst/>
                          <a:latin typeface="Times New Roman"/>
                          <a:ea typeface="宋体"/>
                          <a:cs typeface="Times New Roman"/>
                        </a:rPr>
                        <a:t>precision</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1/4095</a:t>
                      </a:r>
                      <a:endParaRPr lang="en-US" sz="1200" b="1" dirty="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2721">
                <a:tc gridSpan="2">
                  <a:txBody>
                    <a:bodyPr/>
                    <a:lstStyle/>
                    <a:p>
                      <a:pPr marL="0" marR="0" algn="ctr">
                        <a:lnSpc>
                          <a:spcPct val="115000"/>
                        </a:lnSpc>
                        <a:spcBef>
                          <a:spcPts val="0"/>
                        </a:spcBef>
                        <a:spcAft>
                          <a:spcPts val="0"/>
                        </a:spcAft>
                      </a:pPr>
                      <a:r>
                        <a:rPr lang="en-US" sz="1200" b="1" kern="100" dirty="0">
                          <a:effectLst/>
                          <a:latin typeface="Times New Roman"/>
                          <a:ea typeface="宋体"/>
                        </a:rPr>
                        <a:t>Average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DCCT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a:ea typeface="宋体"/>
                          <a:cs typeface="Times New Roman"/>
                        </a:rPr>
                        <a:t>Dynamic measurement range</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0.0~1A</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Linearity</a:t>
                      </a:r>
                      <a:r>
                        <a:rPr lang="zh-CN" altLang="en-US" sz="1200" b="1" kern="100" dirty="0">
                          <a:effectLst/>
                          <a:latin typeface="Times New Roman"/>
                          <a:ea typeface="宋体"/>
                          <a:cs typeface="Times New Roman"/>
                        </a:rPr>
                        <a:t>：</a:t>
                      </a:r>
                      <a:r>
                        <a:rPr lang="en-US" sz="1200" b="1" kern="100" dirty="0">
                          <a:effectLst/>
                          <a:latin typeface="Times New Roman"/>
                          <a:ea typeface="宋体"/>
                          <a:cs typeface="Times New Roman"/>
                        </a:rPr>
                        <a:t>0.1 %</a:t>
                      </a:r>
                      <a:endParaRPr lang="en-US" sz="1200" b="1" dirty="0">
                        <a:effectLst/>
                        <a:latin typeface="+mn-lt"/>
                        <a:ea typeface="宋体"/>
                        <a:cs typeface="Times New Roman"/>
                      </a:endParaRPr>
                    </a:p>
                    <a:p>
                      <a:pPr marL="0" marR="0" algn="just">
                        <a:lnSpc>
                          <a:spcPct val="115000"/>
                        </a:lnSpc>
                        <a:spcBef>
                          <a:spcPts val="120"/>
                        </a:spcBef>
                        <a:spcAft>
                          <a:spcPts val="120"/>
                        </a:spcAft>
                      </a:pPr>
                      <a:r>
                        <a:rPr lang="en-US" sz="1200" b="1" kern="100" dirty="0">
                          <a:effectLst/>
                          <a:latin typeface="Times New Roman"/>
                          <a:ea typeface="宋体"/>
                          <a:cs typeface="Times New Roman"/>
                        </a:rPr>
                        <a:t>Zero drift: &lt;0.05mA</a:t>
                      </a:r>
                      <a:endParaRPr lang="en-US" sz="1200" b="1" dirty="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4962">
                <a:tc gridSpan="2">
                  <a:txBody>
                    <a:bodyPr/>
                    <a:lstStyle/>
                    <a:p>
                      <a:pPr marL="0" marR="0" algn="ctr">
                        <a:lnSpc>
                          <a:spcPct val="115000"/>
                        </a:lnSpc>
                        <a:spcBef>
                          <a:spcPts val="0"/>
                        </a:spcBef>
                        <a:spcAft>
                          <a:spcPts val="0"/>
                        </a:spcAft>
                      </a:pPr>
                      <a:r>
                        <a:rPr lang="en-US" sz="1200" b="1" kern="100" dirty="0">
                          <a:effectLst/>
                          <a:latin typeface="Times New Roman"/>
                          <a:ea typeface="宋体"/>
                        </a:rPr>
                        <a:t>Beam size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Double slit interferometer </a:t>
                      </a:r>
                    </a:p>
                    <a:p>
                      <a:pPr marL="0" marR="0" algn="ctr">
                        <a:lnSpc>
                          <a:spcPct val="115000"/>
                        </a:lnSpc>
                        <a:spcBef>
                          <a:spcPts val="0"/>
                        </a:spcBef>
                        <a:spcAft>
                          <a:spcPts val="0"/>
                        </a:spcAft>
                      </a:pPr>
                      <a:r>
                        <a:rPr lang="en-US" sz="1200" b="1" kern="100" dirty="0">
                          <a:effectLst/>
                          <a:latin typeface="Times New Roman"/>
                          <a:ea typeface="宋体"/>
                        </a:rPr>
                        <a:t>x ray pin hole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Resolution:0.2 µ</a:t>
                      </a:r>
                      <a:r>
                        <a:rPr lang="en-US" sz="1200" b="1" kern="0" dirty="0">
                          <a:effectLst/>
                          <a:latin typeface="Times New Roman"/>
                          <a:ea typeface="宋体"/>
                        </a:rPr>
                        <a:t>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4</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3118">
                <a:tc gridSpan="2">
                  <a:txBody>
                    <a:bodyPr/>
                    <a:lstStyle/>
                    <a:p>
                      <a:pPr marL="0" marR="0" algn="ctr">
                        <a:lnSpc>
                          <a:spcPct val="115000"/>
                        </a:lnSpc>
                        <a:spcBef>
                          <a:spcPts val="0"/>
                        </a:spcBef>
                        <a:spcAft>
                          <a:spcPts val="0"/>
                        </a:spcAft>
                      </a:pPr>
                      <a:r>
                        <a:rPr lang="en-US" sz="1200" b="1" kern="100" dirty="0">
                          <a:effectLst/>
                          <a:latin typeface="Times New Roman"/>
                          <a:ea typeface="宋体"/>
                        </a:rPr>
                        <a:t>B</a:t>
                      </a:r>
                      <a:r>
                        <a:rPr lang="en-US" altLang="zh-CN" sz="1200" b="1" kern="100" dirty="0">
                          <a:effectLst/>
                          <a:latin typeface="Times New Roman"/>
                          <a:ea typeface="宋体"/>
                        </a:rPr>
                        <a:t>unch</a:t>
                      </a:r>
                      <a:r>
                        <a:rPr lang="en-US" sz="1200" b="1" kern="100" dirty="0">
                          <a:effectLst/>
                          <a:latin typeface="Times New Roman"/>
                          <a:ea typeface="宋体"/>
                        </a:rPr>
                        <a:t> length</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Streak camera</a:t>
                      </a:r>
                    </a:p>
                    <a:p>
                      <a:pPr marL="0" marR="0" algn="ctr">
                        <a:lnSpc>
                          <a:spcPct val="115000"/>
                        </a:lnSpc>
                        <a:spcBef>
                          <a:spcPts val="0"/>
                        </a:spcBef>
                        <a:spcAft>
                          <a:spcPts val="0"/>
                        </a:spcAft>
                      </a:pPr>
                      <a:r>
                        <a:rPr lang="en-US" altLang="zh-CN" sz="1200" b="1" dirty="0"/>
                        <a:t>Two photon intensity interferometer</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0" dirty="0">
                          <a:effectLst/>
                          <a:latin typeface="Times New Roman"/>
                          <a:ea typeface="宋体"/>
                        </a:rPr>
                        <a:t>Resolution:1ps@10ps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5563">
                <a:tc rowSpan="2" gridSpan="2">
                  <a:txBody>
                    <a:bodyPr/>
                    <a:lstStyle/>
                    <a:p>
                      <a:pPr marL="0" marR="0" algn="ctr">
                        <a:lnSpc>
                          <a:spcPct val="115000"/>
                        </a:lnSpc>
                        <a:spcBef>
                          <a:spcPts val="0"/>
                        </a:spcBef>
                        <a:spcAft>
                          <a:spcPts val="0"/>
                        </a:spcAft>
                      </a:pPr>
                      <a:r>
                        <a:rPr lang="en-US" sz="1200" b="1" kern="100" dirty="0">
                          <a:effectLst/>
                          <a:latin typeface="Times New Roman"/>
                          <a:ea typeface="宋体"/>
                        </a:rPr>
                        <a:t>Tune measurement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Frequency sweeping 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8866">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DDD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8"/>
                  </a:ext>
                </a:extLst>
              </a:tr>
              <a:tr h="431903">
                <a:tc gridSpan="2">
                  <a:txBody>
                    <a:bodyPr/>
                    <a:lstStyle/>
                    <a:p>
                      <a:pPr marL="0" marR="0" algn="ctr">
                        <a:lnSpc>
                          <a:spcPct val="115000"/>
                        </a:lnSpc>
                        <a:spcBef>
                          <a:spcPts val="0"/>
                        </a:spcBef>
                        <a:spcAft>
                          <a:spcPts val="0"/>
                        </a:spcAft>
                      </a:pPr>
                      <a:r>
                        <a:rPr lang="en-US" sz="1200" b="1" kern="100" dirty="0">
                          <a:effectLst/>
                          <a:latin typeface="Times New Roman"/>
                          <a:ea typeface="宋体"/>
                        </a:rPr>
                        <a:t>Beam loss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PIN-diode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Dynamic range:120 dB</a:t>
                      </a:r>
                    </a:p>
                    <a:p>
                      <a:pPr marL="0" marR="0" algn="ctr">
                        <a:lnSpc>
                          <a:spcPct val="115000"/>
                        </a:lnSpc>
                        <a:spcBef>
                          <a:spcPts val="0"/>
                        </a:spcBef>
                        <a:spcAft>
                          <a:spcPts val="0"/>
                        </a:spcAft>
                      </a:pPr>
                      <a:r>
                        <a:rPr lang="en-US" sz="1200" b="1" kern="100" dirty="0">
                          <a:effectLst/>
                          <a:latin typeface="Times New Roman"/>
                          <a:ea typeface="宋体"/>
                        </a:rPr>
                        <a:t>Maximum counting rates≥10 MHz</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5800</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5563">
                <a:tc rowSpan="2" gridSpan="2">
                  <a:txBody>
                    <a:bodyPr/>
                    <a:lstStyle/>
                    <a:p>
                      <a:pPr marL="0" marR="0" algn="ctr">
                        <a:lnSpc>
                          <a:spcPct val="115000"/>
                        </a:lnSpc>
                        <a:spcBef>
                          <a:spcPts val="0"/>
                        </a:spcBef>
                        <a:spcAft>
                          <a:spcPts val="0"/>
                        </a:spcAft>
                      </a:pPr>
                      <a:r>
                        <a:rPr lang="en-US" sz="1200" b="1" kern="100" dirty="0">
                          <a:effectLst/>
                          <a:latin typeface="Times New Roman"/>
                          <a:ea typeface="宋体"/>
                        </a:rPr>
                        <a:t>Feedback system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TFB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Damping time&lt;=1ms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4</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5563">
                <a:tc gridSpan="2" vMerge="1">
                  <a:txBody>
                    <a:bodyPr/>
                    <a:lstStyle/>
                    <a:p>
                      <a:pPr marL="0" marR="0" algn="ctr">
                        <a:lnSpc>
                          <a:spcPct val="115000"/>
                        </a:lnSpc>
                        <a:spcBef>
                          <a:spcPts val="0"/>
                        </a:spcBef>
                        <a:spcAft>
                          <a:spcPts val="0"/>
                        </a:spcAft>
                      </a:pPr>
                      <a:endParaRPr lang="en-US" sz="9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LFB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solidFill>
                            <a:schemeClr val="tx1"/>
                          </a:solidFill>
                          <a:effectLst/>
                          <a:latin typeface="Times New Roman"/>
                          <a:ea typeface="宋体"/>
                        </a:rPr>
                        <a:t>Damping time&lt;=12ms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4</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标题 1">
            <a:extLst>
              <a:ext uri="{FF2B5EF4-FFF2-40B4-BE49-F238E27FC236}">
                <a16:creationId xmlns:a16="http://schemas.microsoft.com/office/drawing/2014/main" id="{E36D711B-D3BD-4C45-A7CC-0A735EDA9F8E}"/>
              </a:ext>
            </a:extLst>
          </p:cNvPr>
          <p:cNvSpPr txBox="1">
            <a:spLocks/>
          </p:cNvSpPr>
          <p:nvPr/>
        </p:nvSpPr>
        <p:spPr bwMode="auto">
          <a:xfrm>
            <a:off x="191344" y="44624"/>
            <a:ext cx="12000656"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a:lstStyle>
          <a:p>
            <a:pPr algn="l">
              <a:defRPr/>
            </a:pPr>
            <a:r>
              <a:rPr lang="en-US" altLang="zh-CN" sz="4000" b="1" dirty="0">
                <a:solidFill>
                  <a:srgbClr val="C00000"/>
                </a:solidFill>
              </a:rPr>
              <a:t>Requirement List</a:t>
            </a:r>
            <a:r>
              <a:rPr lang="zh-CN" altLang="en-US" sz="4000" dirty="0">
                <a:solidFill>
                  <a:srgbClr val="C00000"/>
                </a:solidFill>
              </a:rPr>
              <a:t> </a:t>
            </a:r>
            <a:r>
              <a:rPr lang="en-US" altLang="zh-CN" sz="4000" dirty="0">
                <a:solidFill>
                  <a:srgbClr val="C00000"/>
                </a:solidFill>
              </a:rPr>
              <a:t>of the Collider Beam Instrumentation</a:t>
            </a:r>
            <a:endParaRPr lang="zh-CN" altLang="en-US" sz="4000" dirty="0">
              <a:solidFill>
                <a:srgbClr val="C00000"/>
              </a:solidFill>
            </a:endParaRPr>
          </a:p>
        </p:txBody>
      </p:sp>
    </p:spTree>
    <p:extLst>
      <p:ext uri="{BB962C8B-B14F-4D97-AF65-F5344CB8AC3E}">
        <p14:creationId xmlns:p14="http://schemas.microsoft.com/office/powerpoint/2010/main" val="3123580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268761"/>
            <a:ext cx="10972800" cy="4392488"/>
          </a:xfrm>
        </p:spPr>
        <p:txBody>
          <a:bodyPr/>
          <a:lstStyle/>
          <a:p>
            <a:r>
              <a:rPr lang="en-US" altLang="zh-CN" dirty="0"/>
              <a:t>BPM 1O_03 (IHEP&amp;&amp;commercial products)</a:t>
            </a:r>
          </a:p>
        </p:txBody>
      </p:sp>
      <p:sp>
        <p:nvSpPr>
          <p:cNvPr id="3" name="标题 2"/>
          <p:cNvSpPr>
            <a:spLocks noGrp="1"/>
          </p:cNvSpPr>
          <p:nvPr>
            <p:ph type="title"/>
          </p:nvPr>
        </p:nvSpPr>
        <p:spPr>
          <a:xfrm>
            <a:off x="263352" y="76708"/>
            <a:ext cx="9896589" cy="974475"/>
          </a:xfrm>
        </p:spPr>
        <p:txBody>
          <a:bodyPr vert="horz" lIns="91440" tIns="45720" rIns="91440" bIns="45720" rtlCol="0" anchor="ctr">
            <a:normAutofit/>
          </a:bodyPr>
          <a:lstStyle/>
          <a:p>
            <a:r>
              <a:rPr lang="en-US" altLang="zh-CN" dirty="0"/>
              <a:t>Real beam test in BEPCII</a:t>
            </a:r>
            <a:endParaRPr lang="zh-CN" altLang="en-US" b="1" dirty="0">
              <a:solidFill>
                <a:schemeClr val="accent3"/>
              </a:solidFill>
            </a:endParaRPr>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965" y="1916831"/>
            <a:ext cx="5731449" cy="3477285"/>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3950" y="1916832"/>
            <a:ext cx="5449349" cy="3477284"/>
          </a:xfrm>
          <a:prstGeom prst="rect">
            <a:avLst/>
          </a:prstGeom>
        </p:spPr>
      </p:pic>
      <p:sp>
        <p:nvSpPr>
          <p:cNvPr id="8" name="矩形 7">
            <a:extLst>
              <a:ext uri="{FF2B5EF4-FFF2-40B4-BE49-F238E27FC236}">
                <a16:creationId xmlns:a16="http://schemas.microsoft.com/office/drawing/2014/main" id="{17D3ED1E-1100-48E9-A93E-76D7A3D6BD5C}"/>
              </a:ext>
            </a:extLst>
          </p:cNvPr>
          <p:cNvSpPr/>
          <p:nvPr/>
        </p:nvSpPr>
        <p:spPr>
          <a:xfrm>
            <a:off x="1991544" y="5394116"/>
            <a:ext cx="2414892"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BPM</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electronics</a:t>
            </a:r>
            <a:endPar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a:extLst>
              <a:ext uri="{FF2B5EF4-FFF2-40B4-BE49-F238E27FC236}">
                <a16:creationId xmlns:a16="http://schemas.microsoft.com/office/drawing/2014/main" id="{D53B0D46-D671-4399-A1E4-4D7D1293E1AC}"/>
              </a:ext>
            </a:extLst>
          </p:cNvPr>
          <p:cNvSpPr/>
          <p:nvPr/>
        </p:nvSpPr>
        <p:spPr>
          <a:xfrm>
            <a:off x="8339004" y="5394116"/>
            <a:ext cx="2671372" cy="369332"/>
          </a:xfrm>
          <a:prstGeom prst="rect">
            <a:avLst/>
          </a:prstGeom>
        </p:spPr>
        <p:txBody>
          <a:bodyPr wrap="none">
            <a:spAutoFit/>
          </a:bodyPr>
          <a:lstStyle/>
          <a:p>
            <a:r>
              <a:rPr lang="en-US" altLang="zh-CN"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IHEP BPM</a:t>
            </a:r>
            <a:r>
              <a:rPr lang="zh-CN" altLang="en-US"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electronics</a:t>
            </a:r>
            <a:endParaRPr lang="zh-CN" altLang="en-US"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a:extLst>
              <a:ext uri="{FF2B5EF4-FFF2-40B4-BE49-F238E27FC236}">
                <a16:creationId xmlns:a16="http://schemas.microsoft.com/office/drawing/2014/main" id="{DB8DF3FB-CE9E-45FF-A328-532856DE6BF3}"/>
              </a:ext>
            </a:extLst>
          </p:cNvPr>
          <p:cNvSpPr/>
          <p:nvPr/>
        </p:nvSpPr>
        <p:spPr>
          <a:xfrm>
            <a:off x="3503712" y="2204864"/>
            <a:ext cx="845103" cy="369332"/>
          </a:xfrm>
          <a:prstGeom prst="rect">
            <a:avLst/>
          </a:prstGeom>
        </p:spPr>
        <p:txBody>
          <a:bodyPr wrap="none">
            <a:spAutoFit/>
          </a:bodyPr>
          <a:lstStyle/>
          <a:p>
            <a:r>
              <a:rPr lang="en-US" altLang="zh-CN"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70nm</a:t>
            </a:r>
            <a:endParaRPr lang="zh-CN" altLang="en-US" dirty="0">
              <a:solidFill>
                <a:srgbClr val="C00000"/>
              </a:solidFill>
            </a:endParaRPr>
          </a:p>
        </p:txBody>
      </p:sp>
      <p:sp>
        <p:nvSpPr>
          <p:cNvPr id="10" name="矩形 9">
            <a:extLst>
              <a:ext uri="{FF2B5EF4-FFF2-40B4-BE49-F238E27FC236}">
                <a16:creationId xmlns:a16="http://schemas.microsoft.com/office/drawing/2014/main" id="{92FC7DFA-82C1-40F9-A557-74CC02327E4F}"/>
              </a:ext>
            </a:extLst>
          </p:cNvPr>
          <p:cNvSpPr/>
          <p:nvPr/>
        </p:nvSpPr>
        <p:spPr>
          <a:xfrm>
            <a:off x="3503712" y="3801092"/>
            <a:ext cx="845103" cy="369332"/>
          </a:xfrm>
          <a:prstGeom prst="rect">
            <a:avLst/>
          </a:prstGeom>
        </p:spPr>
        <p:txBody>
          <a:bodyPr wrap="none">
            <a:spAutoFit/>
          </a:bodyPr>
          <a:lstStyle/>
          <a:p>
            <a:r>
              <a:rPr lang="en-US" altLang="zh-CN"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90nm</a:t>
            </a:r>
            <a:endParaRPr lang="zh-CN" altLang="en-US" dirty="0">
              <a:solidFill>
                <a:srgbClr val="C00000"/>
              </a:solidFill>
            </a:endParaRPr>
          </a:p>
        </p:txBody>
      </p:sp>
      <p:sp>
        <p:nvSpPr>
          <p:cNvPr id="11" name="矩形 10">
            <a:extLst>
              <a:ext uri="{FF2B5EF4-FFF2-40B4-BE49-F238E27FC236}">
                <a16:creationId xmlns:a16="http://schemas.microsoft.com/office/drawing/2014/main" id="{65E0D891-0209-43E4-891C-F34FE44EE8D6}"/>
              </a:ext>
            </a:extLst>
          </p:cNvPr>
          <p:cNvSpPr/>
          <p:nvPr/>
        </p:nvSpPr>
        <p:spPr>
          <a:xfrm>
            <a:off x="9381674" y="2206794"/>
            <a:ext cx="845103" cy="369332"/>
          </a:xfrm>
          <a:prstGeom prst="rect">
            <a:avLst/>
          </a:prstGeom>
        </p:spPr>
        <p:txBody>
          <a:bodyPr wrap="none">
            <a:spAutoFit/>
          </a:bodyPr>
          <a:lstStyle/>
          <a:p>
            <a:r>
              <a:rPr lang="en-US" altLang="zh-CN"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80nm</a:t>
            </a:r>
            <a:endParaRPr lang="zh-CN" altLang="en-US" dirty="0">
              <a:solidFill>
                <a:srgbClr val="000099"/>
              </a:solidFill>
            </a:endParaRPr>
          </a:p>
        </p:txBody>
      </p:sp>
      <p:sp>
        <p:nvSpPr>
          <p:cNvPr id="12" name="矩形 11">
            <a:extLst>
              <a:ext uri="{FF2B5EF4-FFF2-40B4-BE49-F238E27FC236}">
                <a16:creationId xmlns:a16="http://schemas.microsoft.com/office/drawing/2014/main" id="{A1EC0972-73AA-47B8-8CB9-2EBDB0623D09}"/>
              </a:ext>
            </a:extLst>
          </p:cNvPr>
          <p:cNvSpPr/>
          <p:nvPr/>
        </p:nvSpPr>
        <p:spPr>
          <a:xfrm>
            <a:off x="9381674" y="3985758"/>
            <a:ext cx="845103" cy="369332"/>
          </a:xfrm>
          <a:prstGeom prst="rect">
            <a:avLst/>
          </a:prstGeom>
        </p:spPr>
        <p:txBody>
          <a:bodyPr wrap="none">
            <a:spAutoFit/>
          </a:bodyPr>
          <a:lstStyle/>
          <a:p>
            <a:r>
              <a:rPr lang="en-US" altLang="zh-CN"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70nm</a:t>
            </a:r>
            <a:endParaRPr lang="zh-CN" altLang="en-US" dirty="0">
              <a:solidFill>
                <a:srgbClr val="00009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2021"/>
    </mc:Choice>
    <mc:Fallback xmlns="">
      <p:transition spd="slow" advTm="1202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5B2386C-164E-4055-A79D-1A415C41F11A}"/>
              </a:ext>
            </a:extLst>
          </p:cNvPr>
          <p:cNvSpPr>
            <a:spLocks noGrp="1"/>
          </p:cNvSpPr>
          <p:nvPr>
            <p:ph idx="1"/>
          </p:nvPr>
        </p:nvSpPr>
        <p:spPr>
          <a:xfrm>
            <a:off x="335360" y="4683876"/>
            <a:ext cx="11521280" cy="1265404"/>
          </a:xfrm>
        </p:spPr>
        <p:txBody>
          <a:bodyPr>
            <a:normAutofit fontScale="70000" lnSpcReduction="20000"/>
          </a:bodyPr>
          <a:lstStyle/>
          <a:p>
            <a:r>
              <a:rPr lang="en-US" altLang="zh-CN" dirty="0"/>
              <a:t>We successfully solved the issue of mass production of BPM electronics and the home-made BPM electronics were used in BEPCII collider ring operation and HEPS </a:t>
            </a:r>
            <a:r>
              <a:rPr lang="en-US" altLang="zh-CN" dirty="0" err="1"/>
              <a:t>linac</a:t>
            </a:r>
            <a:r>
              <a:rPr lang="en-US" altLang="zh-CN" dirty="0"/>
              <a:t> commissioning</a:t>
            </a:r>
          </a:p>
          <a:p>
            <a:r>
              <a:rPr lang="en-US" altLang="zh-CN" dirty="0"/>
              <a:t>There will be ~600 sets self-developed BPM electronics in HEPS storage ring.</a:t>
            </a:r>
          </a:p>
          <a:p>
            <a:endParaRPr lang="en-US" altLang="zh-CN" dirty="0"/>
          </a:p>
          <a:p>
            <a:endParaRPr lang="zh-CN" altLang="en-US" dirty="0"/>
          </a:p>
        </p:txBody>
      </p:sp>
      <p:sp>
        <p:nvSpPr>
          <p:cNvPr id="3" name="标题 2">
            <a:extLst>
              <a:ext uri="{FF2B5EF4-FFF2-40B4-BE49-F238E27FC236}">
                <a16:creationId xmlns:a16="http://schemas.microsoft.com/office/drawing/2014/main" id="{76EEF98F-638B-4C66-B09A-EE34646E3A9E}"/>
              </a:ext>
            </a:extLst>
          </p:cNvPr>
          <p:cNvSpPr>
            <a:spLocks noGrp="1"/>
          </p:cNvSpPr>
          <p:nvPr>
            <p:ph type="title"/>
          </p:nvPr>
        </p:nvSpPr>
        <p:spPr/>
        <p:txBody>
          <a:bodyPr/>
          <a:lstStyle/>
          <a:p>
            <a:r>
              <a:rPr lang="en-US" altLang="zh-CN" dirty="0"/>
              <a:t>BPM electronics application</a:t>
            </a:r>
            <a:endParaRPr lang="zh-CN" altLang="en-US" dirty="0"/>
          </a:p>
        </p:txBody>
      </p:sp>
      <p:sp>
        <p:nvSpPr>
          <p:cNvPr id="4" name="页脚占位符 3">
            <a:extLst>
              <a:ext uri="{FF2B5EF4-FFF2-40B4-BE49-F238E27FC236}">
                <a16:creationId xmlns:a16="http://schemas.microsoft.com/office/drawing/2014/main" id="{685F4C21-1691-4D67-892F-421C06448CB9}"/>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灯片编号占位符 4">
            <a:extLst>
              <a:ext uri="{FF2B5EF4-FFF2-40B4-BE49-F238E27FC236}">
                <a16:creationId xmlns:a16="http://schemas.microsoft.com/office/drawing/2014/main" id="{27B5769B-DE5B-483E-B496-A306EBED0F84}"/>
              </a:ext>
            </a:extLst>
          </p:cNvPr>
          <p:cNvSpPr>
            <a:spLocks noGrp="1"/>
          </p:cNvSpPr>
          <p:nvPr>
            <p:ph type="sldNum" sz="quarter" idx="12"/>
          </p:nvPr>
        </p:nvSpPr>
        <p:spPr/>
        <p:txBody>
          <a:bodyPr/>
          <a:lstStyle/>
          <a:p>
            <a:fld id="{F15E9139-A00B-4B2A-98A6-095DC08F1345}" type="slidenum">
              <a:rPr lang="zh-CN" altLang="en-US" smtClean="0"/>
              <a:pPr/>
              <a:t>41</a:t>
            </a:fld>
            <a:endParaRPr lang="zh-CN" altLang="en-US"/>
          </a:p>
        </p:txBody>
      </p:sp>
      <p:pic>
        <p:nvPicPr>
          <p:cNvPr id="8" name="图片 7">
            <a:extLst>
              <a:ext uri="{FF2B5EF4-FFF2-40B4-BE49-F238E27FC236}">
                <a16:creationId xmlns:a16="http://schemas.microsoft.com/office/drawing/2014/main" id="{185A3DC8-408F-41D9-ADA3-8099642DC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824" y="1192939"/>
            <a:ext cx="4317489" cy="3234322"/>
          </a:xfrm>
          <a:prstGeom prst="rect">
            <a:avLst/>
          </a:prstGeom>
        </p:spPr>
      </p:pic>
      <p:pic>
        <p:nvPicPr>
          <p:cNvPr id="9" name="图片 8">
            <a:extLst>
              <a:ext uri="{FF2B5EF4-FFF2-40B4-BE49-F238E27FC236}">
                <a16:creationId xmlns:a16="http://schemas.microsoft.com/office/drawing/2014/main" id="{01D36AD3-2C6C-4E84-A012-1F71ACFAF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312" y="1254664"/>
            <a:ext cx="3179993" cy="3161110"/>
          </a:xfrm>
          <a:prstGeom prst="rect">
            <a:avLst/>
          </a:prstGeom>
        </p:spPr>
      </p:pic>
      <p:pic>
        <p:nvPicPr>
          <p:cNvPr id="11" name="图片 10">
            <a:extLst>
              <a:ext uri="{FF2B5EF4-FFF2-40B4-BE49-F238E27FC236}">
                <a16:creationId xmlns:a16="http://schemas.microsoft.com/office/drawing/2014/main" id="{94289F25-3F94-4EBA-BAE6-8A4FB5F586FB}"/>
              </a:ext>
            </a:extLst>
          </p:cNvPr>
          <p:cNvPicPr>
            <a:picLocks noChangeAspect="1"/>
          </p:cNvPicPr>
          <p:nvPr/>
        </p:nvPicPr>
        <p:blipFill>
          <a:blip r:embed="rId5"/>
          <a:stretch>
            <a:fillRect/>
          </a:stretch>
        </p:blipFill>
        <p:spPr>
          <a:xfrm>
            <a:off x="120446" y="1192939"/>
            <a:ext cx="4245481" cy="3299080"/>
          </a:xfrm>
          <a:prstGeom prst="rect">
            <a:avLst/>
          </a:prstGeom>
        </p:spPr>
      </p:pic>
    </p:spTree>
    <p:extLst>
      <p:ext uri="{BB962C8B-B14F-4D97-AF65-F5344CB8AC3E}">
        <p14:creationId xmlns:p14="http://schemas.microsoft.com/office/powerpoint/2010/main" val="1359396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1DD443-FB85-4F7D-BFF3-096C98F1097D}"/>
              </a:ext>
            </a:extLst>
          </p:cNvPr>
          <p:cNvSpPr>
            <a:spLocks noGrp="1"/>
          </p:cNvSpPr>
          <p:nvPr>
            <p:ph type="title"/>
          </p:nvPr>
        </p:nvSpPr>
        <p:spPr/>
        <p:txBody>
          <a:bodyPr/>
          <a:lstStyle/>
          <a:p>
            <a:r>
              <a:rPr lang="en-US" altLang="zh-CN" dirty="0"/>
              <a:t>Beam instrumentation related R&amp;D </a:t>
            </a:r>
            <a:endParaRPr lang="zh-CN" altLang="en-US" dirty="0"/>
          </a:p>
        </p:txBody>
      </p:sp>
      <p:sp>
        <p:nvSpPr>
          <p:cNvPr id="4" name="日期占位符 3">
            <a:extLst>
              <a:ext uri="{FF2B5EF4-FFF2-40B4-BE49-F238E27FC236}">
                <a16:creationId xmlns:a16="http://schemas.microsoft.com/office/drawing/2014/main" id="{928A3476-42A3-42F2-9777-F1E5311D4BB8}"/>
              </a:ext>
            </a:extLst>
          </p:cNvPr>
          <p:cNvSpPr>
            <a:spLocks noGrp="1"/>
          </p:cNvSpPr>
          <p:nvPr>
            <p:ph type="dt" sz="half" idx="10"/>
          </p:nvPr>
        </p:nvSpPr>
        <p:spPr>
          <a:xfrm>
            <a:off x="1487488" y="6245225"/>
            <a:ext cx="4464496" cy="476250"/>
          </a:xfrm>
        </p:spPr>
        <p:txBody>
          <a:bodyPr/>
          <a:lstStyle/>
          <a:p>
            <a:r>
              <a:rPr lang="en-US" altLang="zh-CN" sz="1400" dirty="0">
                <a:latin typeface="Times New Roman" panose="02020603050405020304" pitchFamily="18" charset="0"/>
                <a:cs typeface="Times New Roman" panose="02020603050405020304" pitchFamily="18" charset="0"/>
              </a:rPr>
              <a:t>Bunch by bunch data were used to analysis the CBI mode</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A247260B-30B5-45A6-8DC0-A1A2558DED62}"/>
              </a:ext>
            </a:extLst>
          </p:cNvPr>
          <p:cNvSpPr>
            <a:spLocks noGrp="1"/>
          </p:cNvSpPr>
          <p:nvPr>
            <p:ph type="sldNum" sz="quarter" idx="12"/>
          </p:nvPr>
        </p:nvSpPr>
        <p:spPr/>
        <p:txBody>
          <a:bodyPr/>
          <a:lstStyle/>
          <a:p>
            <a:fld id="{32913243-E730-472E-A005-6BE97143DD99}" type="slidenum">
              <a:rPr lang="zh-CN" altLang="en-US" smtClean="0"/>
              <a:pPr/>
              <a:t>42</a:t>
            </a:fld>
            <a:endParaRPr lang="zh-CN" altLang="en-US" dirty="0"/>
          </a:p>
        </p:txBody>
      </p:sp>
      <p:pic>
        <p:nvPicPr>
          <p:cNvPr id="6" name="图片 5">
            <a:extLst>
              <a:ext uri="{FF2B5EF4-FFF2-40B4-BE49-F238E27FC236}">
                <a16:creationId xmlns:a16="http://schemas.microsoft.com/office/drawing/2014/main" id="{5AF34F54-8C58-4031-96A4-2B51AF0FB662}"/>
              </a:ext>
            </a:extLst>
          </p:cNvPr>
          <p:cNvPicPr>
            <a:picLocks noChangeAspect="1"/>
          </p:cNvPicPr>
          <p:nvPr/>
        </p:nvPicPr>
        <p:blipFill>
          <a:blip r:embed="rId2"/>
          <a:stretch>
            <a:fillRect/>
          </a:stretch>
        </p:blipFill>
        <p:spPr>
          <a:xfrm>
            <a:off x="1533646" y="1433655"/>
            <a:ext cx="4242813" cy="1944216"/>
          </a:xfrm>
          <a:prstGeom prst="rect">
            <a:avLst/>
          </a:prstGeom>
        </p:spPr>
      </p:pic>
      <p:sp>
        <p:nvSpPr>
          <p:cNvPr id="7" name="文本框 6">
            <a:extLst>
              <a:ext uri="{FF2B5EF4-FFF2-40B4-BE49-F238E27FC236}">
                <a16:creationId xmlns:a16="http://schemas.microsoft.com/office/drawing/2014/main" id="{04CA9721-2D36-434E-9100-838B59CEEEE9}"/>
              </a:ext>
            </a:extLst>
          </p:cNvPr>
          <p:cNvSpPr txBox="1"/>
          <p:nvPr/>
        </p:nvSpPr>
        <p:spPr>
          <a:xfrm>
            <a:off x="1630524" y="3511656"/>
            <a:ext cx="3889412" cy="307777"/>
          </a:xfrm>
          <a:prstGeom prst="rect">
            <a:avLst/>
          </a:prstGeom>
          <a:noFill/>
        </p:spPr>
        <p:txBody>
          <a:bodyPr wrap="square" rtlCol="0">
            <a:spAutoFit/>
          </a:bodyPr>
          <a:lstStyle/>
          <a:p>
            <a:r>
              <a:rPr lang="en-US" altLang="zh-CN" sz="1400" dirty="0">
                <a:latin typeface="Times New Roman" panose="02020603050405020304" pitchFamily="18" charset="0"/>
                <a:ea typeface="仿宋_GB2312" pitchFamily="49" charset="-122"/>
                <a:cs typeface="Times New Roman" panose="02020603050405020304" pitchFamily="18" charset="0"/>
              </a:rPr>
              <a:t>Optical fiber based BLM test in BEPCII</a:t>
            </a:r>
            <a:endParaRPr lang="zh-CN" altLang="en-US" sz="1400" dirty="0">
              <a:latin typeface="Times New Roman" panose="02020603050405020304" pitchFamily="18" charset="0"/>
              <a:ea typeface="仿宋_GB2312" pitchFamily="49" charset="-122"/>
              <a:cs typeface="Times New Roman" panose="02020603050405020304" pitchFamily="18" charset="0"/>
            </a:endParaRPr>
          </a:p>
        </p:txBody>
      </p:sp>
      <p:pic>
        <p:nvPicPr>
          <p:cNvPr id="8" name="内容占位符 7">
            <a:extLst>
              <a:ext uri="{FF2B5EF4-FFF2-40B4-BE49-F238E27FC236}">
                <a16:creationId xmlns:a16="http://schemas.microsoft.com/office/drawing/2014/main" id="{3B394D16-C1BC-4A78-9B16-6F6A732716E6}"/>
              </a:ext>
            </a:extLst>
          </p:cNvPr>
          <p:cNvPicPr>
            <a:picLocks noGrp="1" noChangeAspect="1"/>
          </p:cNvPicPr>
          <p:nvPr>
            <p:ph idx="1"/>
          </p:nvPr>
        </p:nvPicPr>
        <p:blipFill>
          <a:blip r:embed="rId3"/>
          <a:stretch>
            <a:fillRect/>
          </a:stretch>
        </p:blipFill>
        <p:spPr>
          <a:xfrm>
            <a:off x="6240016" y="1482877"/>
            <a:ext cx="4312053" cy="1979382"/>
          </a:xfrm>
          <a:prstGeom prst="rect">
            <a:avLst/>
          </a:prstGeom>
        </p:spPr>
      </p:pic>
      <p:sp>
        <p:nvSpPr>
          <p:cNvPr id="9" name="文本框 8">
            <a:extLst>
              <a:ext uri="{FF2B5EF4-FFF2-40B4-BE49-F238E27FC236}">
                <a16:creationId xmlns:a16="http://schemas.microsoft.com/office/drawing/2014/main" id="{76897BAB-46AC-4D53-8FC4-9FAA58427998}"/>
              </a:ext>
            </a:extLst>
          </p:cNvPr>
          <p:cNvSpPr txBox="1"/>
          <p:nvPr/>
        </p:nvSpPr>
        <p:spPr>
          <a:xfrm>
            <a:off x="5776459" y="3480129"/>
            <a:ext cx="4907287" cy="307777"/>
          </a:xfrm>
          <a:prstGeom prst="rect">
            <a:avLst/>
          </a:prstGeom>
          <a:noFill/>
        </p:spPr>
        <p:txBody>
          <a:bodyPr wrap="square" rtlCol="0">
            <a:spAutoFit/>
          </a:bodyPr>
          <a:lstStyle/>
          <a:p>
            <a:r>
              <a:rPr lang="en-US" altLang="zh-CN" sz="1400" dirty="0">
                <a:latin typeface="Times New Roman" panose="02020603050405020304" pitchFamily="18" charset="0"/>
                <a:ea typeface="仿宋_GB2312" pitchFamily="49" charset="-122"/>
                <a:cs typeface="Times New Roman" panose="02020603050405020304" pitchFamily="18" charset="0"/>
              </a:rPr>
              <a:t>Bunch by bunch electronics are used to</a:t>
            </a:r>
            <a:r>
              <a:rPr lang="zh-CN" altLang="en-US" sz="1400" dirty="0">
                <a:latin typeface="Times New Roman" panose="02020603050405020304" pitchFamily="18" charset="0"/>
                <a:ea typeface="仿宋_GB2312" pitchFamily="49" charset="-122"/>
                <a:cs typeface="Times New Roman" panose="02020603050405020304" pitchFamily="18" charset="0"/>
              </a:rPr>
              <a:t> </a:t>
            </a:r>
            <a:r>
              <a:rPr lang="en-US" altLang="zh-CN" sz="1400" dirty="0">
                <a:latin typeface="Times New Roman" panose="02020603050405020304" pitchFamily="18" charset="0"/>
                <a:ea typeface="仿宋_GB2312" pitchFamily="49" charset="-122"/>
                <a:cs typeface="Times New Roman" panose="02020603050405020304" pitchFamily="18" charset="0"/>
              </a:rPr>
              <a:t>measure</a:t>
            </a:r>
            <a:r>
              <a:rPr lang="zh-CN" altLang="en-US" sz="1400" dirty="0">
                <a:latin typeface="Times New Roman" panose="02020603050405020304" pitchFamily="18" charset="0"/>
                <a:ea typeface="仿宋_GB2312" pitchFamily="49" charset="-122"/>
                <a:cs typeface="Times New Roman" panose="02020603050405020304" pitchFamily="18" charset="0"/>
              </a:rPr>
              <a:t> </a:t>
            </a:r>
            <a:r>
              <a:rPr lang="en-US" altLang="zh-CN" sz="1400" dirty="0">
                <a:latin typeface="Times New Roman" panose="02020603050405020304" pitchFamily="18" charset="0"/>
                <a:ea typeface="仿宋_GB2312" pitchFamily="49" charset="-122"/>
                <a:cs typeface="Times New Roman" panose="02020603050405020304" pitchFamily="18" charset="0"/>
              </a:rPr>
              <a:t>beam oscillation </a:t>
            </a:r>
            <a:endParaRPr lang="zh-CN" altLang="en-US" sz="1400" dirty="0">
              <a:latin typeface="Times New Roman" panose="02020603050405020304" pitchFamily="18" charset="0"/>
              <a:ea typeface="仿宋_GB2312" pitchFamily="49" charset="-122"/>
              <a:cs typeface="Times New Roman" panose="02020603050405020304" pitchFamily="18" charset="0"/>
            </a:endParaRPr>
          </a:p>
        </p:txBody>
      </p:sp>
      <p:pic>
        <p:nvPicPr>
          <p:cNvPr id="10" name="图片 9">
            <a:extLst>
              <a:ext uri="{FF2B5EF4-FFF2-40B4-BE49-F238E27FC236}">
                <a16:creationId xmlns:a16="http://schemas.microsoft.com/office/drawing/2014/main" id="{3F9E6C1F-F266-4613-BA1A-F2A4C8F97F47}"/>
              </a:ext>
            </a:extLst>
          </p:cNvPr>
          <p:cNvPicPr>
            <a:picLocks noChangeAspect="1"/>
          </p:cNvPicPr>
          <p:nvPr/>
        </p:nvPicPr>
        <p:blipFill>
          <a:blip r:embed="rId4"/>
          <a:stretch>
            <a:fillRect/>
          </a:stretch>
        </p:blipFill>
        <p:spPr>
          <a:xfrm>
            <a:off x="1959745" y="3787905"/>
            <a:ext cx="3148469" cy="2414540"/>
          </a:xfrm>
          <a:prstGeom prst="rect">
            <a:avLst/>
          </a:prstGeom>
        </p:spPr>
      </p:pic>
      <p:sp>
        <p:nvSpPr>
          <p:cNvPr id="11" name="Rectangle 2">
            <a:extLst>
              <a:ext uri="{FF2B5EF4-FFF2-40B4-BE49-F238E27FC236}">
                <a16:creationId xmlns:a16="http://schemas.microsoft.com/office/drawing/2014/main" id="{0C48B94E-F865-47E2-8818-F774B2305358}"/>
              </a:ext>
            </a:extLst>
          </p:cNvPr>
          <p:cNvSpPr>
            <a:spLocks noChangeArrowheads="1"/>
          </p:cNvSpPr>
          <p:nvPr/>
        </p:nvSpPr>
        <p:spPr bwMode="auto">
          <a:xfrm>
            <a:off x="6084374" y="3517821"/>
            <a:ext cx="6924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6145" name="图片 3" descr="20180109xiawudanshutuan_zhengchang_biandongzuodian">
            <a:extLst>
              <a:ext uri="{FF2B5EF4-FFF2-40B4-BE49-F238E27FC236}">
                <a16:creationId xmlns:a16="http://schemas.microsoft.com/office/drawing/2014/main" id="{FB620B3C-5295-4DE6-9712-F4C239400A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040" y="3918008"/>
            <a:ext cx="3390553" cy="22963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0CF2B9F9-5253-4ECF-A133-803FFBEE6778}"/>
              </a:ext>
            </a:extLst>
          </p:cNvPr>
          <p:cNvSpPr>
            <a:spLocks noChangeArrowheads="1"/>
          </p:cNvSpPr>
          <p:nvPr/>
        </p:nvSpPr>
        <p:spPr bwMode="auto">
          <a:xfrm rot="10800000" flipV="1">
            <a:off x="5935640" y="6245226"/>
            <a:ext cx="4732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ja-JP" sz="1400" dirty="0">
                <a:latin typeface="Times New Roman" panose="02020603050405020304" pitchFamily="18" charset="0"/>
                <a:ea typeface="MS Mincho" panose="02020609040205080304" pitchFamily="49" charset="-128"/>
                <a:cs typeface="Times New Roman" panose="02020603050405020304" pitchFamily="18" charset="0"/>
              </a:rPr>
              <a:t>The 3D tune measurement system beam test in BEPCII</a:t>
            </a:r>
            <a:endParaRPr lang="en-GB" altLang="ja-JP"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198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70777"/>
            <a:ext cx="7886700" cy="994172"/>
          </a:xfrm>
        </p:spPr>
        <p:txBody>
          <a:bodyPr/>
          <a:lstStyle/>
          <a:p>
            <a:r>
              <a:rPr lang="en-US" altLang="zh-CN" dirty="0"/>
              <a:t>Beam instrumentation related R&amp;D </a:t>
            </a:r>
            <a:endParaRPr lang="zh-CN" altLang="en-US" dirty="0"/>
          </a:p>
        </p:txBody>
      </p:sp>
      <p:sp>
        <p:nvSpPr>
          <p:cNvPr id="3" name="内容占位符 2"/>
          <p:cNvSpPr>
            <a:spLocks noGrp="1"/>
          </p:cNvSpPr>
          <p:nvPr>
            <p:ph idx="1"/>
          </p:nvPr>
        </p:nvSpPr>
        <p:spPr>
          <a:xfrm>
            <a:off x="191344" y="908720"/>
            <a:ext cx="11593288" cy="2848648"/>
          </a:xfrm>
        </p:spPr>
        <p:txBody>
          <a:bodyPr>
            <a:normAutofit lnSpcReduction="10000"/>
          </a:bodyPr>
          <a:lstStyle/>
          <a:p>
            <a:r>
              <a:rPr lang="en-US" altLang="zh-CN" b="0" i="0" dirty="0">
                <a:solidFill>
                  <a:srgbClr val="353740"/>
                </a:solidFill>
                <a:effectLst/>
                <a:latin typeface="ColfaxAI"/>
              </a:rPr>
              <a:t>Multi-feedback systems can be used to improve the performance of particle accelerators. At BEPCII, the double feedback technique was successfully implemented, and the results showed that the damping times are almost equal to the sum of the two feedback systems. This demonstrates the effectiveness of multi-feedback systems in improving the stability and performance of particle accelerators in one direction.</a:t>
            </a:r>
            <a:endParaRPr lang="zh-CN" altLang="en-US" dirty="0"/>
          </a:p>
        </p:txBody>
      </p:sp>
      <p:sp>
        <p:nvSpPr>
          <p:cNvPr id="4" name="矩形 3"/>
          <p:cNvSpPr/>
          <p:nvPr/>
        </p:nvSpPr>
        <p:spPr>
          <a:xfrm>
            <a:off x="8112224" y="5098990"/>
            <a:ext cx="3528391" cy="338554"/>
          </a:xfrm>
          <a:prstGeom prst="rect">
            <a:avLst/>
          </a:prstGeom>
        </p:spPr>
        <p:txBody>
          <a:bodyPr wrap="square">
            <a:spAutoFit/>
          </a:bodyPr>
          <a:lstStyle/>
          <a:p>
            <a:r>
              <a:rPr lang="en-US" altLang="zh-CN" sz="1600" dirty="0"/>
              <a:t>The</a:t>
            </a:r>
            <a:r>
              <a:rPr lang="zh-CN" altLang="en-US" sz="1600" dirty="0"/>
              <a:t> </a:t>
            </a:r>
            <a:r>
              <a:rPr lang="en-US" altLang="zh-CN" sz="1600" dirty="0"/>
              <a:t>damping time of two TFBs</a:t>
            </a:r>
            <a:endParaRPr lang="zh-CN" altLang="en-US" sz="16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4232" y="3709402"/>
            <a:ext cx="2415772" cy="2000595"/>
          </a:xfrm>
          <a:prstGeom prst="rect">
            <a:avLst/>
          </a:prstGeom>
        </p:spPr>
      </p:pic>
      <p:pic>
        <p:nvPicPr>
          <p:cNvPr id="6" name="图片 5"/>
          <p:cNvPicPr>
            <a:picLocks noChangeAspect="1"/>
          </p:cNvPicPr>
          <p:nvPr/>
        </p:nvPicPr>
        <p:blipFill>
          <a:blip r:embed="rId3"/>
          <a:stretch>
            <a:fillRect/>
          </a:stretch>
        </p:blipFill>
        <p:spPr>
          <a:xfrm>
            <a:off x="1653489" y="3545537"/>
            <a:ext cx="3426722" cy="3445459"/>
          </a:xfrm>
          <a:prstGeom prst="rect">
            <a:avLst/>
          </a:prstGeom>
        </p:spPr>
      </p:pic>
      <p:pic>
        <p:nvPicPr>
          <p:cNvPr id="7" name="图片 6"/>
          <p:cNvPicPr>
            <a:picLocks noChangeAspect="1"/>
          </p:cNvPicPr>
          <p:nvPr/>
        </p:nvPicPr>
        <p:blipFill>
          <a:blip r:embed="rId4"/>
          <a:stretch>
            <a:fillRect/>
          </a:stretch>
        </p:blipFill>
        <p:spPr>
          <a:xfrm>
            <a:off x="5431207" y="3533001"/>
            <a:ext cx="2265689" cy="3346703"/>
          </a:xfrm>
          <a:prstGeom prst="rect">
            <a:avLst/>
          </a:prstGeom>
        </p:spPr>
      </p:pic>
      <p:sp>
        <p:nvSpPr>
          <p:cNvPr id="8" name="矩形 7"/>
          <p:cNvSpPr/>
          <p:nvPr/>
        </p:nvSpPr>
        <p:spPr>
          <a:xfrm>
            <a:off x="5807968" y="5805264"/>
            <a:ext cx="151216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47670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7C033-F796-481E-BF2D-46BE887A6432}"/>
              </a:ext>
            </a:extLst>
          </p:cNvPr>
          <p:cNvSpPr>
            <a:spLocks noGrp="1"/>
          </p:cNvSpPr>
          <p:nvPr>
            <p:ph type="title"/>
          </p:nvPr>
        </p:nvSpPr>
        <p:spPr/>
        <p:txBody>
          <a:bodyPr/>
          <a:lstStyle/>
          <a:p>
            <a:r>
              <a:rPr lang="en-US" altLang="zh-CN" dirty="0"/>
              <a:t>Beam instrumentation related R&amp;D </a:t>
            </a:r>
            <a:endParaRPr lang="zh-CN" altLang="en-US" dirty="0"/>
          </a:p>
        </p:txBody>
      </p:sp>
      <p:sp>
        <p:nvSpPr>
          <p:cNvPr id="3" name="内容占位符 2">
            <a:extLst>
              <a:ext uri="{FF2B5EF4-FFF2-40B4-BE49-F238E27FC236}">
                <a16:creationId xmlns:a16="http://schemas.microsoft.com/office/drawing/2014/main" id="{9FA5504C-AE94-4E60-8CB8-9A8034AD9ACA}"/>
              </a:ext>
            </a:extLst>
          </p:cNvPr>
          <p:cNvSpPr>
            <a:spLocks noGrp="1"/>
          </p:cNvSpPr>
          <p:nvPr>
            <p:ph idx="1"/>
          </p:nvPr>
        </p:nvSpPr>
        <p:spPr>
          <a:xfrm>
            <a:off x="479376" y="1116791"/>
            <a:ext cx="10972800" cy="4840303"/>
          </a:xfrm>
        </p:spPr>
        <p:txBody>
          <a:bodyPr/>
          <a:lstStyle/>
          <a:p>
            <a:r>
              <a:rPr lang="en-US" altLang="zh-CN" dirty="0"/>
              <a:t>Study of feedback system kicker</a:t>
            </a:r>
            <a:endParaRPr lang="zh-CN" altLang="en-US" dirty="0"/>
          </a:p>
        </p:txBody>
      </p:sp>
      <p:sp>
        <p:nvSpPr>
          <p:cNvPr id="4" name="日期占位符 3">
            <a:extLst>
              <a:ext uri="{FF2B5EF4-FFF2-40B4-BE49-F238E27FC236}">
                <a16:creationId xmlns:a16="http://schemas.microsoft.com/office/drawing/2014/main" id="{BB38E9AF-C658-45B3-AF56-C5D1E9EF3895}"/>
              </a:ext>
            </a:extLst>
          </p:cNvPr>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a:extLst>
              <a:ext uri="{FF2B5EF4-FFF2-40B4-BE49-F238E27FC236}">
                <a16:creationId xmlns:a16="http://schemas.microsoft.com/office/drawing/2014/main" id="{C24610C1-017B-4C44-B337-AD42D23203CF}"/>
              </a:ext>
            </a:extLst>
          </p:cNvPr>
          <p:cNvSpPr>
            <a:spLocks noGrp="1"/>
          </p:cNvSpPr>
          <p:nvPr>
            <p:ph type="sldNum" sz="quarter" idx="12"/>
          </p:nvPr>
        </p:nvSpPr>
        <p:spPr/>
        <p:txBody>
          <a:bodyPr/>
          <a:lstStyle/>
          <a:p>
            <a:fld id="{32913243-E730-472E-A005-6BE97143DD99}" type="slidenum">
              <a:rPr lang="zh-CN" altLang="en-US" smtClean="0"/>
              <a:pPr/>
              <a:t>44</a:t>
            </a:fld>
            <a:endParaRPr lang="zh-CN" altLang="en-US"/>
          </a:p>
        </p:txBody>
      </p:sp>
      <p:sp>
        <p:nvSpPr>
          <p:cNvPr id="7" name="文本框 8">
            <a:extLst>
              <a:ext uri="{FF2B5EF4-FFF2-40B4-BE49-F238E27FC236}">
                <a16:creationId xmlns:a16="http://schemas.microsoft.com/office/drawing/2014/main" id="{9527683B-7F8B-41EC-9F51-582E8304C18B}"/>
              </a:ext>
            </a:extLst>
          </p:cNvPr>
          <p:cNvSpPr txBox="1"/>
          <p:nvPr/>
        </p:nvSpPr>
        <p:spPr>
          <a:xfrm>
            <a:off x="1393776" y="4799350"/>
            <a:ext cx="4572000" cy="338554"/>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sz="1600" dirty="0"/>
              <a:t>Resonant strip-line type longitudinal kicker</a:t>
            </a:r>
            <a:endParaRPr lang="zh-CN" altLang="zh-CN" sz="1600" dirty="0"/>
          </a:p>
        </p:txBody>
      </p:sp>
      <p:pic>
        <p:nvPicPr>
          <p:cNvPr id="8" name="图片 7">
            <a:extLst>
              <a:ext uri="{FF2B5EF4-FFF2-40B4-BE49-F238E27FC236}">
                <a16:creationId xmlns:a16="http://schemas.microsoft.com/office/drawing/2014/main" id="{B95E2514-9998-46CA-AACC-C453169856AC}"/>
              </a:ext>
            </a:extLst>
          </p:cNvPr>
          <p:cNvPicPr>
            <a:picLocks noChangeAspect="1"/>
          </p:cNvPicPr>
          <p:nvPr/>
        </p:nvPicPr>
        <p:blipFill>
          <a:blip r:embed="rId2"/>
          <a:stretch>
            <a:fillRect/>
          </a:stretch>
        </p:blipFill>
        <p:spPr>
          <a:xfrm>
            <a:off x="1518457" y="1844824"/>
            <a:ext cx="3686175" cy="2924175"/>
          </a:xfrm>
          <a:prstGeom prst="rect">
            <a:avLst/>
          </a:prstGeom>
        </p:spPr>
      </p:pic>
      <p:pic>
        <p:nvPicPr>
          <p:cNvPr id="9" name="图片 8">
            <a:extLst>
              <a:ext uri="{FF2B5EF4-FFF2-40B4-BE49-F238E27FC236}">
                <a16:creationId xmlns:a16="http://schemas.microsoft.com/office/drawing/2014/main" id="{7D552BD2-F3FC-4342-9354-0ED85C2F5991}"/>
              </a:ext>
            </a:extLst>
          </p:cNvPr>
          <p:cNvPicPr>
            <a:picLocks noChangeAspect="1"/>
          </p:cNvPicPr>
          <p:nvPr/>
        </p:nvPicPr>
        <p:blipFill>
          <a:blip r:embed="rId3"/>
          <a:stretch>
            <a:fillRect/>
          </a:stretch>
        </p:blipFill>
        <p:spPr>
          <a:xfrm>
            <a:off x="6258611" y="1596508"/>
            <a:ext cx="3819337" cy="2390183"/>
          </a:xfrm>
          <a:prstGeom prst="rect">
            <a:avLst/>
          </a:prstGeom>
        </p:spPr>
      </p:pic>
      <p:pic>
        <p:nvPicPr>
          <p:cNvPr id="10" name="图片 9">
            <a:extLst>
              <a:ext uri="{FF2B5EF4-FFF2-40B4-BE49-F238E27FC236}">
                <a16:creationId xmlns:a16="http://schemas.microsoft.com/office/drawing/2014/main" id="{A1D3228D-7205-47FC-92E4-803D27AA2C03}"/>
              </a:ext>
            </a:extLst>
          </p:cNvPr>
          <p:cNvPicPr>
            <a:picLocks noChangeAspect="1"/>
          </p:cNvPicPr>
          <p:nvPr/>
        </p:nvPicPr>
        <p:blipFill>
          <a:blip r:embed="rId4"/>
          <a:stretch>
            <a:fillRect/>
          </a:stretch>
        </p:blipFill>
        <p:spPr>
          <a:xfrm>
            <a:off x="6275513" y="3986691"/>
            <a:ext cx="3724769" cy="2793577"/>
          </a:xfrm>
          <a:prstGeom prst="rect">
            <a:avLst/>
          </a:prstGeom>
        </p:spPr>
      </p:pic>
    </p:spTree>
    <p:extLst>
      <p:ext uri="{BB962C8B-B14F-4D97-AF65-F5344CB8AC3E}">
        <p14:creationId xmlns:p14="http://schemas.microsoft.com/office/powerpoint/2010/main" val="3133853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AD7EEC-2B70-4861-A2C7-3365691C2284}"/>
              </a:ext>
            </a:extLst>
          </p:cNvPr>
          <p:cNvSpPr>
            <a:spLocks noGrp="1"/>
          </p:cNvSpPr>
          <p:nvPr>
            <p:ph type="title"/>
          </p:nvPr>
        </p:nvSpPr>
        <p:spPr/>
        <p:txBody>
          <a:bodyPr/>
          <a:lstStyle/>
          <a:p>
            <a:r>
              <a:rPr lang="en-US" altLang="zh-CN" dirty="0"/>
              <a:t>Summary</a:t>
            </a:r>
            <a:endParaRPr lang="zh-CN" altLang="en-US" dirty="0"/>
          </a:p>
        </p:txBody>
      </p:sp>
      <p:sp>
        <p:nvSpPr>
          <p:cNvPr id="3" name="内容占位符 2">
            <a:extLst>
              <a:ext uri="{FF2B5EF4-FFF2-40B4-BE49-F238E27FC236}">
                <a16:creationId xmlns:a16="http://schemas.microsoft.com/office/drawing/2014/main" id="{CF130D0D-036E-4C39-BA23-046E230748E0}"/>
              </a:ext>
            </a:extLst>
          </p:cNvPr>
          <p:cNvSpPr>
            <a:spLocks noGrp="1"/>
          </p:cNvSpPr>
          <p:nvPr>
            <p:ph idx="1"/>
          </p:nvPr>
        </p:nvSpPr>
        <p:spPr/>
        <p:txBody>
          <a:bodyPr/>
          <a:lstStyle/>
          <a:p>
            <a:r>
              <a:rPr lang="en-US" altLang="zh-CN" b="0" i="0" dirty="0">
                <a:solidFill>
                  <a:srgbClr val="353740"/>
                </a:solidFill>
                <a:effectLst/>
                <a:latin typeface="ColfaxAI"/>
              </a:rPr>
              <a:t>We have reviewed and improved the design report of the system based on the latest parameters and suggestions from IARC</a:t>
            </a:r>
          </a:p>
          <a:p>
            <a:r>
              <a:rPr lang="en-US" altLang="zh-CN" b="0" i="0" dirty="0">
                <a:solidFill>
                  <a:srgbClr val="353740"/>
                </a:solidFill>
                <a:effectLst/>
                <a:latin typeface="ColfaxAI"/>
              </a:rPr>
              <a:t>We have thoroughly understood the measurement requirements of CEPC and conducted extensive research on key technologies</a:t>
            </a:r>
            <a:r>
              <a:rPr lang="en-US" altLang="zh-CN" dirty="0"/>
              <a:t>.</a:t>
            </a:r>
          </a:p>
          <a:p>
            <a:r>
              <a:rPr lang="en-US" altLang="zh-CN" b="0" i="0" dirty="0">
                <a:solidFill>
                  <a:srgbClr val="353740"/>
                </a:solidFill>
                <a:effectLst/>
                <a:latin typeface="ColfaxAI"/>
              </a:rPr>
              <a:t>Through our research and development activities, we have trained our personnel and mastered the necessary technology, which has prepared us for the construction of the project.</a:t>
            </a:r>
            <a:endParaRPr lang="zh-CN" altLang="en-US" dirty="0"/>
          </a:p>
        </p:txBody>
      </p:sp>
      <p:sp>
        <p:nvSpPr>
          <p:cNvPr id="4" name="日期占位符 3">
            <a:extLst>
              <a:ext uri="{FF2B5EF4-FFF2-40B4-BE49-F238E27FC236}">
                <a16:creationId xmlns:a16="http://schemas.microsoft.com/office/drawing/2014/main" id="{E7AB5987-4A4F-4BFA-BE84-0603AD7AA66B}"/>
              </a:ext>
            </a:extLst>
          </p:cNvPr>
          <p:cNvSpPr>
            <a:spLocks noGrp="1"/>
          </p:cNvSpPr>
          <p:nvPr>
            <p:ph type="dt" sz="half" idx="10"/>
          </p:nvPr>
        </p:nvSpPr>
        <p:spPr>
          <a:xfrm>
            <a:off x="1981200" y="6381328"/>
            <a:ext cx="2133600" cy="340147"/>
          </a:xfrm>
        </p:spPr>
        <p:txBody>
          <a:bodyPr/>
          <a:lstStyle/>
          <a:p>
            <a:fld id="{B245D528-5DC1-43AE-A3BF-8656839858CE}" type="datetime1">
              <a:rPr lang="en-US" altLang="zh-CN" smtClean="0"/>
              <a:t>6/14/2023</a:t>
            </a:fld>
            <a:endParaRPr lang="zh-CN" altLang="en-US" dirty="0"/>
          </a:p>
        </p:txBody>
      </p:sp>
      <p:sp>
        <p:nvSpPr>
          <p:cNvPr id="5" name="灯片编号占位符 4">
            <a:extLst>
              <a:ext uri="{FF2B5EF4-FFF2-40B4-BE49-F238E27FC236}">
                <a16:creationId xmlns:a16="http://schemas.microsoft.com/office/drawing/2014/main" id="{354B6DEF-6B09-4B36-A2C9-7C0C7F81BF21}"/>
              </a:ext>
            </a:extLst>
          </p:cNvPr>
          <p:cNvSpPr>
            <a:spLocks noGrp="1"/>
          </p:cNvSpPr>
          <p:nvPr>
            <p:ph type="sldNum" sz="quarter" idx="12"/>
          </p:nvPr>
        </p:nvSpPr>
        <p:spPr/>
        <p:txBody>
          <a:bodyPr/>
          <a:lstStyle/>
          <a:p>
            <a:fld id="{32913243-E730-472E-A005-6BE97143DD99}" type="slidenum">
              <a:rPr lang="zh-CN" altLang="en-US" smtClean="0"/>
              <a:pPr/>
              <a:t>45</a:t>
            </a:fld>
            <a:endParaRPr lang="zh-CN" altLang="en-US"/>
          </a:p>
        </p:txBody>
      </p:sp>
      <p:sp>
        <p:nvSpPr>
          <p:cNvPr id="6" name="文本框 5">
            <a:extLst>
              <a:ext uri="{FF2B5EF4-FFF2-40B4-BE49-F238E27FC236}">
                <a16:creationId xmlns:a16="http://schemas.microsoft.com/office/drawing/2014/main" id="{8C7CCC53-CF0D-42D9-85D4-F92CE64EC4D6}"/>
              </a:ext>
            </a:extLst>
          </p:cNvPr>
          <p:cNvSpPr txBox="1"/>
          <p:nvPr/>
        </p:nvSpPr>
        <p:spPr>
          <a:xfrm>
            <a:off x="6888088" y="5445224"/>
            <a:ext cx="5616624" cy="646331"/>
          </a:xfrm>
          <a:prstGeom prst="rect">
            <a:avLst/>
          </a:prstGeom>
          <a:noFill/>
        </p:spPr>
        <p:txBody>
          <a:bodyPr wrap="square" rtlCol="0">
            <a:spAutoFit/>
          </a:bodyPr>
          <a:lstStyle/>
          <a:p>
            <a:r>
              <a:rPr lang="en-US" altLang="zh-CN" sz="3600" dirty="0">
                <a:solidFill>
                  <a:srgbClr val="996633"/>
                </a:solidFill>
              </a:rPr>
              <a:t>Thank you for attention</a:t>
            </a:r>
            <a:r>
              <a:rPr lang="zh-CN" altLang="en-US" sz="3600" dirty="0">
                <a:solidFill>
                  <a:srgbClr val="996633"/>
                </a:solidFill>
              </a:rPr>
              <a:t>！</a:t>
            </a:r>
            <a:r>
              <a:rPr lang="en-US" altLang="zh-CN" sz="3600" dirty="0">
                <a:solidFill>
                  <a:srgbClr val="996633"/>
                </a:solidFill>
              </a:rPr>
              <a:t> </a:t>
            </a:r>
            <a:endParaRPr lang="zh-CN" altLang="en-US" sz="3600" dirty="0">
              <a:solidFill>
                <a:srgbClr val="996633"/>
              </a:solidFill>
            </a:endParaRPr>
          </a:p>
        </p:txBody>
      </p:sp>
    </p:spTree>
    <p:extLst>
      <p:ext uri="{BB962C8B-B14F-4D97-AF65-F5344CB8AC3E}">
        <p14:creationId xmlns:p14="http://schemas.microsoft.com/office/powerpoint/2010/main" val="259860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35360" y="116632"/>
            <a:ext cx="1180931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a:lstStyle>
          <a:p>
            <a:pPr algn="l">
              <a:defRPr/>
            </a:pPr>
            <a:r>
              <a:rPr lang="en-US" altLang="zh-CN" sz="4000" b="1" dirty="0">
                <a:solidFill>
                  <a:srgbClr val="C00000"/>
                </a:solidFill>
              </a:rPr>
              <a:t>Requirement List</a:t>
            </a:r>
            <a:r>
              <a:rPr lang="zh-CN" altLang="en-US" sz="4000" dirty="0">
                <a:solidFill>
                  <a:srgbClr val="C00000"/>
                </a:solidFill>
              </a:rPr>
              <a:t> </a:t>
            </a:r>
            <a:r>
              <a:rPr lang="en-US" altLang="zh-CN" sz="4000" dirty="0">
                <a:solidFill>
                  <a:srgbClr val="C00000"/>
                </a:solidFill>
              </a:rPr>
              <a:t>of the Booster Beam Instrumentation</a:t>
            </a:r>
            <a:endParaRPr lang="zh-CN" altLang="en-US" sz="4000" dirty="0">
              <a:solidFill>
                <a:srgbClr val="C00000"/>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3242835445"/>
              </p:ext>
            </p:extLst>
          </p:nvPr>
        </p:nvGraphicFramePr>
        <p:xfrm>
          <a:off x="1199456" y="1124744"/>
          <a:ext cx="9145015" cy="5400599"/>
        </p:xfrm>
        <a:graphic>
          <a:graphicData uri="http://schemas.openxmlformats.org/drawingml/2006/table">
            <a:tbl>
              <a:tblPr firstRow="1" firstCol="1" lastRow="1" lastCol="1" bandRow="1" bandCol="1"/>
              <a:tblGrid>
                <a:gridCol w="2208394">
                  <a:extLst>
                    <a:ext uri="{9D8B030D-6E8A-4147-A177-3AD203B41FA5}">
                      <a16:colId xmlns:a16="http://schemas.microsoft.com/office/drawing/2014/main" val="20001"/>
                    </a:ext>
                  </a:extLst>
                </a:gridCol>
                <a:gridCol w="2195865">
                  <a:extLst>
                    <a:ext uri="{9D8B030D-6E8A-4147-A177-3AD203B41FA5}">
                      <a16:colId xmlns:a16="http://schemas.microsoft.com/office/drawing/2014/main" val="20003"/>
                    </a:ext>
                  </a:extLst>
                </a:gridCol>
                <a:gridCol w="3491146">
                  <a:extLst>
                    <a:ext uri="{9D8B030D-6E8A-4147-A177-3AD203B41FA5}">
                      <a16:colId xmlns:a16="http://schemas.microsoft.com/office/drawing/2014/main" val="20004"/>
                    </a:ext>
                  </a:extLst>
                </a:gridCol>
                <a:gridCol w="1249610">
                  <a:extLst>
                    <a:ext uri="{9D8B030D-6E8A-4147-A177-3AD203B41FA5}">
                      <a16:colId xmlns:a16="http://schemas.microsoft.com/office/drawing/2014/main" val="20005"/>
                    </a:ext>
                  </a:extLst>
                </a:gridCol>
              </a:tblGrid>
              <a:tr h="423688">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Times New Roman" panose="02020603050405020304" pitchFamily="18" charset="0"/>
                          <a:ea typeface="+mn-ea"/>
                          <a:cs typeface="Times New Roman" panose="02020603050405020304" pitchFamily="18" charset="0"/>
                        </a:rPr>
                        <a:t>Item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Times New Roman" panose="02020603050405020304" pitchFamily="18" charset="0"/>
                          <a:ea typeface="+mn-ea"/>
                          <a:cs typeface="Times New Roman" panose="02020603050405020304" pitchFamily="18" charset="0"/>
                        </a:rPr>
                        <a:t>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Times New Roman" panose="02020603050405020304" pitchFamily="18" charset="0"/>
                          <a:ea typeface="+mn-ea"/>
                          <a:cs typeface="Times New Roman" panose="02020603050405020304" pitchFamily="18" charset="0"/>
                        </a:rPr>
                        <a:t>Parameter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1" kern="1200" dirty="0">
                          <a:solidFill>
                            <a:schemeClr val="tx1"/>
                          </a:solidFill>
                          <a:latin typeface="+mn-lt"/>
                          <a:ea typeface="+mn-ea"/>
                          <a:cs typeface="+mn-cs"/>
                        </a:rPr>
                        <a:t>Amounts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95821">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Beam position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000000"/>
                          </a:solidFill>
                          <a:effectLst/>
                          <a:uLnTx/>
                          <a:uFillTx/>
                          <a:latin typeface="Times New Roman" panose="02020603050405020304" pitchFamily="18" charset="0"/>
                          <a:ea typeface="宋体"/>
                          <a:cs typeface="Times New Roman" panose="02020603050405020304" pitchFamily="18" charset="0"/>
                        </a:rPr>
                        <a:t>Button electrode BPM</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Measurement area (x </a:t>
                      </a:r>
                      <a:r>
                        <a:rPr lang="en-US" sz="1200" b="1" kern="100" dirty="0">
                          <a:effectLst/>
                          <a:latin typeface="Times New Roman" panose="02020603050405020304" pitchFamily="18" charset="0"/>
                          <a:ea typeface="宋体"/>
                          <a:cs typeface="Times New Roman" panose="02020603050405020304" pitchFamily="18" charset="0"/>
                          <a:sym typeface="Symbol"/>
                        </a:rPr>
                        <a:t></a:t>
                      </a:r>
                      <a:r>
                        <a:rPr lang="en-US" sz="1200" b="1" kern="100" dirty="0">
                          <a:effectLst/>
                          <a:latin typeface="Times New Roman" panose="02020603050405020304" pitchFamily="18" charset="0"/>
                          <a:ea typeface="宋体"/>
                          <a:cs typeface="Times New Roman" panose="02020603050405020304" pitchFamily="18" charset="0"/>
                        </a:rPr>
                        <a:t> y)</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±20mm×±10mm</a:t>
                      </a:r>
                      <a:endParaRPr lang="en-US" sz="1200" b="1" dirty="0">
                        <a:effectLst/>
                        <a:latin typeface="Times New Roman" panose="02020603050405020304" pitchFamily="18" charset="0"/>
                        <a:ea typeface="宋体"/>
                        <a:cs typeface="Times New Roman" panose="02020603050405020304" pitchFamily="18" charset="0"/>
                      </a:endParaRPr>
                    </a:p>
                    <a:p>
                      <a:pPr marL="0" marR="0" lvl="0" indent="0" algn="just" defTabSz="685800" rtl="0" eaLnBrk="1" fontAlgn="auto" latinLnBrk="0" hangingPunct="1">
                        <a:lnSpc>
                          <a:spcPct val="115000"/>
                        </a:lnSpc>
                        <a:spcBef>
                          <a:spcPts val="120"/>
                        </a:spcBef>
                        <a:spcAft>
                          <a:spcPts val="120"/>
                        </a:spcAft>
                        <a:buClrTx/>
                        <a:buSzTx/>
                        <a:buFontTx/>
                        <a:buNone/>
                        <a:tabLst/>
                        <a:defRPr/>
                      </a:pPr>
                      <a:r>
                        <a:rPr lang="en-US" sz="1200" b="1" kern="100" dirty="0">
                          <a:effectLst/>
                          <a:latin typeface="Times New Roman" panose="02020603050405020304" pitchFamily="18" charset="0"/>
                          <a:ea typeface="宋体"/>
                          <a:cs typeface="Times New Roman" panose="02020603050405020304" pitchFamily="18" charset="0"/>
                        </a:rPr>
                        <a:t>Resolution</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&lt;20um(</a:t>
                      </a:r>
                      <a:r>
                        <a:rPr lang="en-US" altLang="zh-CN" sz="1200" b="1" kern="100" dirty="0">
                          <a:effectLst/>
                          <a:latin typeface="Times New Roman" panose="02020603050405020304" pitchFamily="18" charset="0"/>
                          <a:ea typeface="宋体"/>
                          <a:cs typeface="Times New Roman" panose="02020603050405020304" pitchFamily="18" charset="0"/>
                        </a:rPr>
                        <a:t>turn</a:t>
                      </a:r>
                      <a:r>
                        <a:rPr lang="en-US" altLang="zh-CN" sz="1200" b="1" kern="100" baseline="0" dirty="0">
                          <a:effectLst/>
                          <a:latin typeface="Times New Roman" panose="02020603050405020304" pitchFamily="18" charset="0"/>
                          <a:ea typeface="宋体"/>
                          <a:cs typeface="Times New Roman" panose="02020603050405020304" pitchFamily="18" charset="0"/>
                        </a:rPr>
                        <a:t> by turn)</a:t>
                      </a:r>
                      <a:endParaRPr lang="en-US" altLang="zh-CN"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2408</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7360">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Bunch current</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BCM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Measurement range</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10mA / per bunch</a:t>
                      </a:r>
                      <a:endParaRPr lang="en-US" sz="1200" b="1" dirty="0">
                        <a:effectLst/>
                        <a:latin typeface="Times New Roman" panose="02020603050405020304" pitchFamily="18" charset="0"/>
                        <a:ea typeface="宋体"/>
                        <a:cs typeface="Times New Roman" panose="02020603050405020304" pitchFamily="18" charset="0"/>
                      </a:endParaRP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Relatively </a:t>
                      </a:r>
                      <a:r>
                        <a:rPr lang="en-US" sz="1200" b="1" kern="100" dirty="0">
                          <a:solidFill>
                            <a:srgbClr val="000000"/>
                          </a:solidFill>
                          <a:effectLst/>
                          <a:latin typeface="Times New Roman" panose="02020603050405020304" pitchFamily="18" charset="0"/>
                          <a:ea typeface="宋体"/>
                          <a:cs typeface="Times New Roman" panose="02020603050405020304" pitchFamily="18" charset="0"/>
                        </a:rPr>
                        <a:t>precision</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1/4095</a:t>
                      </a:r>
                      <a:endParaRPr lang="en-US" sz="1200" b="1"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43594">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Average current</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DCCT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Dynamic measurement range</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0.0~1A</a:t>
                      </a:r>
                      <a:endParaRPr lang="en-US" sz="1200" b="1" dirty="0">
                        <a:effectLst/>
                        <a:latin typeface="Times New Roman" panose="02020603050405020304" pitchFamily="18" charset="0"/>
                        <a:ea typeface="宋体"/>
                        <a:cs typeface="Times New Roman" panose="02020603050405020304" pitchFamily="18" charset="0"/>
                      </a:endParaRP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Resolution:50uA@0.6-8mA</a:t>
                      </a: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Linearity</a:t>
                      </a:r>
                      <a:r>
                        <a:rPr lang="zh-CN" altLang="en-US" sz="1200" b="1" kern="100" dirty="0">
                          <a:effectLst/>
                          <a:latin typeface="Times New Roman" panose="02020603050405020304" pitchFamily="18" charset="0"/>
                          <a:ea typeface="宋体"/>
                          <a:cs typeface="Times New Roman" panose="02020603050405020304" pitchFamily="18" charset="0"/>
                        </a:rPr>
                        <a:t>：</a:t>
                      </a:r>
                      <a:r>
                        <a:rPr lang="en-US" sz="1200" b="1" kern="100" dirty="0">
                          <a:effectLst/>
                          <a:latin typeface="Times New Roman" panose="02020603050405020304" pitchFamily="18" charset="0"/>
                          <a:ea typeface="宋体"/>
                          <a:cs typeface="Times New Roman" panose="02020603050405020304" pitchFamily="18" charset="0"/>
                        </a:rPr>
                        <a:t>0.1 %</a:t>
                      </a:r>
                      <a:endParaRPr lang="en-US" sz="1200" b="1" dirty="0">
                        <a:effectLst/>
                        <a:latin typeface="Times New Roman" panose="02020603050405020304" pitchFamily="18" charset="0"/>
                        <a:ea typeface="宋体"/>
                        <a:cs typeface="Times New Roman" panose="02020603050405020304" pitchFamily="18" charset="0"/>
                      </a:endParaRPr>
                    </a:p>
                    <a:p>
                      <a:pPr marL="0" marR="0" algn="just">
                        <a:lnSpc>
                          <a:spcPct val="115000"/>
                        </a:lnSpc>
                        <a:spcBef>
                          <a:spcPts val="120"/>
                        </a:spcBef>
                        <a:spcAft>
                          <a:spcPts val="120"/>
                        </a:spcAft>
                      </a:pPr>
                      <a:r>
                        <a:rPr lang="en-US" sz="1200" b="1" kern="100" dirty="0">
                          <a:effectLst/>
                          <a:latin typeface="Times New Roman" panose="02020603050405020304" pitchFamily="18" charset="0"/>
                          <a:ea typeface="宋体"/>
                          <a:cs typeface="Times New Roman" panose="02020603050405020304" pitchFamily="18" charset="0"/>
                        </a:rPr>
                        <a:t>Zero drift: &lt;0.05mA</a:t>
                      </a:r>
                      <a:endParaRPr lang="en-US" sz="1200" b="1"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1173">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Beam size</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Double slit interferometer </a:t>
                      </a:r>
                    </a:p>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x ray pin hole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Resolution:0.2 µ</a:t>
                      </a:r>
                      <a:r>
                        <a:rPr lang="en-US" sz="1200" b="1" kern="0" dirty="0">
                          <a:effectLst/>
                          <a:latin typeface="Times New Roman" panose="02020603050405020304" pitchFamily="18" charset="0"/>
                          <a:ea typeface="宋体"/>
                          <a:cs typeface="Times New Roman" panose="02020603050405020304" pitchFamily="18" charset="0"/>
                        </a:rPr>
                        <a:t>m</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43389">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B</a:t>
                      </a: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unch</a:t>
                      </a: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 length</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Streak camera</a:t>
                      </a:r>
                    </a:p>
                    <a:p>
                      <a:pPr marL="0" marR="0" algn="ctr">
                        <a:lnSpc>
                          <a:spcPct val="115000"/>
                        </a:lnSpc>
                        <a:spcBef>
                          <a:spcPts val="0"/>
                        </a:spcBef>
                        <a:spcAft>
                          <a:spcPts val="0"/>
                        </a:spcAft>
                      </a:pPr>
                      <a:r>
                        <a:rPr lang="en-US" altLang="zh-CN" sz="1200" b="1" dirty="0">
                          <a:latin typeface="Times New Roman" panose="02020603050405020304" pitchFamily="18" charset="0"/>
                          <a:cs typeface="Times New Roman" panose="02020603050405020304" pitchFamily="18" charset="0"/>
                        </a:rPr>
                        <a:t>Two photon intensity interferometer</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0" dirty="0">
                          <a:effectLst/>
                          <a:latin typeface="Times New Roman" panose="02020603050405020304" pitchFamily="18" charset="0"/>
                          <a:ea typeface="宋体"/>
                          <a:cs typeface="Times New Roman" panose="02020603050405020304" pitchFamily="18" charset="0"/>
                        </a:rPr>
                        <a:t>Resolution:1 </a:t>
                      </a:r>
                      <a:r>
                        <a:rPr lang="en-US" sz="1200" b="1" kern="0" dirty="0" err="1">
                          <a:effectLst/>
                          <a:latin typeface="Times New Roman" panose="02020603050405020304" pitchFamily="18" charset="0"/>
                          <a:ea typeface="宋体"/>
                          <a:cs typeface="Times New Roman" panose="02020603050405020304" pitchFamily="18" charset="0"/>
                        </a:rPr>
                        <a:t>ps</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6642">
                <a:tc rowSpan="2">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Tune measurement</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Frequency sweeping 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2664">
                <a:tc v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DDD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8"/>
                  </a:ext>
                </a:extLst>
              </a:tr>
              <a:tr h="474125">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Beam loss monitor</a:t>
                      </a:r>
                    </a:p>
                  </a:txBody>
                  <a:tcPr marL="48988" marR="4898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Optical</a:t>
                      </a:r>
                      <a:r>
                        <a:rPr lang="en-GB" altLang="zh-CN" sz="1200" b="1" kern="100" dirty="0">
                          <a:solidFill>
                            <a:schemeClr val="tx1"/>
                          </a:solidFill>
                          <a:effectLst/>
                          <a:latin typeface="Times New Roman" panose="02020603050405020304" pitchFamily="18" charset="0"/>
                          <a:ea typeface="宋体"/>
                          <a:cs typeface="Times New Roman" panose="02020603050405020304" pitchFamily="18" charset="0"/>
                        </a:rPr>
                        <a:t> </a:t>
                      </a:r>
                      <a:r>
                        <a:rPr lang="en-GB" altLang="zh-CN" sz="1200" b="1" kern="100" dirty="0" err="1">
                          <a:solidFill>
                            <a:schemeClr val="tx1"/>
                          </a:solidFill>
                          <a:effectLst/>
                          <a:latin typeface="Times New Roman" panose="02020603050405020304" pitchFamily="18" charset="0"/>
                          <a:ea typeface="宋体"/>
                          <a:cs typeface="Times New Roman" panose="02020603050405020304" pitchFamily="18" charset="0"/>
                        </a:rPr>
                        <a:t>fiber</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Space resolution</a:t>
                      </a:r>
                      <a:r>
                        <a:rPr lang="en-US" sz="1200" b="1" kern="100" baseline="0" dirty="0">
                          <a:effectLst/>
                          <a:latin typeface="Times New Roman" panose="02020603050405020304" pitchFamily="18" charset="0"/>
                          <a:ea typeface="宋体"/>
                          <a:cs typeface="Times New Roman" panose="02020603050405020304" pitchFamily="18" charset="0"/>
                        </a:rPr>
                        <a:t>:0.6m</a:t>
                      </a:r>
                      <a:endParaRPr lang="en-US" sz="1200" b="1" kern="100" dirty="0">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solidFill>
                            <a:schemeClr val="tx1"/>
                          </a:solidFill>
                          <a:effectLst/>
                          <a:latin typeface="Times New Roman"/>
                          <a:ea typeface="宋体"/>
                        </a:rPr>
                        <a:t>670</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7036">
                <a:tc>
                  <a:txBody>
                    <a:bodyPr/>
                    <a:lstStyle/>
                    <a:p>
                      <a:pPr marL="0" marR="0" algn="ctr" defTabSz="685800" rtl="0" eaLnBrk="1" latinLnBrk="0" hangingPunct="1">
                        <a:lnSpc>
                          <a:spcPct val="115000"/>
                        </a:lnSpc>
                        <a:spcBef>
                          <a:spcPts val="0"/>
                        </a:spcBef>
                        <a:spcAft>
                          <a:spcPts val="0"/>
                        </a:spcAft>
                      </a:pPr>
                      <a:r>
                        <a:rPr lang="en-US" sz="1200" b="1" kern="100" dirty="0">
                          <a:solidFill>
                            <a:schemeClr val="tx1"/>
                          </a:solidFill>
                          <a:effectLst/>
                          <a:latin typeface="Times New Roman" panose="02020603050405020304" pitchFamily="18" charset="0"/>
                          <a:ea typeface="宋体"/>
                          <a:cs typeface="Times New Roman" panose="02020603050405020304" pitchFamily="18" charset="0"/>
                        </a:rPr>
                        <a:t>Feedback system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TFB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Damping time&lt;=3ms</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5107">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Feedback system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panose="02020603050405020304" pitchFamily="18" charset="0"/>
                          <a:ea typeface="宋体"/>
                          <a:cs typeface="Times New Roman" panose="02020603050405020304" pitchFamily="18" charset="0"/>
                        </a:rPr>
                        <a:t>LFB</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685800" rtl="0" eaLnBrk="1" latinLnBrk="0" hangingPunct="1">
                        <a:lnSpc>
                          <a:spcPts val="1800"/>
                        </a:lnSpc>
                        <a:spcBef>
                          <a:spcPts val="0"/>
                        </a:spcBef>
                        <a:spcAft>
                          <a:spcPts val="0"/>
                        </a:spcAft>
                      </a:pP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Damping time&lt;=35ms</a:t>
                      </a:r>
                      <a:r>
                        <a:rPr lang="zh-CN" altLang="en-US" sz="1200" b="1" kern="100" dirty="0">
                          <a:solidFill>
                            <a:schemeClr val="tx1"/>
                          </a:solidFill>
                          <a:effectLst/>
                          <a:latin typeface="Times New Roman" panose="02020603050405020304" pitchFamily="18" charset="0"/>
                          <a:ea typeface="宋体"/>
                          <a:cs typeface="Times New Roman" panose="02020603050405020304" pitchFamily="18" charset="0"/>
                        </a:rPr>
                        <a:t>（</a:t>
                      </a:r>
                      <a:r>
                        <a:rPr lang="en-US" altLang="zh-CN" sz="1200" b="1" kern="100" dirty="0">
                          <a:solidFill>
                            <a:schemeClr val="tx1"/>
                          </a:solidFill>
                          <a:effectLst/>
                          <a:latin typeface="Times New Roman" panose="02020603050405020304" pitchFamily="18" charset="0"/>
                          <a:ea typeface="宋体"/>
                          <a:cs typeface="Times New Roman" panose="02020603050405020304" pitchFamily="18" charset="0"/>
                        </a:rPr>
                        <a:t>50ms</a:t>
                      </a:r>
                      <a:r>
                        <a:rPr lang="zh-CN" altLang="en-US" sz="1200" b="1" kern="100" dirty="0">
                          <a:solidFill>
                            <a:schemeClr val="tx1"/>
                          </a:solidFill>
                          <a:effectLst/>
                          <a:latin typeface="Times New Roman" panose="02020603050405020304" pitchFamily="18" charset="0"/>
                          <a:ea typeface="宋体"/>
                          <a:cs typeface="Times New Roman" panose="02020603050405020304" pitchFamily="18" charset="0"/>
                        </a:rPr>
                        <a:t>）</a:t>
                      </a:r>
                      <a:endParaRPr lang="en-US" sz="1200" b="1" kern="100" dirty="0">
                        <a:solidFill>
                          <a:schemeClr val="tx1"/>
                        </a:solidFill>
                        <a:effectLst/>
                        <a:latin typeface="Times New Roman" panose="02020603050405020304" pitchFamily="18" charset="0"/>
                        <a:ea typeface="宋体"/>
                        <a:cs typeface="Times New Roman" panose="02020603050405020304" pitchFamily="18" charset="0"/>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891945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CEPC BST and collider beam instrumentation design</a:t>
            </a:r>
            <a:endParaRPr lang="zh-CN" altLang="en-US" dirty="0"/>
          </a:p>
        </p:txBody>
      </p:sp>
      <p:sp>
        <p:nvSpPr>
          <p:cNvPr id="3" name="内容占位符 2"/>
          <p:cNvSpPr>
            <a:spLocks noGrp="1"/>
          </p:cNvSpPr>
          <p:nvPr>
            <p:ph idx="1"/>
          </p:nvPr>
        </p:nvSpPr>
        <p:spPr/>
        <p:txBody>
          <a:bodyPr/>
          <a:lstStyle/>
          <a:p>
            <a:r>
              <a:rPr lang="en-US" altLang="zh-CN" dirty="0"/>
              <a:t>Beam position monitor </a:t>
            </a:r>
          </a:p>
          <a:p>
            <a:r>
              <a:rPr lang="en-US" altLang="zh-CN" dirty="0"/>
              <a:t>Beam current monitor</a:t>
            </a:r>
          </a:p>
          <a:p>
            <a:r>
              <a:rPr lang="en-US" altLang="zh-CN" dirty="0"/>
              <a:t>Synchrotron radiation based beam diagnostics</a:t>
            </a:r>
          </a:p>
          <a:p>
            <a:pPr lvl="1"/>
            <a:r>
              <a:rPr lang="en-US" altLang="zh-CN" dirty="0"/>
              <a:t>Beam size and bunch length</a:t>
            </a:r>
          </a:p>
          <a:p>
            <a:r>
              <a:rPr lang="en-US" altLang="zh-CN" dirty="0"/>
              <a:t>Feedback system</a:t>
            </a:r>
          </a:p>
          <a:p>
            <a:r>
              <a:rPr lang="en-US" altLang="zh-CN" dirty="0"/>
              <a:t>Tune measurement</a:t>
            </a:r>
          </a:p>
          <a:p>
            <a:r>
              <a:rPr lang="en-US" altLang="zh-CN" dirty="0"/>
              <a:t>Beam loss monitor</a:t>
            </a:r>
          </a:p>
          <a:p>
            <a:r>
              <a:rPr lang="en-US" altLang="zh-CN" dirty="0"/>
              <a:t>Other systems</a:t>
            </a:r>
          </a:p>
        </p:txBody>
      </p:sp>
      <p:sp>
        <p:nvSpPr>
          <p:cNvPr id="4" name="日期占位符 3"/>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6</a:t>
            </a:fld>
            <a:endParaRPr lang="zh-CN" altLang="en-US" dirty="0"/>
          </a:p>
        </p:txBody>
      </p:sp>
    </p:spTree>
    <p:extLst>
      <p:ext uri="{BB962C8B-B14F-4D97-AF65-F5344CB8AC3E}">
        <p14:creationId xmlns:p14="http://schemas.microsoft.com/office/powerpoint/2010/main" val="1326856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Beam position monitor</a:t>
            </a:r>
            <a:endParaRPr lang="zh-CN" altLang="en-US" dirty="0"/>
          </a:p>
        </p:txBody>
      </p:sp>
      <p:sp>
        <p:nvSpPr>
          <p:cNvPr id="5" name="内容占位符 4"/>
          <p:cNvSpPr>
            <a:spLocks noGrp="1"/>
          </p:cNvSpPr>
          <p:nvPr>
            <p:ph idx="1"/>
          </p:nvPr>
        </p:nvSpPr>
        <p:spPr>
          <a:xfrm>
            <a:off x="263352" y="1115581"/>
            <a:ext cx="11809312" cy="1733994"/>
          </a:xfrm>
        </p:spPr>
        <p:txBody>
          <a:bodyPr>
            <a:normAutofit lnSpcReduction="10000"/>
          </a:bodyPr>
          <a:lstStyle/>
          <a:p>
            <a:r>
              <a:rPr lang="en-US" altLang="zh-CN" sz="1800" dirty="0"/>
              <a:t>With one Beam Position Monitor (BPM) near each quadruple, there will be 4252 BPMs in collider ring and 2408 BPMs in the booster</a:t>
            </a:r>
          </a:p>
          <a:p>
            <a:r>
              <a:rPr lang="en-US" altLang="zh-CN" sz="1800" dirty="0"/>
              <a:t>The best solution is a capacitive monitor with a button-like electrode. The four buttons will be mounted on a machined block of stainless steel welded into vacuum chamber.</a:t>
            </a:r>
          </a:p>
          <a:p>
            <a:r>
              <a:rPr lang="en-US" altLang="zh-CN" sz="1800" dirty="0"/>
              <a:t>The  booster beam position monitors are the same as those of collider.</a:t>
            </a:r>
          </a:p>
        </p:txBody>
      </p:sp>
      <p:graphicFrame>
        <p:nvGraphicFramePr>
          <p:cNvPr id="6" name="表格 5"/>
          <p:cNvGraphicFramePr>
            <a:graphicFrameLocks noGrp="1"/>
          </p:cNvGraphicFramePr>
          <p:nvPr>
            <p:extLst>
              <p:ext uri="{D42A27DB-BD31-4B8C-83A1-F6EECF244321}">
                <p14:modId xmlns:p14="http://schemas.microsoft.com/office/powerpoint/2010/main" val="910461343"/>
              </p:ext>
            </p:extLst>
          </p:nvPr>
        </p:nvGraphicFramePr>
        <p:xfrm>
          <a:off x="263352" y="4981152"/>
          <a:ext cx="5554653" cy="1733996"/>
        </p:xfrm>
        <a:graphic>
          <a:graphicData uri="http://schemas.openxmlformats.org/drawingml/2006/table">
            <a:tbl>
              <a:tblPr firstRow="1" firstCol="1" bandRow="1">
                <a:tableStyleId>{5C22544A-7EE6-4342-B048-85BDC9FD1C3A}</a:tableStyleId>
              </a:tblPr>
              <a:tblGrid>
                <a:gridCol w="623530">
                  <a:extLst>
                    <a:ext uri="{9D8B030D-6E8A-4147-A177-3AD203B41FA5}">
                      <a16:colId xmlns:a16="http://schemas.microsoft.com/office/drawing/2014/main" val="20000"/>
                    </a:ext>
                  </a:extLst>
                </a:gridCol>
                <a:gridCol w="674671">
                  <a:extLst>
                    <a:ext uri="{9D8B030D-6E8A-4147-A177-3AD203B41FA5}">
                      <a16:colId xmlns:a16="http://schemas.microsoft.com/office/drawing/2014/main" val="20001"/>
                    </a:ext>
                  </a:extLst>
                </a:gridCol>
                <a:gridCol w="514906">
                  <a:extLst>
                    <a:ext uri="{9D8B030D-6E8A-4147-A177-3AD203B41FA5}">
                      <a16:colId xmlns:a16="http://schemas.microsoft.com/office/drawing/2014/main" val="20002"/>
                    </a:ext>
                  </a:extLst>
                </a:gridCol>
                <a:gridCol w="568603">
                  <a:extLst>
                    <a:ext uri="{9D8B030D-6E8A-4147-A177-3AD203B41FA5}">
                      <a16:colId xmlns:a16="http://schemas.microsoft.com/office/drawing/2014/main" val="20003"/>
                    </a:ext>
                  </a:extLst>
                </a:gridCol>
                <a:gridCol w="831008">
                  <a:extLst>
                    <a:ext uri="{9D8B030D-6E8A-4147-A177-3AD203B41FA5}">
                      <a16:colId xmlns:a16="http://schemas.microsoft.com/office/drawing/2014/main" val="20004"/>
                    </a:ext>
                  </a:extLst>
                </a:gridCol>
                <a:gridCol w="616904">
                  <a:extLst>
                    <a:ext uri="{9D8B030D-6E8A-4147-A177-3AD203B41FA5}">
                      <a16:colId xmlns:a16="http://schemas.microsoft.com/office/drawing/2014/main" val="20005"/>
                    </a:ext>
                  </a:extLst>
                </a:gridCol>
                <a:gridCol w="578944">
                  <a:extLst>
                    <a:ext uri="{9D8B030D-6E8A-4147-A177-3AD203B41FA5}">
                      <a16:colId xmlns:a16="http://schemas.microsoft.com/office/drawing/2014/main" val="20006"/>
                    </a:ext>
                  </a:extLst>
                </a:gridCol>
                <a:gridCol w="561897">
                  <a:extLst>
                    <a:ext uri="{9D8B030D-6E8A-4147-A177-3AD203B41FA5}">
                      <a16:colId xmlns:a16="http://schemas.microsoft.com/office/drawing/2014/main" val="20007"/>
                    </a:ext>
                  </a:extLst>
                </a:gridCol>
                <a:gridCol w="584190">
                  <a:extLst>
                    <a:ext uri="{9D8B030D-6E8A-4147-A177-3AD203B41FA5}">
                      <a16:colId xmlns:a16="http://schemas.microsoft.com/office/drawing/2014/main" val="20008"/>
                    </a:ext>
                  </a:extLst>
                </a:gridCol>
              </a:tblGrid>
              <a:tr h="173400">
                <a:tc>
                  <a:txBody>
                    <a:bodyPr/>
                    <a:lstStyle/>
                    <a:p>
                      <a:pPr algn="l">
                        <a:spcAft>
                          <a:spcPts val="0"/>
                        </a:spcAft>
                      </a:pPr>
                      <a:r>
                        <a:rPr lang="en-US" sz="1000" kern="100" dirty="0">
                          <a:solidFill>
                            <a:schemeClr val="tx1"/>
                          </a:solidFill>
                          <a:effectLst/>
                        </a:rPr>
                        <a:t> </a:t>
                      </a:r>
                      <a:endParaRPr lang="zh-CN" sz="105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000" kern="100" dirty="0">
                          <a:solidFill>
                            <a:schemeClr val="tx1"/>
                          </a:solidFill>
                          <a:effectLst/>
                        </a:rPr>
                        <a:t>ttbar</a:t>
                      </a:r>
                      <a:endParaRPr lang="zh-CN" sz="105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a:solidFill>
                            <a:schemeClr val="tx1"/>
                          </a:solidFill>
                          <a:effectLst/>
                        </a:rPr>
                        <a:t>Higgs</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a:solidFill>
                            <a:schemeClr val="tx1"/>
                          </a:solidFill>
                          <a:effectLst/>
                        </a:rPr>
                        <a:t>W</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solidFill>
                            <a:schemeClr val="tx1"/>
                          </a:solidFill>
                          <a:effectLst/>
                        </a:rPr>
                        <a:t>Z</a:t>
                      </a:r>
                      <a:endParaRPr lang="zh-CN" sz="105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extLst>
                  <a:ext uri="{0D108BD9-81ED-4DB2-BD59-A6C34878D82A}">
                    <a16:rowId xmlns:a16="http://schemas.microsoft.com/office/drawing/2014/main" val="10000"/>
                  </a:ext>
                </a:extLst>
              </a:tr>
              <a:tr h="173400">
                <a:tc>
                  <a:txBody>
                    <a:bodyPr/>
                    <a:lstStyle/>
                    <a:p>
                      <a:pPr algn="l">
                        <a:spcAft>
                          <a:spcPts val="0"/>
                        </a:spcAft>
                      </a:pPr>
                      <a:r>
                        <a:rPr lang="en-US" sz="1000" kern="100">
                          <a:solidFill>
                            <a:schemeClr val="tx1"/>
                          </a:solidFill>
                          <a:effectLst/>
                        </a:rPr>
                        <a:t> </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Real</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CST</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Real</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CST</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Real</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CST</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Real</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CST</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46798">
                <a:tc>
                  <a:txBody>
                    <a:bodyPr/>
                    <a:lstStyle/>
                    <a:p>
                      <a:pPr algn="l">
                        <a:spcAft>
                          <a:spcPts val="0"/>
                        </a:spcAft>
                      </a:pPr>
                      <a:r>
                        <a:rPr lang="en-US" sz="1000" kern="100">
                          <a:solidFill>
                            <a:schemeClr val="tx1"/>
                          </a:solidFill>
                          <a:effectLst/>
                        </a:rPr>
                        <a:t>Charge</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20e10</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32 </a:t>
                      </a:r>
                      <a:r>
                        <a:rPr lang="en-US" sz="1000" kern="100" dirty="0" err="1">
                          <a:effectLst/>
                        </a:rPr>
                        <a:t>nC</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14e10</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22.4 </a:t>
                      </a:r>
                      <a:r>
                        <a:rPr lang="en-US" sz="1000" kern="100" dirty="0" err="1">
                          <a:effectLst/>
                        </a:rPr>
                        <a:t>nC</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13.5e10</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21.6 nC</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14e10</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22.4 nC</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46798">
                <a:tc>
                  <a:txBody>
                    <a:bodyPr/>
                    <a:lstStyle/>
                    <a:p>
                      <a:pPr algn="l">
                        <a:spcAft>
                          <a:spcPts val="0"/>
                        </a:spcAft>
                      </a:pPr>
                      <a:r>
                        <a:rPr lang="en-US" sz="1000" kern="100">
                          <a:solidFill>
                            <a:schemeClr val="tx1"/>
                          </a:solidFill>
                          <a:effectLst/>
                        </a:rPr>
                        <a:t>Bunch length</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2.2/2.9</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3 mm</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2.3/3.9</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4 mm</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2.5/4.9</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5 mm</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dirty="0">
                          <a:effectLst/>
                        </a:rPr>
                        <a:t>2.5/8.7</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100">
                          <a:effectLst/>
                        </a:rPr>
                        <a:t>8.7 mm</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3400">
                <a:tc>
                  <a:txBody>
                    <a:bodyPr/>
                    <a:lstStyle/>
                    <a:p>
                      <a:pPr algn="l">
                        <a:spcAft>
                          <a:spcPts val="0"/>
                        </a:spcAft>
                      </a:pPr>
                      <a:r>
                        <a:rPr lang="en-US" sz="1000" kern="100">
                          <a:solidFill>
                            <a:schemeClr val="tx1"/>
                          </a:solidFill>
                          <a:effectLst/>
                        </a:rPr>
                        <a:t>Vpp</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000" kern="100" dirty="0">
                          <a:effectLst/>
                        </a:rPr>
                        <a:t>635V</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359V</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295V</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179V</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extLst>
                  <a:ext uri="{0D108BD9-81ED-4DB2-BD59-A6C34878D82A}">
                    <a16:rowId xmlns:a16="http://schemas.microsoft.com/office/drawing/2014/main" val="10004"/>
                  </a:ext>
                </a:extLst>
              </a:tr>
              <a:tr h="173400">
                <a:tc>
                  <a:txBody>
                    <a:bodyPr/>
                    <a:lstStyle/>
                    <a:p>
                      <a:pPr algn="l">
                        <a:spcAft>
                          <a:spcPts val="0"/>
                        </a:spcAft>
                      </a:pPr>
                      <a:r>
                        <a:rPr lang="en-US" sz="1000" kern="100">
                          <a:solidFill>
                            <a:schemeClr val="tx1"/>
                          </a:solidFill>
                          <a:effectLst/>
                        </a:rPr>
                        <a:t>Z_500M</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000" kern="100">
                          <a:effectLst/>
                        </a:rPr>
                        <a:t>0.22Ω</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0.22Ω</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0.22Ω</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0.22Ω</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extLst>
                  <a:ext uri="{0D108BD9-81ED-4DB2-BD59-A6C34878D82A}">
                    <a16:rowId xmlns:a16="http://schemas.microsoft.com/office/drawing/2014/main" val="10005"/>
                  </a:ext>
                </a:extLst>
              </a:tr>
              <a:tr h="173400">
                <a:tc>
                  <a:txBody>
                    <a:bodyPr/>
                    <a:lstStyle/>
                    <a:p>
                      <a:pPr algn="l">
                        <a:spcAft>
                          <a:spcPts val="0"/>
                        </a:spcAft>
                      </a:pPr>
                      <a:r>
                        <a:rPr lang="en-US" sz="1000" kern="100">
                          <a:solidFill>
                            <a:schemeClr val="tx1"/>
                          </a:solidFill>
                          <a:effectLst/>
                        </a:rPr>
                        <a:t>P_500M</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000" kern="100">
                          <a:effectLst/>
                        </a:rPr>
                        <a:t>-7.3dBm/320mA</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-12.8dBm/170mA</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a:effectLst/>
                        </a:rPr>
                        <a:t>-10.6dBm/216mA</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-10.4dBm/224mA</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extLst>
                  <a:ext uri="{0D108BD9-81ED-4DB2-BD59-A6C34878D82A}">
                    <a16:rowId xmlns:a16="http://schemas.microsoft.com/office/drawing/2014/main" val="10006"/>
                  </a:ext>
                </a:extLst>
              </a:tr>
              <a:tr h="173400">
                <a:tc>
                  <a:txBody>
                    <a:bodyPr/>
                    <a:lstStyle/>
                    <a:p>
                      <a:pPr algn="l">
                        <a:spcAft>
                          <a:spcPts val="0"/>
                        </a:spcAft>
                      </a:pPr>
                      <a:r>
                        <a:rPr lang="en-US" sz="1000" kern="100">
                          <a:solidFill>
                            <a:schemeClr val="tx1"/>
                          </a:solidFill>
                          <a:effectLst/>
                        </a:rPr>
                        <a:t>Kx=Ky</a:t>
                      </a:r>
                      <a:endParaRPr lang="zh-CN" sz="105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000" kern="100">
                          <a:effectLst/>
                        </a:rPr>
                        <a:t>19.9mm</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19.9mm</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a:effectLst/>
                        </a:rPr>
                        <a:t>19.9mm</a:t>
                      </a: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gridSpan="2">
                  <a:txBody>
                    <a:bodyPr/>
                    <a:lstStyle/>
                    <a:p>
                      <a:pPr algn="ctr">
                        <a:spcAft>
                          <a:spcPts val="0"/>
                        </a:spcAft>
                      </a:pPr>
                      <a:r>
                        <a:rPr lang="en-US" sz="1000" kern="100" dirty="0">
                          <a:effectLst/>
                        </a:rPr>
                        <a:t>19.9mm</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extLst>
                  <a:ext uri="{0D108BD9-81ED-4DB2-BD59-A6C34878D82A}">
                    <a16:rowId xmlns:a16="http://schemas.microsoft.com/office/drawing/2014/main" val="10007"/>
                  </a:ext>
                </a:extLst>
              </a:tr>
            </a:tbl>
          </a:graphicData>
        </a:graphic>
      </p:graphicFrame>
      <p:pic>
        <p:nvPicPr>
          <p:cNvPr id="8" name="图片 7"/>
          <p:cNvPicPr/>
          <p:nvPr/>
        </p:nvPicPr>
        <p:blipFill>
          <a:blip r:embed="rId2"/>
          <a:stretch>
            <a:fillRect/>
          </a:stretch>
        </p:blipFill>
        <p:spPr>
          <a:xfrm>
            <a:off x="2418199" y="2881266"/>
            <a:ext cx="2592288" cy="1987039"/>
          </a:xfrm>
          <a:prstGeom prst="rect">
            <a:avLst/>
          </a:prstGeom>
        </p:spPr>
      </p:pic>
      <p:pic>
        <p:nvPicPr>
          <p:cNvPr id="9" name="图片 8"/>
          <p:cNvPicPr/>
          <p:nvPr/>
        </p:nvPicPr>
        <p:blipFill>
          <a:blip r:embed="rId3"/>
          <a:stretch>
            <a:fillRect/>
          </a:stretch>
        </p:blipFill>
        <p:spPr>
          <a:xfrm>
            <a:off x="5078117" y="2902280"/>
            <a:ext cx="2411983" cy="1873756"/>
          </a:xfrm>
          <a:prstGeom prst="rect">
            <a:avLst/>
          </a:prstGeom>
        </p:spPr>
      </p:pic>
      <p:pic>
        <p:nvPicPr>
          <p:cNvPr id="10" name="图片 9"/>
          <p:cNvPicPr/>
          <p:nvPr/>
        </p:nvPicPr>
        <p:blipFill>
          <a:blip r:embed="rId4"/>
          <a:stretch>
            <a:fillRect/>
          </a:stretch>
        </p:blipFill>
        <p:spPr>
          <a:xfrm>
            <a:off x="81469" y="2922665"/>
            <a:ext cx="2259330" cy="1945640"/>
          </a:xfrm>
          <a:prstGeom prst="rect">
            <a:avLst/>
          </a:prstGeom>
        </p:spPr>
      </p:pic>
      <p:graphicFrame>
        <p:nvGraphicFramePr>
          <p:cNvPr id="11" name="表格 10"/>
          <p:cNvGraphicFramePr>
            <a:graphicFrameLocks noGrp="1"/>
          </p:cNvGraphicFramePr>
          <p:nvPr>
            <p:extLst>
              <p:ext uri="{D42A27DB-BD31-4B8C-83A1-F6EECF244321}">
                <p14:modId xmlns:p14="http://schemas.microsoft.com/office/powerpoint/2010/main" val="1146579670"/>
              </p:ext>
            </p:extLst>
          </p:nvPr>
        </p:nvGraphicFramePr>
        <p:xfrm>
          <a:off x="5951984" y="4947985"/>
          <a:ext cx="3240359" cy="1786027"/>
        </p:xfrm>
        <a:graphic>
          <a:graphicData uri="http://schemas.openxmlformats.org/drawingml/2006/table">
            <a:tbl>
              <a:tblPr firstRow="1" firstCol="1" lastRow="1" lastCol="1" bandRow="1" bandCol="1">
                <a:tableStyleId>{5C22544A-7EE6-4342-B048-85BDC9FD1C3A}</a:tableStyleId>
              </a:tblPr>
              <a:tblGrid>
                <a:gridCol w="756059">
                  <a:extLst>
                    <a:ext uri="{9D8B030D-6E8A-4147-A177-3AD203B41FA5}">
                      <a16:colId xmlns:a16="http://schemas.microsoft.com/office/drawing/2014/main" val="20000"/>
                    </a:ext>
                  </a:extLst>
                </a:gridCol>
                <a:gridCol w="1242150">
                  <a:extLst>
                    <a:ext uri="{9D8B030D-6E8A-4147-A177-3AD203B41FA5}">
                      <a16:colId xmlns:a16="http://schemas.microsoft.com/office/drawing/2014/main" val="20001"/>
                    </a:ext>
                  </a:extLst>
                </a:gridCol>
                <a:gridCol w="1242150">
                  <a:extLst>
                    <a:ext uri="{9D8B030D-6E8A-4147-A177-3AD203B41FA5}">
                      <a16:colId xmlns:a16="http://schemas.microsoft.com/office/drawing/2014/main" val="20002"/>
                    </a:ext>
                  </a:extLst>
                </a:gridCol>
              </a:tblGrid>
              <a:tr h="216504">
                <a:tc gridSpan="3">
                  <a:txBody>
                    <a:bodyPr/>
                    <a:lstStyle/>
                    <a:p>
                      <a:pPr marL="65405" algn="ctr">
                        <a:spcBef>
                          <a:spcPts val="5"/>
                        </a:spcBef>
                        <a:spcAft>
                          <a:spcPts val="0"/>
                        </a:spcAft>
                      </a:pPr>
                      <a:r>
                        <a:rPr lang="en-US" sz="1050" dirty="0">
                          <a:solidFill>
                            <a:schemeClr val="tx1"/>
                          </a:solidFill>
                          <a:effectLst/>
                        </a:rPr>
                        <a:t>Parameters</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325966">
                <a:tc rowSpan="2">
                  <a:txBody>
                    <a:bodyPr/>
                    <a:lstStyle/>
                    <a:p>
                      <a:pPr marL="65405" algn="ctr">
                        <a:spcBef>
                          <a:spcPts val="5"/>
                        </a:spcBef>
                        <a:spcAft>
                          <a:spcPts val="0"/>
                        </a:spcAft>
                      </a:pPr>
                      <a:r>
                        <a:rPr lang="en-US" sz="1050" dirty="0">
                          <a:solidFill>
                            <a:schemeClr val="tx1"/>
                          </a:solidFill>
                          <a:effectLst/>
                        </a:rPr>
                        <a:t>Bunch</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Bef>
                          <a:spcPts val="5"/>
                        </a:spcBef>
                        <a:spcAft>
                          <a:spcPts val="0"/>
                        </a:spcAft>
                      </a:pPr>
                      <a:r>
                        <a:rPr lang="en-US" sz="1050" b="1" dirty="0">
                          <a:solidFill>
                            <a:schemeClr val="tx1"/>
                          </a:solidFill>
                          <a:effectLst/>
                        </a:rPr>
                        <a:t>Length </a:t>
                      </a:r>
                      <a:endParaRPr lang="zh-CN" sz="11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Bef>
                          <a:spcPts val="5"/>
                        </a:spcBef>
                        <a:spcAft>
                          <a:spcPts val="0"/>
                        </a:spcAft>
                      </a:pPr>
                      <a:r>
                        <a:rPr lang="en-US" sz="1050" dirty="0">
                          <a:solidFill>
                            <a:schemeClr val="tx1"/>
                          </a:solidFill>
                          <a:effectLst/>
                        </a:rPr>
                        <a:t>4.1 mm</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4114">
                <a:tc vMerge="1">
                  <a:txBody>
                    <a:bodyPr/>
                    <a:lstStyle/>
                    <a:p>
                      <a:endParaRPr lang="zh-CN" altLang="en-US"/>
                    </a:p>
                  </a:txBody>
                  <a:tcPr/>
                </a:tc>
                <a:tc>
                  <a:txBody>
                    <a:bodyPr/>
                    <a:lstStyle/>
                    <a:p>
                      <a:pPr marL="65405" algn="ctr">
                        <a:spcBef>
                          <a:spcPts val="5"/>
                        </a:spcBef>
                        <a:spcAft>
                          <a:spcPts val="0"/>
                        </a:spcAft>
                      </a:pPr>
                      <a:r>
                        <a:rPr lang="en-US" sz="1050" b="1" dirty="0">
                          <a:solidFill>
                            <a:schemeClr val="tx1"/>
                          </a:solidFill>
                          <a:effectLst/>
                        </a:rPr>
                        <a:t>Charge </a:t>
                      </a:r>
                      <a:endParaRPr lang="zh-CN" sz="11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Bef>
                          <a:spcPts val="5"/>
                        </a:spcBef>
                        <a:spcAft>
                          <a:spcPts val="0"/>
                        </a:spcAft>
                      </a:pPr>
                      <a:r>
                        <a:rPr lang="en-US" sz="1050" dirty="0">
                          <a:solidFill>
                            <a:schemeClr val="tx1"/>
                          </a:solidFill>
                          <a:effectLst/>
                        </a:rPr>
                        <a:t>1 </a:t>
                      </a:r>
                      <a:r>
                        <a:rPr lang="en-US" sz="1050" dirty="0" err="1">
                          <a:solidFill>
                            <a:schemeClr val="tx1"/>
                          </a:solidFill>
                          <a:effectLst/>
                        </a:rPr>
                        <a:t>nC</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5358">
                <a:tc rowSpan="4">
                  <a:txBody>
                    <a:bodyPr/>
                    <a:lstStyle/>
                    <a:p>
                      <a:pPr marL="65405" algn="ctr">
                        <a:spcAft>
                          <a:spcPts val="0"/>
                        </a:spcAft>
                      </a:pPr>
                      <a:r>
                        <a:rPr lang="en-US" sz="1050">
                          <a:solidFill>
                            <a:schemeClr val="tx1"/>
                          </a:solidFill>
                          <a:effectLst/>
                        </a:rPr>
                        <a:t>Mechanical</a:t>
                      </a:r>
                      <a:endParaRPr lang="zh-CN"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Aft>
                          <a:spcPts val="0"/>
                        </a:spcAft>
                      </a:pPr>
                      <a:r>
                        <a:rPr lang="en-US" sz="1050" b="1" dirty="0" err="1">
                          <a:solidFill>
                            <a:schemeClr val="tx1"/>
                          </a:solidFill>
                          <a:effectLst/>
                        </a:rPr>
                        <a:t>r</a:t>
                      </a:r>
                      <a:r>
                        <a:rPr lang="en-US" sz="1050" b="1" baseline="-25000" dirty="0" err="1">
                          <a:solidFill>
                            <a:schemeClr val="tx1"/>
                          </a:solidFill>
                          <a:effectLst/>
                        </a:rPr>
                        <a:t>b</a:t>
                      </a:r>
                      <a:endParaRPr lang="zh-CN" sz="11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Bef>
                          <a:spcPts val="5"/>
                        </a:spcBef>
                        <a:spcAft>
                          <a:spcPts val="0"/>
                        </a:spcAft>
                      </a:pPr>
                      <a:r>
                        <a:rPr lang="en-US" sz="1050" dirty="0">
                          <a:solidFill>
                            <a:schemeClr val="tx1"/>
                          </a:solidFill>
                          <a:effectLst/>
                        </a:rPr>
                        <a:t>3 mm</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2996">
                <a:tc vMerge="1">
                  <a:txBody>
                    <a:bodyPr/>
                    <a:lstStyle/>
                    <a:p>
                      <a:endParaRPr lang="zh-CN" altLang="en-US"/>
                    </a:p>
                  </a:txBody>
                  <a:tcPr/>
                </a:tc>
                <a:tc>
                  <a:txBody>
                    <a:bodyPr/>
                    <a:lstStyle/>
                    <a:p>
                      <a:pPr marL="65405" algn="ctr">
                        <a:spcAft>
                          <a:spcPts val="0"/>
                        </a:spcAft>
                      </a:pPr>
                      <a:r>
                        <a:rPr lang="en-US" sz="1050" b="1" dirty="0">
                          <a:solidFill>
                            <a:schemeClr val="tx1"/>
                          </a:solidFill>
                          <a:effectLst/>
                        </a:rPr>
                        <a:t>t</a:t>
                      </a:r>
                      <a:r>
                        <a:rPr lang="en-US" sz="1050" b="1" baseline="-25000" dirty="0">
                          <a:solidFill>
                            <a:schemeClr val="tx1"/>
                          </a:solidFill>
                          <a:effectLst/>
                        </a:rPr>
                        <a:t>b</a:t>
                      </a:r>
                      <a:endParaRPr lang="zh-CN" sz="11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Bef>
                          <a:spcPts val="5"/>
                        </a:spcBef>
                        <a:spcAft>
                          <a:spcPts val="0"/>
                        </a:spcAft>
                      </a:pPr>
                      <a:r>
                        <a:rPr lang="en-US" sz="1050" dirty="0">
                          <a:solidFill>
                            <a:schemeClr val="tx1"/>
                          </a:solidFill>
                          <a:effectLst/>
                        </a:rPr>
                        <a:t>4 mm</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5358">
                <a:tc vMerge="1">
                  <a:txBody>
                    <a:bodyPr/>
                    <a:lstStyle/>
                    <a:p>
                      <a:endParaRPr lang="zh-CN" altLang="en-US"/>
                    </a:p>
                  </a:txBody>
                  <a:tcPr/>
                </a:tc>
                <a:tc>
                  <a:txBody>
                    <a:bodyPr/>
                    <a:lstStyle/>
                    <a:p>
                      <a:pPr marL="65405" algn="ctr">
                        <a:spcAft>
                          <a:spcPts val="0"/>
                        </a:spcAft>
                      </a:pPr>
                      <a:r>
                        <a:rPr lang="en-US" sz="1050" b="1" dirty="0" err="1">
                          <a:solidFill>
                            <a:schemeClr val="tx1"/>
                          </a:solidFill>
                          <a:effectLst/>
                        </a:rPr>
                        <a:t>g</a:t>
                      </a:r>
                      <a:r>
                        <a:rPr lang="en-US" sz="1050" b="1" baseline="-25000" dirty="0" err="1">
                          <a:solidFill>
                            <a:schemeClr val="tx1"/>
                          </a:solidFill>
                          <a:effectLst/>
                        </a:rPr>
                        <a:t>b</a:t>
                      </a:r>
                      <a:endParaRPr lang="zh-CN" sz="11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Bef>
                          <a:spcPts val="5"/>
                        </a:spcBef>
                        <a:spcAft>
                          <a:spcPts val="0"/>
                        </a:spcAft>
                      </a:pPr>
                      <a:r>
                        <a:rPr lang="en-US" sz="1050" dirty="0">
                          <a:solidFill>
                            <a:schemeClr val="tx1"/>
                          </a:solidFill>
                          <a:effectLst/>
                        </a:rPr>
                        <a:t>0.25 mm</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25731">
                <a:tc vMerge="1">
                  <a:txBody>
                    <a:bodyPr/>
                    <a:lstStyle/>
                    <a:p>
                      <a:endParaRPr lang="zh-CN" altLang="en-US"/>
                    </a:p>
                  </a:txBody>
                  <a:tcPr/>
                </a:tc>
                <a:tc>
                  <a:txBody>
                    <a:bodyPr/>
                    <a:lstStyle/>
                    <a:p>
                      <a:pPr marL="65405" algn="ctr">
                        <a:spcAft>
                          <a:spcPts val="0"/>
                        </a:spcAft>
                      </a:pPr>
                      <a:r>
                        <a:rPr lang="en-US" sz="1050">
                          <a:solidFill>
                            <a:schemeClr val="tx1"/>
                          </a:solidFill>
                          <a:effectLst/>
                        </a:rPr>
                        <a:t>b</a:t>
                      </a:r>
                      <a:endParaRPr lang="zh-CN" sz="1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5405" algn="ctr">
                        <a:spcBef>
                          <a:spcPts val="5"/>
                        </a:spcBef>
                        <a:spcAft>
                          <a:spcPts val="0"/>
                        </a:spcAft>
                      </a:pPr>
                      <a:r>
                        <a:rPr lang="en-US" sz="1050" dirty="0">
                          <a:solidFill>
                            <a:schemeClr val="tx1"/>
                          </a:solidFill>
                          <a:effectLst/>
                        </a:rPr>
                        <a:t>28 mm</a:t>
                      </a:r>
                      <a:endParaRPr lang="zh-CN"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2" name="图片 1">
            <a:extLst>
              <a:ext uri="{FF2B5EF4-FFF2-40B4-BE49-F238E27FC236}">
                <a16:creationId xmlns:a16="http://schemas.microsoft.com/office/drawing/2014/main" id="{44FAB502-A9DF-47DC-86D2-85BEC22F7C7B}"/>
              </a:ext>
            </a:extLst>
          </p:cNvPr>
          <p:cNvPicPr>
            <a:picLocks noChangeAspect="1"/>
          </p:cNvPicPr>
          <p:nvPr/>
        </p:nvPicPr>
        <p:blipFill>
          <a:blip r:embed="rId5"/>
          <a:stretch>
            <a:fillRect/>
          </a:stretch>
        </p:blipFill>
        <p:spPr>
          <a:xfrm>
            <a:off x="9655864" y="2952314"/>
            <a:ext cx="2411983" cy="1840609"/>
          </a:xfrm>
          <a:prstGeom prst="rect">
            <a:avLst/>
          </a:prstGeom>
        </p:spPr>
      </p:pic>
      <p:pic>
        <p:nvPicPr>
          <p:cNvPr id="3" name="图片 2">
            <a:extLst>
              <a:ext uri="{FF2B5EF4-FFF2-40B4-BE49-F238E27FC236}">
                <a16:creationId xmlns:a16="http://schemas.microsoft.com/office/drawing/2014/main" id="{DE508F9F-3E95-481F-B64F-FCB0320155CC}"/>
              </a:ext>
            </a:extLst>
          </p:cNvPr>
          <p:cNvPicPr>
            <a:picLocks noChangeAspect="1"/>
          </p:cNvPicPr>
          <p:nvPr/>
        </p:nvPicPr>
        <p:blipFill>
          <a:blip r:embed="rId6"/>
          <a:stretch>
            <a:fillRect/>
          </a:stretch>
        </p:blipFill>
        <p:spPr>
          <a:xfrm>
            <a:off x="7462349" y="2733078"/>
            <a:ext cx="2160240" cy="2165015"/>
          </a:xfrm>
          <a:prstGeom prst="rect">
            <a:avLst/>
          </a:prstGeom>
        </p:spPr>
      </p:pic>
      <p:pic>
        <p:nvPicPr>
          <p:cNvPr id="12" name="图片 11" descr="https://docimg3.docs.qq.com/image/8WXF2SQvPQfSShVv8HHKuA.png?w=571&amp;h=649">
            <a:extLst>
              <a:ext uri="{FF2B5EF4-FFF2-40B4-BE49-F238E27FC236}">
                <a16:creationId xmlns:a16="http://schemas.microsoft.com/office/drawing/2014/main" id="{B9905CD8-A21E-449A-9BE4-DC1D8C45BF0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6400" y="4893403"/>
            <a:ext cx="1578783" cy="1840609"/>
          </a:xfrm>
          <a:prstGeom prst="rect">
            <a:avLst/>
          </a:prstGeom>
          <a:noFill/>
          <a:ln>
            <a:noFill/>
          </a:ln>
        </p:spPr>
      </p:pic>
    </p:spTree>
    <p:extLst>
      <p:ext uri="{BB962C8B-B14F-4D97-AF65-F5344CB8AC3E}">
        <p14:creationId xmlns:p14="http://schemas.microsoft.com/office/powerpoint/2010/main" val="643285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406606-B5B6-41D2-8285-1F4628040F68}"/>
              </a:ext>
            </a:extLst>
          </p:cNvPr>
          <p:cNvSpPr>
            <a:spLocks noGrp="1"/>
          </p:cNvSpPr>
          <p:nvPr>
            <p:ph type="title"/>
          </p:nvPr>
        </p:nvSpPr>
        <p:spPr/>
        <p:txBody>
          <a:bodyPr/>
          <a:lstStyle/>
          <a:p>
            <a:r>
              <a:rPr lang="en-US" altLang="zh-CN" dirty="0"/>
              <a:t>Beam position monitor</a:t>
            </a:r>
            <a:endParaRPr lang="zh-CN" altLang="en-US" dirty="0"/>
          </a:p>
        </p:txBody>
      </p:sp>
      <p:sp>
        <p:nvSpPr>
          <p:cNvPr id="3" name="内容占位符 2">
            <a:extLst>
              <a:ext uri="{FF2B5EF4-FFF2-40B4-BE49-F238E27FC236}">
                <a16:creationId xmlns:a16="http://schemas.microsoft.com/office/drawing/2014/main" id="{24A627F5-C997-4C54-9D3A-207154A4B133}"/>
              </a:ext>
            </a:extLst>
          </p:cNvPr>
          <p:cNvSpPr>
            <a:spLocks noGrp="1"/>
          </p:cNvSpPr>
          <p:nvPr>
            <p:ph idx="1"/>
          </p:nvPr>
        </p:nvSpPr>
        <p:spPr>
          <a:xfrm>
            <a:off x="107714" y="3573016"/>
            <a:ext cx="11881320" cy="3177389"/>
          </a:xfrm>
        </p:spPr>
        <p:txBody>
          <a:bodyPr>
            <a:normAutofit fontScale="70000" lnSpcReduction="20000"/>
          </a:bodyPr>
          <a:lstStyle/>
          <a:p>
            <a:r>
              <a:rPr lang="en-GB" altLang="zh-CN" dirty="0"/>
              <a:t>The BPM electronics can be categorized into two main parts: the </a:t>
            </a:r>
            <a:r>
              <a:rPr lang="en-US" altLang="zh-CN" dirty="0"/>
              <a:t>A</a:t>
            </a:r>
            <a:r>
              <a:rPr lang="en-GB" altLang="zh-CN" dirty="0" err="1"/>
              <a:t>nalog</a:t>
            </a:r>
            <a:r>
              <a:rPr lang="en-GB" altLang="zh-CN" dirty="0"/>
              <a:t> </a:t>
            </a:r>
            <a:r>
              <a:rPr lang="en-US" altLang="zh-CN" dirty="0"/>
              <a:t>F</a:t>
            </a:r>
            <a:r>
              <a:rPr lang="en-GB" altLang="zh-CN" dirty="0" err="1"/>
              <a:t>ront</a:t>
            </a:r>
            <a:r>
              <a:rPr lang="en-GB" altLang="zh-CN" dirty="0"/>
              <a:t>-</a:t>
            </a:r>
            <a:r>
              <a:rPr lang="en-US" altLang="zh-CN" dirty="0"/>
              <a:t>E</a:t>
            </a:r>
            <a:r>
              <a:rPr lang="en-GB" altLang="zh-CN" dirty="0" err="1"/>
              <a:t>nd</a:t>
            </a:r>
            <a:r>
              <a:rPr lang="en-GB" altLang="zh-CN" dirty="0"/>
              <a:t> (AFE) for radio frequency signal conditioning and the </a:t>
            </a:r>
            <a:r>
              <a:rPr lang="en-US" altLang="zh-CN" dirty="0"/>
              <a:t>D</a:t>
            </a:r>
            <a:r>
              <a:rPr lang="en-GB" altLang="zh-CN" dirty="0" err="1"/>
              <a:t>igital</a:t>
            </a:r>
            <a:r>
              <a:rPr lang="en-GB" altLang="zh-CN" dirty="0"/>
              <a:t> signal processing part (DFE). </a:t>
            </a:r>
          </a:p>
          <a:p>
            <a:r>
              <a:rPr lang="en-GB" altLang="zh-CN" dirty="0"/>
              <a:t>The AFE consists of the RF signal conditioning module, ADC </a:t>
            </a:r>
            <a:r>
              <a:rPr lang="en-GB" altLang="zh-CN" dirty="0" err="1"/>
              <a:t>analog</a:t>
            </a:r>
            <a:r>
              <a:rPr lang="en-GB" altLang="zh-CN" dirty="0"/>
              <a:t>-to-digital conversion module, clock processing module, and pilot signal generation module. On the other hand, DFE includes the BPM signal acquisition module, signal conditioning module, data acquisition and transfer module, EPICS IOC module, and CSS control module. </a:t>
            </a:r>
          </a:p>
          <a:p>
            <a:r>
              <a:rPr lang="en-US" altLang="zh-CN" dirty="0"/>
              <a:t>About</a:t>
            </a:r>
            <a:r>
              <a:rPr lang="en-US" altLang="zh-CN" dirty="0">
                <a:solidFill>
                  <a:srgbClr val="FF0000"/>
                </a:solidFill>
              </a:rPr>
              <a:t> 6600 BPM electronics </a:t>
            </a:r>
            <a:r>
              <a:rPr lang="en-US" altLang="zh-CN" dirty="0"/>
              <a:t>are required in CEPC</a:t>
            </a:r>
            <a:r>
              <a:rPr lang="zh-CN" altLang="en-US" dirty="0"/>
              <a:t> </a:t>
            </a:r>
            <a:r>
              <a:rPr lang="en-US" altLang="zh-CN" dirty="0"/>
              <a:t>and will installed in auxiliary tunnels.</a:t>
            </a:r>
          </a:p>
          <a:p>
            <a:r>
              <a:rPr lang="en-US" altLang="zh-CN" dirty="0"/>
              <a:t>Radiation-tolerant design of the electronics, the ADC and FPGA should be radiation resistant.</a:t>
            </a:r>
          </a:p>
        </p:txBody>
      </p:sp>
      <p:sp>
        <p:nvSpPr>
          <p:cNvPr id="4" name="日期占位符 3">
            <a:extLst>
              <a:ext uri="{FF2B5EF4-FFF2-40B4-BE49-F238E27FC236}">
                <a16:creationId xmlns:a16="http://schemas.microsoft.com/office/drawing/2014/main" id="{39A235D7-8FB9-4CDA-A005-F595C88D373F}"/>
              </a:ext>
            </a:extLst>
          </p:cNvPr>
          <p:cNvSpPr>
            <a:spLocks noGrp="1"/>
          </p:cNvSpPr>
          <p:nvPr>
            <p:ph type="dt" sz="half" idx="10"/>
          </p:nvPr>
        </p:nvSpPr>
        <p:spPr/>
        <p:txBody>
          <a:bodyPr/>
          <a:lstStyle/>
          <a:p>
            <a:fld id="{B245D528-5DC1-43AE-A3BF-8656839858CE}" type="datetime1">
              <a:rPr lang="en-US" altLang="zh-CN" smtClean="0"/>
              <a:t>6/14/2023</a:t>
            </a:fld>
            <a:endParaRPr lang="zh-CN" altLang="en-US"/>
          </a:p>
        </p:txBody>
      </p:sp>
      <p:sp>
        <p:nvSpPr>
          <p:cNvPr id="5" name="灯片编号占位符 4">
            <a:extLst>
              <a:ext uri="{FF2B5EF4-FFF2-40B4-BE49-F238E27FC236}">
                <a16:creationId xmlns:a16="http://schemas.microsoft.com/office/drawing/2014/main" id="{6DA62876-BC94-453F-A07F-19C6B8AD30E2}"/>
              </a:ext>
            </a:extLst>
          </p:cNvPr>
          <p:cNvSpPr>
            <a:spLocks noGrp="1"/>
          </p:cNvSpPr>
          <p:nvPr>
            <p:ph type="sldNum" sz="quarter" idx="12"/>
          </p:nvPr>
        </p:nvSpPr>
        <p:spPr/>
        <p:txBody>
          <a:bodyPr/>
          <a:lstStyle/>
          <a:p>
            <a:fld id="{32913243-E730-472E-A005-6BE97143DD99}" type="slidenum">
              <a:rPr lang="zh-CN" altLang="en-US" smtClean="0"/>
              <a:pPr/>
              <a:t>8</a:t>
            </a:fld>
            <a:endParaRPr lang="zh-CN" altLang="en-US"/>
          </a:p>
        </p:txBody>
      </p:sp>
      <p:pic>
        <p:nvPicPr>
          <p:cNvPr id="6" name="图片 5">
            <a:extLst>
              <a:ext uri="{FF2B5EF4-FFF2-40B4-BE49-F238E27FC236}">
                <a16:creationId xmlns:a16="http://schemas.microsoft.com/office/drawing/2014/main" id="{972C40E2-0335-482A-A657-C28E4E839C5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1014908"/>
            <a:ext cx="5184576" cy="2376264"/>
          </a:xfrm>
          <a:prstGeom prst="rect">
            <a:avLst/>
          </a:prstGeom>
          <a:noFill/>
          <a:ln>
            <a:noFill/>
          </a:ln>
        </p:spPr>
      </p:pic>
      <p:pic>
        <p:nvPicPr>
          <p:cNvPr id="21" name="图片 20">
            <a:extLst>
              <a:ext uri="{FF2B5EF4-FFF2-40B4-BE49-F238E27FC236}">
                <a16:creationId xmlns:a16="http://schemas.microsoft.com/office/drawing/2014/main" id="{FAE58440-3DD2-4CD5-8140-9A3A66E6B7DD}"/>
              </a:ext>
            </a:extLst>
          </p:cNvPr>
          <p:cNvPicPr>
            <a:picLocks noChangeAspect="1"/>
          </p:cNvPicPr>
          <p:nvPr/>
        </p:nvPicPr>
        <p:blipFill>
          <a:blip r:embed="rId3"/>
          <a:stretch>
            <a:fillRect/>
          </a:stretch>
        </p:blipFill>
        <p:spPr>
          <a:xfrm>
            <a:off x="191344" y="1008580"/>
            <a:ext cx="1336942" cy="1292746"/>
          </a:xfrm>
          <a:prstGeom prst="rect">
            <a:avLst/>
          </a:prstGeom>
        </p:spPr>
      </p:pic>
      <p:pic>
        <p:nvPicPr>
          <p:cNvPr id="22" name="图片 21">
            <a:extLst>
              <a:ext uri="{FF2B5EF4-FFF2-40B4-BE49-F238E27FC236}">
                <a16:creationId xmlns:a16="http://schemas.microsoft.com/office/drawing/2014/main" id="{3CFFD15E-B9DA-4D94-8CFF-5C660A3A053E}"/>
              </a:ext>
            </a:extLst>
          </p:cNvPr>
          <p:cNvPicPr>
            <a:picLocks noChangeAspect="1"/>
          </p:cNvPicPr>
          <p:nvPr/>
        </p:nvPicPr>
        <p:blipFill>
          <a:blip r:embed="rId4"/>
          <a:stretch>
            <a:fillRect/>
          </a:stretch>
        </p:blipFill>
        <p:spPr>
          <a:xfrm>
            <a:off x="9521382" y="867005"/>
            <a:ext cx="2337691" cy="2662456"/>
          </a:xfrm>
          <a:prstGeom prst="rect">
            <a:avLst/>
          </a:prstGeom>
        </p:spPr>
      </p:pic>
      <p:pic>
        <p:nvPicPr>
          <p:cNvPr id="23" name="图片 22">
            <a:extLst>
              <a:ext uri="{FF2B5EF4-FFF2-40B4-BE49-F238E27FC236}">
                <a16:creationId xmlns:a16="http://schemas.microsoft.com/office/drawing/2014/main" id="{BF67741F-5BA7-44C5-BB0B-E518B874D290}"/>
              </a:ext>
            </a:extLst>
          </p:cNvPr>
          <p:cNvPicPr>
            <a:picLocks noChangeAspect="1"/>
          </p:cNvPicPr>
          <p:nvPr/>
        </p:nvPicPr>
        <p:blipFill>
          <a:blip r:embed="rId5"/>
          <a:stretch>
            <a:fillRect/>
          </a:stretch>
        </p:blipFill>
        <p:spPr>
          <a:xfrm>
            <a:off x="6600056" y="998083"/>
            <a:ext cx="2777310" cy="2405717"/>
          </a:xfrm>
          <a:prstGeom prst="rect">
            <a:avLst/>
          </a:prstGeom>
        </p:spPr>
      </p:pic>
    </p:spTree>
    <p:extLst>
      <p:ext uri="{BB962C8B-B14F-4D97-AF65-F5344CB8AC3E}">
        <p14:creationId xmlns:p14="http://schemas.microsoft.com/office/powerpoint/2010/main" val="1059598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1384" y="103603"/>
            <a:ext cx="9324528" cy="850900"/>
          </a:xfrm>
        </p:spPr>
        <p:txBody>
          <a:bodyPr/>
          <a:lstStyle/>
          <a:p>
            <a:r>
              <a:rPr lang="en-US" altLang="zh-CN" sz="2800" dirty="0"/>
              <a:t>Beam position monitor</a:t>
            </a:r>
            <a:endParaRPr lang="zh-CN" altLang="en-US" sz="2800" dirty="0"/>
          </a:p>
        </p:txBody>
      </p:sp>
      <p:sp>
        <p:nvSpPr>
          <p:cNvPr id="3" name="内容占位符 2"/>
          <p:cNvSpPr>
            <a:spLocks noGrp="1"/>
          </p:cNvSpPr>
          <p:nvPr>
            <p:ph idx="1"/>
          </p:nvPr>
        </p:nvSpPr>
        <p:spPr>
          <a:xfrm>
            <a:off x="191344" y="4732533"/>
            <a:ext cx="11305256" cy="1512692"/>
          </a:xfrm>
        </p:spPr>
        <p:txBody>
          <a:bodyPr>
            <a:normAutofit/>
          </a:bodyPr>
          <a:lstStyle/>
          <a:p>
            <a:r>
              <a:rPr lang="en-US" altLang="zh-CN" dirty="0"/>
              <a:t>50 stations along the storage ring in  auxiliary tunnel and connecting with PC sever station with the star topology fiber optic network.  </a:t>
            </a:r>
          </a:p>
        </p:txBody>
      </p:sp>
      <p:sp>
        <p:nvSpPr>
          <p:cNvPr id="4" name="日期占位符 3"/>
          <p:cNvSpPr>
            <a:spLocks noGrp="1"/>
          </p:cNvSpPr>
          <p:nvPr>
            <p:ph type="dt" sz="half" idx="10"/>
          </p:nvPr>
        </p:nvSpPr>
        <p:spPr/>
        <p:txBody>
          <a:bodyPr/>
          <a:lstStyle/>
          <a:p>
            <a:fld id="{B245D528-5DC1-43AE-A3BF-8656839858CE}" type="datetime1">
              <a:rPr lang="en-US" altLang="zh-CN" smtClean="0"/>
              <a:t>6/14/2023</a:t>
            </a:fld>
            <a:endParaRPr lang="zh-CN" altLang="en-US" dirty="0"/>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9</a:t>
            </a:fld>
            <a:endParaRPr lang="zh-CN" altLang="en-US" dirty="0"/>
          </a:p>
        </p:txBody>
      </p:sp>
      <p:pic>
        <p:nvPicPr>
          <p:cNvPr id="6" name="图片 5" descr="C:\Users\DELL\AppData\Local\Temp\WeChat Files\4c20e6a56800b655e65e5fb66270b1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1268760"/>
            <a:ext cx="4027790" cy="3312368"/>
          </a:xfrm>
          <a:prstGeom prst="rect">
            <a:avLst/>
          </a:prstGeom>
          <a:noFill/>
          <a:ln>
            <a:noFill/>
          </a:ln>
        </p:spPr>
      </p:pic>
      <p:pic>
        <p:nvPicPr>
          <p:cNvPr id="7" name="图片 6" descr="C:\Users\DELL\AppData\Local\Temp\WeChat Files\4b7554172cf6e5bae1b77f43d53121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976" y="1542996"/>
            <a:ext cx="4680520" cy="2024380"/>
          </a:xfrm>
          <a:prstGeom prst="rect">
            <a:avLst/>
          </a:prstGeom>
          <a:noFill/>
          <a:ln>
            <a:noFill/>
          </a:ln>
        </p:spPr>
      </p:pic>
    </p:spTree>
    <p:extLst>
      <p:ext uri="{BB962C8B-B14F-4D97-AF65-F5344CB8AC3E}">
        <p14:creationId xmlns:p14="http://schemas.microsoft.com/office/powerpoint/2010/main" val="3374891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4200fcae-c46d-4d53-a46a-15ecf8969138}"/>
  <p:tag name="TABLE_ENDDRAG_ORIGIN_RECT" val="582*431"/>
  <p:tag name="TABLE_ENDDRAG_RECT" val="188*55*582*431"/>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4200fcae-c46d-4d53-a46a-15ecf8969138}"/>
  <p:tag name="TABLE_ENDDRAG_ORIGIN_RECT" val="582*431"/>
  <p:tag name="TABLE_ENDDRAG_RECT" val="188*55*582*431"/>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e71e0310-f24c-48d3-a5fa-f5865c3d20c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31012</TotalTime>
  <Words>3756</Words>
  <Application>Microsoft Office PowerPoint</Application>
  <PresentationFormat>宽屏</PresentationFormat>
  <Paragraphs>796</Paragraphs>
  <Slides>45</Slides>
  <Notes>8</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45</vt:i4>
      </vt:variant>
    </vt:vector>
  </HeadingPairs>
  <TitlesOfParts>
    <vt:vector size="65" baseType="lpstr">
      <vt:lpstr>-apple-system</vt:lpstr>
      <vt:lpstr>ColfaxAI</vt:lpstr>
      <vt:lpstr>MS Mincho</vt:lpstr>
      <vt:lpstr>ＭＳ Ｐゴシック</vt:lpstr>
      <vt:lpstr>Osaka</vt:lpstr>
      <vt:lpstr>等线</vt:lpstr>
      <vt:lpstr>等线</vt:lpstr>
      <vt:lpstr>仿宋_GB2312</vt:lpstr>
      <vt:lpstr>楷体_GB2312</vt:lpstr>
      <vt:lpstr>宋体</vt:lpstr>
      <vt:lpstr>微软雅黑</vt:lpstr>
      <vt:lpstr>Arial</vt:lpstr>
      <vt:lpstr>Arial Black</vt:lpstr>
      <vt:lpstr>Arial Narrow</vt:lpstr>
      <vt:lpstr>Calibri</vt:lpstr>
      <vt:lpstr>Cambria Math</vt:lpstr>
      <vt:lpstr>Symbol</vt:lpstr>
      <vt:lpstr>Times New Roman</vt:lpstr>
      <vt:lpstr>Wingdings</vt:lpstr>
      <vt:lpstr>Office 主题</vt:lpstr>
      <vt:lpstr>PowerPoint 演示文稿</vt:lpstr>
      <vt:lpstr>Content</vt:lpstr>
      <vt:lpstr>PowerPoint 演示文稿</vt:lpstr>
      <vt:lpstr>PowerPoint 演示文稿</vt:lpstr>
      <vt:lpstr>PowerPoint 演示文稿</vt:lpstr>
      <vt:lpstr>CEPC BST and collider beam instrumentation design</vt:lpstr>
      <vt:lpstr>Beam position monitor</vt:lpstr>
      <vt:lpstr>Beam position monitor</vt:lpstr>
      <vt:lpstr>Beam position monitor</vt:lpstr>
      <vt:lpstr>Beam current monitor</vt:lpstr>
      <vt:lpstr>Beam current monitor</vt:lpstr>
      <vt:lpstr>Beam current monitor</vt:lpstr>
      <vt:lpstr>Beam size measurement</vt:lpstr>
      <vt:lpstr>Bunch length measurement</vt:lpstr>
      <vt:lpstr>PowerPoint 演示文稿</vt:lpstr>
      <vt:lpstr>Feedback system</vt:lpstr>
      <vt:lpstr>The power of transverse feedback</vt:lpstr>
      <vt:lpstr>Feedback system</vt:lpstr>
      <vt:lpstr>PowerPoint 演示文稿</vt:lpstr>
      <vt:lpstr>Feedback system in the booster</vt:lpstr>
      <vt:lpstr>Feedback system in the booster</vt:lpstr>
      <vt:lpstr>Beam loss monitor</vt:lpstr>
      <vt:lpstr>Tune monitor</vt:lpstr>
      <vt:lpstr>Other systems</vt:lpstr>
      <vt:lpstr>The beam instrumentation in CEPC Linac</vt:lpstr>
      <vt:lpstr>Beam position monitor</vt:lpstr>
      <vt:lpstr>Beam current measurement</vt:lpstr>
      <vt:lpstr>Beam Profile Measurement</vt:lpstr>
      <vt:lpstr>Beam instrumentation related R&amp;D </vt:lpstr>
      <vt:lpstr>Beam instrumentation related R&amp;D</vt:lpstr>
      <vt:lpstr>Beam instrumentation related R&amp;D</vt:lpstr>
      <vt:lpstr>Digital Front End Board (DFE)</vt:lpstr>
      <vt:lpstr>Analog Front End Board (AFE)</vt:lpstr>
      <vt:lpstr>Analog Front End Board (AFE)</vt:lpstr>
      <vt:lpstr>Digital Signal Processing Block </vt:lpstr>
      <vt:lpstr>Data Acquisition Module</vt:lpstr>
      <vt:lpstr>ADC Performance Analysis </vt:lpstr>
      <vt:lpstr>BPM electronics test in Lab</vt:lpstr>
      <vt:lpstr>BPM Processor Performance Testing</vt:lpstr>
      <vt:lpstr>Real beam test in BEPCII</vt:lpstr>
      <vt:lpstr>BPM electronics application</vt:lpstr>
      <vt:lpstr>Beam instrumentation related R&amp;D </vt:lpstr>
      <vt:lpstr>Beam instrumentation related R&amp;D </vt:lpstr>
      <vt:lpstr>Beam instrumentation related R&amp;D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happyalp</cp:lastModifiedBy>
  <cp:revision>2097</cp:revision>
  <cp:lastPrinted>2022-11-06T05:19:21Z</cp:lastPrinted>
  <dcterms:created xsi:type="dcterms:W3CDTF">2012-09-04T11:33:36Z</dcterms:created>
  <dcterms:modified xsi:type="dcterms:W3CDTF">2023-06-14T02:44:29Z</dcterms:modified>
</cp:coreProperties>
</file>