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37" r:id="rId2"/>
    <p:sldId id="907" r:id="rId3"/>
    <p:sldId id="942" r:id="rId4"/>
    <p:sldId id="932" r:id="rId5"/>
    <p:sldId id="909" r:id="rId6"/>
    <p:sldId id="910" r:id="rId7"/>
    <p:sldId id="911" r:id="rId8"/>
    <p:sldId id="912" r:id="rId9"/>
    <p:sldId id="913" r:id="rId10"/>
    <p:sldId id="914" r:id="rId11"/>
    <p:sldId id="915" r:id="rId12"/>
    <p:sldId id="921" r:id="rId13"/>
    <p:sldId id="933" r:id="rId14"/>
    <p:sldId id="922" r:id="rId15"/>
    <p:sldId id="923" r:id="rId16"/>
    <p:sldId id="924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4" r:id="rId25"/>
    <p:sldId id="935" r:id="rId26"/>
    <p:sldId id="936" r:id="rId27"/>
    <p:sldId id="916" r:id="rId28"/>
    <p:sldId id="938" r:id="rId29"/>
    <p:sldId id="939" r:id="rId30"/>
    <p:sldId id="940" r:id="rId31"/>
    <p:sldId id="941" r:id="rId3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2033" autoAdjust="0"/>
  </p:normalViewPr>
  <p:slideViewPr>
    <p:cSldViewPr>
      <p:cViewPr varScale="1">
        <p:scale>
          <a:sx n="76" d="100"/>
          <a:sy n="76" d="100"/>
        </p:scale>
        <p:origin x="710" y="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6" d="100"/>
          <a:sy n="56" d="100"/>
        </p:scale>
        <p:origin x="3247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3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7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1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8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65B6-F058-4961-A597-0AD3535CC9A2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C23-6262-4F9C-B54E-1C8204E07861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8AA-256F-43BF-B4BE-4218B7D3EBE8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D546-DF76-44AC-965F-681928DAE08E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C00000"/>
                </a:solidFill>
              </a:rPr>
              <a:t>CEPC application potentials as an advanced photon source</a:t>
            </a:r>
            <a:endParaRPr lang="zh-CN" altLang="en-US" sz="4800" dirty="0">
              <a:solidFill>
                <a:srgbClr val="2214AC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487488" y="4190691"/>
            <a:ext cx="847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Yuhui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3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Conceptual </a:t>
            </a:r>
            <a:r>
              <a:rPr lang="en-US" altLang="zh-CN" b="1" dirty="0" smtClean="0">
                <a:solidFill>
                  <a:srgbClr val="C00000"/>
                </a:solidFill>
              </a:rPr>
              <a:t>design of the vacuum chambers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" y="938770"/>
            <a:ext cx="7788311" cy="3437917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603484" y="840083"/>
            <a:ext cx="4469180" cy="3453012"/>
          </a:xfrm>
          <a:prstGeom prst="wedgeRectCallout">
            <a:avLst>
              <a:gd name="adj1" fmla="val -64375"/>
              <a:gd name="adj2" fmla="val 21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47328" y="908720"/>
            <a:ext cx="648072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Dual-aperture dipole and extraction beam pipes</a:t>
            </a:r>
            <a:endParaRPr lang="zh-CN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3352" y="4365104"/>
            <a:ext cx="8592877" cy="2448272"/>
            <a:chOff x="1415479" y="4293096"/>
            <a:chExt cx="8592877" cy="2448272"/>
          </a:xfrm>
        </p:grpSpPr>
        <p:sp>
          <p:nvSpPr>
            <p:cNvPr id="8" name="Rectangular Callout 7"/>
            <p:cNvSpPr/>
            <p:nvPr/>
          </p:nvSpPr>
          <p:spPr>
            <a:xfrm>
              <a:off x="1415479" y="4293096"/>
              <a:ext cx="8592877" cy="2448272"/>
            </a:xfrm>
            <a:prstGeom prst="wedgeRectCallout">
              <a:avLst>
                <a:gd name="adj1" fmla="val -34665"/>
                <a:gd name="adj2" fmla="val -6192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1540" y="4359859"/>
              <a:ext cx="4292375" cy="22895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22100"/>
            <a:stretch/>
          </p:blipFill>
          <p:spPr>
            <a:xfrm>
              <a:off x="5971046" y="4403366"/>
              <a:ext cx="3878413" cy="228436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949780" y="5805264"/>
              <a:ext cx="1307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404"/>
          <a:stretch/>
        </p:blipFill>
        <p:spPr>
          <a:xfrm>
            <a:off x="7630596" y="849663"/>
            <a:ext cx="4408531" cy="3420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96" y="5255643"/>
            <a:ext cx="4616530" cy="15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Key Points to the Vacuum Chamber Design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06" y="1123412"/>
            <a:ext cx="11881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/>
            </a:pPr>
            <a:r>
              <a:rPr lang="en-US" altLang="zh-CN" sz="2800" dirty="0" smtClean="0"/>
              <a:t>Vacuum maintenance</a:t>
            </a:r>
            <a:r>
              <a:rPr lang="en-US" altLang="zh-CN" sz="2800" dirty="0" smtClean="0">
                <a:solidFill>
                  <a:srgbClr val="C00000"/>
                </a:solidFill>
              </a:rPr>
              <a:t>: getter films </a:t>
            </a:r>
            <a:r>
              <a:rPr lang="en-US" altLang="zh-CN" sz="2800" dirty="0">
                <a:solidFill>
                  <a:srgbClr val="C00000"/>
                </a:solidFill>
              </a:rPr>
              <a:t>(NEG films) + ion pump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ii) </a:t>
            </a:r>
            <a:r>
              <a:rPr lang="en-US" altLang="zh-CN" sz="2800" dirty="0" smtClean="0"/>
              <a:t>The system consists of 8 </a:t>
            </a:r>
            <a:r>
              <a:rPr lang="en-US" altLang="zh-CN" sz="2800" dirty="0"/>
              <a:t>sections, </a:t>
            </a:r>
            <a:r>
              <a:rPr lang="en-US" altLang="zh-CN" sz="2800" dirty="0" smtClean="0"/>
              <a:t>separated </a:t>
            </a:r>
            <a:r>
              <a:rPr lang="en-US" altLang="zh-CN" sz="2800" dirty="0"/>
              <a:t>by </a:t>
            </a:r>
            <a:r>
              <a:rPr lang="en-US" altLang="zh-CN" sz="2800" dirty="0">
                <a:solidFill>
                  <a:srgbClr val="C00000"/>
                </a:solidFill>
              </a:rPr>
              <a:t>all-metal ultra-high vacuum </a:t>
            </a:r>
            <a:r>
              <a:rPr lang="en-US" altLang="zh-CN" sz="2800" dirty="0" smtClean="0">
                <a:solidFill>
                  <a:srgbClr val="C00000"/>
                </a:solidFill>
              </a:rPr>
              <a:t>valves </a:t>
            </a:r>
            <a:r>
              <a:rPr lang="en-US" altLang="zh-CN" sz="2800" dirty="0">
                <a:solidFill>
                  <a:srgbClr val="C00000"/>
                </a:solidFill>
              </a:rPr>
              <a:t>(9 valves)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A roughing vacuum bump </a:t>
            </a:r>
            <a:r>
              <a:rPr lang="en-US" altLang="zh-CN" sz="2800" dirty="0"/>
              <a:t>and gas </a:t>
            </a:r>
            <a:r>
              <a:rPr lang="en-US" altLang="zh-CN" sz="2800" dirty="0" smtClean="0"/>
              <a:t>filling port are installed in each section. Additionally, 5 to 10 </a:t>
            </a:r>
            <a:r>
              <a:rPr lang="en-US" altLang="zh-CN" sz="2800" dirty="0"/>
              <a:t>ion pumps are uniformly </a:t>
            </a:r>
            <a:r>
              <a:rPr lang="en-US" altLang="zh-CN" sz="2800" dirty="0" smtClean="0"/>
              <a:t>distributed, </a:t>
            </a:r>
            <a:r>
              <a:rPr lang="en-US" altLang="zh-CN" sz="2800" dirty="0"/>
              <a:t>and the inner walls of all vacuum boxes are </a:t>
            </a:r>
            <a:r>
              <a:rPr lang="en-US" altLang="zh-CN" sz="2800" dirty="0" smtClean="0"/>
              <a:t>plated </a:t>
            </a:r>
            <a:r>
              <a:rPr lang="en-US" altLang="zh-CN" sz="2800" dirty="0"/>
              <a:t>with NEG films. </a:t>
            </a:r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iii) </a:t>
            </a:r>
            <a:r>
              <a:rPr lang="en-US" altLang="zh-CN" sz="2800" dirty="0" smtClean="0">
                <a:solidFill>
                  <a:srgbClr val="C00000"/>
                </a:solidFill>
              </a:rPr>
              <a:t>Stainless </a:t>
            </a:r>
            <a:r>
              <a:rPr lang="en-US" altLang="zh-CN" sz="2800" dirty="0">
                <a:solidFill>
                  <a:srgbClr val="C00000"/>
                </a:solidFill>
              </a:rPr>
              <a:t>steel </a:t>
            </a:r>
            <a:r>
              <a:rPr lang="en-US" altLang="zh-CN" sz="2800" dirty="0"/>
              <a:t>(the inner diameter is 100 mm, the thickness of </a:t>
            </a:r>
            <a:r>
              <a:rPr lang="en-US" altLang="zh-CN" sz="2800" dirty="0" smtClean="0"/>
              <a:t>wall </a:t>
            </a:r>
            <a:r>
              <a:rPr lang="en-US" altLang="zh-CN" sz="2800" dirty="0"/>
              <a:t>is 3 mm</a:t>
            </a:r>
            <a:r>
              <a:rPr lang="en-US" altLang="zh-CN" sz="2800" dirty="0" smtClean="0"/>
              <a:t>) is used for the vacuum chamber. </a:t>
            </a:r>
            <a:endParaRPr lang="en-US" altLang="zh-CN" sz="2800" dirty="0"/>
          </a:p>
          <a:p>
            <a:r>
              <a:rPr lang="en-US" altLang="zh-CN" sz="2800" dirty="0" smtClean="0"/>
              <a:t>(iv</a:t>
            </a:r>
            <a:r>
              <a:rPr lang="en-US" altLang="zh-CN" sz="2800" dirty="0" smtClean="0">
                <a:solidFill>
                  <a:srgbClr val="C00000"/>
                </a:solidFill>
              </a:rPr>
              <a:t>) 2 </a:t>
            </a:r>
            <a:r>
              <a:rPr lang="en-US" altLang="zh-CN" sz="2800" dirty="0">
                <a:solidFill>
                  <a:srgbClr val="C00000"/>
                </a:solidFill>
              </a:rPr>
              <a:t>measurement points </a:t>
            </a:r>
            <a:r>
              <a:rPr lang="en-US" altLang="zh-CN" sz="2800" dirty="0" smtClean="0"/>
              <a:t>are allocated in </a:t>
            </a:r>
            <a:r>
              <a:rPr lang="en-US" altLang="zh-CN" sz="2800" dirty="0"/>
              <a:t>each section, </a:t>
            </a:r>
            <a:r>
              <a:rPr lang="en-US" altLang="zh-CN" sz="2800" dirty="0" smtClean="0"/>
              <a:t>and </a:t>
            </a:r>
            <a:r>
              <a:rPr lang="en-US" altLang="zh-CN" sz="2800" dirty="0"/>
              <a:t>a cold cathode vacuum gauge is used for </a:t>
            </a:r>
            <a:r>
              <a:rPr lang="en-US" altLang="zh-CN" sz="2800" dirty="0" smtClean="0"/>
              <a:t>the measurement.</a:t>
            </a:r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v) </a:t>
            </a:r>
            <a:r>
              <a:rPr lang="en-US" altLang="zh-CN" sz="2800" dirty="0" smtClean="0">
                <a:solidFill>
                  <a:srgbClr val="C00000"/>
                </a:solidFill>
              </a:rPr>
              <a:t>Temperature sensors </a:t>
            </a:r>
            <a:r>
              <a:rPr lang="en-US" altLang="zh-CN" sz="2800" dirty="0" smtClean="0"/>
              <a:t>are arranged to </a:t>
            </a:r>
            <a:r>
              <a:rPr lang="en-US" altLang="zh-CN" sz="2800" dirty="0"/>
              <a:t>monitor the </a:t>
            </a:r>
            <a:r>
              <a:rPr lang="en-US" altLang="zh-CN" sz="2800" dirty="0" smtClean="0"/>
              <a:t>temperature </a:t>
            </a:r>
            <a:r>
              <a:rPr lang="en-US" altLang="zh-CN" sz="2800" dirty="0"/>
              <a:t>changes of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vacuum </a:t>
            </a:r>
            <a:r>
              <a:rPr lang="en-US" altLang="zh-CN" sz="2800" dirty="0" smtClean="0"/>
              <a:t>box outer wall.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83103" y="1384461"/>
            <a:ext cx="120475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Due to the ultra-high beam energy of over 100 GeV, CEPC presents an unique opportunity to generate 100 MeV level </a:t>
            </a:r>
            <a:r>
              <a:rPr lang="en-US" altLang="zh-CN" sz="2800" dirty="0" smtClean="0"/>
              <a:t>intensive </a:t>
            </a:r>
            <a:r>
              <a:rPr lang="en-US" altLang="zh-CN" sz="2800" dirty="0" smtClean="0"/>
              <a:t>gamma-rays using a 2 T wiggler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Compare to other photon sources, CEPC may provide much higher photon energy </a:t>
            </a:r>
            <a:r>
              <a:rPr lang="en-US" altLang="zh-CN" sz="2800" dirty="0" smtClean="0"/>
              <a:t>with </a:t>
            </a:r>
            <a:r>
              <a:rPr lang="en-US" altLang="zh-CN" sz="2800" dirty="0" smtClean="0"/>
              <a:t>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Beam dynamic simulations indicate that the introduced beam energy loss is acceptable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 original bending magnet can generate 100 </a:t>
            </a:r>
            <a:r>
              <a:rPr lang="en-US" altLang="zh-CN" sz="2800" dirty="0" err="1" smtClean="0"/>
              <a:t>keV</a:t>
            </a:r>
            <a:r>
              <a:rPr lang="en-US" altLang="zh-CN" sz="2800" dirty="0" smtClean="0"/>
              <a:t> level x-rays, covering a wide range of photon energies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Conceptual design for the vacuum system </a:t>
            </a:r>
            <a:r>
              <a:rPr lang="en-US" altLang="zh-CN" sz="2800" dirty="0" smtClean="0"/>
              <a:t>were </a:t>
            </a:r>
            <a:r>
              <a:rPr lang="en-US" altLang="zh-CN" sz="2800" dirty="0" smtClean="0"/>
              <a:t>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There are wide-ranging applications waiting to be explored</a:t>
            </a:r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Conclusion to the application as gamma 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CEPC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07" y="1108652"/>
            <a:ext cx="8724900" cy="337185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r>
              <a:rPr lang="en-US" altLang="zh-CN" b="1" dirty="0" smtClean="0">
                <a:solidFill>
                  <a:srgbClr val="C00000"/>
                </a:solidFill>
              </a:rPr>
              <a:t> Layout and Potential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94" y="4687205"/>
            <a:ext cx="11941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C-band accelerator increasing the beam energy from </a:t>
            </a:r>
            <a:r>
              <a:rPr lang="en-US" altLang="zh-CN" sz="2400" dirty="0" smtClean="0">
                <a:solidFill>
                  <a:srgbClr val="C00000"/>
                </a:solidFill>
              </a:rPr>
              <a:t>1.1 GeV </a:t>
            </a:r>
            <a:r>
              <a:rPr lang="en-US" altLang="zh-CN" sz="2400" dirty="0" smtClean="0"/>
              <a:t>up to to </a:t>
            </a:r>
            <a:r>
              <a:rPr lang="en-US" altLang="zh-CN" sz="2400" dirty="0" smtClean="0">
                <a:solidFill>
                  <a:srgbClr val="C00000"/>
                </a:solidFill>
              </a:rPr>
              <a:t>30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along can generate beam energy over </a:t>
            </a:r>
            <a:r>
              <a:rPr lang="en-US" altLang="zh-CN" sz="2400" dirty="0" smtClean="0">
                <a:solidFill>
                  <a:srgbClr val="C00000"/>
                </a:solidFill>
              </a:rPr>
              <a:t>20 GeV</a:t>
            </a:r>
            <a:r>
              <a:rPr lang="en-US" altLang="zh-CN" sz="2400" dirty="0" smtClean="0"/>
              <a:t>, which is a very good candidate to drive a ultra-high energy x-ray FEL</a:t>
            </a:r>
          </a:p>
        </p:txBody>
      </p:sp>
    </p:spTree>
    <p:extLst>
      <p:ext uri="{BB962C8B-B14F-4D97-AF65-F5344CB8AC3E}">
        <p14:creationId xmlns:p14="http://schemas.microsoft.com/office/powerpoint/2010/main" val="503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id="{E705FBA0-207C-4FEF-827A-C56B4F56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28992"/>
              </p:ext>
            </p:extLst>
          </p:nvPr>
        </p:nvGraphicFramePr>
        <p:xfrm>
          <a:off x="288033" y="1335892"/>
          <a:ext cx="710411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430">
                  <a:extLst>
                    <a:ext uri="{9D8B030D-6E8A-4147-A177-3AD203B41FA5}">
                      <a16:colId xmlns:a16="http://schemas.microsoft.com/office/drawing/2014/main" val="213920222"/>
                    </a:ext>
                  </a:extLst>
                </a:gridCol>
                <a:gridCol w="1987504">
                  <a:extLst>
                    <a:ext uri="{9D8B030D-6E8A-4147-A177-3AD203B41FA5}">
                      <a16:colId xmlns:a16="http://schemas.microsoft.com/office/drawing/2014/main" val="409076612"/>
                    </a:ext>
                  </a:extLst>
                </a:gridCol>
                <a:gridCol w="2330177">
                  <a:extLst>
                    <a:ext uri="{9D8B030D-6E8A-4147-A177-3AD203B41FA5}">
                      <a16:colId xmlns:a16="http://schemas.microsoft.com/office/drawing/2014/main" val="4158809831"/>
                    </a:ext>
                  </a:extLst>
                </a:gridCol>
              </a:tblGrid>
              <a:tr h="4423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Hard XFEL Facilities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Beam Energy</a:t>
                      </a:r>
                      <a:r>
                        <a:rPr lang="zh-CN" altLang="en-US" sz="2400" dirty="0" smtClean="0"/>
                        <a:t> （</a:t>
                      </a:r>
                      <a:r>
                        <a:rPr lang="en-US" altLang="zh-CN" sz="2400" dirty="0" smtClean="0"/>
                        <a:t>GeV</a:t>
                      </a:r>
                      <a:r>
                        <a:rPr lang="zh-CN" altLang="en-US" sz="2400" dirty="0" smtClean="0"/>
                        <a:t>）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Photon Energy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</a:t>
                      </a:r>
                      <a:r>
                        <a:rPr lang="en-US" altLang="zh-CN" sz="2400" dirty="0" err="1" smtClean="0"/>
                        <a:t>keV</a:t>
                      </a:r>
                      <a:r>
                        <a:rPr lang="en-US" altLang="zh-CN" sz="2400" dirty="0" smtClean="0"/>
                        <a:t>)</a:t>
                      </a:r>
                      <a:endParaRPr lang="en-US" altLang="zh-C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8256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European XFEL (Germany)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17.5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0.26- 25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25929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LCLS (USA)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0.2-25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36116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PAL-FEL (Korea)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0.25-15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18481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SACLA (Japan)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4-20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6815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SHINE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(China,</a:t>
                      </a:r>
                      <a:r>
                        <a:rPr lang="en-US" altLang="zh-CN" sz="2400" baseline="0" dirty="0" smtClean="0"/>
                        <a:t> under construction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0.4-25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810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Swiss</a:t>
                      </a:r>
                      <a:r>
                        <a:rPr lang="en-US" altLang="zh-CN" sz="2400" baseline="0" dirty="0" smtClean="0"/>
                        <a:t> FEL (Swiss land)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0.25-12</a:t>
                      </a:r>
                      <a:endParaRPr lang="zh-CN" alt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15965"/>
                  </a:ext>
                </a:extLst>
              </a:tr>
            </a:tbl>
          </a:graphicData>
        </a:graphic>
      </p:graphicFrame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Survey of the hard x-ray FELs in the world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2144" y="1412776"/>
            <a:ext cx="4655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Existing hard x-ray FELs use beam energy less than 20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As the consequence, the maximum photon energy is </a:t>
            </a:r>
            <a:r>
              <a:rPr lang="en-US" altLang="zh-CN" sz="2400" dirty="0" smtClean="0"/>
              <a:t>lower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than </a:t>
            </a:r>
            <a:r>
              <a:rPr lang="en-US" altLang="zh-CN" sz="2400" dirty="0" smtClean="0"/>
              <a:t>25 </a:t>
            </a:r>
            <a:r>
              <a:rPr lang="en-US" altLang="zh-CN" sz="2400" dirty="0" err="1" smtClean="0"/>
              <a:t>keV</a:t>
            </a:r>
            <a:endParaRPr lang="en-US" altLang="zh-C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Ultra-high energy FELs in the level of 100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requires beam energy </a:t>
            </a:r>
            <a:r>
              <a:rPr lang="en-US" altLang="zh-CN" sz="2400" dirty="0" smtClean="0"/>
              <a:t>around 20 </a:t>
            </a:r>
            <a:r>
              <a:rPr lang="en-US" altLang="zh-CN" sz="2400" dirty="0" smtClean="0"/>
              <a:t>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28248" y="4920801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4920801"/>
                <a:ext cx="2653430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1554565"/>
            <a:ext cx="10410299" cy="5258811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Schematic plan for the XFEL Facility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1864" y="769928"/>
            <a:ext cx="728560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Additional photon-gun is needed, adjacent to the damping 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3 </a:t>
            </a:r>
            <a:r>
              <a:rPr lang="en-US" altLang="zh-CN" sz="2400" dirty="0" smtClean="0">
                <a:solidFill>
                  <a:srgbClr val="C00000"/>
                </a:solidFill>
              </a:rPr>
              <a:t>chicanes </a:t>
            </a:r>
            <a:r>
              <a:rPr lang="en-US" altLang="zh-CN" sz="2400" dirty="0" smtClean="0"/>
              <a:t>are induced for bunch compression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energy of </a:t>
            </a:r>
            <a:r>
              <a:rPr lang="en-US" altLang="zh-CN" sz="2400" dirty="0" smtClean="0">
                <a:solidFill>
                  <a:srgbClr val="C00000"/>
                </a:solidFill>
              </a:rPr>
              <a:t>25 GeV </a:t>
            </a:r>
            <a:r>
              <a:rPr lang="en-US" altLang="zh-CN" sz="2400" dirty="0" smtClean="0"/>
              <a:t>is sufficient (as to see later)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An </a:t>
            </a:r>
            <a:r>
              <a:rPr lang="en-US" altLang="zh-CN" sz="2400" dirty="0" err="1" smtClean="0"/>
              <a:t>undulator</a:t>
            </a:r>
            <a:r>
              <a:rPr lang="en-US" altLang="zh-CN" sz="2400" dirty="0" smtClean="0"/>
              <a:t> line will be installed parallel to the </a:t>
            </a:r>
            <a:r>
              <a:rPr lang="en-US" altLang="zh-CN" sz="2400" dirty="0" err="1" smtClean="0"/>
              <a:t>linac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639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Start-to-end Simulations of Gun to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086" y="5076809"/>
            <a:ext cx="10074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Various effects, including CSR, </a:t>
            </a:r>
            <a:r>
              <a:rPr lang="en-US" altLang="zh-CN" sz="2400" dirty="0" err="1" smtClean="0"/>
              <a:t>wakefield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ect</a:t>
            </a:r>
            <a:r>
              <a:rPr lang="en-US" altLang="zh-CN" sz="2400" dirty="0" smtClean="0"/>
              <a:t>., have been accounted;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5kA peak current is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global energy spreads in the range of 20MeV (slice energy spread 2MeV)</a:t>
            </a: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56278B01-BA6F-4D26-9FE0-238C74C9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3"/>
          <a:stretch/>
        </p:blipFill>
        <p:spPr>
          <a:xfrm>
            <a:off x="606086" y="1678358"/>
            <a:ext cx="11039291" cy="3169921"/>
          </a:xfrm>
        </p:spPr>
      </p:pic>
      <p:sp>
        <p:nvSpPr>
          <p:cNvPr id="11" name="Rectangle 10"/>
          <p:cNvSpPr/>
          <p:nvPr/>
        </p:nvSpPr>
        <p:spPr>
          <a:xfrm>
            <a:off x="148660" y="1157406"/>
            <a:ext cx="11496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Phase space at the accelerator end:</a:t>
            </a:r>
          </a:p>
        </p:txBody>
      </p:sp>
    </p:spTree>
    <p:extLst>
      <p:ext uri="{BB962C8B-B14F-4D97-AF65-F5344CB8AC3E}">
        <p14:creationId xmlns:p14="http://schemas.microsoft.com/office/powerpoint/2010/main" val="21939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96405"/>
              </p:ext>
            </p:extLst>
          </p:nvPr>
        </p:nvGraphicFramePr>
        <p:xfrm>
          <a:off x="1775520" y="1628800"/>
          <a:ext cx="8280920" cy="4255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213">
                  <a:extLst>
                    <a:ext uri="{9D8B030D-6E8A-4147-A177-3AD203B41FA5}">
                      <a16:colId xmlns:a16="http://schemas.microsoft.com/office/drawing/2014/main" val="870447353"/>
                    </a:ext>
                  </a:extLst>
                </a:gridCol>
                <a:gridCol w="2096374">
                  <a:extLst>
                    <a:ext uri="{9D8B030D-6E8A-4147-A177-3AD203B41FA5}">
                      <a16:colId xmlns:a16="http://schemas.microsoft.com/office/drawing/2014/main" val="236636495"/>
                    </a:ext>
                  </a:extLst>
                </a:gridCol>
                <a:gridCol w="2005333">
                  <a:extLst>
                    <a:ext uri="{9D8B030D-6E8A-4147-A177-3AD203B41FA5}">
                      <a16:colId xmlns:a16="http://schemas.microsoft.com/office/drawing/2014/main" val="1044053199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Value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Unit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205285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Electron energy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GeV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7227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Bunch charge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0.4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nC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25899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Peak current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5000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A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861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Bunch length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µm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37427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Normalized emittance(slice)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0.65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mm mrad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28724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Energy spread 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2.0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77880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Max. Repetition rate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Hz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022094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" y="1311082"/>
            <a:ext cx="5248675" cy="381642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42414"/>
              </p:ext>
            </p:extLst>
          </p:nvPr>
        </p:nvGraphicFramePr>
        <p:xfrm>
          <a:off x="5458793" y="1932960"/>
          <a:ext cx="633670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007">
                  <a:extLst>
                    <a:ext uri="{9D8B030D-6E8A-4147-A177-3AD203B41FA5}">
                      <a16:colId xmlns:a16="http://schemas.microsoft.com/office/drawing/2014/main" val="3391035732"/>
                    </a:ext>
                  </a:extLst>
                </a:gridCol>
                <a:gridCol w="1604181">
                  <a:extLst>
                    <a:ext uri="{9D8B030D-6E8A-4147-A177-3AD203B41FA5}">
                      <a16:colId xmlns:a16="http://schemas.microsoft.com/office/drawing/2014/main" val="2373474164"/>
                    </a:ext>
                  </a:extLst>
                </a:gridCol>
                <a:gridCol w="1534517">
                  <a:extLst>
                    <a:ext uri="{9D8B030D-6E8A-4147-A177-3AD203B41FA5}">
                      <a16:colId xmlns:a16="http://schemas.microsoft.com/office/drawing/2014/main" val="2799446113"/>
                    </a:ext>
                  </a:extLst>
                </a:gridCol>
              </a:tblGrid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Value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Unit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6250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Period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1343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Minimum Gap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405489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Maximum Field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1.2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27009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parameter, K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2.8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-</a:t>
                      </a: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55054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Undulator</a:t>
                      </a:r>
                      <a:r>
                        <a:rPr lang="en-US" sz="2400" kern="100" dirty="0">
                          <a:effectLst/>
                        </a:rPr>
                        <a:t> type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IVU, hybrid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789060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Magnet material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NbFeB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713074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Polarization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Linear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289330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err="1" smtClean="0">
                <a:solidFill>
                  <a:srgbClr val="C00000"/>
                </a:solidFill>
              </a:rPr>
              <a:t>Undulator</a:t>
            </a:r>
            <a:r>
              <a:rPr lang="en-US" altLang="zh-CN" b="1" dirty="0" smtClean="0">
                <a:solidFill>
                  <a:srgbClr val="C00000"/>
                </a:solidFill>
              </a:rPr>
              <a:t> Parameter Selection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7368" y="5203100"/>
            <a:ext cx="9289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goal is to generate 100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FELs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certain </a:t>
            </a:r>
            <a:r>
              <a:rPr lang="en-US" altLang="zh-CN" sz="2400" dirty="0" err="1" smtClean="0"/>
              <a:t>tunability</a:t>
            </a:r>
            <a:r>
              <a:rPr lang="en-US" altLang="zh-CN" sz="2400" dirty="0" smtClean="0"/>
              <a:t> is need to the lower photon energy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Performance of different </a:t>
            </a:r>
            <a:r>
              <a:rPr lang="en-US" altLang="zh-CN" sz="2400" dirty="0" err="1" smtClean="0"/>
              <a:t>undulators</a:t>
            </a:r>
            <a:r>
              <a:rPr lang="en-US" altLang="zh-CN" sz="2400" dirty="0" smtClean="0"/>
              <a:t> are </a:t>
            </a:r>
            <a:r>
              <a:rPr lang="en-US" altLang="zh-CN" sz="2400" dirty="0" smtClean="0"/>
              <a:t>investigated</a:t>
            </a:r>
            <a:endParaRPr lang="en-US" altLang="zh-CN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=0.934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  <a:blipFill>
                <a:blip r:embed="rId4"/>
                <a:stretch>
                  <a:fillRect t="-126230" r="-17500" b="-188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95400" y="1104043"/>
            <a:ext cx="10153128" cy="5179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serving as an ultra-high energy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γ-ray synchrotron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source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Beam parameters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characters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to the beam and mitigation measures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Conceptual design for the 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γ-ray extraction 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system 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potential as an ultra high energy FEL facility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Tentative schematic 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plan and beam parameters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Start-to-end simulation 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the electron beams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parameters optimization and selection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simulations and indicators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FEL Design Criteria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𝐽𝐽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17909" y="1320057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1-D Pierce Parameter: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7" y="1969925"/>
            <a:ext cx="6993649" cy="234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  <a:blipFill>
                <a:blip r:embed="rId4"/>
                <a:stretch>
                  <a:fillRect t="-154795" r="-25352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7909" y="4345065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3-D Gain 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zh-CN" sz="1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  <a:blipFill>
                <a:blip r:embed="rId5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888088" y="6002408"/>
            <a:ext cx="435320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Energy spread, beta-function and beam transverse size are accounted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45033" y="5813912"/>
            <a:ext cx="501740" cy="28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93" y="1226792"/>
            <a:ext cx="9848259" cy="409149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Energy and β Function Investigation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472" y="5360265"/>
            <a:ext cx="928903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25 GeV beam energy and 80 m beta function is the optimum selection for a reasonable saturation length</a:t>
            </a:r>
          </a:p>
        </p:txBody>
      </p:sp>
    </p:spTree>
    <p:extLst>
      <p:ext uri="{BB962C8B-B14F-4D97-AF65-F5344CB8AC3E}">
        <p14:creationId xmlns:p14="http://schemas.microsoft.com/office/powerpoint/2010/main" val="458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03685"/>
            <a:ext cx="4563092" cy="3530964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smtClean="0">
                <a:solidFill>
                  <a:srgbClr val="C00000"/>
                </a:solidFill>
              </a:rPr>
              <a:t>Saturation Spectrum in Time and Frequency Domain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D:\FEL\Graph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0251" r="11621" b="4484"/>
          <a:stretch/>
        </p:blipFill>
        <p:spPr bwMode="auto">
          <a:xfrm>
            <a:off x="5735960" y="1091887"/>
            <a:ext cx="4752528" cy="344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96150" y="4634649"/>
                <a:ext cx="11521280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Homogeneity current of 5kA is supposed in the simulation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radiation wavelength is 0.0134 nm, corresponding to 93 </a:t>
                </a:r>
                <a:r>
                  <a:rPr lang="en-US" altLang="zh-CN" sz="2800" dirty="0" err="1" smtClean="0"/>
                  <a:t>keV</a:t>
                </a:r>
                <a:endParaRPr lang="en-US" altLang="zh-CN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fitted sigma is 2.18e-6 nm, (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≈3.26×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), agree well with the band with evaluation using Pierce </a:t>
                </a:r>
                <a:r>
                  <a:rPr lang="en-US" altLang="zh-CN" sz="2800" dirty="0" smtClean="0"/>
                  <a:t>parameter </a:t>
                </a:r>
                <a:r>
                  <a:rPr lang="en-US" altLang="zh-CN" sz="2800" dirty="0" smtClean="0"/>
                  <a:t>(</a:t>
                </a:r>
                <a:r>
                  <a:rPr lang="en-US" altLang="zh-CN" sz="2800" kern="100" dirty="0" smtClean="0"/>
                  <a:t>1.6ⅹ10</a:t>
                </a:r>
                <a:r>
                  <a:rPr lang="en-US" altLang="zh-CN" sz="2800" kern="100" baseline="30000" dirty="0" smtClean="0"/>
                  <a:t>-4</a:t>
                </a:r>
                <a:r>
                  <a:rPr lang="en-US" altLang="zh-CN" sz="2800" dirty="0" smtClean="0"/>
                  <a:t>)</a:t>
                </a:r>
                <a:endParaRPr lang="en-US" altLang="zh-CN" sz="2800" dirty="0" smtClean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0" y="4634649"/>
                <a:ext cx="11521280" cy="1815882"/>
              </a:xfrm>
              <a:prstGeom prst="rect">
                <a:avLst/>
              </a:prstGeom>
              <a:blipFill>
                <a:blip r:embed="rId4"/>
                <a:stretch>
                  <a:fillRect l="-952" t="-3020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0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84784"/>
            <a:ext cx="5686425" cy="472440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smtClean="0">
                <a:solidFill>
                  <a:srgbClr val="C00000"/>
                </a:solidFill>
              </a:rPr>
              <a:t>Radiation Gain Curve and FEL Characters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Value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80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 dirty="0">
                              <a:effectLst/>
                            </a:rPr>
                            <a:t>-4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Bandwidth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Photon energy 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Wavelength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Value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6" t="-528000" r="-116017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Photon energy 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Wavelength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3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Undulator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system R&amp;D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463" y="1196752"/>
            <a:ext cx="1152128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Most of the technologies are conventional and mature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IHEP holds full in-house experiences to most of the related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/>
              <a:t>Undulator</a:t>
            </a:r>
            <a:r>
              <a:rPr lang="en-US" altLang="zh-CN" sz="2800" dirty="0" smtClean="0"/>
              <a:t> is the special technology, which is only used in photon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IHEP develop </a:t>
            </a:r>
            <a:r>
              <a:rPr lang="en-US" altLang="zh-CN" sz="2800" dirty="0" err="1" smtClean="0"/>
              <a:t>undulators</a:t>
            </a:r>
            <a:r>
              <a:rPr lang="en-US" altLang="zh-CN" sz="2800" dirty="0" smtClean="0"/>
              <a:t> for HEPS, including the required in-vacuum UND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02764"/>
              </p:ext>
            </p:extLst>
          </p:nvPr>
        </p:nvGraphicFramePr>
        <p:xfrm>
          <a:off x="136113" y="3140968"/>
          <a:ext cx="5311815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235">
                  <a:extLst>
                    <a:ext uri="{9D8B030D-6E8A-4147-A177-3AD203B41FA5}">
                      <a16:colId xmlns:a16="http://schemas.microsoft.com/office/drawing/2014/main" val="4160522139"/>
                    </a:ext>
                  </a:extLst>
                </a:gridCol>
                <a:gridCol w="735473">
                  <a:extLst>
                    <a:ext uri="{9D8B030D-6E8A-4147-A177-3AD203B41FA5}">
                      <a16:colId xmlns:a16="http://schemas.microsoft.com/office/drawing/2014/main" val="3570216224"/>
                    </a:ext>
                  </a:extLst>
                </a:gridCol>
                <a:gridCol w="874887">
                  <a:extLst>
                    <a:ext uri="{9D8B030D-6E8A-4147-A177-3AD203B41FA5}">
                      <a16:colId xmlns:a16="http://schemas.microsoft.com/office/drawing/2014/main" val="3425005160"/>
                    </a:ext>
                  </a:extLst>
                </a:gridCol>
                <a:gridCol w="1271068">
                  <a:extLst>
                    <a:ext uri="{9D8B030D-6E8A-4147-A177-3AD203B41FA5}">
                      <a16:colId xmlns:a16="http://schemas.microsoft.com/office/drawing/2014/main" val="991865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13350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Undulator Tyep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Length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Performance Gap 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Max. Peak Field [T]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36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5.2-7.0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0.81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87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9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5.2-10.0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2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709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7.2-16.0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66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(NdFeB)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5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5.2-14.0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0.97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7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5.2-15.2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1.10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569103"/>
                  </a:ext>
                </a:extLst>
              </a:tr>
            </a:tbl>
          </a:graphicData>
        </a:graphic>
      </p:graphicFrame>
      <p:pic>
        <p:nvPicPr>
          <p:cNvPr id="8" name="Picture 7" descr="C:\Users\liyuhui\AppData\Local\Temp\WeChat Files\add5594ddb619afb719398d34c72d7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04" y="3364956"/>
            <a:ext cx="3073648" cy="242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iyuhui\AppData\Local\Temp\WeChat Files\4f143f63629b006402754fa8cb40db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28" y="3359723"/>
            <a:ext cx="3119040" cy="241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0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Conclusion to the application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03" y="1384461"/>
            <a:ext cx="120475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CEPC exploits a 30 GeV </a:t>
            </a:r>
            <a:r>
              <a:rPr lang="en-US" altLang="zh-CN" sz="2800" dirty="0" err="1" smtClean="0"/>
              <a:t>linac</a:t>
            </a:r>
            <a:r>
              <a:rPr lang="en-US" altLang="zh-CN" sz="2800" dirty="0" smtClean="0"/>
              <a:t>, which can drive an ultra-high x-ray FEL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Additional </a:t>
            </a:r>
            <a:r>
              <a:rPr lang="en-US" altLang="zh-CN" sz="2800" dirty="0" smtClean="0"/>
              <a:t>photon e-gun </a:t>
            </a:r>
            <a:r>
              <a:rPr lang="en-US" altLang="zh-CN" sz="2800" dirty="0" smtClean="0"/>
              <a:t>is need for small </a:t>
            </a:r>
            <a:r>
              <a:rPr lang="en-US" altLang="zh-CN" sz="2800" dirty="0" smtClean="0"/>
              <a:t>emittance and energy spread</a:t>
            </a:r>
            <a:endParaRPr lang="en-US" altLang="zh-C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3 chicanes will be installed in </a:t>
            </a:r>
            <a:r>
              <a:rPr lang="en-US" altLang="zh-CN" sz="2800" dirty="0" err="1" smtClean="0"/>
              <a:t>Linac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for the bunch compression, which results in 5kA peak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In-vacuum </a:t>
            </a:r>
            <a:r>
              <a:rPr lang="en-US" altLang="zh-CN" sz="2800" dirty="0" err="1" smtClean="0"/>
              <a:t>undulator</a:t>
            </a:r>
            <a:r>
              <a:rPr lang="en-US" altLang="zh-CN" sz="2800" dirty="0" smtClean="0"/>
              <a:t> will used to generate 100keV, with a </a:t>
            </a:r>
            <a:r>
              <a:rPr lang="en-US" altLang="zh-CN" sz="2800" dirty="0" err="1" smtClean="0"/>
              <a:t>centain</a:t>
            </a:r>
            <a:r>
              <a:rPr lang="en-US" altLang="zh-CN" sz="2800" dirty="0" smtClean="0"/>
              <a:t> wavelength </a:t>
            </a:r>
            <a:r>
              <a:rPr lang="en-US" altLang="zh-CN" sz="2800" dirty="0" err="1" smtClean="0"/>
              <a:t>tunability</a:t>
            </a:r>
            <a:endParaRPr lang="en-US" altLang="zh-C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100 </a:t>
            </a:r>
            <a:r>
              <a:rPr lang="en-US" altLang="zh-CN" sz="2800" dirty="0" err="1" smtClean="0"/>
              <a:t>keV</a:t>
            </a:r>
            <a:r>
              <a:rPr lang="en-US" altLang="zh-CN" sz="2800" dirty="0" smtClean="0"/>
              <a:t> SASE-FEL is simulated, corresponding to the analytical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36389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0" y="2996952"/>
            <a:ext cx="12047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smtClean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59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8" t="3878" r="1676" b="487"/>
          <a:stretch/>
        </p:blipFill>
        <p:spPr>
          <a:xfrm>
            <a:off x="191344" y="1102529"/>
            <a:ext cx="11665297" cy="5642039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Gamma-ray focalization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245992"/>
            <a:ext cx="10148837" cy="549882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Gamma-Ray Detection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50385"/>
            <a:ext cx="11233248" cy="544717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Metals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1348" y="1628800"/>
            <a:ext cx="11690652" cy="3456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 is about the potential to use the CEPC as an advanced light source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proposal to exploit the CEPC as a photon source is placed in the TDR appendix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1"/>
    </mc:Choice>
    <mc:Fallback xmlns="">
      <p:transition spd="slow" advTm="4167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060848"/>
            <a:ext cx="11760226" cy="3992885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Nucleon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13407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Gamma assistant transmutation: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86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Medical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0" y="1270133"/>
            <a:ext cx="11103991" cy="5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CEPC as a gamma-ray SR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9753" y="4365104"/>
            <a:ext cx="5490441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81517" y="1111920"/>
            <a:ext cx="11848448" cy="3111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82012" y="6075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429113"/>
                  </p:ext>
                </p:extLst>
              </p:nvPr>
            </p:nvGraphicFramePr>
            <p:xfrm>
              <a:off x="839416" y="1714883"/>
              <a:ext cx="4760405" cy="2074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81279">
                      <a:extLst>
                        <a:ext uri="{9D8B030D-6E8A-4147-A177-3AD203B41FA5}">
                          <a16:colId xmlns:a16="http://schemas.microsoft.com/office/drawing/2014/main" val="1419279056"/>
                        </a:ext>
                      </a:extLst>
                    </a:gridCol>
                    <a:gridCol w="2079126">
                      <a:extLst>
                        <a:ext uri="{9D8B030D-6E8A-4147-A177-3AD203B41FA5}">
                          <a16:colId xmlns:a16="http://schemas.microsoft.com/office/drawing/2014/main" val="2288033530"/>
                        </a:ext>
                      </a:extLst>
                    </a:gridCol>
                  </a:tblGrid>
                  <a:tr h="41303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FF00"/>
                              </a:solidFill>
                              <a:effectLst/>
                            </a:rPr>
                            <a:t>CEPC   parameter</a:t>
                          </a:r>
                          <a:endParaRPr lang="zh-CN" sz="1400" kern="100" dirty="0">
                            <a:solidFill>
                              <a:srgbClr val="FFFF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341246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Beam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Energy </a:t>
                          </a:r>
                          <a:r>
                            <a:rPr lang="en-US" sz="1800" kern="100" dirty="0">
                              <a:effectLst/>
                            </a:rPr>
                            <a:t>(GeV)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74487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Circumference   (km)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758285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Emittance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(pm rad)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640/1.3 </a:t>
                          </a:r>
                          <a:r>
                            <a:rPr lang="en-US" altLang="zh-CN" sz="1400" kern="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400" b="0" i="1" kern="100" smtClean="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kern="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76663307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 smtClean="0">
                              <a:effectLst/>
                            </a:rPr>
                            <a:t>Beam Current </a:t>
                          </a:r>
                          <a:r>
                            <a:rPr lang="en-US" sz="1800" kern="100" dirty="0">
                              <a:effectLst/>
                            </a:rPr>
                            <a:t>(mA)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16.7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43615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0429113"/>
                  </p:ext>
                </p:extLst>
              </p:nvPr>
            </p:nvGraphicFramePr>
            <p:xfrm>
              <a:off x="839416" y="1714883"/>
              <a:ext cx="4760405" cy="20741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81279">
                      <a:extLst>
                        <a:ext uri="{9D8B030D-6E8A-4147-A177-3AD203B41FA5}">
                          <a16:colId xmlns:a16="http://schemas.microsoft.com/office/drawing/2014/main" val="1419279056"/>
                        </a:ext>
                      </a:extLst>
                    </a:gridCol>
                    <a:gridCol w="2079126">
                      <a:extLst>
                        <a:ext uri="{9D8B030D-6E8A-4147-A177-3AD203B41FA5}">
                          <a16:colId xmlns:a16="http://schemas.microsoft.com/office/drawing/2014/main" val="2288033530"/>
                        </a:ext>
                      </a:extLst>
                    </a:gridCol>
                  </a:tblGrid>
                  <a:tr h="41303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FF00"/>
                              </a:solidFill>
                              <a:effectLst/>
                            </a:rPr>
                            <a:t>CEPC   parameter</a:t>
                          </a:r>
                          <a:endParaRPr lang="zh-CN" sz="1400" kern="100" dirty="0">
                            <a:solidFill>
                              <a:srgbClr val="FFFF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8341246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Beam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Energy </a:t>
                          </a:r>
                          <a:r>
                            <a:rPr lang="en-US" sz="1800" kern="100" dirty="0">
                              <a:effectLst/>
                            </a:rPr>
                            <a:t>(GeV)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74487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Circumference   (km)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7582851"/>
                      </a:ext>
                    </a:extLst>
                  </a:tr>
                  <a:tr h="41752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 smtClean="0">
                              <a:effectLst/>
                            </a:rPr>
                            <a:t>Emittance </a:t>
                          </a:r>
                          <a:r>
                            <a:rPr lang="en-US" sz="1800" kern="100" dirty="0" smtClean="0">
                              <a:effectLst/>
                            </a:rPr>
                            <a:t>(pm rad)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28947" t="-314493" r="-1170" b="-1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663307"/>
                      </a:ext>
                    </a:extLst>
                  </a:tr>
                  <a:tr h="41303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 smtClean="0">
                              <a:effectLst/>
                            </a:rPr>
                            <a:t>Beam Current </a:t>
                          </a:r>
                          <a:r>
                            <a:rPr lang="en-US" sz="1800" kern="100" dirty="0">
                              <a:effectLst/>
                            </a:rPr>
                            <a:t>(mA)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16.7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4361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1501268" y="106909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parameters of CEPC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2104" y="11154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parameters of HEPS @ Beijing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140" y="4440069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Synchrotron Radiation (SR) critical frequency proportional to </a:t>
            </a:r>
            <a:r>
              <a:rPr lang="en-US" altLang="zh-CN" sz="2000" dirty="0" smtClean="0">
                <a:solidFill>
                  <a:srgbClr val="C00000"/>
                </a:solidFill>
              </a:rPr>
              <a:t>energy square </a:t>
            </a:r>
            <a:r>
              <a:rPr lang="en-US" altLang="zh-CN" sz="2000" dirty="0" smtClean="0"/>
              <a:t>and </a:t>
            </a:r>
            <a:r>
              <a:rPr lang="en-US" altLang="zh-CN" sz="2000" dirty="0" smtClean="0">
                <a:solidFill>
                  <a:srgbClr val="C00000"/>
                </a:solidFill>
              </a:rPr>
              <a:t>magnet field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𝑒𝐵</m:t>
                              </m:r>
                            </m:den>
                          </m:f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150175" y="4365104"/>
            <a:ext cx="5869004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05741" y="4372256"/>
            <a:ext cx="591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a conventional SR facility, the beam energy stays </a:t>
            </a:r>
            <a:r>
              <a:rPr lang="en-US" altLang="zh-CN" sz="2000" dirty="0" smtClean="0"/>
              <a:t>lower than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GeV </a:t>
            </a:r>
            <a:r>
              <a:rPr lang="en-US" altLang="zh-CN" sz="2000" dirty="0" smtClean="0"/>
              <a:t>level, resulting in a maximum photon energy </a:t>
            </a:r>
            <a:r>
              <a:rPr lang="en-US" altLang="zh-CN" sz="2000" dirty="0" smtClean="0"/>
              <a:t>in the level of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100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keV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Due to the high beam energy, which is approximately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120 GeV</a:t>
            </a:r>
            <a:r>
              <a:rPr lang="en-US" altLang="zh-CN" sz="2000" dirty="0" smtClean="0"/>
              <a:t>, the </a:t>
            </a:r>
            <a:r>
              <a:rPr lang="en-US" altLang="zh-CN" sz="2000" dirty="0" smtClean="0"/>
              <a:t>CEPC SR</a:t>
            </a:r>
            <a:r>
              <a:rPr lang="en-US" altLang="zh-CN" sz="2000" dirty="0" smtClean="0"/>
              <a:t> energy can reach the level </a:t>
            </a:r>
            <a:r>
              <a:rPr lang="en-US" altLang="zh-CN" sz="2000" dirty="0" smtClean="0"/>
              <a:t>of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100 MeV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681"/>
          <a:stretch/>
        </p:blipFill>
        <p:spPr>
          <a:xfrm>
            <a:off x="6023992" y="1639411"/>
            <a:ext cx="5388789" cy="22216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700987">
            <a:off x="1597743" y="3278610"/>
            <a:ext cx="95050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Making CEPC a photon source for intensive ultra-high energy gamma-rays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32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5360" y="4717546"/>
            <a:ext cx="5870959" cy="195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Radiation Spectrum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04075"/>
              </p:ext>
            </p:extLst>
          </p:nvPr>
        </p:nvGraphicFramePr>
        <p:xfrm>
          <a:off x="407368" y="1592114"/>
          <a:ext cx="574686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628">
                  <a:extLst>
                    <a:ext uri="{9D8B030D-6E8A-4147-A177-3AD203B41FA5}">
                      <a16:colId xmlns:a16="http://schemas.microsoft.com/office/drawing/2014/main" val="349184186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54344310"/>
                    </a:ext>
                  </a:extLst>
                </a:gridCol>
              </a:tblGrid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Wiggler   parameter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1219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 (T)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4225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0.32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3871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Magnetic period  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0.32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53761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Period number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56111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 value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59.7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22785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</a:t>
                      </a: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(MeV)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235415"/>
                  </a:ext>
                </a:extLst>
              </a:tr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Bending   magnet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61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 (T)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0.04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0362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(m)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259387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energy 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295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07812"/>
            <a:ext cx="5125770" cy="3823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3408" y="620688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 MeV</a:t>
            </a:r>
            <a:endParaRPr lang="zh-CN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109166" y="104907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78789" y="643824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612650" y="102615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6862" y="4826580"/>
            <a:ext cx="603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Angular </a:t>
            </a:r>
            <a:r>
              <a:rPr lang="en-US" altLang="zh-CN" dirty="0"/>
              <a:t>Density of Spectral </a:t>
            </a:r>
            <a:r>
              <a:rPr lang="en-US" altLang="zh-CN" dirty="0" smtClean="0"/>
              <a:t>Flux: [</a:t>
            </a:r>
            <a:r>
              <a:rPr lang="en-US" altLang="zh-CN" dirty="0" err="1" smtClean="0"/>
              <a:t>Ph</a:t>
            </a:r>
            <a:r>
              <a:rPr lang="en-US" altLang="zh-CN" dirty="0" smtClean="0"/>
              <a:t>/s/</a:t>
            </a:r>
            <a:r>
              <a:rPr lang="en-US" altLang="zh-CN" dirty="0" err="1" smtClean="0"/>
              <a:t>mr</a:t>
            </a:r>
            <a:r>
              <a:rPr lang="en-US" altLang="zh-CN" dirty="0" smtClean="0"/>
              <a:t>/0.1%bandwidth] 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10" y="5195912"/>
            <a:ext cx="3749318" cy="541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10" y="5884471"/>
            <a:ext cx="2205800" cy="646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1/3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,</m:t>
                              </m:r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b="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内容占位符 1"/>
          <p:cNvSpPr>
            <a:spLocks noGrp="1"/>
          </p:cNvSpPr>
          <p:nvPr>
            <p:ph idx="1"/>
          </p:nvPr>
        </p:nvSpPr>
        <p:spPr>
          <a:xfrm>
            <a:off x="6616076" y="4819510"/>
            <a:ext cx="5383245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Bending magnets generate intensive x-ray photon with energy around 100 </a:t>
            </a:r>
            <a:r>
              <a:rPr lang="en-US" altLang="zh-CN" sz="1800" dirty="0" err="1" smtClean="0">
                <a:latin typeface="微软雅黑" panose="020B0503020204020204" pitchFamily="34" charset="-122"/>
                <a:sym typeface="+mn-ea"/>
              </a:rPr>
              <a:t>keV</a:t>
            </a:r>
            <a:endParaRPr lang="en-US" altLang="zh-CN" sz="1800" dirty="0" smtClean="0">
              <a:latin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Wiggler with 2T generates gamma-ray in the level of 100 MeV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40" y="1133883"/>
            <a:ext cx="13639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SR sources: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98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Comparison with other </a:t>
            </a:r>
            <a:r>
              <a:rPr lang="en-US" altLang="zh-CN" b="1" dirty="0" smtClean="0">
                <a:solidFill>
                  <a:srgbClr val="C00000"/>
                </a:solidFill>
              </a:rPr>
              <a:t>x-ray </a:t>
            </a:r>
            <a:r>
              <a:rPr lang="en-US" altLang="zh-CN" b="1" dirty="0" smtClean="0">
                <a:solidFill>
                  <a:srgbClr val="C00000"/>
                </a:solidFill>
              </a:rPr>
              <a:t>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9" name="picture" descr="descript"/>
          <p:cNvPicPr/>
          <p:nvPr/>
        </p:nvPicPr>
        <p:blipFill rotWithShape="1">
          <a:blip r:embed="rId3"/>
          <a:srcRect l="4015" t="5299" r="6323" b="5662"/>
          <a:stretch/>
        </p:blipFill>
        <p:spPr>
          <a:xfrm>
            <a:off x="2649471" y="2181421"/>
            <a:ext cx="6816080" cy="4238114"/>
          </a:xfrm>
          <a:prstGeom prst="rect">
            <a:avLst/>
          </a:prstGeom>
        </p:spPr>
      </p:pic>
      <p:sp>
        <p:nvSpPr>
          <p:cNvPr id="20" name="内容占位符 1"/>
          <p:cNvSpPr>
            <a:spLocks noGrp="1"/>
          </p:cNvSpPr>
          <p:nvPr>
            <p:ph idx="1"/>
          </p:nvPr>
        </p:nvSpPr>
        <p:spPr>
          <a:xfrm>
            <a:off x="330391" y="1237676"/>
            <a:ext cx="11454241" cy="90553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Compare to the SSRF,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HEPS in China,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CEPC provides much wider energy range, higher intensity, and maximum photon energy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4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821"/>
          <a:stretch/>
        </p:blipFill>
        <p:spPr>
          <a:xfrm>
            <a:off x="119336" y="1196752"/>
            <a:ext cx="11904503" cy="2880320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line arrangement and impact to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38880" y="4221088"/>
            <a:ext cx="11735969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Since the bending magnets are original ones used in CEPC, they introduce no additional impacts.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The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short wiggler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is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installed in the lattice at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the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down stream of the on-axis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injection region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.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Switching on the wiggler increases additional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1.3%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beam energy loss, which is </a:t>
            </a:r>
            <a:r>
              <a:rPr lang="en-US" altLang="zh-CN" sz="1800" dirty="0" smtClean="0">
                <a:solidFill>
                  <a:srgbClr val="0000FF"/>
                </a:solidFill>
                <a:latin typeface="微软雅黑" panose="020B0503020204020204" pitchFamily="34" charset="-122"/>
                <a:sym typeface="+mn-ea"/>
              </a:rPr>
              <a:t>acceptable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according to specific simulations.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96" y="5794602"/>
            <a:ext cx="5673925" cy="906016"/>
          </a:xfrm>
          <a:prstGeom prst="rect">
            <a:avLst/>
          </a:prstGeom>
        </p:spPr>
      </p:pic>
      <p:grpSp>
        <p:nvGrpSpPr>
          <p:cNvPr id="10" name="组合 7"/>
          <p:cNvGrpSpPr/>
          <p:nvPr/>
        </p:nvGrpSpPr>
        <p:grpSpPr>
          <a:xfrm>
            <a:off x="479376" y="1124744"/>
            <a:ext cx="5112568" cy="2856794"/>
            <a:chOff x="6611711" y="1164867"/>
            <a:chExt cx="5403308" cy="4632341"/>
          </a:xfrm>
        </p:grpSpPr>
        <p:pic>
          <p:nvPicPr>
            <p:cNvPr id="11" name="图片 16" descr="C:\Users\Yiwei\Desktop\CEPC及SPPC机器示意图-20230427\CEPC机器示意图-俯视-20230427-png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SS4</a:t>
              </a:r>
              <a:endParaRPr lang="zh-CN" altLang="en-US" dirty="0"/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S1</a:t>
              </a:r>
              <a:endParaRPr lang="zh-CN" altLang="en-US" dirty="0"/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S2</a:t>
              </a:r>
              <a:endParaRPr lang="zh-CN" altLang="en-US" dirty="0"/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7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Mitigation measures to the SR effect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1" r="2013" b="2549"/>
          <a:stretch/>
        </p:blipFill>
        <p:spPr>
          <a:xfrm>
            <a:off x="191344" y="3162732"/>
            <a:ext cx="11307352" cy="3426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44" y="1196752"/>
            <a:ext cx="1146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conventional measures to mitigate the beam energy loss due to SR is to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taper</a:t>
            </a:r>
            <a:r>
              <a:rPr lang="en-US" altLang="zh-CN" sz="2400" dirty="0" smtClean="0"/>
              <a:t> the bending magnet field.</a:t>
            </a:r>
            <a:endParaRPr lang="en-US" altLang="zh-CN" sz="2400" dirty="0"/>
          </a:p>
          <a:p>
            <a:pPr marL="712788" indent="-266700"/>
            <a:r>
              <a:rPr lang="en-US" altLang="zh-CN" sz="2400" dirty="0" smtClean="0"/>
              <a:t>• </a:t>
            </a:r>
            <a:r>
              <a:rPr lang="en-US" altLang="zh-CN" sz="2400" dirty="0"/>
              <a:t>The closed orbit </a:t>
            </a:r>
            <a:r>
              <a:rPr lang="en-US" altLang="zh-CN" sz="2400" dirty="0" smtClean="0"/>
              <a:t>distortion </a:t>
            </a:r>
            <a:r>
              <a:rPr lang="en-US" altLang="zh-CN" sz="2400" dirty="0" smtClean="0"/>
              <a:t>is expected </a:t>
            </a:r>
            <a:r>
              <a:rPr lang="en-US" altLang="zh-CN" sz="2400" dirty="0" smtClean="0"/>
              <a:t>to </a:t>
            </a:r>
            <a:r>
              <a:rPr lang="en-US" altLang="zh-CN" sz="2400" dirty="0" smtClean="0"/>
              <a:t>be </a:t>
            </a:r>
            <a:r>
              <a:rPr lang="en-US" altLang="zh-CN" sz="2400" dirty="0" smtClean="0">
                <a:solidFill>
                  <a:srgbClr val="C00000"/>
                </a:solidFill>
              </a:rPr>
              <a:t>15um </a:t>
            </a:r>
            <a:r>
              <a:rPr lang="en-US" altLang="zh-CN" sz="2400" dirty="0"/>
              <a:t>at </a:t>
            </a:r>
            <a:r>
              <a:rPr lang="en-US" altLang="zh-CN" sz="2400" dirty="0" smtClean="0"/>
              <a:t>wiggler by applying bending magnet tapering.</a:t>
            </a:r>
            <a:endParaRPr lang="en-US" altLang="zh-CN" sz="2400" dirty="0"/>
          </a:p>
          <a:p>
            <a:pPr marL="712788" indent="-266700"/>
            <a:r>
              <a:rPr lang="en-US" altLang="zh-CN" sz="2400" dirty="0"/>
              <a:t>• The dynamic aperture w/ and w/o wiggler are almost the </a:t>
            </a:r>
            <a:r>
              <a:rPr lang="en-US" altLang="zh-CN" sz="2400" dirty="0">
                <a:solidFill>
                  <a:srgbClr val="C00000"/>
                </a:solidFill>
              </a:rPr>
              <a:t>same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21580</TotalTime>
  <Words>1796</Words>
  <Application>Microsoft Office PowerPoint</Application>
  <PresentationFormat>Widescreen</PresentationFormat>
  <Paragraphs>363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等线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liyuhui</cp:lastModifiedBy>
  <cp:revision>1926</cp:revision>
  <cp:lastPrinted>2022-11-06T05:19:21Z</cp:lastPrinted>
  <dcterms:created xsi:type="dcterms:W3CDTF">2012-09-04T11:33:36Z</dcterms:created>
  <dcterms:modified xsi:type="dcterms:W3CDTF">2023-06-13T23:44:48Z</dcterms:modified>
</cp:coreProperties>
</file>