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953" r:id="rId2"/>
    <p:sldId id="907" r:id="rId3"/>
    <p:sldId id="946" r:id="rId4"/>
    <p:sldId id="954" r:id="rId5"/>
    <p:sldId id="955" r:id="rId6"/>
    <p:sldId id="956" r:id="rId7"/>
    <p:sldId id="957" r:id="rId8"/>
    <p:sldId id="958" r:id="rId9"/>
    <p:sldId id="959" r:id="rId10"/>
    <p:sldId id="960" r:id="rId11"/>
    <p:sldId id="961" r:id="rId12"/>
    <p:sldId id="967" r:id="rId13"/>
    <p:sldId id="962" r:id="rId14"/>
    <p:sldId id="963" r:id="rId15"/>
    <p:sldId id="964" r:id="rId16"/>
    <p:sldId id="965" r:id="rId17"/>
    <p:sldId id="966" r:id="rId18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00FF"/>
    <a:srgbClr val="003399"/>
    <a:srgbClr val="E6E6E6"/>
    <a:srgbClr val="0070C0"/>
    <a:srgbClr val="4D8357"/>
    <a:srgbClr val="005800"/>
    <a:srgbClr val="008400"/>
    <a:srgbClr val="FDCC6D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33" autoAdjust="0"/>
    <p:restoredTop sz="91687" autoAdjust="0"/>
  </p:normalViewPr>
  <p:slideViewPr>
    <p:cSldViewPr>
      <p:cViewPr varScale="1">
        <p:scale>
          <a:sx n="92" d="100"/>
          <a:sy n="92" d="100"/>
        </p:scale>
        <p:origin x="80" y="32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53" d="100"/>
          <a:sy n="53" d="100"/>
        </p:scale>
        <p:origin x="331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2023/6/14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2023/6/14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384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778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BFCC8-EAFA-4882-B2A8-77E1435323B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9573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BFCC8-EAFA-4882-B2A8-77E1435323B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249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BFCC8-EAFA-4882-B2A8-77E1435323B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7198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BFCC8-EAFA-4882-B2A8-77E1435323B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245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258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BFCC8-EAFA-4882-B2A8-77E1435323B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570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B2B-8DAF-4635-9F01-0B9C458933E3}" type="datetime1">
              <a:rPr lang="zh-CN" altLang="en-US" smtClean="0"/>
              <a:t>2023/6/14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smtClean="0"/>
              <a:t>CEPC Accelerator TDR International Review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315D-5845-4E10-96EE-900B6420E4E9}" type="datetime1">
              <a:rPr lang="zh-CN" altLang="en-US" smtClean="0"/>
              <a:t>2023/6/14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smtClean="0"/>
              <a:t>CEPC Accelerator TDR International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D2C3-E4EE-4507-8B92-8AE7B7B616F4}" type="datetime1">
              <a:rPr lang="zh-CN" altLang="en-US" smtClean="0"/>
              <a:t>2023/6/14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smtClean="0"/>
              <a:t>CEPC Accelerator TDR International Review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2942-8651-4956-B7C0-A7B74FFC6096}" type="datetime1">
              <a:rPr lang="zh-CN" altLang="en-US" smtClean="0"/>
              <a:t>2023/6/14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Accelerator TDR International Review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CE2C9-0858-40D0-852F-2215466EB8FC}" type="datetime1">
              <a:rPr lang="zh-CN" altLang="en-US" smtClean="0"/>
              <a:t>2023/6/14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 smtClean="0"/>
              <a:t>CEPC Accelerator TDR International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2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692720" y="2480570"/>
            <a:ext cx="8627534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000" dirty="0">
                <a:solidFill>
                  <a:srgbClr val="C00000"/>
                </a:solidFill>
              </a:rPr>
              <a:t>Upgrade to SPPC</a:t>
            </a:r>
            <a:endParaRPr lang="zh-CN" altLang="en-US" sz="6000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2711567" y="4143728"/>
            <a:ext cx="6769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TANG, Jingyu (USTC)</a:t>
            </a:r>
          </a:p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for the SPPC study group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12-16. June. 2023, </a:t>
            </a:r>
            <a:r>
              <a:rPr lang="en-US" altLang="zh-CN" dirty="0" err="1">
                <a:solidFill>
                  <a:schemeClr val="bg1"/>
                </a:solidFill>
              </a:rPr>
              <a:t>Hongkong</a:t>
            </a:r>
            <a:r>
              <a:rPr lang="en-US" altLang="zh-CN" dirty="0">
                <a:solidFill>
                  <a:schemeClr val="bg1"/>
                </a:solidFill>
              </a:rPr>
              <a:t>, CEPC Accelerator TDR International Review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63" y="5398314"/>
            <a:ext cx="3552825" cy="67291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Optional High-</a:t>
            </a:r>
            <a:r>
              <a:rPr lang="en-US" altLang="zh-CN" sz="3600" dirty="0" err="1" smtClean="0"/>
              <a:t>Lumi</a:t>
            </a:r>
            <a:r>
              <a:rPr lang="en-US" altLang="zh-CN" sz="3600" dirty="0" smtClean="0"/>
              <a:t> Operation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052737"/>
            <a:ext cx="11928648" cy="194421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CN" sz="3100" dirty="0" smtClean="0"/>
              <a:t>The design scheme of CDR with 75 </a:t>
            </a:r>
            <a:r>
              <a:rPr lang="en-US" altLang="zh-CN" sz="3100" dirty="0" err="1" smtClean="0"/>
              <a:t>TeV</a:t>
            </a:r>
            <a:r>
              <a:rPr lang="en-US" altLang="zh-CN" sz="3100" dirty="0" smtClean="0"/>
              <a:t> can be kept as an optional operation mode for high-luminosity experiment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sz="2800" dirty="0" smtClean="0"/>
              <a:t>Significantly lower energy, but the luminosity is almost doubled with higher beam current (</a:t>
            </a:r>
            <a:r>
              <a:rPr lang="en-US" altLang="zh-CN" sz="2800" dirty="0">
                <a:solidFill>
                  <a:srgbClr val="FF0000"/>
                </a:solidFill>
              </a:rPr>
              <a:t>intentional, non-trivial</a:t>
            </a:r>
            <a:r>
              <a:rPr lang="en-US" altLang="zh-CN" sz="2800" dirty="0" smtClean="0"/>
              <a:t>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sz="2800" dirty="0" smtClean="0"/>
              <a:t>Injector chain: same bunch intensity as in CDR, higher energy at SS 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10</a:t>
            </a:fld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424386"/>
              </p:ext>
            </p:extLst>
          </p:nvPr>
        </p:nvGraphicFramePr>
        <p:xfrm>
          <a:off x="1487488" y="3140968"/>
          <a:ext cx="7920881" cy="35516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17965">
                  <a:extLst>
                    <a:ext uri="{9D8B030D-6E8A-4147-A177-3AD203B41FA5}">
                      <a16:colId xmlns:a16="http://schemas.microsoft.com/office/drawing/2014/main" val="1154976685"/>
                    </a:ext>
                  </a:extLst>
                </a:gridCol>
                <a:gridCol w="1374031">
                  <a:extLst>
                    <a:ext uri="{9D8B030D-6E8A-4147-A177-3AD203B41FA5}">
                      <a16:colId xmlns:a16="http://schemas.microsoft.com/office/drawing/2014/main" val="3214793578"/>
                    </a:ext>
                  </a:extLst>
                </a:gridCol>
                <a:gridCol w="1415011">
                  <a:extLst>
                    <a:ext uri="{9D8B030D-6E8A-4147-A177-3AD203B41FA5}">
                      <a16:colId xmlns:a16="http://schemas.microsoft.com/office/drawing/2014/main" val="4025491413"/>
                    </a:ext>
                  </a:extLst>
                </a:gridCol>
                <a:gridCol w="1413874">
                  <a:extLst>
                    <a:ext uri="{9D8B030D-6E8A-4147-A177-3AD203B41FA5}">
                      <a16:colId xmlns:a16="http://schemas.microsoft.com/office/drawing/2014/main" val="583820139"/>
                    </a:ext>
                  </a:extLst>
                </a:gridCol>
              </a:tblGrid>
              <a:tr h="331954"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Parameters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@75 TeV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@125 TeV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Unit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60229189"/>
                  </a:ext>
                </a:extLst>
              </a:tr>
              <a:tr h="331954"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Dipole field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</a:rPr>
                        <a:t>20.3</a:t>
                      </a:r>
                      <a:endParaRPr lang="zh-CN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2379453"/>
                  </a:ext>
                </a:extLst>
              </a:tr>
              <a:tr h="331954"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Initial luminosity per IP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1.0</a:t>
                      </a:r>
                      <a:r>
                        <a:rPr lang="en-US" sz="2000">
                          <a:effectLst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US" sz="2000">
                          <a:effectLst/>
                        </a:rPr>
                        <a:t>10</a:t>
                      </a:r>
                      <a:r>
                        <a:rPr lang="en-US" sz="2000" baseline="30000">
                          <a:effectLst/>
                        </a:rPr>
                        <a:t>35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4.3</a:t>
                      </a:r>
                      <a:r>
                        <a:rPr lang="en-US" sz="2000">
                          <a:effectLst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US" sz="2000">
                          <a:effectLst/>
                        </a:rPr>
                        <a:t>10</a:t>
                      </a:r>
                      <a:r>
                        <a:rPr lang="en-US" sz="2000" baseline="30000">
                          <a:effectLst/>
                        </a:rPr>
                        <a:t>34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cm</a:t>
                      </a:r>
                      <a:r>
                        <a:rPr lang="en-US" sz="2000" baseline="30000">
                          <a:effectLst/>
                        </a:rPr>
                        <a:t>-2</a:t>
                      </a:r>
                      <a:r>
                        <a:rPr lang="en-US" sz="2000">
                          <a:effectLst/>
                        </a:rPr>
                        <a:t>s</a:t>
                      </a:r>
                      <a:r>
                        <a:rPr lang="en-US" sz="2000" baseline="30000">
                          <a:effectLst/>
                        </a:rPr>
                        <a:t>-1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7245499"/>
                  </a:ext>
                </a:extLst>
              </a:tr>
              <a:tr h="391791"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Annual integrated luminosity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1.24</a:t>
                      </a:r>
                      <a:endParaRPr lang="zh-CN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  <a:endParaRPr lang="zh-CN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ab</a:t>
                      </a:r>
                      <a:r>
                        <a:rPr lang="en-US" sz="2000" baseline="30000">
                          <a:effectLst/>
                        </a:rPr>
                        <a:t>-1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3443428"/>
                  </a:ext>
                </a:extLst>
              </a:tr>
              <a:tr h="331954"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Circulating beam current 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0.73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0.19 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4201295"/>
                  </a:ext>
                </a:extLst>
              </a:tr>
              <a:tr h="331954"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Bunch population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1.5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r>
                        <a:rPr lang="en-US" sz="2000" baseline="30000" dirty="0">
                          <a:solidFill>
                            <a:srgbClr val="FF0000"/>
                          </a:solidFill>
                          <a:effectLst/>
                        </a:rPr>
                        <a:t>11</a:t>
                      </a:r>
                      <a:endParaRPr lang="zh-CN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r>
                        <a:rPr lang="en-US" sz="2000">
                          <a:effectLst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US" sz="2000">
                          <a:effectLst/>
                        </a:rPr>
                        <a:t>10</a:t>
                      </a:r>
                      <a:r>
                        <a:rPr lang="en-US" sz="2000" baseline="30000">
                          <a:effectLst/>
                        </a:rPr>
                        <a:t>10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8307909"/>
                  </a:ext>
                </a:extLst>
              </a:tr>
              <a:tr h="415379"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Normalized emittance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2.4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1.2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mm-mrad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3261869"/>
                  </a:ext>
                </a:extLst>
              </a:tr>
              <a:tr h="331954"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Stored energy per beam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9.1</a:t>
                      </a:r>
                      <a:endParaRPr lang="zh-CN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4.0 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GJ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80516646"/>
                  </a:ext>
                </a:extLst>
              </a:tr>
              <a:tr h="331954"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SR power per beam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1.1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2.2 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MW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8672581"/>
                  </a:ext>
                </a:extLst>
              </a:tr>
              <a:tr h="397543"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SR heat load at arc per aperture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12.8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</a:rPr>
                        <a:t>27.4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W/m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554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584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10180" y="164827"/>
            <a:ext cx="8229600" cy="735728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dirty="0"/>
              <a:t>CEPC-SPPC compatibility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422" y="1010769"/>
            <a:ext cx="11784632" cy="301277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altLang="zh-CN" dirty="0"/>
              <a:t>Geometry compatibility </a:t>
            </a:r>
            <a:r>
              <a:rPr lang="en-US" altLang="zh-CN" dirty="0" smtClean="0"/>
              <a:t>between </a:t>
            </a:r>
            <a:r>
              <a:rPr lang="en-US" altLang="zh-CN" dirty="0"/>
              <a:t>CEPC and SPPC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2000" dirty="0">
                <a:solidFill>
                  <a:srgbClr val="0070C0"/>
                </a:solidFill>
              </a:rPr>
              <a:t>SPPC will share the same tunnel of CEPC, trying to keep the CEPC rings during upgrading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2000" dirty="0">
                <a:solidFill>
                  <a:srgbClr val="0070C0"/>
                </a:solidFill>
              </a:rPr>
              <a:t>SPPC locates outside of CEPC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2000" dirty="0">
                <a:solidFill>
                  <a:srgbClr val="0070C0"/>
                </a:solidFill>
              </a:rPr>
              <a:t>8 arc regions, 4 longer LSS and 4 shorter LSS (distance of machine centers=3.5m) :  CEPC has evolved the LSS design in the last years, SPPC </a:t>
            </a:r>
            <a:r>
              <a:rPr lang="en-US" altLang="zh-CN" sz="2000" dirty="0" smtClean="0">
                <a:solidFill>
                  <a:srgbClr val="0070C0"/>
                </a:solidFill>
              </a:rPr>
              <a:t>adapted to the changes.</a:t>
            </a:r>
            <a:endParaRPr lang="en-US" altLang="zh-CN" sz="2000" dirty="0">
              <a:solidFill>
                <a:srgbClr val="0070C0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2000" dirty="0">
                <a:solidFill>
                  <a:srgbClr val="0070C0"/>
                </a:solidFill>
              </a:rPr>
              <a:t>Bypass scheme: keeping all the CEPC detectors and detouring the SPPC (under study), but not in the baseline design. </a:t>
            </a:r>
            <a:r>
              <a:rPr lang="en-US" altLang="zh-CN" sz="2000" dirty="0" smtClean="0">
                <a:solidFill>
                  <a:srgbClr val="0070C0"/>
                </a:solidFill>
              </a:rPr>
              <a:t>Additional civil engineering needed.</a:t>
            </a:r>
            <a:endParaRPr lang="en-US" altLang="zh-CN" sz="2000" dirty="0">
              <a:solidFill>
                <a:srgbClr val="0070C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2051517" y="3818990"/>
            <a:ext cx="2972320" cy="2822726"/>
            <a:chOff x="1095624" y="3459779"/>
            <a:chExt cx="3260352" cy="3181339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624" y="3789040"/>
              <a:ext cx="3260352" cy="28520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1763688" y="3459779"/>
              <a:ext cx="1854558" cy="3815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dirty="0"/>
                <a:t>Tunnel in the ARC</a:t>
              </a:r>
              <a:endParaRPr lang="zh-CN" altLang="en-US" sz="1600" b="1" dirty="0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353045" y="3838953"/>
            <a:ext cx="2595563" cy="2736305"/>
            <a:chOff x="3272581" y="3933055"/>
            <a:chExt cx="2595563" cy="2736305"/>
          </a:xfrm>
        </p:grpSpPr>
        <p:grpSp>
          <p:nvGrpSpPr>
            <p:cNvPr id="14" name="组合 13"/>
            <p:cNvGrpSpPr/>
            <p:nvPr/>
          </p:nvGrpSpPr>
          <p:grpSpPr>
            <a:xfrm>
              <a:off x="3272581" y="3933055"/>
              <a:ext cx="2595563" cy="2736305"/>
              <a:chOff x="3419872" y="3933055"/>
              <a:chExt cx="2595563" cy="2736305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3995936" y="3933055"/>
                <a:ext cx="122873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/>
                  <a:t>CEPC Layout</a:t>
                </a:r>
                <a:endParaRPr lang="zh-CN" altLang="en-US" sz="1600" b="1" dirty="0"/>
              </a:p>
            </p:txBody>
          </p:sp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9872" y="4250010"/>
                <a:ext cx="2595563" cy="2419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4427984" y="4581128"/>
              <a:ext cx="6789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IP1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27984" y="6073551"/>
              <a:ext cx="6789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IP3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17232" y="5301208"/>
              <a:ext cx="6789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IP2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05064" y="5301208"/>
              <a:ext cx="6789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IP4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363519" y="3802950"/>
            <a:ext cx="2769000" cy="2808312"/>
            <a:chOff x="5979464" y="3933056"/>
            <a:chExt cx="2769000" cy="2808312"/>
          </a:xfrm>
        </p:grpSpPr>
        <p:grpSp>
          <p:nvGrpSpPr>
            <p:cNvPr id="18" name="组合 17"/>
            <p:cNvGrpSpPr/>
            <p:nvPr/>
          </p:nvGrpSpPr>
          <p:grpSpPr>
            <a:xfrm>
              <a:off x="5979464" y="3933056"/>
              <a:ext cx="2769000" cy="2808312"/>
              <a:chOff x="5835448" y="3933056"/>
              <a:chExt cx="2769000" cy="2808312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35448" y="4277476"/>
                <a:ext cx="2769000" cy="24638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" name="矩形 15"/>
              <p:cNvSpPr/>
              <p:nvPr/>
            </p:nvSpPr>
            <p:spPr>
              <a:xfrm>
                <a:off x="6639482" y="3933056"/>
                <a:ext cx="122713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/>
                  <a:t>SPPC Layout</a:t>
                </a:r>
                <a:endParaRPr lang="zh-CN" altLang="en-US" sz="1600" b="1" dirty="0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7195120" y="4581128"/>
              <a:ext cx="6789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IP1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195120" y="6073551"/>
              <a:ext cx="6789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IP3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28384" y="5497487"/>
              <a:ext cx="6789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IP2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444208" y="5497487"/>
              <a:ext cx="6789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IP4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546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B0446194-405B-4F3A-AB12-552A06FF28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177541"/>
              </p:ext>
            </p:extLst>
          </p:nvPr>
        </p:nvGraphicFramePr>
        <p:xfrm>
          <a:off x="407368" y="2098872"/>
          <a:ext cx="8110074" cy="36343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9338">
                  <a:extLst>
                    <a:ext uri="{9D8B030D-6E8A-4147-A177-3AD203B41FA5}">
                      <a16:colId xmlns:a16="http://schemas.microsoft.com/office/drawing/2014/main" val="2496387308"/>
                    </a:ext>
                  </a:extLst>
                </a:gridCol>
                <a:gridCol w="2160368">
                  <a:extLst>
                    <a:ext uri="{9D8B030D-6E8A-4147-A177-3AD203B41FA5}">
                      <a16:colId xmlns:a16="http://schemas.microsoft.com/office/drawing/2014/main" val="3489938560"/>
                    </a:ext>
                  </a:extLst>
                </a:gridCol>
                <a:gridCol w="2160368">
                  <a:extLst>
                    <a:ext uri="{9D8B030D-6E8A-4147-A177-3AD203B41FA5}">
                      <a16:colId xmlns:a16="http://schemas.microsoft.com/office/drawing/2014/main" val="168210175"/>
                    </a:ext>
                  </a:extLst>
                </a:gridCol>
              </a:tblGrid>
              <a:tr h="51525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latin typeface="+mn-lt"/>
                        </a:rPr>
                        <a:t>Arcs 1/4/5/8</a:t>
                      </a:r>
                      <a:endParaRPr lang="zh-CN" altLang="en-US" sz="2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10188.55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latin typeface="+mn-lt"/>
                        </a:rPr>
                        <a:t>10185.70</a:t>
                      </a:r>
                      <a:endParaRPr lang="zh-CN" altLang="en-US" sz="24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0371884"/>
                  </a:ext>
                </a:extLst>
              </a:tr>
              <a:tr h="51525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latin typeface="+mn-lt"/>
                        </a:rPr>
                        <a:t>Arcs 2/3/6/7</a:t>
                      </a:r>
                      <a:endParaRPr lang="zh-CN" altLang="en-US" sz="2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10273.29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latin typeface="+mn-lt"/>
                        </a:rPr>
                        <a:t>10270.44</a:t>
                      </a:r>
                      <a:endParaRPr lang="zh-CN" altLang="en-US" sz="24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6903667"/>
                  </a:ext>
                </a:extLst>
              </a:tr>
              <a:tr h="5428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latin typeface="+mn-lt"/>
                        </a:rPr>
                        <a:t>Arc </a:t>
                      </a:r>
                      <a:r>
                        <a:rPr lang="en-US" altLang="zh-CN" sz="2400" b="0" dirty="0" smtClean="0">
                          <a:latin typeface="+mn-lt"/>
                        </a:rPr>
                        <a:t>cell length</a:t>
                      </a:r>
                      <a:endParaRPr lang="zh-CN" altLang="en-US" sz="2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219.32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54.63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0499713"/>
                  </a:ext>
                </a:extLst>
              </a:tr>
              <a:tr h="51525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latin typeface="+mn-lt"/>
                        </a:rPr>
                        <a:t>LSS1/LSS5 (CEPC IP)</a:t>
                      </a:r>
                      <a:endParaRPr lang="zh-CN" altLang="en-US" sz="2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latin typeface="+mn-lt"/>
                        </a:rPr>
                        <a:t>3337.13</a:t>
                      </a:r>
                      <a:endParaRPr lang="zh-CN" altLang="en-US" sz="2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latin typeface="+mn-lt"/>
                        </a:rPr>
                        <a:t>3337.13</a:t>
                      </a:r>
                      <a:endParaRPr lang="zh-CN" altLang="en-US" sz="24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4787005"/>
                  </a:ext>
                </a:extLst>
              </a:tr>
              <a:tr h="5152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dirty="0" smtClean="0">
                          <a:latin typeface="+mn-lt"/>
                        </a:rPr>
                        <a:t>LSS3/LSS7 (SPPC IP)</a:t>
                      </a:r>
                      <a:endParaRPr lang="zh-CN" altLang="en-US" sz="2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latin typeface="+mn-lt"/>
                        </a:rPr>
                        <a:t>3776.90</a:t>
                      </a:r>
                      <a:endParaRPr lang="zh-CN" altLang="en-US" sz="2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latin typeface="+mn-lt"/>
                        </a:rPr>
                        <a:t>3776.90</a:t>
                      </a:r>
                      <a:endParaRPr lang="zh-CN" altLang="en-US" sz="24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4250080"/>
                  </a:ext>
                </a:extLst>
              </a:tr>
              <a:tr h="5152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dirty="0" smtClean="0">
                          <a:latin typeface="+mn-lt"/>
                        </a:rPr>
                        <a:t>LSSs 2/4/6/8</a:t>
                      </a:r>
                      <a:endParaRPr lang="zh-CN" altLang="en-US" sz="2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latin typeface="+mn-lt"/>
                        </a:rPr>
                        <a:t>986.84</a:t>
                      </a:r>
                      <a:endParaRPr lang="zh-CN" altLang="en-US" sz="2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dirty="0" smtClean="0">
                          <a:latin typeface="+mn-lt"/>
                        </a:rPr>
                        <a:t>986.84</a:t>
                      </a:r>
                      <a:endParaRPr lang="zh-CN" altLang="en-US" sz="24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7664819"/>
                  </a:ext>
                </a:extLst>
              </a:tr>
              <a:tr h="5152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dirty="0">
                          <a:latin typeface="+mn-lt"/>
                        </a:rPr>
                        <a:t>Circumference</a:t>
                      </a:r>
                      <a:endParaRPr lang="zh-CN" altLang="en-US" sz="2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latin typeface="+mn-lt"/>
                        </a:rPr>
                        <a:t>100022.78</a:t>
                      </a:r>
                      <a:endParaRPr lang="zh-CN" altLang="en-US" sz="2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 smtClean="0">
                          <a:latin typeface="+mn-lt"/>
                        </a:rPr>
                        <a:t>100000.0</a:t>
                      </a:r>
                      <a:endParaRPr lang="zh-CN" altLang="en-US" sz="24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6640611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0DA4C1F7-14DA-4063-A02E-2E0CAE0A683A}"/>
              </a:ext>
            </a:extLst>
          </p:cNvPr>
          <p:cNvSpPr txBox="1"/>
          <p:nvPr/>
        </p:nvSpPr>
        <p:spPr>
          <a:xfrm>
            <a:off x="34264" y="1333458"/>
            <a:ext cx="8726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</a:rPr>
              <a:t>SPPC Section Lengths and Comparison with CEPC 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7EA36DF-4839-4ADD-9930-AA05FC0F4053}"/>
              </a:ext>
            </a:extLst>
          </p:cNvPr>
          <p:cNvSpPr txBox="1"/>
          <p:nvPr/>
        </p:nvSpPr>
        <p:spPr>
          <a:xfrm>
            <a:off x="541758" y="6093296"/>
            <a:ext cx="8094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*Arc including DIS sections; inner and outer rings are averaged</a:t>
            </a:r>
            <a:endParaRPr lang="zh-CN" altLang="en-US" sz="2400" dirty="0"/>
          </a:p>
        </p:txBody>
      </p:sp>
      <p:pic>
        <p:nvPicPr>
          <p:cNvPr id="5" name="内容占位符 3">
            <a:extLst>
              <a:ext uri="{FF2B5EF4-FFF2-40B4-BE49-F238E27FC236}">
                <a16:creationId xmlns:a16="http://schemas.microsoft.com/office/drawing/2014/main" id="{C1BE5164-ACB8-42B5-89BE-028810E627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28" y="167108"/>
            <a:ext cx="3556172" cy="279473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EAC96F9-6DE1-4516-8985-755A8AFFCE50}"/>
              </a:ext>
            </a:extLst>
          </p:cNvPr>
          <p:cNvSpPr txBox="1"/>
          <p:nvPr/>
        </p:nvSpPr>
        <p:spPr>
          <a:xfrm>
            <a:off x="10052478" y="2114818"/>
            <a:ext cx="1084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IP1 / IP3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AA564E4-16D5-41D7-B8A8-DD2BC199B8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599" y="3356992"/>
            <a:ext cx="3156630" cy="249467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A46B3BD-926B-4602-B9A2-085CE04023EA}"/>
              </a:ext>
            </a:extLst>
          </p:cNvPr>
          <p:cNvSpPr txBox="1"/>
          <p:nvPr/>
        </p:nvSpPr>
        <p:spPr>
          <a:xfrm>
            <a:off x="9349288" y="4431860"/>
            <a:ext cx="1084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IP2 / IP4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4640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14275" y="108908"/>
            <a:ext cx="10369152" cy="844607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altLang="zh-CN" sz="3200" dirty="0"/>
              <a:t>Technical challenges and R&amp;D requirements</a:t>
            </a:r>
            <a:endParaRPr lang="zh-CN" altLang="en-US" sz="32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13</a:t>
            </a:fld>
            <a:endParaRPr lang="zh-CN" altLang="en-US" dirty="0"/>
          </a:p>
        </p:txBody>
      </p:sp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551384" y="1018489"/>
            <a:ext cx="11305256" cy="3021293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altLang="zh-CN" dirty="0" smtClean="0"/>
              <a:t>The most difficult is the high-field superconducting magnets: in Qingjin Xu’s talk</a:t>
            </a:r>
          </a:p>
          <a:p>
            <a:pPr>
              <a:spcAft>
                <a:spcPts val="600"/>
              </a:spcAft>
            </a:pPr>
            <a:r>
              <a:rPr lang="en-US" altLang="zh-CN" dirty="0" smtClean="0"/>
              <a:t>Beam screens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dirty="0">
                <a:solidFill>
                  <a:srgbClr val="0070C0"/>
                </a:solidFill>
              </a:rPr>
              <a:t>With the new design scope, SR power will be </a:t>
            </a:r>
            <a:r>
              <a:rPr lang="en-US" altLang="zh-CN" dirty="0" smtClean="0">
                <a:solidFill>
                  <a:srgbClr val="0070C0"/>
                </a:solidFill>
              </a:rPr>
              <a:t>27 </a:t>
            </a:r>
            <a:r>
              <a:rPr lang="en-US" altLang="zh-CN" dirty="0">
                <a:solidFill>
                  <a:srgbClr val="0070C0"/>
                </a:solidFill>
              </a:rPr>
              <a:t>W/m, should be a very critical issue (LHC: 0.2 W/m)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dirty="0">
                <a:solidFill>
                  <a:srgbClr val="0070C0"/>
                </a:solidFill>
              </a:rPr>
              <a:t>Different effects combined: impedance, electron cloud, vacuum, magnet quenches, cooling etc.</a:t>
            </a:r>
          </a:p>
        </p:txBody>
      </p:sp>
      <p:pic>
        <p:nvPicPr>
          <p:cNvPr id="8" name="图片 7" descr="F:\My Work\Beam screen 投稿\picture\FIG1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7" y="4071573"/>
            <a:ext cx="3224063" cy="2597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内容占位符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7529" y="4140538"/>
            <a:ext cx="2968625" cy="245681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" name="图片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392" y="4284554"/>
            <a:ext cx="2645097" cy="209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7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3352" y="1196752"/>
            <a:ext cx="11593288" cy="496855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zh-CN" dirty="0">
                <a:solidFill>
                  <a:srgbClr val="FF0000"/>
                </a:solidFill>
              </a:rPr>
              <a:t>Other important technical challenges</a:t>
            </a:r>
            <a:endParaRPr lang="zh-CN" altLang="en-US" dirty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2200" dirty="0">
                <a:solidFill>
                  <a:srgbClr val="0070C0"/>
                </a:solidFill>
              </a:rPr>
              <a:t>Collimation system</a:t>
            </a:r>
            <a:r>
              <a:rPr lang="en-US" altLang="zh-CN" sz="2200" dirty="0"/>
              <a:t>: new materials to reduce impedance and tolerate more heat deposit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2200" dirty="0">
                <a:solidFill>
                  <a:srgbClr val="0070C0"/>
                </a:solidFill>
              </a:rPr>
              <a:t>Very large scale cryogenics system</a:t>
            </a:r>
            <a:r>
              <a:rPr lang="en-US" altLang="zh-CN" sz="2200" dirty="0"/>
              <a:t>: SC </a:t>
            </a:r>
            <a:r>
              <a:rPr lang="en-US" altLang="zh-CN" sz="2200" dirty="0" smtClean="0"/>
              <a:t>magnets, </a:t>
            </a:r>
            <a:r>
              <a:rPr lang="en-US" altLang="zh-CN" sz="2200" dirty="0"/>
              <a:t>beam </a:t>
            </a:r>
            <a:r>
              <a:rPr lang="en-US" altLang="zh-CN" sz="2200" dirty="0"/>
              <a:t>screens, SRF</a:t>
            </a:r>
            <a:endParaRPr lang="en-US" altLang="zh-CN" sz="2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2200" dirty="0">
                <a:solidFill>
                  <a:srgbClr val="0070C0"/>
                </a:solidFill>
              </a:rPr>
              <a:t>Vacuum: </a:t>
            </a:r>
            <a:r>
              <a:rPr lang="en-US" altLang="zh-CN" sz="2200" dirty="0"/>
              <a:t>needing a solution if the temperature is increased from 1.9 K (following IBS magnets)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2200" dirty="0">
                <a:solidFill>
                  <a:srgbClr val="0070C0"/>
                </a:solidFill>
              </a:rPr>
              <a:t>Sophisticated beam feedback system</a:t>
            </a:r>
            <a:r>
              <a:rPr lang="en-US" altLang="zh-CN" sz="2200" dirty="0"/>
              <a:t>: to control the emittance heat-up and suppress beam instabilities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2200" dirty="0">
                <a:solidFill>
                  <a:srgbClr val="0070C0"/>
                </a:solidFill>
              </a:rPr>
              <a:t>Machine protection system</a:t>
            </a:r>
            <a:r>
              <a:rPr lang="en-US" altLang="zh-CN" sz="2200" dirty="0"/>
              <a:t>: fast detection of abnormal function, reliable beam abort (kickers and septa)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2200" dirty="0">
                <a:solidFill>
                  <a:srgbClr val="7030A0"/>
                </a:solidFill>
              </a:rPr>
              <a:t>There are also many technical challenges in building high-power injector chain: e.g. RF systems for p-RCS and MSS, fast ramping </a:t>
            </a:r>
            <a:r>
              <a:rPr lang="en-US" altLang="zh-CN" sz="2200" dirty="0" smtClean="0">
                <a:solidFill>
                  <a:srgbClr val="7030A0"/>
                </a:solidFill>
              </a:rPr>
              <a:t>SC magnets </a:t>
            </a:r>
            <a:r>
              <a:rPr lang="en-US" altLang="zh-CN" sz="2200" dirty="0" smtClean="0">
                <a:solidFill>
                  <a:srgbClr val="7030A0"/>
                </a:solidFill>
              </a:rPr>
              <a:t>for </a:t>
            </a:r>
            <a:r>
              <a:rPr lang="en-US" altLang="zh-CN" sz="2200" dirty="0">
                <a:solidFill>
                  <a:srgbClr val="7030A0"/>
                </a:solidFill>
              </a:rPr>
              <a:t>SS</a:t>
            </a:r>
            <a:endParaRPr lang="zh-CN" altLang="en-US" sz="2200" dirty="0">
              <a:solidFill>
                <a:srgbClr val="7030A0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697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404" y="2060848"/>
            <a:ext cx="7165672" cy="367240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1200" y="224989"/>
            <a:ext cx="8229600" cy="706090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About the injector chain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5360" y="1075704"/>
            <a:ext cx="11593288" cy="1273177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Injector chain almost unchanged (vs CDR) except the energy of the last stage SS increased from 2.1 </a:t>
            </a:r>
            <a:r>
              <a:rPr lang="en-US" altLang="zh-CN" sz="2400" dirty="0" err="1"/>
              <a:t>TeV</a:t>
            </a:r>
            <a:r>
              <a:rPr lang="en-US" altLang="zh-CN" sz="2400" dirty="0"/>
              <a:t> to 3.2 </a:t>
            </a:r>
            <a:r>
              <a:rPr lang="en-US" altLang="zh-CN" sz="2400" dirty="0" err="1"/>
              <a:t>TeV</a:t>
            </a:r>
            <a:r>
              <a:rPr lang="en-US" altLang="zh-CN" sz="2400" dirty="0"/>
              <a:t> </a:t>
            </a:r>
            <a:r>
              <a:rPr lang="en-US" altLang="zh-CN" dirty="0" smtClean="0">
                <a:solidFill>
                  <a:srgbClr val="7030A0"/>
                </a:solidFill>
              </a:rPr>
              <a:t>(</a:t>
            </a:r>
            <a:r>
              <a:rPr lang="en-US" altLang="zh-CN" dirty="0">
                <a:solidFill>
                  <a:srgbClr val="7030A0"/>
                </a:solidFill>
              </a:rPr>
              <a:t>larger ring and higher field, 8 T</a:t>
            </a:r>
            <a:r>
              <a:rPr lang="en-US" altLang="zh-CN" dirty="0">
                <a:solidFill>
                  <a:srgbClr val="7030A0"/>
                </a:solidFill>
                <a:sym typeface="Wingdings" panose="05000000000000000000" pitchFamily="2" charset="2"/>
              </a:rPr>
              <a:t>11 T</a:t>
            </a:r>
            <a:r>
              <a:rPr lang="en-US" altLang="zh-CN" dirty="0" smtClean="0">
                <a:solidFill>
                  <a:srgbClr val="7030A0"/>
                </a:solidFill>
              </a:rPr>
              <a:t>)</a:t>
            </a: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6" name="TextBox 4"/>
          <p:cNvSpPr txBox="1"/>
          <p:nvPr/>
        </p:nvSpPr>
        <p:spPr>
          <a:xfrm>
            <a:off x="695400" y="4365104"/>
            <a:ext cx="4608512" cy="240065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p-Linac: proton superconducting linac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p-RCS: proton rapid cycling synchrotron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MSS: Medium-Stage Synchrotron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SS: Super Synchrotron</a:t>
            </a:r>
            <a:endParaRPr lang="zh-CN" altLang="en-US" sz="2000" dirty="0">
              <a:solidFill>
                <a:srgbClr val="0070C0"/>
              </a:solidFill>
              <a:latin typeface="Tahoma" panose="020B0604030504040204" pitchFamily="34" charset="0"/>
              <a:ea typeface="Arial Unicode MS" panose="020B0604020202020204" pitchFamily="34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274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07568" y="332656"/>
            <a:ext cx="9443392" cy="576064"/>
          </a:xfrm>
        </p:spPr>
        <p:txBody>
          <a:bodyPr>
            <a:normAutofit fontScale="90000"/>
          </a:bodyPr>
          <a:lstStyle/>
          <a:p>
            <a:r>
              <a:rPr lang="en-US" altLang="zh-CN" sz="3600" dirty="0"/>
              <a:t>Main parameters for the injector chain</a:t>
            </a:r>
            <a:endParaRPr lang="zh-CN" altLang="en-US" sz="36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144379"/>
              </p:ext>
            </p:extLst>
          </p:nvPr>
        </p:nvGraphicFramePr>
        <p:xfrm>
          <a:off x="1199456" y="1268761"/>
          <a:ext cx="10081120" cy="46085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7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6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0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69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46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42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149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0" kern="100" dirty="0">
                          <a:effectLst/>
                        </a:rPr>
                        <a:t> </a:t>
                      </a:r>
                      <a:endParaRPr lang="zh-CN" sz="2200" b="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</a:t>
                      </a:r>
                      <a:endParaRPr lang="zh-CN" sz="2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b="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Current</a:t>
                      </a:r>
                      <a:endParaRPr lang="zh-CN" sz="2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b="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Circum</a:t>
                      </a:r>
                      <a:endParaRPr lang="zh-CN" sz="2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b="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Rep. rate</a:t>
                      </a:r>
                      <a:endParaRPr lang="zh-CN" sz="2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b="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Max. power/store energy</a:t>
                      </a:r>
                      <a:endParaRPr lang="zh-CN" sz="2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b="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Field</a:t>
                      </a:r>
                      <a:endParaRPr lang="zh-CN" sz="2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b="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Duty</a:t>
                      </a:r>
                      <a:r>
                        <a:rPr lang="en-US" altLang="zh-CN" sz="2200" b="0" kern="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into next</a:t>
                      </a:r>
                      <a:endParaRPr lang="zh-CN" sz="2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14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0" kern="100" dirty="0">
                          <a:effectLst/>
                        </a:rPr>
                        <a:t> </a:t>
                      </a:r>
                      <a:endParaRPr lang="zh-CN" sz="2200" b="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0" kern="100" dirty="0">
                          <a:effectLst/>
                        </a:rPr>
                        <a:t>GeV</a:t>
                      </a:r>
                      <a:endParaRPr lang="zh-CN" sz="2200" b="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0" kern="100" dirty="0">
                          <a:effectLst/>
                        </a:rPr>
                        <a:t>mA</a:t>
                      </a:r>
                      <a:endParaRPr lang="zh-CN" sz="2200" b="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0" kern="100">
                          <a:effectLst/>
                        </a:rPr>
                        <a:t>km</a:t>
                      </a:r>
                      <a:endParaRPr lang="zh-CN" sz="2200" b="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0" kern="100">
                          <a:effectLst/>
                        </a:rPr>
                        <a:t>Hz</a:t>
                      </a:r>
                      <a:endParaRPr lang="zh-CN" sz="2200" b="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0" kern="100">
                          <a:effectLst/>
                        </a:rPr>
                        <a:t>MW/MJ</a:t>
                      </a:r>
                      <a:endParaRPr lang="zh-CN" sz="2200" b="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0" kern="100" dirty="0">
                          <a:effectLst/>
                        </a:rPr>
                        <a:t>T</a:t>
                      </a:r>
                      <a:endParaRPr lang="zh-CN" sz="2200" b="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0" kern="100">
                          <a:effectLst/>
                        </a:rPr>
                        <a:t>%</a:t>
                      </a:r>
                      <a:endParaRPr lang="zh-CN" sz="2200" b="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074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0" kern="100">
                          <a:effectLst/>
                        </a:rPr>
                        <a:t>p-Linac</a:t>
                      </a:r>
                      <a:endParaRPr lang="zh-CN" sz="2200" b="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0" kern="100" dirty="0">
                          <a:effectLst/>
                        </a:rPr>
                        <a:t>1.2</a:t>
                      </a:r>
                      <a:endParaRPr lang="zh-CN" sz="2200" b="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0" kern="100" dirty="0">
                          <a:effectLst/>
                        </a:rPr>
                        <a:t>1.4</a:t>
                      </a:r>
                      <a:endParaRPr lang="zh-CN" sz="2200" b="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0" kern="100" dirty="0">
                          <a:effectLst/>
                        </a:rPr>
                        <a:t>0.3</a:t>
                      </a:r>
                      <a:endParaRPr lang="zh-CN" sz="2200" b="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0" kern="100" dirty="0">
                          <a:effectLst/>
                        </a:rPr>
                        <a:t>50</a:t>
                      </a:r>
                      <a:endParaRPr lang="zh-CN" sz="2200" b="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0" kern="100">
                          <a:effectLst/>
                        </a:rPr>
                        <a:t>1.6/</a:t>
                      </a:r>
                      <a:endParaRPr lang="zh-CN" sz="2200" b="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0" kern="100">
                          <a:effectLst/>
                        </a:rPr>
                        <a:t>-</a:t>
                      </a:r>
                      <a:endParaRPr lang="zh-CN" sz="2200" b="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0" kern="100">
                          <a:effectLst/>
                        </a:rPr>
                        <a:t>50</a:t>
                      </a:r>
                      <a:endParaRPr lang="zh-CN" sz="2200" b="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074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0" kern="100">
                          <a:effectLst/>
                        </a:rPr>
                        <a:t>p-RCS</a:t>
                      </a:r>
                      <a:endParaRPr lang="zh-CN" sz="2200" b="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0" kern="100">
                          <a:effectLst/>
                        </a:rPr>
                        <a:t>10</a:t>
                      </a:r>
                      <a:endParaRPr lang="zh-CN" sz="2200" b="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0" kern="100" dirty="0">
                          <a:effectLst/>
                        </a:rPr>
                        <a:t>0.34</a:t>
                      </a:r>
                      <a:endParaRPr lang="zh-CN" sz="2200" b="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0" kern="100" dirty="0">
                          <a:effectLst/>
                        </a:rPr>
                        <a:t>0.97</a:t>
                      </a:r>
                      <a:endParaRPr lang="zh-CN" sz="2200" b="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0" kern="100" dirty="0">
                          <a:effectLst/>
                        </a:rPr>
                        <a:t>25</a:t>
                      </a:r>
                      <a:endParaRPr lang="zh-CN" sz="2200" b="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0" kern="100">
                          <a:effectLst/>
                        </a:rPr>
                        <a:t>3.4/</a:t>
                      </a:r>
                      <a:endParaRPr lang="zh-CN" sz="2200" b="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0" kern="100">
                          <a:effectLst/>
                        </a:rPr>
                        <a:t>1.0</a:t>
                      </a:r>
                      <a:endParaRPr lang="zh-CN" sz="2200" b="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0" kern="100" dirty="0">
                          <a:effectLst/>
                        </a:rPr>
                        <a:t>6</a:t>
                      </a:r>
                      <a:endParaRPr lang="zh-CN" sz="2200" b="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074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0" kern="100">
                          <a:effectLst/>
                        </a:rPr>
                        <a:t>MSS</a:t>
                      </a:r>
                      <a:endParaRPr lang="zh-CN" sz="2200" b="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0" kern="100">
                          <a:effectLst/>
                        </a:rPr>
                        <a:t>180</a:t>
                      </a:r>
                      <a:endParaRPr lang="zh-CN" sz="2200" b="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0" kern="100">
                          <a:effectLst/>
                        </a:rPr>
                        <a:t>0.02</a:t>
                      </a:r>
                      <a:endParaRPr lang="zh-CN" sz="2200" b="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0" kern="100" dirty="0">
                          <a:effectLst/>
                        </a:rPr>
                        <a:t>3.5</a:t>
                      </a:r>
                      <a:endParaRPr lang="zh-CN" sz="2200" b="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0" kern="100" dirty="0">
                          <a:effectLst/>
                        </a:rPr>
                        <a:t>0.5</a:t>
                      </a:r>
                      <a:endParaRPr lang="zh-CN" sz="2200" b="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0" kern="100" dirty="0">
                          <a:effectLst/>
                        </a:rPr>
                        <a:t>3.7/</a:t>
                      </a:r>
                      <a:endParaRPr lang="zh-CN" sz="2200" b="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0" kern="100" dirty="0">
                          <a:effectLst/>
                        </a:rPr>
                        <a:t>1.4</a:t>
                      </a:r>
                      <a:endParaRPr lang="zh-CN" sz="2200" b="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0" kern="100">
                          <a:effectLst/>
                        </a:rPr>
                        <a:t>13.3</a:t>
                      </a:r>
                      <a:endParaRPr lang="zh-CN" sz="2200" b="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2074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0" kern="100">
                          <a:effectLst/>
                        </a:rPr>
                        <a:t>SS</a:t>
                      </a:r>
                      <a:endParaRPr lang="zh-CN" sz="2200" b="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0" kern="100" dirty="0" smtClean="0">
                          <a:effectLst/>
                        </a:rPr>
                        <a:t>3200</a:t>
                      </a:r>
                      <a:endParaRPr lang="zh-CN" sz="2200" b="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0" kern="100" dirty="0">
                          <a:effectLst/>
                        </a:rPr>
                        <a:t>-</a:t>
                      </a:r>
                      <a:endParaRPr lang="zh-CN" sz="2200" b="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0" kern="100" dirty="0" smtClean="0">
                          <a:effectLst/>
                        </a:rPr>
                        <a:t>8</a:t>
                      </a:r>
                      <a:r>
                        <a:rPr lang="en-US" altLang="zh-CN" sz="2200" b="0" kern="100" dirty="0" smtClean="0">
                          <a:effectLst/>
                        </a:rPr>
                        <a:t>.0</a:t>
                      </a:r>
                      <a:endParaRPr lang="zh-CN" sz="2200" b="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0" kern="100" dirty="0" smtClean="0">
                          <a:effectLst/>
                        </a:rPr>
                        <a:t>1/45</a:t>
                      </a:r>
                      <a:endParaRPr lang="zh-CN" sz="2200" b="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0" kern="100" dirty="0" smtClean="0">
                          <a:effectLst/>
                        </a:rPr>
                        <a:t>/52</a:t>
                      </a:r>
                      <a:endParaRPr lang="zh-CN" sz="2200" b="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0" kern="100" dirty="0" smtClean="0">
                          <a:effectLst/>
                        </a:rPr>
                        <a:t>11.3</a:t>
                      </a:r>
                      <a:endParaRPr lang="zh-CN" sz="2200" b="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0" kern="100" dirty="0" smtClean="0">
                          <a:effectLst/>
                        </a:rPr>
                        <a:t>0.74</a:t>
                      </a:r>
                      <a:endParaRPr lang="zh-CN" sz="2200" b="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9646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3600" dirty="0" smtClean="0">
                <a:solidFill>
                  <a:srgbClr val="FF0000"/>
                </a:solidFill>
              </a:rPr>
              <a:t>Summary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6712" y="1268760"/>
            <a:ext cx="11261936" cy="3960440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altLang="zh-CN" dirty="0">
                <a:solidFill>
                  <a:srgbClr val="0070C0"/>
                </a:solidFill>
              </a:rPr>
              <a:t>Major change for SPPC from CDR is the increased </a:t>
            </a:r>
            <a:r>
              <a:rPr lang="en-US" altLang="zh-CN" dirty="0" err="1">
                <a:solidFill>
                  <a:srgbClr val="0070C0"/>
                </a:solidFill>
              </a:rPr>
              <a:t>CoM</a:t>
            </a:r>
            <a:r>
              <a:rPr lang="en-US" altLang="zh-CN" dirty="0">
                <a:solidFill>
                  <a:srgbClr val="0070C0"/>
                </a:solidFill>
              </a:rPr>
              <a:t> energy: </a:t>
            </a:r>
            <a:r>
              <a:rPr lang="en-US" altLang="zh-CN" dirty="0">
                <a:solidFill>
                  <a:srgbClr val="0070C0"/>
                </a:solidFill>
              </a:rPr>
              <a:t>125 </a:t>
            </a:r>
            <a:r>
              <a:rPr lang="en-US" altLang="zh-CN" dirty="0" err="1">
                <a:solidFill>
                  <a:srgbClr val="0070C0"/>
                </a:solidFill>
              </a:rPr>
              <a:t>TeV</a:t>
            </a:r>
            <a:r>
              <a:rPr lang="en-US" altLang="zh-CN" dirty="0">
                <a:solidFill>
                  <a:srgbClr val="0070C0"/>
                </a:solidFill>
              </a:rPr>
              <a:t> with 20-T </a:t>
            </a:r>
            <a:r>
              <a:rPr lang="en-US" altLang="zh-CN" dirty="0" smtClean="0">
                <a:solidFill>
                  <a:srgbClr val="0070C0"/>
                </a:solidFill>
              </a:rPr>
              <a:t>magnets (original ultimate stage)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dirty="0" smtClean="0"/>
              <a:t>Basically no show stopper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dirty="0" smtClean="0"/>
              <a:t>Sacrifice on luminosity</a:t>
            </a:r>
          </a:p>
          <a:p>
            <a:pPr>
              <a:spcAft>
                <a:spcPts val="600"/>
              </a:spcAft>
            </a:pPr>
            <a:r>
              <a:rPr lang="en-US" altLang="zh-CN" dirty="0" smtClean="0">
                <a:solidFill>
                  <a:srgbClr val="0070C0"/>
                </a:solidFill>
              </a:rPr>
              <a:t>Compatibility between CEPC and SPPC layouts is ok for the moment </a:t>
            </a:r>
          </a:p>
          <a:p>
            <a:pPr>
              <a:spcAft>
                <a:spcPts val="600"/>
              </a:spcAft>
            </a:pPr>
            <a:r>
              <a:rPr lang="en-US" altLang="zh-CN" dirty="0" smtClean="0">
                <a:solidFill>
                  <a:srgbClr val="0070C0"/>
                </a:solidFill>
              </a:rPr>
              <a:t>Optional operation (CDR design, @75 </a:t>
            </a:r>
            <a:r>
              <a:rPr lang="en-US" altLang="zh-CN" dirty="0" err="1" smtClean="0">
                <a:solidFill>
                  <a:srgbClr val="0070C0"/>
                </a:solidFill>
              </a:rPr>
              <a:t>TeV</a:t>
            </a:r>
            <a:r>
              <a:rPr lang="en-US" altLang="zh-CN" dirty="0" smtClean="0">
                <a:solidFill>
                  <a:srgbClr val="0070C0"/>
                </a:solidFill>
              </a:rPr>
              <a:t>) </a:t>
            </a:r>
            <a:r>
              <a:rPr lang="en-US" altLang="zh-CN" dirty="0">
                <a:solidFill>
                  <a:srgbClr val="0070C0"/>
                </a:solidFill>
              </a:rPr>
              <a:t>as the </a:t>
            </a:r>
            <a:r>
              <a:rPr lang="en-US" altLang="zh-CN" dirty="0" smtClean="0">
                <a:solidFill>
                  <a:srgbClr val="0070C0"/>
                </a:solidFill>
              </a:rPr>
              <a:t>high-luminosity mode</a:t>
            </a:r>
            <a:endParaRPr lang="en-US" altLang="zh-CN" dirty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r>
              <a:rPr lang="en-US" altLang="zh-CN" dirty="0" smtClean="0">
                <a:solidFill>
                  <a:srgbClr val="0070C0"/>
                </a:solidFill>
              </a:rPr>
              <a:t>SPPC design </a:t>
            </a:r>
            <a:r>
              <a:rPr lang="en-US" altLang="zh-CN" dirty="0">
                <a:solidFill>
                  <a:srgbClr val="0070C0"/>
                </a:solidFill>
              </a:rPr>
              <a:t>work continues but at low strength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1703512" y="5627100"/>
            <a:ext cx="845648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smtClean="0">
                <a:solidFill>
                  <a:srgbClr val="7030A0"/>
                </a:solidFill>
              </a:rPr>
              <a:t>Welcome comments and suggestions!</a:t>
            </a:r>
            <a:endParaRPr lang="zh-CN" altLang="en-US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63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121448" y="67537"/>
            <a:ext cx="7916416" cy="1036506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zh-CN" sz="6000" kern="0" dirty="0" smtClean="0">
                <a:latin typeface="Arial Black" panose="020B0A04020102020204" pitchFamily="34" charset="0"/>
              </a:rPr>
              <a:t>Content</a:t>
            </a:r>
            <a:endParaRPr lang="zh-CN" altLang="en-US" sz="6000" kern="0" dirty="0">
              <a:latin typeface="Arial Black" panose="020B0A04020102020204" pitchFamily="34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767408" y="1844824"/>
            <a:ext cx="10146522" cy="4315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 upgrading phase - SPPC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Main design features of the SPPC at TDR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Compatibility with CEPC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Technical issues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Injector chain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61026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78"/>
    </mc:Choice>
    <mc:Fallback xmlns="">
      <p:transition spd="slow" advTm="5737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From CEPC to SPPC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Accelerator TDR International Review</a:t>
            </a:r>
            <a:endParaRPr lang="zh-CN" alt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63352" y="1412776"/>
            <a:ext cx="11834668" cy="3619401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SPPC is the second phase of the project, differing by 10-15 years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the same CEPC tunnel to build SPPC, exploring new physics beyond SM and also precision Higgs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Center-of-Mass energy larger than 100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TeV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with IBS magnets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Keep the e-/e+ rings when adding the SPPC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Collisions possible:  pp, e-/e+, ep,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AA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Build a new injector chain for SPPC (proton and ions)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Independent physics programs for the accelerators of the injector chain</a:t>
            </a:r>
          </a:p>
        </p:txBody>
      </p:sp>
    </p:spTree>
    <p:extLst>
      <p:ext uri="{BB962C8B-B14F-4D97-AF65-F5344CB8AC3E}">
        <p14:creationId xmlns:p14="http://schemas.microsoft.com/office/powerpoint/2010/main" val="45097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1318773"/>
              </p:ext>
            </p:extLst>
          </p:nvPr>
        </p:nvGraphicFramePr>
        <p:xfrm>
          <a:off x="1847528" y="1124744"/>
          <a:ext cx="8640961" cy="5555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7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3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54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87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1247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Parameter</a:t>
                      </a:r>
                      <a:endParaRPr lang="zh-CN" sz="24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Unit</a:t>
                      </a:r>
                      <a:endParaRPr lang="zh-CN" sz="24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Value</a:t>
                      </a:r>
                      <a:endParaRPr lang="zh-CN" sz="24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PreCDR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CDR</a:t>
                      </a:r>
                      <a:endParaRPr lang="zh-CN" sz="2200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TDR</a:t>
                      </a:r>
                      <a:endParaRPr lang="zh-CN" sz="2200" kern="100" dirty="0">
                        <a:solidFill>
                          <a:srgbClr val="7030A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km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54.4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100</a:t>
                      </a:r>
                      <a:endParaRPr lang="zh-CN" sz="2200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100</a:t>
                      </a:r>
                      <a:endParaRPr lang="zh-CN" sz="2200" kern="100" dirty="0">
                        <a:solidFill>
                          <a:srgbClr val="7030A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C.M. </a:t>
                      </a: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TeV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70.6 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75</a:t>
                      </a:r>
                      <a:endParaRPr lang="zh-CN" sz="2200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125</a:t>
                      </a:r>
                      <a:endParaRPr lang="zh-CN" sz="2200" kern="100" dirty="0">
                        <a:solidFill>
                          <a:srgbClr val="7030A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Dipole field</a:t>
                      </a:r>
                      <a:endParaRPr lang="zh-CN" sz="2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20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12</a:t>
                      </a:r>
                      <a:endParaRPr lang="zh-CN" sz="2200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20.3</a:t>
                      </a:r>
                      <a:endParaRPr lang="zh-CN" sz="2200" kern="100" dirty="0">
                        <a:solidFill>
                          <a:srgbClr val="7030A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Injection energy 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TeV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 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2.1</a:t>
                      </a:r>
                      <a:endParaRPr lang="zh-CN" sz="2200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3.2</a:t>
                      </a:r>
                      <a:endParaRPr lang="zh-CN" sz="2200" kern="100" dirty="0">
                        <a:solidFill>
                          <a:srgbClr val="7030A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CN" sz="2200" kern="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2</a:t>
                      </a:r>
                      <a:endParaRPr lang="zh-CN" sz="2200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2</a:t>
                      </a:r>
                      <a:endParaRPr lang="zh-CN" sz="2200" kern="100" dirty="0">
                        <a:solidFill>
                          <a:srgbClr val="7030A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Initial </a:t>
                      </a: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luminosity per IP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2200" kern="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2200" kern="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1.2e35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1.0e35</a:t>
                      </a:r>
                      <a:endParaRPr lang="zh-CN" sz="2200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kern="1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4.3e34</a:t>
                      </a:r>
                      <a:endParaRPr lang="zh-CN" altLang="zh-CN" sz="2200" kern="100" dirty="0" smtClean="0">
                        <a:solidFill>
                          <a:srgbClr val="7030A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Beta function at collision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0.75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0.75</a:t>
                      </a:r>
                      <a:endParaRPr lang="zh-CN" sz="2200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0.5</a:t>
                      </a:r>
                      <a:endParaRPr lang="zh-CN" sz="2200" kern="100" dirty="0">
                        <a:solidFill>
                          <a:srgbClr val="7030A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Circulating beam current </a:t>
                      </a:r>
                      <a:endParaRPr lang="zh-CN" sz="2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A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1.0 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0.73</a:t>
                      </a:r>
                      <a:endParaRPr lang="zh-CN" sz="2200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0.19</a:t>
                      </a:r>
                      <a:endParaRPr lang="zh-CN" sz="2200" kern="100" dirty="0">
                        <a:solidFill>
                          <a:srgbClr val="7030A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separation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ns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25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25</a:t>
                      </a:r>
                      <a:endParaRPr lang="zh-CN" sz="2200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25</a:t>
                      </a:r>
                      <a:endParaRPr lang="zh-CN" sz="2200" kern="100" dirty="0">
                        <a:solidFill>
                          <a:srgbClr val="7030A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population</a:t>
                      </a:r>
                      <a:endParaRPr lang="zh-CN" sz="2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CN" sz="2200" kern="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2.0e11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1.5e11</a:t>
                      </a:r>
                      <a:endParaRPr lang="zh-CN" sz="2200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kern="1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0.4e11</a:t>
                      </a:r>
                      <a:endParaRPr lang="zh-CN" altLang="zh-CN" sz="2200" kern="100" dirty="0" smtClean="0">
                        <a:solidFill>
                          <a:srgbClr val="7030A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9608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SR power per beam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MW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2.1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1.1</a:t>
                      </a:r>
                      <a:endParaRPr lang="zh-CN" sz="2200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2.2</a:t>
                      </a:r>
                      <a:endParaRPr lang="zh-CN" sz="2200" kern="100" dirty="0">
                        <a:solidFill>
                          <a:srgbClr val="7030A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9608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</a:t>
                      </a: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heat </a:t>
                      </a:r>
                      <a:r>
                        <a:rPr lang="en-US" sz="2200" kern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load per aperture </a:t>
                      </a:r>
                      <a:r>
                        <a:rPr lang="en-US" altLang="zh-CN" sz="2200" kern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@arc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W/m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45 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13</a:t>
                      </a:r>
                      <a:endParaRPr lang="zh-CN" sz="2200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27</a:t>
                      </a:r>
                      <a:endParaRPr lang="zh-CN" sz="2200" kern="100" dirty="0">
                        <a:solidFill>
                          <a:srgbClr val="7030A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63552" y="188641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</a:rPr>
              <a:t>SPPC design evolutions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84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576064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Collider Ring - Parameter </a:t>
            </a:r>
            <a:r>
              <a:rPr lang="en-US" altLang="zh-CN" dirty="0">
                <a:solidFill>
                  <a:srgbClr val="FF0000"/>
                </a:solidFill>
              </a:rPr>
              <a:t>L</a:t>
            </a:r>
            <a:r>
              <a:rPr lang="en-US" altLang="zh-CN" dirty="0" smtClean="0">
                <a:solidFill>
                  <a:srgbClr val="FF0000"/>
                </a:solidFill>
              </a:rPr>
              <a:t>ist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5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918774"/>
            <a:ext cx="4514127" cy="580270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96" y="1196752"/>
            <a:ext cx="4467828" cy="102941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6395" y="2226171"/>
            <a:ext cx="4375230" cy="314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99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47528" y="98930"/>
            <a:ext cx="8435280" cy="850106"/>
          </a:xfrm>
        </p:spPr>
        <p:txBody>
          <a:bodyPr>
            <a:noAutofit/>
          </a:bodyPr>
          <a:lstStyle/>
          <a:p>
            <a:r>
              <a:rPr lang="en-US" altLang="zh-CN" sz="3600" dirty="0">
                <a:latin typeface="+mn-ea"/>
                <a:ea typeface="+mn-ea"/>
              </a:rPr>
              <a:t>Design features at 125 </a:t>
            </a:r>
            <a:r>
              <a:rPr lang="en-US" altLang="zh-CN" sz="3600" dirty="0" err="1">
                <a:latin typeface="+mn-ea"/>
                <a:ea typeface="+mn-ea"/>
              </a:rPr>
              <a:t>TeV</a:t>
            </a:r>
            <a:r>
              <a:rPr lang="en-US" altLang="zh-CN" sz="3600" dirty="0">
                <a:latin typeface="+mn-ea"/>
                <a:ea typeface="+mn-ea"/>
              </a:rPr>
              <a:t> (</a:t>
            </a:r>
            <a:r>
              <a:rPr lang="en-US" altLang="zh-CN" sz="3600" dirty="0" err="1">
                <a:latin typeface="+mn-ea"/>
                <a:ea typeface="+mn-ea"/>
              </a:rPr>
              <a:t>CoM</a:t>
            </a:r>
            <a:r>
              <a:rPr lang="en-US" altLang="zh-CN" sz="3600" dirty="0">
                <a:latin typeface="+mn-ea"/>
                <a:ea typeface="+mn-ea"/>
              </a:rPr>
              <a:t>)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7368" y="1124744"/>
            <a:ext cx="11305256" cy="54006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Use iron-based HTS magnets</a:t>
            </a:r>
          </a:p>
          <a:p>
            <a:pPr lvl="1"/>
            <a:r>
              <a:rPr lang="en-US" altLang="zh-CN" dirty="0" smtClean="0">
                <a:solidFill>
                  <a:srgbClr val="0070C0"/>
                </a:solidFill>
              </a:rPr>
              <a:t>The development on IBS in the last years is encouraging, though a long march and huge technical challenges ahead </a:t>
            </a:r>
          </a:p>
          <a:p>
            <a:pPr lvl="1"/>
            <a:r>
              <a:rPr lang="en-US" altLang="zh-CN" dirty="0" smtClean="0">
                <a:solidFill>
                  <a:srgbClr val="0070C0"/>
                </a:solidFill>
              </a:rPr>
              <a:t>Discussions about using 20-24 </a:t>
            </a:r>
            <a:r>
              <a:rPr lang="en-US" altLang="zh-CN" dirty="0">
                <a:solidFill>
                  <a:srgbClr val="0070C0"/>
                </a:solidFill>
              </a:rPr>
              <a:t>T directly (formerly called ultimate stage), to reach </a:t>
            </a:r>
            <a:r>
              <a:rPr lang="en-US" altLang="zh-CN" dirty="0" err="1">
                <a:solidFill>
                  <a:srgbClr val="0070C0"/>
                </a:solidFill>
              </a:rPr>
              <a:t>C.o.M</a:t>
            </a:r>
            <a:r>
              <a:rPr lang="en-US" altLang="zh-CN" dirty="0">
                <a:solidFill>
                  <a:srgbClr val="0070C0"/>
                </a:solidFill>
              </a:rPr>
              <a:t>. energy of 125-150 </a:t>
            </a:r>
            <a:r>
              <a:rPr lang="en-US" altLang="zh-CN" dirty="0" err="1" smtClean="0">
                <a:solidFill>
                  <a:srgbClr val="0070C0"/>
                </a:solidFill>
              </a:rPr>
              <a:t>TeV</a:t>
            </a:r>
            <a:r>
              <a:rPr lang="en-US" altLang="zh-CN" dirty="0" smtClean="0">
                <a:solidFill>
                  <a:srgbClr val="0070C0"/>
                </a:solidFill>
              </a:rPr>
              <a:t>, and decision to adopt 20 T / 125 </a:t>
            </a:r>
            <a:r>
              <a:rPr lang="en-US" altLang="zh-CN" dirty="0" err="1" smtClean="0">
                <a:solidFill>
                  <a:srgbClr val="0070C0"/>
                </a:solidFill>
              </a:rPr>
              <a:t>TeV</a:t>
            </a:r>
            <a:r>
              <a:rPr lang="en-US" altLang="zh-CN" dirty="0" smtClean="0">
                <a:solidFill>
                  <a:srgbClr val="0070C0"/>
                </a:solidFill>
              </a:rPr>
              <a:t> option.</a:t>
            </a:r>
          </a:p>
          <a:p>
            <a:r>
              <a:rPr lang="en-US" altLang="zh-CN" dirty="0" smtClean="0"/>
              <a:t>Compatibility with </a:t>
            </a:r>
            <a:r>
              <a:rPr lang="en-US" altLang="zh-CN" dirty="0"/>
              <a:t>CEPC</a:t>
            </a:r>
          </a:p>
          <a:p>
            <a:pPr lvl="1"/>
            <a:r>
              <a:rPr lang="en-US" altLang="zh-CN" dirty="0">
                <a:solidFill>
                  <a:srgbClr val="0070C0"/>
                </a:solidFill>
              </a:rPr>
              <a:t>Currently taking the full CEPC tunnel, but a bypass scheme is always possible in the future in order to keep the whole CEPC (including detectors) when building SPPC</a:t>
            </a:r>
            <a:endParaRPr lang="zh-CN" altLang="en-US" dirty="0">
              <a:solidFill>
                <a:srgbClr val="0070C0"/>
              </a:solidFill>
            </a:endParaRPr>
          </a:p>
          <a:p>
            <a:r>
              <a:rPr lang="en-US" altLang="zh-CN" dirty="0"/>
              <a:t>Synchrotron radiation problem</a:t>
            </a:r>
          </a:p>
          <a:p>
            <a:pPr lvl="1"/>
            <a:r>
              <a:rPr lang="en-US" altLang="zh-CN" dirty="0">
                <a:solidFill>
                  <a:srgbClr val="0070C0"/>
                </a:solidFill>
              </a:rPr>
              <a:t>Radiation power per particle increased by 7.7 times (</a:t>
            </a:r>
            <a:r>
              <a:rPr lang="zh-CN" altLang="en-US" dirty="0">
                <a:solidFill>
                  <a:srgbClr val="0070C0"/>
                </a:solidFill>
                <a:sym typeface="Symbol" panose="05050102010706020507" pitchFamily="18" charset="2"/>
              </a:rPr>
              <a:t> </a:t>
            </a:r>
            <a:r>
              <a:rPr lang="en-US" altLang="zh-CN" dirty="0">
                <a:solidFill>
                  <a:srgbClr val="0070C0"/>
                </a:solidFill>
                <a:sym typeface="Symbol" panose="05050102010706020507" pitchFamily="18" charset="2"/>
              </a:rPr>
              <a:t>4</a:t>
            </a:r>
            <a:r>
              <a:rPr lang="en-US" altLang="zh-CN" dirty="0" smtClean="0">
                <a:solidFill>
                  <a:srgbClr val="0070C0"/>
                </a:solidFill>
                <a:sym typeface="Symbol" panose="05050102010706020507" pitchFamily="18" charset="2"/>
              </a:rPr>
              <a:t>) vs CDR</a:t>
            </a:r>
            <a:endParaRPr lang="en-US" altLang="zh-CN" dirty="0">
              <a:solidFill>
                <a:srgbClr val="0070C0"/>
              </a:solidFill>
            </a:endParaRPr>
          </a:p>
          <a:p>
            <a:pPr lvl="1"/>
            <a:r>
              <a:rPr lang="en-US" altLang="zh-CN" dirty="0" smtClean="0">
                <a:solidFill>
                  <a:srgbClr val="0070C0"/>
                </a:solidFill>
              </a:rPr>
              <a:t>Cutting circulating </a:t>
            </a:r>
            <a:r>
              <a:rPr lang="en-US" altLang="zh-CN" dirty="0">
                <a:solidFill>
                  <a:srgbClr val="0070C0"/>
                </a:solidFill>
              </a:rPr>
              <a:t>current </a:t>
            </a:r>
            <a:r>
              <a:rPr lang="en-US" altLang="zh-CN" dirty="0" smtClean="0">
                <a:solidFill>
                  <a:srgbClr val="0070C0"/>
                </a:solidFill>
              </a:rPr>
              <a:t>largely </a:t>
            </a:r>
            <a:r>
              <a:rPr lang="en-US" altLang="zh-CN" dirty="0">
                <a:solidFill>
                  <a:srgbClr val="0070C0"/>
                </a:solidFill>
              </a:rPr>
              <a:t>(from 0.7 A </a:t>
            </a:r>
            <a:r>
              <a:rPr lang="en-US" altLang="zh-CN" dirty="0" smtClean="0">
                <a:solidFill>
                  <a:srgbClr val="0070C0"/>
                </a:solidFill>
              </a:rPr>
              <a:t>@CDR to </a:t>
            </a:r>
            <a:r>
              <a:rPr lang="en-US" altLang="zh-CN" dirty="0">
                <a:solidFill>
                  <a:srgbClr val="0070C0"/>
                </a:solidFill>
              </a:rPr>
              <a:t>0.19 A)</a:t>
            </a:r>
          </a:p>
          <a:p>
            <a:pPr lvl="1"/>
            <a:r>
              <a:rPr lang="en-US" altLang="zh-CN" dirty="0">
                <a:solidFill>
                  <a:srgbClr val="0070C0"/>
                </a:solidFill>
              </a:rPr>
              <a:t>SR power per aperture at arcs: 26 W/m </a:t>
            </a:r>
            <a:r>
              <a:rPr lang="en-US" altLang="zh-CN" dirty="0" smtClean="0">
                <a:solidFill>
                  <a:srgbClr val="0070C0"/>
                </a:solidFill>
              </a:rPr>
              <a:t>(vs 12.8 </a:t>
            </a:r>
            <a:r>
              <a:rPr lang="en-US" altLang="zh-CN" dirty="0">
                <a:solidFill>
                  <a:srgbClr val="0070C0"/>
                </a:solidFill>
              </a:rPr>
              <a:t>W/m CDR)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74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5360" y="1196752"/>
            <a:ext cx="11665296" cy="5328592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</a:pPr>
            <a:r>
              <a:rPr lang="en-US" altLang="zh-CN" sz="2600" dirty="0" smtClean="0"/>
              <a:t>Luminosity and pileup problem</a:t>
            </a:r>
            <a:r>
              <a:rPr lang="zh-CN" altLang="en-US" sz="2600" dirty="0" smtClean="0"/>
              <a:t>：</a:t>
            </a:r>
            <a:r>
              <a:rPr lang="en-US" altLang="zh-CN" sz="2600" dirty="0" smtClean="0"/>
              <a:t>significant reduction in initial luminosity due to smaller particle number, </a:t>
            </a:r>
            <a:r>
              <a:rPr lang="en-US" altLang="zh-CN" sz="2600" dirty="0" smtClean="0"/>
              <a:t>recovery </a:t>
            </a:r>
            <a:r>
              <a:rPr lang="en-US" altLang="zh-CN" sz="2600" dirty="0" smtClean="0"/>
              <a:t>measures </a:t>
            </a:r>
            <a:r>
              <a:rPr lang="en-US" altLang="zh-CN" sz="2600" dirty="0" smtClean="0"/>
              <a:t>taken already</a:t>
            </a:r>
            <a:endParaRPr lang="zh-CN" altLang="en-US" sz="2600" dirty="0"/>
          </a:p>
          <a:p>
            <a:pPr lvl="1">
              <a:lnSpc>
                <a:spcPct val="105000"/>
              </a:lnSpc>
            </a:pPr>
            <a:r>
              <a:rPr lang="en-US" altLang="zh-CN" dirty="0">
                <a:solidFill>
                  <a:srgbClr val="0070C0"/>
                </a:solidFill>
              </a:rPr>
              <a:t>Higher bunch population helps on luminosity, but introduces data pileup problem (current LHC: ~</a:t>
            </a:r>
            <a:r>
              <a:rPr lang="en-US" altLang="zh-CN" dirty="0">
                <a:solidFill>
                  <a:srgbClr val="FF0000"/>
                </a:solidFill>
              </a:rPr>
              <a:t>30</a:t>
            </a:r>
            <a:r>
              <a:rPr lang="en-US" altLang="zh-CN" dirty="0">
                <a:solidFill>
                  <a:srgbClr val="0070C0"/>
                </a:solidFill>
              </a:rPr>
              <a:t> per cross, HL-LHC: </a:t>
            </a:r>
            <a:r>
              <a:rPr lang="en-US" altLang="zh-CN" dirty="0">
                <a:solidFill>
                  <a:srgbClr val="FF0000"/>
                </a:solidFill>
              </a:rPr>
              <a:t>140</a:t>
            </a:r>
            <a:r>
              <a:rPr lang="en-US" altLang="zh-CN" dirty="0">
                <a:solidFill>
                  <a:srgbClr val="0070C0"/>
                </a:solidFill>
              </a:rPr>
              <a:t>-200, possible ~400-500 in the future, goal for FCC-</a:t>
            </a:r>
            <a:r>
              <a:rPr lang="en-US" altLang="zh-CN" dirty="0" err="1">
                <a:solidFill>
                  <a:srgbClr val="0070C0"/>
                </a:solidFill>
              </a:rPr>
              <a:t>hh</a:t>
            </a:r>
            <a:r>
              <a:rPr lang="en-US" altLang="zh-CN" dirty="0">
                <a:solidFill>
                  <a:srgbClr val="0070C0"/>
                </a:solidFill>
              </a:rPr>
              <a:t>; eventually &gt;1000)</a:t>
            </a:r>
          </a:p>
          <a:p>
            <a:pPr lvl="2">
              <a:lnSpc>
                <a:spcPct val="105000"/>
              </a:lnSpc>
            </a:pPr>
            <a:r>
              <a:rPr lang="en-US" altLang="zh-CN" sz="2000" dirty="0">
                <a:solidFill>
                  <a:srgbClr val="C00000"/>
                </a:solidFill>
              </a:rPr>
              <a:t>Keeping the same bunch number (spacing of 25 ns) but lower bunch population (1.5</a:t>
            </a:r>
            <a:r>
              <a:rPr lang="en-US" altLang="zh-CN" sz="2000" dirty="0">
                <a:solidFill>
                  <a:srgbClr val="C00000"/>
                </a:solidFill>
                <a:sym typeface="Wingdings" panose="05000000000000000000" pitchFamily="2" charset="2"/>
              </a:rPr>
              <a:t>0.4) *10^11</a:t>
            </a:r>
            <a:endParaRPr lang="en-US" altLang="zh-CN" sz="2000" dirty="0">
              <a:solidFill>
                <a:srgbClr val="C00000"/>
              </a:solidFill>
            </a:endParaRPr>
          </a:p>
          <a:p>
            <a:pPr lvl="1">
              <a:lnSpc>
                <a:spcPct val="105000"/>
              </a:lnSpc>
            </a:pPr>
            <a:r>
              <a:rPr lang="en-US" altLang="zh-CN" dirty="0">
                <a:solidFill>
                  <a:srgbClr val="0070C0"/>
                </a:solidFill>
              </a:rPr>
              <a:t>Luminosity optimization and leveling with dynamic </a:t>
            </a:r>
            <a:r>
              <a:rPr lang="en-US" altLang="zh-CN" dirty="0">
                <a:solidFill>
                  <a:srgbClr val="0070C0"/>
                </a:solidFill>
                <a:sym typeface="Symbol" panose="05050102010706020507" pitchFamily="18" charset="2"/>
              </a:rPr>
              <a:t>* and emittance shrinking</a:t>
            </a:r>
            <a:endParaRPr lang="en-US" altLang="zh-CN" dirty="0">
              <a:solidFill>
                <a:srgbClr val="0070C0"/>
              </a:solidFill>
            </a:endParaRPr>
          </a:p>
          <a:p>
            <a:pPr lvl="1">
              <a:lnSpc>
                <a:spcPct val="105000"/>
              </a:lnSpc>
            </a:pPr>
            <a:r>
              <a:rPr lang="en-US" altLang="zh-CN" dirty="0">
                <a:solidFill>
                  <a:srgbClr val="0070C0"/>
                </a:solidFill>
              </a:rPr>
              <a:t>Nominal B-B parameter increased from 0.015 to 0</a:t>
            </a:r>
            <a:r>
              <a:rPr lang="en-US" altLang="zh-CN" dirty="0">
                <a:solidFill>
                  <a:srgbClr val="0070C0"/>
                </a:solidFill>
                <a:sym typeface="Wingdings" panose="05000000000000000000" pitchFamily="2" charset="2"/>
              </a:rPr>
              <a:t>.03 (two IPs)</a:t>
            </a:r>
            <a:endParaRPr lang="en-US" altLang="zh-CN" dirty="0">
              <a:solidFill>
                <a:srgbClr val="0070C0"/>
              </a:solidFill>
            </a:endParaRPr>
          </a:p>
          <a:p>
            <a:pPr lvl="1">
              <a:lnSpc>
                <a:spcPct val="105000"/>
              </a:lnSpc>
            </a:pPr>
            <a:r>
              <a:rPr lang="en-US" altLang="zh-CN" dirty="0">
                <a:solidFill>
                  <a:srgbClr val="0070C0"/>
                </a:solidFill>
              </a:rPr>
              <a:t>Beta* dynamically changing from 0.5 m to 0.25 m (initial </a:t>
            </a:r>
            <a:r>
              <a:rPr lang="en-US" altLang="zh-CN" dirty="0">
                <a:solidFill>
                  <a:srgbClr val="0070C0"/>
                </a:solidFill>
                <a:sym typeface="Symbol" panose="05050102010706020507" pitchFamily="18" charset="2"/>
              </a:rPr>
              <a:t>*=0.75 @CDR</a:t>
            </a:r>
            <a:r>
              <a:rPr lang="en-US" altLang="zh-CN" dirty="0">
                <a:solidFill>
                  <a:srgbClr val="0070C0"/>
                </a:solidFill>
              </a:rPr>
              <a:t>)</a:t>
            </a:r>
          </a:p>
          <a:p>
            <a:pPr lvl="1">
              <a:lnSpc>
                <a:spcPct val="105000"/>
              </a:lnSpc>
            </a:pPr>
            <a:r>
              <a:rPr lang="en-US" altLang="zh-CN" dirty="0">
                <a:solidFill>
                  <a:srgbClr val="0070C0"/>
                </a:solidFill>
              </a:rPr>
              <a:t>Smaller initial emittance </a:t>
            </a:r>
            <a:r>
              <a:rPr lang="en-US" altLang="zh-CN" dirty="0"/>
              <a:t>(2.4</a:t>
            </a:r>
            <a:r>
              <a:rPr lang="en-US" altLang="zh-CN" dirty="0">
                <a:sym typeface="Wingdings" panose="05000000000000000000" pitchFamily="2" charset="2"/>
              </a:rPr>
              <a:t>1.0 </a:t>
            </a:r>
            <a:r>
              <a:rPr lang="en-US" altLang="zh-CN" dirty="0">
                <a:sym typeface="Symbol" panose="05050102010706020507" pitchFamily="18" charset="2"/>
              </a:rPr>
              <a:t></a:t>
            </a:r>
            <a:r>
              <a:rPr lang="en-US" altLang="zh-CN" dirty="0">
                <a:sym typeface="Wingdings" panose="05000000000000000000" pitchFamily="2" charset="2"/>
              </a:rPr>
              <a:t>m, at p-RCS</a:t>
            </a:r>
            <a:r>
              <a:rPr lang="en-US" altLang="zh-CN" dirty="0"/>
              <a:t>) </a:t>
            </a:r>
            <a:endParaRPr lang="en-US" altLang="zh-CN" dirty="0">
              <a:solidFill>
                <a:srgbClr val="0070C0"/>
              </a:solidFill>
            </a:endParaRPr>
          </a:p>
          <a:p>
            <a:pPr lvl="1">
              <a:lnSpc>
                <a:spcPct val="105000"/>
              </a:lnSpc>
            </a:pPr>
            <a:r>
              <a:rPr lang="en-US" altLang="zh-CN" dirty="0">
                <a:solidFill>
                  <a:srgbClr val="FF0000"/>
                </a:solidFill>
              </a:rPr>
              <a:t>Best scenario: peak </a:t>
            </a:r>
            <a:r>
              <a:rPr lang="en-US" altLang="zh-CN" dirty="0" err="1">
                <a:solidFill>
                  <a:srgbClr val="FF0000"/>
                </a:solidFill>
              </a:rPr>
              <a:t>lumi</a:t>
            </a:r>
            <a:r>
              <a:rPr lang="en-US" altLang="zh-CN" dirty="0">
                <a:solidFill>
                  <a:srgbClr val="FF0000"/>
                </a:solidFill>
              </a:rPr>
              <a:t>. 1.9*10^35, average </a:t>
            </a:r>
            <a:r>
              <a:rPr lang="en-US" altLang="zh-CN" dirty="0" err="1">
                <a:solidFill>
                  <a:srgbClr val="FF0000"/>
                </a:solidFill>
              </a:rPr>
              <a:t>lumi</a:t>
            </a:r>
            <a:r>
              <a:rPr lang="en-US" altLang="zh-CN" dirty="0">
                <a:solidFill>
                  <a:srgbClr val="FF0000"/>
                </a:solidFill>
              </a:rPr>
              <a:t> 0.62*10^35 (~46% of that in CDR), annual integrated 0.60 ab</a:t>
            </a:r>
            <a:r>
              <a:rPr lang="en-US" altLang="zh-CN" baseline="30000" dirty="0">
                <a:solidFill>
                  <a:srgbClr val="FF0000"/>
                </a:solidFill>
              </a:rPr>
              <a:t>-1</a:t>
            </a:r>
            <a:r>
              <a:rPr lang="en-US" altLang="zh-CN" dirty="0">
                <a:solidFill>
                  <a:srgbClr val="FF0000"/>
                </a:solidFill>
              </a:rPr>
              <a:t> (best CDR: 1.3 ab</a:t>
            </a:r>
            <a:r>
              <a:rPr lang="en-US" altLang="zh-CN" baseline="30000" dirty="0">
                <a:solidFill>
                  <a:srgbClr val="FF0000"/>
                </a:solidFill>
              </a:rPr>
              <a:t>-1</a:t>
            </a:r>
            <a:r>
              <a:rPr lang="en-US" altLang="zh-CN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82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" descr="descript"/>
          <p:cNvPicPr/>
          <p:nvPr/>
        </p:nvPicPr>
        <p:blipFill rotWithShape="1">
          <a:blip r:embed="rId2"/>
          <a:srcRect r="45" b="22"/>
          <a:stretch/>
        </p:blipFill>
        <p:spPr>
          <a:xfrm>
            <a:off x="4594976" y="1486138"/>
            <a:ext cx="5462984" cy="4535151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2135560" y="332656"/>
            <a:ext cx="8075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/>
              <a:t>Luminosity optimization and levelling scenarios</a:t>
            </a:r>
            <a:endParaRPr lang="zh-CN" altLang="en-US" sz="3200" dirty="0"/>
          </a:p>
        </p:txBody>
      </p:sp>
      <p:sp>
        <p:nvSpPr>
          <p:cNvPr id="7" name="文本框 6"/>
          <p:cNvSpPr txBox="1"/>
          <p:nvPr/>
        </p:nvSpPr>
        <p:spPr>
          <a:xfrm>
            <a:off x="5606419" y="133405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7030A0"/>
                </a:solidFill>
              </a:rPr>
              <a:t>Pileup: 483</a:t>
            </a:r>
            <a:endParaRPr lang="zh-CN" altLang="en-US" sz="1600" dirty="0">
              <a:solidFill>
                <a:srgbClr val="7030A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835270" y="1230420"/>
            <a:ext cx="1195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7030A0"/>
                </a:solidFill>
              </a:rPr>
              <a:t>Pileup: 160</a:t>
            </a:r>
            <a:endParaRPr lang="zh-CN" altLang="en-US" sz="1600" dirty="0">
              <a:solidFill>
                <a:srgbClr val="7030A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336360" y="5606810"/>
            <a:ext cx="1200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7030A0"/>
                </a:solidFill>
              </a:rPr>
              <a:t>Pileup: 727</a:t>
            </a:r>
            <a:endParaRPr lang="zh-CN" altLang="en-US" sz="1600" dirty="0">
              <a:solidFill>
                <a:srgbClr val="7030A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31904" y="5606810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7030A0"/>
                </a:solidFill>
              </a:rPr>
              <a:t>Pileup: 795</a:t>
            </a:r>
            <a:endParaRPr lang="zh-CN" altLang="en-US" sz="1600" dirty="0">
              <a:solidFill>
                <a:srgbClr val="7030A0"/>
              </a:solidFill>
            </a:endParaRPr>
          </a:p>
        </p:txBody>
      </p:sp>
      <p:pic>
        <p:nvPicPr>
          <p:cNvPr id="10" name="picture" descr="descript"/>
          <p:cNvPicPr/>
          <p:nvPr/>
        </p:nvPicPr>
        <p:blipFill rotWithShape="1">
          <a:blip r:embed="rId3"/>
          <a:srcRect/>
          <a:stretch/>
        </p:blipFill>
        <p:spPr>
          <a:xfrm>
            <a:off x="1156687" y="2489492"/>
            <a:ext cx="3016225" cy="237617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143672" y="2348880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7030A0"/>
                </a:solidFill>
              </a:rPr>
              <a:t>Pileup: 160</a:t>
            </a:r>
            <a:endParaRPr lang="zh-CN" altLang="en-US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40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3392" y="1268760"/>
            <a:ext cx="11017224" cy="5184576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altLang="zh-CN" sz="2600" dirty="0" smtClean="0"/>
              <a:t>For CDR at 75 </a:t>
            </a:r>
            <a:r>
              <a:rPr lang="en-US" altLang="zh-CN" sz="2600" dirty="0" err="1" smtClean="0"/>
              <a:t>TeV</a:t>
            </a:r>
            <a:r>
              <a:rPr lang="en-US" altLang="zh-CN" sz="2600" dirty="0" smtClean="0"/>
              <a:t>,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2200" dirty="0">
                <a:solidFill>
                  <a:srgbClr val="0070C0"/>
                </a:solidFill>
              </a:rPr>
              <a:t>Collider ring lattice and dynamic aperture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2200" dirty="0">
                <a:solidFill>
                  <a:srgbClr val="0070C0"/>
                </a:solidFill>
              </a:rPr>
              <a:t>Beam collimation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2200" dirty="0">
                <a:solidFill>
                  <a:srgbClr val="0070C0"/>
                </a:solidFill>
              </a:rPr>
              <a:t>Longitudinal beam dynamics for the whole accelerator chain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2200" dirty="0">
                <a:solidFill>
                  <a:srgbClr val="0070C0"/>
                </a:solidFill>
              </a:rPr>
              <a:t>Beam-beam effects and luminosity levelling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2200" dirty="0">
                <a:solidFill>
                  <a:srgbClr val="0070C0"/>
                </a:solidFill>
              </a:rPr>
              <a:t>Beam screen related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2200" dirty="0">
                <a:solidFill>
                  <a:srgbClr val="0070C0"/>
                </a:solidFill>
              </a:rPr>
              <a:t>Parametric design for the injector accelerators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sz="2200" dirty="0">
                <a:solidFill>
                  <a:srgbClr val="0070C0"/>
                </a:solidFill>
              </a:rPr>
              <a:t>(Several journal papers published)</a:t>
            </a:r>
          </a:p>
          <a:p>
            <a:pPr>
              <a:spcAft>
                <a:spcPts val="600"/>
              </a:spcAft>
            </a:pPr>
            <a:r>
              <a:rPr lang="en-US" altLang="zh-CN" sz="2600" dirty="0"/>
              <a:t>For TDR at 125 </a:t>
            </a:r>
            <a:r>
              <a:rPr lang="en-US" altLang="zh-CN" sz="2600" dirty="0" err="1"/>
              <a:t>TeV</a:t>
            </a:r>
            <a:r>
              <a:rPr lang="en-US" altLang="zh-CN" sz="2600" dirty="0"/>
              <a:t>,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2200" dirty="0">
                <a:solidFill>
                  <a:srgbClr val="0070C0"/>
                </a:solidFill>
              </a:rPr>
              <a:t>Similar work to be done, but little completed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2200" dirty="0">
                <a:solidFill>
                  <a:srgbClr val="0070C0"/>
                </a:solidFill>
              </a:rPr>
              <a:t>Actually: lattice design optimization, DA, errors and orbit correction, longitudinal beam dynamics, synchrotron radiation and beam screen, p-RCS lattice, etc.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altLang="zh-CN" sz="3600" dirty="0"/>
              <a:t>Other accelerator physics studies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82386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29931</TotalTime>
  <Words>1344</Words>
  <Application>Microsoft Office PowerPoint</Application>
  <PresentationFormat>宽屏</PresentationFormat>
  <Paragraphs>305</Paragraphs>
  <Slides>17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Arial Unicode MS</vt:lpstr>
      <vt:lpstr>等线</vt:lpstr>
      <vt:lpstr>宋体</vt:lpstr>
      <vt:lpstr>微软雅黑</vt:lpstr>
      <vt:lpstr>Arial</vt:lpstr>
      <vt:lpstr>Arial Black</vt:lpstr>
      <vt:lpstr>Calibri</vt:lpstr>
      <vt:lpstr>Symbol</vt:lpstr>
      <vt:lpstr>Tahoma</vt:lpstr>
      <vt:lpstr>Times New Roman</vt:lpstr>
      <vt:lpstr>Wingdings</vt:lpstr>
      <vt:lpstr>Office 主题</vt:lpstr>
      <vt:lpstr>PowerPoint 演示文稿</vt:lpstr>
      <vt:lpstr>Content</vt:lpstr>
      <vt:lpstr>PowerPoint 演示文稿</vt:lpstr>
      <vt:lpstr>PowerPoint 演示文稿</vt:lpstr>
      <vt:lpstr>Collider Ring - Parameter List</vt:lpstr>
      <vt:lpstr>Design features at 125 TeV (CoM)</vt:lpstr>
      <vt:lpstr>PowerPoint 演示文稿</vt:lpstr>
      <vt:lpstr>PowerPoint 演示文稿</vt:lpstr>
      <vt:lpstr>Other accelerator physics studies</vt:lpstr>
      <vt:lpstr>Optional High-Lumi Operation</vt:lpstr>
      <vt:lpstr>CEPC-SPPC compatibility</vt:lpstr>
      <vt:lpstr>PowerPoint 演示文稿</vt:lpstr>
      <vt:lpstr>Technical challenges and R&amp;D requirements</vt:lpstr>
      <vt:lpstr>PowerPoint 演示文稿</vt:lpstr>
      <vt:lpstr>About the injector chain</vt:lpstr>
      <vt:lpstr>Main parameters for the injector chain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J.Y.Tang</cp:lastModifiedBy>
  <cp:revision>2057</cp:revision>
  <cp:lastPrinted>2022-11-06T05:19:21Z</cp:lastPrinted>
  <dcterms:created xsi:type="dcterms:W3CDTF">2012-09-04T11:33:36Z</dcterms:created>
  <dcterms:modified xsi:type="dcterms:W3CDTF">2023-06-14T00:17:04Z</dcterms:modified>
</cp:coreProperties>
</file>