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ic" ContentType="image/pn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953" r:id="rId2"/>
    <p:sldId id="946" r:id="rId3"/>
    <p:sldId id="771" r:id="rId4"/>
    <p:sldId id="1233" r:id="rId5"/>
    <p:sldId id="291" r:id="rId6"/>
    <p:sldId id="301" r:id="rId7"/>
    <p:sldId id="282" r:id="rId8"/>
    <p:sldId id="1226" r:id="rId9"/>
    <p:sldId id="1227" r:id="rId10"/>
    <p:sldId id="1228" r:id="rId11"/>
    <p:sldId id="1229" r:id="rId12"/>
    <p:sldId id="290" r:id="rId13"/>
    <p:sldId id="1230" r:id="rId14"/>
    <p:sldId id="1215" r:id="rId15"/>
    <p:sldId id="774" r:id="rId16"/>
    <p:sldId id="302" r:id="rId17"/>
    <p:sldId id="280" r:id="rId18"/>
    <p:sldId id="298" r:id="rId19"/>
    <p:sldId id="1223" r:id="rId20"/>
    <p:sldId id="1224" r:id="rId21"/>
    <p:sldId id="1216" r:id="rId22"/>
    <p:sldId id="1225" r:id="rId23"/>
    <p:sldId id="300" r:id="rId24"/>
    <p:sldId id="1217" r:id="rId25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00FF"/>
    <a:srgbClr val="003399"/>
    <a:srgbClr val="E6E6E6"/>
    <a:srgbClr val="0070C0"/>
    <a:srgbClr val="4D8357"/>
    <a:srgbClr val="005800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33" autoAdjust="0"/>
    <p:restoredTop sz="91732" autoAdjust="0"/>
  </p:normalViewPr>
  <p:slideViewPr>
    <p:cSldViewPr>
      <p:cViewPr varScale="1">
        <p:scale>
          <a:sx n="88" d="100"/>
          <a:sy n="88" d="100"/>
        </p:scale>
        <p:origin x="90" y="33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53" d="100"/>
          <a:sy n="53" d="100"/>
        </p:scale>
        <p:origin x="331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XU\&#39640;&#22330;&#30913;&#20307;&#30740;&#21046;\Important%20references\Jc%20Chart\IBS-V2022\JeChart_012317-VXu-&#34917;&#20805;2022-V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7.4026477459548309E-2"/>
          <c:y val="2.2920570691171871E-2"/>
          <c:w val="0.90226287098728042"/>
          <c:h val="0.86816911560968746"/>
        </c:manualLayout>
      </c:layout>
      <c:scatterChart>
        <c:scatterStyle val="smoothMarker"/>
        <c:varyColors val="0"/>
        <c:ser>
          <c:idx val="9"/>
          <c:order val="0"/>
          <c:tx>
            <c:v>REBCO: B ∥ Tape plane</c:v>
          </c:tx>
          <c:spPr>
            <a:ln w="34925" cap="sq">
              <a:solidFill>
                <a:srgbClr val="CEB888"/>
              </a:solidFill>
              <a:miter lim="800000"/>
            </a:ln>
          </c:spPr>
          <c:marker>
            <c:symbol val="diamond"/>
            <c:size val="9"/>
            <c:spPr>
              <a:solidFill>
                <a:srgbClr val="E3D7BB">
                  <a:alpha val="80000"/>
                </a:srgbClr>
              </a:solidFill>
              <a:ln>
                <a:solidFill>
                  <a:srgbClr val="CEB888"/>
                </a:solidFill>
              </a:ln>
            </c:spPr>
          </c:marker>
          <c:xVal>
            <c:numLit>
              <c:formatCode>General</c:formatCode>
              <c:ptCount val="6"/>
              <c:pt idx="0">
                <c:v>0</c:v>
              </c:pt>
              <c:pt idx="1">
                <c:v>5</c:v>
              </c:pt>
              <c:pt idx="2">
                <c:v>15</c:v>
              </c:pt>
              <c:pt idx="3">
                <c:v>20</c:v>
              </c:pt>
              <c:pt idx="4">
                <c:v>25</c:v>
              </c:pt>
              <c:pt idx="5">
                <c:v>30</c:v>
              </c:pt>
            </c:numLit>
          </c:xVal>
          <c:yVal>
            <c:numLit>
              <c:formatCode>General</c:formatCode>
              <c:ptCount val="6"/>
              <c:pt idx="0">
                <c:v>4144.6766351351353</c:v>
              </c:pt>
              <c:pt idx="1">
                <c:v>3507.9375000000005</c:v>
              </c:pt>
              <c:pt idx="2">
                <c:v>3148.333216216216</c:v>
              </c:pt>
              <c:pt idx="3">
                <c:v>2909.0554054054051</c:v>
              </c:pt>
              <c:pt idx="4">
                <c:v>2090.4933243243245</c:v>
              </c:pt>
              <c:pt idx="5">
                <c:v>1888.995202702703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0-F62C-455A-B476-8B5D33058F52}"/>
            </c:ext>
          </c:extLst>
        </c:ser>
        <c:ser>
          <c:idx val="7"/>
          <c:order val="1"/>
          <c:tx>
            <c:v>REBCO: B ⊥ Tape plane, 45 μm sub</c:v>
          </c:tx>
          <c:spPr>
            <a:ln w="25400">
              <a:solidFill>
                <a:srgbClr val="BB9D59"/>
              </a:solidFill>
              <a:prstDash val="dash"/>
            </a:ln>
          </c:spPr>
          <c:marker>
            <c:symbol val="diamond"/>
            <c:size val="9"/>
            <c:spPr>
              <a:solidFill>
                <a:srgbClr val="BB9D59">
                  <a:alpha val="33000"/>
                </a:srgbClr>
              </a:solidFill>
              <a:ln>
                <a:solidFill>
                  <a:srgbClr val="BB9D59"/>
                </a:solidFill>
              </a:ln>
            </c:spPr>
          </c:marker>
          <c:xVal>
            <c:numLit>
              <c:formatCode>General</c:formatCode>
              <c:ptCount val="23"/>
              <c:pt idx="0">
                <c:v>2.5</c:v>
              </c:pt>
              <c:pt idx="1">
                <c:v>3.0067560000000002</c:v>
              </c:pt>
              <c:pt idx="2">
                <c:v>4.0074759999999996</c:v>
              </c:pt>
              <c:pt idx="3">
                <c:v>5.0068380000000001</c:v>
              </c:pt>
              <c:pt idx="4">
                <c:v>6</c:v>
              </c:pt>
              <c:pt idx="5">
                <c:v>6.5068999999999999</c:v>
              </c:pt>
              <c:pt idx="6">
                <c:v>7.0000330000000002</c:v>
              </c:pt>
              <c:pt idx="7">
                <c:v>7.5074269999999999</c:v>
              </c:pt>
              <c:pt idx="8">
                <c:v>7.9930149999999998</c:v>
              </c:pt>
              <c:pt idx="9">
                <c:v>8.5069199999999991</c:v>
              </c:pt>
              <c:pt idx="10">
                <c:v>8.9930800000000009</c:v>
              </c:pt>
              <c:pt idx="11">
                <c:v>9.5070010000000007</c:v>
              </c:pt>
              <c:pt idx="12">
                <c:v>9.9930149999999998</c:v>
              </c:pt>
              <c:pt idx="13">
                <c:v>10.505938</c:v>
              </c:pt>
              <c:pt idx="14">
                <c:v>10.992998999999999</c:v>
              </c:pt>
              <c:pt idx="15">
                <c:v>11.507574</c:v>
              </c:pt>
              <c:pt idx="16">
                <c:v>11.992376999999999</c:v>
              </c:pt>
              <c:pt idx="17">
                <c:v>12.506985</c:v>
              </c:pt>
              <c:pt idx="18">
                <c:v>12.993653</c:v>
              </c:pt>
              <c:pt idx="19">
                <c:v>13.507051000000001</c:v>
              </c:pt>
              <c:pt idx="20">
                <c:v>13.992032999999999</c:v>
              </c:pt>
              <c:pt idx="21">
                <c:v>14.506919999999999</c:v>
              </c:pt>
              <c:pt idx="22">
                <c:v>14.992900000000001</c:v>
              </c:pt>
            </c:numLit>
          </c:xVal>
          <c:yVal>
            <c:numLit>
              <c:formatCode>General</c:formatCode>
              <c:ptCount val="23"/>
              <c:pt idx="0">
                <c:v>5478.1345420447196</c:v>
              </c:pt>
              <c:pt idx="1">
                <c:v>5053.3515179752421</c:v>
              </c:pt>
              <c:pt idx="2">
                <c:v>4372.0346136720709</c:v>
              </c:pt>
              <c:pt idx="3">
                <c:v>3812.2534205873476</c:v>
              </c:pt>
              <c:pt idx="4">
                <c:v>3348.8067658975929</c:v>
              </c:pt>
              <c:pt idx="5">
                <c:v>3146.7239956119433</c:v>
              </c:pt>
              <c:pt idx="6">
                <c:v>2964.7725588219864</c:v>
              </c:pt>
              <c:pt idx="7">
                <c:v>2801.3650029779374</c:v>
              </c:pt>
              <c:pt idx="8">
                <c:v>2663.2304719691824</c:v>
              </c:pt>
              <c:pt idx="9">
                <c:v>2530.3500335986</c:v>
              </c:pt>
              <c:pt idx="10">
                <c:v>2415.1609912708282</c:v>
              </c:pt>
              <c:pt idx="11">
                <c:v>2307.3222166223463</c:v>
              </c:pt>
              <c:pt idx="12">
                <c:v>2215.597140471235</c:v>
              </c:pt>
              <c:pt idx="13">
                <c:v>2121.427038499317</c:v>
              </c:pt>
              <c:pt idx="14">
                <c:v>2046.7953234154436</c:v>
              </c:pt>
              <c:pt idx="15">
                <c:v>1970.1838390675748</c:v>
              </c:pt>
              <c:pt idx="16">
                <c:v>1905.1216334740986</c:v>
              </c:pt>
              <c:pt idx="17">
                <c:v>1841.6282651231243</c:v>
              </c:pt>
              <c:pt idx="18">
                <c:v>1784.4675696949735</c:v>
              </c:pt>
              <c:pt idx="19">
                <c:v>1729.8653025058381</c:v>
              </c:pt>
              <c:pt idx="20">
                <c:v>1682.3663811728338</c:v>
              </c:pt>
              <c:pt idx="21">
                <c:v>1631.1403071931668</c:v>
              </c:pt>
              <c:pt idx="22">
                <c:v>1591.3007393741498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1-F62C-455A-B476-8B5D33058F52}"/>
            </c:ext>
          </c:extLst>
        </c:ser>
        <c:ser>
          <c:idx val="8"/>
          <c:order val="2"/>
          <c:tx>
            <c:v>REBCO: B ⊥ Tape plane</c:v>
          </c:tx>
          <c:spPr>
            <a:ln w="34925" cap="sq">
              <a:solidFill>
                <a:srgbClr val="BB9D59"/>
              </a:solidFill>
              <a:prstDash val="dashDot"/>
              <a:miter lim="800000"/>
            </a:ln>
          </c:spPr>
          <c:marker>
            <c:symbol val="diamond"/>
            <c:size val="8"/>
            <c:spPr>
              <a:solidFill>
                <a:srgbClr val="BB9D59">
                  <a:alpha val="50000"/>
                </a:srgbClr>
              </a:solidFill>
              <a:ln>
                <a:solidFill>
                  <a:srgbClr val="BB9D59"/>
                </a:solidFill>
              </a:ln>
            </c:spPr>
          </c:marker>
          <c:xVal>
            <c:numLit>
              <c:formatCode>General</c:formatCode>
              <c:ptCount val="17"/>
              <c:pt idx="0">
                <c:v>0</c:v>
              </c:pt>
              <c:pt idx="1">
                <c:v>2</c:v>
              </c:pt>
              <c:pt idx="2">
                <c:v>4</c:v>
              </c:pt>
              <c:pt idx="3">
                <c:v>6</c:v>
              </c:pt>
              <c:pt idx="4">
                <c:v>8</c:v>
              </c:pt>
              <c:pt idx="5">
                <c:v>10</c:v>
              </c:pt>
              <c:pt idx="6">
                <c:v>12</c:v>
              </c:pt>
              <c:pt idx="7">
                <c:v>14</c:v>
              </c:pt>
              <c:pt idx="8">
                <c:v>16</c:v>
              </c:pt>
              <c:pt idx="9">
                <c:v>18</c:v>
              </c:pt>
              <c:pt idx="10">
                <c:v>20</c:v>
              </c:pt>
              <c:pt idx="11">
                <c:v>22</c:v>
              </c:pt>
              <c:pt idx="12">
                <c:v>24</c:v>
              </c:pt>
              <c:pt idx="13">
                <c:v>26</c:v>
              </c:pt>
              <c:pt idx="14">
                <c:v>28</c:v>
              </c:pt>
              <c:pt idx="15">
                <c:v>30</c:v>
              </c:pt>
              <c:pt idx="16">
                <c:v>31</c:v>
              </c:pt>
            </c:numLit>
          </c:xVal>
          <c:yVal>
            <c:numLit>
              <c:formatCode>General</c:formatCode>
              <c:ptCount val="17"/>
              <c:pt idx="0">
                <c:v>4144.6766351351353</c:v>
              </c:pt>
              <c:pt idx="1">
                <c:v>1445.8385675675675</c:v>
              </c:pt>
              <c:pt idx="2">
                <c:v>975.09972972972969</c:v>
              </c:pt>
              <c:pt idx="3">
                <c:v>767.75083783783771</c:v>
              </c:pt>
              <c:pt idx="4">
                <c:v>655.66872972972965</c:v>
              </c:pt>
              <c:pt idx="5">
                <c:v>571.61144594594589</c:v>
              </c:pt>
              <c:pt idx="6">
                <c:v>526.77774324324321</c:v>
              </c:pt>
              <c:pt idx="7">
                <c:v>481.94404054054053</c:v>
              </c:pt>
              <c:pt idx="8">
                <c:v>442.71831081081081</c:v>
              </c:pt>
              <c:pt idx="9">
                <c:v>428.14617567567564</c:v>
              </c:pt>
              <c:pt idx="10">
                <c:v>403.49043243243244</c:v>
              </c:pt>
              <c:pt idx="11">
                <c:v>386.67725675675672</c:v>
              </c:pt>
              <c:pt idx="12">
                <c:v>364.26255405405414</c:v>
              </c:pt>
              <c:pt idx="13">
                <c:v>341.84570270270268</c:v>
              </c:pt>
              <c:pt idx="14">
                <c:v>328.39516216216214</c:v>
              </c:pt>
              <c:pt idx="15">
                <c:v>319.42885135135134</c:v>
              </c:pt>
              <c:pt idx="16">
                <c:v>318.30725675675677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2-F62C-455A-B476-8B5D33058F52}"/>
            </c:ext>
          </c:extLst>
        </c:ser>
        <c:ser>
          <c:idx val="16"/>
          <c:order val="3"/>
          <c:tx>
            <c:v>Bi-2212: OST NHMFL 50 bar OP</c:v>
          </c:tx>
          <c:spPr>
            <a:ln w="15875" cap="sq">
              <a:solidFill>
                <a:schemeClr val="accent1"/>
              </a:solidFill>
              <a:prstDash val="sysDot"/>
              <a:miter lim="800000"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star"/>
            <c:size val="7"/>
            <c:spPr>
              <a:solidFill>
                <a:schemeClr val="accent1">
                  <a:alpha val="20000"/>
                </a:schemeClr>
              </a:solidFill>
              <a:ln cap="sq">
                <a:solidFill>
                  <a:schemeClr val="accent1"/>
                </a:solidFill>
                <a:bevel/>
              </a:ln>
              <a:effectLst>
                <a:outerShdw blurRad="25400" dist="127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Lit>
              <c:formatCode>General</c:formatCode>
              <c:ptCount val="13"/>
              <c:pt idx="0">
                <c:v>3.000016</c:v>
              </c:pt>
              <c:pt idx="1">
                <c:v>3.9938980000000002</c:v>
              </c:pt>
              <c:pt idx="2">
                <c:v>4.9930969999999997</c:v>
              </c:pt>
              <c:pt idx="3">
                <c:v>5.993277</c:v>
              </c:pt>
              <c:pt idx="4">
                <c:v>6.9933420000000002</c:v>
              </c:pt>
              <c:pt idx="5">
                <c:v>7.9932439999999998</c:v>
              </c:pt>
              <c:pt idx="6">
                <c:v>8.9932599999999994</c:v>
              </c:pt>
              <c:pt idx="7">
                <c:v>9.9922620000000002</c:v>
              </c:pt>
              <c:pt idx="8">
                <c:v>10.992508000000001</c:v>
              </c:pt>
              <c:pt idx="9">
                <c:v>11.992917</c:v>
              </c:pt>
              <c:pt idx="10">
                <c:v>12.992082</c:v>
              </c:pt>
              <c:pt idx="11">
                <c:v>13.992819000000001</c:v>
              </c:pt>
              <c:pt idx="12">
                <c:v>14.992393</c:v>
              </c:pt>
            </c:numLit>
          </c:xVal>
          <c:yVal>
            <c:numLit>
              <c:formatCode>General</c:formatCode>
              <c:ptCount val="13"/>
              <c:pt idx="0">
                <c:v>1243.4168577772946</c:v>
              </c:pt>
              <c:pt idx="1">
                <c:v>1159.7903740566546</c:v>
              </c:pt>
              <c:pt idx="2">
                <c:v>1097.5710302453701</c:v>
              </c:pt>
              <c:pt idx="3">
                <c:v>1051.5861085676859</c:v>
              </c:pt>
              <c:pt idx="4">
                <c:v>1014.8274960273183</c:v>
              </c:pt>
              <c:pt idx="5">
                <c:v>980.99997658928839</c:v>
              </c:pt>
              <c:pt idx="6">
                <c:v>955.07547219514697</c:v>
              </c:pt>
              <c:pt idx="7">
                <c:v>928.77764744911894</c:v>
              </c:pt>
              <c:pt idx="8">
                <c:v>905.62826469646313</c:v>
              </c:pt>
              <c:pt idx="9">
                <c:v>884.99334385734528</c:v>
              </c:pt>
              <c:pt idx="10">
                <c:v>865.47802332773517</c:v>
              </c:pt>
              <c:pt idx="11">
                <c:v>846.71805066271202</c:v>
              </c:pt>
              <c:pt idx="12">
                <c:v>827.30473876180554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3-F62C-455A-B476-8B5D33058F52}"/>
            </c:ext>
          </c:extLst>
        </c:ser>
        <c:ser>
          <c:idx val="5"/>
          <c:order val="4"/>
          <c:tx>
            <c:v>Nb₃Sn: Internal Sn RRP®</c:v>
          </c:tx>
          <c:spPr>
            <a:ln w="34925" cap="sq">
              <a:solidFill>
                <a:schemeClr val="accent2"/>
              </a:solidFill>
              <a:miter lim="800000"/>
            </a:ln>
          </c:spPr>
          <c:marker>
            <c:spPr>
              <a:solidFill>
                <a:srgbClr val="C0504D">
                  <a:lumMod val="20000"/>
                  <a:lumOff val="80000"/>
                  <a:alpha val="50000"/>
                </a:srgbClr>
              </a:solidFill>
              <a:ln>
                <a:solidFill>
                  <a:schemeClr val="accent2"/>
                </a:solidFill>
              </a:ln>
            </c:spPr>
          </c:marker>
          <c:xVal>
            <c:numLit>
              <c:formatCode>General</c:formatCode>
              <c:ptCount val="12"/>
              <c:pt idx="0">
                <c:v>12</c:v>
              </c:pt>
              <c:pt idx="1">
                <c:v>13</c:v>
              </c:pt>
              <c:pt idx="2">
                <c:v>14</c:v>
              </c:pt>
              <c:pt idx="3">
                <c:v>14.5</c:v>
              </c:pt>
              <c:pt idx="4">
                <c:v>15</c:v>
              </c:pt>
              <c:pt idx="5">
                <c:v>15.5</c:v>
              </c:pt>
              <c:pt idx="6">
                <c:v>16</c:v>
              </c:pt>
              <c:pt idx="7">
                <c:v>20</c:v>
              </c:pt>
              <c:pt idx="8">
                <c:v>21</c:v>
              </c:pt>
              <c:pt idx="9">
                <c:v>22</c:v>
              </c:pt>
              <c:pt idx="10">
                <c:v>23</c:v>
              </c:pt>
              <c:pt idx="11">
                <c:v>24</c:v>
              </c:pt>
            </c:numLit>
          </c:xVal>
          <c:yVal>
            <c:numLit>
              <c:formatCode>General</c:formatCode>
              <c:ptCount val="12"/>
              <c:pt idx="0">
                <c:v>1754.8557096240299</c:v>
              </c:pt>
              <c:pt idx="1">
                <c:v>1454.9349156155595</c:v>
              </c:pt>
              <c:pt idx="2">
                <c:v>1190.981412184507</c:v>
              </c:pt>
              <c:pt idx="3">
                <c:v>1072.6374238330022</c:v>
              </c:pt>
              <c:pt idx="4">
                <c:v>957.77414102124749</c:v>
              </c:pt>
              <c:pt idx="5">
                <c:v>855.0933275986182</c:v>
              </c:pt>
              <c:pt idx="6">
                <c:v>757.63357248561431</c:v>
              </c:pt>
              <c:pt idx="7">
                <c:v>268.01432656076094</c:v>
              </c:pt>
              <c:pt idx="8">
                <c:v>190.85868709629946</c:v>
              </c:pt>
              <c:pt idx="9">
                <c:v>118.92410594146318</c:v>
              </c:pt>
              <c:pt idx="10">
                <c:v>65.553287665294349</c:v>
              </c:pt>
              <c:pt idx="11">
                <c:v>28.309738389967819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4-F62C-455A-B476-8B5D33058F52}"/>
            </c:ext>
          </c:extLst>
        </c:ser>
        <c:ser>
          <c:idx val="6"/>
          <c:order val="5"/>
          <c:tx>
            <c:v>Nb₃Sn: High Sn Bronze</c:v>
          </c:tx>
          <c:spPr>
            <a:ln w="34925" cap="sq">
              <a:solidFill>
                <a:schemeClr val="accent2">
                  <a:lumMod val="75000"/>
                </a:schemeClr>
              </a:solidFill>
              <a:prstDash val="lgDash"/>
              <a:miter lim="800000"/>
            </a:ln>
          </c:spPr>
          <c:marker>
            <c:spPr>
              <a:solidFill>
                <a:srgbClr val="C0504D">
                  <a:lumMod val="20000"/>
                  <a:lumOff val="80000"/>
                  <a:alpha val="50000"/>
                </a:srgbClr>
              </a:solidFill>
              <a:ln>
                <a:solidFill>
                  <a:srgbClr val="C0504D">
                    <a:lumMod val="75000"/>
                  </a:srgbClr>
                </a:solidFill>
              </a:ln>
            </c:spPr>
          </c:marker>
          <c:xVal>
            <c:numLit>
              <c:formatCode>General</c:formatCode>
              <c:ptCount val="8"/>
              <c:pt idx="0">
                <c:v>18</c:v>
              </c:pt>
              <c:pt idx="1">
                <c:v>19.0121</c:v>
              </c:pt>
              <c:pt idx="2">
                <c:v>20.013500000000001</c:v>
              </c:pt>
              <c:pt idx="3">
                <c:v>21.014800000000001</c:v>
              </c:pt>
              <c:pt idx="4">
                <c:v>22.016200000000001</c:v>
              </c:pt>
              <c:pt idx="5">
                <c:v>22.995999999999999</c:v>
              </c:pt>
              <c:pt idx="6">
                <c:v>23.997299999999999</c:v>
              </c:pt>
              <c:pt idx="7">
                <c:v>24.998699999999999</c:v>
              </c:pt>
            </c:numLit>
          </c:xVal>
          <c:yVal>
            <c:numLit>
              <c:formatCode>General</c:formatCode>
              <c:ptCount val="8"/>
              <c:pt idx="0">
                <c:v>166.64307692307693</c:v>
              </c:pt>
              <c:pt idx="1">
                <c:v>137.81461538461539</c:v>
              </c:pt>
              <c:pt idx="2">
                <c:v>111.09538461538463</c:v>
              </c:pt>
              <c:pt idx="3">
                <c:v>84.376153846153841</c:v>
              </c:pt>
              <c:pt idx="4">
                <c:v>60.821230769230773</c:v>
              </c:pt>
              <c:pt idx="5">
                <c:v>40.078769230769232</c:v>
              </c:pt>
              <c:pt idx="6">
                <c:v>19.33623076923077</c:v>
              </c:pt>
              <c:pt idx="7">
                <c:v>8.0860769230769236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5-F62C-455A-B476-8B5D33058F52}"/>
            </c:ext>
          </c:extLst>
        </c:ser>
        <c:ser>
          <c:idx val="1"/>
          <c:order val="6"/>
          <c:tx>
            <c:v>Nb-Ti: LHC 4.2 K</c:v>
          </c:tx>
          <c:spPr>
            <a:ln w="34925" cap="sq">
              <a:solidFill>
                <a:schemeClr val="accent4"/>
              </a:solidFill>
              <a:prstDash val="dashDot"/>
              <a:miter lim="800000"/>
            </a:ln>
          </c:spPr>
          <c:marker>
            <c:symbol val="x"/>
            <c:size val="9"/>
            <c:spPr>
              <a:solidFill>
                <a:schemeClr val="bg1">
                  <a:alpha val="50000"/>
                </a:schemeClr>
              </a:solidFill>
              <a:ln>
                <a:solidFill>
                  <a:schemeClr val="accent4"/>
                </a:solidFill>
              </a:ln>
            </c:spPr>
          </c:marker>
          <c:xVal>
            <c:numLit>
              <c:formatCode>General</c:formatCode>
              <c:ptCount val="9"/>
              <c:pt idx="0">
                <c:v>0.614151</c:v>
              </c:pt>
              <c:pt idx="1">
                <c:v>0.95094299999999998</c:v>
              </c:pt>
              <c:pt idx="2">
                <c:v>1.34057</c:v>
              </c:pt>
              <c:pt idx="3">
                <c:v>1.67736</c:v>
              </c:pt>
              <c:pt idx="4">
                <c:v>2.2320799999999998</c:v>
              </c:pt>
              <c:pt idx="5">
                <c:v>3.18302</c:v>
              </c:pt>
              <c:pt idx="6">
                <c:v>4.1537699999999997</c:v>
              </c:pt>
              <c:pt idx="7">
                <c:v>5.12453</c:v>
              </c:pt>
              <c:pt idx="8">
                <c:v>6.0952799999999998</c:v>
              </c:pt>
            </c:numLit>
          </c:xVal>
          <c:yVal>
            <c:numLit>
              <c:formatCode>General</c:formatCode>
              <c:ptCount val="9"/>
              <c:pt idx="0">
                <c:v>5106.8846153846152</c:v>
              </c:pt>
              <c:pt idx="1">
                <c:v>4054.1538461538457</c:v>
              </c:pt>
              <c:pt idx="2">
                <c:v>3180.5961538461534</c:v>
              </c:pt>
              <c:pt idx="3">
                <c:v>2710.226923076923</c:v>
              </c:pt>
              <c:pt idx="4">
                <c:v>2217.4576923076925</c:v>
              </c:pt>
              <c:pt idx="5">
                <c:v>1724.6884615384613</c:v>
              </c:pt>
              <c:pt idx="6">
                <c:v>1411.1115384615384</c:v>
              </c:pt>
              <c:pt idx="7">
                <c:v>1187.123076923077</c:v>
              </c:pt>
              <c:pt idx="8">
                <c:v>918.34230769230771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6-F62C-455A-B476-8B5D33058F52}"/>
            </c:ext>
          </c:extLst>
        </c:ser>
        <c:ser>
          <c:idx val="12"/>
          <c:order val="7"/>
          <c:tx>
            <c:v>Nb-Ti: Iseult/INUMAC MRI 4.22 K</c:v>
          </c:tx>
          <c:spPr>
            <a:ln w="34925">
              <a:solidFill>
                <a:schemeClr val="accent4"/>
              </a:solidFill>
              <a:prstDash val="sysDot"/>
            </a:ln>
          </c:spPr>
          <c:marker>
            <c:symbol val="x"/>
            <c:size val="9"/>
            <c:spPr>
              <a:solidFill>
                <a:schemeClr val="accent4">
                  <a:alpha val="20000"/>
                </a:schemeClr>
              </a:solidFill>
              <a:ln w="15875">
                <a:solidFill>
                  <a:schemeClr val="accent4"/>
                </a:solidFill>
              </a:ln>
            </c:spPr>
          </c:marker>
          <c:xVal>
            <c:numLit>
              <c:formatCode>General</c:formatCode>
              <c:ptCount val="4"/>
              <c:pt idx="0">
                <c:v>8.5</c:v>
              </c:pt>
              <c:pt idx="1">
                <c:v>9</c:v>
              </c:pt>
              <c:pt idx="2">
                <c:v>9.5</c:v>
              </c:pt>
              <c:pt idx="3">
                <c:v>10</c:v>
              </c:pt>
            </c:numLit>
          </c:xVal>
          <c:yVal>
            <c:numLit>
              <c:formatCode>General</c:formatCode>
              <c:ptCount val="4"/>
              <c:pt idx="0">
                <c:v>393.47826086956525</c:v>
              </c:pt>
              <c:pt idx="1">
                <c:v>291.304347826087</c:v>
              </c:pt>
              <c:pt idx="2">
                <c:v>194.20304347826087</c:v>
              </c:pt>
              <c:pt idx="3">
                <c:v>104.34782608695653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7-F62C-455A-B476-8B5D33058F52}"/>
            </c:ext>
          </c:extLst>
        </c:ser>
        <c:ser>
          <c:idx val="2"/>
          <c:order val="8"/>
          <c:tx>
            <c:v>Exponential Y-axis Labels</c:v>
          </c:tx>
          <c:spPr>
            <a:ln>
              <a:noFill/>
            </a:ln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F62C-455A-B476-8B5D33058F5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2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F62C-455A-B476-8B5D33058F5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3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F62C-455A-B476-8B5D33058F5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4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F62C-455A-B476-8B5D33058F52}"/>
                </c:ext>
              </c:extLst>
            </c:dLbl>
            <c:spPr>
              <a:noFill/>
              <a:ln>
                <a:noFill/>
              </a:ln>
              <a:effectLst/>
            </c:sp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</c:numLit>
          </c:xVal>
          <c:yVal>
            <c:numLit>
              <c:formatCode>General</c:formatCode>
              <c:ptCount val="4"/>
              <c:pt idx="0">
                <c:v>10</c:v>
              </c:pt>
              <c:pt idx="1">
                <c:v>100</c:v>
              </c:pt>
              <c:pt idx="2">
                <c:v>1000</c:v>
              </c:pt>
              <c:pt idx="3">
                <c:v>10000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C-F62C-455A-B476-8B5D33058F52}"/>
            </c:ext>
          </c:extLst>
        </c:ser>
        <c:ser>
          <c:idx val="13"/>
          <c:order val="9"/>
          <c:tx>
            <c:v>Nb-Ti midrange maximal</c:v>
          </c:tx>
          <c:spPr>
            <a:ln w="34925">
              <a:solidFill>
                <a:schemeClr val="accent4"/>
              </a:solidFill>
              <a:prstDash val="sysDot"/>
            </a:ln>
          </c:spPr>
          <c:marker>
            <c:symbol val="none"/>
          </c:marker>
          <c:xVal>
            <c:numLit>
              <c:formatCode>General</c:formatCode>
              <c:ptCount val="4"/>
              <c:pt idx="0">
                <c:v>6</c:v>
              </c:pt>
              <c:pt idx="1">
                <c:v>7</c:v>
              </c:pt>
              <c:pt idx="2">
                <c:v>8</c:v>
              </c:pt>
              <c:pt idx="3">
                <c:v>8.5</c:v>
              </c:pt>
            </c:numLit>
          </c:xVal>
          <c:yVal>
            <c:numLit>
              <c:formatCode>General</c:formatCode>
              <c:ptCount val="4"/>
              <c:pt idx="0">
                <c:v>971.92307692307691</c:v>
              </c:pt>
              <c:pt idx="1">
                <c:v>687.30769230769226</c:v>
              </c:pt>
              <c:pt idx="2">
                <c:v>448.46153846153845</c:v>
              </c:pt>
              <c:pt idx="3">
                <c:v>393.47826086956525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D-F62C-455A-B476-8B5D33058F52}"/>
            </c:ext>
          </c:extLst>
        </c:ser>
        <c:ser>
          <c:idx val="14"/>
          <c:order val="10"/>
          <c:tx>
            <c:v>2212 Fitted Line for 50bar ASC'16</c:v>
          </c:tx>
          <c:spPr>
            <a:ln w="41275" cap="sq">
              <a:solidFill>
                <a:schemeClr val="accent1"/>
              </a:solidFill>
              <a:prstDash val="sysDot"/>
              <a:miter lim="800000"/>
            </a:ln>
          </c:spPr>
          <c:marker>
            <c:symbol val="none"/>
          </c:marker>
          <c:xVal>
            <c:numLit>
              <c:formatCode>General</c:formatCode>
              <c:ptCount val="16"/>
              <c:pt idx="0">
                <c:v>2</c:v>
              </c:pt>
              <c:pt idx="1">
                <c:v>3</c:v>
              </c:pt>
              <c:pt idx="2">
                <c:v>4</c:v>
              </c:pt>
              <c:pt idx="3">
                <c:v>5</c:v>
              </c:pt>
              <c:pt idx="4">
                <c:v>6</c:v>
              </c:pt>
              <c:pt idx="5">
                <c:v>7</c:v>
              </c:pt>
              <c:pt idx="6">
                <c:v>8</c:v>
              </c:pt>
              <c:pt idx="7">
                <c:v>9</c:v>
              </c:pt>
              <c:pt idx="8">
                <c:v>10</c:v>
              </c:pt>
              <c:pt idx="9">
                <c:v>11</c:v>
              </c:pt>
              <c:pt idx="10">
                <c:v>12</c:v>
              </c:pt>
              <c:pt idx="11">
                <c:v>13</c:v>
              </c:pt>
              <c:pt idx="12">
                <c:v>14</c:v>
              </c:pt>
              <c:pt idx="13">
                <c:v>15</c:v>
              </c:pt>
              <c:pt idx="14">
                <c:v>20</c:v>
              </c:pt>
              <c:pt idx="15">
                <c:v>32</c:v>
              </c:pt>
            </c:numLit>
          </c:xVal>
          <c:yVal>
            <c:numLit>
              <c:formatCode>General</c:formatCode>
              <c:ptCount val="16"/>
              <c:pt idx="0">
                <c:v>1381.521671692906</c:v>
              </c:pt>
              <c:pt idx="1">
                <c:v>1248.5735436431021</c:v>
              </c:pt>
              <c:pt idx="2">
                <c:v>1162.0790361107784</c:v>
              </c:pt>
              <c:pt idx="3">
                <c:v>1099.1368612452732</c:v>
              </c:pt>
              <c:pt idx="4">
                <c:v>1050.248555516486</c:v>
              </c:pt>
              <c:pt idx="5">
                <c:v>1010.6144917731215</c:v>
              </c:pt>
              <c:pt idx="6">
                <c:v>977.49294407618822</c:v>
              </c:pt>
              <c:pt idx="7">
                <c:v>949.17986994760383</c:v>
              </c:pt>
              <c:pt idx="8">
                <c:v>924.54858323326891</c:v>
              </c:pt>
              <c:pt idx="9">
                <c:v>902.81796585639756</c:v>
              </c:pt>
              <c:pt idx="10">
                <c:v>883.42575732147486</c:v>
              </c:pt>
              <c:pt idx="11">
                <c:v>865.95470029731678</c:v>
              </c:pt>
              <c:pt idx="12">
                <c:v>850.08721798781175</c:v>
              </c:pt>
              <c:pt idx="13">
                <c:v>835.57639701968651</c:v>
              </c:pt>
              <c:pt idx="14">
                <c:v>777.69212633830318</c:v>
              </c:pt>
              <c:pt idx="15">
                <c:v>691.62321177913987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E-F62C-455A-B476-8B5D33058F52}"/>
            </c:ext>
          </c:extLst>
        </c:ser>
        <c:ser>
          <c:idx val="15"/>
          <c:order val="11"/>
          <c:tx>
            <c:v>YBCO B perp linear extrap</c:v>
          </c:tx>
          <c:spPr>
            <a:ln w="41275" cap="sq">
              <a:solidFill>
                <a:srgbClr val="BB9D59"/>
              </a:solidFill>
              <a:prstDash val="dashDot"/>
              <a:miter lim="800000"/>
            </a:ln>
          </c:spPr>
          <c:marker>
            <c:symbol val="none"/>
          </c:marker>
          <c:xVal>
            <c:numLit>
              <c:formatCode>General</c:formatCode>
              <c:ptCount val="3"/>
              <c:pt idx="0">
                <c:v>31.25</c:v>
              </c:pt>
              <c:pt idx="1">
                <c:v>40</c:v>
              </c:pt>
              <c:pt idx="2">
                <c:v>45</c:v>
              </c:pt>
            </c:numLit>
          </c:xVal>
          <c:yVal>
            <c:numLit>
              <c:formatCode>General</c:formatCode>
              <c:ptCount val="3"/>
              <c:pt idx="0">
                <c:v>312.70549891628798</c:v>
              </c:pt>
              <c:pt idx="1">
                <c:v>264.54874393000347</c:v>
              </c:pt>
              <c:pt idx="2">
                <c:v>240.43791469838433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F-F62C-455A-B476-8B5D33058F52}"/>
            </c:ext>
          </c:extLst>
        </c:ser>
        <c:ser>
          <c:idx val="10"/>
          <c:order val="12"/>
          <c:tx>
            <c:v>YBCO par linear extrap</c:v>
          </c:tx>
          <c:spPr>
            <a:ln w="41275" cap="flat">
              <a:solidFill>
                <a:srgbClr val="CEB888"/>
              </a:solidFill>
              <a:prstDash val="dash"/>
            </a:ln>
          </c:spPr>
          <c:marker>
            <c:symbol val="none"/>
          </c:marker>
          <c:xVal>
            <c:numLit>
              <c:formatCode>General</c:formatCode>
              <c:ptCount val="3"/>
              <c:pt idx="0">
                <c:v>20</c:v>
              </c:pt>
              <c:pt idx="1">
                <c:v>40</c:v>
              </c:pt>
              <c:pt idx="2">
                <c:v>45</c:v>
              </c:pt>
            </c:numLit>
          </c:xVal>
          <c:yVal>
            <c:numLit>
              <c:formatCode>General</c:formatCode>
              <c:ptCount val="3"/>
              <c:pt idx="0">
                <c:v>2929.8813096935555</c:v>
              </c:pt>
              <c:pt idx="1">
                <c:v>2293.588899339109</c:v>
              </c:pt>
              <c:pt idx="2">
                <c:v>2157.4064146392602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10-F62C-455A-B476-8B5D33058F52}"/>
            </c:ext>
          </c:extLst>
        </c:ser>
        <c:ser>
          <c:idx val="0"/>
          <c:order val="13"/>
          <c:tx>
            <c:v>Iron-based Superconductor 2019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Lit>
              <c:formatCode>General</c:formatCode>
              <c:ptCount val="2"/>
              <c:pt idx="0">
                <c:v>10</c:v>
              </c:pt>
              <c:pt idx="1">
                <c:v>28</c:v>
              </c:pt>
            </c:numLit>
          </c:xVal>
          <c:yVal>
            <c:numLit>
              <c:formatCode>General</c:formatCode>
              <c:ptCount val="2"/>
              <c:pt idx="0">
                <c:v>300</c:v>
              </c:pt>
              <c:pt idx="1">
                <c:v>150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11-F62C-455A-B476-8B5D33058F52}"/>
            </c:ext>
          </c:extLst>
        </c:ser>
        <c:ser>
          <c:idx val="3"/>
          <c:order val="14"/>
          <c:tx>
            <c:v>Iron-based Superconductor 2025</c:v>
          </c:tx>
          <c:spPr>
            <a:ln>
              <a:solidFill>
                <a:srgbClr val="FF0000"/>
              </a:solidFill>
              <a:prstDash val="sysDash"/>
            </a:ln>
          </c:spPr>
          <c:marker>
            <c:symbol val="none"/>
          </c:marker>
          <c:xVal>
            <c:numLit>
              <c:formatCode>General</c:formatCode>
              <c:ptCount val="2"/>
              <c:pt idx="0">
                <c:v>10</c:v>
              </c:pt>
              <c:pt idx="1">
                <c:v>28</c:v>
              </c:pt>
            </c:numLit>
          </c:xVal>
          <c:yVal>
            <c:numLit>
              <c:formatCode>General</c:formatCode>
              <c:ptCount val="2"/>
              <c:pt idx="0">
                <c:v>2000</c:v>
              </c:pt>
              <c:pt idx="1">
                <c:v>1000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12-F62C-455A-B476-8B5D33058F52}"/>
            </c:ext>
          </c:extLst>
        </c:ser>
        <c:ser>
          <c:idx val="4"/>
          <c:order val="15"/>
          <c:tx>
            <c:v>Iron-based Superconductor 2022</c:v>
          </c:tx>
          <c:spPr>
            <a:ln>
              <a:solidFill>
                <a:srgbClr val="FF0000"/>
              </a:solidFill>
            </a:ln>
          </c:spPr>
          <c:marker>
            <c:spPr>
              <a:ln>
                <a:solidFill>
                  <a:srgbClr val="FF0000"/>
                </a:solidFill>
              </a:ln>
            </c:spPr>
          </c:marker>
          <c:xVal>
            <c:numLit>
              <c:formatCode>General</c:formatCode>
              <c:ptCount val="2"/>
              <c:pt idx="0">
                <c:v>10</c:v>
              </c:pt>
              <c:pt idx="1">
                <c:v>28</c:v>
              </c:pt>
            </c:numLit>
          </c:xVal>
          <c:yVal>
            <c:numLit>
              <c:formatCode>General</c:formatCode>
              <c:ptCount val="2"/>
              <c:pt idx="0">
                <c:v>450</c:v>
              </c:pt>
              <c:pt idx="1">
                <c:v>225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13-F62C-455A-B476-8B5D33058F52}"/>
            </c:ext>
          </c:extLst>
        </c:ser>
        <c:ser>
          <c:idx val="11"/>
          <c:order val="16"/>
          <c:tx>
            <c:v>Iron-based Superconductor 2016</c:v>
          </c:tx>
          <c:dPt>
            <c:idx val="1"/>
            <c:bubble3D val="0"/>
            <c:spPr>
              <a:ln>
                <a:solidFill>
                  <a:srgbClr val="FF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15-F62C-455A-B476-8B5D33058F52}"/>
              </c:ext>
            </c:extLst>
          </c:dPt>
          <c:xVal>
            <c:numLit>
              <c:formatCode>General</c:formatCode>
              <c:ptCount val="2"/>
              <c:pt idx="0">
                <c:v>10</c:v>
              </c:pt>
              <c:pt idx="1">
                <c:v>28</c:v>
              </c:pt>
            </c:numLit>
          </c:xVal>
          <c:yVal>
            <c:numLit>
              <c:formatCode>General</c:formatCode>
              <c:ptCount val="2"/>
              <c:pt idx="0">
                <c:v>100</c:v>
              </c:pt>
              <c:pt idx="1">
                <c:v>50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16-F62C-455A-B476-8B5D33058F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4506240"/>
        <c:axId val="904514944"/>
      </c:scatterChart>
      <c:valAx>
        <c:axId val="904506240"/>
        <c:scaling>
          <c:orientation val="minMax"/>
          <c:max val="45"/>
        </c:scaling>
        <c:delete val="0"/>
        <c:axPos val="b"/>
        <c:majorGridlines/>
        <c:minorGridlines>
          <c:spPr>
            <a:ln>
              <a:solidFill>
                <a:schemeClr val="bg1">
                  <a:lumMod val="75000"/>
                  <a:alpha val="20000"/>
                </a:schemeClr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Applied Magnetic Field (T)</a:t>
                </a:r>
              </a:p>
            </c:rich>
          </c:tx>
          <c:layout>
            <c:manualLayout>
              <c:xMode val="edge"/>
              <c:yMode val="edge"/>
              <c:x val="0.4103751385202592"/>
              <c:y val="0.95331502368744714"/>
            </c:manualLayout>
          </c:layout>
          <c:overlay val="0"/>
        </c:title>
        <c:numFmt formatCode="General" sourceLinked="0"/>
        <c:majorTickMark val="out"/>
        <c:minorTickMark val="in"/>
        <c:tickLblPos val="nextTo"/>
        <c:txPr>
          <a:bodyPr rot="0" vert="horz"/>
          <a:lstStyle/>
          <a:p>
            <a:pPr>
              <a:defRPr/>
            </a:pPr>
            <a:endParaRPr lang="zh-CN"/>
          </a:p>
        </c:txPr>
        <c:crossAx val="904514944"/>
        <c:crosses val="autoZero"/>
        <c:crossBetween val="midCat"/>
        <c:majorUnit val="5"/>
        <c:minorUnit val="1"/>
      </c:valAx>
      <c:valAx>
        <c:axId val="904514944"/>
        <c:scaling>
          <c:logBase val="10"/>
          <c:orientation val="minMax"/>
          <c:min val="10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minorGridlines>
          <c:spPr>
            <a:ln>
              <a:solidFill>
                <a:schemeClr val="bg1">
                  <a:lumMod val="50000"/>
                  <a:alpha val="20000"/>
                </a:schemeClr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Whole Wire Critical Current Density (A/mm², 4.2 K)</a:t>
                </a:r>
              </a:p>
            </c:rich>
          </c:tx>
          <c:layout>
            <c:manualLayout>
              <c:xMode val="edge"/>
              <c:yMode val="edge"/>
              <c:x val="4.4928644440858957E-3"/>
              <c:y val="0.1277603687252723"/>
            </c:manualLayout>
          </c:layout>
          <c:overlay val="0"/>
        </c:title>
        <c:numFmt formatCode="#,##0;[Red]#,##0" sourceLinked="0"/>
        <c:majorTickMark val="out"/>
        <c:minorTickMark val="in"/>
        <c:tickLblPos val="none"/>
        <c:txPr>
          <a:bodyPr rot="0" vert="horz"/>
          <a:lstStyle/>
          <a:p>
            <a:pPr>
              <a:defRPr/>
            </a:pPr>
            <a:endParaRPr lang="zh-CN"/>
          </a:p>
        </c:txPr>
        <c:crossAx val="904506240"/>
        <c:crosses val="autoZero"/>
        <c:crossBetween val="midCat"/>
      </c:valAx>
    </c:plotArea>
    <c:legend>
      <c:legendPos val="r"/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ayout>
        <c:manualLayout>
          <c:xMode val="edge"/>
          <c:yMode val="edge"/>
          <c:x val="0.71843408035534018"/>
          <c:y val="0.49569898900783177"/>
          <c:w val="0.25177295145799083"/>
          <c:h val="0.39466332984986924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900"/>
          </a:pPr>
          <a:endParaRPr lang="zh-CN"/>
        </a:p>
      </c:txPr>
    </c:legend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zh-CN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0.28873</cdr:x>
      <cdr:y>0.11109</cdr:y>
    </cdr:from>
    <cdr:to>
      <cdr:x>0.46587</cdr:x>
      <cdr:y>0.14381</cdr:y>
    </cdr:to>
    <cdr:sp macro="" textlink="">
      <cdr:nvSpPr>
        <cdr:cNvPr id="102400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502670" y="470166"/>
          <a:ext cx="1535369" cy="13849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marL="0" indent="0" algn="l" rtl="0">
            <a:defRPr sz="1000"/>
          </a:pPr>
          <a:r>
            <a:rPr lang="en-US" sz="900" b="1" i="0" strike="noStrike" dirty="0">
              <a:solidFill>
                <a:srgbClr val="CEB888"/>
              </a:solidFill>
              <a:latin typeface="Arial"/>
              <a:ea typeface="+mn-ea"/>
              <a:cs typeface="Arial"/>
            </a:rPr>
            <a:t>REBCO B∥</a:t>
          </a:r>
          <a:r>
            <a:rPr lang="en-US" sz="900" b="1" i="0" strike="noStrike" baseline="0" dirty="0">
              <a:solidFill>
                <a:srgbClr val="CEB888"/>
              </a:solidFill>
              <a:latin typeface="Arial"/>
              <a:ea typeface="+mn-ea"/>
              <a:cs typeface="Arial"/>
            </a:rPr>
            <a:t> </a:t>
          </a:r>
          <a:r>
            <a:rPr lang="en-US" sz="900" b="1" i="0" strike="noStrike" dirty="0">
              <a:solidFill>
                <a:srgbClr val="CEB888"/>
              </a:solidFill>
              <a:latin typeface="Arial"/>
              <a:ea typeface="+mn-ea"/>
              <a:cs typeface="Arial"/>
            </a:rPr>
            <a:t>Tape Plane 2009</a:t>
          </a:r>
        </a:p>
      </cdr:txBody>
    </cdr:sp>
  </cdr:relSizeAnchor>
  <cdr:relSizeAnchor xmlns:cdr="http://schemas.openxmlformats.org/drawingml/2006/chartDrawing">
    <cdr:from>
      <cdr:x>0.33735</cdr:x>
      <cdr:y>0.20892</cdr:y>
    </cdr:from>
    <cdr:to>
      <cdr:x>0.52017</cdr:x>
      <cdr:y>0.24165</cdr:y>
    </cdr:to>
    <cdr:sp macro="" textlink="">
      <cdr:nvSpPr>
        <cdr:cNvPr id="1024003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24070" y="884236"/>
          <a:ext cx="1584617" cy="13849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overflow" horzOverflow="overflow" wrap="squar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900" b="1" i="0" strike="noStrike" dirty="0">
              <a:solidFill>
                <a:srgbClr val="BB9D59"/>
              </a:solidFill>
              <a:latin typeface="Arial"/>
              <a:ea typeface="+mn-ea"/>
              <a:cs typeface="Arial"/>
            </a:rPr>
            <a:t>REBCO</a:t>
          </a:r>
          <a:r>
            <a:rPr lang="en-US" sz="900" b="1" i="0" strike="noStrike" dirty="0">
              <a:solidFill>
                <a:srgbClr val="BB9D59"/>
              </a:solidFill>
              <a:latin typeface="Arial"/>
              <a:cs typeface="Arial"/>
            </a:rPr>
            <a:t> B⊥</a:t>
          </a:r>
          <a:r>
            <a:rPr lang="en-US" sz="900" b="1" i="0" strike="noStrike" baseline="0" dirty="0">
              <a:solidFill>
                <a:srgbClr val="BB9D59"/>
              </a:solidFill>
              <a:latin typeface="Arial"/>
              <a:cs typeface="Arial"/>
            </a:rPr>
            <a:t> </a:t>
          </a:r>
          <a:r>
            <a:rPr lang="en-US" sz="900" b="1" i="0" strike="noStrike" dirty="0">
              <a:solidFill>
                <a:srgbClr val="BB9D59"/>
              </a:solidFill>
              <a:latin typeface="Arial"/>
              <a:cs typeface="Arial"/>
            </a:rPr>
            <a:t>Tape Plane 2017</a:t>
          </a:r>
        </a:p>
      </cdr:txBody>
    </cdr:sp>
  </cdr:relSizeAnchor>
  <cdr:relSizeAnchor xmlns:cdr="http://schemas.openxmlformats.org/drawingml/2006/chartDrawing">
    <cdr:from>
      <cdr:x>0.5</cdr:x>
      <cdr:y>0.34872</cdr:y>
    </cdr:from>
    <cdr:to>
      <cdr:x>0.53107</cdr:x>
      <cdr:y>0.38326</cdr:y>
    </cdr:to>
    <cdr:sp macro="" textlink="">
      <cdr:nvSpPr>
        <cdr:cNvPr id="1024005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333875" y="1475916"/>
          <a:ext cx="269304" cy="14619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non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950" b="1" i="0" strike="noStrike" dirty="0">
              <a:solidFill>
                <a:schemeClr val="accent1"/>
              </a:solidFill>
              <a:latin typeface="Arial"/>
              <a:cs typeface="Arial"/>
            </a:rPr>
            <a:t>2212</a:t>
          </a:r>
        </a:p>
      </cdr:txBody>
    </cdr:sp>
  </cdr:relSizeAnchor>
  <cdr:relSizeAnchor xmlns:cdr="http://schemas.openxmlformats.org/drawingml/2006/chartDrawing">
    <cdr:from>
      <cdr:x>0.56509</cdr:x>
      <cdr:y>0.76388</cdr:y>
    </cdr:from>
    <cdr:to>
      <cdr:x>0.65497</cdr:x>
      <cdr:y>0.79661</cdr:y>
    </cdr:to>
    <cdr:sp macro="" textlink="">
      <cdr:nvSpPr>
        <cdr:cNvPr id="1024006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898059" y="3233042"/>
          <a:ext cx="779059" cy="13849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overflow" horzOverflow="overflow" wrap="non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900" b="1" i="0" strike="noStrike" dirty="0">
              <a:solidFill>
                <a:schemeClr val="accent2"/>
              </a:solidFill>
              <a:latin typeface="Arial"/>
              <a:cs typeface="Arial"/>
            </a:rPr>
            <a:t>High-</a:t>
          </a:r>
          <a:r>
            <a:rPr lang="en-US" sz="900" b="1" i="1" strike="noStrike" dirty="0" err="1">
              <a:solidFill>
                <a:schemeClr val="accent2"/>
              </a:solidFill>
              <a:latin typeface="Arial"/>
              <a:cs typeface="Arial"/>
            </a:rPr>
            <a:t>J</a:t>
          </a:r>
          <a:r>
            <a:rPr lang="en-US" sz="900" b="1" i="0" strike="noStrike" baseline="-25000" dirty="0" err="1">
              <a:solidFill>
                <a:schemeClr val="accent2"/>
              </a:solidFill>
              <a:latin typeface="Arial"/>
              <a:cs typeface="Arial"/>
            </a:rPr>
            <a:t>c</a:t>
          </a:r>
          <a:r>
            <a:rPr lang="en-US" sz="900" b="1" i="0" strike="noStrike" dirty="0">
              <a:solidFill>
                <a:schemeClr val="accent2"/>
              </a:solidFill>
              <a:latin typeface="Arial"/>
              <a:cs typeface="Arial"/>
            </a:rPr>
            <a:t> Nb</a:t>
          </a:r>
          <a:r>
            <a:rPr lang="en-US" sz="900" b="1" i="0" strike="noStrike" baseline="-25000" dirty="0">
              <a:solidFill>
                <a:schemeClr val="accent2"/>
              </a:solidFill>
              <a:latin typeface="Arial"/>
              <a:cs typeface="Arial"/>
            </a:rPr>
            <a:t>3</a:t>
          </a:r>
          <a:r>
            <a:rPr lang="en-US" sz="900" b="1" i="0" strike="noStrike" dirty="0">
              <a:solidFill>
                <a:schemeClr val="accent2"/>
              </a:solidFill>
              <a:latin typeface="Arial"/>
              <a:cs typeface="Arial"/>
            </a:rPr>
            <a:t>Sn</a:t>
          </a:r>
        </a:p>
      </cdr:txBody>
    </cdr:sp>
  </cdr:relSizeAnchor>
  <cdr:relSizeAnchor xmlns:cdr="http://schemas.openxmlformats.org/drawingml/2006/chartDrawing">
    <cdr:from>
      <cdr:x>0.42657</cdr:x>
      <cdr:y>0.80883</cdr:y>
    </cdr:from>
    <cdr:to>
      <cdr:x>0.54882</cdr:x>
      <cdr:y>0.87428</cdr:y>
    </cdr:to>
    <cdr:sp macro="" textlink="">
      <cdr:nvSpPr>
        <cdr:cNvPr id="1024007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697420" y="3423269"/>
          <a:ext cx="1059632" cy="27699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overflow" horzOverflow="overflow" wrap="squar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marL="0" indent="0" algn="ctr" rtl="0">
            <a:defRPr sz="1000"/>
          </a:pPr>
          <a:r>
            <a:rPr lang="en-US" sz="900" b="1" i="0" strike="noStrike" dirty="0">
              <a:solidFill>
                <a:schemeClr val="accent2">
                  <a:lumMod val="75000"/>
                </a:schemeClr>
              </a:solidFill>
              <a:latin typeface="Arial"/>
              <a:ea typeface="+mn-ea"/>
              <a:cs typeface="Arial"/>
            </a:rPr>
            <a:t>Bronze Process Nb</a:t>
          </a:r>
          <a:r>
            <a:rPr lang="en-US" sz="900" b="1" i="0" strike="noStrike" baseline="-25000" dirty="0">
              <a:solidFill>
                <a:schemeClr val="accent2">
                  <a:lumMod val="75000"/>
                </a:schemeClr>
              </a:solidFill>
              <a:latin typeface="Arial"/>
              <a:ea typeface="+mn-ea"/>
              <a:cs typeface="Arial"/>
            </a:rPr>
            <a:t>3</a:t>
          </a:r>
          <a:r>
            <a:rPr lang="en-US" sz="900" b="1" i="0" strike="noStrike" dirty="0">
              <a:solidFill>
                <a:schemeClr val="accent2">
                  <a:lumMod val="75000"/>
                </a:schemeClr>
              </a:solidFill>
              <a:latin typeface="Arial"/>
              <a:ea typeface="+mn-ea"/>
              <a:cs typeface="Arial"/>
            </a:rPr>
            <a:t>Sn</a:t>
          </a:r>
        </a:p>
      </cdr:txBody>
    </cdr:sp>
  </cdr:relSizeAnchor>
  <cdr:relSizeAnchor xmlns:cdr="http://schemas.openxmlformats.org/drawingml/2006/chartDrawing">
    <cdr:from>
      <cdr:x>0.12982</cdr:x>
      <cdr:y>0.1839</cdr:y>
    </cdr:from>
    <cdr:to>
      <cdr:x>0.17148</cdr:x>
      <cdr:y>0.20975</cdr:y>
    </cdr:to>
    <cdr:sp macro="" textlink="">
      <cdr:nvSpPr>
        <cdr:cNvPr id="51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25282" y="778351"/>
          <a:ext cx="361098" cy="10940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0" tIns="0" rIns="0" bIns="0" anchor="t" upright="1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en-US" sz="1100" b="1" i="0" strike="noStrike" dirty="0">
              <a:solidFill>
                <a:schemeClr val="accent4">
                  <a:lumMod val="75000"/>
                </a:schemeClr>
              </a:solidFill>
              <a:latin typeface="Arial"/>
              <a:cs typeface="Arial"/>
            </a:rPr>
            <a:t>Nb-</a:t>
          </a:r>
          <a:r>
            <a:rPr lang="en-US" sz="1100" b="1" i="0" strike="noStrike" dirty="0" err="1">
              <a:solidFill>
                <a:schemeClr val="accent4">
                  <a:lumMod val="75000"/>
                </a:schemeClr>
              </a:solidFill>
              <a:latin typeface="Arial"/>
              <a:cs typeface="Arial"/>
            </a:rPr>
            <a:t>Ti</a:t>
          </a:r>
          <a:endParaRPr lang="en-US" sz="1100" b="1" i="0" strike="noStrike" dirty="0">
            <a:solidFill>
              <a:schemeClr val="accent4">
                <a:lumMod val="75000"/>
              </a:schemeClr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0.74193</cdr:x>
      <cdr:y>0.42722</cdr:y>
    </cdr:from>
    <cdr:to>
      <cdr:x>0.9306</cdr:x>
      <cdr:y>0.45994</cdr:y>
    </cdr:to>
    <cdr:sp macro="" textlink="">
      <cdr:nvSpPr>
        <cdr:cNvPr id="56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430864" y="1808142"/>
          <a:ext cx="1635322" cy="13849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0000"/>
          </a:schemeClr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marL="0" indent="0" algn="l" rtl="0">
            <a:defRPr sz="1000"/>
          </a:pPr>
          <a:r>
            <a:rPr lang="en-US" sz="900" b="1" i="0" strike="noStrike" dirty="0">
              <a:solidFill>
                <a:srgbClr val="CEB888"/>
              </a:solidFill>
              <a:latin typeface="Arial"/>
              <a:ea typeface="+mn-ea"/>
              <a:cs typeface="Arial"/>
            </a:rPr>
            <a:t>REBCO B⊥</a:t>
          </a:r>
          <a:r>
            <a:rPr lang="en-US" sz="900" b="1" i="0" strike="noStrike" baseline="0" dirty="0">
              <a:solidFill>
                <a:srgbClr val="CEB888"/>
              </a:solidFill>
              <a:latin typeface="Arial"/>
              <a:ea typeface="+mn-ea"/>
              <a:cs typeface="Arial"/>
            </a:rPr>
            <a:t> </a:t>
          </a:r>
          <a:r>
            <a:rPr lang="en-US" sz="900" b="1" i="0" strike="noStrike" dirty="0">
              <a:solidFill>
                <a:srgbClr val="CEB888"/>
              </a:solidFill>
              <a:latin typeface="Arial"/>
              <a:ea typeface="+mn-ea"/>
              <a:cs typeface="Arial"/>
            </a:rPr>
            <a:t>Tape Plane 2009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2023/6/12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2023/6/12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2778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8D107-578B-489A-A0E6-626447510DA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504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8D107-578B-489A-A0E6-626447510DA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303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5E5C2-E447-4698-A11E-1E8D16036A84}" type="datetime1">
              <a:rPr lang="zh-CN" altLang="en-US" smtClean="0"/>
              <a:t>2023/6/12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CEPC Accelerator TDR International Review, HKUST, June 2023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F13ED-9E02-4E19-A276-6DDCAB853022}" type="datetime1">
              <a:rPr lang="zh-CN" altLang="en-US" smtClean="0"/>
              <a:t>2023/6/12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Accelerator TDR International Review, HKUST, June 2023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506C-EC87-4BE9-A570-A69D17B11CB1}" type="datetime1">
              <a:rPr lang="zh-CN" altLang="en-US" smtClean="0"/>
              <a:t>2023/6/12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Accelerator TDR International Review, HKUST, June 2023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89338-318B-46A3-9EE0-545358AB768E}" type="datetime1">
              <a:rPr lang="zh-CN" altLang="en-US" smtClean="0"/>
              <a:t>2023/6/12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Review, HKUST, June 2023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 bwMode="auto">
          <a:xfrm>
            <a:off x="-1" y="-30477"/>
            <a:ext cx="12192001" cy="953600"/>
          </a:xfrm>
          <a:prstGeom prst="rect">
            <a:avLst/>
          </a:prstGeom>
          <a:gradFill flip="none" rotWithShape="1">
            <a:gsLst>
              <a:gs pos="21000">
                <a:srgbClr val="026BCA"/>
              </a:gs>
              <a:gs pos="86000">
                <a:srgbClr val="0000C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798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392172" y="145882"/>
            <a:ext cx="7776633" cy="777240"/>
          </a:xfrm>
        </p:spPr>
        <p:txBody>
          <a:bodyPr/>
          <a:lstStyle>
            <a:lvl1pPr algn="l">
              <a:defRPr sz="2931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16159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57D98-F45C-40B2-BD2B-D6E340FF5189}" type="datetime1">
              <a:rPr lang="zh-CN" altLang="en-US" smtClean="0"/>
              <a:t>2023/6/12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CEPC Accelerator TDR International Review, HKUST, June 2023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  <p:sldLayoutId id="2147483675" r:id="rId5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10" Type="http://schemas.openxmlformats.org/officeDocument/2006/relationships/image" Target="../media/image9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1.png"/><Relationship Id="rId7" Type="http://schemas.openxmlformats.org/officeDocument/2006/relationships/image" Target="../media/image5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jpeg"/><Relationship Id="rId5" Type="http://schemas.openxmlformats.org/officeDocument/2006/relationships/image" Target="../media/image57.tiff"/><Relationship Id="rId10" Type="http://schemas.openxmlformats.org/officeDocument/2006/relationships/image" Target="../media/image9.pn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jpeg"/><Relationship Id="rId11" Type="http://schemas.openxmlformats.org/officeDocument/2006/relationships/image" Target="../media/image9.png"/><Relationship Id="rId5" Type="http://schemas.openxmlformats.org/officeDocument/2006/relationships/image" Target="../media/image65.jpeg"/><Relationship Id="rId10" Type="http://schemas.openxmlformats.org/officeDocument/2006/relationships/image" Target="../media/image4.jpeg"/><Relationship Id="rId4" Type="http://schemas.openxmlformats.org/officeDocument/2006/relationships/image" Target="../media/image64.jpeg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emf"/><Relationship Id="rId7" Type="http://schemas.openxmlformats.org/officeDocument/2006/relationships/image" Target="../media/image7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5" Type="http://schemas.openxmlformats.org/officeDocument/2006/relationships/image" Target="../media/image69.png"/><Relationship Id="rId4" Type="http://schemas.openxmlformats.org/officeDocument/2006/relationships/image" Target="../media/image71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ic"/><Relationship Id="rId3" Type="http://schemas.openxmlformats.org/officeDocument/2006/relationships/image" Target="../media/image4.jpeg"/><Relationship Id="rId7" Type="http://schemas.openxmlformats.org/officeDocument/2006/relationships/image" Target="../media/image81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3" Type="http://schemas.openxmlformats.org/officeDocument/2006/relationships/image" Target="../media/image83.png"/><Relationship Id="rId7" Type="http://schemas.openxmlformats.org/officeDocument/2006/relationships/image" Target="../media/image87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10" Type="http://schemas.openxmlformats.org/officeDocument/2006/relationships/image" Target="../media/image9.png"/><Relationship Id="rId4" Type="http://schemas.openxmlformats.org/officeDocument/2006/relationships/image" Target="../media/image84.png"/><Relationship Id="rId9" Type="http://schemas.openxmlformats.org/officeDocument/2006/relationships/image" Target="../media/image8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12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9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2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328452" y="2254794"/>
            <a:ext cx="1137726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 dirty="0">
                <a:solidFill>
                  <a:srgbClr val="C00000"/>
                </a:solidFill>
              </a:rPr>
              <a:t>R&amp;D Status of the High Field </a:t>
            </a:r>
          </a:p>
          <a:p>
            <a:r>
              <a:rPr lang="en-US" altLang="zh-CN" sz="5400" dirty="0">
                <a:solidFill>
                  <a:srgbClr val="C00000"/>
                </a:solidFill>
              </a:rPr>
              <a:t>Model Dipoles for SPPC</a:t>
            </a: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2632334" y="4060366"/>
            <a:ext cx="67695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Qingjin XU</a:t>
            </a:r>
          </a:p>
          <a:p>
            <a:pPr algn="ctr"/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for the Superconducting Magnet Group, </a:t>
            </a:r>
          </a:p>
          <a:p>
            <a:pPr algn="ctr"/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Accelerator Division, IHEP-CAS </a:t>
            </a: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564400"/>
            <a:ext cx="3552825" cy="672912"/>
          </a:xfrm>
          <a:prstGeom prst="rect">
            <a:avLst/>
          </a:prstGeom>
        </p:spPr>
      </p:pic>
      <p:sp>
        <p:nvSpPr>
          <p:cNvPr id="2" name="页脚占位符 1">
            <a:extLst>
              <a:ext uri="{FF2B5EF4-FFF2-40B4-BE49-F238E27FC236}">
                <a16:creationId xmlns:a16="http://schemas.microsoft.com/office/drawing/2014/main" id="{89D3C275-3D28-DE44-E426-82228D007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07768" y="6356351"/>
            <a:ext cx="4018632" cy="365125"/>
          </a:xfrm>
        </p:spPr>
        <p:txBody>
          <a:bodyPr/>
          <a:lstStyle/>
          <a:p>
            <a:r>
              <a:rPr lang="en-US" altLang="zh-CN" dirty="0"/>
              <a:t>CEPC Accelerator TDR International Review, HKUST, June 2023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A735216-73D5-548F-05BA-13C1491E96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10DF392-FCA1-0BFA-C01C-6ED84E878445}"/>
              </a:ext>
            </a:extLst>
          </p:cNvPr>
          <p:cNvSpPr/>
          <p:nvPr/>
        </p:nvSpPr>
        <p:spPr>
          <a:xfrm>
            <a:off x="5639" y="3036"/>
            <a:ext cx="12180722" cy="800603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73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R&amp;D of the High Field Model Dipoles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DC08BC4-3651-DE99-A3E4-8A9640E384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521" y="3202672"/>
            <a:ext cx="4669330" cy="284366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7F718B5-190F-0072-D9B0-503B7F5F9F18}"/>
              </a:ext>
            </a:extLst>
          </p:cNvPr>
          <p:cNvSpPr txBox="1"/>
          <p:nvPr/>
        </p:nvSpPr>
        <p:spPr>
          <a:xfrm>
            <a:off x="205279" y="1011393"/>
            <a:ext cx="4131389" cy="235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zh-CN" sz="186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16-T Dipole with CCT configuration</a:t>
            </a:r>
          </a:p>
          <a:p>
            <a:pPr marL="380648" indent="-380648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15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Canted-Cosine-Theta (CCT) technology;</a:t>
            </a:r>
          </a:p>
          <a:p>
            <a:pPr marL="989684" lvl="1" indent="-380648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5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Superior field quality;</a:t>
            </a:r>
          </a:p>
          <a:p>
            <a:pPr marL="989684" lvl="1" indent="-380648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5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Stress management</a:t>
            </a:r>
          </a:p>
          <a:p>
            <a:pPr marL="989684" lvl="1" indent="-380648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5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Developed industrial assembly line;</a:t>
            </a:r>
          </a:p>
          <a:p>
            <a:pPr marL="380648" indent="-380648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15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Graded Nb</a:t>
            </a:r>
            <a:r>
              <a:rPr lang="en-US" altLang="zh-CN" sz="1599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15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 Rutherford cables;</a:t>
            </a:r>
          </a:p>
          <a:p>
            <a:pPr marL="380648" indent="-380648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15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replaceable coil modules;</a:t>
            </a:r>
            <a:endParaRPr lang="zh-CN" altLang="en-US" sz="15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C07C3AF-90CE-0523-1DE4-1641BCE27910}"/>
              </a:ext>
            </a:extLst>
          </p:cNvPr>
          <p:cNvSpPr txBox="1"/>
          <p:nvPr/>
        </p:nvSpPr>
        <p:spPr>
          <a:xfrm>
            <a:off x="5213048" y="2591072"/>
            <a:ext cx="3901262" cy="338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geometry of the 4 module CCT magnet </a:t>
            </a:r>
            <a:endParaRPr lang="zh-CN" altLang="en-US" sz="15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E:\Project\CCT_magnet\CCT_magnet_picture\图片2.jpg">
            <a:extLst>
              <a:ext uri="{FF2B5EF4-FFF2-40B4-BE49-F238E27FC236}">
                <a16:creationId xmlns:a16="http://schemas.microsoft.com/office/drawing/2014/main" id="{52C4DA96-5DA2-9298-3DAD-4522658BAC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8715307" y="2820657"/>
            <a:ext cx="4430297" cy="1689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89A0377-2CD3-ED01-51A5-554C50D7D8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075" y="3401640"/>
            <a:ext cx="3493222" cy="260887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ACE482-6A74-C6DB-D362-73F0DA7F73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6669" y="1011393"/>
            <a:ext cx="5658311" cy="167278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771F6D0F-A518-3E37-A1EE-10421B6004A2}"/>
              </a:ext>
            </a:extLst>
          </p:cNvPr>
          <p:cNvSpPr txBox="1"/>
          <p:nvPr/>
        </p:nvSpPr>
        <p:spPr>
          <a:xfrm>
            <a:off x="10337314" y="5935590"/>
            <a:ext cx="1437891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CCT subscale</a:t>
            </a:r>
            <a:endParaRPr lang="zh-CN" altLang="en-US" sz="15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灯片编号占位符 2">
            <a:extLst>
              <a:ext uri="{FF2B5EF4-FFF2-40B4-BE49-F238E27FC236}">
                <a16:creationId xmlns:a16="http://schemas.microsoft.com/office/drawing/2014/main" id="{20662388-41C1-A760-09E7-40A18AD80FB2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10</a:t>
            </a:fld>
            <a:endParaRPr lang="en-US" sz="1199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34E2D74-681C-C348-264A-99BE93DF9F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5720" y="6381328"/>
            <a:ext cx="5041829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93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A735216-73D5-548F-05BA-13C1491E96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10DF392-FCA1-0BFA-C01C-6ED84E878445}"/>
              </a:ext>
            </a:extLst>
          </p:cNvPr>
          <p:cNvSpPr/>
          <p:nvPr/>
        </p:nvSpPr>
        <p:spPr>
          <a:xfrm>
            <a:off x="5639" y="3036"/>
            <a:ext cx="12180722" cy="800603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73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R&amp;D of the High Field Model Dipoles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33F816C3-B36F-09E2-6EC8-77B84773FC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6388236"/>
              </p:ext>
            </p:extLst>
          </p:nvPr>
        </p:nvGraphicFramePr>
        <p:xfrm>
          <a:off x="668415" y="4954053"/>
          <a:ext cx="10882041" cy="13143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2146">
                  <a:extLst>
                    <a:ext uri="{9D8B030D-6E8A-4147-A177-3AD203B41FA5}">
                      <a16:colId xmlns:a16="http://schemas.microsoft.com/office/drawing/2014/main" val="470201693"/>
                    </a:ext>
                  </a:extLst>
                </a:gridCol>
                <a:gridCol w="665726">
                  <a:extLst>
                    <a:ext uri="{9D8B030D-6E8A-4147-A177-3AD203B41FA5}">
                      <a16:colId xmlns:a16="http://schemas.microsoft.com/office/drawing/2014/main" val="988445411"/>
                    </a:ext>
                  </a:extLst>
                </a:gridCol>
                <a:gridCol w="648655">
                  <a:extLst>
                    <a:ext uri="{9D8B030D-6E8A-4147-A177-3AD203B41FA5}">
                      <a16:colId xmlns:a16="http://schemas.microsoft.com/office/drawing/2014/main" val="3078453036"/>
                    </a:ext>
                  </a:extLst>
                </a:gridCol>
                <a:gridCol w="623050">
                  <a:extLst>
                    <a:ext uri="{9D8B030D-6E8A-4147-A177-3AD203B41FA5}">
                      <a16:colId xmlns:a16="http://schemas.microsoft.com/office/drawing/2014/main" val="4172583610"/>
                    </a:ext>
                  </a:extLst>
                </a:gridCol>
                <a:gridCol w="725468">
                  <a:extLst>
                    <a:ext uri="{9D8B030D-6E8A-4147-A177-3AD203B41FA5}">
                      <a16:colId xmlns:a16="http://schemas.microsoft.com/office/drawing/2014/main" val="1423953068"/>
                    </a:ext>
                  </a:extLst>
                </a:gridCol>
                <a:gridCol w="648657">
                  <a:extLst>
                    <a:ext uri="{9D8B030D-6E8A-4147-A177-3AD203B41FA5}">
                      <a16:colId xmlns:a16="http://schemas.microsoft.com/office/drawing/2014/main" val="1824800168"/>
                    </a:ext>
                  </a:extLst>
                </a:gridCol>
                <a:gridCol w="665725">
                  <a:extLst>
                    <a:ext uri="{9D8B030D-6E8A-4147-A177-3AD203B41FA5}">
                      <a16:colId xmlns:a16="http://schemas.microsoft.com/office/drawing/2014/main" val="717513332"/>
                    </a:ext>
                  </a:extLst>
                </a:gridCol>
                <a:gridCol w="665725">
                  <a:extLst>
                    <a:ext uri="{9D8B030D-6E8A-4147-A177-3AD203B41FA5}">
                      <a16:colId xmlns:a16="http://schemas.microsoft.com/office/drawing/2014/main" val="90890431"/>
                    </a:ext>
                  </a:extLst>
                </a:gridCol>
                <a:gridCol w="674260">
                  <a:extLst>
                    <a:ext uri="{9D8B030D-6E8A-4147-A177-3AD203B41FA5}">
                      <a16:colId xmlns:a16="http://schemas.microsoft.com/office/drawing/2014/main" val="3368352459"/>
                    </a:ext>
                  </a:extLst>
                </a:gridCol>
                <a:gridCol w="742538">
                  <a:extLst>
                    <a:ext uri="{9D8B030D-6E8A-4147-A177-3AD203B41FA5}">
                      <a16:colId xmlns:a16="http://schemas.microsoft.com/office/drawing/2014/main" val="3474021339"/>
                    </a:ext>
                  </a:extLst>
                </a:gridCol>
                <a:gridCol w="716936">
                  <a:extLst>
                    <a:ext uri="{9D8B030D-6E8A-4147-A177-3AD203B41FA5}">
                      <a16:colId xmlns:a16="http://schemas.microsoft.com/office/drawing/2014/main" val="598859210"/>
                    </a:ext>
                  </a:extLst>
                </a:gridCol>
                <a:gridCol w="708400">
                  <a:extLst>
                    <a:ext uri="{9D8B030D-6E8A-4147-A177-3AD203B41FA5}">
                      <a16:colId xmlns:a16="http://schemas.microsoft.com/office/drawing/2014/main" val="4163820697"/>
                    </a:ext>
                  </a:extLst>
                </a:gridCol>
                <a:gridCol w="682793">
                  <a:extLst>
                    <a:ext uri="{9D8B030D-6E8A-4147-A177-3AD203B41FA5}">
                      <a16:colId xmlns:a16="http://schemas.microsoft.com/office/drawing/2014/main" val="2957963157"/>
                    </a:ext>
                  </a:extLst>
                </a:gridCol>
                <a:gridCol w="605979">
                  <a:extLst>
                    <a:ext uri="{9D8B030D-6E8A-4147-A177-3AD203B41FA5}">
                      <a16:colId xmlns:a16="http://schemas.microsoft.com/office/drawing/2014/main" val="2351878884"/>
                    </a:ext>
                  </a:extLst>
                </a:gridCol>
                <a:gridCol w="605983">
                  <a:extLst>
                    <a:ext uri="{9D8B030D-6E8A-4147-A177-3AD203B41FA5}">
                      <a16:colId xmlns:a16="http://schemas.microsoft.com/office/drawing/2014/main" val="3996547488"/>
                    </a:ext>
                  </a:extLst>
                </a:gridCol>
              </a:tblGrid>
              <a:tr h="491171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altLang="zh-CN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Harmonics</a:t>
                      </a:r>
                      <a:r>
                        <a:rPr lang="zh-CN" alt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altLang="zh-CN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600" u="none" strike="noStrike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</a:t>
                      </a:r>
                      <a:endParaRPr lang="zh-CN" altLang="en-US" sz="16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b2</a:t>
                      </a: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a2</a:t>
                      </a: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b3</a:t>
                      </a: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a3</a:t>
                      </a: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b4</a:t>
                      </a: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a4</a:t>
                      </a: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b5</a:t>
                      </a: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a5</a:t>
                      </a: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b6</a:t>
                      </a: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a6</a:t>
                      </a: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b7</a:t>
                      </a: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a7</a:t>
                      </a: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b8</a:t>
                      </a: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a8</a:t>
                      </a: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218246"/>
                  </a:ext>
                </a:extLst>
              </a:tr>
              <a:tr h="4115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Cross</a:t>
                      </a:r>
                      <a:r>
                        <a:rPr lang="en-US" altLang="zh-CN" sz="1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section-2D</a:t>
                      </a:r>
                      <a:endParaRPr lang="zh-CN" alt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0.6259 </a:t>
                      </a: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0.0119 </a:t>
                      </a: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2.9824 </a:t>
                      </a: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-0.0006 </a:t>
                      </a: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0.0537 </a:t>
                      </a: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0.0002 </a:t>
                      </a: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0.5189 </a:t>
                      </a: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0.0002 </a:t>
                      </a: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0.0183 </a:t>
                      </a: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-0.0020 </a:t>
                      </a: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-0.0845 </a:t>
                      </a: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0.0016 </a:t>
                      </a: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-0.0036 </a:t>
                      </a: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0.0009 </a:t>
                      </a: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19402"/>
                  </a:ext>
                </a:extLst>
              </a:tr>
              <a:tr h="4115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Integrated-3D</a:t>
                      </a:r>
                      <a:endParaRPr lang="zh-CN" alt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48" marR="6948" marT="6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1.5989 </a:t>
                      </a: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0.0101 </a:t>
                      </a: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3.8649 </a:t>
                      </a: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-0.0320 </a:t>
                      </a: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0.3047 </a:t>
                      </a: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0.0802 </a:t>
                      </a: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1.4069 </a:t>
                      </a: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-0.0175 </a:t>
                      </a: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0.0750 </a:t>
                      </a: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-0.3695 </a:t>
                      </a: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0.1163 </a:t>
                      </a: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0.0734 </a:t>
                      </a: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-0.0223 </a:t>
                      </a: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-0.2090 </a:t>
                      </a: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220254"/>
                  </a:ext>
                </a:extLst>
              </a:tr>
            </a:tbl>
          </a:graphicData>
        </a:graphic>
      </p:graphicFrame>
      <p:pic>
        <p:nvPicPr>
          <p:cNvPr id="6" name="图片 5">
            <a:extLst>
              <a:ext uri="{FF2B5EF4-FFF2-40B4-BE49-F238E27FC236}">
                <a16:creationId xmlns:a16="http://schemas.microsoft.com/office/drawing/2014/main" id="{DA7E7211-4780-EB3B-FF30-D0A98671C2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401" y="1376519"/>
            <a:ext cx="4453330" cy="35696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1725442-8CB8-34C4-926B-1F6F4338C0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0498" y="1376519"/>
            <a:ext cx="4468335" cy="356965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4780851-13BB-902C-B424-355183301393}"/>
              </a:ext>
            </a:extLst>
          </p:cNvPr>
          <p:cNvSpPr/>
          <p:nvPr/>
        </p:nvSpPr>
        <p:spPr>
          <a:xfrm>
            <a:off x="1645661" y="958654"/>
            <a:ext cx="4189602" cy="379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High-order harmonics along axis - Bn</a:t>
            </a:r>
            <a:endParaRPr lang="zh-CN" altLang="en-US" sz="18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8F9BCFD-943A-EA88-8005-43BB4BD612F0}"/>
              </a:ext>
            </a:extLst>
          </p:cNvPr>
          <p:cNvSpPr/>
          <p:nvPr/>
        </p:nvSpPr>
        <p:spPr>
          <a:xfrm>
            <a:off x="6646742" y="958654"/>
            <a:ext cx="3899597" cy="379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High-order harmonics along axis - An</a:t>
            </a:r>
            <a:endParaRPr lang="zh-CN" altLang="en-US" sz="18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灯片编号占位符 2">
            <a:extLst>
              <a:ext uri="{FF2B5EF4-FFF2-40B4-BE49-F238E27FC236}">
                <a16:creationId xmlns:a16="http://schemas.microsoft.com/office/drawing/2014/main" id="{36162424-011C-5C84-A86F-009602835310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11</a:t>
            </a:fld>
            <a:endParaRPr lang="en-US" sz="1199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BEFC020-D5A9-6D6D-6FF9-3C67053482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720" y="6381328"/>
            <a:ext cx="5041829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56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433B0E8F-FA01-4591-B60E-F8E89A63F59A}"/>
              </a:ext>
            </a:extLst>
          </p:cNvPr>
          <p:cNvSpPr/>
          <p:nvPr/>
        </p:nvSpPr>
        <p:spPr>
          <a:xfrm>
            <a:off x="5639" y="3036"/>
            <a:ext cx="12180722" cy="800603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73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R&amp;D of the High Field Model Dipoles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EA315E05-FC6E-46C0-A51E-C6F4AC9244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273108F-D2DE-1A97-20D5-23ABEF30B82C}"/>
              </a:ext>
            </a:extLst>
          </p:cNvPr>
          <p:cNvSpPr txBox="1"/>
          <p:nvPr/>
        </p:nvSpPr>
        <p:spPr>
          <a:xfrm>
            <a:off x="8114472" y="6376586"/>
            <a:ext cx="3645551" cy="297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32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J. Wang et al, </a:t>
            </a:r>
            <a:r>
              <a:rPr lang="en-US" altLang="zh-CN" sz="1332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Superconductivity</a:t>
            </a:r>
            <a:r>
              <a:rPr lang="en-US" altLang="zh-CN" sz="1332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3 (2022) 100019</a:t>
            </a:r>
            <a:endParaRPr lang="zh-CN" altLang="en-US" sz="1332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灯片编号占位符 2">
            <a:extLst>
              <a:ext uri="{FF2B5EF4-FFF2-40B4-BE49-F238E27FC236}">
                <a16:creationId xmlns:a16="http://schemas.microsoft.com/office/drawing/2014/main" id="{BF741338-327D-30C3-9815-32EE119F34E1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12</a:t>
            </a:fld>
            <a:endParaRPr lang="en-US" sz="1199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3B202D12-8D92-363E-8E19-70BBFBD9C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13" y="1347898"/>
            <a:ext cx="10624030" cy="5033430"/>
          </a:xfrm>
          <a:prstGeom prst="rect">
            <a:avLst/>
          </a:prstGeom>
        </p:spPr>
      </p:pic>
      <p:sp>
        <p:nvSpPr>
          <p:cNvPr id="29" name="标题 1">
            <a:extLst>
              <a:ext uri="{FF2B5EF4-FFF2-40B4-BE49-F238E27FC236}">
                <a16:creationId xmlns:a16="http://schemas.microsoft.com/office/drawing/2014/main" id="{C6392863-B2B9-7BA9-3E59-23CE07A545B3}"/>
              </a:ext>
            </a:extLst>
          </p:cNvPr>
          <p:cNvSpPr txBox="1">
            <a:spLocks/>
          </p:cNvSpPr>
          <p:nvPr/>
        </p:nvSpPr>
        <p:spPr>
          <a:xfrm>
            <a:off x="1271464" y="968948"/>
            <a:ext cx="9484771" cy="466661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000" b="1">
                <a:latin typeface="+mj-lt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131" dirty="0"/>
              <a:t>Development of a </a:t>
            </a:r>
            <a:r>
              <a:rPr lang="en-US" altLang="zh-CN" sz="2131" dirty="0" err="1"/>
              <a:t>Roebel</a:t>
            </a:r>
            <a:r>
              <a:rPr lang="en-US" altLang="zh-CN" sz="2131" dirty="0"/>
              <a:t>-like Transposed Cable </a:t>
            </a:r>
            <a:r>
              <a:rPr lang="en-US" altLang="zh-CN" sz="1865" dirty="0"/>
              <a:t>with the in-plane bending of HTS tapes</a:t>
            </a:r>
            <a:endParaRPr lang="zh-CN" altLang="en-US" sz="2131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384B3D6-C7DE-2675-0DC4-C178A0579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720" y="6381328"/>
            <a:ext cx="5041829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89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>
            <a:extLst>
              <a:ext uri="{FF2B5EF4-FFF2-40B4-BE49-F238E27FC236}">
                <a16:creationId xmlns:a16="http://schemas.microsoft.com/office/drawing/2014/main" id="{B06438FE-6C89-4374-99F5-B3CA48D55FEB}"/>
              </a:ext>
            </a:extLst>
          </p:cNvPr>
          <p:cNvSpPr txBox="1">
            <a:spLocks/>
          </p:cNvSpPr>
          <p:nvPr/>
        </p:nvSpPr>
        <p:spPr>
          <a:xfrm>
            <a:off x="1199456" y="1018123"/>
            <a:ext cx="9556779" cy="466661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000" b="1">
                <a:latin typeface="+mj-lt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131" dirty="0"/>
              <a:t>Development of a </a:t>
            </a:r>
            <a:r>
              <a:rPr lang="en-US" altLang="zh-CN" sz="2131" dirty="0" err="1"/>
              <a:t>Roebel</a:t>
            </a:r>
            <a:r>
              <a:rPr lang="en-US" altLang="zh-CN" sz="2131" dirty="0"/>
              <a:t>-like Transposed Cable </a:t>
            </a:r>
            <a:r>
              <a:rPr lang="en-US" altLang="zh-CN" sz="1865" dirty="0"/>
              <a:t>with the in-plane bending of HTS tapes</a:t>
            </a:r>
            <a:endParaRPr lang="zh-CN" altLang="en-US" sz="2131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33B0E8F-FA01-4591-B60E-F8E89A63F59A}"/>
              </a:ext>
            </a:extLst>
          </p:cNvPr>
          <p:cNvSpPr/>
          <p:nvPr/>
        </p:nvSpPr>
        <p:spPr>
          <a:xfrm>
            <a:off x="5639" y="3036"/>
            <a:ext cx="12180722" cy="800603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73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R&amp;D of the High Field Model Dipoles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EA315E05-FC6E-46C0-A51E-C6F4AC9244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8" name="灯片编号占位符 2">
            <a:extLst>
              <a:ext uri="{FF2B5EF4-FFF2-40B4-BE49-F238E27FC236}">
                <a16:creationId xmlns:a16="http://schemas.microsoft.com/office/drawing/2014/main" id="{BF741338-327D-30C3-9815-32EE119F34E1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13</a:t>
            </a:fld>
            <a:endParaRPr lang="en-US" sz="1199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3D4627A-7F88-5C6E-1B4D-946887405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22" y="1484784"/>
            <a:ext cx="11798310" cy="426539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8946162-8AA7-ED16-30E0-A926AC1E67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81"/>
          <a:stretch/>
        </p:blipFill>
        <p:spPr>
          <a:xfrm>
            <a:off x="5746697" y="5115696"/>
            <a:ext cx="1549705" cy="123042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DD7C86C-DD84-3BF5-BCAC-230630B112E9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0054732" y="5115698"/>
            <a:ext cx="1639566" cy="12304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EE46935-7C55-7743-D0CC-BC28C50B65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095" y="5115697"/>
            <a:ext cx="1639566" cy="123042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3E08DFF-480A-A604-5F0A-917BF3B9BC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5720" y="6381328"/>
            <a:ext cx="5041829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69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BCEFDF0-5547-6D14-8E18-EDDF7D5327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graphicFrame>
        <p:nvGraphicFramePr>
          <p:cNvPr id="9" name="Chart 1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 noGrp="1"/>
          </p:cNvGraphicFramePr>
          <p:nvPr/>
        </p:nvGraphicFramePr>
        <p:xfrm>
          <a:off x="322846" y="930946"/>
          <a:ext cx="11546309" cy="5637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 Box 5">
            <a:extLst>
              <a:ext uri="{FF2B5EF4-FFF2-40B4-BE49-F238E27FC236}">
                <a16:creationId xmlns:a16="http://schemas.microsoft.com/office/drawing/2014/main" id="{5C4D5BA1-73E7-D4E3-A1C2-0C56E0D21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2758" y="4603438"/>
            <a:ext cx="673261" cy="194669"/>
          </a:xfrm>
          <a:prstGeom prst="rect">
            <a:avLst/>
          </a:prstGeom>
          <a:solidFill>
            <a:schemeClr val="bg1">
              <a:alpha val="80000"/>
            </a:schemeClr>
          </a:solidFill>
          <a:ln w="1">
            <a:noFill/>
            <a:miter lim="800000"/>
            <a:headEnd/>
            <a:tailEnd/>
          </a:ln>
          <a:effectLst/>
        </p:spPr>
        <p:txBody>
          <a:bodyPr wrap="none" lIns="0" tIns="0" rIns="0" bIns="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en-US" sz="1265" b="1" dirty="0">
                <a:solidFill>
                  <a:srgbClr val="FF0000"/>
                </a:solidFill>
                <a:latin typeface="Arial"/>
                <a:cs typeface="Arial"/>
              </a:rPr>
              <a:t>IBS 2016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644B8313-5FC0-442C-9AF4-5DA50FC2C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2756" y="3901852"/>
            <a:ext cx="673261" cy="194669"/>
          </a:xfrm>
          <a:prstGeom prst="rect">
            <a:avLst/>
          </a:prstGeom>
          <a:solidFill>
            <a:schemeClr val="bg1">
              <a:alpha val="80000"/>
            </a:schemeClr>
          </a:solidFill>
          <a:ln w="1">
            <a:noFill/>
            <a:miter lim="800000"/>
            <a:headEnd/>
            <a:tailEnd/>
          </a:ln>
          <a:effectLst/>
        </p:spPr>
        <p:txBody>
          <a:bodyPr wrap="none" lIns="0" tIns="0" rIns="0" bIns="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en-US" sz="1265" b="1" dirty="0">
                <a:solidFill>
                  <a:srgbClr val="FF0000"/>
                </a:solidFill>
                <a:latin typeface="Arial"/>
                <a:cs typeface="Arial"/>
              </a:rPr>
              <a:t>IBS 2019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E9FE55E6-B97C-5E7D-C9DD-F3EE5118F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2755" y="3551059"/>
            <a:ext cx="673261" cy="194669"/>
          </a:xfrm>
          <a:prstGeom prst="rect">
            <a:avLst/>
          </a:prstGeom>
          <a:solidFill>
            <a:schemeClr val="bg1">
              <a:alpha val="80000"/>
            </a:schemeClr>
          </a:solidFill>
          <a:ln w="1">
            <a:noFill/>
            <a:miter lim="800000"/>
            <a:headEnd/>
            <a:tailEnd/>
          </a:ln>
          <a:effectLst/>
        </p:spPr>
        <p:txBody>
          <a:bodyPr wrap="none" lIns="0" tIns="0" rIns="0" bIns="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en-US" sz="1265" b="1" dirty="0">
                <a:solidFill>
                  <a:srgbClr val="FF0000"/>
                </a:solidFill>
                <a:latin typeface="Arial"/>
                <a:cs typeface="Arial"/>
              </a:rPr>
              <a:t>IBS 2022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654CA99B-F6FC-149B-9CB1-13F7B2899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964" y="2401833"/>
            <a:ext cx="673261" cy="194669"/>
          </a:xfrm>
          <a:prstGeom prst="rect">
            <a:avLst/>
          </a:prstGeom>
          <a:solidFill>
            <a:schemeClr val="bg1">
              <a:alpha val="80000"/>
            </a:schemeClr>
          </a:solidFill>
          <a:ln w="1">
            <a:noFill/>
            <a:miter lim="800000"/>
            <a:headEnd/>
            <a:tailEnd/>
          </a:ln>
          <a:effectLst/>
        </p:spPr>
        <p:txBody>
          <a:bodyPr wrap="none" lIns="0" tIns="0" rIns="0" bIns="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en-US" sz="1265" b="1" dirty="0">
                <a:solidFill>
                  <a:srgbClr val="FF0000"/>
                </a:solidFill>
                <a:latin typeface="Arial"/>
                <a:cs typeface="Arial"/>
              </a:rPr>
              <a:t>IBS 2025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D3E61E6-6FB4-F962-C935-2956B47816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" t="8570" r="1627" b="4811"/>
          <a:stretch/>
        </p:blipFill>
        <p:spPr>
          <a:xfrm>
            <a:off x="1191746" y="3654216"/>
            <a:ext cx="3193014" cy="2199818"/>
          </a:xfrm>
          <a:prstGeom prst="rect">
            <a:avLst/>
          </a:prstGeom>
        </p:spPr>
      </p:pic>
      <p:pic>
        <p:nvPicPr>
          <p:cNvPr id="2" name="Picture 2" descr="https://gss1.bdstatic.com/-vo3dSag_xI4khGkpoWK1HF6hhy/baike/w%3D268%3Bg%3D0/sign=9baf3e864ded2e73fce9812abf3ac6b6/f11f3a292df5e0fe34f058035b6034a85fdf72cc.jpg">
            <a:extLst>
              <a:ext uri="{FF2B5EF4-FFF2-40B4-BE49-F238E27FC236}">
                <a16:creationId xmlns:a16="http://schemas.microsoft.com/office/drawing/2014/main" id="{B96B6EFA-E0CF-FB88-FCE5-2E7EBDC2F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33375" y="4023060"/>
            <a:ext cx="659380" cy="59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466EB77-81FD-1811-6998-FC8C776C531E}"/>
              </a:ext>
            </a:extLst>
          </p:cNvPr>
          <p:cNvSpPr/>
          <p:nvPr/>
        </p:nvSpPr>
        <p:spPr>
          <a:xfrm>
            <a:off x="5639" y="3036"/>
            <a:ext cx="12180722" cy="800603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73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IBS Technology: Status and Outlook 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5FAEEE0-940E-3A58-8105-52759E7F1A19}"/>
              </a:ext>
            </a:extLst>
          </p:cNvPr>
          <p:cNvSpPr txBox="1"/>
          <p:nvPr/>
        </p:nvSpPr>
        <p:spPr>
          <a:xfrm>
            <a:off x="4446245" y="1009913"/>
            <a:ext cx="7145714" cy="891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altLang="zh-CN" sz="173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Stainless-steel stabilized IBS tape achieved the highest J</a:t>
            </a:r>
            <a:r>
              <a:rPr lang="en-US" altLang="zh-CN" sz="1732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altLang="zh-CN" sz="173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2022!</a:t>
            </a:r>
          </a:p>
          <a:p>
            <a:pPr algn="r">
              <a:spcBef>
                <a:spcPct val="0"/>
              </a:spcBef>
            </a:pPr>
            <a:r>
              <a:rPr lang="en-US" altLang="zh-CN" sz="173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Significantly reduced the cost and raised the </a:t>
            </a:r>
          </a:p>
          <a:p>
            <a:pPr algn="r">
              <a:spcBef>
                <a:spcPct val="0"/>
              </a:spcBef>
            </a:pPr>
            <a:r>
              <a:rPr lang="en-US" altLang="zh-CN" sz="173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mechanical properties.</a:t>
            </a:r>
          </a:p>
        </p:txBody>
      </p:sp>
      <p:sp>
        <p:nvSpPr>
          <p:cNvPr id="4" name="灯片编号占位符 2">
            <a:extLst>
              <a:ext uri="{FF2B5EF4-FFF2-40B4-BE49-F238E27FC236}">
                <a16:creationId xmlns:a16="http://schemas.microsoft.com/office/drawing/2014/main" id="{F937F857-F81B-5BB8-3FCE-C58D8CF6C5A4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14</a:t>
            </a:fld>
            <a:endParaRPr lang="en-US" sz="1199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ED95541-19A2-BD9A-558E-7F54D0F6E0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5720" y="6381328"/>
            <a:ext cx="5041829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6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B07810F-FA71-CE4E-646A-89A44C30112B}"/>
              </a:ext>
            </a:extLst>
          </p:cNvPr>
          <p:cNvSpPr/>
          <p:nvPr/>
        </p:nvSpPr>
        <p:spPr>
          <a:xfrm>
            <a:off x="5639" y="3036"/>
            <a:ext cx="12180722" cy="800603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73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IBS Technology: Status and Outlook 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59FF657-DF81-1A30-AA63-A9F3AFABAC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CCCFF12-70A7-5F83-7321-8D6BB4A5EAE3}"/>
              </a:ext>
            </a:extLst>
          </p:cNvPr>
          <p:cNvSpPr/>
          <p:nvPr/>
        </p:nvSpPr>
        <p:spPr>
          <a:xfrm>
            <a:off x="1154671" y="1535370"/>
            <a:ext cx="10208135" cy="399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9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1998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19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Φ34mm-17 turns-DPC reached </a:t>
            </a:r>
            <a:r>
              <a:rPr lang="en-US" altLang="zh-CN" sz="199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A at 4.2 K and 32 T, world’s highest record up to now.</a:t>
            </a:r>
            <a:endParaRPr lang="zh-CN" altLang="en-US" sz="199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70E91A1-46FE-8BE6-DAA5-A2788216A1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249" y="2169647"/>
            <a:ext cx="5351526" cy="415362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82F5F88-87C7-BACE-05F1-DD344C33AA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598" y="2088514"/>
            <a:ext cx="5351526" cy="425191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917FECC-FF40-DB8A-65A0-08350303F16A}"/>
              </a:ext>
            </a:extLst>
          </p:cNvPr>
          <p:cNvSpPr/>
          <p:nvPr/>
        </p:nvSpPr>
        <p:spPr>
          <a:xfrm>
            <a:off x="2979314" y="1095371"/>
            <a:ext cx="5619617" cy="418189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algn="ctr" defTabSz="1218072">
              <a:lnSpc>
                <a:spcPct val="90000"/>
              </a:lnSpc>
              <a:spcBef>
                <a:spcPct val="0"/>
              </a:spcBef>
            </a:pPr>
            <a:r>
              <a:rPr lang="en-US" altLang="zh-CN" sz="2131" b="1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The First IBS Solenoid Coil at 32 T background field </a:t>
            </a:r>
            <a:endParaRPr lang="zh-CN" altLang="en-US" sz="2131" b="1" dirty="0"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6D7CE4C-6E9F-0C98-407B-063C939EF8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183"/>
          <a:stretch/>
        </p:blipFill>
        <p:spPr>
          <a:xfrm>
            <a:off x="2420297" y="3397012"/>
            <a:ext cx="820885" cy="81745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6A62179-FC3D-569C-C208-1A688800684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0494" y="2688552"/>
            <a:ext cx="808682" cy="13478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B515812-D5BA-FD46-54D1-9418229D42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0242"/>
          <a:stretch/>
        </p:blipFill>
        <p:spPr>
          <a:xfrm>
            <a:off x="3250139" y="3371984"/>
            <a:ext cx="1018753" cy="84596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3AF1EF6-C5E9-515F-97B0-FDD8FB722B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3645" y="3397012"/>
            <a:ext cx="1090200" cy="8214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9A3FC74-6C7D-00B9-FA8C-66A2CF2872D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50"/>
          <a:stretch/>
        </p:blipFill>
        <p:spPr>
          <a:xfrm>
            <a:off x="4934351" y="4076535"/>
            <a:ext cx="780242" cy="1072892"/>
          </a:xfrm>
          <a:prstGeom prst="rect">
            <a:avLst/>
          </a:prstGeom>
        </p:spPr>
      </p:pic>
      <p:sp>
        <p:nvSpPr>
          <p:cNvPr id="17" name="灯片编号占位符 2">
            <a:extLst>
              <a:ext uri="{FF2B5EF4-FFF2-40B4-BE49-F238E27FC236}">
                <a16:creationId xmlns:a16="http://schemas.microsoft.com/office/drawing/2014/main" id="{C6AB87C3-4916-C066-2018-A416DC73C1E8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15</a:t>
            </a:fld>
            <a:endParaRPr lang="en-US" sz="1199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E07D48B-6094-ECDD-C2DC-C38A532906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5720" y="6381328"/>
            <a:ext cx="5041829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32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77EF8E20-6C5C-423C-9465-BE2110C954AA}"/>
              </a:ext>
            </a:extLst>
          </p:cNvPr>
          <p:cNvSpPr/>
          <p:nvPr/>
        </p:nvSpPr>
        <p:spPr>
          <a:xfrm>
            <a:off x="5639" y="3036"/>
            <a:ext cx="12180722" cy="800603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73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IBS Technology: Status and Outlook 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329819FE-2556-4FB5-98A7-A5166659E5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14" name="灯片编号占位符 2">
            <a:extLst>
              <a:ext uri="{FF2B5EF4-FFF2-40B4-BE49-F238E27FC236}">
                <a16:creationId xmlns:a16="http://schemas.microsoft.com/office/drawing/2014/main" id="{E3B40B77-724D-F10E-50F2-1B6CA73F3815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16</a:t>
            </a:fld>
            <a:endParaRPr lang="en-US" sz="1199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052DB55-B8F4-5D64-3991-3F8D10F4A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14" y="1657458"/>
            <a:ext cx="6522265" cy="420670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CF39235-BD8B-66A0-8ABD-20FF23CA0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2139" y="4526054"/>
            <a:ext cx="1577625" cy="133810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D30B0C-3492-49E2-E12E-19B703BDA3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4035" y="4522625"/>
            <a:ext cx="2879234" cy="13415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1ADE7B5-5C21-33E8-04ED-24C9268EA7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7191" y="1513560"/>
            <a:ext cx="4664680" cy="3081693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AC2CFCC0-7396-1298-91D8-A029E9DA044E}"/>
              </a:ext>
            </a:extLst>
          </p:cNvPr>
          <p:cNvSpPr/>
          <p:nvPr/>
        </p:nvSpPr>
        <p:spPr>
          <a:xfrm>
            <a:off x="3476687" y="1095371"/>
            <a:ext cx="5027982" cy="418189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algn="ctr" defTabSz="1218072">
              <a:lnSpc>
                <a:spcPct val="90000"/>
              </a:lnSpc>
              <a:spcBef>
                <a:spcPct val="0"/>
              </a:spcBef>
            </a:pPr>
            <a:r>
              <a:rPr lang="en-US" altLang="zh-CN" sz="2131" b="1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Quench propagation study of the IBS coils</a:t>
            </a:r>
            <a:endParaRPr lang="zh-CN" altLang="en-US" sz="2131" b="1" dirty="0">
              <a:latin typeface="+mj-lt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F10AEA9-25BC-B1BD-4A6C-ADB0553BBEE7}"/>
              </a:ext>
            </a:extLst>
          </p:cNvPr>
          <p:cNvSpPr txBox="1"/>
          <p:nvPr/>
        </p:nvSpPr>
        <p:spPr>
          <a:xfrm>
            <a:off x="1061778" y="5877272"/>
            <a:ext cx="103644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Experimental d</a:t>
            </a:r>
            <a:r>
              <a:rPr lang="zh-CN" altLang="en-US" dirty="0"/>
              <a:t>ata  </a:t>
            </a:r>
            <a:r>
              <a:rPr lang="en-US" altLang="zh-CN" dirty="0"/>
              <a:t>shows significant</a:t>
            </a:r>
            <a:r>
              <a:rPr lang="zh-CN" altLang="en-US" dirty="0"/>
              <a:t> </a:t>
            </a:r>
            <a:r>
              <a:rPr lang="en-US" altLang="zh-CN" dirty="0"/>
              <a:t>quench</a:t>
            </a:r>
            <a:r>
              <a:rPr lang="zh-CN" altLang="en-US" dirty="0"/>
              <a:t> propagation </a:t>
            </a:r>
            <a:r>
              <a:rPr lang="en-US" altLang="zh-CN" dirty="0"/>
              <a:t>in the IBS coils</a:t>
            </a:r>
            <a:r>
              <a:rPr lang="zh-CN" altLang="en-US" dirty="0"/>
              <a:t>! More testing will be carried out.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22B9D21-F670-C933-A2F2-83B7B8D5E0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5720" y="6381328"/>
            <a:ext cx="5041829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7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 50">
            <a:extLst>
              <a:ext uri="{FF2B5EF4-FFF2-40B4-BE49-F238E27FC236}">
                <a16:creationId xmlns:a16="http://schemas.microsoft.com/office/drawing/2014/main" id="{CFB8BD36-1160-4637-A853-B34519D6A17A}"/>
              </a:ext>
            </a:extLst>
          </p:cNvPr>
          <p:cNvSpPr/>
          <p:nvPr/>
        </p:nvSpPr>
        <p:spPr>
          <a:xfrm>
            <a:off x="5639" y="3036"/>
            <a:ext cx="12180722" cy="800603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73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IBS Technology: Status and Outlook </a:t>
            </a: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9713ACD7-372B-456D-951E-F9930F3935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85" name="Right Arrow 30">
            <a:extLst>
              <a:ext uri="{FF2B5EF4-FFF2-40B4-BE49-F238E27FC236}">
                <a16:creationId xmlns:a16="http://schemas.microsoft.com/office/drawing/2014/main" id="{D9F6FB66-3E04-B73C-1AF1-83EE07C7F722}"/>
              </a:ext>
            </a:extLst>
          </p:cNvPr>
          <p:cNvSpPr/>
          <p:nvPr/>
        </p:nvSpPr>
        <p:spPr bwMode="auto">
          <a:xfrm>
            <a:off x="399204" y="3081129"/>
            <a:ext cx="4685728" cy="216926"/>
          </a:xfrm>
          <a:prstGeom prst="rightArrow">
            <a:avLst>
              <a:gd name="adj1" fmla="val 50000"/>
              <a:gd name="adj2" fmla="val 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103804" tIns="51903" rIns="103804" bIns="51903"/>
          <a:lstStyle/>
          <a:p>
            <a:endParaRPr lang="zh-CN" altLang="en-US" sz="2398">
              <a:solidFill>
                <a:srgbClr val="000000"/>
              </a:solidFill>
              <a:latin typeface="宋体" pitchFamily="2" charset="-122"/>
            </a:endParaRPr>
          </a:p>
        </p:txBody>
      </p:sp>
      <p:sp>
        <p:nvSpPr>
          <p:cNvPr id="86" name="Right Arrow 30">
            <a:extLst>
              <a:ext uri="{FF2B5EF4-FFF2-40B4-BE49-F238E27FC236}">
                <a16:creationId xmlns:a16="http://schemas.microsoft.com/office/drawing/2014/main" id="{24BA72DB-F41A-D20F-DA3C-7251CCEAEFDF}"/>
              </a:ext>
            </a:extLst>
          </p:cNvPr>
          <p:cNvSpPr/>
          <p:nvPr/>
        </p:nvSpPr>
        <p:spPr bwMode="auto">
          <a:xfrm>
            <a:off x="5627737" y="3065459"/>
            <a:ext cx="6152505" cy="245137"/>
          </a:xfrm>
          <a:prstGeom prst="rightArrow">
            <a:avLst>
              <a:gd name="adj1" fmla="val 50000"/>
              <a:gd name="adj2" fmla="val 12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103804" tIns="51903" rIns="103804" bIns="51903"/>
          <a:lstStyle/>
          <a:p>
            <a:endParaRPr lang="zh-CN" altLang="en-US" sz="2398">
              <a:solidFill>
                <a:srgbClr val="000000"/>
              </a:solidFill>
              <a:latin typeface="宋体" pitchFamily="2" charset="-122"/>
            </a:endParaRPr>
          </a:p>
        </p:txBody>
      </p:sp>
      <p:grpSp>
        <p:nvGrpSpPr>
          <p:cNvPr id="87" name="Group 22">
            <a:extLst>
              <a:ext uri="{FF2B5EF4-FFF2-40B4-BE49-F238E27FC236}">
                <a16:creationId xmlns:a16="http://schemas.microsoft.com/office/drawing/2014/main" id="{268D56DB-2646-CFAA-3A31-E60EDC39AC2C}"/>
              </a:ext>
            </a:extLst>
          </p:cNvPr>
          <p:cNvGrpSpPr>
            <a:grpSpLocks/>
          </p:cNvGrpSpPr>
          <p:nvPr/>
        </p:nvGrpSpPr>
        <p:grpSpPr bwMode="auto">
          <a:xfrm>
            <a:off x="2535795" y="3042703"/>
            <a:ext cx="287734" cy="287734"/>
            <a:chOff x="0" y="0"/>
            <a:chExt cx="258778" cy="256382"/>
          </a:xfrm>
        </p:grpSpPr>
        <p:sp>
          <p:nvSpPr>
            <p:cNvPr id="88" name="Oval 370">
              <a:extLst>
                <a:ext uri="{FF2B5EF4-FFF2-40B4-BE49-F238E27FC236}">
                  <a16:creationId xmlns:a16="http://schemas.microsoft.com/office/drawing/2014/main" id="{2B5DF085-08B4-83AC-BE1F-D724EB7E78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58778" cy="256382"/>
            </a:xfrm>
            <a:prstGeom prst="ellipse">
              <a:avLst/>
            </a:prstGeom>
            <a:solidFill>
              <a:srgbClr val="006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398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89" name="Oval 371">
              <a:extLst>
                <a:ext uri="{FF2B5EF4-FFF2-40B4-BE49-F238E27FC236}">
                  <a16:creationId xmlns:a16="http://schemas.microsoft.com/office/drawing/2014/main" id="{C29B8D9F-ACA9-C1B0-914A-3B2AEAFBE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90" y="58396"/>
              <a:ext cx="129389" cy="12819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398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grpSp>
        <p:nvGrpSpPr>
          <p:cNvPr id="90" name="Group 19">
            <a:extLst>
              <a:ext uri="{FF2B5EF4-FFF2-40B4-BE49-F238E27FC236}">
                <a16:creationId xmlns:a16="http://schemas.microsoft.com/office/drawing/2014/main" id="{B06E9B8D-035F-5B21-82C5-771E609AE404}"/>
              </a:ext>
            </a:extLst>
          </p:cNvPr>
          <p:cNvGrpSpPr>
            <a:grpSpLocks/>
          </p:cNvGrpSpPr>
          <p:nvPr/>
        </p:nvGrpSpPr>
        <p:grpSpPr bwMode="auto">
          <a:xfrm>
            <a:off x="4106626" y="3042273"/>
            <a:ext cx="287734" cy="287734"/>
            <a:chOff x="0" y="0"/>
            <a:chExt cx="258778" cy="256382"/>
          </a:xfrm>
        </p:grpSpPr>
        <p:sp>
          <p:nvSpPr>
            <p:cNvPr id="91" name="Oval 368">
              <a:extLst>
                <a:ext uri="{FF2B5EF4-FFF2-40B4-BE49-F238E27FC236}">
                  <a16:creationId xmlns:a16="http://schemas.microsoft.com/office/drawing/2014/main" id="{A8BEEC9F-113C-8A2A-08FD-6E09F5115A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58778" cy="256382"/>
            </a:xfrm>
            <a:prstGeom prst="ellipse">
              <a:avLst/>
            </a:prstGeom>
            <a:solidFill>
              <a:srgbClr val="32B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398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92" name="Oval 369">
              <a:extLst>
                <a:ext uri="{FF2B5EF4-FFF2-40B4-BE49-F238E27FC236}">
                  <a16:creationId xmlns:a16="http://schemas.microsoft.com/office/drawing/2014/main" id="{8A01D962-3DB7-0CC4-01B3-2FC0458B46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01" y="59903"/>
              <a:ext cx="129389" cy="12819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398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93" name="矩形 92">
            <a:extLst>
              <a:ext uri="{FF2B5EF4-FFF2-40B4-BE49-F238E27FC236}">
                <a16:creationId xmlns:a16="http://schemas.microsoft.com/office/drawing/2014/main" id="{0714A302-651A-EB03-1A42-E60B6F7E27E0}"/>
              </a:ext>
            </a:extLst>
          </p:cNvPr>
          <p:cNvSpPr/>
          <p:nvPr/>
        </p:nvSpPr>
        <p:spPr>
          <a:xfrm>
            <a:off x="624324" y="3301035"/>
            <a:ext cx="1019151" cy="350913"/>
          </a:xfrm>
          <a:prstGeom prst="rect">
            <a:avLst/>
          </a:prstGeom>
        </p:spPr>
        <p:txBody>
          <a:bodyPr wrap="none" lIns="103804" tIns="51903" rIns="103804" bIns="5190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599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2008.02</a:t>
            </a:r>
            <a:endParaRPr kumimoji="1" lang="ko-KR" altLang="en-US" sz="1599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DA1F38D9-19C4-241E-05C1-34F6DE70F260}"/>
              </a:ext>
            </a:extLst>
          </p:cNvPr>
          <p:cNvSpPr/>
          <p:nvPr/>
        </p:nvSpPr>
        <p:spPr>
          <a:xfrm>
            <a:off x="3633686" y="3269253"/>
            <a:ext cx="1019151" cy="350913"/>
          </a:xfrm>
          <a:prstGeom prst="rect">
            <a:avLst/>
          </a:prstGeom>
        </p:spPr>
        <p:txBody>
          <a:bodyPr wrap="none" lIns="103804" tIns="51903" rIns="103804" bIns="5190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599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2008.09</a:t>
            </a:r>
            <a:endParaRPr kumimoji="1" lang="ko-KR" altLang="en-US" sz="1599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508EE061-2724-00BA-C6DA-B614D2C26F2D}"/>
              </a:ext>
            </a:extLst>
          </p:cNvPr>
          <p:cNvSpPr/>
          <p:nvPr/>
        </p:nvSpPr>
        <p:spPr>
          <a:xfrm>
            <a:off x="5833191" y="3269253"/>
            <a:ext cx="709772" cy="350913"/>
          </a:xfrm>
          <a:prstGeom prst="rect">
            <a:avLst/>
          </a:prstGeom>
        </p:spPr>
        <p:txBody>
          <a:bodyPr wrap="none" lIns="103804" tIns="51903" rIns="103804" bIns="5190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599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2016</a:t>
            </a:r>
            <a:endParaRPr kumimoji="1" lang="ko-KR" altLang="en-US" sz="1599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sp>
        <p:nvSpPr>
          <p:cNvPr id="96" name="Oval 358">
            <a:extLst>
              <a:ext uri="{FF2B5EF4-FFF2-40B4-BE49-F238E27FC236}">
                <a16:creationId xmlns:a16="http://schemas.microsoft.com/office/drawing/2014/main" id="{03D0557F-6B44-AB56-0CDA-CA6A57DCC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970" y="3053614"/>
            <a:ext cx="287734" cy="287734"/>
          </a:xfrm>
          <a:prstGeom prst="ellipse">
            <a:avLst/>
          </a:prstGeom>
          <a:solidFill>
            <a:srgbClr val="DC6D0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3804" tIns="51903" rIns="103804" bIns="51903"/>
          <a:lstStyle/>
          <a:p>
            <a:endParaRPr lang="zh-CN" altLang="zh-CN" sz="2398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7" name="Oval 359">
            <a:extLst>
              <a:ext uri="{FF2B5EF4-FFF2-40B4-BE49-F238E27FC236}">
                <a16:creationId xmlns:a16="http://schemas.microsoft.com/office/drawing/2014/main" id="{8AF25E0E-2BA2-E2A6-CA0A-C1B757089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395" y="3122731"/>
            <a:ext cx="143867" cy="143867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3804" tIns="51903" rIns="103804" bIns="51903"/>
          <a:lstStyle/>
          <a:p>
            <a:endParaRPr lang="zh-CN" altLang="zh-CN" sz="2398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8" name="Oval 368">
            <a:extLst>
              <a:ext uri="{FF2B5EF4-FFF2-40B4-BE49-F238E27FC236}">
                <a16:creationId xmlns:a16="http://schemas.microsoft.com/office/drawing/2014/main" id="{2816FC53-9FD5-A8B1-E633-B2FE24803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562" y="3016896"/>
            <a:ext cx="287734" cy="28773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lIns="103804" tIns="51903" rIns="103804" bIns="51903"/>
          <a:lstStyle/>
          <a:p>
            <a:endParaRPr lang="zh-CN" altLang="zh-CN" sz="2398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9" name="Oval 369">
            <a:extLst>
              <a:ext uri="{FF2B5EF4-FFF2-40B4-BE49-F238E27FC236}">
                <a16:creationId xmlns:a16="http://schemas.microsoft.com/office/drawing/2014/main" id="{E407D93F-FD86-2EF7-4E78-2B540C475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0673" y="3085016"/>
            <a:ext cx="143867" cy="143867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3804" tIns="51903" rIns="103804" bIns="51903"/>
          <a:lstStyle/>
          <a:p>
            <a:endParaRPr lang="zh-CN" altLang="zh-CN" sz="2398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AFA33BE8-BE50-6D5B-A325-6A461D201568}"/>
              </a:ext>
            </a:extLst>
          </p:cNvPr>
          <p:cNvSpPr/>
          <p:nvPr/>
        </p:nvSpPr>
        <p:spPr>
          <a:xfrm>
            <a:off x="7529870" y="3320811"/>
            <a:ext cx="709772" cy="350913"/>
          </a:xfrm>
          <a:prstGeom prst="rect">
            <a:avLst/>
          </a:prstGeom>
        </p:spPr>
        <p:txBody>
          <a:bodyPr wrap="none" lIns="103804" tIns="51903" rIns="103804" bIns="5190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599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2018</a:t>
            </a:r>
            <a:endParaRPr kumimoji="1" lang="ko-KR" altLang="en-US" sz="1599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sp>
        <p:nvSpPr>
          <p:cNvPr id="101" name="TextBox 29">
            <a:extLst>
              <a:ext uri="{FF2B5EF4-FFF2-40B4-BE49-F238E27FC236}">
                <a16:creationId xmlns:a16="http://schemas.microsoft.com/office/drawing/2014/main" id="{84A9572B-7701-2D7B-83E5-7980BCEC4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243" y="3606962"/>
            <a:ext cx="1569559" cy="3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3804" tIns="51903" rIns="103804" bIns="5190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1599" b="1" dirty="0">
                <a:latin typeface="+mj-lt"/>
                <a:ea typeface="+mj-ea"/>
                <a:cs typeface="Times New Roman" pitchFamily="18" charset="0"/>
              </a:rPr>
              <a:t>Discovery of IBS</a:t>
            </a:r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208B9C8E-85AC-62DC-543C-4217A6C390EA}"/>
              </a:ext>
            </a:extLst>
          </p:cNvPr>
          <p:cNvSpPr/>
          <p:nvPr/>
        </p:nvSpPr>
        <p:spPr>
          <a:xfrm>
            <a:off x="2169194" y="3320839"/>
            <a:ext cx="1019151" cy="350913"/>
          </a:xfrm>
          <a:prstGeom prst="rect">
            <a:avLst/>
          </a:prstGeom>
        </p:spPr>
        <p:txBody>
          <a:bodyPr wrap="none" lIns="103804" tIns="51903" rIns="103804" bIns="5190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599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2008.04</a:t>
            </a:r>
            <a:endParaRPr kumimoji="1" lang="ko-KR" altLang="en-US" sz="1599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958CE27B-36AD-FA2F-72B5-CF666B67914A}"/>
              </a:ext>
            </a:extLst>
          </p:cNvPr>
          <p:cNvGrpSpPr/>
          <p:nvPr/>
        </p:nvGrpSpPr>
        <p:grpSpPr>
          <a:xfrm>
            <a:off x="7640226" y="3022861"/>
            <a:ext cx="287734" cy="287734"/>
            <a:chOff x="4654195" y="4152355"/>
            <a:chExt cx="258762" cy="255587"/>
          </a:xfrm>
        </p:grpSpPr>
        <p:sp>
          <p:nvSpPr>
            <p:cNvPr id="104" name="Oval 370">
              <a:extLst>
                <a:ext uri="{FF2B5EF4-FFF2-40B4-BE49-F238E27FC236}">
                  <a16:creationId xmlns:a16="http://schemas.microsoft.com/office/drawing/2014/main" id="{9E176D2C-2195-F6E5-751F-3E1025BAC7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4195" y="4152355"/>
              <a:ext cx="258762" cy="255587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zh-CN" sz="2398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05" name="Oval 371">
              <a:extLst>
                <a:ext uri="{FF2B5EF4-FFF2-40B4-BE49-F238E27FC236}">
                  <a16:creationId xmlns:a16="http://schemas.microsoft.com/office/drawing/2014/main" id="{243B06A2-1EE7-9707-DF1C-895AD0717B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1701" y="4212071"/>
              <a:ext cx="129381" cy="12779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398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106" name="TextBox 29">
            <a:extLst>
              <a:ext uri="{FF2B5EF4-FFF2-40B4-BE49-F238E27FC236}">
                <a16:creationId xmlns:a16="http://schemas.microsoft.com/office/drawing/2014/main" id="{BB809505-B470-BCEA-C881-29F4FBCFE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4947" y="3606961"/>
            <a:ext cx="1387842" cy="59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3804" tIns="51903" rIns="103804" bIns="5190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1599" b="1" dirty="0">
                <a:latin typeface="+mj-lt"/>
                <a:ea typeface="+mj-ea"/>
                <a:cs typeface="Times New Roman" pitchFamily="18" charset="0"/>
              </a:rPr>
              <a:t>Discovery of </a:t>
            </a:r>
          </a:p>
          <a:p>
            <a:pPr algn="ctr" eaLnBrk="1" hangingPunct="1"/>
            <a:r>
              <a:rPr lang="en-US" altLang="zh-CN" sz="1599" b="1" dirty="0">
                <a:latin typeface="+mj-lt"/>
                <a:ea typeface="+mj-ea"/>
                <a:cs typeface="Times New Roman" pitchFamily="18" charset="0"/>
              </a:rPr>
              <a:t>122 phase IBS</a:t>
            </a:r>
          </a:p>
        </p:txBody>
      </p:sp>
      <p:sp>
        <p:nvSpPr>
          <p:cNvPr id="107" name="Oval 369">
            <a:extLst>
              <a:ext uri="{FF2B5EF4-FFF2-40B4-BE49-F238E27FC236}">
                <a16:creationId xmlns:a16="http://schemas.microsoft.com/office/drawing/2014/main" id="{B4C1256D-AEA5-D8B5-A9DA-3C126D981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4699" y="3122731"/>
            <a:ext cx="143867" cy="14386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103804" tIns="51903" rIns="103804" bIns="51903"/>
          <a:lstStyle/>
          <a:p>
            <a:endParaRPr lang="zh-CN" altLang="zh-CN" sz="2398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E411C6C0-335A-FBD9-5531-D06D52ED3A5B}"/>
              </a:ext>
            </a:extLst>
          </p:cNvPr>
          <p:cNvSpPr/>
          <p:nvPr/>
        </p:nvSpPr>
        <p:spPr>
          <a:xfrm>
            <a:off x="9067152" y="3301629"/>
            <a:ext cx="709772" cy="350913"/>
          </a:xfrm>
          <a:prstGeom prst="rect">
            <a:avLst/>
          </a:prstGeom>
        </p:spPr>
        <p:txBody>
          <a:bodyPr wrap="none" lIns="103804" tIns="51903" rIns="103804" bIns="5190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599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2020</a:t>
            </a:r>
            <a:endParaRPr kumimoji="1" lang="ko-KR" altLang="en-US" sz="1599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grpSp>
        <p:nvGrpSpPr>
          <p:cNvPr id="109" name="组合 108">
            <a:extLst>
              <a:ext uri="{FF2B5EF4-FFF2-40B4-BE49-F238E27FC236}">
                <a16:creationId xmlns:a16="http://schemas.microsoft.com/office/drawing/2014/main" id="{6780F94E-0F54-935A-0F44-D6505BD74CF6}"/>
              </a:ext>
            </a:extLst>
          </p:cNvPr>
          <p:cNvGrpSpPr/>
          <p:nvPr/>
        </p:nvGrpSpPr>
        <p:grpSpPr>
          <a:xfrm>
            <a:off x="9327679" y="3039413"/>
            <a:ext cx="287734" cy="287734"/>
            <a:chOff x="4789249" y="4115300"/>
            <a:chExt cx="258762" cy="255587"/>
          </a:xfrm>
        </p:grpSpPr>
        <p:sp>
          <p:nvSpPr>
            <p:cNvPr id="110" name="Oval 370">
              <a:extLst>
                <a:ext uri="{FF2B5EF4-FFF2-40B4-BE49-F238E27FC236}">
                  <a16:creationId xmlns:a16="http://schemas.microsoft.com/office/drawing/2014/main" id="{2CC9FCC9-20F6-478A-9FAB-92937B67DE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9249" y="4115300"/>
              <a:ext cx="258762" cy="25558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/>
            <a:lstStyle/>
            <a:p>
              <a:endParaRPr lang="zh-CN" altLang="zh-CN" sz="2398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11" name="Oval 371">
              <a:extLst>
                <a:ext uri="{FF2B5EF4-FFF2-40B4-BE49-F238E27FC236}">
                  <a16:creationId xmlns:a16="http://schemas.microsoft.com/office/drawing/2014/main" id="{C36CA184-0DD4-EA3B-5819-961271304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6754" y="4175016"/>
              <a:ext cx="129381" cy="12779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398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112" name="TextBox 29">
            <a:extLst>
              <a:ext uri="{FF2B5EF4-FFF2-40B4-BE49-F238E27FC236}">
                <a16:creationId xmlns:a16="http://schemas.microsoft.com/office/drawing/2014/main" id="{DB6A2B62-351D-0E4E-1BD8-EFA83DF29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2721" y="1861128"/>
            <a:ext cx="2057645" cy="1089192"/>
          </a:xfrm>
          <a:prstGeom prst="rect">
            <a:avLst/>
          </a:prstGeom>
          <a:noFill/>
          <a:ln>
            <a:noFill/>
          </a:ln>
        </p:spPr>
        <p:txBody>
          <a:bodyPr wrap="square" lIns="103804" tIns="51903" rIns="103804" bIns="5190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CA" altLang="zh-CN" sz="1599" b="1" dirty="0">
                <a:latin typeface="+mj-lt"/>
                <a:ea typeface="+mj-ea"/>
                <a:cs typeface="Times New Roman" pitchFamily="18" charset="0"/>
              </a:rPr>
              <a:t>100-m 7-core IBS tape fabricated </a:t>
            </a:r>
          </a:p>
          <a:p>
            <a:pPr algn="ctr" eaLnBrk="1" hangingPunct="1"/>
            <a:r>
              <a:rPr lang="en-CA" altLang="zh-CN" sz="1599" b="1" dirty="0">
                <a:latin typeface="+mj-lt"/>
                <a:ea typeface="+mj-ea"/>
                <a:cs typeface="Times New Roman" pitchFamily="18" charset="0"/>
              </a:rPr>
              <a:t>J</a:t>
            </a:r>
            <a:r>
              <a:rPr lang="en-CA" altLang="zh-CN" sz="1599" b="1" baseline="-25000" dirty="0">
                <a:latin typeface="+mj-lt"/>
                <a:ea typeface="+mj-ea"/>
                <a:cs typeface="Times New Roman" pitchFamily="18" charset="0"/>
              </a:rPr>
              <a:t>e</a:t>
            </a:r>
            <a:r>
              <a:rPr lang="en-CA" altLang="zh-CN" sz="1599" b="1" dirty="0">
                <a:latin typeface="+mj-lt"/>
                <a:ea typeface="+mj-ea"/>
                <a:cs typeface="Times New Roman" pitchFamily="18" charset="0"/>
              </a:rPr>
              <a:t>= </a:t>
            </a:r>
            <a:r>
              <a:rPr lang="en-CA" altLang="zh-CN" sz="1599" b="1" dirty="0">
                <a:solidFill>
                  <a:srgbClr val="FF0000"/>
                </a:solidFill>
                <a:latin typeface="+mj-lt"/>
                <a:ea typeface="+mj-ea"/>
                <a:cs typeface="Times New Roman" pitchFamily="18" charset="0"/>
              </a:rPr>
              <a:t>100 A</a:t>
            </a:r>
            <a:r>
              <a:rPr lang="en-US" altLang="zh-CN" sz="1599" b="1" dirty="0">
                <a:solidFill>
                  <a:srgbClr val="FF0000"/>
                </a:solidFill>
                <a:latin typeface="+mj-lt"/>
                <a:ea typeface="+mj-ea"/>
                <a:cs typeface="Times New Roman" pitchFamily="18" charset="0"/>
              </a:rPr>
              <a:t>/mm</a:t>
            </a:r>
            <a:r>
              <a:rPr lang="en-US" altLang="zh-CN" sz="1599" b="1" baseline="30000" dirty="0">
                <a:solidFill>
                  <a:srgbClr val="FF0000"/>
                </a:solidFill>
                <a:latin typeface="+mj-lt"/>
                <a:ea typeface="+mj-ea"/>
                <a:cs typeface="Times New Roman" pitchFamily="18" charset="0"/>
              </a:rPr>
              <a:t>2 </a:t>
            </a:r>
          </a:p>
          <a:p>
            <a:pPr algn="ctr" eaLnBrk="1" hangingPunct="1"/>
            <a:r>
              <a:rPr lang="en-US" altLang="zh-CN" sz="1599" b="1" baseline="30000" dirty="0">
                <a:latin typeface="+mj-lt"/>
                <a:ea typeface="+mj-ea"/>
                <a:cs typeface="Times New Roman" pitchFamily="18" charset="0"/>
              </a:rPr>
              <a:t>@ </a:t>
            </a:r>
            <a:r>
              <a:rPr lang="en-US" altLang="zh-CN" sz="1599" b="1" dirty="0">
                <a:latin typeface="+mj-lt"/>
                <a:ea typeface="+mj-ea"/>
                <a:cs typeface="Times New Roman" pitchFamily="18" charset="0"/>
              </a:rPr>
              <a:t>10 T, 4.2 K</a:t>
            </a:r>
            <a:endParaRPr lang="zh-CN" altLang="en-US" sz="1599" b="1" dirty="0"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113" name="TextBox 29">
            <a:extLst>
              <a:ext uri="{FF2B5EF4-FFF2-40B4-BE49-F238E27FC236}">
                <a16:creationId xmlns:a16="http://schemas.microsoft.com/office/drawing/2014/main" id="{174B9E23-E425-EEE3-471D-F42E86628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8414" y="3656386"/>
            <a:ext cx="2169530" cy="1253211"/>
          </a:xfrm>
          <a:prstGeom prst="rect">
            <a:avLst/>
          </a:prstGeom>
          <a:noFill/>
          <a:ln>
            <a:noFill/>
          </a:ln>
        </p:spPr>
        <p:txBody>
          <a:bodyPr wrap="square" lIns="103804" tIns="51903" rIns="103804" bIns="5190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CA" altLang="zh-CN" sz="1599" b="1" dirty="0">
                <a:latin typeface="+mj-lt"/>
                <a:ea typeface="楷体" pitchFamily="49" charset="-122"/>
                <a:cs typeface="Times New Roman" pitchFamily="18" charset="0"/>
              </a:rPr>
              <a:t>IBS solenoid at 24 T</a:t>
            </a:r>
          </a:p>
          <a:p>
            <a:pPr algn="ctr" eaLnBrk="1" hangingPunct="1"/>
            <a:r>
              <a:rPr lang="en-CA" altLang="zh-CN" sz="1599" b="1" dirty="0">
                <a:latin typeface="+mj-lt"/>
                <a:ea typeface="楷体" pitchFamily="49" charset="-122"/>
                <a:cs typeface="Times New Roman" pitchFamily="18" charset="0"/>
              </a:rPr>
              <a:t> Racetrack at 8 T</a:t>
            </a:r>
          </a:p>
          <a:p>
            <a:pPr algn="ctr" eaLnBrk="1" hangingPunct="1"/>
            <a:r>
              <a:rPr lang="en-CA" altLang="zh-CN" sz="1599" b="1" dirty="0">
                <a:latin typeface="+mj-lt"/>
                <a:ea typeface="+mj-ea"/>
                <a:cs typeface="Times New Roman" pitchFamily="18" charset="0"/>
              </a:rPr>
              <a:t>J</a:t>
            </a:r>
            <a:r>
              <a:rPr lang="en-CA" altLang="zh-CN" sz="1599" b="1" baseline="-25000" dirty="0">
                <a:latin typeface="+mj-lt"/>
                <a:ea typeface="+mj-ea"/>
                <a:cs typeface="Times New Roman" pitchFamily="18" charset="0"/>
              </a:rPr>
              <a:t>e</a:t>
            </a:r>
            <a:r>
              <a:rPr lang="en-CA" altLang="zh-CN" sz="1599" b="1" dirty="0">
                <a:latin typeface="+mj-lt"/>
                <a:ea typeface="+mj-ea"/>
                <a:cs typeface="Times New Roman" pitchFamily="18" charset="0"/>
              </a:rPr>
              <a:t>= </a:t>
            </a:r>
            <a:r>
              <a:rPr lang="en-CA" altLang="zh-CN" sz="1599" b="1" dirty="0">
                <a:solidFill>
                  <a:srgbClr val="FF0000"/>
                </a:solidFill>
                <a:latin typeface="+mj-lt"/>
                <a:ea typeface="+mj-ea"/>
                <a:cs typeface="Times New Roman" pitchFamily="18" charset="0"/>
              </a:rPr>
              <a:t>300 A</a:t>
            </a:r>
            <a:r>
              <a:rPr lang="en-US" altLang="zh-CN" sz="1599" b="1" dirty="0">
                <a:solidFill>
                  <a:srgbClr val="FF0000"/>
                </a:solidFill>
                <a:latin typeface="+mj-lt"/>
                <a:ea typeface="+mj-ea"/>
                <a:cs typeface="Times New Roman" pitchFamily="18" charset="0"/>
              </a:rPr>
              <a:t>/mm</a:t>
            </a:r>
            <a:r>
              <a:rPr lang="en-US" altLang="zh-CN" sz="1599" b="1" baseline="30000" dirty="0">
                <a:solidFill>
                  <a:srgbClr val="FF0000"/>
                </a:solidFill>
                <a:latin typeface="+mj-lt"/>
                <a:ea typeface="+mj-ea"/>
                <a:cs typeface="Times New Roman" pitchFamily="18" charset="0"/>
              </a:rPr>
              <a:t>2</a:t>
            </a:r>
          </a:p>
          <a:p>
            <a:pPr algn="ctr" eaLnBrk="1" hangingPunct="1"/>
            <a:r>
              <a:rPr lang="en-US" altLang="zh-CN" sz="1599" b="1" baseline="30000" dirty="0">
                <a:latin typeface="+mj-lt"/>
                <a:ea typeface="+mj-ea"/>
                <a:cs typeface="Times New Roman" pitchFamily="18" charset="0"/>
              </a:rPr>
              <a:t>@ </a:t>
            </a:r>
            <a:r>
              <a:rPr lang="en-US" altLang="zh-CN" sz="1599" b="1" dirty="0">
                <a:latin typeface="+mj-lt"/>
                <a:ea typeface="+mj-ea"/>
                <a:cs typeface="Times New Roman" pitchFamily="18" charset="0"/>
              </a:rPr>
              <a:t>10 T, 4.2 K</a:t>
            </a:r>
            <a:endParaRPr lang="zh-CN" altLang="en-US" sz="1599" b="1" dirty="0">
              <a:latin typeface="+mj-lt"/>
              <a:ea typeface="+mj-ea"/>
              <a:cs typeface="Times New Roman" pitchFamily="18" charset="0"/>
            </a:endParaRPr>
          </a:p>
          <a:p>
            <a:pPr algn="ctr" eaLnBrk="1" hangingPunct="1"/>
            <a:endParaRPr lang="zh-CN" altLang="en-US" sz="1599" b="1" baseline="30000" dirty="0">
              <a:solidFill>
                <a:srgbClr val="FF0000"/>
              </a:solidFill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114" name="TextBox 29">
            <a:extLst>
              <a:ext uri="{FF2B5EF4-FFF2-40B4-BE49-F238E27FC236}">
                <a16:creationId xmlns:a16="http://schemas.microsoft.com/office/drawing/2014/main" id="{56B89B9E-2250-8E7C-C58C-13B041DC3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7111" y="1585177"/>
            <a:ext cx="2165376" cy="1745397"/>
          </a:xfrm>
          <a:prstGeom prst="rect">
            <a:avLst/>
          </a:prstGeom>
          <a:noFill/>
          <a:ln>
            <a:noFill/>
          </a:ln>
        </p:spPr>
        <p:txBody>
          <a:bodyPr wrap="square" lIns="103804" tIns="51903" rIns="103804" bIns="5190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CA" altLang="zh-CN" sz="1599" b="1" dirty="0">
                <a:latin typeface="+mj-lt"/>
                <a:ea typeface="楷体" pitchFamily="49" charset="-122"/>
                <a:cs typeface="Times New Roman" pitchFamily="18" charset="0"/>
              </a:rPr>
              <a:t>IBS solenoid at 32 T</a:t>
            </a:r>
          </a:p>
          <a:p>
            <a:pPr algn="ctr" eaLnBrk="1" hangingPunct="1"/>
            <a:r>
              <a:rPr lang="en-CA" altLang="zh-CN" sz="1599" b="1" dirty="0">
                <a:latin typeface="+mj-lt"/>
                <a:ea typeface="楷体" pitchFamily="49" charset="-122"/>
                <a:cs typeface="Times New Roman" pitchFamily="18" charset="0"/>
              </a:rPr>
              <a:t> Racetrack at 10 T</a:t>
            </a:r>
          </a:p>
          <a:p>
            <a:pPr algn="ctr" eaLnBrk="1" hangingPunct="1"/>
            <a:r>
              <a:rPr lang="en-CA" altLang="zh-CN" sz="1599" b="1" dirty="0">
                <a:latin typeface="+mj-lt"/>
                <a:ea typeface="楷体" pitchFamily="49" charset="-122"/>
                <a:cs typeface="Times New Roman" pitchFamily="18" charset="0"/>
              </a:rPr>
              <a:t>1</a:t>
            </a:r>
            <a:r>
              <a:rPr lang="en-US" altLang="zh-CN" sz="1599" b="1" dirty="0">
                <a:latin typeface="+mj-lt"/>
                <a:ea typeface="楷体" pitchFamily="49" charset="-122"/>
                <a:cs typeface="Times New Roman" pitchFamily="18" charset="0"/>
              </a:rPr>
              <a:t>.</a:t>
            </a:r>
            <a:r>
              <a:rPr lang="en-CA" altLang="zh-CN" sz="1599" b="1" dirty="0">
                <a:latin typeface="+mj-lt"/>
                <a:ea typeface="楷体" pitchFamily="49" charset="-122"/>
                <a:cs typeface="Times New Roman" pitchFamily="18" charset="0"/>
              </a:rPr>
              <a:t>3 kA transposed cable</a:t>
            </a:r>
          </a:p>
          <a:p>
            <a:pPr algn="ctr" eaLnBrk="1" hangingPunct="1"/>
            <a:r>
              <a:rPr lang="en-CA" altLang="zh-CN" sz="1599" b="1" dirty="0">
                <a:latin typeface="+mj-lt"/>
                <a:ea typeface="+mj-ea"/>
                <a:cs typeface="Times New Roman" pitchFamily="18" charset="0"/>
              </a:rPr>
              <a:t>J</a:t>
            </a:r>
            <a:r>
              <a:rPr lang="en-CA" altLang="zh-CN" sz="1599" b="1" baseline="-25000" dirty="0">
                <a:latin typeface="+mj-lt"/>
                <a:ea typeface="+mj-ea"/>
                <a:cs typeface="Times New Roman" pitchFamily="18" charset="0"/>
              </a:rPr>
              <a:t>e </a:t>
            </a:r>
            <a:r>
              <a:rPr lang="en-CA" altLang="zh-CN" sz="1599" b="1" dirty="0">
                <a:latin typeface="+mj-lt"/>
                <a:ea typeface="+mj-ea"/>
                <a:cs typeface="Times New Roman" pitchFamily="18" charset="0"/>
              </a:rPr>
              <a:t>&gt; </a:t>
            </a:r>
            <a:r>
              <a:rPr lang="en-CA" altLang="zh-CN" sz="1599" b="1" dirty="0">
                <a:solidFill>
                  <a:srgbClr val="FF0000"/>
                </a:solidFill>
                <a:latin typeface="+mj-lt"/>
                <a:ea typeface="+mj-ea"/>
                <a:cs typeface="Times New Roman" pitchFamily="18" charset="0"/>
              </a:rPr>
              <a:t>450 A</a:t>
            </a:r>
            <a:r>
              <a:rPr lang="en-US" altLang="zh-CN" sz="1599" b="1" dirty="0">
                <a:solidFill>
                  <a:srgbClr val="FF0000"/>
                </a:solidFill>
                <a:latin typeface="+mj-lt"/>
                <a:ea typeface="+mj-ea"/>
                <a:cs typeface="Times New Roman" pitchFamily="18" charset="0"/>
              </a:rPr>
              <a:t>/mm</a:t>
            </a:r>
            <a:r>
              <a:rPr lang="en-US" altLang="zh-CN" sz="1599" b="1" baseline="30000" dirty="0">
                <a:solidFill>
                  <a:srgbClr val="FF0000"/>
                </a:solidFill>
                <a:latin typeface="+mj-lt"/>
                <a:ea typeface="+mj-ea"/>
                <a:cs typeface="Times New Roman" pitchFamily="18" charset="0"/>
              </a:rPr>
              <a:t>2</a:t>
            </a:r>
          </a:p>
          <a:p>
            <a:pPr algn="ctr" eaLnBrk="1" hangingPunct="1"/>
            <a:r>
              <a:rPr lang="en-US" altLang="zh-CN" sz="1599" b="1" baseline="30000" dirty="0">
                <a:latin typeface="+mj-lt"/>
                <a:ea typeface="+mj-ea"/>
                <a:cs typeface="Times New Roman" pitchFamily="18" charset="0"/>
              </a:rPr>
              <a:t>@ </a:t>
            </a:r>
            <a:r>
              <a:rPr lang="en-US" altLang="zh-CN" sz="1599" b="1" dirty="0">
                <a:latin typeface="+mj-lt"/>
                <a:ea typeface="+mj-ea"/>
                <a:cs typeface="Times New Roman" pitchFamily="18" charset="0"/>
              </a:rPr>
              <a:t>10 T, 4.2 K</a:t>
            </a:r>
            <a:endParaRPr lang="zh-CN" altLang="en-US" sz="1599" b="1" dirty="0">
              <a:latin typeface="+mj-lt"/>
              <a:ea typeface="+mj-ea"/>
              <a:cs typeface="Times New Roman" pitchFamily="18" charset="0"/>
            </a:endParaRPr>
          </a:p>
          <a:p>
            <a:pPr algn="ctr" eaLnBrk="1" hangingPunct="1"/>
            <a:endParaRPr lang="zh-CN" altLang="en-US" sz="1599" b="1" baseline="30000" dirty="0">
              <a:solidFill>
                <a:srgbClr val="FF0000"/>
              </a:solidFill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115" name="Oval 370">
            <a:extLst>
              <a:ext uri="{FF2B5EF4-FFF2-40B4-BE49-F238E27FC236}">
                <a16:creationId xmlns:a16="http://schemas.microsoft.com/office/drawing/2014/main" id="{A700C65B-1F00-2DC3-3603-ECEA1A189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65205" y="3041012"/>
            <a:ext cx="287734" cy="28773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/>
          <a:lstStyle/>
          <a:p>
            <a:endParaRPr lang="zh-CN" altLang="zh-CN" sz="2398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16" name="Oval 371">
            <a:extLst>
              <a:ext uri="{FF2B5EF4-FFF2-40B4-BE49-F238E27FC236}">
                <a16:creationId xmlns:a16="http://schemas.microsoft.com/office/drawing/2014/main" id="{A2671FBC-FD18-2204-B468-DE6F2D6E2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40268" y="3108240"/>
            <a:ext cx="143867" cy="143867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2398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667428A5-194D-B405-543C-CB9A80279BCB}"/>
              </a:ext>
            </a:extLst>
          </p:cNvPr>
          <p:cNvSpPr/>
          <p:nvPr/>
        </p:nvSpPr>
        <p:spPr>
          <a:xfrm>
            <a:off x="10654188" y="3312946"/>
            <a:ext cx="709772" cy="350913"/>
          </a:xfrm>
          <a:prstGeom prst="rect">
            <a:avLst/>
          </a:prstGeom>
        </p:spPr>
        <p:txBody>
          <a:bodyPr wrap="none" lIns="103804" tIns="51903" rIns="103804" bIns="5190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599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2022</a:t>
            </a:r>
            <a:endParaRPr kumimoji="1" lang="ko-KR" altLang="en-US" sz="1599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pic>
        <p:nvPicPr>
          <p:cNvPr id="118" name="图片 117">
            <a:extLst>
              <a:ext uri="{FF2B5EF4-FFF2-40B4-BE49-F238E27FC236}">
                <a16:creationId xmlns:a16="http://schemas.microsoft.com/office/drawing/2014/main" id="{EAB2E450-CB18-CD21-49F7-273489417B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50"/>
          <a:stretch/>
        </p:blipFill>
        <p:spPr>
          <a:xfrm>
            <a:off x="10652283" y="3754334"/>
            <a:ext cx="984014" cy="1353095"/>
          </a:xfrm>
          <a:prstGeom prst="rect">
            <a:avLst/>
          </a:prstGeom>
        </p:spPr>
      </p:pic>
      <p:pic>
        <p:nvPicPr>
          <p:cNvPr id="119" name="图片 118">
            <a:extLst>
              <a:ext uri="{FF2B5EF4-FFF2-40B4-BE49-F238E27FC236}">
                <a16:creationId xmlns:a16="http://schemas.microsoft.com/office/drawing/2014/main" id="{B0AA983A-B98B-2E9B-0A95-F5A6C898E1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5" b="3984"/>
          <a:stretch/>
        </p:blipFill>
        <p:spPr>
          <a:xfrm>
            <a:off x="9778827" y="3750391"/>
            <a:ext cx="873455" cy="1357039"/>
          </a:xfrm>
          <a:prstGeom prst="rect">
            <a:avLst/>
          </a:prstGeom>
        </p:spPr>
      </p:pic>
      <p:pic>
        <p:nvPicPr>
          <p:cNvPr id="120" name="图片 119">
            <a:extLst>
              <a:ext uri="{FF2B5EF4-FFF2-40B4-BE49-F238E27FC236}">
                <a16:creationId xmlns:a16="http://schemas.microsoft.com/office/drawing/2014/main" id="{D61571F2-193E-D0B4-02D1-104EF7AE91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61" y="1744875"/>
            <a:ext cx="1930987" cy="1130644"/>
          </a:xfrm>
          <a:prstGeom prst="rect">
            <a:avLst/>
          </a:prstGeom>
        </p:spPr>
      </p:pic>
      <p:pic>
        <p:nvPicPr>
          <p:cNvPr id="121" name="图片 120">
            <a:extLst>
              <a:ext uri="{FF2B5EF4-FFF2-40B4-BE49-F238E27FC236}">
                <a16:creationId xmlns:a16="http://schemas.microsoft.com/office/drawing/2014/main" id="{19A59578-BF7D-8C79-7CD5-1246801552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228" y="3737912"/>
            <a:ext cx="2017637" cy="1467319"/>
          </a:xfrm>
          <a:prstGeom prst="rect">
            <a:avLst/>
          </a:prstGeom>
        </p:spPr>
      </p:pic>
      <p:grpSp>
        <p:nvGrpSpPr>
          <p:cNvPr id="122" name="组合 121">
            <a:extLst>
              <a:ext uri="{FF2B5EF4-FFF2-40B4-BE49-F238E27FC236}">
                <a16:creationId xmlns:a16="http://schemas.microsoft.com/office/drawing/2014/main" id="{1D201528-0365-31A5-76C4-A1176687E6C9}"/>
              </a:ext>
            </a:extLst>
          </p:cNvPr>
          <p:cNvGrpSpPr/>
          <p:nvPr/>
        </p:nvGrpSpPr>
        <p:grpSpPr>
          <a:xfrm>
            <a:off x="371012" y="4077843"/>
            <a:ext cx="2650337" cy="1340577"/>
            <a:chOff x="6726108" y="980728"/>
            <a:chExt cx="2817382" cy="1381459"/>
          </a:xfrm>
        </p:grpSpPr>
        <p:sp>
          <p:nvSpPr>
            <p:cNvPr id="123" name="TextBox 29">
              <a:extLst>
                <a:ext uri="{FF2B5EF4-FFF2-40B4-BE49-F238E27FC236}">
                  <a16:creationId xmlns:a16="http://schemas.microsoft.com/office/drawing/2014/main" id="{077090CB-4DEA-19DC-3A72-986A609A6B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50431" y="1126957"/>
              <a:ext cx="1693059" cy="581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/>
              <a:r>
                <a:rPr lang="en-US" altLang="zh-CN" sz="1465" b="1" dirty="0">
                  <a:latin typeface="Microsoft YaHei" charset="-122"/>
                  <a:ea typeface="Microsoft YaHei" charset="-122"/>
                  <a:cs typeface="Microsoft YaHei" charset="-122"/>
                </a:rPr>
                <a:t>H. </a:t>
              </a:r>
              <a:r>
                <a:rPr lang="en-US" altLang="zh-CN" sz="1465" b="1" dirty="0" err="1">
                  <a:latin typeface="Microsoft YaHei" charset="-122"/>
                  <a:ea typeface="Microsoft YaHei" charset="-122"/>
                  <a:cs typeface="Microsoft YaHei" charset="-122"/>
                </a:rPr>
                <a:t>Hosono</a:t>
              </a:r>
              <a:endParaRPr lang="en-US" altLang="zh-CN" sz="1465" b="1" dirty="0">
                <a:latin typeface="Microsoft YaHei" charset="-122"/>
                <a:ea typeface="Microsoft YaHei" charset="-122"/>
                <a:cs typeface="Microsoft YaHei" charset="-122"/>
              </a:endParaRPr>
            </a:p>
            <a:p>
              <a:pPr algn="ctr" eaLnBrk="1" hangingPunct="1"/>
              <a:r>
                <a:rPr lang="en-US" altLang="zh-CN" sz="1599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IBS (T</a:t>
              </a:r>
              <a:r>
                <a:rPr lang="en-US" altLang="zh-CN" sz="1599" b="1" baseline="-250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c</a:t>
              </a:r>
              <a:r>
                <a:rPr lang="en-US" altLang="zh-CN" sz="1599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26K)</a:t>
              </a:r>
            </a:p>
          </p:txBody>
        </p:sp>
        <p:pic>
          <p:nvPicPr>
            <p:cNvPr id="124" name="Picture 2" descr="http://highscope.ch.ntu.edu.tw/wordpress/wp-content/uploads/2013/10/2012-hosono.jpg">
              <a:extLst>
                <a:ext uri="{FF2B5EF4-FFF2-40B4-BE49-F238E27FC236}">
                  <a16:creationId xmlns:a16="http://schemas.microsoft.com/office/drawing/2014/main" id="{47FD3570-8563-9AE3-1CC8-BCFD1883F5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6108" y="980728"/>
              <a:ext cx="1124325" cy="1381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5" name="TextBox 29">
            <a:extLst>
              <a:ext uri="{FF2B5EF4-FFF2-40B4-BE49-F238E27FC236}">
                <a16:creationId xmlns:a16="http://schemas.microsoft.com/office/drawing/2014/main" id="{47E6BD7D-90F8-F46E-E691-A44DE7C00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263" y="2309742"/>
            <a:ext cx="1299138" cy="56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1465" b="1" dirty="0">
                <a:latin typeface="Microsoft YaHei" charset="-122"/>
                <a:ea typeface="Microsoft YaHei" charset="-122"/>
              </a:rPr>
              <a:t>Z. Zhao</a:t>
            </a:r>
          </a:p>
          <a:p>
            <a:pPr algn="ctr" eaLnBrk="1" hangingPunct="1"/>
            <a:r>
              <a:rPr lang="en-US" altLang="zh-CN" sz="1599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IBS (T</a:t>
            </a:r>
            <a:r>
              <a:rPr lang="en-US" altLang="zh-CN" sz="1599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en-US" altLang="zh-CN" sz="1599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55K)</a:t>
            </a:r>
          </a:p>
        </p:txBody>
      </p:sp>
      <p:pic>
        <p:nvPicPr>
          <p:cNvPr id="126" name="图片 125">
            <a:extLst>
              <a:ext uri="{FF2B5EF4-FFF2-40B4-BE49-F238E27FC236}">
                <a16:creationId xmlns:a16="http://schemas.microsoft.com/office/drawing/2014/main" id="{19791CF7-EE80-BB5C-CBC0-8BBC946048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384" y="1475708"/>
            <a:ext cx="980559" cy="1307411"/>
          </a:xfrm>
          <a:prstGeom prst="rect">
            <a:avLst/>
          </a:prstGeom>
        </p:spPr>
      </p:pic>
      <p:pic>
        <p:nvPicPr>
          <p:cNvPr id="127" name="Picture 7">
            <a:extLst>
              <a:ext uri="{FF2B5EF4-FFF2-40B4-BE49-F238E27FC236}">
                <a16:creationId xmlns:a16="http://schemas.microsoft.com/office/drawing/2014/main" id="{68BD385B-4064-2A5B-5730-0EED65FBA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9255" y="1148509"/>
            <a:ext cx="1402897" cy="1822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标题 1">
            <a:extLst>
              <a:ext uri="{FF2B5EF4-FFF2-40B4-BE49-F238E27FC236}">
                <a16:creationId xmlns:a16="http://schemas.microsoft.com/office/drawing/2014/main" id="{6CF598D5-FE15-8820-3CCC-DF7C532174E6}"/>
              </a:ext>
            </a:extLst>
          </p:cNvPr>
          <p:cNvSpPr txBox="1">
            <a:spLocks/>
          </p:cNvSpPr>
          <p:nvPr/>
        </p:nvSpPr>
        <p:spPr>
          <a:xfrm>
            <a:off x="263352" y="5716554"/>
            <a:ext cx="11593288" cy="466661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000" b="1">
                <a:latin typeface="+mj-lt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131" dirty="0"/>
              <a:t>J</a:t>
            </a:r>
            <a:r>
              <a:rPr lang="en-US" altLang="zh-CN" sz="2131" baseline="-25000" dirty="0"/>
              <a:t>e</a:t>
            </a:r>
            <a:r>
              <a:rPr lang="en-US" altLang="zh-CN" sz="2131" dirty="0"/>
              <a:t> of IBS expected to be similar as </a:t>
            </a:r>
            <a:r>
              <a:rPr lang="en-US" altLang="zh-CN" sz="2131" dirty="0" err="1"/>
              <a:t>ReBCO</a:t>
            </a:r>
            <a:r>
              <a:rPr lang="en-US" altLang="zh-CN" sz="2131" dirty="0"/>
              <a:t> in 5 years with better mechanical properties and lower cost</a:t>
            </a:r>
            <a:endParaRPr lang="zh-CN" altLang="en-US" sz="2131" dirty="0"/>
          </a:p>
        </p:txBody>
      </p:sp>
      <p:sp>
        <p:nvSpPr>
          <p:cNvPr id="4" name="灯片编号占位符 2">
            <a:extLst>
              <a:ext uri="{FF2B5EF4-FFF2-40B4-BE49-F238E27FC236}">
                <a16:creationId xmlns:a16="http://schemas.microsoft.com/office/drawing/2014/main" id="{4F56A088-BDF1-E5CE-6BBB-9AFE70E631B1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17</a:t>
            </a:fld>
            <a:endParaRPr lang="en-US" sz="1199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2FEA2EE-3E73-3C16-4816-8C16A19F8A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5720" y="6381328"/>
            <a:ext cx="5041829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38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04010" y="3172"/>
            <a:ext cx="7904758" cy="853706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sz="3730" dirty="0"/>
              <a:t>                                         </a:t>
            </a:r>
            <a:br>
              <a:rPr lang="en-US" altLang="zh-CN" sz="3730" dirty="0"/>
            </a:br>
            <a:br>
              <a:rPr lang="zh-CN" altLang="en-US" sz="3730" dirty="0"/>
            </a:br>
            <a:endParaRPr lang="zh-CN" altLang="en-US" sz="373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47" r="8265"/>
          <a:stretch/>
        </p:blipFill>
        <p:spPr>
          <a:xfrm>
            <a:off x="5172036" y="3148510"/>
            <a:ext cx="2620808" cy="214112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78FBEAC2-AB35-415E-9030-23DF7F65A645}"/>
              </a:ext>
            </a:extLst>
          </p:cNvPr>
          <p:cNvSpPr/>
          <p:nvPr/>
        </p:nvSpPr>
        <p:spPr>
          <a:xfrm>
            <a:off x="1900418" y="5325654"/>
            <a:ext cx="8535527" cy="1055674"/>
          </a:xfrm>
          <a:prstGeom prst="rect">
            <a:avLst/>
          </a:prstGeom>
          <a:solidFill>
            <a:srgbClr val="92D050"/>
          </a:solidFill>
          <a:ln w="127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1865" b="1" i="1" dirty="0">
                <a:solidFill>
                  <a:srgbClr val="FF0000"/>
                </a:solidFill>
              </a:rPr>
              <a:t>All the magnets delivered to CERN passed the performance double-check at 1.9 K.</a:t>
            </a:r>
          </a:p>
          <a:p>
            <a:pPr algn="just"/>
            <a:r>
              <a:rPr lang="en-US" altLang="zh-CN" sz="1465" b="1" i="1" dirty="0"/>
              <a:t>Test results of the 1</a:t>
            </a:r>
            <a:r>
              <a:rPr lang="en-US" altLang="zh-CN" sz="1465" b="1" i="1" baseline="30000" dirty="0"/>
              <a:t>st</a:t>
            </a:r>
            <a:r>
              <a:rPr lang="en-US" altLang="zh-CN" sz="1465" b="1" i="1" dirty="0"/>
              <a:t> full-length prototype from China:</a:t>
            </a:r>
          </a:p>
          <a:p>
            <a:pPr algn="just"/>
            <a:r>
              <a:rPr lang="en-US" altLang="zh-CN" sz="1465" b="1" i="1" dirty="0"/>
              <a:t>“Each aperture, individually and combined, arrived to ultimate current without quench”</a:t>
            </a:r>
          </a:p>
          <a:p>
            <a:pPr algn="just"/>
            <a:r>
              <a:rPr lang="en-US" altLang="zh-CN" sz="1465" b="1" i="1" dirty="0"/>
              <a:t> “Operation range test checked without quench”……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68859EA5-3645-4AD4-AC2F-A89240097F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2259" y="3149863"/>
            <a:ext cx="2110574" cy="214934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30B3208-D743-4378-8234-A4874675D5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1965" y="3148509"/>
            <a:ext cx="1761173" cy="1176611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DC1F7160-11EA-414B-B84B-66B88CED88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1086" y="4214345"/>
            <a:ext cx="1761173" cy="1097293"/>
          </a:xfrm>
          <a:prstGeom prst="rect">
            <a:avLst/>
          </a:prstGeom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DDC2BD0F-8DEC-4CB4-8D9F-524659B99E77}"/>
              </a:ext>
            </a:extLst>
          </p:cNvPr>
          <p:cNvSpPr txBox="1">
            <a:spLocks noChangeArrowheads="1"/>
          </p:cNvSpPr>
          <p:nvPr/>
        </p:nvSpPr>
        <p:spPr>
          <a:xfrm>
            <a:off x="5639" y="0"/>
            <a:ext cx="12180722" cy="952276"/>
          </a:xfrm>
          <a:prstGeom prst="rect">
            <a:avLst/>
          </a:prstGeom>
        </p:spPr>
        <p:txBody>
          <a:bodyPr vert="horz" lIns="121807" tIns="60904" rIns="121807" bIns="60904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algn="ctr" defTabSz="913554">
              <a:defRPr/>
            </a:pPr>
            <a:r>
              <a:rPr lang="en-US" altLang="zh-CN" sz="3730" dirty="0"/>
              <a:t>Development of CCT Magnets for HL-LHC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4FF66D0-A188-5ACE-88E7-633101699704}"/>
              </a:ext>
            </a:extLst>
          </p:cNvPr>
          <p:cNvSpPr txBox="1"/>
          <p:nvPr/>
        </p:nvSpPr>
        <p:spPr>
          <a:xfrm>
            <a:off x="4047834" y="1443124"/>
            <a:ext cx="4196292" cy="147732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380648" indent="-380648" algn="just">
              <a:buFont typeface="Wingdings" panose="05000000000000000000" pitchFamily="2" charset="2"/>
              <a:buChar char="Ø"/>
            </a:pPr>
            <a:r>
              <a:rPr lang="en-US" altLang="zh-CN" dirty="0">
                <a:ea typeface="黑体" panose="02010609060101010101" pitchFamily="49" charset="-122"/>
              </a:rPr>
              <a:t>To be installed in the ATLAS &amp; CMS interaction regions, help to raise the luminosity by 5 times</a:t>
            </a:r>
          </a:p>
          <a:p>
            <a:pPr marL="380648" indent="-380648" algn="just">
              <a:buFont typeface="Wingdings" panose="05000000000000000000" pitchFamily="2" charset="2"/>
              <a:buChar char="Ø"/>
            </a:pPr>
            <a:r>
              <a:rPr lang="en-US" altLang="zh-CN" dirty="0">
                <a:ea typeface="黑体" panose="02010609060101010101" pitchFamily="49" charset="-122"/>
              </a:rPr>
              <a:t>The 1</a:t>
            </a:r>
            <a:r>
              <a:rPr lang="en-US" altLang="zh-CN" baseline="30000" dirty="0">
                <a:ea typeface="黑体" panose="02010609060101010101" pitchFamily="49" charset="-122"/>
              </a:rPr>
              <a:t>st</a:t>
            </a:r>
            <a:r>
              <a:rPr lang="en-US" altLang="zh-CN" dirty="0">
                <a:ea typeface="黑体" panose="02010609060101010101" pitchFamily="49" charset="-122"/>
              </a:rPr>
              <a:t> time CCT type magnets applied to an operating accelerator.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FE2D520-72EF-F37E-A9AA-5A794FEE2D01}"/>
              </a:ext>
            </a:extLst>
          </p:cNvPr>
          <p:cNvSpPr txBox="1"/>
          <p:nvPr/>
        </p:nvSpPr>
        <p:spPr>
          <a:xfrm>
            <a:off x="588191" y="976052"/>
            <a:ext cx="11029735" cy="4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131" b="1" dirty="0">
                <a:solidFill>
                  <a:srgbClr val="FF0000"/>
                </a:solidFill>
                <a:ea typeface="黑体" panose="02010609060101010101" pitchFamily="49" charset="-122"/>
              </a:rPr>
              <a:t>China provides 13 units CCT twin-aperture dipole magnets for HL-LHC</a:t>
            </a:r>
            <a:endParaRPr lang="en-US" altLang="zh-CN" sz="1066" b="1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pic>
        <p:nvPicPr>
          <p:cNvPr id="7" name="Picture 2" descr="查看源图像">
            <a:extLst>
              <a:ext uri="{FF2B5EF4-FFF2-40B4-BE49-F238E27FC236}">
                <a16:creationId xmlns:a16="http://schemas.microsoft.com/office/drawing/2014/main" id="{12F66C4E-58B5-0DE7-5698-47255980B5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0"/>
          <a:stretch/>
        </p:blipFill>
        <p:spPr bwMode="auto">
          <a:xfrm>
            <a:off x="459002" y="1443123"/>
            <a:ext cx="3550590" cy="222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F287ED6C-37CF-1987-622C-B43126FFE3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31" y="3713038"/>
            <a:ext cx="4586047" cy="15986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C2006F7-DDC4-3A61-4C11-62D062DBD8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4456" y="1443124"/>
            <a:ext cx="3338377" cy="1657264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A66534B4-9FF6-5C6D-B698-06E232E82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7834" y="2803043"/>
            <a:ext cx="1064036" cy="109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9AAF8B79-B16F-3871-AAF7-079B0AF766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25" name="灯片编号占位符 1">
            <a:extLst>
              <a:ext uri="{FF2B5EF4-FFF2-40B4-BE49-F238E27FC236}">
                <a16:creationId xmlns:a16="http://schemas.microsoft.com/office/drawing/2014/main" id="{1AB415ED-4233-F865-6FB5-929F17DE0942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18</a:t>
            </a:fld>
            <a:endParaRPr lang="en-US" sz="1199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4094EAB-E018-2663-A988-0C74A54F70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75720" y="6381328"/>
            <a:ext cx="5041829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32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B740D0-4FA6-A808-1B73-57A65F5C3CBF}"/>
              </a:ext>
            </a:extLst>
          </p:cNvPr>
          <p:cNvSpPr txBox="1">
            <a:spLocks noChangeArrowheads="1"/>
          </p:cNvSpPr>
          <p:nvPr/>
        </p:nvSpPr>
        <p:spPr>
          <a:xfrm>
            <a:off x="5639" y="0"/>
            <a:ext cx="12180722" cy="952276"/>
          </a:xfrm>
          <a:prstGeom prst="rect">
            <a:avLst/>
          </a:prstGeom>
        </p:spPr>
        <p:txBody>
          <a:bodyPr vert="horz" lIns="121807" tIns="60904" rIns="121807" bIns="60904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algn="ctr" defTabSz="913554">
              <a:defRPr/>
            </a:pPr>
            <a:r>
              <a:rPr lang="en-US" altLang="zh-CN" sz="3730" dirty="0"/>
              <a:t>Development of CCT Magnets for HL-LHC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7AF0A7E-1D9E-1914-5B76-FA601C39EC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C3716E57-AB59-AB5D-E486-561D2C1686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51"/>
          <a:stretch/>
        </p:blipFill>
        <p:spPr bwMode="auto">
          <a:xfrm>
            <a:off x="4617248" y="3094444"/>
            <a:ext cx="2914318" cy="19306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EF7D744E-2202-8A4C-C37E-54E9175BE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7382" y="1827491"/>
            <a:ext cx="1360335" cy="1349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136C3924-EBE9-5378-9F3B-9FB732DB9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8888" y="1168328"/>
            <a:ext cx="2546095" cy="2623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内容占位符 4">
            <a:extLst>
              <a:ext uri="{FF2B5EF4-FFF2-40B4-BE49-F238E27FC236}">
                <a16:creationId xmlns:a16="http://schemas.microsoft.com/office/drawing/2014/main" id="{EE6410CC-4B77-653B-1866-DD81418A6699}"/>
              </a:ext>
            </a:extLst>
          </p:cNvPr>
          <p:cNvGraphicFramePr>
            <a:graphicFrameLocks/>
          </p:cNvGraphicFramePr>
          <p:nvPr/>
        </p:nvGraphicFramePr>
        <p:xfrm>
          <a:off x="514217" y="981234"/>
          <a:ext cx="3957687" cy="3431754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8260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16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36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Items</a:t>
                      </a:r>
                      <a:endParaRPr lang="zh-TW" altLang="en-US" sz="13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55" marR="91355" marT="45678" marB="45678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Values</a:t>
                      </a:r>
                      <a:endParaRPr lang="zh-TW" altLang="en-US" sz="13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55" marR="91355" marT="45678" marB="4567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3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CCT skew angle</a:t>
                      </a:r>
                      <a:endParaRPr lang="ko-KR" altLang="en-US" sz="1300" b="0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55" marR="91355" marT="45678" marB="45678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30°</a:t>
                      </a:r>
                      <a:endParaRPr lang="zh-TW" altLang="en-US" sz="13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355" marR="91355" marT="45678" marB="4567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3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3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No. of turns</a:t>
                      </a:r>
                      <a:r>
                        <a:rPr lang="en-US" altLang="zh-TW" sz="13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per layer</a:t>
                      </a:r>
                      <a:endParaRPr lang="zh-TW" altLang="en-US" sz="13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55" marR="91355" marT="45678" marB="45678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3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365</a:t>
                      </a:r>
                      <a:endParaRPr lang="zh-TW" altLang="en-US" sz="13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55" marR="91355" marT="45678" marB="4567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3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Slot size in former</a:t>
                      </a:r>
                      <a:r>
                        <a:rPr lang="zh-TW" altLang="en-US" sz="13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altLang="zh-TW" sz="13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(mm) </a:t>
                      </a:r>
                      <a:endParaRPr lang="zh-TW" altLang="en-US" sz="13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55" marR="91355" marT="45678" marB="45678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3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2×5</a:t>
                      </a:r>
                      <a:endParaRPr lang="zh-TW" altLang="en-US" sz="13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55" marR="91355" marT="45678" marB="4567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3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3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Spacing per turn</a:t>
                      </a:r>
                      <a:endParaRPr lang="zh-TW" altLang="en-US" sz="13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55" marR="91355" marT="45678" marB="45678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3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5.222</a:t>
                      </a:r>
                      <a:endParaRPr lang="zh-TW" altLang="en-US" sz="13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55" marR="91355" marT="45678" marB="4567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913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3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Inside/Outside diameter</a:t>
                      </a:r>
                      <a:r>
                        <a:rPr lang="en-US" altLang="zh-TW" sz="13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of the former (mm)</a:t>
                      </a:r>
                      <a:endParaRPr lang="zh-TW" altLang="en-US" sz="13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55" marR="91355" marT="45678" marB="45678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13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Inner former:</a:t>
                      </a:r>
                      <a:r>
                        <a:rPr lang="en-US" altLang="zh-CN" sz="13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105.35/119.35</a:t>
                      </a:r>
                    </a:p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13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Inner former:</a:t>
                      </a:r>
                      <a:r>
                        <a:rPr lang="en-US" altLang="zh-CN" sz="13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120.80/134.85</a:t>
                      </a:r>
                      <a:endParaRPr lang="zh-TW" altLang="en-US" sz="13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355" marR="91355" marT="45678" marB="4567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737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Inside diameter</a:t>
                      </a:r>
                      <a:r>
                        <a:rPr lang="en-US" altLang="zh-TW" sz="13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of the groove/slot(mm)</a:t>
                      </a:r>
                      <a:endParaRPr lang="zh-TW" altLang="en-US" sz="13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55" marR="91355" marT="45678" marB="45678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13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r>
                        <a:rPr lang="en-US" altLang="zh-TW" sz="1300" b="0" kern="1200" baseline="300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st</a:t>
                      </a:r>
                      <a:r>
                        <a:rPr lang="en-US" altLang="zh-TW" sz="13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layer: </a:t>
                      </a:r>
                      <a:r>
                        <a:rPr lang="en-US" altLang="zh-CN" sz="13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109.15</a:t>
                      </a:r>
                      <a:r>
                        <a:rPr lang="en-US" altLang="zh-TW" sz="13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/</a:t>
                      </a:r>
                      <a:r>
                        <a:rPr lang="en-US" altLang="zh-CN" sz="13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119.15</a:t>
                      </a:r>
                    </a:p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13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lang="en-US" altLang="zh-TW" sz="1300" b="0" kern="1200" baseline="300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nd</a:t>
                      </a:r>
                      <a:r>
                        <a:rPr lang="en-US" altLang="zh-TW" sz="13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layer: </a:t>
                      </a:r>
                      <a:r>
                        <a:rPr lang="en-US" altLang="zh-CN" sz="13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124.65/134.65</a:t>
                      </a:r>
                      <a:endParaRPr lang="zh-TW" altLang="en-US" sz="13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355" marR="91355" marT="45678" marB="4567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3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3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Reference radius</a:t>
                      </a:r>
                      <a:r>
                        <a:rPr lang="en-US" altLang="zh-TW" sz="13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zh-TW" sz="13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(mm)</a:t>
                      </a:r>
                      <a:endParaRPr lang="zh-TW" altLang="en-US" sz="13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55" marR="91355" marT="45678" marB="45678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3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zh-TW" altLang="en-US" sz="13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55" marR="91355" marT="45678" marB="4567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60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Diameter of aperture (mm)</a:t>
                      </a:r>
                      <a:endParaRPr lang="zh-TW" sz="13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3903" marR="63903" marT="0" marB="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</a:t>
                      </a:r>
                      <a:endParaRPr lang="zh-TW" sz="13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3903" marR="63903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0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Current (A)</a:t>
                      </a:r>
                      <a:endParaRPr lang="zh-TW" sz="13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3903" marR="63903" marT="0" marB="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395</a:t>
                      </a:r>
                      <a:endParaRPr lang="zh-TW" sz="13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3903" marR="63903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21635E57-9E13-74E9-2E20-2DD22A4DF31D}"/>
              </a:ext>
            </a:extLst>
          </p:cNvPr>
          <p:cNvCxnSpPr/>
          <p:nvPr/>
        </p:nvCxnSpPr>
        <p:spPr>
          <a:xfrm flipH="1" flipV="1">
            <a:off x="9558487" y="3236483"/>
            <a:ext cx="225383" cy="258756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9">
            <a:extLst>
              <a:ext uri="{FF2B5EF4-FFF2-40B4-BE49-F238E27FC236}">
                <a16:creationId xmlns:a16="http://schemas.microsoft.com/office/drawing/2014/main" id="{B310B450-31CF-EC6D-769A-229CBDF59DD8}"/>
              </a:ext>
            </a:extLst>
          </p:cNvPr>
          <p:cNvSpPr txBox="1"/>
          <p:nvPr/>
        </p:nvSpPr>
        <p:spPr>
          <a:xfrm>
            <a:off x="9770261" y="3462862"/>
            <a:ext cx="1117380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599" dirty="0" err="1">
                <a:latin typeface="Times New Roman" pitchFamily="18" charset="0"/>
                <a:cs typeface="Times New Roman" pitchFamily="18" charset="0"/>
              </a:rPr>
              <a:t>Ø</a:t>
            </a:r>
            <a:r>
              <a:rPr lang="en-US" altLang="zh-TW" sz="1599" dirty="0">
                <a:latin typeface="Times New Roman" pitchFamily="18" charset="0"/>
                <a:cs typeface="Times New Roman" pitchFamily="18" charset="0"/>
              </a:rPr>
              <a:t> 614 mm</a:t>
            </a:r>
            <a:endParaRPr lang="zh-TW" altLang="en-US" sz="1599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84EA5E87-5686-8F9E-7C92-F3B7CC29170F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9224497" y="2160433"/>
            <a:ext cx="901962" cy="13198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21">
            <a:extLst>
              <a:ext uri="{FF2B5EF4-FFF2-40B4-BE49-F238E27FC236}">
                <a16:creationId xmlns:a16="http://schemas.microsoft.com/office/drawing/2014/main" id="{496C156C-F3C8-7BB8-2CD8-571622D4F798}"/>
              </a:ext>
            </a:extLst>
          </p:cNvPr>
          <p:cNvSpPr txBox="1"/>
          <p:nvPr/>
        </p:nvSpPr>
        <p:spPr>
          <a:xfrm>
            <a:off x="10126459" y="1991220"/>
            <a:ext cx="1048050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599" dirty="0">
                <a:latin typeface="Times New Roman" pitchFamily="18" charset="0"/>
                <a:cs typeface="Times New Roman" pitchFamily="18" charset="0"/>
              </a:rPr>
              <a:t>Aperture</a:t>
            </a:r>
            <a:endParaRPr lang="zh-TW" altLang="en-US" sz="1599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93B59457-B4F4-6826-8CA3-68D273D68CE7}"/>
              </a:ext>
            </a:extLst>
          </p:cNvPr>
          <p:cNvSpPr txBox="1"/>
          <p:nvPr/>
        </p:nvSpPr>
        <p:spPr>
          <a:xfrm>
            <a:off x="9400484" y="977670"/>
            <a:ext cx="1508578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599" dirty="0">
                <a:latin typeface="Times New Roman" pitchFamily="18" charset="0"/>
                <a:cs typeface="Times New Roman" pitchFamily="18" charset="0"/>
              </a:rPr>
              <a:t>Cooling hole</a:t>
            </a:r>
            <a:endParaRPr lang="zh-TW" altLang="en-US" sz="1599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60418C90-6360-7ADB-8E87-431008FB6EE0}"/>
              </a:ext>
            </a:extLst>
          </p:cNvPr>
          <p:cNvCxnSpPr/>
          <p:nvPr/>
        </p:nvCxnSpPr>
        <p:spPr>
          <a:xfrm flipH="1">
            <a:off x="8776649" y="1177058"/>
            <a:ext cx="701352" cy="419039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009FA583-9A87-68E3-4D64-24B6CEA950E8}"/>
              </a:ext>
            </a:extLst>
          </p:cNvPr>
          <p:cNvCxnSpPr/>
          <p:nvPr/>
        </p:nvCxnSpPr>
        <p:spPr>
          <a:xfrm flipH="1">
            <a:off x="9224497" y="1407951"/>
            <a:ext cx="614126" cy="209519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25">
            <a:extLst>
              <a:ext uri="{FF2B5EF4-FFF2-40B4-BE49-F238E27FC236}">
                <a16:creationId xmlns:a16="http://schemas.microsoft.com/office/drawing/2014/main" id="{D2BD3D91-9EE2-52B1-F482-763F4617E55B}"/>
              </a:ext>
            </a:extLst>
          </p:cNvPr>
          <p:cNvSpPr txBox="1"/>
          <p:nvPr/>
        </p:nvSpPr>
        <p:spPr>
          <a:xfrm>
            <a:off x="9858291" y="1263765"/>
            <a:ext cx="1770273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599" dirty="0">
                <a:latin typeface="Times New Roman" pitchFamily="18" charset="0"/>
                <a:cs typeface="Times New Roman" pitchFamily="18" charset="0"/>
              </a:rPr>
              <a:t>Hole for tie rod</a:t>
            </a:r>
            <a:endParaRPr lang="zh-TW" altLang="en-US" sz="1599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A08319A7-278A-1822-1D56-33F326F4F6FA}"/>
              </a:ext>
            </a:extLst>
          </p:cNvPr>
          <p:cNvCxnSpPr/>
          <p:nvPr/>
        </p:nvCxnSpPr>
        <p:spPr>
          <a:xfrm flipH="1" flipV="1">
            <a:off x="9252079" y="1772297"/>
            <a:ext cx="606213" cy="1724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8BAA9A8E-EEEE-2B5E-7455-6D86FE80F9EB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9943904" y="2542044"/>
            <a:ext cx="370551" cy="35924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9">
            <a:extLst>
              <a:ext uri="{FF2B5EF4-FFF2-40B4-BE49-F238E27FC236}">
                <a16:creationId xmlns:a16="http://schemas.microsoft.com/office/drawing/2014/main" id="{6E699600-F3C3-3DEC-275D-E4D735156950}"/>
              </a:ext>
            </a:extLst>
          </p:cNvPr>
          <p:cNvSpPr txBox="1"/>
          <p:nvPr/>
        </p:nvSpPr>
        <p:spPr>
          <a:xfrm>
            <a:off x="10314455" y="2408755"/>
            <a:ext cx="1531863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99" dirty="0">
                <a:latin typeface="Times New Roman" pitchFamily="18" charset="0"/>
                <a:cs typeface="Times New Roman" pitchFamily="18" charset="0"/>
              </a:rPr>
              <a:t>Yoke alignment</a:t>
            </a:r>
            <a:endParaRPr lang="zh-TW" altLang="en-US" sz="1599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CEAFE3B-977B-17B8-CC0E-1A76D9327A3A}"/>
              </a:ext>
            </a:extLst>
          </p:cNvPr>
          <p:cNvSpPr/>
          <p:nvPr/>
        </p:nvSpPr>
        <p:spPr>
          <a:xfrm>
            <a:off x="7761894" y="2085243"/>
            <a:ext cx="1606151" cy="800893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8"/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DD234DAB-68E6-CBFA-F503-E5693251E5D3}"/>
              </a:ext>
            </a:extLst>
          </p:cNvPr>
          <p:cNvCxnSpPr/>
          <p:nvPr/>
        </p:nvCxnSpPr>
        <p:spPr>
          <a:xfrm flipH="1" flipV="1">
            <a:off x="9138968" y="2657766"/>
            <a:ext cx="1262586" cy="45674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35">
            <a:extLst>
              <a:ext uri="{FF2B5EF4-FFF2-40B4-BE49-F238E27FC236}">
                <a16:creationId xmlns:a16="http://schemas.microsoft.com/office/drawing/2014/main" id="{8779AD60-23F8-83C4-4B4C-AE2258BA6511}"/>
              </a:ext>
            </a:extLst>
          </p:cNvPr>
          <p:cNvSpPr txBox="1"/>
          <p:nvPr/>
        </p:nvSpPr>
        <p:spPr>
          <a:xfrm>
            <a:off x="10274770" y="2967269"/>
            <a:ext cx="1225742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599" dirty="0">
                <a:latin typeface="Times New Roman" pitchFamily="18" charset="0"/>
                <a:cs typeface="Times New Roman" pitchFamily="18" charset="0"/>
              </a:rPr>
              <a:t>CCT Coils</a:t>
            </a:r>
            <a:endParaRPr lang="zh-TW" altLang="en-US" sz="1599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6" name="内容占位符 4">
            <a:extLst>
              <a:ext uri="{FF2B5EF4-FFF2-40B4-BE49-F238E27FC236}">
                <a16:creationId xmlns:a16="http://schemas.microsoft.com/office/drawing/2014/main" id="{9FEF5FFC-5AC7-6AA4-FE7A-5E6A33D1C1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0230907"/>
              </p:ext>
            </p:extLst>
          </p:nvPr>
        </p:nvGraphicFramePr>
        <p:xfrm>
          <a:off x="7368157" y="3861048"/>
          <a:ext cx="4260410" cy="245799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011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8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51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Items</a:t>
                      </a:r>
                      <a:endParaRPr lang="zh-TW" altLang="en-US" sz="13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55" marR="91355" marT="45678" marB="45678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Values </a:t>
                      </a:r>
                      <a:endParaRPr lang="zh-TW" altLang="en-US" sz="13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55" marR="91355" marT="45678" marB="45678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51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 dirty="0">
                          <a:latin typeface="Times New Roman" pitchFamily="18" charset="0"/>
                          <a:cs typeface="Times New Roman" pitchFamily="18" charset="0"/>
                        </a:rPr>
                        <a:t>Diameter of yoke (mm)</a:t>
                      </a:r>
                      <a:endParaRPr lang="zh-TW" altLang="en-US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55" marR="91355" marT="45678" marB="45678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614 </a:t>
                      </a:r>
                      <a:endParaRPr lang="zh-TW" altLang="en-US" sz="13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355" marR="91355" marT="45678" marB="4567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51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dirty="0">
                          <a:latin typeface="Times New Roman" pitchFamily="18" charset="0"/>
                          <a:cs typeface="Times New Roman" pitchFamily="18" charset="0"/>
                        </a:rPr>
                        <a:t>Thickness</a:t>
                      </a:r>
                      <a:r>
                        <a:rPr lang="en-US" altLang="zh-TW" sz="1300" baseline="0" dirty="0">
                          <a:latin typeface="Times New Roman" pitchFamily="18" charset="0"/>
                          <a:cs typeface="Times New Roman" pitchFamily="18" charset="0"/>
                        </a:rPr>
                        <a:t> of yoke lamination </a:t>
                      </a:r>
                      <a:r>
                        <a:rPr lang="en-US" altLang="zh-TW" sz="1300" dirty="0">
                          <a:latin typeface="Times New Roman" pitchFamily="18" charset="0"/>
                          <a:cs typeface="Times New Roman" pitchFamily="18" charset="0"/>
                        </a:rPr>
                        <a:t>(mm)</a:t>
                      </a:r>
                      <a:endParaRPr lang="zh-TW" altLang="en-US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55" marR="91355" marT="45678" marB="45678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5.8</a:t>
                      </a:r>
                      <a:endParaRPr lang="zh-TW" altLang="en-US" sz="13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55" marR="91355" marT="45678" marB="4567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51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dirty="0">
                          <a:latin typeface="Times New Roman" pitchFamily="18" charset="0"/>
                          <a:cs typeface="Times New Roman" pitchFamily="18" charset="0"/>
                        </a:rPr>
                        <a:t>Diameter of aperture (mm)</a:t>
                      </a:r>
                      <a:endParaRPr lang="zh-TW" altLang="en-US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55" marR="91355" marT="45678" marB="45678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167</a:t>
                      </a:r>
                      <a:endParaRPr lang="zh-TW" altLang="en-US" sz="13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55" marR="91355" marT="45678" marB="4567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51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dirty="0">
                          <a:latin typeface="Times New Roman" pitchFamily="18" charset="0"/>
                          <a:cs typeface="Times New Roman" pitchFamily="18" charset="0"/>
                        </a:rPr>
                        <a:t>Position of aperture (mm)</a:t>
                      </a:r>
                      <a:endParaRPr lang="zh-TW" altLang="en-US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55" marR="91355" marT="45678" marB="45678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94.19</a:t>
                      </a:r>
                      <a:endParaRPr lang="zh-TW" altLang="en-US" sz="13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55" marR="91355" marT="45678" marB="4567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636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 dirty="0">
                          <a:latin typeface="Times New Roman" pitchFamily="18" charset="0"/>
                          <a:cs typeface="Times New Roman" pitchFamily="18" charset="0"/>
                        </a:rPr>
                        <a:t>Yoke key slot</a:t>
                      </a:r>
                      <a:r>
                        <a:rPr lang="en-US" altLang="zh-TW" sz="13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(mm)</a:t>
                      </a:r>
                      <a:endParaRPr lang="zh-TW" altLang="en-US" sz="13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55" marR="91355" marT="45678" marB="45678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8(3.01) ×6</a:t>
                      </a:r>
                      <a:endParaRPr lang="zh-TW" altLang="en-US" sz="13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55" marR="91355" marT="45678" marB="4567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51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dirty="0">
                          <a:latin typeface="Times New Roman" pitchFamily="18" charset="0"/>
                          <a:cs typeface="Times New Roman" pitchFamily="18" charset="0"/>
                        </a:rPr>
                        <a:t>Diameter of cooling hole (mm)</a:t>
                      </a:r>
                      <a:endParaRPr lang="zh-TW" altLang="en-US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55" marR="91355" marT="45678" marB="45678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zh-TW" altLang="en-US" sz="13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55" marR="91355" marT="45678" marB="4567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51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dirty="0">
                          <a:latin typeface="Times New Roman" pitchFamily="18" charset="0"/>
                          <a:cs typeface="Times New Roman" pitchFamily="18" charset="0"/>
                        </a:rPr>
                        <a:t>Position of cooling hole  (mm)</a:t>
                      </a:r>
                      <a:endParaRPr lang="zh-TW" altLang="en-US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55" marR="91355" marT="45678" marB="45678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205</a:t>
                      </a:r>
                      <a:endParaRPr lang="zh-TW" altLang="en-US" sz="13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55" marR="91355" marT="45678" marB="45678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7" name="图片 26">
            <a:extLst>
              <a:ext uri="{FF2B5EF4-FFF2-40B4-BE49-F238E27FC236}">
                <a16:creationId xmlns:a16="http://schemas.microsoft.com/office/drawing/2014/main" id="{31F18347-BDAC-B7D1-270C-570B385F3E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69" t="2979" r="51140" b="51363"/>
          <a:stretch/>
        </p:blipFill>
        <p:spPr>
          <a:xfrm>
            <a:off x="4622070" y="1062485"/>
            <a:ext cx="2746087" cy="1879701"/>
          </a:xfrm>
          <a:prstGeom prst="rect">
            <a:avLst/>
          </a:prstGeom>
        </p:spPr>
      </p:pic>
      <p:pic>
        <p:nvPicPr>
          <p:cNvPr id="28" name="Picture 9">
            <a:extLst>
              <a:ext uri="{FF2B5EF4-FFF2-40B4-BE49-F238E27FC236}">
                <a16:creationId xmlns:a16="http://schemas.microsoft.com/office/drawing/2014/main" id="{C774F0B3-C09E-A017-9C35-A026C454B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33"/>
          <a:stretch/>
        </p:blipFill>
        <p:spPr bwMode="auto">
          <a:xfrm>
            <a:off x="2855640" y="4473273"/>
            <a:ext cx="2171158" cy="1764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706B0CF-8552-27A0-42CE-BBF873EA7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637" y="4442570"/>
            <a:ext cx="2214377" cy="179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灯片编号占位符 1">
            <a:extLst>
              <a:ext uri="{FF2B5EF4-FFF2-40B4-BE49-F238E27FC236}">
                <a16:creationId xmlns:a16="http://schemas.microsoft.com/office/drawing/2014/main" id="{9FB80D7C-E6FB-CC68-E614-1C5921CCA3C0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19</a:t>
            </a:fld>
            <a:endParaRPr lang="en-US" sz="1199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A827B09-224A-BE54-07CB-68F4215E93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5720" y="6381328"/>
            <a:ext cx="5041829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069808" y="6338623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82012" y="116632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</a:rPr>
              <a:t>Introduction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CEPC Accelerator TDR International Review, HKUST, June 2023</a:t>
            </a:r>
            <a:endParaRPr lang="zh-CN" alt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91344" y="1412776"/>
            <a:ext cx="11834668" cy="3619401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talk is about the </a:t>
            </a:r>
            <a:r>
              <a:rPr lang="en-US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 field superconducting magnet R&amp;D for SPPC 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talk relate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 to the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TDR ch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apter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8.3 HIGH-FIELD SUPERCONDUCTING MAGNETS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content relates to the following “charge letter” items</a:t>
            </a:r>
          </a:p>
          <a:p>
            <a:pPr marL="0" indent="0">
              <a:buNone/>
            </a:pP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1.	Are the accelerator system design goals well defined? Have the goals been reached in the TDR? </a:t>
            </a:r>
          </a:p>
          <a:p>
            <a:pPr marL="0" indent="0">
              <a:buNone/>
            </a:pP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3.	Are the accelerator complex design, the key technologies adopted, and the conventional facilities effective for achieving the performance goals? </a:t>
            </a:r>
          </a:p>
          <a:p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97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18BAE0C-F80E-B917-14C8-CEDDBDF708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3" t="9297" r="835" b="2100"/>
          <a:stretch/>
        </p:blipFill>
        <p:spPr>
          <a:xfrm>
            <a:off x="180892" y="2754105"/>
            <a:ext cx="5979766" cy="352094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9FAFB28-B75D-D60F-240C-0A9A57923884}"/>
              </a:ext>
            </a:extLst>
          </p:cNvPr>
          <p:cNvSpPr txBox="1"/>
          <p:nvPr/>
        </p:nvSpPr>
        <p:spPr>
          <a:xfrm>
            <a:off x="919193" y="1612866"/>
            <a:ext cx="4973795" cy="4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131" dirty="0"/>
              <a:t>Aperture1 of the 1</a:t>
            </a:r>
            <a:r>
              <a:rPr lang="en-US" altLang="zh-CN" sz="2131" baseline="30000" dirty="0"/>
              <a:t>st</a:t>
            </a:r>
            <a:r>
              <a:rPr lang="en-US" altLang="zh-CN" sz="2131" dirty="0"/>
              <a:t> series magnet</a:t>
            </a:r>
            <a:endParaRPr lang="zh-CN" altLang="en-US" sz="213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05CA13A-341C-847B-5E22-865F575E64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6" t="8711" r="1449" b="1270"/>
          <a:stretch/>
        </p:blipFill>
        <p:spPr>
          <a:xfrm>
            <a:off x="6160658" y="2754103"/>
            <a:ext cx="5813602" cy="347656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5109C64-8E82-895D-F26C-A37FF6D7E2C5}"/>
              </a:ext>
            </a:extLst>
          </p:cNvPr>
          <p:cNvSpPr txBox="1"/>
          <p:nvPr/>
        </p:nvSpPr>
        <p:spPr>
          <a:xfrm>
            <a:off x="6705036" y="1611605"/>
            <a:ext cx="4770783" cy="4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131" dirty="0"/>
              <a:t>Aperture2 of the 1</a:t>
            </a:r>
            <a:r>
              <a:rPr lang="en-US" altLang="zh-CN" sz="2131" baseline="30000" dirty="0"/>
              <a:t>st</a:t>
            </a:r>
            <a:r>
              <a:rPr lang="en-US" altLang="zh-CN" sz="2131" dirty="0"/>
              <a:t> series magnet</a:t>
            </a:r>
            <a:endParaRPr lang="zh-CN" altLang="en-US" sz="2131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11C47B7-9977-F7B9-6590-CDE9FA042590}"/>
              </a:ext>
            </a:extLst>
          </p:cNvPr>
          <p:cNvSpPr txBox="1"/>
          <p:nvPr/>
        </p:nvSpPr>
        <p:spPr>
          <a:xfrm>
            <a:off x="513169" y="2037614"/>
            <a:ext cx="5684337" cy="584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99" dirty="0">
                <a:solidFill>
                  <a:srgbClr val="FF0000"/>
                </a:solidFill>
              </a:rPr>
              <a:t>The 1</a:t>
            </a:r>
            <a:r>
              <a:rPr lang="en-US" altLang="zh-CN" sz="1599" baseline="30000" dirty="0">
                <a:solidFill>
                  <a:srgbClr val="FF0000"/>
                </a:solidFill>
              </a:rPr>
              <a:t>st</a:t>
            </a:r>
            <a:r>
              <a:rPr lang="en-US" altLang="zh-CN" sz="1599" dirty="0">
                <a:solidFill>
                  <a:srgbClr val="FF0000"/>
                </a:solidFill>
              </a:rPr>
              <a:t> practice coil </a:t>
            </a:r>
            <a:r>
              <a:rPr lang="en-US" altLang="zh-CN" sz="1599" dirty="0"/>
              <a:t>from Bama with new fabrication process </a:t>
            </a:r>
            <a:r>
              <a:rPr lang="en-US" altLang="zh-CN" sz="1599" dirty="0">
                <a:solidFill>
                  <a:srgbClr val="FF0000"/>
                </a:solidFill>
              </a:rPr>
              <a:t>wet wind plus 5-bar VPI</a:t>
            </a:r>
            <a:r>
              <a:rPr lang="en-US" altLang="zh-CN" sz="1599" dirty="0"/>
              <a:t>. </a:t>
            </a:r>
            <a:endParaRPr lang="zh-CN" altLang="en-US" sz="1599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D52E51E-E883-438B-4277-DDA5BCFF9FC0}"/>
              </a:ext>
            </a:extLst>
          </p:cNvPr>
          <p:cNvSpPr txBox="1"/>
          <p:nvPr/>
        </p:nvSpPr>
        <p:spPr>
          <a:xfrm>
            <a:off x="6502024" y="2037614"/>
            <a:ext cx="5379819" cy="584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99" dirty="0"/>
              <a:t>The 2</a:t>
            </a:r>
            <a:r>
              <a:rPr lang="en-US" altLang="zh-CN" sz="1599" baseline="30000" dirty="0"/>
              <a:t>nd</a:t>
            </a:r>
            <a:r>
              <a:rPr lang="en-US" altLang="zh-CN" sz="1599" dirty="0"/>
              <a:t> coil from Bama with </a:t>
            </a:r>
            <a:r>
              <a:rPr lang="en-US" altLang="zh-CN" sz="1599" dirty="0">
                <a:solidFill>
                  <a:srgbClr val="FF0000"/>
                </a:solidFill>
              </a:rPr>
              <a:t>direct wind process</a:t>
            </a:r>
            <a:r>
              <a:rPr lang="en-US" altLang="zh-CN" sz="1599" dirty="0"/>
              <a:t> plus 5-bar VPI, similar to the process of the 1</a:t>
            </a:r>
            <a:r>
              <a:rPr lang="en-US" altLang="zh-CN" sz="1599" baseline="30000" dirty="0"/>
              <a:t>st</a:t>
            </a:r>
            <a:r>
              <a:rPr lang="en-US" altLang="zh-CN" sz="1599" dirty="0"/>
              <a:t> prototype.</a:t>
            </a:r>
            <a:endParaRPr lang="zh-CN" altLang="en-US" sz="1599" dirty="0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5FFA00B0-7035-95F1-F4C0-6E99C7B1F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543" y="1068327"/>
            <a:ext cx="3869171" cy="534875"/>
          </a:xfrm>
        </p:spPr>
        <p:txBody>
          <a:bodyPr>
            <a:normAutofit/>
          </a:bodyPr>
          <a:lstStyle/>
          <a:p>
            <a:r>
              <a:rPr lang="en-US" altLang="zh-CN" sz="2664" dirty="0">
                <a:solidFill>
                  <a:schemeClr val="tx1"/>
                </a:solidFill>
                <a:latin typeface="Book Antiqua" panose="02040602050305030304" pitchFamily="18" charset="0"/>
              </a:rPr>
              <a:t>Training of MCBRD01</a:t>
            </a:r>
            <a:endParaRPr lang="zh-CN" altLang="en-US" sz="2664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3442BFD0-7EC3-A2CA-A41A-5ED3E3F38726}"/>
              </a:ext>
            </a:extLst>
          </p:cNvPr>
          <p:cNvSpPr txBox="1">
            <a:spLocks noChangeArrowheads="1"/>
          </p:cNvSpPr>
          <p:nvPr/>
        </p:nvSpPr>
        <p:spPr>
          <a:xfrm>
            <a:off x="5639" y="0"/>
            <a:ext cx="12180722" cy="952276"/>
          </a:xfrm>
          <a:prstGeom prst="rect">
            <a:avLst/>
          </a:prstGeom>
        </p:spPr>
        <p:txBody>
          <a:bodyPr vert="horz" lIns="121807" tIns="60904" rIns="121807" bIns="60904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algn="ctr" defTabSz="913554">
              <a:defRPr/>
            </a:pPr>
            <a:r>
              <a:rPr lang="en-US" altLang="zh-CN" sz="3730" dirty="0"/>
              <a:t>Development of CCT Magnets for HL-LHC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48A8967-04D3-E12A-DE1A-36E1263C70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12" name="灯片编号占位符 1">
            <a:extLst>
              <a:ext uri="{FF2B5EF4-FFF2-40B4-BE49-F238E27FC236}">
                <a16:creationId xmlns:a16="http://schemas.microsoft.com/office/drawing/2014/main" id="{155D1913-9871-451D-67A5-2EECD56880F8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20</a:t>
            </a:fld>
            <a:endParaRPr lang="en-US" sz="1199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1071419-06F5-97D5-0CEC-56DB051698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720" y="6381328"/>
            <a:ext cx="5041829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60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112FBDEE-F608-37C3-F2FA-9E8FADEADB11}"/>
              </a:ext>
            </a:extLst>
          </p:cNvPr>
          <p:cNvGrpSpPr/>
          <p:nvPr/>
        </p:nvGrpSpPr>
        <p:grpSpPr>
          <a:xfrm>
            <a:off x="1239531" y="1598149"/>
            <a:ext cx="5645073" cy="4088959"/>
            <a:chOff x="1055624" y="1172961"/>
            <a:chExt cx="4237725" cy="3069559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E0EA4F43-5E33-E209-6AD9-E9E7EC27E256}"/>
                </a:ext>
              </a:extLst>
            </p:cNvPr>
            <p:cNvGrpSpPr/>
            <p:nvPr/>
          </p:nvGrpSpPr>
          <p:grpSpPr>
            <a:xfrm>
              <a:off x="1055624" y="1172961"/>
              <a:ext cx="2568209" cy="1303435"/>
              <a:chOff x="3355068" y="1231396"/>
              <a:chExt cx="2568209" cy="1303435"/>
            </a:xfrm>
          </p:grpSpPr>
          <p:sp>
            <p:nvSpPr>
              <p:cNvPr id="9" name="箭头: 左 8">
                <a:extLst>
                  <a:ext uri="{FF2B5EF4-FFF2-40B4-BE49-F238E27FC236}">
                    <a16:creationId xmlns:a16="http://schemas.microsoft.com/office/drawing/2014/main" id="{3925DD36-8DE7-6344-F52E-5A313F0079B7}"/>
                  </a:ext>
                </a:extLst>
              </p:cNvPr>
              <p:cNvSpPr/>
              <p:nvPr/>
            </p:nvSpPr>
            <p:spPr>
              <a:xfrm>
                <a:off x="4704077" y="1483533"/>
                <a:ext cx="1219200" cy="282276"/>
              </a:xfrm>
              <a:prstGeom prst="lef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398"/>
              </a:p>
            </p:txBody>
          </p:sp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5111C997-33E4-1C58-0994-6409611D57D8}"/>
                  </a:ext>
                </a:extLst>
              </p:cNvPr>
              <p:cNvSpPr/>
              <p:nvPr/>
            </p:nvSpPr>
            <p:spPr>
              <a:xfrm rot="2085553">
                <a:off x="3355068" y="1231396"/>
                <a:ext cx="532623" cy="1303435"/>
              </a:xfrm>
              <a:prstGeom prst="ellipse">
                <a:avLst/>
              </a:prstGeom>
              <a:noFill/>
              <a:ln w="19050"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398"/>
              </a:p>
            </p:txBody>
          </p:sp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EB16D-28FD-F3D5-A74A-24E9CFBA7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685138" y="3691446"/>
              <a:ext cx="3608211" cy="517756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50450506-1403-0978-E213-8211B24A0268}"/>
                </a:ext>
              </a:extLst>
            </p:cNvPr>
            <p:cNvSpPr txBox="1"/>
            <p:nvPr/>
          </p:nvSpPr>
          <p:spPr>
            <a:xfrm>
              <a:off x="1832975" y="3414447"/>
              <a:ext cx="3352316" cy="254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599" dirty="0"/>
                <a:t>HL-LHC Schedule for the Collaboration Board 2022</a:t>
              </a:r>
              <a:endParaRPr lang="zh-CN" altLang="en-US" sz="1599" dirty="0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79BD6292-40C1-9565-CB38-6CA6761C68B6}"/>
                </a:ext>
              </a:extLst>
            </p:cNvPr>
            <p:cNvSpPr/>
            <p:nvPr/>
          </p:nvSpPr>
          <p:spPr>
            <a:xfrm>
              <a:off x="1653912" y="4061121"/>
              <a:ext cx="2220729" cy="181399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8"/>
            </a:p>
          </p:txBody>
        </p:sp>
      </p:grpSp>
      <p:sp>
        <p:nvSpPr>
          <p:cNvPr id="5" name="Rectangle 2">
            <a:extLst>
              <a:ext uri="{FF2B5EF4-FFF2-40B4-BE49-F238E27FC236}">
                <a16:creationId xmlns:a16="http://schemas.microsoft.com/office/drawing/2014/main" id="{D48E3A44-6EE6-4EA6-929F-135E09156537}"/>
              </a:ext>
            </a:extLst>
          </p:cNvPr>
          <p:cNvSpPr txBox="1">
            <a:spLocks noChangeArrowheads="1"/>
          </p:cNvSpPr>
          <p:nvPr/>
        </p:nvSpPr>
        <p:spPr>
          <a:xfrm>
            <a:off x="5639" y="0"/>
            <a:ext cx="12180722" cy="952276"/>
          </a:xfrm>
          <a:prstGeom prst="rect">
            <a:avLst/>
          </a:prstGeom>
        </p:spPr>
        <p:txBody>
          <a:bodyPr vert="horz" lIns="121807" tIns="60904" rIns="121807" bIns="60904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algn="ctr">
              <a:defRPr/>
            </a:pPr>
            <a:r>
              <a:rPr lang="en-US" altLang="zh-CN" sz="3730" dirty="0"/>
              <a:t>Development of CCT Magnets for HL-LHC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836203B-92C3-B818-44F3-2992EA497F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F05AC23A-ACE2-EDBE-285D-A860C1FEF9EB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21</a:t>
            </a:fld>
            <a:endParaRPr lang="en-US" sz="1199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6D5EA2D-2162-77D5-ECF5-713F87BE7D3E}"/>
              </a:ext>
            </a:extLst>
          </p:cNvPr>
          <p:cNvSpPr txBox="1"/>
          <p:nvPr/>
        </p:nvSpPr>
        <p:spPr>
          <a:xfrm>
            <a:off x="8434964" y="1221794"/>
            <a:ext cx="3231805" cy="156889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1599" b="1" dirty="0">
                <a:solidFill>
                  <a:srgbClr val="000000"/>
                </a:solidFill>
                <a:latin typeface="Roboto" panose="02000000000000000000" pitchFamily="2" charset="0"/>
              </a:rPr>
              <a:t>Successful design upgrade to solve the “long training problem”, significantly reduced the times of quench during training, ensured the project progress “on track”.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67032BB4-49BC-2FFB-A2B2-058EDE5365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5" b="8692"/>
          <a:stretch/>
        </p:blipFill>
        <p:spPr>
          <a:xfrm>
            <a:off x="8447184" y="4524854"/>
            <a:ext cx="3250962" cy="187503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958F088-3FDB-655D-BC58-1657A0A240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68" b="7161"/>
          <a:stretch/>
        </p:blipFill>
        <p:spPr>
          <a:xfrm rot="5400000">
            <a:off x="8965491" y="3078509"/>
            <a:ext cx="1524456" cy="128771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37719AD-7DE6-A02D-C839-FB3BB9673D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4964" y="2960141"/>
            <a:ext cx="632244" cy="152445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6B63936-6DD9-5D13-F05F-53E8A55C03A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9052" y="2964176"/>
            <a:ext cx="1287717" cy="1520419"/>
          </a:xfrm>
          <a:prstGeom prst="rect">
            <a:avLst/>
          </a:prstGeom>
        </p:spPr>
      </p:pic>
      <p:pic>
        <p:nvPicPr>
          <p:cNvPr id="6" name="图片 5" descr="图表, 折线图&#10;&#10;描述已自动生成">
            <a:extLst>
              <a:ext uri="{FF2B5EF4-FFF2-40B4-BE49-F238E27FC236}">
                <a16:creationId xmlns:a16="http://schemas.microsoft.com/office/drawing/2014/main" id="{7AD46601-E018-9407-5E89-653D77D5B7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86" t="6284" r="6722" b="8109"/>
          <a:stretch/>
        </p:blipFill>
        <p:spPr>
          <a:xfrm>
            <a:off x="263968" y="974419"/>
            <a:ext cx="8070919" cy="556850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8539221-34EB-40B9-FEED-2E37A64DFD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5720" y="6381328"/>
            <a:ext cx="5041829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4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EDD3A4B-84A4-340F-C1FC-3989C71B6556}"/>
              </a:ext>
            </a:extLst>
          </p:cNvPr>
          <p:cNvSpPr txBox="1">
            <a:spLocks noChangeArrowheads="1"/>
          </p:cNvSpPr>
          <p:nvPr/>
        </p:nvSpPr>
        <p:spPr>
          <a:xfrm>
            <a:off x="5639" y="0"/>
            <a:ext cx="12180722" cy="952276"/>
          </a:xfrm>
          <a:prstGeom prst="rect">
            <a:avLst/>
          </a:prstGeom>
        </p:spPr>
        <p:txBody>
          <a:bodyPr vert="horz" lIns="121807" tIns="60904" rIns="121807" bIns="60904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algn="ctr" defTabSz="913554">
              <a:defRPr/>
            </a:pPr>
            <a:r>
              <a:rPr lang="en-US" altLang="zh-CN" sz="3730" dirty="0"/>
              <a:t>Development of CCT Magnets for HL-LHC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89DB813-EE6C-51EF-7461-BF0ABBBAC2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E921482-6298-664D-FF86-F848ACD46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032" y="3551220"/>
            <a:ext cx="4856180" cy="286549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E96DC88-E402-323C-7964-BE8746CEB7D3}"/>
              </a:ext>
            </a:extLst>
          </p:cNvPr>
          <p:cNvSpPr txBox="1"/>
          <p:nvPr/>
        </p:nvSpPr>
        <p:spPr>
          <a:xfrm>
            <a:off x="6911033" y="1746132"/>
            <a:ext cx="4781465" cy="15273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380648" indent="-380648">
              <a:buFont typeface="Arial" panose="020B0604020202020204" pitchFamily="34" charset="0"/>
              <a:buChar char="•"/>
            </a:pPr>
            <a:r>
              <a:rPr lang="en-US" altLang="zh-CN" sz="1865" dirty="0"/>
              <a:t>AP1(</a:t>
            </a:r>
            <a:r>
              <a:rPr lang="en-US" altLang="zh-CN" sz="1599" dirty="0"/>
              <a:t>CB12</a:t>
            </a:r>
            <a:r>
              <a:rPr lang="zh-CN" altLang="en-US" sz="1599" dirty="0"/>
              <a:t>，</a:t>
            </a:r>
            <a:r>
              <a:rPr lang="en-US" altLang="zh-CN" sz="1599" dirty="0"/>
              <a:t>25 quenches 526A</a:t>
            </a:r>
            <a:r>
              <a:rPr lang="en-US" altLang="zh-CN" sz="1865" dirty="0"/>
              <a:t>) reached ±422A after </a:t>
            </a:r>
            <a:r>
              <a:rPr lang="en-US" altLang="zh-CN" sz="1865" dirty="0">
                <a:solidFill>
                  <a:srgbClr val="FF0000"/>
                </a:solidFill>
              </a:rPr>
              <a:t>11 quenches</a:t>
            </a:r>
            <a:r>
              <a:rPr lang="en-US" altLang="zh-CN" sz="1865" dirty="0"/>
              <a:t>.</a:t>
            </a:r>
          </a:p>
          <a:p>
            <a:pPr marL="380648" indent="-380648">
              <a:buFont typeface="Arial" panose="020B0604020202020204" pitchFamily="34" charset="0"/>
              <a:buChar char="•"/>
            </a:pPr>
            <a:r>
              <a:rPr lang="en-US" altLang="zh-CN" sz="1865" dirty="0"/>
              <a:t>AP2(</a:t>
            </a:r>
            <a:r>
              <a:rPr lang="en-US" altLang="zh-CN" sz="1599" dirty="0"/>
              <a:t>CB09, 33 quenches 530A; after thermal cycle </a:t>
            </a:r>
            <a:r>
              <a:rPr lang="zh-CN" altLang="en-US" sz="1599" dirty="0"/>
              <a:t>＞</a:t>
            </a:r>
            <a:r>
              <a:rPr lang="en-US" altLang="zh-CN" sz="1599" dirty="0"/>
              <a:t>500A</a:t>
            </a:r>
            <a:r>
              <a:rPr lang="en-US" altLang="zh-CN" sz="1865" dirty="0"/>
              <a:t>) reached ±422A </a:t>
            </a:r>
            <a:r>
              <a:rPr lang="en-US" altLang="zh-CN" sz="1865" dirty="0">
                <a:solidFill>
                  <a:srgbClr val="FF0000"/>
                </a:solidFill>
              </a:rPr>
              <a:t>without any quenches</a:t>
            </a:r>
            <a:r>
              <a:rPr lang="en-US" altLang="zh-CN" sz="1865" dirty="0"/>
              <a:t>. </a:t>
            </a: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581D43D2-AD69-106F-5B66-967E7AF50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743" y="964128"/>
            <a:ext cx="7568170" cy="534875"/>
          </a:xfrm>
        </p:spPr>
        <p:txBody>
          <a:bodyPr>
            <a:normAutofit/>
          </a:bodyPr>
          <a:lstStyle/>
          <a:p>
            <a:pPr algn="ctr"/>
            <a:r>
              <a:rPr lang="en-US" altLang="zh-CN" sz="2664" dirty="0">
                <a:solidFill>
                  <a:schemeClr val="tx1"/>
                </a:solidFill>
                <a:latin typeface="Book Antiqua" panose="02040602050305030304" pitchFamily="18" charset="0"/>
              </a:rPr>
              <a:t>Training of MCBRD02 &amp; MCBRD03</a:t>
            </a:r>
            <a:endParaRPr lang="zh-CN" altLang="en-US" sz="2664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DA122FC-2855-9BAC-FCC4-DDB997CCD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49" y="3551220"/>
            <a:ext cx="6468854" cy="28654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11718E0-266D-8C38-A924-85E1139280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214" y="1575760"/>
            <a:ext cx="1211544" cy="195194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C331727-B805-9D00-F51B-5EA9F759AF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7887" y="1570896"/>
            <a:ext cx="1202734" cy="195194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6CB4AD4-88B1-238B-1586-AA89E3E951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4742" y="1570781"/>
            <a:ext cx="1463272" cy="19510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57162C2-31ED-FD9E-7FE7-EBA65880D2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1303" y="1571543"/>
            <a:ext cx="1463270" cy="195026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D4D7FD2-624D-3FFC-DEF6-15584BBDE63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006" r="12378"/>
          <a:stretch/>
        </p:blipFill>
        <p:spPr>
          <a:xfrm>
            <a:off x="2742752" y="1570781"/>
            <a:ext cx="989861" cy="1951943"/>
          </a:xfrm>
          <a:prstGeom prst="rect">
            <a:avLst/>
          </a:prstGeom>
        </p:spPr>
      </p:pic>
      <p:sp>
        <p:nvSpPr>
          <p:cNvPr id="21" name="灯片编号占位符 1">
            <a:extLst>
              <a:ext uri="{FF2B5EF4-FFF2-40B4-BE49-F238E27FC236}">
                <a16:creationId xmlns:a16="http://schemas.microsoft.com/office/drawing/2014/main" id="{E377E5A3-2454-18F5-E135-8DF8C5F4D19D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22</a:t>
            </a:fld>
            <a:endParaRPr lang="en-US" sz="1199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7EBDD11-7E78-87DE-367C-3A045C4ABC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5720" y="6381328"/>
            <a:ext cx="5041829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8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28"/>
          <p:cNvSpPr txBox="1">
            <a:spLocks noChangeArrowheads="1"/>
          </p:cNvSpPr>
          <p:nvPr/>
        </p:nvSpPr>
        <p:spPr bwMode="auto">
          <a:xfrm>
            <a:off x="2639616" y="980728"/>
            <a:ext cx="6696744" cy="420243"/>
          </a:xfrm>
          <a:prstGeom prst="rect">
            <a:avLst/>
          </a:prstGeom>
          <a:solidFill>
            <a:srgbClr val="92D050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839"/>
              </a:spcBef>
            </a:pPr>
            <a:r>
              <a:rPr lang="en-US" altLang="zh-CN" sz="2131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Milestone of the HL-LHC CCT Magnet Project</a:t>
            </a:r>
            <a:endParaRPr lang="en-US" altLang="zh-CN" sz="1465" dirty="0">
              <a:latin typeface="微软雅黑" panose="020B0503020204020204" pitchFamily="34" charset="-122"/>
              <a:ea typeface="微软雅黑" panose="020B0503020204020204" pitchFamily="34" charset="-122"/>
              <a:cs typeface="Calibri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8E61573-9ACE-43D8-A699-22D4E7711356}"/>
              </a:ext>
            </a:extLst>
          </p:cNvPr>
          <p:cNvSpPr txBox="1">
            <a:spLocks noChangeArrowheads="1"/>
          </p:cNvSpPr>
          <p:nvPr/>
        </p:nvSpPr>
        <p:spPr>
          <a:xfrm>
            <a:off x="5639" y="0"/>
            <a:ext cx="12180722" cy="952276"/>
          </a:xfrm>
          <a:prstGeom prst="rect">
            <a:avLst/>
          </a:prstGeom>
        </p:spPr>
        <p:txBody>
          <a:bodyPr vert="horz" lIns="121807" tIns="60904" rIns="121807" bIns="60904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algn="ctr">
              <a:defRPr/>
            </a:pPr>
            <a:r>
              <a:rPr lang="en-US" altLang="zh-CN" sz="3730" dirty="0"/>
              <a:t>Development of CCT Magnets for HL-LHC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84510D-ED7C-36A0-ED4C-10521339EE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8" name="灯片编号占位符 1">
            <a:extLst>
              <a:ext uri="{FF2B5EF4-FFF2-40B4-BE49-F238E27FC236}">
                <a16:creationId xmlns:a16="http://schemas.microsoft.com/office/drawing/2014/main" id="{419B3E77-23B4-B316-1121-03F3B0E86C66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23</a:t>
            </a:fld>
            <a:endParaRPr lang="en-US" sz="1199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2CA2ADE-37B1-33BD-97B8-AD498A0F4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720" y="6381328"/>
            <a:ext cx="5041829" cy="35969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F269F63E-A2A5-5727-E8E2-2723BFAE02FF}"/>
              </a:ext>
            </a:extLst>
          </p:cNvPr>
          <p:cNvGrpSpPr/>
          <p:nvPr/>
        </p:nvGrpSpPr>
        <p:grpSpPr>
          <a:xfrm>
            <a:off x="823273" y="1188502"/>
            <a:ext cx="10704939" cy="5302205"/>
            <a:chOff x="823273" y="1188502"/>
            <a:chExt cx="10704939" cy="530220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010E114-7059-82C3-15DF-87CE2F4A7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23273" y="1188502"/>
              <a:ext cx="10704939" cy="5302205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8BB17AD6-B51C-F397-3031-EE72B4A9B5D0}"/>
                </a:ext>
              </a:extLst>
            </p:cNvPr>
            <p:cNvSpPr txBox="1"/>
            <p:nvPr/>
          </p:nvSpPr>
          <p:spPr>
            <a:xfrm>
              <a:off x="1487488" y="3068960"/>
              <a:ext cx="172819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Agreement signed</a:t>
              </a:r>
            </a:p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btw IHEP and CERN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0C213DAC-B106-0E8C-C24F-D846AE6BF74C}"/>
                </a:ext>
              </a:extLst>
            </p:cNvPr>
            <p:cNvSpPr txBox="1"/>
            <p:nvPr/>
          </p:nvSpPr>
          <p:spPr>
            <a:xfrm>
              <a:off x="2711624" y="4149079"/>
              <a:ext cx="201622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The qualified prototype delivered to CERN 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1E726361-4140-6582-8CB1-66A5AC41B67F}"/>
                </a:ext>
              </a:extLst>
            </p:cNvPr>
            <p:cNvSpPr txBox="1"/>
            <p:nvPr/>
          </p:nvSpPr>
          <p:spPr>
            <a:xfrm>
              <a:off x="4295800" y="3035478"/>
              <a:ext cx="216024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The CCT magnet from China under test at CERN 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9E8DC92A-B5E6-24F6-EF19-C07F13612403}"/>
                </a:ext>
              </a:extLst>
            </p:cNvPr>
            <p:cNvSpPr txBox="1"/>
            <p:nvPr/>
          </p:nvSpPr>
          <p:spPr>
            <a:xfrm>
              <a:off x="5807968" y="4149080"/>
              <a:ext cx="230425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All the 12 series CCT magnets delivered to CERN 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705DFBAB-F33F-FE58-5CE8-496C955C63E7}"/>
                </a:ext>
              </a:extLst>
            </p:cNvPr>
            <p:cNvSpPr txBox="1"/>
            <p:nvPr/>
          </p:nvSpPr>
          <p:spPr>
            <a:xfrm>
              <a:off x="7320136" y="3080161"/>
              <a:ext cx="230425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Installation to tunnel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8E59F13B-4ECE-08BD-6D5E-72C775E31232}"/>
                </a:ext>
              </a:extLst>
            </p:cNvPr>
            <p:cNvSpPr txBox="1"/>
            <p:nvPr/>
          </p:nvSpPr>
          <p:spPr>
            <a:xfrm>
              <a:off x="8544272" y="4232121"/>
              <a:ext cx="208823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HL-LHC commissioning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72254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B9EFF1C-AAAB-E65A-0DBE-6C51ED195296}"/>
              </a:ext>
            </a:extLst>
          </p:cNvPr>
          <p:cNvSpPr/>
          <p:nvPr/>
        </p:nvSpPr>
        <p:spPr>
          <a:xfrm>
            <a:off x="5639" y="3036"/>
            <a:ext cx="12180722" cy="800603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73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Summary</a:t>
            </a:r>
            <a:endParaRPr lang="zh-CN" altLang="en-US" sz="373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A0F0E8B-9361-4380-8DCB-CC9613DB15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C9028D2-2BA3-F496-D202-62DD99DF8BD2}"/>
              </a:ext>
            </a:extLst>
          </p:cNvPr>
          <p:cNvSpPr txBox="1">
            <a:spLocks/>
          </p:cNvSpPr>
          <p:nvPr/>
        </p:nvSpPr>
        <p:spPr>
          <a:xfrm>
            <a:off x="758202" y="1026335"/>
            <a:ext cx="10553454" cy="516136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US" altLang="zh-CN" sz="2301" dirty="0"/>
              <a:t>Long-term advanced superconducting magnet R&amp;D for future high-energy accelerators is ongoing at IHEP-CAS.</a:t>
            </a:r>
          </a:p>
          <a:p>
            <a:pPr algn="just">
              <a:lnSpc>
                <a:spcPct val="100000"/>
              </a:lnSpc>
            </a:pPr>
            <a:r>
              <a:rPr lang="en-US" altLang="zh-CN" sz="2398" dirty="0"/>
              <a:t>Strong domestic collaboration for the advanced superconductor R&amp;D (HTS &amp; Nb</a:t>
            </a:r>
            <a:r>
              <a:rPr lang="en-US" altLang="zh-CN" sz="2398" baseline="-25000" dirty="0"/>
              <a:t>3</a:t>
            </a:r>
            <a:r>
              <a:rPr lang="en-US" altLang="zh-CN" sz="2398" dirty="0"/>
              <a:t>Sn): </a:t>
            </a:r>
            <a:r>
              <a:rPr lang="en-US" altLang="zh-CN" sz="2398" dirty="0">
                <a:solidFill>
                  <a:srgbClr val="FF0000"/>
                </a:solidFill>
              </a:rPr>
              <a:t>Stainless-steel stabilized IBS tape achieved the highest J</a:t>
            </a:r>
            <a:r>
              <a:rPr lang="en-US" altLang="zh-CN" sz="2398" baseline="-25000" dirty="0">
                <a:solidFill>
                  <a:srgbClr val="FF0000"/>
                </a:solidFill>
              </a:rPr>
              <a:t>e</a:t>
            </a:r>
            <a:r>
              <a:rPr lang="en-US" altLang="zh-CN" sz="2398" dirty="0">
                <a:solidFill>
                  <a:srgbClr val="FF0000"/>
                </a:solidFill>
              </a:rPr>
              <a:t> in 2022</a:t>
            </a:r>
            <a:r>
              <a:rPr lang="en-US" altLang="zh-CN" sz="2398" dirty="0"/>
              <a:t>! Significantly reduced the cost and raised the mechanical properties.</a:t>
            </a:r>
          </a:p>
          <a:p>
            <a:pPr algn="just">
              <a:lnSpc>
                <a:spcPct val="100000"/>
              </a:lnSpc>
            </a:pPr>
            <a:r>
              <a:rPr lang="en-US" altLang="zh-CN" sz="2398" dirty="0"/>
              <a:t>10+ T model dipoles being developed at IHEP, </a:t>
            </a:r>
            <a:r>
              <a:rPr lang="en-US" altLang="zh-CN" sz="2398" dirty="0">
                <a:solidFill>
                  <a:srgbClr val="FF0000"/>
                </a:solidFill>
              </a:rPr>
              <a:t>reached 12.47 T at 4.2 K </a:t>
            </a:r>
            <a:r>
              <a:rPr lang="en-US" altLang="zh-CN" sz="2398" dirty="0"/>
              <a:t>in mid 2021. </a:t>
            </a:r>
            <a:r>
              <a:rPr lang="en-US" altLang="zh-CN" sz="2398" dirty="0">
                <a:solidFill>
                  <a:srgbClr val="FF0000"/>
                </a:solidFill>
              </a:rPr>
              <a:t>16 T (Nb</a:t>
            </a:r>
            <a:r>
              <a:rPr lang="en-US" altLang="zh-CN" sz="2398" baseline="-25000" dirty="0">
                <a:solidFill>
                  <a:srgbClr val="FF0000"/>
                </a:solidFill>
              </a:rPr>
              <a:t>3</a:t>
            </a:r>
            <a:r>
              <a:rPr lang="en-US" altLang="zh-CN" sz="2398" dirty="0">
                <a:solidFill>
                  <a:srgbClr val="FF0000"/>
                </a:solidFill>
              </a:rPr>
              <a:t>Sn+HTS) model dipole under development</a:t>
            </a:r>
            <a:r>
              <a:rPr lang="en-US" altLang="zh-CN" sz="2398" dirty="0"/>
              <a:t>,</a:t>
            </a:r>
            <a:r>
              <a:rPr lang="zh-CN" altLang="en-US" sz="2398" dirty="0"/>
              <a:t> </a:t>
            </a:r>
            <a:r>
              <a:rPr lang="en-US" altLang="zh-CN" sz="2398" dirty="0"/>
              <a:t>and</a:t>
            </a:r>
            <a:r>
              <a:rPr lang="zh-CN" altLang="en-US" sz="2398" dirty="0"/>
              <a:t> </a:t>
            </a:r>
            <a:r>
              <a:rPr lang="en-US" altLang="zh-CN" sz="2398" dirty="0"/>
              <a:t>to</a:t>
            </a:r>
            <a:r>
              <a:rPr lang="zh-CN" altLang="en-US" sz="2398" dirty="0"/>
              <a:t> </a:t>
            </a:r>
            <a:r>
              <a:rPr lang="en-US" altLang="zh-CN" sz="2398" dirty="0"/>
              <a:t>be</a:t>
            </a:r>
            <a:r>
              <a:rPr lang="zh-CN" altLang="en-US" sz="2398" dirty="0"/>
              <a:t> </a:t>
            </a:r>
            <a:r>
              <a:rPr lang="en-US" altLang="zh-CN" sz="2398" dirty="0"/>
              <a:t>tested</a:t>
            </a:r>
            <a:r>
              <a:rPr lang="zh-CN" altLang="en-US" sz="2398" dirty="0"/>
              <a:t> </a:t>
            </a:r>
            <a:r>
              <a:rPr lang="en-US" altLang="zh-CN" sz="2398" dirty="0"/>
              <a:t>in</a:t>
            </a:r>
            <a:r>
              <a:rPr lang="zh-CN" altLang="en-US" sz="2398" dirty="0"/>
              <a:t> </a:t>
            </a:r>
            <a:r>
              <a:rPr lang="en-US" altLang="zh-CN" sz="2398" dirty="0"/>
              <a:t>2023. 20+ T accelerator magnets expected to be realized in 2020s.</a:t>
            </a:r>
          </a:p>
          <a:p>
            <a:pPr algn="just">
              <a:lnSpc>
                <a:spcPct val="100000"/>
              </a:lnSpc>
            </a:pPr>
            <a:r>
              <a:rPr lang="en-US" altLang="zh-CN" sz="2398" dirty="0"/>
              <a:t>China &amp; CERN Collaboration on accelerator technology: </a:t>
            </a:r>
            <a:r>
              <a:rPr lang="en-US" altLang="zh-CN" sz="2398" dirty="0">
                <a:solidFill>
                  <a:srgbClr val="FF0000"/>
                </a:solidFill>
              </a:rPr>
              <a:t>development of</a:t>
            </a:r>
            <a:r>
              <a:rPr lang="en-US" altLang="zh-CN" sz="2398" dirty="0"/>
              <a:t> </a:t>
            </a:r>
            <a:r>
              <a:rPr lang="en-US" altLang="zh-CN" sz="2398" dirty="0">
                <a:solidFill>
                  <a:srgbClr val="FF0000"/>
                </a:solidFill>
              </a:rPr>
              <a:t>HL-LHC CCT magnets going well</a:t>
            </a:r>
            <a:r>
              <a:rPr lang="en-US" altLang="zh-CN" sz="2398" dirty="0"/>
              <a:t>.</a:t>
            </a:r>
          </a:p>
          <a:p>
            <a:pPr algn="just">
              <a:lnSpc>
                <a:spcPct val="110000"/>
              </a:lnSpc>
            </a:pPr>
            <a:endParaRPr lang="en-US" altLang="zh-CN" sz="2398" i="1" dirty="0"/>
          </a:p>
        </p:txBody>
      </p:sp>
      <p:sp>
        <p:nvSpPr>
          <p:cNvPr id="6" name="内容占位符 4">
            <a:extLst>
              <a:ext uri="{FF2B5EF4-FFF2-40B4-BE49-F238E27FC236}">
                <a16:creationId xmlns:a16="http://schemas.microsoft.com/office/drawing/2014/main" id="{CFE8234E-1B37-4211-1004-21A9C86CF9BC}"/>
              </a:ext>
            </a:extLst>
          </p:cNvPr>
          <p:cNvSpPr txBox="1">
            <a:spLocks/>
          </p:cNvSpPr>
          <p:nvPr/>
        </p:nvSpPr>
        <p:spPr>
          <a:xfrm>
            <a:off x="3805151" y="5570392"/>
            <a:ext cx="4459553" cy="522547"/>
          </a:xfrm>
          <a:prstGeom prst="rect">
            <a:avLst/>
          </a:prstGeom>
        </p:spPr>
        <p:txBody>
          <a:bodyPr vert="horz" lIns="121807" tIns="60904" rIns="121807" bIns="60904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197" i="1" dirty="0">
                <a:solidFill>
                  <a:srgbClr val="FF0000"/>
                </a:solidFill>
              </a:rPr>
              <a:t>Thanks for your attention!</a:t>
            </a:r>
            <a:endParaRPr lang="zh-CN" altLang="en-US" sz="3197" i="1" dirty="0">
              <a:solidFill>
                <a:srgbClr val="FF0000"/>
              </a:solidFill>
            </a:endParaRPr>
          </a:p>
        </p:txBody>
      </p:sp>
      <p:sp>
        <p:nvSpPr>
          <p:cNvPr id="7" name="灯片编号占位符 1">
            <a:extLst>
              <a:ext uri="{FF2B5EF4-FFF2-40B4-BE49-F238E27FC236}">
                <a16:creationId xmlns:a16="http://schemas.microsoft.com/office/drawing/2014/main" id="{A39B03CC-6C0F-1F9B-5044-00CDD42DF40D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24</a:t>
            </a:fld>
            <a:endParaRPr lang="en-US" sz="1199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800AAD8-BE2C-B6BF-8789-C67A6A50E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720" y="6381328"/>
            <a:ext cx="5041829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29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B89FAC09-691F-49AA-8B26-7C5D314A2E22}"/>
              </a:ext>
            </a:extLst>
          </p:cNvPr>
          <p:cNvSpPr/>
          <p:nvPr/>
        </p:nvSpPr>
        <p:spPr>
          <a:xfrm>
            <a:off x="5639" y="171339"/>
            <a:ext cx="12180722" cy="6653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zh-CN" sz="40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Magnet Design Scope for SPPC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CA6F224E-D374-4EFD-854B-0AA5FE49A1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94C024A1-6339-4B02-8D13-1C4D07EBA5D1}"/>
              </a:ext>
            </a:extLst>
          </p:cNvPr>
          <p:cNvGraphicFramePr>
            <a:graphicFrameLocks noGrp="1"/>
          </p:cNvGraphicFramePr>
          <p:nvPr/>
        </p:nvGraphicFramePr>
        <p:xfrm>
          <a:off x="766660" y="1497347"/>
          <a:ext cx="10553454" cy="4876134"/>
        </p:xfrm>
        <a:graphic>
          <a:graphicData uri="http://schemas.openxmlformats.org/drawingml/2006/table">
            <a:tbl>
              <a:tblPr/>
              <a:tblGrid>
                <a:gridCol w="2858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4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69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49341">
                <a:tc>
                  <a:txBody>
                    <a:bodyPr/>
                    <a:lstStyle/>
                    <a:p>
                      <a:r>
                        <a:rPr lang="en-US" altLang="zh-CN" sz="2400" b="1" dirty="0"/>
                        <a:t>High</a:t>
                      </a:r>
                      <a:r>
                        <a:rPr lang="en-US" altLang="zh-CN" sz="2400" b="1" baseline="0" dirty="0"/>
                        <a:t> Energy Circular Colliders for next decades</a:t>
                      </a:r>
                      <a:endParaRPr lang="zh-CN" altLang="en-US" sz="2400" b="1" dirty="0"/>
                    </a:p>
                  </a:txBody>
                  <a:tcPr marL="91441" marR="91441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800" b="1" dirty="0">
                          <a:solidFill>
                            <a:srgbClr val="FF0000"/>
                          </a:solidFill>
                        </a:rPr>
                        <a:t>    SPPC</a:t>
                      </a:r>
                      <a:endParaRPr lang="zh-CN" altLang="en-US" sz="2800" b="1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altLang="zh-CN" sz="2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FCC</a:t>
                      </a:r>
                      <a:endParaRPr lang="zh-CN" altLang="en-US" sz="2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530">
                <a:tc>
                  <a:txBody>
                    <a:bodyPr/>
                    <a:lstStyle/>
                    <a:p>
                      <a:r>
                        <a:rPr lang="en-US" altLang="zh-CN" sz="2100" b="1" dirty="0"/>
                        <a:t>Proposed institution 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dirty="0"/>
                        <a:t>IHEP-CAS, China</a:t>
                      </a:r>
                      <a:endParaRPr lang="zh-CN" altLang="en-US" sz="2100" b="1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dirty="0"/>
                        <a:t>CERN, Europe</a:t>
                      </a:r>
                      <a:endParaRPr lang="zh-CN" altLang="en-US" sz="2100" b="1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530">
                <a:tc>
                  <a:txBody>
                    <a:bodyPr/>
                    <a:lstStyle/>
                    <a:p>
                      <a:r>
                        <a:rPr lang="en-US" altLang="zh-CN" sz="2100" b="1" dirty="0"/>
                        <a:t>Proposed dates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dirty="0"/>
                        <a:t>2012</a:t>
                      </a:r>
                      <a:endParaRPr lang="zh-CN" altLang="en-US" sz="2100" b="1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dirty="0"/>
                        <a:t>2013</a:t>
                      </a:r>
                      <a:endParaRPr lang="zh-CN" altLang="en-US" sz="2100" b="1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612">
                <a:tc>
                  <a:txBody>
                    <a:bodyPr/>
                    <a:lstStyle/>
                    <a:p>
                      <a:r>
                        <a:rPr lang="en-US" altLang="zh-CN" sz="2100" b="1" dirty="0"/>
                        <a:t>Site of the project</a:t>
                      </a:r>
                    </a:p>
                  </a:txBody>
                  <a:tcPr marL="91441" marR="91441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dirty="0"/>
                        <a:t>China</a:t>
                      </a:r>
                      <a:endParaRPr lang="zh-CN" altLang="en-US" sz="2100" b="1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dirty="0"/>
                        <a:t>Europe</a:t>
                      </a:r>
                      <a:endParaRPr lang="zh-CN" altLang="en-US" sz="2100" b="1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1079">
                <a:tc>
                  <a:txBody>
                    <a:bodyPr/>
                    <a:lstStyle/>
                    <a:p>
                      <a:r>
                        <a:rPr lang="en-US" altLang="zh-CN" sz="2100" b="1" dirty="0"/>
                        <a:t>Baseline technology</a:t>
                      </a:r>
                    </a:p>
                    <a:p>
                      <a:endParaRPr lang="zh-CN" altLang="en-US" sz="2100" b="1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dirty="0">
                          <a:solidFill>
                            <a:srgbClr val="C00000"/>
                          </a:solidFill>
                        </a:rPr>
                        <a:t>IBS</a:t>
                      </a:r>
                      <a:r>
                        <a:rPr lang="en-US" altLang="zh-CN" sz="2100" b="1" dirty="0"/>
                        <a:t> </a:t>
                      </a:r>
                      <a:r>
                        <a:rPr lang="en-US" altLang="zh-CN" sz="2100" b="1" dirty="0">
                          <a:solidFill>
                            <a:srgbClr val="FF0000"/>
                          </a:solidFill>
                        </a:rPr>
                        <a:t>20~24 T</a:t>
                      </a:r>
                      <a:r>
                        <a:rPr lang="en-US" altLang="zh-CN" sz="2100" b="1" dirty="0"/>
                        <a:t> to reach </a:t>
                      </a:r>
                      <a:r>
                        <a:rPr lang="en-US" altLang="zh-CN" sz="2100" b="1" dirty="0">
                          <a:solidFill>
                            <a:srgbClr val="FF0000"/>
                          </a:solidFill>
                        </a:rPr>
                        <a:t>125-150</a:t>
                      </a:r>
                      <a:r>
                        <a:rPr lang="en-US" altLang="zh-CN" sz="2100" b="1" dirty="0"/>
                        <a:t> </a:t>
                      </a:r>
                      <a:r>
                        <a:rPr lang="en-US" altLang="zh-CN" sz="2100" b="1" dirty="0" err="1"/>
                        <a:t>TeV</a:t>
                      </a:r>
                      <a:r>
                        <a:rPr lang="en-US" altLang="zh-CN" sz="2100" b="1" dirty="0"/>
                        <a:t>, Nb</a:t>
                      </a:r>
                      <a:r>
                        <a:rPr lang="en-US" altLang="zh-CN" sz="2100" b="1" baseline="-25000" dirty="0"/>
                        <a:t>3</a:t>
                      </a:r>
                      <a:r>
                        <a:rPr lang="en-US" altLang="zh-CN" sz="2100" b="1" dirty="0"/>
                        <a:t>Sn</a:t>
                      </a:r>
                      <a:r>
                        <a:rPr lang="en-US" altLang="zh-CN" sz="2100" b="1" baseline="0" dirty="0"/>
                        <a:t> </a:t>
                      </a:r>
                      <a:r>
                        <a:rPr lang="en-US" altLang="zh-CN" sz="2100" b="1" dirty="0" err="1"/>
                        <a:t>etc</a:t>
                      </a:r>
                      <a:r>
                        <a:rPr lang="en-US" altLang="zh-CN" sz="2100" b="1" dirty="0"/>
                        <a:t> as options</a:t>
                      </a:r>
                      <a:endParaRPr lang="zh-CN" altLang="en-US" sz="2100" b="1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dirty="0">
                          <a:solidFill>
                            <a:srgbClr val="C00000"/>
                          </a:solidFill>
                        </a:rPr>
                        <a:t>Nb</a:t>
                      </a:r>
                      <a:r>
                        <a:rPr lang="en-US" altLang="zh-CN" sz="2100" b="1" baseline="-25000" dirty="0">
                          <a:solidFill>
                            <a:srgbClr val="C00000"/>
                          </a:solidFill>
                        </a:rPr>
                        <a:t>3</a:t>
                      </a:r>
                      <a:r>
                        <a:rPr lang="en-US" altLang="zh-CN" sz="2100" b="1" dirty="0">
                          <a:solidFill>
                            <a:srgbClr val="C00000"/>
                          </a:solidFill>
                        </a:rPr>
                        <a:t>Sn</a:t>
                      </a:r>
                      <a:r>
                        <a:rPr lang="en-US" altLang="zh-CN" sz="2100" b="1" dirty="0"/>
                        <a:t> </a:t>
                      </a:r>
                      <a:r>
                        <a:rPr lang="en-US" altLang="zh-CN" sz="2100" b="1" dirty="0">
                          <a:solidFill>
                            <a:srgbClr val="FF0000"/>
                          </a:solidFill>
                        </a:rPr>
                        <a:t>16 T</a:t>
                      </a:r>
                      <a:r>
                        <a:rPr lang="en-US" altLang="zh-CN" sz="2100" b="1" dirty="0"/>
                        <a:t> to reach </a:t>
                      </a:r>
                      <a:r>
                        <a:rPr lang="en-US" altLang="zh-CN" sz="2100" b="1" dirty="0">
                          <a:solidFill>
                            <a:srgbClr val="FF0000"/>
                          </a:solidFill>
                        </a:rPr>
                        <a:t>100 </a:t>
                      </a:r>
                      <a:r>
                        <a:rPr lang="en-US" altLang="zh-CN" sz="2100" b="1" dirty="0" err="1"/>
                        <a:t>TeV</a:t>
                      </a:r>
                      <a:endParaRPr lang="zh-CN" altLang="en-US" sz="2100" b="1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6205">
                <a:tc>
                  <a:txBody>
                    <a:bodyPr/>
                    <a:lstStyle/>
                    <a:p>
                      <a:r>
                        <a:rPr lang="en-US" altLang="zh-CN" sz="2100" b="1" dirty="0"/>
                        <a:t>Timeline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dirty="0"/>
                        <a:t>Construction at 2040s</a:t>
                      </a:r>
                      <a:endParaRPr lang="zh-CN" altLang="en-US" sz="2100" b="1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dirty="0"/>
                        <a:t>Construction at 2050-60s</a:t>
                      </a:r>
                      <a:endParaRPr lang="zh-CN" altLang="en-US" sz="2100" b="1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383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100" b="1" dirty="0"/>
                        <a:t>Cost</a:t>
                      </a:r>
                      <a:endParaRPr lang="zh-CN" altLang="en-US" sz="2100" b="1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dirty="0"/>
                        <a:t>*</a:t>
                      </a:r>
                      <a:endParaRPr lang="zh-CN" altLang="en-US" sz="2100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dirty="0"/>
                        <a:t>**</a:t>
                      </a:r>
                      <a:endParaRPr lang="zh-CN" altLang="en-US" sz="2100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2" name="Picture 148" descr="Several sites in China are currently under study for a possible 100âkm-circumference collider. Image credit: IHEP">
            <a:extLst>
              <a:ext uri="{FF2B5EF4-FFF2-40B4-BE49-F238E27FC236}">
                <a16:creationId xmlns:a16="http://schemas.microsoft.com/office/drawing/2014/main" id="{790A8553-C2F7-4D11-B900-FABDF2CB5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42815" y="1526374"/>
            <a:ext cx="2102178" cy="157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5227DF7-DD3C-41C0-9C95-19EFF8E77C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59099" y="1526374"/>
            <a:ext cx="2118236" cy="1574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4A40A1C-7D81-4B81-B6A2-394D1AA7DF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765" y="1934628"/>
            <a:ext cx="1815508" cy="1165894"/>
          </a:xfrm>
          <a:prstGeom prst="rect">
            <a:avLst/>
          </a:prstGeom>
        </p:spPr>
      </p:pic>
      <p:graphicFrame>
        <p:nvGraphicFramePr>
          <p:cNvPr id="15" name="Objet 7">
            <a:extLst>
              <a:ext uri="{FF2B5EF4-FFF2-40B4-BE49-F238E27FC236}">
                <a16:creationId xmlns:a16="http://schemas.microsoft.com/office/drawing/2014/main" id="{BC9BAC9E-2010-4EE8-A558-0A650AF183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38998" y="960078"/>
          <a:ext cx="4191352" cy="499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6" imgW="1701720" imgH="203040" progId="Equation.3">
                  <p:embed/>
                </p:oleObj>
              </mc:Choice>
              <mc:Fallback>
                <p:oleObj name="公式" r:id="rId6" imgW="1701720" imgH="203040" progId="Equation.3">
                  <p:embed/>
                  <p:pic>
                    <p:nvPicPr>
                      <p:cNvPr id="15" name="Objet 7">
                        <a:extLst>
                          <a:ext uri="{FF2B5EF4-FFF2-40B4-BE49-F238E27FC236}">
                            <a16:creationId xmlns:a16="http://schemas.microsoft.com/office/drawing/2014/main" id="{BC9BAC9E-2010-4EE8-A558-0A650AF183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8998" y="960078"/>
                        <a:ext cx="4191352" cy="499071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页脚占位符 1">
            <a:extLst>
              <a:ext uri="{FF2B5EF4-FFF2-40B4-BE49-F238E27FC236}">
                <a16:creationId xmlns:a16="http://schemas.microsoft.com/office/drawing/2014/main" id="{5D91E5ED-4A5A-CDFE-5B5E-838316173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CEPC Accelerator TDR International Review, HKUST, June 2023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D93D893-F0A3-DB2C-9B7B-55F12823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059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2D4F8B91-939A-4BCE-99B1-F352F54EF7F0}"/>
              </a:ext>
            </a:extLst>
          </p:cNvPr>
          <p:cNvSpPr/>
          <p:nvPr/>
        </p:nvSpPr>
        <p:spPr>
          <a:xfrm>
            <a:off x="5639" y="3036"/>
            <a:ext cx="10962652" cy="800603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73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Record</a:t>
            </a:r>
            <a:r>
              <a:rPr lang="zh-CN" altLang="en-US" sz="373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373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14.5 T Dipole by Fermilab in 2020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ACFA180-A123-4789-837E-1A6C5D8C0C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6" name="灯片编号占位符 2">
            <a:extLst>
              <a:ext uri="{FF2B5EF4-FFF2-40B4-BE49-F238E27FC236}">
                <a16:creationId xmlns:a16="http://schemas.microsoft.com/office/drawing/2014/main" id="{107A7D47-CBF2-FC33-5BE2-E1C78480A298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4</a:t>
            </a:fld>
            <a:endParaRPr lang="en-US" sz="1199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E314332-E1D0-445D-0A44-DEF958DC4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720" y="6381328"/>
            <a:ext cx="5041829" cy="35969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920B643-AC4E-66AB-A779-F36D7CEDDE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416" y="1730390"/>
            <a:ext cx="7344817" cy="4594946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3698CECC-628A-6974-EB77-719E7AB3D108}"/>
              </a:ext>
            </a:extLst>
          </p:cNvPr>
          <p:cNvSpPr txBox="1"/>
          <p:nvPr/>
        </p:nvSpPr>
        <p:spPr>
          <a:xfrm>
            <a:off x="9292517" y="1094202"/>
            <a:ext cx="19880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/>
              <a:t>A. V. </a:t>
            </a:r>
            <a:r>
              <a:rPr lang="en-US" altLang="zh-CN" sz="1600" dirty="0" err="1"/>
              <a:t>Zlobin</a:t>
            </a:r>
            <a:r>
              <a:rPr lang="en-US" altLang="zh-CN" sz="1600" dirty="0"/>
              <a:t>, Fermilab</a:t>
            </a:r>
            <a:endParaRPr lang="zh-CN" altLang="en-US" sz="1600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697BD8A-F333-E8A5-70BA-366CE9A8CF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1203" y="1602436"/>
            <a:ext cx="3455437" cy="2434408"/>
          </a:xfrm>
          <a:prstGeom prst="rect">
            <a:avLst/>
          </a:prstGeom>
        </p:spPr>
      </p:pic>
      <p:sp>
        <p:nvSpPr>
          <p:cNvPr id="19" name="标题 1">
            <a:extLst>
              <a:ext uri="{FF2B5EF4-FFF2-40B4-BE49-F238E27FC236}">
                <a16:creationId xmlns:a16="http://schemas.microsoft.com/office/drawing/2014/main" id="{6AAA66D8-A6F4-1D98-637E-EBCD6DF76635}"/>
              </a:ext>
            </a:extLst>
          </p:cNvPr>
          <p:cNvSpPr txBox="1">
            <a:spLocks/>
          </p:cNvSpPr>
          <p:nvPr/>
        </p:nvSpPr>
        <p:spPr>
          <a:xfrm>
            <a:off x="911423" y="1196752"/>
            <a:ext cx="7200802" cy="441104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000" b="1">
                <a:latin typeface="+mj-lt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131" dirty="0"/>
              <a:t>But with ~20% performance degradation after thermal cycle!</a:t>
            </a:r>
            <a:endParaRPr lang="zh-CN" altLang="en-US" sz="2131" dirty="0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70DB22B6-D428-583F-CEDB-924941782175}"/>
              </a:ext>
            </a:extLst>
          </p:cNvPr>
          <p:cNvSpPr/>
          <p:nvPr/>
        </p:nvSpPr>
        <p:spPr>
          <a:xfrm>
            <a:off x="11208568" y="1602436"/>
            <a:ext cx="648072" cy="23306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97EA9A1B-05C8-EC9D-181E-28C750D6FE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0519" y="4077072"/>
            <a:ext cx="3451185" cy="238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68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472" y="938530"/>
            <a:ext cx="10189002" cy="5505465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D4F8B91-939A-4BCE-99B1-F352F54EF7F0}"/>
              </a:ext>
            </a:extLst>
          </p:cNvPr>
          <p:cNvSpPr/>
          <p:nvPr/>
        </p:nvSpPr>
        <p:spPr>
          <a:xfrm>
            <a:off x="5639" y="3036"/>
            <a:ext cx="12180722" cy="800603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73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R&amp;D of the High Field Model Dipoles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ACFA180-A123-4789-837E-1A6C5D8C0C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570480A-211D-995E-DC8D-9FCF86A9537F}"/>
              </a:ext>
            </a:extLst>
          </p:cNvPr>
          <p:cNvSpPr txBox="1"/>
          <p:nvPr/>
        </p:nvSpPr>
        <p:spPr>
          <a:xfrm>
            <a:off x="5961594" y="4815096"/>
            <a:ext cx="2526601" cy="830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599" b="1" dirty="0"/>
              <a:t>Challenges</a:t>
            </a:r>
            <a:r>
              <a:rPr lang="en-US" altLang="zh-CN" sz="1599" dirty="0"/>
              <a:t>: Stress control, quench protection, field quality control,……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778E1A6-0098-4AC3-DA7B-53019E4591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8195" y="4588684"/>
            <a:ext cx="1813674" cy="1313804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6F212A25-9BE3-FBCB-B0AB-5AF2023A8570}"/>
              </a:ext>
            </a:extLst>
          </p:cNvPr>
          <p:cNvSpPr txBox="1">
            <a:spLocks/>
          </p:cNvSpPr>
          <p:nvPr/>
        </p:nvSpPr>
        <p:spPr>
          <a:xfrm>
            <a:off x="2207568" y="972361"/>
            <a:ext cx="2912262" cy="737503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000" b="1">
                <a:latin typeface="+mj-lt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131" dirty="0"/>
              <a:t>Roadmap for High Field </a:t>
            </a:r>
          </a:p>
          <a:p>
            <a:r>
              <a:rPr lang="en-US" altLang="zh-CN" sz="2131" dirty="0"/>
              <a:t>Dipole Magnet R&amp;D</a:t>
            </a:r>
            <a:endParaRPr lang="zh-CN" altLang="en-US" sz="2131" dirty="0"/>
          </a:p>
        </p:txBody>
      </p:sp>
      <p:sp>
        <p:nvSpPr>
          <p:cNvPr id="6" name="灯片编号占位符 2">
            <a:extLst>
              <a:ext uri="{FF2B5EF4-FFF2-40B4-BE49-F238E27FC236}">
                <a16:creationId xmlns:a16="http://schemas.microsoft.com/office/drawing/2014/main" id="{107A7D47-CBF2-FC33-5BE2-E1C78480A298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5</a:t>
            </a:fld>
            <a:endParaRPr lang="en-US" sz="1199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E314332-E1D0-445D-0A44-DEF958DC4E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5720" y="6381328"/>
            <a:ext cx="5041829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24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077F20F-6464-45D2-834A-C8EF9D1D05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694ACDB0-F655-C640-B6DB-40B862106CD2}"/>
              </a:ext>
            </a:extLst>
          </p:cNvPr>
          <p:cNvGrpSpPr/>
          <p:nvPr/>
        </p:nvGrpSpPr>
        <p:grpSpPr>
          <a:xfrm>
            <a:off x="3382273" y="980728"/>
            <a:ext cx="8004916" cy="5544616"/>
            <a:chOff x="2779154" y="710031"/>
            <a:chExt cx="6009246" cy="4258714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79154" y="710031"/>
              <a:ext cx="6009246" cy="4258714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61A43C06-3701-4870-BDC4-1667C866B912}"/>
                </a:ext>
              </a:extLst>
            </p:cNvPr>
            <p:cNvSpPr txBox="1"/>
            <p:nvPr/>
          </p:nvSpPr>
          <p:spPr>
            <a:xfrm>
              <a:off x="3986835" y="2079625"/>
              <a:ext cx="381965" cy="16924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47956" tIns="0" rIns="47956" bIns="0" rtlCol="0">
              <a:spAutoFit/>
            </a:bodyPr>
            <a:lstStyle/>
            <a:p>
              <a:r>
                <a:rPr lang="en-US" altLang="zh-CN" sz="1465" dirty="0"/>
                <a:t>2018</a:t>
              </a:r>
              <a:endParaRPr lang="zh-CN" altLang="en-US" sz="1465" dirty="0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ABDE6E96-1CC9-4C77-8FE6-88FC2CD4A517}"/>
                </a:ext>
              </a:extLst>
            </p:cNvPr>
            <p:cNvSpPr txBox="1"/>
            <p:nvPr/>
          </p:nvSpPr>
          <p:spPr>
            <a:xfrm>
              <a:off x="4399585" y="1858220"/>
              <a:ext cx="381965" cy="16924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47956" tIns="0" rIns="47956" bIns="0" rtlCol="0">
              <a:spAutoFit/>
            </a:bodyPr>
            <a:lstStyle/>
            <a:p>
              <a:r>
                <a:rPr lang="en-US" altLang="zh-CN" sz="1465" dirty="0"/>
                <a:t>2019</a:t>
              </a:r>
              <a:endParaRPr lang="zh-CN" altLang="en-US" sz="1465" dirty="0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9D757F24-7413-4B21-9630-DAD2352E86C9}"/>
                </a:ext>
              </a:extLst>
            </p:cNvPr>
            <p:cNvSpPr txBox="1"/>
            <p:nvPr/>
          </p:nvSpPr>
          <p:spPr>
            <a:xfrm>
              <a:off x="8153400" y="1278282"/>
              <a:ext cx="361950" cy="16924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47956" tIns="0" rIns="47956" bIns="0" rtlCol="0">
              <a:spAutoFit/>
            </a:bodyPr>
            <a:lstStyle/>
            <a:p>
              <a:r>
                <a:rPr lang="en-US" altLang="zh-CN" sz="1465" dirty="0"/>
                <a:t>2021</a:t>
              </a:r>
              <a:endParaRPr lang="zh-CN" altLang="en-US" sz="1465" dirty="0"/>
            </a:p>
          </p:txBody>
        </p: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1DE938D5-5DA3-4F5E-9ADD-433F97F4C5CE}"/>
                </a:ext>
              </a:extLst>
            </p:cNvPr>
            <p:cNvCxnSpPr>
              <a:cxnSpLocks/>
            </p:cNvCxnSpPr>
            <p:nvPr/>
          </p:nvCxnSpPr>
          <p:spPr>
            <a:xfrm>
              <a:off x="3263900" y="1858220"/>
              <a:ext cx="1517650" cy="0"/>
            </a:xfrm>
            <a:prstGeom prst="line">
              <a:avLst/>
            </a:prstGeom>
            <a:ln w="95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72B7BC1F-790E-448F-837C-5BC5B1F13DDE}"/>
                </a:ext>
              </a:extLst>
            </p:cNvPr>
            <p:cNvCxnSpPr>
              <a:cxnSpLocks/>
            </p:cNvCxnSpPr>
            <p:nvPr/>
          </p:nvCxnSpPr>
          <p:spPr>
            <a:xfrm>
              <a:off x="3257550" y="2080470"/>
              <a:ext cx="1111250" cy="0"/>
            </a:xfrm>
            <a:prstGeom prst="line">
              <a:avLst/>
            </a:prstGeom>
            <a:ln w="95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矩形: 圆角 30">
              <a:extLst>
                <a:ext uri="{FF2B5EF4-FFF2-40B4-BE49-F238E27FC236}">
                  <a16:creationId xmlns:a16="http://schemas.microsoft.com/office/drawing/2014/main" id="{0BCF3A2E-1D0F-4615-8414-0D17E75AC19C}"/>
                </a:ext>
              </a:extLst>
            </p:cNvPr>
            <p:cNvSpPr/>
            <p:nvPr/>
          </p:nvSpPr>
          <p:spPr>
            <a:xfrm>
              <a:off x="3366527" y="1478034"/>
              <a:ext cx="1368731" cy="338088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rgbClr val="9D019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8"/>
            </a:p>
          </p:txBody>
        </p:sp>
        <p:sp>
          <p:nvSpPr>
            <p:cNvPr id="32" name="矩形: 圆角 31">
              <a:extLst>
                <a:ext uri="{FF2B5EF4-FFF2-40B4-BE49-F238E27FC236}">
                  <a16:creationId xmlns:a16="http://schemas.microsoft.com/office/drawing/2014/main" id="{D07BA6BF-2ECC-4F71-9DD0-08AA86373948}"/>
                </a:ext>
              </a:extLst>
            </p:cNvPr>
            <p:cNvSpPr/>
            <p:nvPr/>
          </p:nvSpPr>
          <p:spPr>
            <a:xfrm>
              <a:off x="5291796" y="1239858"/>
              <a:ext cx="1499285" cy="4572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rgbClr val="9D019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8"/>
            </a:p>
          </p:txBody>
        </p:sp>
        <p:sp>
          <p:nvSpPr>
            <p:cNvPr id="33" name="矩形: 圆角 32">
              <a:extLst>
                <a:ext uri="{FF2B5EF4-FFF2-40B4-BE49-F238E27FC236}">
                  <a16:creationId xmlns:a16="http://schemas.microsoft.com/office/drawing/2014/main" id="{44D37C98-57A9-4910-9BF5-D41BCD897FB2}"/>
                </a:ext>
              </a:extLst>
            </p:cNvPr>
            <p:cNvSpPr/>
            <p:nvPr/>
          </p:nvSpPr>
          <p:spPr>
            <a:xfrm>
              <a:off x="7218234" y="1176976"/>
              <a:ext cx="880387" cy="343484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rgbClr val="9D019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8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1B587CCA-CDD8-40F3-A085-2C1971023C6E}"/>
                </a:ext>
              </a:extLst>
            </p:cNvPr>
            <p:cNvSpPr txBox="1"/>
            <p:nvPr/>
          </p:nvSpPr>
          <p:spPr>
            <a:xfrm>
              <a:off x="6440262" y="847329"/>
              <a:ext cx="714886" cy="184741"/>
            </a:xfrm>
            <a:prstGeom prst="rect">
              <a:avLst/>
            </a:prstGeom>
            <a:noFill/>
          </p:spPr>
          <p:txBody>
            <a:bodyPr wrap="square" lIns="47956" tIns="0" rIns="47956" bIns="0" rtlCol="0">
              <a:spAutoFit/>
            </a:bodyPr>
            <a:lstStyle/>
            <a:p>
              <a:r>
                <a:rPr lang="en-US" altLang="zh-CN" sz="1599" b="1" dirty="0"/>
                <a:t>~90% SSL</a:t>
              </a:r>
              <a:endParaRPr lang="zh-CN" altLang="en-US" sz="1599" b="1" dirty="0"/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F274C07C-C395-5C95-162D-CBEDE0A9A6D3}"/>
              </a:ext>
            </a:extLst>
          </p:cNvPr>
          <p:cNvSpPr/>
          <p:nvPr/>
        </p:nvSpPr>
        <p:spPr>
          <a:xfrm>
            <a:off x="5639" y="3036"/>
            <a:ext cx="12180722" cy="800603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73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R&amp;D of the High Field Model Dipoles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0203DB5-3CB6-4FC6-4D25-645BC1ED60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027" b="8702"/>
          <a:stretch/>
        </p:blipFill>
        <p:spPr>
          <a:xfrm>
            <a:off x="706029" y="1042936"/>
            <a:ext cx="2434819" cy="5354557"/>
          </a:xfrm>
          <a:prstGeom prst="rect">
            <a:avLst/>
          </a:prstGeom>
        </p:spPr>
      </p:pic>
      <p:sp>
        <p:nvSpPr>
          <p:cNvPr id="6" name="灯片编号占位符 2">
            <a:extLst>
              <a:ext uri="{FF2B5EF4-FFF2-40B4-BE49-F238E27FC236}">
                <a16:creationId xmlns:a16="http://schemas.microsoft.com/office/drawing/2014/main" id="{EF418D47-F3C4-AC97-A4F7-75CDCD9B8BF1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6</a:t>
            </a:fld>
            <a:endParaRPr lang="en-US" sz="1199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C18A8E8-A992-7AF4-3835-A81D9B2F2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720" y="6381328"/>
            <a:ext cx="5041829" cy="35969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647840D-A62C-CB95-8F86-CF4872F64B45}"/>
              </a:ext>
            </a:extLst>
          </p:cNvPr>
          <p:cNvSpPr txBox="1"/>
          <p:nvPr/>
        </p:nvSpPr>
        <p:spPr>
          <a:xfrm>
            <a:off x="8400256" y="2541004"/>
            <a:ext cx="2430582" cy="359694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131" b="1">
                <a:latin typeface="+mj-lt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1800" dirty="0"/>
              <a:t>Training history at 4.2 K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076184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3462813" y="941947"/>
            <a:ext cx="5230548" cy="461748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000" b="1">
                <a:latin typeface="+mj-lt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131" dirty="0"/>
              <a:t>16 T Model Dipole: Nb</a:t>
            </a:r>
            <a:r>
              <a:rPr lang="en-US" altLang="zh-CN" sz="2131" baseline="-25000" dirty="0"/>
              <a:t>3</a:t>
            </a:r>
            <a:r>
              <a:rPr lang="en-US" altLang="zh-CN" sz="2131" dirty="0"/>
              <a:t>Sn 12~13 T + HTS 3~4 T</a:t>
            </a:r>
            <a:endParaRPr lang="zh-CN" altLang="en-US" sz="2131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675E757-D533-4F8D-ADEE-BD3046AA6635}"/>
              </a:ext>
            </a:extLst>
          </p:cNvPr>
          <p:cNvSpPr/>
          <p:nvPr/>
        </p:nvSpPr>
        <p:spPr>
          <a:xfrm>
            <a:off x="5639" y="3036"/>
            <a:ext cx="12180722" cy="800603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73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R&amp;D of the High Field Model Dipoles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3C2E1172-9D2E-4365-A5A5-29965FE5F1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6" name="灯片编号占位符 2">
            <a:extLst>
              <a:ext uri="{FF2B5EF4-FFF2-40B4-BE49-F238E27FC236}">
                <a16:creationId xmlns:a16="http://schemas.microsoft.com/office/drawing/2014/main" id="{3C51A9C4-CDB3-16E0-BA02-CFF427DC34C6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7</a:t>
            </a:fld>
            <a:endParaRPr lang="en-US" sz="1199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558C3DE-50B2-DE7F-0B5B-B4CF454E1E2C}"/>
              </a:ext>
            </a:extLst>
          </p:cNvPr>
          <p:cNvGrpSpPr/>
          <p:nvPr/>
        </p:nvGrpSpPr>
        <p:grpSpPr>
          <a:xfrm>
            <a:off x="350439" y="1399885"/>
            <a:ext cx="11398567" cy="4950252"/>
            <a:chOff x="258839" y="1050885"/>
            <a:chExt cx="8556841" cy="3716127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C5C9FA6B-30E2-BCDE-0301-3FE11BF602C7}"/>
                </a:ext>
              </a:extLst>
            </p:cNvPr>
            <p:cNvGrpSpPr/>
            <p:nvPr/>
          </p:nvGrpSpPr>
          <p:grpSpPr>
            <a:xfrm>
              <a:off x="258839" y="1050885"/>
              <a:ext cx="8556841" cy="3716127"/>
              <a:chOff x="258839" y="1050885"/>
              <a:chExt cx="8556841" cy="3716127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29"/>
              <a:stretch/>
            </p:blipFill>
            <p:spPr>
              <a:xfrm>
                <a:off x="430306" y="1053600"/>
                <a:ext cx="8385374" cy="3666224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02B60872-2A7E-41D7-B1EC-6E593F745A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66688" y="2941597"/>
                <a:ext cx="2058545" cy="175342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005CAB-2377-4071-A6C7-385E24C5BE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34937" y="1050885"/>
                <a:ext cx="1540353" cy="1770959"/>
              </a:xfrm>
              <a:prstGeom prst="rect">
                <a:avLst/>
              </a:prstGeom>
            </p:spPr>
          </p:pic>
          <p:pic>
            <p:nvPicPr>
              <p:cNvPr id="5" name="图片 4" descr="屏幕剪辑">
                <a:extLst>
                  <a:ext uri="{FF2B5EF4-FFF2-40B4-BE49-F238E27FC236}">
                    <a16:creationId xmlns:a16="http://schemas.microsoft.com/office/drawing/2014/main" id="{08F69A84-3106-57ED-B58C-32A80368CF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8839" y="2971595"/>
                <a:ext cx="2107849" cy="1795417"/>
              </a:xfrm>
              <a:prstGeom prst="rect">
                <a:avLst/>
              </a:prstGeom>
            </p:spPr>
          </p:pic>
          <p:pic>
            <p:nvPicPr>
              <p:cNvPr id="10" name="图片 14">
                <a:extLst>
                  <a:ext uri="{FF2B5EF4-FFF2-40B4-BE49-F238E27FC236}">
                    <a16:creationId xmlns:a16="http://schemas.microsoft.com/office/drawing/2014/main" id="{CB7544CD-84DB-D0CF-1959-66EF5E1148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25157"/>
              <a:stretch/>
            </p:blipFill>
            <p:spPr bwMode="auto">
              <a:xfrm>
                <a:off x="4425233" y="2930024"/>
                <a:ext cx="1626041" cy="17217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01F33733-67A8-65A8-6A25-15E3166ED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0133" y="1058758"/>
              <a:ext cx="4074459" cy="1872631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CC34C8E3-4901-E557-14BB-6305CE02A46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202" r="32497"/>
          <a:stretch/>
        </p:blipFill>
        <p:spPr>
          <a:xfrm>
            <a:off x="9859104" y="3918502"/>
            <a:ext cx="1781512" cy="228439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71A7DD4-5316-3899-B418-F44D9E8EB2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25297" y="5210722"/>
            <a:ext cx="915318" cy="99217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ADF448-DE79-0F35-7E5C-69EA54EB16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75720" y="6381328"/>
            <a:ext cx="5041829" cy="35969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2524A86-4165-F813-DDDF-4AF9E7D9485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8"/>
          <a:stretch/>
        </p:blipFill>
        <p:spPr>
          <a:xfrm>
            <a:off x="8066541" y="3917059"/>
            <a:ext cx="1781512" cy="227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55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A735216-73D5-548F-05BA-13C1491E96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10DF392-FCA1-0BFA-C01C-6ED84E878445}"/>
              </a:ext>
            </a:extLst>
          </p:cNvPr>
          <p:cNvSpPr/>
          <p:nvPr/>
        </p:nvSpPr>
        <p:spPr>
          <a:xfrm>
            <a:off x="5639" y="3036"/>
            <a:ext cx="12180722" cy="800603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73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R&amp;D of the High Field Model Dipoles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4219D5A-B318-CB20-92FE-909DC3082D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39" y="4136809"/>
            <a:ext cx="2960588" cy="228129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66C7B72-CB3E-FBF7-1D06-F92E6E3A55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226" y="3970229"/>
            <a:ext cx="3290050" cy="244912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4719480-11CD-DBE2-E307-1DDEF6F167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5144" y="1340768"/>
            <a:ext cx="3345200" cy="26033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DEE81B4-43BC-7281-D742-CF5D22CC87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6840" y="1052736"/>
            <a:ext cx="4958858" cy="5312011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D2373EEE-35DD-ACA5-677F-145723D7D575}"/>
              </a:ext>
            </a:extLst>
          </p:cNvPr>
          <p:cNvSpPr txBox="1"/>
          <p:nvPr/>
        </p:nvSpPr>
        <p:spPr>
          <a:xfrm>
            <a:off x="516303" y="956427"/>
            <a:ext cx="5551065" cy="420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131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Stress distribution in different loading steps</a:t>
            </a:r>
            <a:endParaRPr kumimoji="1" lang="zh-CN" altLang="en-US" sz="2131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C912AA0D-706D-D1AE-67CB-D65F7BA5FC6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044" y="1386284"/>
            <a:ext cx="2642143" cy="2449123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98AF184B-1352-FF01-35A3-F5E9B1360EC7}"/>
              </a:ext>
            </a:extLst>
          </p:cNvPr>
          <p:cNvSpPr txBox="1"/>
          <p:nvPr/>
        </p:nvSpPr>
        <p:spPr>
          <a:xfrm>
            <a:off x="3176359" y="1344716"/>
            <a:ext cx="1146421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99" dirty="0"/>
              <a:t>Assembly</a:t>
            </a:r>
            <a:endParaRPr lang="zh-CN" altLang="en-US" sz="1599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659B041E-EBF1-738B-94D8-1A2F3E548D4B}"/>
              </a:ext>
            </a:extLst>
          </p:cNvPr>
          <p:cNvSpPr txBox="1"/>
          <p:nvPr/>
        </p:nvSpPr>
        <p:spPr>
          <a:xfrm>
            <a:off x="3283687" y="3915168"/>
            <a:ext cx="698601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99" dirty="0"/>
              <a:t>4.2 K</a:t>
            </a:r>
            <a:endParaRPr lang="zh-CN" altLang="en-US" sz="1599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4A148070-DC51-148C-020B-23275D655F71}"/>
              </a:ext>
            </a:extLst>
          </p:cNvPr>
          <p:cNvSpPr txBox="1"/>
          <p:nvPr/>
        </p:nvSpPr>
        <p:spPr>
          <a:xfrm>
            <a:off x="199834" y="3887262"/>
            <a:ext cx="698601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99" dirty="0"/>
              <a:t>13 T</a:t>
            </a:r>
            <a:endParaRPr lang="zh-CN" altLang="en-US" sz="1599" dirty="0"/>
          </a:p>
        </p:txBody>
      </p:sp>
      <p:sp>
        <p:nvSpPr>
          <p:cNvPr id="30" name="灯片编号占位符 2">
            <a:extLst>
              <a:ext uri="{FF2B5EF4-FFF2-40B4-BE49-F238E27FC236}">
                <a16:creationId xmlns:a16="http://schemas.microsoft.com/office/drawing/2014/main" id="{2525B1FC-D60F-B709-57B6-8F4E14E4988B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8</a:t>
            </a:fld>
            <a:endParaRPr lang="en-US" sz="1199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E3C1082-D054-5005-2E0D-0F9475517D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5720" y="6381328"/>
            <a:ext cx="5041829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13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AC0D3209-2C53-AF00-EDE5-90D06A53B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38" y="969399"/>
            <a:ext cx="11034300" cy="541358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A735216-73D5-548F-05BA-13C1491E96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10DF392-FCA1-0BFA-C01C-6ED84E878445}"/>
              </a:ext>
            </a:extLst>
          </p:cNvPr>
          <p:cNvSpPr/>
          <p:nvPr/>
        </p:nvSpPr>
        <p:spPr>
          <a:xfrm>
            <a:off x="5639" y="3036"/>
            <a:ext cx="12180722" cy="800603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73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R&amp;D of the High Field Model Dipoles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8754B9A-00D0-C6B1-1E76-067F02F6DBA2}"/>
              </a:ext>
            </a:extLst>
          </p:cNvPr>
          <p:cNvSpPr txBox="1"/>
          <p:nvPr/>
        </p:nvSpPr>
        <p:spPr>
          <a:xfrm>
            <a:off x="462417" y="6351598"/>
            <a:ext cx="11428383" cy="379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65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 calculation indicates that the temperature of hot spot is 237 K and the max voltage is 952 V. Safe.</a:t>
            </a:r>
            <a:endParaRPr lang="zh-CN" altLang="en-US" sz="1865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灯片编号占位符 2">
            <a:extLst>
              <a:ext uri="{FF2B5EF4-FFF2-40B4-BE49-F238E27FC236}">
                <a16:creationId xmlns:a16="http://schemas.microsoft.com/office/drawing/2014/main" id="{6829F7A2-4805-3560-9504-46E66A54FB69}"/>
              </a:ext>
            </a:extLst>
          </p:cNvPr>
          <p:cNvSpPr txBox="1">
            <a:spLocks/>
          </p:cNvSpPr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9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91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algn="l" defTabSz="6859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199"/>
              <a:pPr/>
              <a:t>9</a:t>
            </a:fld>
            <a:endParaRPr lang="en-US" sz="1199" dirty="0"/>
          </a:p>
        </p:txBody>
      </p:sp>
    </p:spTree>
    <p:extLst>
      <p:ext uri="{BB962C8B-B14F-4D97-AF65-F5344CB8AC3E}">
        <p14:creationId xmlns:p14="http://schemas.microsoft.com/office/powerpoint/2010/main" val="29888379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28348</TotalTime>
  <Words>1416</Words>
  <Application>Microsoft Office PowerPoint</Application>
  <PresentationFormat>宽屏</PresentationFormat>
  <Paragraphs>286</Paragraphs>
  <Slides>24</Slides>
  <Notes>3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8" baseType="lpstr">
      <vt:lpstr>等线</vt:lpstr>
      <vt:lpstr>宋体</vt:lpstr>
      <vt:lpstr>Microsoft YaHei</vt:lpstr>
      <vt:lpstr>Microsoft YaHei</vt:lpstr>
      <vt:lpstr>Arial</vt:lpstr>
      <vt:lpstr>Arial Black</vt:lpstr>
      <vt:lpstr>Book Antiqua</vt:lpstr>
      <vt:lpstr>Britannic Bold</vt:lpstr>
      <vt:lpstr>Calibri</vt:lpstr>
      <vt:lpstr>Roboto</vt:lpstr>
      <vt:lpstr>Times New Roman</vt:lpstr>
      <vt:lpstr>Wingdings</vt:lpstr>
      <vt:lpstr>Office 主题</vt:lpstr>
      <vt:lpstr>公式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                                     </vt:lpstr>
      <vt:lpstr>PowerPoint 演示文稿</vt:lpstr>
      <vt:lpstr>Training of MCBRD01</vt:lpstr>
      <vt:lpstr>PowerPoint 演示文稿</vt:lpstr>
      <vt:lpstr>Training of MCBRD02 &amp; MCBRD03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Qingjin XU</cp:lastModifiedBy>
  <cp:revision>2052</cp:revision>
  <cp:lastPrinted>2022-11-06T05:19:21Z</cp:lastPrinted>
  <dcterms:created xsi:type="dcterms:W3CDTF">2012-09-04T11:33:36Z</dcterms:created>
  <dcterms:modified xsi:type="dcterms:W3CDTF">2023-06-12T04:36:13Z</dcterms:modified>
</cp:coreProperties>
</file>